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2"/>
  </p:sldMasterIdLst>
  <p:notesMasterIdLst>
    <p:notesMasterId r:id="rId30"/>
  </p:notesMasterIdLst>
  <p:handoutMasterIdLst>
    <p:handoutMasterId r:id="rId31"/>
  </p:handoutMasterIdLst>
  <p:sldIdLst>
    <p:sldId id="256" r:id="rId3"/>
    <p:sldId id="370" r:id="rId4"/>
    <p:sldId id="422" r:id="rId5"/>
    <p:sldId id="418" r:id="rId6"/>
    <p:sldId id="419" r:id="rId7"/>
    <p:sldId id="424" r:id="rId8"/>
    <p:sldId id="352" r:id="rId9"/>
    <p:sldId id="373" r:id="rId10"/>
    <p:sldId id="423" r:id="rId11"/>
    <p:sldId id="379" r:id="rId12"/>
    <p:sldId id="406" r:id="rId13"/>
    <p:sldId id="384" r:id="rId14"/>
    <p:sldId id="388" r:id="rId15"/>
    <p:sldId id="399" r:id="rId16"/>
    <p:sldId id="385" r:id="rId17"/>
    <p:sldId id="403" r:id="rId18"/>
    <p:sldId id="404" r:id="rId19"/>
    <p:sldId id="382" r:id="rId20"/>
    <p:sldId id="386" r:id="rId21"/>
    <p:sldId id="408" r:id="rId22"/>
    <p:sldId id="411" r:id="rId23"/>
    <p:sldId id="405" r:id="rId24"/>
    <p:sldId id="387" r:id="rId25"/>
    <p:sldId id="391" r:id="rId26"/>
    <p:sldId id="409" r:id="rId27"/>
    <p:sldId id="410" r:id="rId28"/>
    <p:sldId id="420" r:id="rId29"/>
  </p:sldIdLst>
  <p:sldSz cx="9144000" cy="6858000" type="screen4x3"/>
  <p:notesSz cx="7099300" cy="10234613"/>
  <p:custDataLst>
    <p:tags r:id="rId3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5E"/>
    <a:srgbClr val="0000CC"/>
    <a:srgbClr val="0033CC"/>
    <a:srgbClr val="000066"/>
    <a:srgbClr val="FFFF66"/>
    <a:srgbClr val="FFFF00"/>
    <a:srgbClr val="FFCC00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73950" autoAdjust="0"/>
  </p:normalViewPr>
  <p:slideViewPr>
    <p:cSldViewPr snapToGrid="0">
      <p:cViewPr>
        <p:scale>
          <a:sx n="70" d="100"/>
          <a:sy n="70" d="100"/>
        </p:scale>
        <p:origin x="-390" y="-60"/>
      </p:cViewPr>
      <p:guideLst>
        <p:guide orient="horz" pos="2172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2232" y="75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B2A8-C176-4CE3-B57C-5F79F0333C27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48FA-ADF5-4ED2-BD2A-A789482F91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94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F2C0CCE-4996-4326-B9F6-990F35EED4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1475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My</a:t>
            </a:r>
            <a:r>
              <a:rPr kumimoji="1" lang="en-US" altLang="ja-JP" baseline="0" dirty="0" smtClean="0"/>
              <a:t> talk begins with introduction to structure-preserving primitives.</a:t>
            </a:r>
          </a:p>
          <a:p>
            <a:r>
              <a:rPr kumimoji="1" lang="en-US" altLang="ja-JP" baseline="0" dirty="0" smtClean="0"/>
              <a:t>Structure-preserving primitives are building blocks for modular protocol design.</a:t>
            </a:r>
          </a:p>
          <a:p>
            <a:r>
              <a:rPr kumimoji="1" lang="en-US" altLang="ja-JP" baseline="0" dirty="0" smtClean="0"/>
              <a:t>So they include standard cryptographic primitives like encryption, signatures, proof systems and so 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work concerns the efficiency of structure preserving signatures.</a:t>
            </a:r>
          </a:p>
          <a:p>
            <a:r>
              <a:rPr kumimoji="1" lang="en-US" altLang="ja-JP" baseline="0" dirty="0" smtClean="0"/>
              <a:t>First we give lower bounds about the size of the commitment and the number of verification equations.</a:t>
            </a:r>
          </a:p>
          <a:p>
            <a:r>
              <a:rPr kumimoji="1" lang="en-US" altLang="ja-JP" baseline="0" dirty="0" smtClean="0"/>
              <a:t>Then we show upper bounds that match to the lower bound in terms of expansion factor.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381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When</a:t>
            </a:r>
            <a:r>
              <a:rPr lang="en-US" altLang="ja-JP" baseline="0" dirty="0" smtClean="0"/>
              <a:t> you design cryptographic protocols, a general approach is to combine several building blocks such as encryption, signatures, commitments and so on,</a:t>
            </a:r>
          </a:p>
          <a:p>
            <a:pPr eaLnBrk="1" hangingPunct="1"/>
            <a:r>
              <a:rPr lang="en-US" altLang="ja-JP" baseline="0" dirty="0" smtClean="0"/>
              <a:t>and apply zero-knowledge proofs to hide some part of the data.</a:t>
            </a:r>
          </a:p>
          <a:p>
            <a:pPr eaLnBrk="1" hangingPunct="1"/>
            <a:r>
              <a:rPr lang="en-US" altLang="ja-JP" baseline="0" dirty="0" smtClean="0"/>
              <a:t>For instance, you are often asked to prove possession of a valid signature without showing it.</a:t>
            </a:r>
          </a:p>
          <a:p>
            <a:pPr eaLnBrk="1" hangingPunct="1"/>
            <a:r>
              <a:rPr lang="en-US" altLang="ja-JP" baseline="0" dirty="0" smtClean="0"/>
              <a:t>So you prove in zero-knowledge that the verification equation is satisfied by the witness you have.</a:t>
            </a:r>
          </a:p>
          <a:p>
            <a:pPr eaLnBrk="1" hangingPunct="1"/>
            <a:endParaRPr lang="en-US" altLang="ja-JP" baseline="0" dirty="0" smtClean="0"/>
          </a:p>
          <a:p>
            <a:pPr eaLnBrk="1" hangingPunct="1"/>
            <a:endParaRPr lang="en-US" altLang="ja-JP" baseline="0" dirty="0" smtClean="0"/>
          </a:p>
          <a:p>
            <a:pPr eaLnBrk="1" hangingPunct="1"/>
            <a:endParaRPr lang="en-US" altLang="ja-JP" baseline="0" dirty="0" smtClean="0"/>
          </a:p>
          <a:p>
            <a:pPr eaLnBrk="1" hangingPunct="1"/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090E2-6DFD-452B-8228-69E758547656}" type="slidenum">
              <a:rPr lang="en-US" altLang="ja-JP" smtClean="0">
                <a:latin typeface="Arial" pitchFamily="34" charset="0"/>
                <a:ea typeface="ＭＳ Ｐゴシック" pitchFamily="50" charset="-128"/>
              </a:rPr>
              <a:pPr/>
              <a:t>11</a:t>
            </a:fld>
            <a:endParaRPr lang="en-US" altLang="ja-JP" smtClean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090E2-6DFD-452B-8228-69E758547656}" type="slidenum">
              <a:rPr lang="en-US" altLang="ja-JP" smtClean="0">
                <a:latin typeface="Arial" pitchFamily="34" charset="0"/>
                <a:ea typeface="ＭＳ Ｐゴシック" pitchFamily="50" charset="-128"/>
              </a:rPr>
              <a:pPr/>
              <a:t>20</a:t>
            </a:fld>
            <a:endParaRPr lang="en-US" altLang="ja-JP" smtClean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0CCE-4996-4326-B9F6-990F35EED442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B4979-D920-4C0F-AE87-C23F074AE3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902526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/33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989317" y="6601891"/>
            <a:ext cx="328993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Copyright </a:t>
            </a:r>
            <a:r>
              <a:rPr lang="en-US" altLang="ja-JP" sz="1200" dirty="0" smtClean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(c) 2012</a:t>
            </a:r>
            <a:r>
              <a:rPr lang="en-US" altLang="ja-JP" sz="1200" baseline="0" dirty="0" smtClean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200" smtClean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NTT</a:t>
            </a:r>
            <a:r>
              <a:rPr lang="en-US" altLang="ja-JP" sz="1200" baseline="0" smtClean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 Secure </a:t>
            </a:r>
            <a:r>
              <a:rPr lang="en-US" altLang="ja-JP" sz="1200" baseline="0" dirty="0" smtClean="0">
                <a:solidFill>
                  <a:srgbClr val="000066"/>
                </a:solidFill>
                <a:latin typeface="HGP創英角ｺﾞｼｯｸUB" pitchFamily="50" charset="-128"/>
                <a:ea typeface="HGP創英角ｺﾞｼｯｸUB" pitchFamily="50" charset="-128"/>
              </a:rPr>
              <a:t>Platform Labs.</a:t>
            </a:r>
            <a:endParaRPr lang="en-US" altLang="ja-JP" sz="1200" dirty="0">
              <a:solidFill>
                <a:srgbClr val="0000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018" y="1371600"/>
            <a:ext cx="8371032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800" dirty="0" smtClean="0"/>
              <a:t>Group to Group Commitments Do Not Shrink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599" y="3733800"/>
            <a:ext cx="7010401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>
                <a:solidFill>
                  <a:srgbClr val="000066"/>
                </a:solidFill>
              </a:rPr>
              <a:t>Masayuki ABE</a:t>
            </a:r>
          </a:p>
          <a:p>
            <a:pPr eaLnBrk="1" hangingPunct="1"/>
            <a:r>
              <a:rPr lang="en-US" altLang="ja-JP" dirty="0" err="1" smtClean="0">
                <a:solidFill>
                  <a:srgbClr val="000066"/>
                </a:solidFill>
              </a:rPr>
              <a:t>Kristiyan</a:t>
            </a:r>
            <a:r>
              <a:rPr lang="en-US" altLang="ja-JP" dirty="0" smtClean="0">
                <a:solidFill>
                  <a:srgbClr val="000066"/>
                </a:solidFill>
              </a:rPr>
              <a:t> </a:t>
            </a:r>
            <a:r>
              <a:rPr lang="en-US" altLang="ja-JP" dirty="0" err="1" smtClean="0">
                <a:solidFill>
                  <a:srgbClr val="000066"/>
                </a:solidFill>
              </a:rPr>
              <a:t>Haralambiev</a:t>
            </a:r>
            <a:endParaRPr lang="en-US" altLang="ja-JP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altLang="ja-JP" dirty="0" err="1" smtClean="0">
                <a:solidFill>
                  <a:srgbClr val="000066"/>
                </a:solidFill>
              </a:rPr>
              <a:t>Miyako</a:t>
            </a:r>
            <a:r>
              <a:rPr lang="en-US" altLang="ja-JP" dirty="0" smtClean="0">
                <a:solidFill>
                  <a:srgbClr val="000066"/>
                </a:solidFill>
              </a:rPr>
              <a:t> Ohkubo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71863" y="6242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-1" y="6531429"/>
            <a:ext cx="712519" cy="326571"/>
          </a:xfrm>
        </p:spPr>
        <p:txBody>
          <a:bodyPr/>
          <a:lstStyle/>
          <a:p>
            <a:pPr>
              <a:defRPr/>
            </a:pPr>
            <a:fld id="{A8F01FEB-6F6E-476B-A733-475BEF157BC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Syntax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10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(\vec{C},\vec{D}) \leftarrow {\tt Com}(\Lambda, \vec{V}, \vec{M})&#10;\end{align*}&lt;/body&gt;&#10;  &lt;fcolor&gt;FF000000&lt;/fcolor&gt;&#10;  &lt;bcolor&gt;FFFFFFFF&lt;/bcolor&gt;&#10;  &lt;transparent&gt;True&lt;/transparent&gt;&#10;  &lt;resolution&gt;1800&lt;/resolution&gt;&#10;  &lt;imageh&gt;304&lt;/imageh&gt;&#10;  &lt;imagew&gt;250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45" y="3890673"/>
            <a:ext cx="2647950" cy="321734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\text{SPC} = ({\tt Setup, Key, Com, Vrify})&#10;\end{align*}&lt;/body&gt;&#10;  &lt;fcolor&gt;FF000000&lt;/fcolor&gt;&#10;  &lt;bcolor&gt;FFFFFFFF&lt;/bcolor&gt;&#10;  &lt;transparent&gt;True&lt;/transparent&gt;&#10;  &lt;resolution&gt;1800&lt;/resolution&gt;&#10;  &lt;imageh&gt;167&lt;/imageh&gt;&#10;  &lt;imagew&gt;226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10" y="1999257"/>
            <a:ext cx="3620552" cy="26682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\Lambda:=(p, \mathbb{G}, \mathbb{G}_T, e, G)\leftarrow {\tt Setup}(1^\lambda)&#10;\end{align*}&lt;/body&gt;&#10;  &lt;fcolor&gt;FF000000&lt;/fcolor&gt;&#10;  &lt;bcolor&gt;FFFFFFFF&lt;/bcolor&gt;&#10;  &lt;transparent&gt;True&lt;/transparent&gt;&#10;  &lt;resolution&gt;1800&lt;/resolution&gt;&#10;  &lt;imageh&gt;191&lt;/imageh&gt;&#10;  &lt;imagew&gt;2433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45" y="2598901"/>
            <a:ext cx="3613878" cy="28370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\vec{V} \leftarrow {\tt Key}(\Lambda)&#10;\end{align*}&lt;/body&gt;&#10;  &lt;fcolor&gt;FF000000&lt;/fcolor&gt;&#10;  &lt;bcolor&gt;FFFFFFFF&lt;/bcolor&gt;&#10;  &lt;transparent&gt;True&lt;/transparent&gt;&#10;  &lt;resolution&gt;1800&lt;/resolution&gt;&#10;  &lt;imageh&gt;202&lt;/imageh&gt;&#10;  &lt;imagew&gt;871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44" y="3237529"/>
            <a:ext cx="1432788" cy="332289"/>
          </a:xfrm>
          <a:prstGeom prst="rect">
            <a:avLst/>
          </a:prstGeom>
        </p:spPr>
      </p:pic>
      <p:grpSp>
        <p:nvGrpSpPr>
          <p:cNvPr id="40" name="グループ化 39"/>
          <p:cNvGrpSpPr/>
          <p:nvPr/>
        </p:nvGrpSpPr>
        <p:grpSpPr>
          <a:xfrm>
            <a:off x="3563838" y="4572845"/>
            <a:ext cx="3725551" cy="1126673"/>
            <a:chOff x="3563838" y="4572845"/>
            <a:chExt cx="3725551" cy="1126673"/>
          </a:xfrm>
        </p:grpSpPr>
        <p:sp>
          <p:nvSpPr>
            <p:cNvPr id="30" name="正方形/長方形 29"/>
            <p:cNvSpPr/>
            <p:nvPr/>
          </p:nvSpPr>
          <p:spPr>
            <a:xfrm>
              <a:off x="3563838" y="4572845"/>
              <a:ext cx="511773" cy="3217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 flipV="1">
              <a:off x="3984171" y="4894579"/>
              <a:ext cx="296061" cy="604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4280232" y="5299408"/>
              <a:ext cx="3009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Gabriola" pitchFamily="82" charset="0"/>
                </a:rPr>
                <a:t>evaluates pairing product equations</a:t>
              </a:r>
              <a:endParaRPr kumimoji="1" lang="ja-JP" altLang="en-US" sz="2000" dirty="0">
                <a:solidFill>
                  <a:srgbClr val="FF0000"/>
                </a:solidFill>
                <a:latin typeface="Gabriola" pitchFamily="82" charset="0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970840" y="3604493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Gabriola" pitchFamily="82" charset="0"/>
              </a:rPr>
              <a:t>from the base group (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Strict-SPC</a:t>
            </a:r>
            <a:r>
              <a:rPr kumimoji="1" lang="en-US" altLang="ja-JP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  <a:endParaRPr kumimoji="1" lang="ja-JP" altLang="en-US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1/0 \leftarrow {\tt Vrf}(\Lambda,\vec{V}, \vec{M}, \vec{C}, \vec{D})&#10;\end{align*}&lt;/body&gt;&#10;  &lt;fcolor&gt;FF000000&lt;/fcolor&gt;&#10;  &lt;bcolor&gt;FFFFFFFF&lt;/bcolor&gt;&#10;  &lt;transparent&gt;True&lt;/transparent&gt;&#10;  &lt;resolution&gt;1800&lt;/resolution&gt;&#10;  &lt;imageh&gt;202&lt;/imageh&gt;&#10;  &lt;imagew&gt;1862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45" y="4572845"/>
            <a:ext cx="3123395" cy="338844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690222" y="3175073"/>
            <a:ext cx="5332215" cy="1799035"/>
            <a:chOff x="2690222" y="3175073"/>
            <a:chExt cx="5332215" cy="1799035"/>
          </a:xfrm>
        </p:grpSpPr>
        <p:sp>
          <p:nvSpPr>
            <p:cNvPr id="7" name="円/楕円 6"/>
            <p:cNvSpPr/>
            <p:nvPr/>
          </p:nvSpPr>
          <p:spPr>
            <a:xfrm>
              <a:off x="2690222" y="3175073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761784" y="382294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106638" y="382294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654384" y="382294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046662" y="382294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178056" y="4505112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469285" y="4516908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803240" y="4516908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/>
            <p:cNvCxnSpPr>
              <a:stCxn id="14" idx="1"/>
              <a:endCxn id="19" idx="7"/>
            </p:cNvCxnSpPr>
            <p:nvPr/>
          </p:nvCxnSpPr>
          <p:spPr>
            <a:xfrm flipH="1">
              <a:off x="5436907" y="3397472"/>
              <a:ext cx="478863" cy="4924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915770" y="3197417"/>
              <a:ext cx="2106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Gabriola" pitchFamily="82" charset="0"/>
                </a:rPr>
                <a:t>vector of group elements</a:t>
              </a:r>
              <a:endParaRPr kumimoji="1" lang="ja-JP" altLang="en-US" sz="2000" dirty="0">
                <a:solidFill>
                  <a:srgbClr val="FF0000"/>
                </a:solidFill>
                <a:latin typeface="Gabriola" pitchFamily="82" charset="0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580112" y="4516908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24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88913"/>
            <a:ext cx="9144001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42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SPC in the Literature</a:t>
            </a:r>
            <a:endParaRPr lang="en-US" altLang="ja-JP" sz="4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</p:spPr>
        <p:txBody>
          <a:bodyPr/>
          <a:lstStyle/>
          <a:p>
            <a:pPr>
              <a:defRPr/>
            </a:pPr>
            <a:fld id="{ABA5C626-1F0E-4E61-A2FC-7CCBA3E0E9D5}" type="slidenum">
              <a:rPr lang="en-US" altLang="ja-JP" smtClean="0"/>
              <a:pPr>
                <a:defRPr/>
              </a:pPr>
              <a:t>11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2" name="TexTeXPicture" descr="&lt;?xml version=&quot;1.0&quot; encoding=&quot;utf-16&quot;?&gt;&#10;&lt;TeXTeX&gt;&#10;  &lt;preamble&gt;\documentclass{article}&#10;\usepackage{amsmath}&#10;\usepackage{amssymb}&#10;\pagestyle{empty}&lt;/preamble&gt;&#10;  &lt;body&gt;\def\k{k}&#10;\begin{tabular}{|c|c|cccccc|}&#10;\hline&#10;Type&amp;amp; Scheme&amp;amp; $|\vec{K}|$ &amp;amp; $|\vec{M}|$ &amp;amp; $|\vec{C}|$ &amp;amp; $|\vec{D}|$ &amp;amp;&#10; \#(PPE) &amp;amp;asmpt.\\\hline \hline&#10;SPC&amp;amp;\text{[Gro09]} &amp;amp; $2\k+4$  &amp;amp; $k$ &amp;amp; $2_{(\mathbb{G}_T)}$ &amp;amp; 2 &amp;amp; 2&amp;amp; STP\\&#10;&amp;amp;\text{[AHO10]} &amp;amp; $2\k+2$&amp;amp; $k$  &amp;amp; $2_{(\mathbb{G}_T)}$ &amp;amp; 2 &amp;amp; 2&amp;amp; SDP\\\hline&#10;Strict-&amp;amp;\text{[CLY09]}&amp;amp; $5$ &amp;amp; $k$ &amp;amp; $3k$ &amp;amp; $3k$  &amp;amp; $3\k$&#10;        &amp;amp; DLIN \\&#10;SPC&amp;amp;\text{[AHO10]}&amp;amp; $2\k+2$ &amp;amp; $k$ &amp;amp; $2\k+2$ &amp;amp; $2$ &amp;amp; &#10;        $2$ &amp;amp; SDP\\\hline&#10;\end{tabular}&#10;&lt;/body&gt;&#10;  &lt;fcolor&gt;FF000000&lt;/fcolor&gt;&#10;  &lt;bcolor&gt;FFFFFFFF&lt;/bcolor&gt;&#10;  &lt;transparent&gt;True&lt;/transparent&gt;&#10;  &lt;resolution&gt;1800&lt;/resolution&gt;&#10;  &lt;imageh&gt;1077&lt;/imageh&gt;&#10;  &lt;imagew&gt;5223&lt;/imagew&gt;&#10;  &lt;scale&gt;50&lt;/scale&gt;&#10;  &lt;cursor&gt;41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9" y="2300879"/>
            <a:ext cx="7249852" cy="14949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60562" y="4624978"/>
            <a:ext cx="59640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Question: </a:t>
            </a:r>
          </a:p>
          <a:p>
            <a:pPr algn="ctr"/>
            <a:r>
              <a:rPr lang="en-US" altLang="ja-JP" sz="2400" dirty="0" smtClean="0"/>
              <a:t>Can Strict-SPC be shrinking?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4094328" y="3193576"/>
            <a:ext cx="1446663" cy="60224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094328" y="2618624"/>
            <a:ext cx="1446663" cy="60224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Impossibility Result (1)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12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9 \textwidth}&#10;{\bf \noindent{Theorem 9}.} If $\tt Key$ and $\tt Com$ are algebraic algorithms, $|\vec{C}| &amp;lt; |\vec{M}|$, and the discrete-logarithm problem in $\mathbb{G}$ is hard, &#10;then the SPC is not binding.&#10;\end{minipage}&#10;&lt;/body&gt;&#10;  &lt;fcolor&gt;FF000000&lt;/fcolor&gt;&#10;  &lt;bcolor&gt;FFFFFFFF&lt;/bcolor&gt;&#10;  &lt;transparent&gt;True&lt;/transparent&gt;&#10;  &lt;resolution&gt;1800&lt;/resolution&gt;&#10;  &lt;imageh&gt;592&lt;/imageh&gt;&#10;  &lt;imagew&gt;5141&lt;/imagew&gt;&#10;  &lt;scale&gt;50&lt;/scale&gt;&#10;  &lt;cursor&gt;2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45" y="2231161"/>
            <a:ext cx="6814727" cy="784733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997993" y="4704271"/>
            <a:ext cx="2493588" cy="965910"/>
          </a:xfrm>
          <a:prstGeom prst="wedgeRoundRectCallout">
            <a:avLst>
              <a:gd name="adj1" fmla="val 42476"/>
              <a:gd name="adj2" fmla="val 728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The theorem holds for type-III groups as well.</a:t>
            </a:r>
            <a:endParaRPr kumimoji="1" lang="ja-JP" altLang="en-US" dirty="0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8402681" y="5587631"/>
            <a:ext cx="584200" cy="904875"/>
            <a:chOff x="5320" y="2882"/>
            <a:chExt cx="368" cy="57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0" y="2882"/>
              <a:ext cx="36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324" y="3003"/>
              <a:ext cx="260" cy="344"/>
            </a:xfrm>
            <a:custGeom>
              <a:avLst/>
              <a:gdLst>
                <a:gd name="T0" fmla="*/ 270 w 521"/>
                <a:gd name="T1" fmla="*/ 0 h 687"/>
                <a:gd name="T2" fmla="*/ 218 w 521"/>
                <a:gd name="T3" fmla="*/ 4 h 687"/>
                <a:gd name="T4" fmla="*/ 168 w 521"/>
                <a:gd name="T5" fmla="*/ 16 h 687"/>
                <a:gd name="T6" fmla="*/ 123 w 521"/>
                <a:gd name="T7" fmla="*/ 39 h 687"/>
                <a:gd name="T8" fmla="*/ 84 w 521"/>
                <a:gd name="T9" fmla="*/ 69 h 687"/>
                <a:gd name="T10" fmla="*/ 51 w 521"/>
                <a:gd name="T11" fmla="*/ 106 h 687"/>
                <a:gd name="T12" fmla="*/ 24 w 521"/>
                <a:gd name="T13" fmla="*/ 150 h 687"/>
                <a:gd name="T14" fmla="*/ 7 w 521"/>
                <a:gd name="T15" fmla="*/ 198 h 687"/>
                <a:gd name="T16" fmla="*/ 0 w 521"/>
                <a:gd name="T17" fmla="*/ 254 h 687"/>
                <a:gd name="T18" fmla="*/ 5 w 521"/>
                <a:gd name="T19" fmla="*/ 310 h 687"/>
                <a:gd name="T20" fmla="*/ 21 w 521"/>
                <a:gd name="T21" fmla="*/ 363 h 687"/>
                <a:gd name="T22" fmla="*/ 48 w 521"/>
                <a:gd name="T23" fmla="*/ 412 h 687"/>
                <a:gd name="T24" fmla="*/ 66 w 521"/>
                <a:gd name="T25" fmla="*/ 435 h 687"/>
                <a:gd name="T26" fmla="*/ 74 w 521"/>
                <a:gd name="T27" fmla="*/ 445 h 687"/>
                <a:gd name="T28" fmla="*/ 82 w 521"/>
                <a:gd name="T29" fmla="*/ 473 h 687"/>
                <a:gd name="T30" fmla="*/ 63 w 521"/>
                <a:gd name="T31" fmla="*/ 624 h 687"/>
                <a:gd name="T32" fmla="*/ 81 w 521"/>
                <a:gd name="T33" fmla="*/ 640 h 687"/>
                <a:gd name="T34" fmla="*/ 103 w 521"/>
                <a:gd name="T35" fmla="*/ 655 h 687"/>
                <a:gd name="T36" fmla="*/ 131 w 521"/>
                <a:gd name="T37" fmla="*/ 669 h 687"/>
                <a:gd name="T38" fmla="*/ 167 w 521"/>
                <a:gd name="T39" fmla="*/ 680 h 687"/>
                <a:gd name="T40" fmla="*/ 211 w 521"/>
                <a:gd name="T41" fmla="*/ 686 h 687"/>
                <a:gd name="T42" fmla="*/ 255 w 521"/>
                <a:gd name="T43" fmla="*/ 685 h 687"/>
                <a:gd name="T44" fmla="*/ 294 w 521"/>
                <a:gd name="T45" fmla="*/ 677 h 687"/>
                <a:gd name="T46" fmla="*/ 326 w 521"/>
                <a:gd name="T47" fmla="*/ 662 h 687"/>
                <a:gd name="T48" fmla="*/ 346 w 521"/>
                <a:gd name="T49" fmla="*/ 646 h 687"/>
                <a:gd name="T50" fmla="*/ 365 w 521"/>
                <a:gd name="T51" fmla="*/ 514 h 687"/>
                <a:gd name="T52" fmla="*/ 381 w 521"/>
                <a:gd name="T53" fmla="*/ 492 h 687"/>
                <a:gd name="T54" fmla="*/ 418 w 521"/>
                <a:gd name="T55" fmla="*/ 466 h 687"/>
                <a:gd name="T56" fmla="*/ 461 w 521"/>
                <a:gd name="T57" fmla="*/ 425 h 687"/>
                <a:gd name="T58" fmla="*/ 493 w 521"/>
                <a:gd name="T59" fmla="*/ 377 h 687"/>
                <a:gd name="T60" fmla="*/ 513 w 521"/>
                <a:gd name="T61" fmla="*/ 324 h 687"/>
                <a:gd name="T62" fmla="*/ 521 w 521"/>
                <a:gd name="T63" fmla="*/ 269 h 687"/>
                <a:gd name="T64" fmla="*/ 517 w 521"/>
                <a:gd name="T65" fmla="*/ 217 h 687"/>
                <a:gd name="T66" fmla="*/ 505 w 521"/>
                <a:gd name="T67" fmla="*/ 168 h 687"/>
                <a:gd name="T68" fmla="*/ 482 w 521"/>
                <a:gd name="T69" fmla="*/ 123 h 687"/>
                <a:gd name="T70" fmla="*/ 452 w 521"/>
                <a:gd name="T71" fmla="*/ 84 h 687"/>
                <a:gd name="T72" fmla="*/ 415 w 521"/>
                <a:gd name="T73" fmla="*/ 51 h 687"/>
                <a:gd name="T74" fmla="*/ 371 w 521"/>
                <a:gd name="T75" fmla="*/ 24 h 687"/>
                <a:gd name="T76" fmla="*/ 323 w 521"/>
                <a:gd name="T77" fmla="*/ 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687">
                  <a:moveTo>
                    <a:pt x="296" y="2"/>
                  </a:moveTo>
                  <a:lnTo>
                    <a:pt x="270" y="0"/>
                  </a:lnTo>
                  <a:lnTo>
                    <a:pt x="243" y="0"/>
                  </a:lnTo>
                  <a:lnTo>
                    <a:pt x="218" y="4"/>
                  </a:lnTo>
                  <a:lnTo>
                    <a:pt x="192" y="9"/>
                  </a:lnTo>
                  <a:lnTo>
                    <a:pt x="168" y="16"/>
                  </a:lnTo>
                  <a:lnTo>
                    <a:pt x="145" y="27"/>
                  </a:lnTo>
                  <a:lnTo>
                    <a:pt x="123" y="39"/>
                  </a:lnTo>
                  <a:lnTo>
                    <a:pt x="103" y="53"/>
                  </a:lnTo>
                  <a:lnTo>
                    <a:pt x="84" y="69"/>
                  </a:lnTo>
                  <a:lnTo>
                    <a:pt x="66" y="87"/>
                  </a:lnTo>
                  <a:lnTo>
                    <a:pt x="51" y="106"/>
                  </a:lnTo>
                  <a:lnTo>
                    <a:pt x="37" y="128"/>
                  </a:lnTo>
                  <a:lnTo>
                    <a:pt x="24" y="150"/>
                  </a:lnTo>
                  <a:lnTo>
                    <a:pt x="15" y="174"/>
                  </a:lnTo>
                  <a:lnTo>
                    <a:pt x="7" y="198"/>
                  </a:lnTo>
                  <a:lnTo>
                    <a:pt x="2" y="225"/>
                  </a:lnTo>
                  <a:lnTo>
                    <a:pt x="0" y="254"/>
                  </a:lnTo>
                  <a:lnTo>
                    <a:pt x="1" y="282"/>
                  </a:lnTo>
                  <a:lnTo>
                    <a:pt x="5" y="310"/>
                  </a:lnTo>
                  <a:lnTo>
                    <a:pt x="12" y="337"/>
                  </a:lnTo>
                  <a:lnTo>
                    <a:pt x="21" y="363"/>
                  </a:lnTo>
                  <a:lnTo>
                    <a:pt x="33" y="387"/>
                  </a:lnTo>
                  <a:lnTo>
                    <a:pt x="48" y="412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5"/>
                  </a:lnTo>
                  <a:lnTo>
                    <a:pt x="74" y="445"/>
                  </a:lnTo>
                  <a:lnTo>
                    <a:pt x="80" y="459"/>
                  </a:lnTo>
                  <a:lnTo>
                    <a:pt x="82" y="473"/>
                  </a:lnTo>
                  <a:lnTo>
                    <a:pt x="82" y="486"/>
                  </a:lnTo>
                  <a:lnTo>
                    <a:pt x="63" y="624"/>
                  </a:lnTo>
                  <a:lnTo>
                    <a:pt x="73" y="633"/>
                  </a:lnTo>
                  <a:lnTo>
                    <a:pt x="81" y="640"/>
                  </a:lnTo>
                  <a:lnTo>
                    <a:pt x="91" y="648"/>
                  </a:lnTo>
                  <a:lnTo>
                    <a:pt x="103" y="655"/>
                  </a:lnTo>
                  <a:lnTo>
                    <a:pt x="116" y="662"/>
                  </a:lnTo>
                  <a:lnTo>
                    <a:pt x="131" y="669"/>
                  </a:lnTo>
                  <a:lnTo>
                    <a:pt x="147" y="674"/>
                  </a:lnTo>
                  <a:lnTo>
                    <a:pt x="167" y="680"/>
                  </a:lnTo>
                  <a:lnTo>
                    <a:pt x="188" y="684"/>
                  </a:lnTo>
                  <a:lnTo>
                    <a:pt x="211" y="686"/>
                  </a:lnTo>
                  <a:lnTo>
                    <a:pt x="233" y="687"/>
                  </a:lnTo>
                  <a:lnTo>
                    <a:pt x="255" y="685"/>
                  </a:lnTo>
                  <a:lnTo>
                    <a:pt x="274" y="681"/>
                  </a:lnTo>
                  <a:lnTo>
                    <a:pt x="294" y="677"/>
                  </a:lnTo>
                  <a:lnTo>
                    <a:pt x="311" y="670"/>
                  </a:lnTo>
                  <a:lnTo>
                    <a:pt x="326" y="662"/>
                  </a:lnTo>
                  <a:lnTo>
                    <a:pt x="339" y="651"/>
                  </a:lnTo>
                  <a:lnTo>
                    <a:pt x="346" y="646"/>
                  </a:lnTo>
                  <a:lnTo>
                    <a:pt x="362" y="528"/>
                  </a:lnTo>
                  <a:lnTo>
                    <a:pt x="365" y="514"/>
                  </a:lnTo>
                  <a:lnTo>
                    <a:pt x="372" y="503"/>
                  </a:lnTo>
                  <a:lnTo>
                    <a:pt x="381" y="492"/>
                  </a:lnTo>
                  <a:lnTo>
                    <a:pt x="393" y="483"/>
                  </a:lnTo>
                  <a:lnTo>
                    <a:pt x="418" y="466"/>
                  </a:lnTo>
                  <a:lnTo>
                    <a:pt x="441" y="446"/>
                  </a:lnTo>
                  <a:lnTo>
                    <a:pt x="461" y="425"/>
                  </a:lnTo>
                  <a:lnTo>
                    <a:pt x="478" y="402"/>
                  </a:lnTo>
                  <a:lnTo>
                    <a:pt x="493" y="377"/>
                  </a:lnTo>
                  <a:lnTo>
                    <a:pt x="505" y="352"/>
                  </a:lnTo>
                  <a:lnTo>
                    <a:pt x="513" y="324"/>
                  </a:lnTo>
                  <a:lnTo>
                    <a:pt x="518" y="295"/>
                  </a:lnTo>
                  <a:lnTo>
                    <a:pt x="521" y="269"/>
                  </a:lnTo>
                  <a:lnTo>
                    <a:pt x="521" y="242"/>
                  </a:lnTo>
                  <a:lnTo>
                    <a:pt x="517" y="217"/>
                  </a:lnTo>
                  <a:lnTo>
                    <a:pt x="511" y="193"/>
                  </a:lnTo>
                  <a:lnTo>
                    <a:pt x="505" y="168"/>
                  </a:lnTo>
                  <a:lnTo>
                    <a:pt x="494" y="145"/>
                  </a:lnTo>
                  <a:lnTo>
                    <a:pt x="482" y="123"/>
                  </a:lnTo>
                  <a:lnTo>
                    <a:pt x="468" y="103"/>
                  </a:lnTo>
                  <a:lnTo>
                    <a:pt x="452" y="84"/>
                  </a:lnTo>
                  <a:lnTo>
                    <a:pt x="434" y="66"/>
                  </a:lnTo>
                  <a:lnTo>
                    <a:pt x="415" y="51"/>
                  </a:lnTo>
                  <a:lnTo>
                    <a:pt x="393" y="37"/>
                  </a:lnTo>
                  <a:lnTo>
                    <a:pt x="371" y="24"/>
                  </a:lnTo>
                  <a:lnTo>
                    <a:pt x="347" y="15"/>
                  </a:lnTo>
                  <a:lnTo>
                    <a:pt x="323" y="7"/>
                  </a:lnTo>
                  <a:lnTo>
                    <a:pt x="29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349" y="3028"/>
              <a:ext cx="211" cy="293"/>
            </a:xfrm>
            <a:custGeom>
              <a:avLst/>
              <a:gdLst>
                <a:gd name="T0" fmla="*/ 414 w 421"/>
                <a:gd name="T1" fmla="*/ 261 h 586"/>
                <a:gd name="T2" fmla="*/ 398 w 421"/>
                <a:gd name="T3" fmla="*/ 305 h 586"/>
                <a:gd name="T4" fmla="*/ 372 w 421"/>
                <a:gd name="T5" fmla="*/ 344 h 586"/>
                <a:gd name="T6" fmla="*/ 337 w 421"/>
                <a:gd name="T7" fmla="*/ 377 h 586"/>
                <a:gd name="T8" fmla="*/ 307 w 421"/>
                <a:gd name="T9" fmla="*/ 397 h 586"/>
                <a:gd name="T10" fmla="*/ 288 w 421"/>
                <a:gd name="T11" fmla="*/ 415 h 586"/>
                <a:gd name="T12" fmla="*/ 274 w 421"/>
                <a:gd name="T13" fmla="*/ 435 h 586"/>
                <a:gd name="T14" fmla="*/ 265 w 421"/>
                <a:gd name="T15" fmla="*/ 458 h 586"/>
                <a:gd name="T16" fmla="*/ 261 w 421"/>
                <a:gd name="T17" fmla="*/ 483 h 586"/>
                <a:gd name="T18" fmla="*/ 253 w 421"/>
                <a:gd name="T19" fmla="*/ 543 h 586"/>
                <a:gd name="T20" fmla="*/ 240 w 421"/>
                <a:gd name="T21" fmla="*/ 574 h 586"/>
                <a:gd name="T22" fmla="*/ 220 w 421"/>
                <a:gd name="T23" fmla="*/ 582 h 586"/>
                <a:gd name="T24" fmla="*/ 193 w 421"/>
                <a:gd name="T25" fmla="*/ 585 h 586"/>
                <a:gd name="T26" fmla="*/ 161 w 421"/>
                <a:gd name="T27" fmla="*/ 586 h 586"/>
                <a:gd name="T28" fmla="*/ 132 w 421"/>
                <a:gd name="T29" fmla="*/ 583 h 586"/>
                <a:gd name="T30" fmla="*/ 111 w 421"/>
                <a:gd name="T31" fmla="*/ 577 h 586"/>
                <a:gd name="T32" fmla="*/ 92 w 421"/>
                <a:gd name="T33" fmla="*/ 570 h 586"/>
                <a:gd name="T34" fmla="*/ 74 w 421"/>
                <a:gd name="T35" fmla="*/ 560 h 586"/>
                <a:gd name="T36" fmla="*/ 71 w 421"/>
                <a:gd name="T37" fmla="*/ 523 h 586"/>
                <a:gd name="T38" fmla="*/ 80 w 421"/>
                <a:gd name="T39" fmla="*/ 456 h 586"/>
                <a:gd name="T40" fmla="*/ 83 w 421"/>
                <a:gd name="T41" fmla="*/ 418 h 586"/>
                <a:gd name="T42" fmla="*/ 68 w 421"/>
                <a:gd name="T43" fmla="*/ 370 h 586"/>
                <a:gd name="T44" fmla="*/ 53 w 421"/>
                <a:gd name="T45" fmla="*/ 351 h 586"/>
                <a:gd name="T46" fmla="*/ 26 w 421"/>
                <a:gd name="T47" fmla="*/ 314 h 586"/>
                <a:gd name="T48" fmla="*/ 9 w 421"/>
                <a:gd name="T49" fmla="*/ 273 h 586"/>
                <a:gd name="T50" fmla="*/ 1 w 421"/>
                <a:gd name="T51" fmla="*/ 228 h 586"/>
                <a:gd name="T52" fmla="*/ 2 w 421"/>
                <a:gd name="T53" fmla="*/ 182 h 586"/>
                <a:gd name="T54" fmla="*/ 12 w 421"/>
                <a:gd name="T55" fmla="*/ 140 h 586"/>
                <a:gd name="T56" fmla="*/ 30 w 421"/>
                <a:gd name="T57" fmla="*/ 102 h 586"/>
                <a:gd name="T58" fmla="*/ 54 w 421"/>
                <a:gd name="T59" fmla="*/ 70 h 586"/>
                <a:gd name="T60" fmla="*/ 84 w 421"/>
                <a:gd name="T61" fmla="*/ 42 h 586"/>
                <a:gd name="T62" fmla="*/ 118 w 421"/>
                <a:gd name="T63" fmla="*/ 22 h 586"/>
                <a:gd name="T64" fmla="*/ 156 w 421"/>
                <a:gd name="T65" fmla="*/ 7 h 586"/>
                <a:gd name="T66" fmla="*/ 197 w 421"/>
                <a:gd name="T67" fmla="*/ 1 h 586"/>
                <a:gd name="T68" fmla="*/ 239 w 421"/>
                <a:gd name="T69" fmla="*/ 2 h 586"/>
                <a:gd name="T70" fmla="*/ 281 w 421"/>
                <a:gd name="T71" fmla="*/ 11 h 586"/>
                <a:gd name="T72" fmla="*/ 319 w 421"/>
                <a:gd name="T73" fmla="*/ 30 h 586"/>
                <a:gd name="T74" fmla="*/ 351 w 421"/>
                <a:gd name="T75" fmla="*/ 54 h 586"/>
                <a:gd name="T76" fmla="*/ 379 w 421"/>
                <a:gd name="T77" fmla="*/ 83 h 586"/>
                <a:gd name="T78" fmla="*/ 399 w 421"/>
                <a:gd name="T79" fmla="*/ 117 h 586"/>
                <a:gd name="T80" fmla="*/ 414 w 421"/>
                <a:gd name="T81" fmla="*/ 155 h 586"/>
                <a:gd name="T82" fmla="*/ 420 w 421"/>
                <a:gd name="T83" fmla="*/ 197 h 586"/>
                <a:gd name="T84" fmla="*/ 419 w 421"/>
                <a:gd name="T85" fmla="*/ 23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586">
                  <a:moveTo>
                    <a:pt x="419" y="239"/>
                  </a:moveTo>
                  <a:lnTo>
                    <a:pt x="414" y="261"/>
                  </a:lnTo>
                  <a:lnTo>
                    <a:pt x="407" y="283"/>
                  </a:lnTo>
                  <a:lnTo>
                    <a:pt x="398" y="305"/>
                  </a:lnTo>
                  <a:lnTo>
                    <a:pt x="385" y="325"/>
                  </a:lnTo>
                  <a:lnTo>
                    <a:pt x="372" y="344"/>
                  </a:lnTo>
                  <a:lnTo>
                    <a:pt x="355" y="362"/>
                  </a:lnTo>
                  <a:lnTo>
                    <a:pt x="337" y="377"/>
                  </a:lnTo>
                  <a:lnTo>
                    <a:pt x="317" y="390"/>
                  </a:lnTo>
                  <a:lnTo>
                    <a:pt x="307" y="397"/>
                  </a:lnTo>
                  <a:lnTo>
                    <a:pt x="297" y="405"/>
                  </a:lnTo>
                  <a:lnTo>
                    <a:pt x="288" y="415"/>
                  </a:lnTo>
                  <a:lnTo>
                    <a:pt x="281" y="425"/>
                  </a:lnTo>
                  <a:lnTo>
                    <a:pt x="274" y="435"/>
                  </a:lnTo>
                  <a:lnTo>
                    <a:pt x="269" y="447"/>
                  </a:lnTo>
                  <a:lnTo>
                    <a:pt x="265" y="458"/>
                  </a:lnTo>
                  <a:lnTo>
                    <a:pt x="262" y="471"/>
                  </a:lnTo>
                  <a:lnTo>
                    <a:pt x="261" y="483"/>
                  </a:lnTo>
                  <a:lnTo>
                    <a:pt x="258" y="510"/>
                  </a:lnTo>
                  <a:lnTo>
                    <a:pt x="253" y="543"/>
                  </a:lnTo>
                  <a:lnTo>
                    <a:pt x="248" y="569"/>
                  </a:lnTo>
                  <a:lnTo>
                    <a:pt x="240" y="574"/>
                  </a:lnTo>
                  <a:lnTo>
                    <a:pt x="231" y="578"/>
                  </a:lnTo>
                  <a:lnTo>
                    <a:pt x="220" y="582"/>
                  </a:lnTo>
                  <a:lnTo>
                    <a:pt x="207" y="584"/>
                  </a:lnTo>
                  <a:lnTo>
                    <a:pt x="193" y="585"/>
                  </a:lnTo>
                  <a:lnTo>
                    <a:pt x="178" y="586"/>
                  </a:lnTo>
                  <a:lnTo>
                    <a:pt x="161" y="586"/>
                  </a:lnTo>
                  <a:lnTo>
                    <a:pt x="144" y="584"/>
                  </a:lnTo>
                  <a:lnTo>
                    <a:pt x="132" y="583"/>
                  </a:lnTo>
                  <a:lnTo>
                    <a:pt x="122" y="581"/>
                  </a:lnTo>
                  <a:lnTo>
                    <a:pt x="111" y="577"/>
                  </a:lnTo>
                  <a:lnTo>
                    <a:pt x="102" y="574"/>
                  </a:lnTo>
                  <a:lnTo>
                    <a:pt x="92" y="570"/>
                  </a:lnTo>
                  <a:lnTo>
                    <a:pt x="83" y="566"/>
                  </a:lnTo>
                  <a:lnTo>
                    <a:pt x="74" y="560"/>
                  </a:lnTo>
                  <a:lnTo>
                    <a:pt x="66" y="554"/>
                  </a:lnTo>
                  <a:lnTo>
                    <a:pt x="71" y="523"/>
                  </a:lnTo>
                  <a:lnTo>
                    <a:pt x="76" y="486"/>
                  </a:lnTo>
                  <a:lnTo>
                    <a:pt x="80" y="456"/>
                  </a:lnTo>
                  <a:lnTo>
                    <a:pt x="81" y="443"/>
                  </a:lnTo>
                  <a:lnTo>
                    <a:pt x="83" y="418"/>
                  </a:lnTo>
                  <a:lnTo>
                    <a:pt x="78" y="393"/>
                  </a:lnTo>
                  <a:lnTo>
                    <a:pt x="68" y="370"/>
                  </a:lnTo>
                  <a:lnTo>
                    <a:pt x="53" y="350"/>
                  </a:lnTo>
                  <a:lnTo>
                    <a:pt x="53" y="351"/>
                  </a:lnTo>
                  <a:lnTo>
                    <a:pt x="39" y="333"/>
                  </a:lnTo>
                  <a:lnTo>
                    <a:pt x="26" y="314"/>
                  </a:lnTo>
                  <a:lnTo>
                    <a:pt x="17" y="294"/>
                  </a:lnTo>
                  <a:lnTo>
                    <a:pt x="9" y="273"/>
                  </a:lnTo>
                  <a:lnTo>
                    <a:pt x="4" y="251"/>
                  </a:lnTo>
                  <a:lnTo>
                    <a:pt x="1" y="228"/>
                  </a:lnTo>
                  <a:lnTo>
                    <a:pt x="0" y="205"/>
                  </a:lnTo>
                  <a:lnTo>
                    <a:pt x="2" y="182"/>
                  </a:lnTo>
                  <a:lnTo>
                    <a:pt x="7" y="161"/>
                  </a:lnTo>
                  <a:lnTo>
                    <a:pt x="12" y="140"/>
                  </a:lnTo>
                  <a:lnTo>
                    <a:pt x="20" y="121"/>
                  </a:lnTo>
                  <a:lnTo>
                    <a:pt x="30" y="102"/>
                  </a:lnTo>
                  <a:lnTo>
                    <a:pt x="41" y="86"/>
                  </a:lnTo>
                  <a:lnTo>
                    <a:pt x="54" y="70"/>
                  </a:lnTo>
                  <a:lnTo>
                    <a:pt x="68" y="55"/>
                  </a:lnTo>
                  <a:lnTo>
                    <a:pt x="84" y="42"/>
                  </a:lnTo>
                  <a:lnTo>
                    <a:pt x="100" y="31"/>
                  </a:lnTo>
                  <a:lnTo>
                    <a:pt x="118" y="22"/>
                  </a:lnTo>
                  <a:lnTo>
                    <a:pt x="137" y="13"/>
                  </a:lnTo>
                  <a:lnTo>
                    <a:pt x="156" y="7"/>
                  </a:lnTo>
                  <a:lnTo>
                    <a:pt x="176" y="3"/>
                  </a:lnTo>
                  <a:lnTo>
                    <a:pt x="197" y="1"/>
                  </a:lnTo>
                  <a:lnTo>
                    <a:pt x="217" y="0"/>
                  </a:lnTo>
                  <a:lnTo>
                    <a:pt x="239" y="2"/>
                  </a:lnTo>
                  <a:lnTo>
                    <a:pt x="260" y="5"/>
                  </a:lnTo>
                  <a:lnTo>
                    <a:pt x="281" y="11"/>
                  </a:lnTo>
                  <a:lnTo>
                    <a:pt x="300" y="19"/>
                  </a:lnTo>
                  <a:lnTo>
                    <a:pt x="319" y="30"/>
                  </a:lnTo>
                  <a:lnTo>
                    <a:pt x="335" y="40"/>
                  </a:lnTo>
                  <a:lnTo>
                    <a:pt x="351" y="54"/>
                  </a:lnTo>
                  <a:lnTo>
                    <a:pt x="366" y="68"/>
                  </a:lnTo>
                  <a:lnTo>
                    <a:pt x="379" y="83"/>
                  </a:lnTo>
                  <a:lnTo>
                    <a:pt x="390" y="100"/>
                  </a:lnTo>
                  <a:lnTo>
                    <a:pt x="399" y="117"/>
                  </a:lnTo>
                  <a:lnTo>
                    <a:pt x="407" y="137"/>
                  </a:lnTo>
                  <a:lnTo>
                    <a:pt x="414" y="155"/>
                  </a:lnTo>
                  <a:lnTo>
                    <a:pt x="418" y="176"/>
                  </a:lnTo>
                  <a:lnTo>
                    <a:pt x="420" y="197"/>
                  </a:lnTo>
                  <a:lnTo>
                    <a:pt x="421" y="217"/>
                  </a:lnTo>
                  <a:lnTo>
                    <a:pt x="419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330" y="3325"/>
              <a:ext cx="197" cy="125"/>
            </a:xfrm>
            <a:custGeom>
              <a:avLst/>
              <a:gdLst>
                <a:gd name="T0" fmla="*/ 368 w 395"/>
                <a:gd name="T1" fmla="*/ 135 h 252"/>
                <a:gd name="T2" fmla="*/ 313 w 395"/>
                <a:gd name="T3" fmla="*/ 104 h 252"/>
                <a:gd name="T4" fmla="*/ 278 w 395"/>
                <a:gd name="T5" fmla="*/ 65 h 252"/>
                <a:gd name="T6" fmla="*/ 259 w 395"/>
                <a:gd name="T7" fmla="*/ 30 h 252"/>
                <a:gd name="T8" fmla="*/ 253 w 395"/>
                <a:gd name="T9" fmla="*/ 15 h 252"/>
                <a:gd name="T10" fmla="*/ 250 w 395"/>
                <a:gd name="T11" fmla="*/ 7 h 252"/>
                <a:gd name="T12" fmla="*/ 235 w 395"/>
                <a:gd name="T13" fmla="*/ 0 h 252"/>
                <a:gd name="T14" fmla="*/ 221 w 395"/>
                <a:gd name="T15" fmla="*/ 4 h 252"/>
                <a:gd name="T16" fmla="*/ 214 w 395"/>
                <a:gd name="T17" fmla="*/ 12 h 252"/>
                <a:gd name="T18" fmla="*/ 210 w 395"/>
                <a:gd name="T19" fmla="*/ 13 h 252"/>
                <a:gd name="T20" fmla="*/ 206 w 395"/>
                <a:gd name="T21" fmla="*/ 5 h 252"/>
                <a:gd name="T22" fmla="*/ 193 w 395"/>
                <a:gd name="T23" fmla="*/ 0 h 252"/>
                <a:gd name="T24" fmla="*/ 178 w 395"/>
                <a:gd name="T25" fmla="*/ 5 h 252"/>
                <a:gd name="T26" fmla="*/ 174 w 395"/>
                <a:gd name="T27" fmla="*/ 12 h 252"/>
                <a:gd name="T28" fmla="*/ 30 w 395"/>
                <a:gd name="T29" fmla="*/ 134 h 252"/>
                <a:gd name="T30" fmla="*/ 21 w 395"/>
                <a:gd name="T31" fmla="*/ 132 h 252"/>
                <a:gd name="T32" fmla="*/ 6 w 395"/>
                <a:gd name="T33" fmla="*/ 137 h 252"/>
                <a:gd name="T34" fmla="*/ 0 w 395"/>
                <a:gd name="T35" fmla="*/ 152 h 252"/>
                <a:gd name="T36" fmla="*/ 5 w 395"/>
                <a:gd name="T37" fmla="*/ 166 h 252"/>
                <a:gd name="T38" fmla="*/ 114 w 395"/>
                <a:gd name="T39" fmla="*/ 218 h 252"/>
                <a:gd name="T40" fmla="*/ 212 w 395"/>
                <a:gd name="T41" fmla="*/ 29 h 252"/>
                <a:gd name="T42" fmla="*/ 212 w 395"/>
                <a:gd name="T43" fmla="*/ 26 h 252"/>
                <a:gd name="T44" fmla="*/ 213 w 395"/>
                <a:gd name="T45" fmla="*/ 26 h 252"/>
                <a:gd name="T46" fmla="*/ 213 w 395"/>
                <a:gd name="T47" fmla="*/ 26 h 252"/>
                <a:gd name="T48" fmla="*/ 213 w 395"/>
                <a:gd name="T49" fmla="*/ 27 h 252"/>
                <a:gd name="T50" fmla="*/ 218 w 395"/>
                <a:gd name="T51" fmla="*/ 44 h 252"/>
                <a:gd name="T52" fmla="*/ 238 w 395"/>
                <a:gd name="T53" fmla="*/ 81 h 252"/>
                <a:gd name="T54" fmla="*/ 273 w 395"/>
                <a:gd name="T55" fmla="*/ 125 h 252"/>
                <a:gd name="T56" fmla="*/ 328 w 395"/>
                <a:gd name="T57" fmla="*/ 164 h 252"/>
                <a:gd name="T58" fmla="*/ 283 w 395"/>
                <a:gd name="T59" fmla="*/ 226 h 252"/>
                <a:gd name="T60" fmla="*/ 284 w 395"/>
                <a:gd name="T61" fmla="*/ 242 h 252"/>
                <a:gd name="T62" fmla="*/ 297 w 395"/>
                <a:gd name="T63" fmla="*/ 252 h 252"/>
                <a:gd name="T64" fmla="*/ 313 w 395"/>
                <a:gd name="T65" fmla="*/ 249 h 252"/>
                <a:gd name="T66" fmla="*/ 319 w 395"/>
                <a:gd name="T67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5" h="252">
                  <a:moveTo>
                    <a:pt x="395" y="145"/>
                  </a:moveTo>
                  <a:lnTo>
                    <a:pt x="368" y="135"/>
                  </a:lnTo>
                  <a:lnTo>
                    <a:pt x="338" y="121"/>
                  </a:lnTo>
                  <a:lnTo>
                    <a:pt x="313" y="104"/>
                  </a:lnTo>
                  <a:lnTo>
                    <a:pt x="293" y="84"/>
                  </a:lnTo>
                  <a:lnTo>
                    <a:pt x="278" y="65"/>
                  </a:lnTo>
                  <a:lnTo>
                    <a:pt x="267" y="45"/>
                  </a:lnTo>
                  <a:lnTo>
                    <a:pt x="259" y="30"/>
                  </a:lnTo>
                  <a:lnTo>
                    <a:pt x="254" y="20"/>
                  </a:lnTo>
                  <a:lnTo>
                    <a:pt x="253" y="15"/>
                  </a:lnTo>
                  <a:lnTo>
                    <a:pt x="253" y="15"/>
                  </a:lnTo>
                  <a:lnTo>
                    <a:pt x="250" y="7"/>
                  </a:lnTo>
                  <a:lnTo>
                    <a:pt x="243" y="3"/>
                  </a:lnTo>
                  <a:lnTo>
                    <a:pt x="235" y="0"/>
                  </a:lnTo>
                  <a:lnTo>
                    <a:pt x="226" y="1"/>
                  </a:lnTo>
                  <a:lnTo>
                    <a:pt x="221" y="4"/>
                  </a:lnTo>
                  <a:lnTo>
                    <a:pt x="217" y="7"/>
                  </a:lnTo>
                  <a:lnTo>
                    <a:pt x="214" y="12"/>
                  </a:lnTo>
                  <a:lnTo>
                    <a:pt x="212" y="18"/>
                  </a:lnTo>
                  <a:lnTo>
                    <a:pt x="210" y="13"/>
                  </a:lnTo>
                  <a:lnTo>
                    <a:pt x="208" y="8"/>
                  </a:lnTo>
                  <a:lnTo>
                    <a:pt x="206" y="5"/>
                  </a:lnTo>
                  <a:lnTo>
                    <a:pt x="201" y="3"/>
                  </a:lnTo>
                  <a:lnTo>
                    <a:pt x="193" y="0"/>
                  </a:lnTo>
                  <a:lnTo>
                    <a:pt x="185" y="1"/>
                  </a:lnTo>
                  <a:lnTo>
                    <a:pt x="178" y="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95" y="16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1" y="132"/>
                  </a:lnTo>
                  <a:lnTo>
                    <a:pt x="13" y="133"/>
                  </a:lnTo>
                  <a:lnTo>
                    <a:pt x="6" y="137"/>
                  </a:lnTo>
                  <a:lnTo>
                    <a:pt x="2" y="144"/>
                  </a:lnTo>
                  <a:lnTo>
                    <a:pt x="0" y="152"/>
                  </a:lnTo>
                  <a:lnTo>
                    <a:pt x="2" y="159"/>
                  </a:lnTo>
                  <a:lnTo>
                    <a:pt x="5" y="166"/>
                  </a:lnTo>
                  <a:lnTo>
                    <a:pt x="12" y="171"/>
                  </a:lnTo>
                  <a:lnTo>
                    <a:pt x="114" y="218"/>
                  </a:lnTo>
                  <a:lnTo>
                    <a:pt x="210" y="30"/>
                  </a:lnTo>
                  <a:lnTo>
                    <a:pt x="212" y="29"/>
                  </a:lnTo>
                  <a:lnTo>
                    <a:pt x="212" y="27"/>
                  </a:lnTo>
                  <a:lnTo>
                    <a:pt x="212" y="26"/>
                  </a:lnTo>
                  <a:lnTo>
                    <a:pt x="212" y="24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26" y="60"/>
                  </a:lnTo>
                  <a:lnTo>
                    <a:pt x="238" y="81"/>
                  </a:lnTo>
                  <a:lnTo>
                    <a:pt x="253" y="103"/>
                  </a:lnTo>
                  <a:lnTo>
                    <a:pt x="273" y="125"/>
                  </a:lnTo>
                  <a:lnTo>
                    <a:pt x="298" y="145"/>
                  </a:lnTo>
                  <a:lnTo>
                    <a:pt x="328" y="164"/>
                  </a:lnTo>
                  <a:lnTo>
                    <a:pt x="286" y="218"/>
                  </a:lnTo>
                  <a:lnTo>
                    <a:pt x="283" y="226"/>
                  </a:lnTo>
                  <a:lnTo>
                    <a:pt x="282" y="234"/>
                  </a:lnTo>
                  <a:lnTo>
                    <a:pt x="284" y="242"/>
                  </a:lnTo>
                  <a:lnTo>
                    <a:pt x="290" y="248"/>
                  </a:lnTo>
                  <a:lnTo>
                    <a:pt x="297" y="252"/>
                  </a:lnTo>
                  <a:lnTo>
                    <a:pt x="305" y="252"/>
                  </a:lnTo>
                  <a:lnTo>
                    <a:pt x="313" y="249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395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458" y="3084"/>
              <a:ext cx="18" cy="18"/>
            </a:xfrm>
            <a:custGeom>
              <a:avLst/>
              <a:gdLst>
                <a:gd name="T0" fmla="*/ 21 w 36"/>
                <a:gd name="T1" fmla="*/ 0 h 36"/>
                <a:gd name="T2" fmla="*/ 14 w 36"/>
                <a:gd name="T3" fmla="*/ 0 h 36"/>
                <a:gd name="T4" fmla="*/ 7 w 36"/>
                <a:gd name="T5" fmla="*/ 4 h 36"/>
                <a:gd name="T6" fmla="*/ 3 w 36"/>
                <a:gd name="T7" fmla="*/ 10 h 36"/>
                <a:gd name="T8" fmla="*/ 0 w 36"/>
                <a:gd name="T9" fmla="*/ 17 h 36"/>
                <a:gd name="T10" fmla="*/ 0 w 36"/>
                <a:gd name="T11" fmla="*/ 23 h 36"/>
                <a:gd name="T12" fmla="*/ 4 w 36"/>
                <a:gd name="T13" fmla="*/ 29 h 36"/>
                <a:gd name="T14" fmla="*/ 8 w 36"/>
                <a:gd name="T15" fmla="*/ 34 h 36"/>
                <a:gd name="T16" fmla="*/ 15 w 36"/>
                <a:gd name="T17" fmla="*/ 36 h 36"/>
                <a:gd name="T18" fmla="*/ 22 w 36"/>
                <a:gd name="T19" fmla="*/ 36 h 36"/>
                <a:gd name="T20" fmla="*/ 29 w 36"/>
                <a:gd name="T21" fmla="*/ 34 h 36"/>
                <a:gd name="T22" fmla="*/ 34 w 36"/>
                <a:gd name="T23" fmla="*/ 28 h 36"/>
                <a:gd name="T24" fmla="*/ 36 w 36"/>
                <a:gd name="T25" fmla="*/ 21 h 36"/>
                <a:gd name="T26" fmla="*/ 36 w 36"/>
                <a:gd name="T27" fmla="*/ 14 h 36"/>
                <a:gd name="T28" fmla="*/ 33 w 36"/>
                <a:gd name="T29" fmla="*/ 7 h 36"/>
                <a:gd name="T30" fmla="*/ 28 w 36"/>
                <a:gd name="T31" fmla="*/ 3 h 36"/>
                <a:gd name="T32" fmla="*/ 21 w 3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lnTo>
                    <a:pt x="14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15" y="36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6" y="21"/>
                  </a:lnTo>
                  <a:lnTo>
                    <a:pt x="36" y="14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376" y="3157"/>
              <a:ext cx="112" cy="39"/>
            </a:xfrm>
            <a:custGeom>
              <a:avLst/>
              <a:gdLst>
                <a:gd name="T0" fmla="*/ 73 w 224"/>
                <a:gd name="T1" fmla="*/ 67 h 77"/>
                <a:gd name="T2" fmla="*/ 54 w 224"/>
                <a:gd name="T3" fmla="*/ 60 h 77"/>
                <a:gd name="T4" fmla="*/ 35 w 224"/>
                <a:gd name="T5" fmla="*/ 53 h 77"/>
                <a:gd name="T6" fmla="*/ 18 w 224"/>
                <a:gd name="T7" fmla="*/ 45 h 77"/>
                <a:gd name="T8" fmla="*/ 10 w 224"/>
                <a:gd name="T9" fmla="*/ 39 h 77"/>
                <a:gd name="T10" fmla="*/ 1 w 224"/>
                <a:gd name="T11" fmla="*/ 30 h 77"/>
                <a:gd name="T12" fmla="*/ 0 w 224"/>
                <a:gd name="T13" fmla="*/ 16 h 77"/>
                <a:gd name="T14" fmla="*/ 10 w 224"/>
                <a:gd name="T15" fmla="*/ 2 h 77"/>
                <a:gd name="T16" fmla="*/ 26 w 224"/>
                <a:gd name="T17" fmla="*/ 0 h 77"/>
                <a:gd name="T18" fmla="*/ 30 w 224"/>
                <a:gd name="T19" fmla="*/ 1 h 77"/>
                <a:gd name="T20" fmla="*/ 32 w 224"/>
                <a:gd name="T21" fmla="*/ 2 h 77"/>
                <a:gd name="T22" fmla="*/ 47 w 224"/>
                <a:gd name="T23" fmla="*/ 10 h 77"/>
                <a:gd name="T24" fmla="*/ 62 w 224"/>
                <a:gd name="T25" fmla="*/ 17 h 77"/>
                <a:gd name="T26" fmla="*/ 79 w 224"/>
                <a:gd name="T27" fmla="*/ 24 h 77"/>
                <a:gd name="T28" fmla="*/ 98 w 224"/>
                <a:gd name="T29" fmla="*/ 29 h 77"/>
                <a:gd name="T30" fmla="*/ 114 w 224"/>
                <a:gd name="T31" fmla="*/ 31 h 77"/>
                <a:gd name="T32" fmla="*/ 129 w 224"/>
                <a:gd name="T33" fmla="*/ 33 h 77"/>
                <a:gd name="T34" fmla="*/ 147 w 224"/>
                <a:gd name="T35" fmla="*/ 34 h 77"/>
                <a:gd name="T36" fmla="*/ 166 w 224"/>
                <a:gd name="T37" fmla="*/ 33 h 77"/>
                <a:gd name="T38" fmla="*/ 183 w 224"/>
                <a:gd name="T39" fmla="*/ 31 h 77"/>
                <a:gd name="T40" fmla="*/ 198 w 224"/>
                <a:gd name="T41" fmla="*/ 27 h 77"/>
                <a:gd name="T42" fmla="*/ 201 w 224"/>
                <a:gd name="T43" fmla="*/ 27 h 77"/>
                <a:gd name="T44" fmla="*/ 204 w 224"/>
                <a:gd name="T45" fmla="*/ 27 h 77"/>
                <a:gd name="T46" fmla="*/ 220 w 224"/>
                <a:gd name="T47" fmla="*/ 34 h 77"/>
                <a:gd name="T48" fmla="*/ 224 w 224"/>
                <a:gd name="T49" fmla="*/ 49 h 77"/>
                <a:gd name="T50" fmla="*/ 219 w 224"/>
                <a:gd name="T51" fmla="*/ 62 h 77"/>
                <a:gd name="T52" fmla="*/ 208 w 224"/>
                <a:gd name="T53" fmla="*/ 69 h 77"/>
                <a:gd name="T54" fmla="*/ 199 w 224"/>
                <a:gd name="T55" fmla="*/ 72 h 77"/>
                <a:gd name="T56" fmla="*/ 181 w 224"/>
                <a:gd name="T57" fmla="*/ 75 h 77"/>
                <a:gd name="T58" fmla="*/ 161 w 224"/>
                <a:gd name="T59" fmla="*/ 77 h 77"/>
                <a:gd name="T60" fmla="*/ 140 w 224"/>
                <a:gd name="T61" fmla="*/ 77 h 77"/>
                <a:gd name="T62" fmla="*/ 124 w 224"/>
                <a:gd name="T63" fmla="*/ 76 h 77"/>
                <a:gd name="T64" fmla="*/ 111 w 224"/>
                <a:gd name="T65" fmla="*/ 74 h 77"/>
                <a:gd name="T66" fmla="*/ 100 w 224"/>
                <a:gd name="T67" fmla="*/ 72 h 77"/>
                <a:gd name="T68" fmla="*/ 90 w 224"/>
                <a:gd name="T69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77">
                  <a:moveTo>
                    <a:pt x="84" y="69"/>
                  </a:moveTo>
                  <a:lnTo>
                    <a:pt x="73" y="67"/>
                  </a:lnTo>
                  <a:lnTo>
                    <a:pt x="63" y="63"/>
                  </a:lnTo>
                  <a:lnTo>
                    <a:pt x="54" y="60"/>
                  </a:lnTo>
                  <a:lnTo>
                    <a:pt x="45" y="56"/>
                  </a:lnTo>
                  <a:lnTo>
                    <a:pt x="35" y="53"/>
                  </a:lnTo>
                  <a:lnTo>
                    <a:pt x="26" y="48"/>
                  </a:lnTo>
                  <a:lnTo>
                    <a:pt x="18" y="45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9" y="7"/>
                  </a:lnTo>
                  <a:lnTo>
                    <a:pt x="47" y="10"/>
                  </a:lnTo>
                  <a:lnTo>
                    <a:pt x="54" y="14"/>
                  </a:lnTo>
                  <a:lnTo>
                    <a:pt x="62" y="17"/>
                  </a:lnTo>
                  <a:lnTo>
                    <a:pt x="71" y="21"/>
                  </a:lnTo>
                  <a:lnTo>
                    <a:pt x="79" y="24"/>
                  </a:lnTo>
                  <a:lnTo>
                    <a:pt x="88" y="26"/>
                  </a:lnTo>
                  <a:lnTo>
                    <a:pt x="98" y="29"/>
                  </a:lnTo>
                  <a:lnTo>
                    <a:pt x="106" y="30"/>
                  </a:lnTo>
                  <a:lnTo>
                    <a:pt x="114" y="31"/>
                  </a:lnTo>
                  <a:lnTo>
                    <a:pt x="122" y="32"/>
                  </a:lnTo>
                  <a:lnTo>
                    <a:pt x="129" y="33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6" y="34"/>
                  </a:lnTo>
                  <a:lnTo>
                    <a:pt x="166" y="33"/>
                  </a:lnTo>
                  <a:lnTo>
                    <a:pt x="174" y="32"/>
                  </a:lnTo>
                  <a:lnTo>
                    <a:pt x="183" y="31"/>
                  </a:lnTo>
                  <a:lnTo>
                    <a:pt x="190" y="30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201" y="27"/>
                  </a:lnTo>
                  <a:lnTo>
                    <a:pt x="202" y="27"/>
                  </a:lnTo>
                  <a:lnTo>
                    <a:pt x="204" y="27"/>
                  </a:lnTo>
                  <a:lnTo>
                    <a:pt x="213" y="30"/>
                  </a:lnTo>
                  <a:lnTo>
                    <a:pt x="220" y="34"/>
                  </a:lnTo>
                  <a:lnTo>
                    <a:pt x="223" y="41"/>
                  </a:lnTo>
                  <a:lnTo>
                    <a:pt x="224" y="49"/>
                  </a:lnTo>
                  <a:lnTo>
                    <a:pt x="222" y="56"/>
                  </a:lnTo>
                  <a:lnTo>
                    <a:pt x="219" y="62"/>
                  </a:lnTo>
                  <a:lnTo>
                    <a:pt x="214" y="67"/>
                  </a:lnTo>
                  <a:lnTo>
                    <a:pt x="208" y="69"/>
                  </a:lnTo>
                  <a:lnTo>
                    <a:pt x="207" y="70"/>
                  </a:lnTo>
                  <a:lnTo>
                    <a:pt x="199" y="72"/>
                  </a:lnTo>
                  <a:lnTo>
                    <a:pt x="190" y="74"/>
                  </a:lnTo>
                  <a:lnTo>
                    <a:pt x="181" y="75"/>
                  </a:lnTo>
                  <a:lnTo>
                    <a:pt x="170" y="76"/>
                  </a:lnTo>
                  <a:lnTo>
                    <a:pt x="161" y="77"/>
                  </a:lnTo>
                  <a:lnTo>
                    <a:pt x="151" y="77"/>
                  </a:lnTo>
                  <a:lnTo>
                    <a:pt x="140" y="77"/>
                  </a:lnTo>
                  <a:lnTo>
                    <a:pt x="130" y="76"/>
                  </a:lnTo>
                  <a:lnTo>
                    <a:pt x="124" y="76"/>
                  </a:lnTo>
                  <a:lnTo>
                    <a:pt x="118" y="75"/>
                  </a:lnTo>
                  <a:lnTo>
                    <a:pt x="111" y="74"/>
                  </a:lnTo>
                  <a:lnTo>
                    <a:pt x="106" y="74"/>
                  </a:lnTo>
                  <a:lnTo>
                    <a:pt x="100" y="72"/>
                  </a:lnTo>
                  <a:lnTo>
                    <a:pt x="94" y="71"/>
                  </a:lnTo>
                  <a:lnTo>
                    <a:pt x="90" y="70"/>
                  </a:lnTo>
                  <a:lnTo>
                    <a:pt x="8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348" y="3013"/>
              <a:ext cx="96" cy="94"/>
            </a:xfrm>
            <a:custGeom>
              <a:avLst/>
              <a:gdLst>
                <a:gd name="T0" fmla="*/ 84 w 194"/>
                <a:gd name="T1" fmla="*/ 188 h 189"/>
                <a:gd name="T2" fmla="*/ 95 w 194"/>
                <a:gd name="T3" fmla="*/ 189 h 189"/>
                <a:gd name="T4" fmla="*/ 104 w 194"/>
                <a:gd name="T5" fmla="*/ 189 h 189"/>
                <a:gd name="T6" fmla="*/ 113 w 194"/>
                <a:gd name="T7" fmla="*/ 188 h 189"/>
                <a:gd name="T8" fmla="*/ 122 w 194"/>
                <a:gd name="T9" fmla="*/ 185 h 189"/>
                <a:gd name="T10" fmla="*/ 132 w 194"/>
                <a:gd name="T11" fmla="*/ 183 h 189"/>
                <a:gd name="T12" fmla="*/ 141 w 194"/>
                <a:gd name="T13" fmla="*/ 178 h 189"/>
                <a:gd name="T14" fmla="*/ 149 w 194"/>
                <a:gd name="T15" fmla="*/ 175 h 189"/>
                <a:gd name="T16" fmla="*/ 157 w 194"/>
                <a:gd name="T17" fmla="*/ 169 h 189"/>
                <a:gd name="T18" fmla="*/ 164 w 194"/>
                <a:gd name="T19" fmla="*/ 163 h 189"/>
                <a:gd name="T20" fmla="*/ 171 w 194"/>
                <a:gd name="T21" fmla="*/ 156 h 189"/>
                <a:gd name="T22" fmla="*/ 175 w 194"/>
                <a:gd name="T23" fmla="*/ 148 h 189"/>
                <a:gd name="T24" fmla="*/ 181 w 194"/>
                <a:gd name="T25" fmla="*/ 141 h 189"/>
                <a:gd name="T26" fmla="*/ 185 w 194"/>
                <a:gd name="T27" fmla="*/ 133 h 189"/>
                <a:gd name="T28" fmla="*/ 188 w 194"/>
                <a:gd name="T29" fmla="*/ 124 h 189"/>
                <a:gd name="T30" fmla="*/ 191 w 194"/>
                <a:gd name="T31" fmla="*/ 116 h 189"/>
                <a:gd name="T32" fmla="*/ 193 w 194"/>
                <a:gd name="T33" fmla="*/ 107 h 189"/>
                <a:gd name="T34" fmla="*/ 194 w 194"/>
                <a:gd name="T35" fmla="*/ 88 h 189"/>
                <a:gd name="T36" fmla="*/ 190 w 194"/>
                <a:gd name="T37" fmla="*/ 71 h 189"/>
                <a:gd name="T38" fmla="*/ 185 w 194"/>
                <a:gd name="T39" fmla="*/ 54 h 189"/>
                <a:gd name="T40" fmla="*/ 174 w 194"/>
                <a:gd name="T41" fmla="*/ 38 h 189"/>
                <a:gd name="T42" fmla="*/ 168 w 194"/>
                <a:gd name="T43" fmla="*/ 31 h 189"/>
                <a:gd name="T44" fmla="*/ 162 w 194"/>
                <a:gd name="T45" fmla="*/ 24 h 189"/>
                <a:gd name="T46" fmla="*/ 155 w 194"/>
                <a:gd name="T47" fmla="*/ 18 h 189"/>
                <a:gd name="T48" fmla="*/ 147 w 194"/>
                <a:gd name="T49" fmla="*/ 12 h 189"/>
                <a:gd name="T50" fmla="*/ 137 w 194"/>
                <a:gd name="T51" fmla="*/ 9 h 189"/>
                <a:gd name="T52" fmla="*/ 129 w 194"/>
                <a:gd name="T53" fmla="*/ 5 h 189"/>
                <a:gd name="T54" fmla="*/ 119 w 194"/>
                <a:gd name="T55" fmla="*/ 2 h 189"/>
                <a:gd name="T56" fmla="*/ 110 w 194"/>
                <a:gd name="T57" fmla="*/ 1 h 189"/>
                <a:gd name="T58" fmla="*/ 90 w 194"/>
                <a:gd name="T59" fmla="*/ 0 h 189"/>
                <a:gd name="T60" fmla="*/ 72 w 194"/>
                <a:gd name="T61" fmla="*/ 3 h 189"/>
                <a:gd name="T62" fmla="*/ 54 w 194"/>
                <a:gd name="T63" fmla="*/ 9 h 189"/>
                <a:gd name="T64" fmla="*/ 38 w 194"/>
                <a:gd name="T65" fmla="*/ 18 h 189"/>
                <a:gd name="T66" fmla="*/ 24 w 194"/>
                <a:gd name="T67" fmla="*/ 31 h 189"/>
                <a:gd name="T68" fmla="*/ 14 w 194"/>
                <a:gd name="T69" fmla="*/ 46 h 189"/>
                <a:gd name="T70" fmla="*/ 6 w 194"/>
                <a:gd name="T71" fmla="*/ 62 h 189"/>
                <a:gd name="T72" fmla="*/ 1 w 194"/>
                <a:gd name="T73" fmla="*/ 80 h 189"/>
                <a:gd name="T74" fmla="*/ 0 w 194"/>
                <a:gd name="T75" fmla="*/ 100 h 189"/>
                <a:gd name="T76" fmla="*/ 4 w 194"/>
                <a:gd name="T77" fmla="*/ 118 h 189"/>
                <a:gd name="T78" fmla="*/ 11 w 194"/>
                <a:gd name="T79" fmla="*/ 136 h 189"/>
                <a:gd name="T80" fmla="*/ 20 w 194"/>
                <a:gd name="T81" fmla="*/ 151 h 189"/>
                <a:gd name="T82" fmla="*/ 33 w 194"/>
                <a:gd name="T83" fmla="*/ 164 h 189"/>
                <a:gd name="T84" fmla="*/ 48 w 194"/>
                <a:gd name="T85" fmla="*/ 175 h 189"/>
                <a:gd name="T86" fmla="*/ 65 w 194"/>
                <a:gd name="T87" fmla="*/ 183 h 189"/>
                <a:gd name="T88" fmla="*/ 84 w 194"/>
                <a:gd name="T8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89">
                  <a:moveTo>
                    <a:pt x="84" y="188"/>
                  </a:moveTo>
                  <a:lnTo>
                    <a:pt x="95" y="189"/>
                  </a:lnTo>
                  <a:lnTo>
                    <a:pt x="104" y="189"/>
                  </a:lnTo>
                  <a:lnTo>
                    <a:pt x="113" y="188"/>
                  </a:lnTo>
                  <a:lnTo>
                    <a:pt x="122" y="185"/>
                  </a:lnTo>
                  <a:lnTo>
                    <a:pt x="132" y="183"/>
                  </a:lnTo>
                  <a:lnTo>
                    <a:pt x="141" y="178"/>
                  </a:lnTo>
                  <a:lnTo>
                    <a:pt x="149" y="175"/>
                  </a:lnTo>
                  <a:lnTo>
                    <a:pt x="157" y="169"/>
                  </a:lnTo>
                  <a:lnTo>
                    <a:pt x="164" y="163"/>
                  </a:lnTo>
                  <a:lnTo>
                    <a:pt x="171" y="156"/>
                  </a:lnTo>
                  <a:lnTo>
                    <a:pt x="175" y="148"/>
                  </a:lnTo>
                  <a:lnTo>
                    <a:pt x="181" y="141"/>
                  </a:lnTo>
                  <a:lnTo>
                    <a:pt x="185" y="133"/>
                  </a:lnTo>
                  <a:lnTo>
                    <a:pt x="188" y="124"/>
                  </a:lnTo>
                  <a:lnTo>
                    <a:pt x="191" y="116"/>
                  </a:lnTo>
                  <a:lnTo>
                    <a:pt x="193" y="107"/>
                  </a:lnTo>
                  <a:lnTo>
                    <a:pt x="194" y="88"/>
                  </a:lnTo>
                  <a:lnTo>
                    <a:pt x="190" y="71"/>
                  </a:lnTo>
                  <a:lnTo>
                    <a:pt x="185" y="54"/>
                  </a:lnTo>
                  <a:lnTo>
                    <a:pt x="174" y="38"/>
                  </a:lnTo>
                  <a:lnTo>
                    <a:pt x="168" y="31"/>
                  </a:lnTo>
                  <a:lnTo>
                    <a:pt x="162" y="24"/>
                  </a:lnTo>
                  <a:lnTo>
                    <a:pt x="155" y="18"/>
                  </a:lnTo>
                  <a:lnTo>
                    <a:pt x="147" y="12"/>
                  </a:lnTo>
                  <a:lnTo>
                    <a:pt x="137" y="9"/>
                  </a:lnTo>
                  <a:lnTo>
                    <a:pt x="129" y="5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90" y="0"/>
                  </a:lnTo>
                  <a:lnTo>
                    <a:pt x="72" y="3"/>
                  </a:lnTo>
                  <a:lnTo>
                    <a:pt x="54" y="9"/>
                  </a:lnTo>
                  <a:lnTo>
                    <a:pt x="38" y="18"/>
                  </a:lnTo>
                  <a:lnTo>
                    <a:pt x="24" y="31"/>
                  </a:lnTo>
                  <a:lnTo>
                    <a:pt x="14" y="46"/>
                  </a:lnTo>
                  <a:lnTo>
                    <a:pt x="6" y="62"/>
                  </a:lnTo>
                  <a:lnTo>
                    <a:pt x="1" y="80"/>
                  </a:lnTo>
                  <a:lnTo>
                    <a:pt x="0" y="100"/>
                  </a:lnTo>
                  <a:lnTo>
                    <a:pt x="4" y="118"/>
                  </a:lnTo>
                  <a:lnTo>
                    <a:pt x="11" y="136"/>
                  </a:lnTo>
                  <a:lnTo>
                    <a:pt x="20" y="151"/>
                  </a:lnTo>
                  <a:lnTo>
                    <a:pt x="33" y="164"/>
                  </a:lnTo>
                  <a:lnTo>
                    <a:pt x="48" y="175"/>
                  </a:lnTo>
                  <a:lnTo>
                    <a:pt x="65" y="183"/>
                  </a:lnTo>
                  <a:lnTo>
                    <a:pt x="84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5364" y="3030"/>
              <a:ext cx="64" cy="61"/>
            </a:xfrm>
            <a:custGeom>
              <a:avLst/>
              <a:gdLst>
                <a:gd name="T0" fmla="*/ 0 w 126"/>
                <a:gd name="T1" fmla="*/ 52 h 122"/>
                <a:gd name="T2" fmla="*/ 3 w 126"/>
                <a:gd name="T3" fmla="*/ 40 h 122"/>
                <a:gd name="T4" fmla="*/ 8 w 126"/>
                <a:gd name="T5" fmla="*/ 29 h 122"/>
                <a:gd name="T6" fmla="*/ 15 w 126"/>
                <a:gd name="T7" fmla="*/ 20 h 122"/>
                <a:gd name="T8" fmla="*/ 24 w 126"/>
                <a:gd name="T9" fmla="*/ 12 h 122"/>
                <a:gd name="T10" fmla="*/ 34 w 126"/>
                <a:gd name="T11" fmla="*/ 6 h 122"/>
                <a:gd name="T12" fmla="*/ 46 w 126"/>
                <a:gd name="T13" fmla="*/ 1 h 122"/>
                <a:gd name="T14" fmla="*/ 58 w 126"/>
                <a:gd name="T15" fmla="*/ 0 h 122"/>
                <a:gd name="T16" fmla="*/ 71 w 126"/>
                <a:gd name="T17" fmla="*/ 0 h 122"/>
                <a:gd name="T18" fmla="*/ 78 w 126"/>
                <a:gd name="T19" fmla="*/ 1 h 122"/>
                <a:gd name="T20" fmla="*/ 84 w 126"/>
                <a:gd name="T21" fmla="*/ 4 h 122"/>
                <a:gd name="T22" fmla="*/ 90 w 126"/>
                <a:gd name="T23" fmla="*/ 6 h 122"/>
                <a:gd name="T24" fmla="*/ 95 w 126"/>
                <a:gd name="T25" fmla="*/ 8 h 122"/>
                <a:gd name="T26" fmla="*/ 100 w 126"/>
                <a:gd name="T27" fmla="*/ 12 h 122"/>
                <a:gd name="T28" fmla="*/ 106 w 126"/>
                <a:gd name="T29" fmla="*/ 16 h 122"/>
                <a:gd name="T30" fmla="*/ 109 w 126"/>
                <a:gd name="T31" fmla="*/ 21 h 122"/>
                <a:gd name="T32" fmla="*/ 114 w 126"/>
                <a:gd name="T33" fmla="*/ 25 h 122"/>
                <a:gd name="T34" fmla="*/ 121 w 126"/>
                <a:gd name="T35" fmla="*/ 36 h 122"/>
                <a:gd name="T36" fmla="*/ 125 w 126"/>
                <a:gd name="T37" fmla="*/ 46 h 122"/>
                <a:gd name="T38" fmla="*/ 126 w 126"/>
                <a:gd name="T39" fmla="*/ 58 h 122"/>
                <a:gd name="T40" fmla="*/ 126 w 126"/>
                <a:gd name="T41" fmla="*/ 69 h 122"/>
                <a:gd name="T42" fmla="*/ 124 w 126"/>
                <a:gd name="T43" fmla="*/ 81 h 122"/>
                <a:gd name="T44" fmla="*/ 118 w 126"/>
                <a:gd name="T45" fmla="*/ 91 h 122"/>
                <a:gd name="T46" fmla="*/ 111 w 126"/>
                <a:gd name="T47" fmla="*/ 102 h 122"/>
                <a:gd name="T48" fmla="*/ 103 w 126"/>
                <a:gd name="T49" fmla="*/ 110 h 122"/>
                <a:gd name="T50" fmla="*/ 98 w 126"/>
                <a:gd name="T51" fmla="*/ 113 h 122"/>
                <a:gd name="T52" fmla="*/ 92 w 126"/>
                <a:gd name="T53" fmla="*/ 117 h 122"/>
                <a:gd name="T54" fmla="*/ 86 w 126"/>
                <a:gd name="T55" fmla="*/ 119 h 122"/>
                <a:gd name="T56" fmla="*/ 80 w 126"/>
                <a:gd name="T57" fmla="*/ 120 h 122"/>
                <a:gd name="T58" fmla="*/ 75 w 126"/>
                <a:gd name="T59" fmla="*/ 121 h 122"/>
                <a:gd name="T60" fmla="*/ 68 w 126"/>
                <a:gd name="T61" fmla="*/ 122 h 122"/>
                <a:gd name="T62" fmla="*/ 62 w 126"/>
                <a:gd name="T63" fmla="*/ 122 h 122"/>
                <a:gd name="T64" fmla="*/ 55 w 126"/>
                <a:gd name="T65" fmla="*/ 121 h 122"/>
                <a:gd name="T66" fmla="*/ 42 w 126"/>
                <a:gd name="T67" fmla="*/ 118 h 122"/>
                <a:gd name="T68" fmla="*/ 31 w 126"/>
                <a:gd name="T69" fmla="*/ 113 h 122"/>
                <a:gd name="T70" fmla="*/ 22 w 126"/>
                <a:gd name="T71" fmla="*/ 106 h 122"/>
                <a:gd name="T72" fmla="*/ 12 w 126"/>
                <a:gd name="T73" fmla="*/ 97 h 122"/>
                <a:gd name="T74" fmla="*/ 7 w 126"/>
                <a:gd name="T75" fmla="*/ 88 h 122"/>
                <a:gd name="T76" fmla="*/ 2 w 126"/>
                <a:gd name="T77" fmla="*/ 76 h 122"/>
                <a:gd name="T78" fmla="*/ 0 w 126"/>
                <a:gd name="T79" fmla="*/ 65 h 122"/>
                <a:gd name="T80" fmla="*/ 0 w 126"/>
                <a:gd name="T81" fmla="*/ 5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22">
                  <a:moveTo>
                    <a:pt x="0" y="52"/>
                  </a:moveTo>
                  <a:lnTo>
                    <a:pt x="3" y="40"/>
                  </a:lnTo>
                  <a:lnTo>
                    <a:pt x="8" y="29"/>
                  </a:lnTo>
                  <a:lnTo>
                    <a:pt x="15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4"/>
                  </a:lnTo>
                  <a:lnTo>
                    <a:pt x="90" y="6"/>
                  </a:lnTo>
                  <a:lnTo>
                    <a:pt x="95" y="8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09" y="21"/>
                  </a:lnTo>
                  <a:lnTo>
                    <a:pt x="114" y="25"/>
                  </a:lnTo>
                  <a:lnTo>
                    <a:pt x="121" y="36"/>
                  </a:lnTo>
                  <a:lnTo>
                    <a:pt x="125" y="46"/>
                  </a:lnTo>
                  <a:lnTo>
                    <a:pt x="126" y="58"/>
                  </a:lnTo>
                  <a:lnTo>
                    <a:pt x="126" y="69"/>
                  </a:lnTo>
                  <a:lnTo>
                    <a:pt x="124" y="81"/>
                  </a:lnTo>
                  <a:lnTo>
                    <a:pt x="118" y="91"/>
                  </a:lnTo>
                  <a:lnTo>
                    <a:pt x="111" y="102"/>
                  </a:lnTo>
                  <a:lnTo>
                    <a:pt x="103" y="110"/>
                  </a:lnTo>
                  <a:lnTo>
                    <a:pt x="98" y="113"/>
                  </a:lnTo>
                  <a:lnTo>
                    <a:pt x="92" y="117"/>
                  </a:lnTo>
                  <a:lnTo>
                    <a:pt x="86" y="119"/>
                  </a:lnTo>
                  <a:lnTo>
                    <a:pt x="80" y="120"/>
                  </a:lnTo>
                  <a:lnTo>
                    <a:pt x="75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5" y="121"/>
                  </a:lnTo>
                  <a:lnTo>
                    <a:pt x="42" y="118"/>
                  </a:lnTo>
                  <a:lnTo>
                    <a:pt x="31" y="113"/>
                  </a:lnTo>
                  <a:lnTo>
                    <a:pt x="22" y="106"/>
                  </a:lnTo>
                  <a:lnTo>
                    <a:pt x="12" y="97"/>
                  </a:lnTo>
                  <a:lnTo>
                    <a:pt x="7" y="88"/>
                  </a:lnTo>
                  <a:lnTo>
                    <a:pt x="2" y="76"/>
                  </a:lnTo>
                  <a:lnTo>
                    <a:pt x="0" y="6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5385" y="3049"/>
              <a:ext cx="22" cy="22"/>
            </a:xfrm>
            <a:custGeom>
              <a:avLst/>
              <a:gdLst>
                <a:gd name="T0" fmla="*/ 25 w 44"/>
                <a:gd name="T1" fmla="*/ 0 h 44"/>
                <a:gd name="T2" fmla="*/ 16 w 44"/>
                <a:gd name="T3" fmla="*/ 0 h 44"/>
                <a:gd name="T4" fmla="*/ 8 w 44"/>
                <a:gd name="T5" fmla="*/ 4 h 44"/>
                <a:gd name="T6" fmla="*/ 2 w 44"/>
                <a:gd name="T7" fmla="*/ 11 h 44"/>
                <a:gd name="T8" fmla="*/ 0 w 44"/>
                <a:gd name="T9" fmla="*/ 19 h 44"/>
                <a:gd name="T10" fmla="*/ 1 w 44"/>
                <a:gd name="T11" fmla="*/ 28 h 44"/>
                <a:gd name="T12" fmla="*/ 5 w 44"/>
                <a:gd name="T13" fmla="*/ 35 h 44"/>
                <a:gd name="T14" fmla="*/ 11 w 44"/>
                <a:gd name="T15" fmla="*/ 41 h 44"/>
                <a:gd name="T16" fmla="*/ 19 w 44"/>
                <a:gd name="T17" fmla="*/ 44 h 44"/>
                <a:gd name="T18" fmla="*/ 28 w 44"/>
                <a:gd name="T19" fmla="*/ 43 h 44"/>
                <a:gd name="T20" fmla="*/ 35 w 44"/>
                <a:gd name="T21" fmla="*/ 39 h 44"/>
                <a:gd name="T22" fmla="*/ 40 w 44"/>
                <a:gd name="T23" fmla="*/ 33 h 44"/>
                <a:gd name="T24" fmla="*/ 44 w 44"/>
                <a:gd name="T25" fmla="*/ 24 h 44"/>
                <a:gd name="T26" fmla="*/ 43 w 44"/>
                <a:gd name="T27" fmla="*/ 16 h 44"/>
                <a:gd name="T28" fmla="*/ 39 w 44"/>
                <a:gd name="T29" fmla="*/ 8 h 44"/>
                <a:gd name="T30" fmla="*/ 34 w 44"/>
                <a:gd name="T31" fmla="*/ 3 h 44"/>
                <a:gd name="T32" fmla="*/ 25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5" y="0"/>
                  </a:moveTo>
                  <a:lnTo>
                    <a:pt x="16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5" y="35"/>
                  </a:lnTo>
                  <a:lnTo>
                    <a:pt x="11" y="41"/>
                  </a:lnTo>
                  <a:lnTo>
                    <a:pt x="19" y="44"/>
                  </a:lnTo>
                  <a:lnTo>
                    <a:pt x="28" y="43"/>
                  </a:lnTo>
                  <a:lnTo>
                    <a:pt x="35" y="39"/>
                  </a:lnTo>
                  <a:lnTo>
                    <a:pt x="40" y="33"/>
                  </a:lnTo>
                  <a:lnTo>
                    <a:pt x="44" y="24"/>
                  </a:lnTo>
                  <a:lnTo>
                    <a:pt x="43" y="16"/>
                  </a:lnTo>
                  <a:lnTo>
                    <a:pt x="39" y="8"/>
                  </a:lnTo>
                  <a:lnTo>
                    <a:pt x="3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5369" y="3285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0 w 239"/>
                <a:gd name="T3" fmla="*/ 61 h 61"/>
                <a:gd name="T4" fmla="*/ 220 w 239"/>
                <a:gd name="T5" fmla="*/ 61 h 61"/>
                <a:gd name="T6" fmla="*/ 227 w 239"/>
                <a:gd name="T7" fmla="*/ 61 h 61"/>
                <a:gd name="T8" fmla="*/ 233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5 w 239"/>
                <a:gd name="T21" fmla="*/ 27 h 61"/>
                <a:gd name="T22" fmla="*/ 225 w 239"/>
                <a:gd name="T23" fmla="*/ 27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3 h 61"/>
                <a:gd name="T32" fmla="*/ 2 w 239"/>
                <a:gd name="T33" fmla="*/ 8 h 61"/>
                <a:gd name="T34" fmla="*/ 0 w 239"/>
                <a:gd name="T35" fmla="*/ 14 h 61"/>
                <a:gd name="T36" fmla="*/ 0 w 239"/>
                <a:gd name="T37" fmla="*/ 20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0" y="61"/>
                  </a:lnTo>
                  <a:lnTo>
                    <a:pt x="220" y="61"/>
                  </a:lnTo>
                  <a:lnTo>
                    <a:pt x="227" y="61"/>
                  </a:lnTo>
                  <a:lnTo>
                    <a:pt x="233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5372" y="3259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1 w 239"/>
                <a:gd name="T3" fmla="*/ 61 h 61"/>
                <a:gd name="T4" fmla="*/ 221 w 239"/>
                <a:gd name="T5" fmla="*/ 61 h 61"/>
                <a:gd name="T6" fmla="*/ 227 w 239"/>
                <a:gd name="T7" fmla="*/ 61 h 61"/>
                <a:gd name="T8" fmla="*/ 232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4 w 239"/>
                <a:gd name="T21" fmla="*/ 28 h 61"/>
                <a:gd name="T22" fmla="*/ 224 w 239"/>
                <a:gd name="T23" fmla="*/ 28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2 h 61"/>
                <a:gd name="T32" fmla="*/ 2 w 239"/>
                <a:gd name="T33" fmla="*/ 7 h 61"/>
                <a:gd name="T34" fmla="*/ 0 w 239"/>
                <a:gd name="T35" fmla="*/ 14 h 61"/>
                <a:gd name="T36" fmla="*/ 0 w 239"/>
                <a:gd name="T37" fmla="*/ 21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1" y="61"/>
                  </a:lnTo>
                  <a:lnTo>
                    <a:pt x="221" y="61"/>
                  </a:lnTo>
                  <a:lnTo>
                    <a:pt x="227" y="61"/>
                  </a:lnTo>
                  <a:lnTo>
                    <a:pt x="232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545" y="2934"/>
              <a:ext cx="73" cy="81"/>
            </a:xfrm>
            <a:custGeom>
              <a:avLst/>
              <a:gdLst>
                <a:gd name="T0" fmla="*/ 37 w 147"/>
                <a:gd name="T1" fmla="*/ 155 h 162"/>
                <a:gd name="T2" fmla="*/ 141 w 147"/>
                <a:gd name="T3" fmla="*/ 34 h 162"/>
                <a:gd name="T4" fmla="*/ 141 w 147"/>
                <a:gd name="T5" fmla="*/ 34 h 162"/>
                <a:gd name="T6" fmla="*/ 145 w 147"/>
                <a:gd name="T7" fmla="*/ 27 h 162"/>
                <a:gd name="T8" fmla="*/ 147 w 147"/>
                <a:gd name="T9" fmla="*/ 19 h 162"/>
                <a:gd name="T10" fmla="*/ 144 w 147"/>
                <a:gd name="T11" fmla="*/ 11 h 162"/>
                <a:gd name="T12" fmla="*/ 139 w 147"/>
                <a:gd name="T13" fmla="*/ 6 h 162"/>
                <a:gd name="T14" fmla="*/ 132 w 147"/>
                <a:gd name="T15" fmla="*/ 1 h 162"/>
                <a:gd name="T16" fmla="*/ 124 w 147"/>
                <a:gd name="T17" fmla="*/ 0 h 162"/>
                <a:gd name="T18" fmla="*/ 116 w 147"/>
                <a:gd name="T19" fmla="*/ 2 h 162"/>
                <a:gd name="T20" fmla="*/ 110 w 147"/>
                <a:gd name="T21" fmla="*/ 7 h 162"/>
                <a:gd name="T22" fmla="*/ 110 w 147"/>
                <a:gd name="T23" fmla="*/ 7 h 162"/>
                <a:gd name="T24" fmla="*/ 6 w 147"/>
                <a:gd name="T25" fmla="*/ 128 h 162"/>
                <a:gd name="T26" fmla="*/ 6 w 147"/>
                <a:gd name="T27" fmla="*/ 128 h 162"/>
                <a:gd name="T28" fmla="*/ 2 w 147"/>
                <a:gd name="T29" fmla="*/ 135 h 162"/>
                <a:gd name="T30" fmla="*/ 0 w 147"/>
                <a:gd name="T31" fmla="*/ 143 h 162"/>
                <a:gd name="T32" fmla="*/ 3 w 147"/>
                <a:gd name="T33" fmla="*/ 151 h 162"/>
                <a:gd name="T34" fmla="*/ 8 w 147"/>
                <a:gd name="T35" fmla="*/ 157 h 162"/>
                <a:gd name="T36" fmla="*/ 15 w 147"/>
                <a:gd name="T37" fmla="*/ 161 h 162"/>
                <a:gd name="T38" fmla="*/ 23 w 147"/>
                <a:gd name="T39" fmla="*/ 162 h 162"/>
                <a:gd name="T40" fmla="*/ 31 w 147"/>
                <a:gd name="T41" fmla="*/ 160 h 162"/>
                <a:gd name="T42" fmla="*/ 37 w 147"/>
                <a:gd name="T43" fmla="*/ 155 h 162"/>
                <a:gd name="T44" fmla="*/ 37 w 147"/>
                <a:gd name="T45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62">
                  <a:moveTo>
                    <a:pt x="37" y="155"/>
                  </a:moveTo>
                  <a:lnTo>
                    <a:pt x="141" y="34"/>
                  </a:lnTo>
                  <a:lnTo>
                    <a:pt x="141" y="34"/>
                  </a:lnTo>
                  <a:lnTo>
                    <a:pt x="145" y="27"/>
                  </a:lnTo>
                  <a:lnTo>
                    <a:pt x="147" y="19"/>
                  </a:lnTo>
                  <a:lnTo>
                    <a:pt x="144" y="11"/>
                  </a:lnTo>
                  <a:lnTo>
                    <a:pt x="139" y="6"/>
                  </a:lnTo>
                  <a:lnTo>
                    <a:pt x="132" y="1"/>
                  </a:lnTo>
                  <a:lnTo>
                    <a:pt x="124" y="0"/>
                  </a:lnTo>
                  <a:lnTo>
                    <a:pt x="116" y="2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15" y="161"/>
                  </a:lnTo>
                  <a:lnTo>
                    <a:pt x="23" y="162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37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596" y="3015"/>
              <a:ext cx="91" cy="42"/>
            </a:xfrm>
            <a:custGeom>
              <a:avLst/>
              <a:gdLst>
                <a:gd name="T0" fmla="*/ 25 w 182"/>
                <a:gd name="T1" fmla="*/ 83 h 84"/>
                <a:gd name="T2" fmla="*/ 167 w 182"/>
                <a:gd name="T3" fmla="*/ 42 h 84"/>
                <a:gd name="T4" fmla="*/ 167 w 182"/>
                <a:gd name="T5" fmla="*/ 42 h 84"/>
                <a:gd name="T6" fmla="*/ 175 w 182"/>
                <a:gd name="T7" fmla="*/ 38 h 84"/>
                <a:gd name="T8" fmla="*/ 179 w 182"/>
                <a:gd name="T9" fmla="*/ 31 h 84"/>
                <a:gd name="T10" fmla="*/ 182 w 182"/>
                <a:gd name="T11" fmla="*/ 23 h 84"/>
                <a:gd name="T12" fmla="*/ 181 w 182"/>
                <a:gd name="T13" fmla="*/ 15 h 84"/>
                <a:gd name="T14" fmla="*/ 177 w 182"/>
                <a:gd name="T15" fmla="*/ 8 h 84"/>
                <a:gd name="T16" fmla="*/ 170 w 182"/>
                <a:gd name="T17" fmla="*/ 3 h 84"/>
                <a:gd name="T18" fmla="*/ 163 w 182"/>
                <a:gd name="T19" fmla="*/ 0 h 84"/>
                <a:gd name="T20" fmla="*/ 155 w 182"/>
                <a:gd name="T21" fmla="*/ 1 h 84"/>
                <a:gd name="T22" fmla="*/ 155 w 182"/>
                <a:gd name="T23" fmla="*/ 1 h 84"/>
                <a:gd name="T24" fmla="*/ 14 w 182"/>
                <a:gd name="T25" fmla="*/ 43 h 84"/>
                <a:gd name="T26" fmla="*/ 14 w 182"/>
                <a:gd name="T27" fmla="*/ 43 h 84"/>
                <a:gd name="T28" fmla="*/ 7 w 182"/>
                <a:gd name="T29" fmla="*/ 46 h 84"/>
                <a:gd name="T30" fmla="*/ 2 w 182"/>
                <a:gd name="T31" fmla="*/ 53 h 84"/>
                <a:gd name="T32" fmla="*/ 0 w 182"/>
                <a:gd name="T33" fmla="*/ 61 h 84"/>
                <a:gd name="T34" fmla="*/ 0 w 182"/>
                <a:gd name="T35" fmla="*/ 69 h 84"/>
                <a:gd name="T36" fmla="*/ 3 w 182"/>
                <a:gd name="T37" fmla="*/ 76 h 84"/>
                <a:gd name="T38" fmla="*/ 9 w 182"/>
                <a:gd name="T39" fmla="*/ 81 h 84"/>
                <a:gd name="T40" fmla="*/ 17 w 182"/>
                <a:gd name="T41" fmla="*/ 84 h 84"/>
                <a:gd name="T42" fmla="*/ 25 w 182"/>
                <a:gd name="T43" fmla="*/ 83 h 84"/>
                <a:gd name="T44" fmla="*/ 25 w 182"/>
                <a:gd name="T4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84">
                  <a:moveTo>
                    <a:pt x="25" y="83"/>
                  </a:moveTo>
                  <a:lnTo>
                    <a:pt x="167" y="42"/>
                  </a:lnTo>
                  <a:lnTo>
                    <a:pt x="167" y="42"/>
                  </a:lnTo>
                  <a:lnTo>
                    <a:pt x="175" y="38"/>
                  </a:lnTo>
                  <a:lnTo>
                    <a:pt x="179" y="31"/>
                  </a:lnTo>
                  <a:lnTo>
                    <a:pt x="182" y="23"/>
                  </a:lnTo>
                  <a:lnTo>
                    <a:pt x="181" y="15"/>
                  </a:lnTo>
                  <a:lnTo>
                    <a:pt x="177" y="8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7" y="46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3" y="76"/>
                  </a:lnTo>
                  <a:lnTo>
                    <a:pt x="9" y="81"/>
                  </a:lnTo>
                  <a:lnTo>
                    <a:pt x="17" y="84"/>
                  </a:lnTo>
                  <a:lnTo>
                    <a:pt x="25" y="83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5497" y="2899"/>
              <a:ext cx="46" cy="91"/>
            </a:xfrm>
            <a:custGeom>
              <a:avLst/>
              <a:gdLst>
                <a:gd name="T0" fmla="*/ 40 w 93"/>
                <a:gd name="T1" fmla="*/ 169 h 182"/>
                <a:gd name="T2" fmla="*/ 92 w 93"/>
                <a:gd name="T3" fmla="*/ 27 h 182"/>
                <a:gd name="T4" fmla="*/ 92 w 93"/>
                <a:gd name="T5" fmla="*/ 27 h 182"/>
                <a:gd name="T6" fmla="*/ 93 w 93"/>
                <a:gd name="T7" fmla="*/ 19 h 182"/>
                <a:gd name="T8" fmla="*/ 91 w 93"/>
                <a:gd name="T9" fmla="*/ 11 h 182"/>
                <a:gd name="T10" fmla="*/ 86 w 93"/>
                <a:gd name="T11" fmla="*/ 5 h 182"/>
                <a:gd name="T12" fmla="*/ 79 w 93"/>
                <a:gd name="T13" fmla="*/ 1 h 182"/>
                <a:gd name="T14" fmla="*/ 71 w 93"/>
                <a:gd name="T15" fmla="*/ 0 h 182"/>
                <a:gd name="T16" fmla="*/ 64 w 93"/>
                <a:gd name="T17" fmla="*/ 1 h 182"/>
                <a:gd name="T18" fmla="*/ 57 w 93"/>
                <a:gd name="T19" fmla="*/ 5 h 182"/>
                <a:gd name="T20" fmla="*/ 53 w 93"/>
                <a:gd name="T21" fmla="*/ 12 h 182"/>
                <a:gd name="T22" fmla="*/ 53 w 93"/>
                <a:gd name="T23" fmla="*/ 12 h 182"/>
                <a:gd name="T24" fmla="*/ 1 w 93"/>
                <a:gd name="T25" fmla="*/ 154 h 182"/>
                <a:gd name="T26" fmla="*/ 1 w 93"/>
                <a:gd name="T27" fmla="*/ 154 h 182"/>
                <a:gd name="T28" fmla="*/ 0 w 93"/>
                <a:gd name="T29" fmla="*/ 162 h 182"/>
                <a:gd name="T30" fmla="*/ 1 w 93"/>
                <a:gd name="T31" fmla="*/ 170 h 182"/>
                <a:gd name="T32" fmla="*/ 5 w 93"/>
                <a:gd name="T33" fmla="*/ 177 h 182"/>
                <a:gd name="T34" fmla="*/ 12 w 93"/>
                <a:gd name="T35" fmla="*/ 181 h 182"/>
                <a:gd name="T36" fmla="*/ 20 w 93"/>
                <a:gd name="T37" fmla="*/ 182 h 182"/>
                <a:gd name="T38" fmla="*/ 28 w 93"/>
                <a:gd name="T39" fmla="*/ 181 h 182"/>
                <a:gd name="T40" fmla="*/ 35 w 93"/>
                <a:gd name="T41" fmla="*/ 176 h 182"/>
                <a:gd name="T42" fmla="*/ 40 w 93"/>
                <a:gd name="T43" fmla="*/ 169 h 182"/>
                <a:gd name="T44" fmla="*/ 40 w 93"/>
                <a:gd name="T45" fmla="*/ 1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82">
                  <a:moveTo>
                    <a:pt x="40" y="169"/>
                  </a:moveTo>
                  <a:lnTo>
                    <a:pt x="92" y="27"/>
                  </a:lnTo>
                  <a:lnTo>
                    <a:pt x="92" y="27"/>
                  </a:lnTo>
                  <a:lnTo>
                    <a:pt x="93" y="19"/>
                  </a:lnTo>
                  <a:lnTo>
                    <a:pt x="91" y="11"/>
                  </a:lnTo>
                  <a:lnTo>
                    <a:pt x="86" y="5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7" y="5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5" y="177"/>
                  </a:lnTo>
                  <a:lnTo>
                    <a:pt x="12" y="181"/>
                  </a:lnTo>
                  <a:lnTo>
                    <a:pt x="20" y="182"/>
                  </a:lnTo>
                  <a:lnTo>
                    <a:pt x="28" y="181"/>
                  </a:lnTo>
                  <a:lnTo>
                    <a:pt x="35" y="176"/>
                  </a:lnTo>
                  <a:lnTo>
                    <a:pt x="40" y="169"/>
                  </a:lnTo>
                  <a:lnTo>
                    <a:pt x="4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5420" y="2883"/>
              <a:ext cx="36" cy="94"/>
            </a:xfrm>
            <a:custGeom>
              <a:avLst/>
              <a:gdLst>
                <a:gd name="T0" fmla="*/ 72 w 72"/>
                <a:gd name="T1" fmla="*/ 163 h 187"/>
                <a:gd name="T2" fmla="*/ 41 w 72"/>
                <a:gd name="T3" fmla="*/ 16 h 187"/>
                <a:gd name="T4" fmla="*/ 41 w 72"/>
                <a:gd name="T5" fmla="*/ 16 h 187"/>
                <a:gd name="T6" fmla="*/ 37 w 72"/>
                <a:gd name="T7" fmla="*/ 8 h 187"/>
                <a:gd name="T8" fmla="*/ 32 w 72"/>
                <a:gd name="T9" fmla="*/ 3 h 187"/>
                <a:gd name="T10" fmla="*/ 25 w 72"/>
                <a:gd name="T11" fmla="*/ 0 h 187"/>
                <a:gd name="T12" fmla="*/ 17 w 72"/>
                <a:gd name="T13" fmla="*/ 0 h 187"/>
                <a:gd name="T14" fmla="*/ 8 w 72"/>
                <a:gd name="T15" fmla="*/ 4 h 187"/>
                <a:gd name="T16" fmla="*/ 4 w 72"/>
                <a:gd name="T17" fmla="*/ 10 h 187"/>
                <a:gd name="T18" fmla="*/ 0 w 72"/>
                <a:gd name="T19" fmla="*/ 16 h 187"/>
                <a:gd name="T20" fmla="*/ 0 w 72"/>
                <a:gd name="T21" fmla="*/ 25 h 187"/>
                <a:gd name="T22" fmla="*/ 0 w 72"/>
                <a:gd name="T23" fmla="*/ 25 h 187"/>
                <a:gd name="T24" fmla="*/ 32 w 72"/>
                <a:gd name="T25" fmla="*/ 171 h 187"/>
                <a:gd name="T26" fmla="*/ 32 w 72"/>
                <a:gd name="T27" fmla="*/ 171 h 187"/>
                <a:gd name="T28" fmla="*/ 35 w 72"/>
                <a:gd name="T29" fmla="*/ 179 h 187"/>
                <a:gd name="T30" fmla="*/ 41 w 72"/>
                <a:gd name="T31" fmla="*/ 184 h 187"/>
                <a:gd name="T32" fmla="*/ 48 w 72"/>
                <a:gd name="T33" fmla="*/ 187 h 187"/>
                <a:gd name="T34" fmla="*/ 56 w 72"/>
                <a:gd name="T35" fmla="*/ 187 h 187"/>
                <a:gd name="T36" fmla="*/ 64 w 72"/>
                <a:gd name="T37" fmla="*/ 184 h 187"/>
                <a:gd name="T38" fmla="*/ 70 w 72"/>
                <a:gd name="T39" fmla="*/ 178 h 187"/>
                <a:gd name="T40" fmla="*/ 72 w 72"/>
                <a:gd name="T41" fmla="*/ 171 h 187"/>
                <a:gd name="T42" fmla="*/ 72 w 72"/>
                <a:gd name="T43" fmla="*/ 163 h 187"/>
                <a:gd name="T44" fmla="*/ 72 w 72"/>
                <a:gd name="T45" fmla="*/ 16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187">
                  <a:moveTo>
                    <a:pt x="72" y="163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35" y="179"/>
                  </a:lnTo>
                  <a:lnTo>
                    <a:pt x="41" y="184"/>
                  </a:lnTo>
                  <a:lnTo>
                    <a:pt x="48" y="187"/>
                  </a:lnTo>
                  <a:lnTo>
                    <a:pt x="56" y="187"/>
                  </a:lnTo>
                  <a:lnTo>
                    <a:pt x="64" y="184"/>
                  </a:lnTo>
                  <a:lnTo>
                    <a:pt x="70" y="178"/>
                  </a:lnTo>
                  <a:lnTo>
                    <a:pt x="72" y="171"/>
                  </a:lnTo>
                  <a:lnTo>
                    <a:pt x="72" y="163"/>
                  </a:lnTo>
                  <a:lnTo>
                    <a:pt x="72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325" y="2914"/>
              <a:ext cx="57" cy="68"/>
            </a:xfrm>
            <a:custGeom>
              <a:avLst/>
              <a:gdLst>
                <a:gd name="T0" fmla="*/ 110 w 114"/>
                <a:gd name="T1" fmla="*/ 101 h 134"/>
                <a:gd name="T2" fmla="*/ 37 w 114"/>
                <a:gd name="T3" fmla="*/ 8 h 134"/>
                <a:gd name="T4" fmla="*/ 37 w 114"/>
                <a:gd name="T5" fmla="*/ 8 h 134"/>
                <a:gd name="T6" fmla="*/ 31 w 114"/>
                <a:gd name="T7" fmla="*/ 2 h 134"/>
                <a:gd name="T8" fmla="*/ 23 w 114"/>
                <a:gd name="T9" fmla="*/ 0 h 134"/>
                <a:gd name="T10" fmla="*/ 15 w 114"/>
                <a:gd name="T11" fmla="*/ 0 h 134"/>
                <a:gd name="T12" fmla="*/ 8 w 114"/>
                <a:gd name="T13" fmla="*/ 4 h 134"/>
                <a:gd name="T14" fmla="*/ 3 w 114"/>
                <a:gd name="T15" fmla="*/ 10 h 134"/>
                <a:gd name="T16" fmla="*/ 0 w 114"/>
                <a:gd name="T17" fmla="*/ 18 h 134"/>
                <a:gd name="T18" fmla="*/ 2 w 114"/>
                <a:gd name="T19" fmla="*/ 26 h 134"/>
                <a:gd name="T20" fmla="*/ 5 w 114"/>
                <a:gd name="T21" fmla="*/ 33 h 134"/>
                <a:gd name="T22" fmla="*/ 5 w 114"/>
                <a:gd name="T23" fmla="*/ 33 h 134"/>
                <a:gd name="T24" fmla="*/ 78 w 114"/>
                <a:gd name="T25" fmla="*/ 126 h 134"/>
                <a:gd name="T26" fmla="*/ 78 w 114"/>
                <a:gd name="T27" fmla="*/ 126 h 134"/>
                <a:gd name="T28" fmla="*/ 83 w 114"/>
                <a:gd name="T29" fmla="*/ 132 h 134"/>
                <a:gd name="T30" fmla="*/ 91 w 114"/>
                <a:gd name="T31" fmla="*/ 134 h 134"/>
                <a:gd name="T32" fmla="*/ 99 w 114"/>
                <a:gd name="T33" fmla="*/ 133 h 134"/>
                <a:gd name="T34" fmla="*/ 106 w 114"/>
                <a:gd name="T35" fmla="*/ 130 h 134"/>
                <a:gd name="T36" fmla="*/ 112 w 114"/>
                <a:gd name="T37" fmla="*/ 124 h 134"/>
                <a:gd name="T38" fmla="*/ 114 w 114"/>
                <a:gd name="T39" fmla="*/ 116 h 134"/>
                <a:gd name="T40" fmla="*/ 113 w 114"/>
                <a:gd name="T41" fmla="*/ 108 h 134"/>
                <a:gd name="T42" fmla="*/ 110 w 114"/>
                <a:gd name="T43" fmla="*/ 101 h 134"/>
                <a:gd name="T44" fmla="*/ 110 w 114"/>
                <a:gd name="T45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34">
                  <a:moveTo>
                    <a:pt x="110" y="101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3" y="132"/>
                  </a:lnTo>
                  <a:lnTo>
                    <a:pt x="91" y="134"/>
                  </a:lnTo>
                  <a:lnTo>
                    <a:pt x="99" y="133"/>
                  </a:lnTo>
                  <a:lnTo>
                    <a:pt x="106" y="130"/>
                  </a:lnTo>
                  <a:lnTo>
                    <a:pt x="112" y="124"/>
                  </a:lnTo>
                  <a:lnTo>
                    <a:pt x="114" y="116"/>
                  </a:lnTo>
                  <a:lnTo>
                    <a:pt x="113" y="108"/>
                  </a:lnTo>
                  <a:lnTo>
                    <a:pt x="110" y="101"/>
                  </a:lnTo>
                  <a:lnTo>
                    <a:pt x="11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Algebraic Algorithm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13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\def\A{{\cal A}}&#10;\def\desc{\Lambda}&#10;\def\aux{\mathit{aux}}&#10;\def\allstr{\{0,1\}^*}&#10;\def\Gbase{\mathbb{G}}&#10;\def\extractor{{\tt Ext}}&#10;\def\GroupGen{{\cal G}}&#10;\def\sep{\lambda}&#10;\def\outputs{\leftarrow}&#10;&#10;\begin{minipage}{0.95 \textwidth}&#10;\noindent{\bf Definition 6.} A probabilistic polynomial-time algorithm $\A$ is called algebraic with respect to group generator $\GroupGen$ if there&#10; exists a probabilistic polynomial-time algorithm, $\extractor$ such that, for any&#10; $\desc \outputs \GroupGen(1^\sep)$, for any $\vec{X} \neq (1,\dots,1)$ in $\Gbase^k$ for some polynomial $k$,&#10; and for any polynomial-size string $\aux$, the following probability, taken over coin $r$, is negligible in $\sep$.&#10;\begin{equation*}&#10;\Pr\left[&#10;\begin{array}{l}&#10;(Y_1,\dots,Y_n, \mathit{ext}) \outputs \A(\desc,\vec{X},\mathit{aux}\,  ; \, r),\\&#10;(\vec{y}_1,\dots,\vec{y}_n,\,\mathit{ext}) \outputs \extractor(\desc,\vec{X},\mathit{aux}\,; \, r)&#10;\end{array}&#10;\,:\,&#10;\begin{array}{l}&#10;\exists i \in \{1,\dots,n\} \text{ s.t. } \\&#10;Y_i \neq \prod_{j=1}^{k} X_j^{y_{i,j}}&#10;\end{array}&#10;\right]&#10;\end{equation*}&#10;\end{minipage}&lt;/body&gt;&#10;  &lt;fcolor&gt;FF000000&lt;/fcolor&gt;&#10;  &lt;bcolor&gt;FFFFFFFF&lt;/bcolor&gt;&#10;  &lt;transparent&gt;True&lt;/transparent&gt;&#10;  &lt;resolution&gt;1800&lt;/resolution&gt;&#10;  &lt;imageh&gt;1590&lt;/imageh&gt;&#10;  &lt;imagew&gt;5434&lt;/imagew&gt;&#10;  &lt;scale&gt;50&lt;/scale&gt;&#10;  &lt;cursor&gt;2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2159304"/>
            <a:ext cx="6979578" cy="20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Alg.Alg</a:t>
            </a:r>
            <a:r>
              <a:rPr lang="en-US" altLang="ja-JP" dirty="0" smtClean="0"/>
              <a:t>. is not KEA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Algebraic Algorithms</a:t>
            </a:r>
          </a:p>
          <a:p>
            <a:pPr lvl="1"/>
            <a:r>
              <a:rPr lang="en-US" altLang="ja-JP" sz="2000" dirty="0"/>
              <a:t>Class of Reduction / Construction</a:t>
            </a:r>
          </a:p>
          <a:p>
            <a:pPr lvl="1"/>
            <a:r>
              <a:rPr lang="en-US" altLang="ja-JP" sz="2000" dirty="0"/>
              <a:t>Often used for showing </a:t>
            </a:r>
            <a:r>
              <a:rPr lang="en-US" altLang="ja-JP" sz="2000" dirty="0" smtClean="0"/>
              <a:t>separation</a:t>
            </a:r>
            <a:endParaRPr lang="en-US" altLang="ja-JP" sz="2000" dirty="0"/>
          </a:p>
          <a:p>
            <a:pPr lvl="1"/>
            <a:r>
              <a:rPr lang="en-US" altLang="ja-JP" sz="2000" dirty="0"/>
              <a:t>Considered as “not overly </a:t>
            </a:r>
            <a:r>
              <a:rPr lang="en-US" altLang="ja-JP" sz="2000" dirty="0" smtClean="0"/>
              <a:t>restrictive”</a:t>
            </a:r>
            <a:endParaRPr lang="en-US" altLang="ja-JP" sz="2000" dirty="0"/>
          </a:p>
          <a:p>
            <a:pPr lvl="1"/>
            <a:r>
              <a:rPr lang="en-US" altLang="ja-JP" sz="2000" dirty="0"/>
              <a:t>Positive consequence if </a:t>
            </a:r>
            <a:r>
              <a:rPr lang="en-US" altLang="ja-JP" sz="2000" dirty="0" smtClean="0"/>
              <a:t>avoided</a:t>
            </a:r>
          </a:p>
          <a:p>
            <a:pPr lvl="1"/>
            <a:endParaRPr lang="en-US" altLang="ja-JP" sz="2000" dirty="0"/>
          </a:p>
          <a:p>
            <a:r>
              <a:rPr kumimoji="1" lang="en-US" altLang="ja-JP" sz="2400" dirty="0" smtClean="0"/>
              <a:t>Knowledge of Exponent Assumption</a:t>
            </a:r>
          </a:p>
          <a:p>
            <a:pPr lvl="1"/>
            <a:r>
              <a:rPr lang="en-US" altLang="ja-JP" sz="2000" dirty="0" smtClean="0"/>
              <a:t>Assumption on a</a:t>
            </a:r>
            <a:r>
              <a:rPr kumimoji="1" lang="en-US" altLang="ja-JP" sz="2000" dirty="0" smtClean="0"/>
              <a:t>dversaries</a:t>
            </a:r>
          </a:p>
          <a:p>
            <a:pPr lvl="1"/>
            <a:r>
              <a:rPr lang="en-US" altLang="ja-JP" sz="2000" dirty="0" smtClean="0"/>
              <a:t>Often used in security proofs for specific constructions</a:t>
            </a:r>
          </a:p>
          <a:p>
            <a:pPr lvl="1"/>
            <a:r>
              <a:rPr lang="en-US" altLang="ja-JP" sz="2000" dirty="0" smtClean="0"/>
              <a:t>Often </a:t>
            </a:r>
            <a:r>
              <a:rPr lang="en-US" altLang="ja-JP" sz="2000" dirty="0"/>
              <a:t>criticized as too </a:t>
            </a:r>
            <a:r>
              <a:rPr lang="en-US" altLang="ja-JP" sz="2000" dirty="0" smtClean="0"/>
              <a:t>strong since it is not falsifiable</a:t>
            </a:r>
          </a:p>
          <a:p>
            <a:pPr lvl="1"/>
            <a:r>
              <a:rPr lang="en-US" altLang="ja-JP" sz="2000" dirty="0" smtClean="0"/>
              <a:t>Negative impact if not hold</a:t>
            </a: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 smtClean="0"/>
          </a:p>
          <a:p>
            <a:pPr lvl="1"/>
            <a:endParaRPr kumimoji="1" lang="en-US" altLang="ja-JP" sz="2000" dirty="0" smtClean="0"/>
          </a:p>
          <a:p>
            <a:pPr lvl="1"/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14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94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Proof Intuition </a:t>
            </a:r>
            <a:r>
              <a:rPr kumimoji="1" lang="en-US" altLang="ja-JP" sz="3600" dirty="0" smtClean="0"/>
              <a:t>(1/3)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15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When {\tt Com} is algebraic, its computation can be written as&#10;&lt;/body&gt;&#10;  &lt;fcolor&gt;FF000000&lt;/fcolor&gt;&#10;  &lt;bcolor&gt;FFFFFFFF&lt;/bcolor&gt;&#10;  &lt;transparent&gt;True&lt;/transparent&gt;&#10;  &lt;resolution&gt;1800&lt;/resolution&gt;&#10;  &lt;imageh&gt;149&lt;/imageh&gt;&#10;  &lt;imagew&gt;4166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498599"/>
            <a:ext cx="6908081" cy="247073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2396200" y="1935438"/>
            <a:ext cx="4889116" cy="3226206"/>
            <a:chOff x="1761066" y="1854201"/>
            <a:chExt cx="5350404" cy="3530599"/>
          </a:xfrm>
        </p:grpSpPr>
        <p:sp>
          <p:nvSpPr>
            <p:cNvPr id="5" name="大かっこ 4"/>
            <p:cNvSpPr/>
            <p:nvPr/>
          </p:nvSpPr>
          <p:spPr>
            <a:xfrm>
              <a:off x="1761066" y="2533651"/>
              <a:ext cx="355600" cy="1257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article}&#10;\usepackage{amsmath}&#10;\usepackage{amssymb}&#10;\pagestyle{empty}&lt;/preamble&gt;&#10;  &lt;body&gt;$\vec{C}$&lt;/body&gt;&#10;  &lt;fcolor&gt;FF000000&lt;/fcolor&gt;&#10;  &lt;bcolor&gt;FFFFFFFF&lt;/bcolor&gt;&#10;  &lt;transparent&gt;True&lt;/transparent&gt;&#10;  &lt;resolution&gt;1800&lt;/resolution&gt;&#10;  &lt;imageh&gt;244&lt;/imageh&gt;&#10;  &lt;imagew&gt;179&lt;/imagew&gt;&#10;  &lt;scale&gt;50&lt;/scale&gt;&#10;  &lt;cursor&gt;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145" y="3003551"/>
              <a:ext cx="189442" cy="258234"/>
            </a:xfrm>
            <a:prstGeom prst="rect">
              <a:avLst/>
            </a:prstGeom>
          </p:spPr>
        </p:pic>
        <p:sp>
          <p:nvSpPr>
            <p:cNvPr id="8" name="大かっこ 7"/>
            <p:cNvSpPr/>
            <p:nvPr/>
          </p:nvSpPr>
          <p:spPr>
            <a:xfrm>
              <a:off x="1761066" y="3879851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TexTeXPicture" descr="&lt;?xml version=&quot;1.0&quot; encoding=&quot;utf-16&quot;?&gt;&#10;&lt;TeXTeX&gt;&#10;  &lt;preamble&gt;\documentclass{article}&#10;\usepackage{amsmath}&#10;\usepackage{amssymb}&#10;\pagestyle{empty}&lt;/preamble&gt;&#10;  &lt;body&gt;$\vec{D}$&lt;/body&gt;&#10;  &lt;fcolor&gt;FF000000&lt;/fcolor&gt;&#10;  &lt;bcolor&gt;FFFFFFFF&lt;/bcolor&gt;&#10;  &lt;transparent&gt;True&lt;/transparent&gt;&#10;  &lt;resolution&gt;1800&lt;/resolution&gt;&#10;  &lt;imageh&gt;241&lt;/imageh&gt;&#10;  &lt;imagew&gt;190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145" y="4190471"/>
              <a:ext cx="201084" cy="255059"/>
            </a:xfrm>
            <a:prstGeom prst="rect">
              <a:avLst/>
            </a:prstGeom>
          </p:spPr>
        </p:pic>
        <p:cxnSp>
          <p:nvCxnSpPr>
            <p:cNvPr id="13" name="直線コネクタ 12"/>
            <p:cNvCxnSpPr/>
            <p:nvPr/>
          </p:nvCxnSpPr>
          <p:spPr>
            <a:xfrm>
              <a:off x="2586566" y="36512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586566" y="38544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大かっこ 16"/>
            <p:cNvSpPr/>
            <p:nvPr/>
          </p:nvSpPr>
          <p:spPr>
            <a:xfrm>
              <a:off x="3259666" y="2533651"/>
              <a:ext cx="3251200" cy="2349500"/>
            </a:xfrm>
            <a:prstGeom prst="bracketPair">
              <a:avLst>
                <a:gd name="adj" fmla="val 44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TexTeXPicture" descr="&lt;?xml version=&quot;1.0&quot; encoding=&quot;utf-16&quot;?&gt;&#10;&lt;TeXTeX&gt;&#10;  &lt;preamble&gt;\documentclass{article}&#10;\usepackage{amsmath}&#10;\usepackage{amssymb}&#10;\pagestyle{empty}&lt;/preamble&gt;&#10;  &lt;body&gt;${B}_1$&lt;/body&gt;&#10;  &lt;fcolor&gt;FF000000&lt;/fcolor&gt;&#10;  &lt;bcolor&gt;FFFFFFFF&lt;/bcolor&gt;&#10;  &lt;transparent&gt;True&lt;/transparent&gt;&#10;  &lt;resolution&gt;1800&lt;/resolution&gt;&#10;  &lt;imageh&gt;208&lt;/imageh&gt;&#10;  &lt;imagew&gt;261&lt;/imagew&gt;&#10;  &lt;scale&gt;50&lt;/scale&gt;&#10;  &lt;cursor&gt;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3022601"/>
              <a:ext cx="276225" cy="220134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article}&#10;\usepackage{amsmath}&#10;\usepackage{amssymb}&#10;\pagestyle{empty}&lt;/preamble&gt;&#10;  &lt;body&gt;$B_2$&lt;/body&gt;&#10;  &lt;fcolor&gt;FF000000&lt;/fcolor&gt;&#10;  &lt;bcolor&gt;FFFFFFFF&lt;/bcolor&gt;&#10;  &lt;transparent&gt;True&lt;/transparent&gt;&#10;  &lt;resolution&gt;1800&lt;/resolution&gt;&#10;  &lt;imageh&gt;208&lt;/imageh&gt;&#10;  &lt;imagew&gt;267&lt;/imagew&gt;&#10;  &lt;scale&gt;50&lt;/scale&gt;&#10;  &lt;cursor&gt;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128" y="3003551"/>
              <a:ext cx="282575" cy="220134"/>
            </a:xfrm>
            <a:prstGeom prst="rect">
              <a:avLst/>
            </a:prstGeom>
          </p:spPr>
        </p:pic>
        <p:pic>
          <p:nvPicPr>
            <p:cNvPr id="25" name="TexTeXPicture" descr="&lt;?xml version=&quot;1.0&quot; encoding=&quot;utf-16&quot;?&gt;&#10;&lt;TeXTeX&gt;&#10;  &lt;preamble&gt;\documentclass{article}&#10;\usepackage{amsmath}&#10;\usepackage{amssymb}&#10;\pagestyle{empty}&lt;/preamble&gt;&#10;  &lt;body&gt;$B_3$&lt;/body&gt;&#10;  &lt;fcolor&gt;FF000000&lt;/fcolor&gt;&#10;  &lt;bcolor&gt;FFFFFFFF&lt;/bcolor&gt;&#10;  &lt;transparent&gt;True&lt;/transparent&gt;&#10;  &lt;resolution&gt;1800&lt;/resolution&gt;&#10;  &lt;imageh&gt;210&lt;/imageh&gt;&#10;  &lt;imagew&gt;268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4187296"/>
              <a:ext cx="283634" cy="222251"/>
            </a:xfrm>
            <a:prstGeom prst="rect">
              <a:avLst/>
            </a:prstGeom>
          </p:spPr>
        </p:pic>
        <p:pic>
          <p:nvPicPr>
            <p:cNvPr id="26" name="TexTeXPicture" descr="&lt;?xml version=&quot;1.0&quot; encoding=&quot;utf-16&quot;?&gt;&#10;&lt;TeXTeX&gt;&#10;  &lt;preamble&gt;\documentclass{article}&#10;\usepackage{amsmath}&#10;\usepackage{amssymb}&#10;\pagestyle{empty}&lt;/preamble&gt;&#10;  &lt;body&gt;$B_4$&lt;/body&gt;&#10;  &lt;fcolor&gt;FF000000&lt;/fcolor&gt;&#10;  &lt;bcolor&gt;FFFFFFFF&lt;/bcolor&gt;&#10;  &lt;transparent&gt;True&lt;/transparent&gt;&#10;  &lt;resolution&gt;1800&lt;/resolution&gt;&#10;  &lt;imageh&gt;208&lt;/imageh&gt;&#10;  &lt;imagew&gt;271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894" y="4167716"/>
              <a:ext cx="286809" cy="220134"/>
            </a:xfrm>
            <a:prstGeom prst="rect">
              <a:avLst/>
            </a:prstGeom>
          </p:spPr>
        </p:pic>
        <p:sp>
          <p:nvSpPr>
            <p:cNvPr id="27" name="大かっこ 26"/>
            <p:cNvSpPr/>
            <p:nvPr/>
          </p:nvSpPr>
          <p:spPr>
            <a:xfrm>
              <a:off x="6752166" y="2533650"/>
              <a:ext cx="355600" cy="17637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大かっこ 28"/>
            <p:cNvSpPr/>
            <p:nvPr/>
          </p:nvSpPr>
          <p:spPr>
            <a:xfrm>
              <a:off x="6755870" y="4381500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TexTeXPicture" descr="&lt;?xml version=&quot;1.0&quot; encoding=&quot;utf-16&quot;?&gt;&#10;&lt;TeXTeX&gt;&#10;  &lt;preamble&gt;\documentclass{article}&#10;\usepackage{amsmath}&#10;\usepackage{amssymb}&#10;\pagestyle{empty}&lt;/preamble&gt;&#10;  &lt;body&gt;$\vec{M}$&lt;/body&gt;&#10;  &lt;fcolor&gt;FF000000&lt;/fcolor&gt;&#10;  &lt;bcolor&gt;FFFFFFFF&lt;/bcolor&gt;&#10;  &lt;transparent&gt;True&lt;/transparent&gt;&#10;  &lt;resolution&gt;1800&lt;/resolution&gt;&#10;  &lt;imageh&gt;241&lt;/imageh&gt;&#10;  &lt;imagew&gt;249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07" y="3287976"/>
              <a:ext cx="263525" cy="255059"/>
            </a:xfrm>
            <a:prstGeom prst="rect">
              <a:avLst/>
            </a:prstGeom>
          </p:spPr>
        </p:pic>
        <p:pic>
          <p:nvPicPr>
            <p:cNvPr id="32" name="TexTeXPicture" descr="&lt;?xml version=&quot;1.0&quot; encoding=&quot;utf-16&quot;?&gt;&#10;&lt;TeXTeX&gt;&#10;  &lt;preamble&gt;\documentclass{article}&#10;\usepackage{amsmath}&#10;\usepackage{amssymb}&#10;\pagestyle{empty}&lt;/preamble&gt;&#10;  &lt;body&gt;$\vec{V}$&lt;/body&gt;&#10;  &lt;fcolor&gt;FF000000&lt;/fcolor&gt;&#10;  &lt;bcolor&gt;FFFFFFFF&lt;/bcolor&gt;&#10;  &lt;transparent&gt;True&lt;/transparent&gt;&#10;  &lt;resolution&gt;1800&lt;/resolution&gt;&#10;  &lt;imageh&gt;244&lt;/imageh&gt;&#10;  &lt;imagew&gt;177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245" y="4754033"/>
              <a:ext cx="187326" cy="258234"/>
            </a:xfrm>
            <a:prstGeom prst="rect">
              <a:avLst/>
            </a:prstGeom>
          </p:spPr>
        </p:pic>
        <p:sp>
          <p:nvSpPr>
            <p:cNvPr id="33" name="大かっこ 32"/>
            <p:cNvSpPr/>
            <p:nvPr/>
          </p:nvSpPr>
          <p:spPr>
            <a:xfrm>
              <a:off x="3380844" y="3829051"/>
              <a:ext cx="1796521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大かっこ 33"/>
            <p:cNvSpPr/>
            <p:nvPr/>
          </p:nvSpPr>
          <p:spPr>
            <a:xfrm>
              <a:off x="5237689" y="2533651"/>
              <a:ext cx="1184277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大かっこ 34"/>
            <p:cNvSpPr/>
            <p:nvPr/>
          </p:nvSpPr>
          <p:spPr>
            <a:xfrm>
              <a:off x="3380844" y="2533651"/>
              <a:ext cx="1796521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大かっこ 35"/>
            <p:cNvSpPr/>
            <p:nvPr/>
          </p:nvSpPr>
          <p:spPr>
            <a:xfrm>
              <a:off x="5237690" y="3829051"/>
              <a:ext cx="1184276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中かっこ 37"/>
            <p:cNvSpPr/>
            <p:nvPr/>
          </p:nvSpPr>
          <p:spPr>
            <a:xfrm rot="5400000" flipH="1">
              <a:off x="4163482" y="1392765"/>
              <a:ext cx="231244" cy="179652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TexTeXPicture" descr="&lt;?xml version=&quot;1.0&quot; encoding=&quot;utf-16&quot;?&gt;&#10;&lt;TeXTeX&gt;&#10;  &lt;preamble&gt;\documentclass{article}&#10;\usepackage{amsmath}&#10;\usepackage{amssymb}&#10;\pagestyle{empty}&lt;/preamble&gt;&#10;  &lt;body&gt;$|\vec{M}|$&lt;/body&gt;&#10;  &lt;fcolor&gt;FF000000&lt;/fcolor&gt;&#10;  &lt;bcolor&gt;FFFFFFFF&lt;/bcolor&gt;&#10;  &lt;transparent&gt;True&lt;/transparent&gt;&#10;  &lt;resolution&gt;1800&lt;/resolution&gt;&#10;  &lt;imageh&gt;202&lt;/imageh&gt;&#10;  &lt;imagew&gt;232&lt;/imagew&gt;&#10;  &lt;scale&gt;50&lt;/scale&gt;&#10;  &lt;cursor&gt;10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840" y="1854201"/>
              <a:ext cx="368905" cy="321202"/>
            </a:xfrm>
            <a:prstGeom prst="rect">
              <a:avLst/>
            </a:prstGeom>
          </p:spPr>
        </p:pic>
      </p:grpSp>
      <p:pic>
        <p:nvPicPr>
          <p:cNvPr id="14" name="TexTeXPicture" descr="&lt;?xml version=&quot;1.0&quot; encoding=&quot;utf-16&quot;?&gt;&#10;&lt;TeXTeX&gt;&#10;  &lt;preamble&gt;\documentclass{article}&#10;\usepackage{amsmath}&#10;\usepackage{amssymb}&#10;\pagestyle{empty}&lt;/preamble&gt;&#10;  &lt;body&gt;where each $B_i$ is matrix in $\mathbb{Z}_p$ obtained through extractor ${\tt Ext}_{\tt Com}$.&lt;/body&gt;&#10;  &lt;fcolor&gt;FF000000&lt;/fcolor&gt;&#10;  &lt;bcolor&gt;FFFFFFFF&lt;/bcolor&gt;&#10;  &lt;transparent&gt;True&lt;/transparent&gt;&#10;  &lt;resolution&gt;1800&lt;/resolution&gt;&#10;  &lt;imageh&gt;163&lt;/imageh&gt;&#10;  &lt;imagew&gt;4744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" y="5404015"/>
            <a:ext cx="7733271" cy="265710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usepackage{amssymb}&#10;\pagestyle{empty}&lt;/preamble&gt;&#10;  &lt;body&gt;Note that $B_i$ can depend on $\vec{M}$ and $\vec{V}$ in arbitrary manner.&lt;/body&gt;&#10;  &lt;fcolor&gt;FF000000&lt;/fcolor&gt;&#10;  &lt;bcolor&gt;FFFFFFFF&lt;/bcolor&gt;&#10;  &lt;transparent&gt;True&lt;/transparent&gt;&#10;  &lt;resolution&gt;1800&lt;/resolution&gt;&#10;  &lt;imageh&gt;193&lt;/imageh&gt;&#10;  &lt;imagew&gt;432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5673574"/>
            <a:ext cx="6908082" cy="3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Proof Intuition </a:t>
            </a:r>
            <a:r>
              <a:rPr kumimoji="1" lang="en-US" altLang="ja-JP" sz="3600" dirty="0" smtClean="0"/>
              <a:t>(2/3)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16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402687" y="2353686"/>
            <a:ext cx="4913600" cy="2618383"/>
            <a:chOff x="1761066" y="2533650"/>
            <a:chExt cx="5350404" cy="2851150"/>
          </a:xfrm>
        </p:grpSpPr>
        <p:sp>
          <p:nvSpPr>
            <p:cNvPr id="5" name="大かっこ 4"/>
            <p:cNvSpPr/>
            <p:nvPr/>
          </p:nvSpPr>
          <p:spPr>
            <a:xfrm>
              <a:off x="1761066" y="2533651"/>
              <a:ext cx="355600" cy="1257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大かっこ 7"/>
            <p:cNvSpPr/>
            <p:nvPr/>
          </p:nvSpPr>
          <p:spPr>
            <a:xfrm>
              <a:off x="1761066" y="3879851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586566" y="36512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586566" y="38544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大かっこ 16"/>
            <p:cNvSpPr/>
            <p:nvPr/>
          </p:nvSpPr>
          <p:spPr>
            <a:xfrm>
              <a:off x="3259666" y="2533651"/>
              <a:ext cx="3251200" cy="2349500"/>
            </a:xfrm>
            <a:prstGeom prst="bracketPair">
              <a:avLst>
                <a:gd name="adj" fmla="val 44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TexTeXPicture" descr="&lt;?xml version=&quot;1.0&quot; encoding=&quot;utf-16&quot;?&gt;&#10;&lt;TeXTeX&gt;&#10;  &lt;preamble&gt;\documentclass{article}&#10;\usepackage{amsmath}&#10;\usepackage{amssymb}&#10;\pagestyle{empty}&lt;/preamble&gt;&#10;  &lt;body&gt;${B}_1$&lt;/body&gt;&#10;  &lt;fcolor&gt;FF000000&lt;/fcolor&gt;&#10;  &lt;bcolor&gt;FFFFFFFF&lt;/bcolor&gt;&#10;  &lt;transparent&gt;True&lt;/transparent&gt;&#10;  &lt;resolution&gt;1800&lt;/resolution&gt;&#10;  &lt;imageh&gt;208&lt;/imageh&gt;&#10;  &lt;imagew&gt;261&lt;/imagew&gt;&#10;  &lt;scale&gt;50&lt;/scale&gt;&#10;  &lt;cursor&gt;1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3022601"/>
              <a:ext cx="276225" cy="220134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article}&#10;\usepackage{amsmath}&#10;\usepackage{amssymb}&#10;\pagestyle{empty}&lt;/preamble&gt;&#10;  &lt;body&gt;$B_2$&lt;/body&gt;&#10;  &lt;fcolor&gt;FF000000&lt;/fcolor&gt;&#10;  &lt;bcolor&gt;FFFFFFFF&lt;/bcolor&gt;&#10;  &lt;transparent&gt;True&lt;/transparent&gt;&#10;  &lt;resolution&gt;1800&lt;/resolution&gt;&#10;  &lt;imageh&gt;208&lt;/imageh&gt;&#10;  &lt;imagew&gt;267&lt;/imagew&gt;&#10;  &lt;scale&gt;50&lt;/scale&gt;&#10;  &lt;cursor&gt;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128" y="3003551"/>
              <a:ext cx="282575" cy="220134"/>
            </a:xfrm>
            <a:prstGeom prst="rect">
              <a:avLst/>
            </a:prstGeom>
          </p:spPr>
        </p:pic>
        <p:pic>
          <p:nvPicPr>
            <p:cNvPr id="25" name="TexTeXPicture" descr="&lt;?xml version=&quot;1.0&quot; encoding=&quot;utf-16&quot;?&gt;&#10;&lt;TeXTeX&gt;&#10;  &lt;preamble&gt;\documentclass{article}&#10;\usepackage{amsmath}&#10;\usepackage{amssymb}&#10;\pagestyle{empty}&lt;/preamble&gt;&#10;  &lt;body&gt;$B_3$&lt;/body&gt;&#10;  &lt;fcolor&gt;FF000000&lt;/fcolor&gt;&#10;  &lt;bcolor&gt;FFFFFFFF&lt;/bcolor&gt;&#10;  &lt;transparent&gt;True&lt;/transparent&gt;&#10;  &lt;resolution&gt;1800&lt;/resolution&gt;&#10;  &lt;imageh&gt;210&lt;/imageh&gt;&#10;  &lt;imagew&gt;268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4187296"/>
              <a:ext cx="283634" cy="222251"/>
            </a:xfrm>
            <a:prstGeom prst="rect">
              <a:avLst/>
            </a:prstGeom>
          </p:spPr>
        </p:pic>
        <p:pic>
          <p:nvPicPr>
            <p:cNvPr id="26" name="TexTeXPicture" descr="&lt;?xml version=&quot;1.0&quot; encoding=&quot;utf-16&quot;?&gt;&#10;&lt;TeXTeX&gt;&#10;  &lt;preamble&gt;\documentclass{article}&#10;\usepackage{amsmath}&#10;\usepackage{amssymb}&#10;\pagestyle{empty}&lt;/preamble&gt;&#10;  &lt;body&gt;$B_4$&lt;/body&gt;&#10;  &lt;fcolor&gt;FF000000&lt;/fcolor&gt;&#10;  &lt;bcolor&gt;FFFFFFFF&lt;/bcolor&gt;&#10;  &lt;transparent&gt;True&lt;/transparent&gt;&#10;  &lt;resolution&gt;1800&lt;/resolution&gt;&#10;  &lt;imageh&gt;208&lt;/imageh&gt;&#10;  &lt;imagew&gt;271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894" y="4167716"/>
              <a:ext cx="286809" cy="220134"/>
            </a:xfrm>
            <a:prstGeom prst="rect">
              <a:avLst/>
            </a:prstGeom>
          </p:spPr>
        </p:pic>
        <p:sp>
          <p:nvSpPr>
            <p:cNvPr id="27" name="大かっこ 26"/>
            <p:cNvSpPr/>
            <p:nvPr/>
          </p:nvSpPr>
          <p:spPr>
            <a:xfrm>
              <a:off x="6752166" y="2533650"/>
              <a:ext cx="355600" cy="17637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大かっこ 28"/>
            <p:cNvSpPr/>
            <p:nvPr/>
          </p:nvSpPr>
          <p:spPr>
            <a:xfrm>
              <a:off x="6755870" y="4381500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TexTeXPicture" descr="&lt;?xml version=&quot;1.0&quot; encoding=&quot;utf-16&quot;?&gt;&#10;&lt;TeXTeX&gt;&#10;  &lt;preamble&gt;\documentclass{article}&#10;\usepackage{amsmath}&#10;\usepackage{amssymb}&#10;\pagestyle{empty}&lt;/preamble&gt;&#10;  &lt;body&gt;$\vec{V}$&lt;/body&gt;&#10;  &lt;fcolor&gt;FF000000&lt;/fcolor&gt;&#10;  &lt;bcolor&gt;FFFFFFFF&lt;/bcolor&gt;&#10;  &lt;transparent&gt;True&lt;/transparent&gt;&#10;  &lt;resolution&gt;1800&lt;/resolution&gt;&#10;  &lt;imageh&gt;244&lt;/imageh&gt;&#10;  &lt;imagew&gt;177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245" y="4754033"/>
              <a:ext cx="187326" cy="258234"/>
            </a:xfrm>
            <a:prstGeom prst="rect">
              <a:avLst/>
            </a:prstGeom>
          </p:spPr>
        </p:pic>
        <p:sp>
          <p:nvSpPr>
            <p:cNvPr id="33" name="大かっこ 32"/>
            <p:cNvSpPr/>
            <p:nvPr/>
          </p:nvSpPr>
          <p:spPr>
            <a:xfrm>
              <a:off x="3380844" y="3829051"/>
              <a:ext cx="1796521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大かっこ 33"/>
            <p:cNvSpPr/>
            <p:nvPr/>
          </p:nvSpPr>
          <p:spPr>
            <a:xfrm>
              <a:off x="5237689" y="2533651"/>
              <a:ext cx="1184277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大かっこ 34"/>
            <p:cNvSpPr/>
            <p:nvPr/>
          </p:nvSpPr>
          <p:spPr>
            <a:xfrm>
              <a:off x="3380844" y="2533651"/>
              <a:ext cx="1796521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大かっこ 35"/>
            <p:cNvSpPr/>
            <p:nvPr/>
          </p:nvSpPr>
          <p:spPr>
            <a:xfrm>
              <a:off x="5237690" y="3829051"/>
              <a:ext cx="1184276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9" name="TexTeXPicture" descr="&lt;?xml version=&quot;1.0&quot; encoding=&quot;utf-16&quot;?&gt;&#10;&lt;TeXTeX&gt;&#10;  &lt;preamble&gt;\documentclass{article}&#10;\usepackage{amsmath}&#10;\usepackage{amssymb}&#10;\pagestyle{empty}&lt;/preamble&gt;&#10;  &lt;body&gt;$\vec{M}$&lt;/body&gt;&#10;  &lt;fcolor&gt;FF000000&lt;/fcolor&gt;&#10;  &lt;bcolor&gt;FFFFFFFF&lt;/bcolor&gt;&#10;  &lt;transparent&gt;True&lt;/transparent&gt;&#10;  &lt;resolution&gt;1800&lt;/resolution&gt;&#10;  &lt;imageh&gt;241&lt;/imageh&gt;&#10;  &lt;imagew&gt;249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07" y="2939385"/>
              <a:ext cx="263525" cy="255059"/>
            </a:xfrm>
            <a:prstGeom prst="rect">
              <a:avLst/>
            </a:prstGeom>
          </p:spPr>
        </p:pic>
        <p:pic>
          <p:nvPicPr>
            <p:cNvPr id="15" name="TexTeXPicture" descr="&lt;?xml version=&quot;1.0&quot; encoding=&quot;utf-16&quot;?&gt;&#10;&lt;TeXTeX&gt;&#10;  &lt;preamble&gt;\documentclass{article}&#10;\usepackage{amsmath}&#10;\usepackage{amssymb}&#10;\pagestyle{empty}&lt;/preamble&gt;&#10;  &lt;body&gt;$+$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653" y="3314566"/>
              <a:ext cx="174625" cy="175684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article}&#10;\usepackage{amsmath}&#10;\usepackage{amssymb}&#10;\pagestyle{empty}&lt;/preamble&gt;&#10;  &lt;body&gt;$\vec{R}$&lt;/body&gt;&#10;  &lt;fcolor&gt;FF000000&lt;/fcolor&gt;&#10;  &lt;bcolor&gt;FFFFFFFF&lt;/bcolor&gt;&#10;  &lt;transparent&gt;True&lt;/transparent&gt;&#10;  &lt;resolution&gt;1800&lt;/resolution&gt;&#10;  &lt;imageh&gt;244&lt;/imageh&gt;&#10;  &lt;imagew&gt;181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07" y="3545134"/>
              <a:ext cx="191558" cy="258234"/>
            </a:xfrm>
            <a:prstGeom prst="rect">
              <a:avLst/>
            </a:prstGeom>
          </p:spPr>
        </p:pic>
        <p:pic>
          <p:nvPicPr>
            <p:cNvPr id="19" name="TexTeXPicture" descr="&lt;?xml version=&quot;1.0&quot; encoding=&quot;utf-16&quot;?&gt;&#10;&lt;TeXTeX&gt;&#10;  &lt;preamble&gt;\documentclass{article}&#10;\usepackage{amsmath}&#10;\usepackage{amssymb}&#10;\pagestyle{empty}&lt;/preamble&gt;&#10;  &lt;body&gt;$\vec{C}$&lt;/body&gt;&#10;  &lt;fcolor&gt;FF000000&lt;/fcolor&gt;&#10;  &lt;bcolor&gt;FFFFFFFF&lt;/bcolor&gt;&#10;  &lt;transparent&gt;True&lt;/transparent&gt;&#10;  &lt;resolution&gt;1800&lt;/resolution&gt;&#10;  &lt;imageh&gt;244&lt;/imageh&gt;&#10;  &lt;imagew&gt;179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012" y="3066915"/>
              <a:ext cx="189442" cy="258234"/>
            </a:xfrm>
            <a:prstGeom prst="rect">
              <a:avLst/>
            </a:prstGeom>
          </p:spPr>
        </p:pic>
        <p:pic>
          <p:nvPicPr>
            <p:cNvPr id="20" name="TexTeXPicture" descr="&lt;?xml version=&quot;1.0&quot; encoding=&quot;utf-16&quot;?&gt;&#10;&lt;TeXTeX&gt;&#10;  &lt;preamble&gt;\documentclass{article}&#10;\usepackage{amsmath}&#10;\usepackage{amssymb}&#10;\pagestyle{empty}&lt;/preamble&gt;&#10;  &lt;body&gt;$\vec{D}'$&lt;/body&gt;&#10;  &lt;fcolor&gt;FF000000&lt;/fcolor&gt;&#10;  &lt;bcolor&gt;FFFFFFFF&lt;/bcolor&gt;&#10;  &lt;transparent&gt;True&lt;/transparent&gt;&#10;  &lt;resolution&gt;1800&lt;/resolution&gt;&#10;  &lt;imageh&gt;241&lt;/imageh&gt;&#10;  &lt;imagew&gt;254&lt;/imagew&gt;&#10;  &lt;scale&gt;50&lt;/scale&gt;&#10;  &lt;cursor&gt;9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145" y="4190471"/>
              <a:ext cx="268818" cy="255059"/>
            </a:xfrm>
            <a:prstGeom prst="rect">
              <a:avLst/>
            </a:prstGeom>
          </p:spPr>
        </p:pic>
      </p:grpSp>
      <p:pic>
        <p:nvPicPr>
          <p:cNvPr id="7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82 \textwidth}&#10;If $|\vec{C}| &amp;lt; |\vec{M}|$, one can find non-zero $\vec{R}$ such that $B_1 \vec{R} = \vec{0}$. By adding such $\vec{R}$ to $\vec{M}$, we have&#10;\end{minipage}&lt;/body&gt;&#10;  &lt;fcolor&gt;FF000000&lt;/fcolor&gt;&#10;  &lt;bcolor&gt;FFFFFFFF&lt;/bcolor&gt;&#10;  &lt;transparent&gt;True&lt;/transparent&gt;&#10;  &lt;resolution&gt;1800&lt;/resolution&gt;&#10;  &lt;imageh&gt;412&lt;/imageh&gt;&#10;  &lt;imagew&gt;4690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75487"/>
            <a:ext cx="7458374" cy="65519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82 \textwidth}&#10;which yields the same $\vec{C}$.&#10;\end{minipage}&lt;/body&gt;&#10;  &lt;fcolor&gt;FF000000&lt;/fcolor&gt;&#10;  &lt;bcolor&gt;FFFFFFFF&lt;/bcolor&gt;&#10;  &lt;transparent&gt;True&lt;/transparent&gt;&#10;  &lt;resolution&gt;1800&lt;/resolution&gt;&#10;  &lt;imageh&gt;193&lt;/imageh&gt;&#10;  &lt;imagew&gt;1803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" y="5143040"/>
            <a:ext cx="2833885" cy="3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Proof Intuition </a:t>
            </a:r>
            <a:r>
              <a:rPr kumimoji="1" lang="en-US" altLang="ja-JP" sz="3600" dirty="0" smtClean="0"/>
              <a:t>(3/3)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17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12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82 \textwidth}&#10;It is not trivial if such $\vec{D}'$ fulfils the verification since $B_3$ can depend on $\vec{M}$.&#10;\end{minipage}&lt;/body&gt;&#10;  &lt;fcolor&gt;FF000000&lt;/fcolor&gt;&#10;  &lt;bcolor&gt;FFFFFFFF&lt;/bcolor&gt;&#10;  &lt;transparent&gt;True&lt;/transparent&gt;&#10;  &lt;resolution&gt;1800&lt;/resolution&gt;&#10;  &lt;imageh&gt;391&lt;/imageh&gt;&#10;  &lt;imagew&gt;4689&lt;/imagew&gt;&#10;  &lt;scale&gt;50&lt;/scale&gt;&#10;  &lt;cursor&gt;1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75488"/>
            <a:ext cx="7258821" cy="605291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2393555" y="2348792"/>
            <a:ext cx="4913600" cy="2618383"/>
            <a:chOff x="1761066" y="2533650"/>
            <a:chExt cx="5350404" cy="2851150"/>
          </a:xfrm>
        </p:grpSpPr>
        <p:sp>
          <p:nvSpPr>
            <p:cNvPr id="38" name="大かっこ 37"/>
            <p:cNvSpPr/>
            <p:nvPr/>
          </p:nvSpPr>
          <p:spPr>
            <a:xfrm>
              <a:off x="1761066" y="2533651"/>
              <a:ext cx="355600" cy="1257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大かっこ 39"/>
            <p:cNvSpPr/>
            <p:nvPr/>
          </p:nvSpPr>
          <p:spPr>
            <a:xfrm>
              <a:off x="1761066" y="3879851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2586566" y="36512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2586566" y="3854451"/>
              <a:ext cx="33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大かっこ 42"/>
            <p:cNvSpPr/>
            <p:nvPr/>
          </p:nvSpPr>
          <p:spPr>
            <a:xfrm>
              <a:off x="3259666" y="2533651"/>
              <a:ext cx="3251200" cy="2349500"/>
            </a:xfrm>
            <a:prstGeom prst="bracketPair">
              <a:avLst>
                <a:gd name="adj" fmla="val 44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TexTeXPicture" descr="&lt;?xml version=&quot;1.0&quot; encoding=&quot;utf-16&quot;?&gt;&#10;&lt;TeXTeX&gt;&#10;  &lt;preamble&gt;\documentclass{article}&#10;\usepackage{amsmath}&#10;\usepackage{amssymb}&#10;\pagestyle{empty}&lt;/preamble&gt;&#10;  &lt;body&gt;${B}_1$&lt;/body&gt;&#10;  &lt;fcolor&gt;FF000000&lt;/fcolor&gt;&#10;  &lt;bcolor&gt;FFFFFFFF&lt;/bcolor&gt;&#10;  &lt;transparent&gt;True&lt;/transparent&gt;&#10;  &lt;resolution&gt;1800&lt;/resolution&gt;&#10;  &lt;imageh&gt;208&lt;/imageh&gt;&#10;  &lt;imagew&gt;261&lt;/imagew&gt;&#10;  &lt;scale&gt;50&lt;/scale&gt;&#10;  &lt;cursor&gt;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3022601"/>
              <a:ext cx="276225" cy="220134"/>
            </a:xfrm>
            <a:prstGeom prst="rect">
              <a:avLst/>
            </a:prstGeom>
          </p:spPr>
        </p:pic>
        <p:pic>
          <p:nvPicPr>
            <p:cNvPr id="45" name="TexTeXPicture" descr="&lt;?xml version=&quot;1.0&quot; encoding=&quot;utf-16&quot;?&gt;&#10;&lt;TeXTeX&gt;&#10;  &lt;preamble&gt;\documentclass{article}&#10;\usepackage{amsmath}&#10;\usepackage{amssymb}&#10;\pagestyle{empty}&lt;/preamble&gt;&#10;  &lt;body&gt;$B_2$&lt;/body&gt;&#10;  &lt;fcolor&gt;FF000000&lt;/fcolor&gt;&#10;  &lt;bcolor&gt;FFFFFFFF&lt;/bcolor&gt;&#10;  &lt;transparent&gt;True&lt;/transparent&gt;&#10;  &lt;resolution&gt;1800&lt;/resolution&gt;&#10;  &lt;imageh&gt;208&lt;/imageh&gt;&#10;  &lt;imagew&gt;267&lt;/imagew&gt;&#10;  &lt;scale&gt;50&lt;/scale&gt;&#10;  &lt;cursor&gt;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128" y="3003551"/>
              <a:ext cx="282575" cy="220134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article}&#10;\usepackage{amsmath}&#10;\usepackage{amssymb}&#10;\pagestyle{empty}&lt;/preamble&gt;&#10;  &lt;body&gt;$B_3$&lt;/body&gt;&#10;  &lt;fcolor&gt;FF000000&lt;/fcolor&gt;&#10;  &lt;bcolor&gt;FFFFFFFF&lt;/bcolor&gt;&#10;  &lt;transparent&gt;True&lt;/transparent&gt;&#10;  &lt;resolution&gt;1800&lt;/resolution&gt;&#10;  &lt;imageh&gt;210&lt;/imageh&gt;&#10;  &lt;imagew&gt;268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991" y="4187296"/>
              <a:ext cx="283634" cy="222251"/>
            </a:xfrm>
            <a:prstGeom prst="rect">
              <a:avLst/>
            </a:prstGeom>
          </p:spPr>
        </p:pic>
        <p:pic>
          <p:nvPicPr>
            <p:cNvPr id="47" name="TexTeXPicture" descr="&lt;?xml version=&quot;1.0&quot; encoding=&quot;utf-16&quot;?&gt;&#10;&lt;TeXTeX&gt;&#10;  &lt;preamble&gt;\documentclass{article}&#10;\usepackage{amsmath}&#10;\usepackage{amssymb}&#10;\pagestyle{empty}&lt;/preamble&gt;&#10;  &lt;body&gt;$B_4$&lt;/body&gt;&#10;  &lt;fcolor&gt;FF000000&lt;/fcolor&gt;&#10;  &lt;bcolor&gt;FFFFFFFF&lt;/bcolor&gt;&#10;  &lt;transparent&gt;True&lt;/transparent&gt;&#10;  &lt;resolution&gt;1800&lt;/resolution&gt;&#10;  &lt;imageh&gt;208&lt;/imageh&gt;&#10;  &lt;imagew&gt;271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894" y="4167716"/>
              <a:ext cx="286809" cy="220134"/>
            </a:xfrm>
            <a:prstGeom prst="rect">
              <a:avLst/>
            </a:prstGeom>
          </p:spPr>
        </p:pic>
        <p:sp>
          <p:nvSpPr>
            <p:cNvPr id="48" name="大かっこ 47"/>
            <p:cNvSpPr/>
            <p:nvPr/>
          </p:nvSpPr>
          <p:spPr>
            <a:xfrm>
              <a:off x="6752166" y="2533650"/>
              <a:ext cx="355600" cy="17637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大かっこ 48"/>
            <p:cNvSpPr/>
            <p:nvPr/>
          </p:nvSpPr>
          <p:spPr>
            <a:xfrm>
              <a:off x="6755870" y="4381500"/>
              <a:ext cx="355600" cy="10033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0" name="TexTeXPicture" descr="&lt;?xml version=&quot;1.0&quot; encoding=&quot;utf-16&quot;?&gt;&#10;&lt;TeXTeX&gt;&#10;  &lt;preamble&gt;\documentclass{article}&#10;\usepackage{amsmath}&#10;\usepackage{amssymb}&#10;\pagestyle{empty}&lt;/preamble&gt;&#10;  &lt;body&gt;$\vec{V}$&lt;/body&gt;&#10;  &lt;fcolor&gt;FF000000&lt;/fcolor&gt;&#10;  &lt;bcolor&gt;FFFFFFFF&lt;/bcolor&gt;&#10;  &lt;transparent&gt;True&lt;/transparent&gt;&#10;  &lt;resolution&gt;1800&lt;/resolution&gt;&#10;  &lt;imageh&gt;244&lt;/imageh&gt;&#10;  &lt;imagew&gt;177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245" y="4754033"/>
              <a:ext cx="187326" cy="258234"/>
            </a:xfrm>
            <a:prstGeom prst="rect">
              <a:avLst/>
            </a:prstGeom>
          </p:spPr>
        </p:pic>
        <p:sp>
          <p:nvSpPr>
            <p:cNvPr id="51" name="大かっこ 50"/>
            <p:cNvSpPr/>
            <p:nvPr/>
          </p:nvSpPr>
          <p:spPr>
            <a:xfrm>
              <a:off x="3380844" y="3829051"/>
              <a:ext cx="1796521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大かっこ 51"/>
            <p:cNvSpPr/>
            <p:nvPr/>
          </p:nvSpPr>
          <p:spPr>
            <a:xfrm>
              <a:off x="5237689" y="2533651"/>
              <a:ext cx="1184277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大かっこ 52"/>
            <p:cNvSpPr/>
            <p:nvPr/>
          </p:nvSpPr>
          <p:spPr>
            <a:xfrm>
              <a:off x="3380844" y="2533651"/>
              <a:ext cx="1796521" cy="1257300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大かっこ 53"/>
            <p:cNvSpPr/>
            <p:nvPr/>
          </p:nvSpPr>
          <p:spPr>
            <a:xfrm>
              <a:off x="5237690" y="3829051"/>
              <a:ext cx="1184276" cy="1054099"/>
            </a:xfrm>
            <a:prstGeom prst="bracketPair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TexTeXPicture" descr="&lt;?xml version=&quot;1.0&quot; encoding=&quot;utf-16&quot;?&gt;&#10;&lt;TeXTeX&gt;&#10;  &lt;preamble&gt;\documentclass{article}&#10;\usepackage{amsmath}&#10;\usepackage{amssymb}&#10;\pagestyle{empty}&lt;/preamble&gt;&#10;  &lt;body&gt;$\vec{M}$&lt;/body&gt;&#10;  &lt;fcolor&gt;FF000000&lt;/fcolor&gt;&#10;  &lt;bcolor&gt;FFFFFFFF&lt;/bcolor&gt;&#10;  &lt;transparent&gt;True&lt;/transparent&gt;&#10;  &lt;resolution&gt;1800&lt;/resolution&gt;&#10;  &lt;imageh&gt;241&lt;/imageh&gt;&#10;  &lt;imagew&gt;249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07" y="2939385"/>
              <a:ext cx="263525" cy="255059"/>
            </a:xfrm>
            <a:prstGeom prst="rect">
              <a:avLst/>
            </a:prstGeom>
          </p:spPr>
        </p:pic>
        <p:pic>
          <p:nvPicPr>
            <p:cNvPr id="56" name="TexTeXPicture" descr="&lt;?xml version=&quot;1.0&quot; encoding=&quot;utf-16&quot;?&gt;&#10;&lt;TeXTeX&gt;&#10;  &lt;preamble&gt;\documentclass{article}&#10;\usepackage{amsmath}&#10;\usepackage{amssymb}&#10;\pagestyle{empty}&lt;/preamble&gt;&#10;  &lt;body&gt;$+$&lt;/body&gt;&#10;  &lt;fcolor&gt;FF000000&lt;/fcolor&gt;&#10;  &lt;bcolor&gt;FFFFFFFF&lt;/bcolor&gt;&#10;  &lt;transparent&gt;True&lt;/transparent&gt;&#10;  &lt;resolution&gt;1800&lt;/resolution&gt;&#10;  &lt;imageh&gt;166&lt;/imageh&gt;&#10;  &lt;imagew&gt;165&lt;/imagew&gt;&#10;  &lt;scale&gt;50&lt;/scale&gt;&#10;  &lt;cursor&gt;2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653" y="3314566"/>
              <a:ext cx="174625" cy="175684"/>
            </a:xfrm>
            <a:prstGeom prst="rect">
              <a:avLst/>
            </a:prstGeom>
          </p:spPr>
        </p:pic>
        <p:pic>
          <p:nvPicPr>
            <p:cNvPr id="57" name="TexTeXPicture" descr="&lt;?xml version=&quot;1.0&quot; encoding=&quot;utf-16&quot;?&gt;&#10;&lt;TeXTeX&gt;&#10;  &lt;preamble&gt;\documentclass{article}&#10;\usepackage{amsmath}&#10;\usepackage{amssymb}&#10;\pagestyle{empty}&lt;/preamble&gt;&#10;  &lt;body&gt;$\vec{R}$&lt;/body&gt;&#10;  &lt;fcolor&gt;FF000000&lt;/fcolor&gt;&#10;  &lt;bcolor&gt;FFFFFFFF&lt;/bcolor&gt;&#10;  &lt;transparent&gt;True&lt;/transparent&gt;&#10;  &lt;resolution&gt;1800&lt;/resolution&gt;&#10;  &lt;imageh&gt;244&lt;/imageh&gt;&#10;  &lt;imagew&gt;181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07" y="3545134"/>
              <a:ext cx="191558" cy="258234"/>
            </a:xfrm>
            <a:prstGeom prst="rect">
              <a:avLst/>
            </a:prstGeom>
          </p:spPr>
        </p:pic>
        <p:pic>
          <p:nvPicPr>
            <p:cNvPr id="58" name="TexTeXPicture" descr="&lt;?xml version=&quot;1.0&quot; encoding=&quot;utf-16&quot;?&gt;&#10;&lt;TeXTeX&gt;&#10;  &lt;preamble&gt;\documentclass{article}&#10;\usepackage{amsmath}&#10;\usepackage{amssymb}&#10;\pagestyle{empty}&lt;/preamble&gt;&#10;  &lt;body&gt;$\vec{C}$&lt;/body&gt;&#10;  &lt;fcolor&gt;FF000000&lt;/fcolor&gt;&#10;  &lt;bcolor&gt;FFFFFFFF&lt;/bcolor&gt;&#10;  &lt;transparent&gt;True&lt;/transparent&gt;&#10;  &lt;resolution&gt;1800&lt;/resolution&gt;&#10;  &lt;imageh&gt;244&lt;/imageh&gt;&#10;  &lt;imagew&gt;179&lt;/imagew&gt;&#10;  &lt;scale&gt;50&lt;/scale&gt;&#10;  &lt;cursor&gt;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012" y="3066915"/>
              <a:ext cx="189442" cy="258234"/>
            </a:xfrm>
            <a:prstGeom prst="rect">
              <a:avLst/>
            </a:prstGeom>
          </p:spPr>
        </p:pic>
        <p:pic>
          <p:nvPicPr>
            <p:cNvPr id="59" name="TexTeXPicture" descr="&lt;?xml version=&quot;1.0&quot; encoding=&quot;utf-16&quot;?&gt;&#10;&lt;TeXTeX&gt;&#10;  &lt;preamble&gt;\documentclass{article}&#10;\usepackage{amsmath}&#10;\usepackage{amssymb}&#10;\pagestyle{empty}&lt;/preamble&gt;&#10;  &lt;body&gt;$\vec{D}'$&lt;/body&gt;&#10;  &lt;fcolor&gt;FF000000&lt;/fcolor&gt;&#10;  &lt;bcolor&gt;FFFFFFFF&lt;/bcolor&gt;&#10;  &lt;transparent&gt;True&lt;/transparent&gt;&#10;  &lt;resolution&gt;1800&lt;/resolution&gt;&#10;  &lt;imageh&gt;241&lt;/imageh&gt;&#10;  &lt;imagew&gt;254&lt;/imagew&gt;&#10;  &lt;scale&gt;50&lt;/scale&gt;&#10;  &lt;cursor&gt;9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145" y="4190471"/>
              <a:ext cx="268818" cy="255059"/>
            </a:xfrm>
            <a:prstGeom prst="rect">
              <a:avLst/>
            </a:prstGeom>
          </p:spPr>
        </p:pic>
      </p:grpSp>
      <p:pic>
        <p:nvPicPr>
          <p:cNvPr id="6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82 \textwidth}&#10;But, even if $B_3$ depends on $\vec{M}$, the dependency can not  be captured by the PPE in the verification. In fact, we can show that if $\vec{D}'$ does not fulfil the PPE, we can solve the discrete-log of $\vec{M}$ by using $\textsf{Com}$, $\textsf{Key}$ and associating extractors.&#10;\end{minipage}&lt;/body&gt;&#10;  &lt;fcolor&gt;FF000000&lt;/fcolor&gt;&#10;  &lt;bcolor&gt;FFFFFFFF&lt;/bcolor&gt;&#10;  &lt;transparent&gt;True&lt;/transparent&gt;&#10;  &lt;resolution&gt;1800&lt;/resolution&gt;&#10;  &lt;imageh&gt;791&lt;/imageh&gt;&#10;  &lt;imagew&gt;4688&lt;/imagew&gt;&#10;  &lt;scale&gt;50&lt;/scale&gt;&#10;  &lt;cursor&gt;198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5090060"/>
            <a:ext cx="7296214" cy="12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Impossibility Result (2)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18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9 \textwidth}&#10;{\bf \noindent{Theorem 10}}.&#10;In Type-I groups, if $|\vec{M}| \ge 2$ and ${\tt Vrf}$ evaluates only one PPE, then the SPC is not binding.&#10;\end{minipage}&#10;&lt;/body&gt;&#10;  &lt;fcolor&gt;FF000000&lt;/fcolor&gt;&#10;  &lt;bcolor&gt;FFFFFFFF&lt;/bcolor&gt;&#10;  &lt;transparent&gt;True&lt;/transparent&gt;&#10;  &lt;resolution&gt;1800&lt;/resolution&gt;&#10;  &lt;imageh&gt;393&lt;/imageh&gt;&#10;  &lt;imagew&gt;5144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7" y="2337234"/>
            <a:ext cx="7666512" cy="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Optimal Constructions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D5ADD8-F38D-4469-BD0D-18CD56C4F7C6}" type="slidenum">
              <a:rPr lang="en-US" altLang="ja-JP" smtClean="0"/>
              <a:pPr/>
              <a:t>19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8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Introduction </a:t>
            </a:r>
            <a:r>
              <a:rPr lang="en-US" altLang="ja-JP" sz="2800" dirty="0"/>
              <a:t>for Structure-Preserving </a:t>
            </a:r>
            <a:r>
              <a:rPr lang="en-US" altLang="ja-JP" sz="2800" dirty="0" smtClean="0"/>
              <a:t>Schemes</a:t>
            </a:r>
          </a:p>
          <a:p>
            <a:pPr lvl="1"/>
            <a:r>
              <a:rPr lang="en-US" altLang="ja-JP" sz="2400" dirty="0" smtClean="0"/>
              <a:t>Motivation</a:t>
            </a:r>
          </a:p>
          <a:p>
            <a:pPr lvl="1"/>
            <a:r>
              <a:rPr lang="en-US" altLang="ja-JP" sz="2400" dirty="0"/>
              <a:t>State of </a:t>
            </a:r>
            <a:r>
              <a:rPr lang="en-US" altLang="ja-JP" sz="2400" dirty="0" smtClean="0"/>
              <a:t>the Art</a:t>
            </a:r>
            <a:endParaRPr lang="en-US" altLang="ja-JP" sz="2400" dirty="0"/>
          </a:p>
          <a:p>
            <a:pPr marL="457200" lvl="1" indent="0">
              <a:buNone/>
            </a:pPr>
            <a:endParaRPr lang="en-US" altLang="ja-JP" sz="2400" dirty="0"/>
          </a:p>
          <a:p>
            <a:r>
              <a:rPr lang="en-US" altLang="ja-JP" sz="2800" dirty="0" smtClean="0"/>
              <a:t>Structure-Preserving Commitments (SPC)</a:t>
            </a:r>
          </a:p>
          <a:p>
            <a:pPr lvl="1"/>
            <a:r>
              <a:rPr lang="en-US" altLang="ja-JP" sz="2400" dirty="0" smtClean="0"/>
              <a:t>Lower Bounds</a:t>
            </a:r>
          </a:p>
          <a:p>
            <a:pPr lvl="2"/>
            <a:r>
              <a:rPr lang="en-US" altLang="ja-JP" sz="2000" dirty="0" smtClean="0"/>
              <a:t>size(commitment) &gt;= size(message)</a:t>
            </a:r>
          </a:p>
          <a:p>
            <a:pPr lvl="2"/>
            <a:r>
              <a:rPr lang="en-US" altLang="ja-JP" sz="2000" dirty="0" smtClean="0"/>
              <a:t>#(verification equations) &gt;= 2 in </a:t>
            </a:r>
            <a:r>
              <a:rPr lang="en-US" altLang="ja-JP" sz="2000" dirty="0"/>
              <a:t>T</a:t>
            </a:r>
            <a:r>
              <a:rPr lang="en-US" altLang="ja-JP" sz="2000" dirty="0" smtClean="0"/>
              <a:t>ype-I groups</a:t>
            </a:r>
          </a:p>
          <a:p>
            <a:pPr lvl="1"/>
            <a:r>
              <a:rPr lang="en-US" altLang="ja-JP" sz="2400" dirty="0" smtClean="0"/>
              <a:t>Upper Bounds</a:t>
            </a:r>
          </a:p>
          <a:p>
            <a:pPr lvl="2"/>
            <a:r>
              <a:rPr lang="en-US" altLang="ja-JP" sz="2000" dirty="0" smtClean="0"/>
              <a:t>constructions with optimal expansion factor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29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88913"/>
            <a:ext cx="9144001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42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Two New Strict-SPCs</a:t>
            </a:r>
            <a:endParaRPr lang="en-US" altLang="ja-JP" sz="4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</p:spPr>
        <p:txBody>
          <a:bodyPr/>
          <a:lstStyle/>
          <a:p>
            <a:pPr>
              <a:defRPr/>
            </a:pPr>
            <a:fld id="{ABA5C626-1F0E-4E61-A2FC-7CCBA3E0E9D5}" type="slidenum">
              <a:rPr lang="en-US" altLang="ja-JP" smtClean="0"/>
              <a:pPr>
                <a:defRPr/>
              </a:pPr>
              <a:t>20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5462649" y="4704271"/>
            <a:ext cx="3028932" cy="965910"/>
          </a:xfrm>
          <a:prstGeom prst="wedgeRoundRectCallout">
            <a:avLst>
              <a:gd name="adj1" fmla="val 42476"/>
              <a:gd name="adj2" fmla="val 728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All schemes are </a:t>
            </a:r>
            <a:r>
              <a:rPr kumimoji="1" lang="en-US" altLang="ja-JP" dirty="0" err="1" smtClean="0"/>
              <a:t>homomorphic</a:t>
            </a:r>
            <a:r>
              <a:rPr kumimoji="1" lang="en-US" altLang="ja-JP" dirty="0" smtClean="0"/>
              <a:t> and trapdoor as well as previous schemes.</a:t>
            </a:r>
            <a:endParaRPr kumimoji="1" lang="ja-JP" altLang="en-US" dirty="0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8402681" y="5587631"/>
            <a:ext cx="584200" cy="904875"/>
            <a:chOff x="5320" y="2882"/>
            <a:chExt cx="368" cy="570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0" y="2882"/>
              <a:ext cx="36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324" y="3003"/>
              <a:ext cx="260" cy="344"/>
            </a:xfrm>
            <a:custGeom>
              <a:avLst/>
              <a:gdLst>
                <a:gd name="T0" fmla="*/ 270 w 521"/>
                <a:gd name="T1" fmla="*/ 0 h 687"/>
                <a:gd name="T2" fmla="*/ 218 w 521"/>
                <a:gd name="T3" fmla="*/ 4 h 687"/>
                <a:gd name="T4" fmla="*/ 168 w 521"/>
                <a:gd name="T5" fmla="*/ 16 h 687"/>
                <a:gd name="T6" fmla="*/ 123 w 521"/>
                <a:gd name="T7" fmla="*/ 39 h 687"/>
                <a:gd name="T8" fmla="*/ 84 w 521"/>
                <a:gd name="T9" fmla="*/ 69 h 687"/>
                <a:gd name="T10" fmla="*/ 51 w 521"/>
                <a:gd name="T11" fmla="*/ 106 h 687"/>
                <a:gd name="T12" fmla="*/ 24 w 521"/>
                <a:gd name="T13" fmla="*/ 150 h 687"/>
                <a:gd name="T14" fmla="*/ 7 w 521"/>
                <a:gd name="T15" fmla="*/ 198 h 687"/>
                <a:gd name="T16" fmla="*/ 0 w 521"/>
                <a:gd name="T17" fmla="*/ 254 h 687"/>
                <a:gd name="T18" fmla="*/ 5 w 521"/>
                <a:gd name="T19" fmla="*/ 310 h 687"/>
                <a:gd name="T20" fmla="*/ 21 w 521"/>
                <a:gd name="T21" fmla="*/ 363 h 687"/>
                <a:gd name="T22" fmla="*/ 48 w 521"/>
                <a:gd name="T23" fmla="*/ 412 h 687"/>
                <a:gd name="T24" fmla="*/ 66 w 521"/>
                <a:gd name="T25" fmla="*/ 435 h 687"/>
                <a:gd name="T26" fmla="*/ 74 w 521"/>
                <a:gd name="T27" fmla="*/ 445 h 687"/>
                <a:gd name="T28" fmla="*/ 82 w 521"/>
                <a:gd name="T29" fmla="*/ 473 h 687"/>
                <a:gd name="T30" fmla="*/ 63 w 521"/>
                <a:gd name="T31" fmla="*/ 624 h 687"/>
                <a:gd name="T32" fmla="*/ 81 w 521"/>
                <a:gd name="T33" fmla="*/ 640 h 687"/>
                <a:gd name="T34" fmla="*/ 103 w 521"/>
                <a:gd name="T35" fmla="*/ 655 h 687"/>
                <a:gd name="T36" fmla="*/ 131 w 521"/>
                <a:gd name="T37" fmla="*/ 669 h 687"/>
                <a:gd name="T38" fmla="*/ 167 w 521"/>
                <a:gd name="T39" fmla="*/ 680 h 687"/>
                <a:gd name="T40" fmla="*/ 211 w 521"/>
                <a:gd name="T41" fmla="*/ 686 h 687"/>
                <a:gd name="T42" fmla="*/ 255 w 521"/>
                <a:gd name="T43" fmla="*/ 685 h 687"/>
                <a:gd name="T44" fmla="*/ 294 w 521"/>
                <a:gd name="T45" fmla="*/ 677 h 687"/>
                <a:gd name="T46" fmla="*/ 326 w 521"/>
                <a:gd name="T47" fmla="*/ 662 h 687"/>
                <a:gd name="T48" fmla="*/ 346 w 521"/>
                <a:gd name="T49" fmla="*/ 646 h 687"/>
                <a:gd name="T50" fmla="*/ 365 w 521"/>
                <a:gd name="T51" fmla="*/ 514 h 687"/>
                <a:gd name="T52" fmla="*/ 381 w 521"/>
                <a:gd name="T53" fmla="*/ 492 h 687"/>
                <a:gd name="T54" fmla="*/ 418 w 521"/>
                <a:gd name="T55" fmla="*/ 466 h 687"/>
                <a:gd name="T56" fmla="*/ 461 w 521"/>
                <a:gd name="T57" fmla="*/ 425 h 687"/>
                <a:gd name="T58" fmla="*/ 493 w 521"/>
                <a:gd name="T59" fmla="*/ 377 h 687"/>
                <a:gd name="T60" fmla="*/ 513 w 521"/>
                <a:gd name="T61" fmla="*/ 324 h 687"/>
                <a:gd name="T62" fmla="*/ 521 w 521"/>
                <a:gd name="T63" fmla="*/ 269 h 687"/>
                <a:gd name="T64" fmla="*/ 517 w 521"/>
                <a:gd name="T65" fmla="*/ 217 h 687"/>
                <a:gd name="T66" fmla="*/ 505 w 521"/>
                <a:gd name="T67" fmla="*/ 168 h 687"/>
                <a:gd name="T68" fmla="*/ 482 w 521"/>
                <a:gd name="T69" fmla="*/ 123 h 687"/>
                <a:gd name="T70" fmla="*/ 452 w 521"/>
                <a:gd name="T71" fmla="*/ 84 h 687"/>
                <a:gd name="T72" fmla="*/ 415 w 521"/>
                <a:gd name="T73" fmla="*/ 51 h 687"/>
                <a:gd name="T74" fmla="*/ 371 w 521"/>
                <a:gd name="T75" fmla="*/ 24 h 687"/>
                <a:gd name="T76" fmla="*/ 323 w 521"/>
                <a:gd name="T77" fmla="*/ 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687">
                  <a:moveTo>
                    <a:pt x="296" y="2"/>
                  </a:moveTo>
                  <a:lnTo>
                    <a:pt x="270" y="0"/>
                  </a:lnTo>
                  <a:lnTo>
                    <a:pt x="243" y="0"/>
                  </a:lnTo>
                  <a:lnTo>
                    <a:pt x="218" y="4"/>
                  </a:lnTo>
                  <a:lnTo>
                    <a:pt x="192" y="9"/>
                  </a:lnTo>
                  <a:lnTo>
                    <a:pt x="168" y="16"/>
                  </a:lnTo>
                  <a:lnTo>
                    <a:pt x="145" y="27"/>
                  </a:lnTo>
                  <a:lnTo>
                    <a:pt x="123" y="39"/>
                  </a:lnTo>
                  <a:lnTo>
                    <a:pt x="103" y="53"/>
                  </a:lnTo>
                  <a:lnTo>
                    <a:pt x="84" y="69"/>
                  </a:lnTo>
                  <a:lnTo>
                    <a:pt x="66" y="87"/>
                  </a:lnTo>
                  <a:lnTo>
                    <a:pt x="51" y="106"/>
                  </a:lnTo>
                  <a:lnTo>
                    <a:pt x="37" y="128"/>
                  </a:lnTo>
                  <a:lnTo>
                    <a:pt x="24" y="150"/>
                  </a:lnTo>
                  <a:lnTo>
                    <a:pt x="15" y="174"/>
                  </a:lnTo>
                  <a:lnTo>
                    <a:pt x="7" y="198"/>
                  </a:lnTo>
                  <a:lnTo>
                    <a:pt x="2" y="225"/>
                  </a:lnTo>
                  <a:lnTo>
                    <a:pt x="0" y="254"/>
                  </a:lnTo>
                  <a:lnTo>
                    <a:pt x="1" y="282"/>
                  </a:lnTo>
                  <a:lnTo>
                    <a:pt x="5" y="310"/>
                  </a:lnTo>
                  <a:lnTo>
                    <a:pt x="12" y="337"/>
                  </a:lnTo>
                  <a:lnTo>
                    <a:pt x="21" y="363"/>
                  </a:lnTo>
                  <a:lnTo>
                    <a:pt x="33" y="387"/>
                  </a:lnTo>
                  <a:lnTo>
                    <a:pt x="48" y="412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5"/>
                  </a:lnTo>
                  <a:lnTo>
                    <a:pt x="74" y="445"/>
                  </a:lnTo>
                  <a:lnTo>
                    <a:pt x="80" y="459"/>
                  </a:lnTo>
                  <a:lnTo>
                    <a:pt x="82" y="473"/>
                  </a:lnTo>
                  <a:lnTo>
                    <a:pt x="82" y="486"/>
                  </a:lnTo>
                  <a:lnTo>
                    <a:pt x="63" y="624"/>
                  </a:lnTo>
                  <a:lnTo>
                    <a:pt x="73" y="633"/>
                  </a:lnTo>
                  <a:lnTo>
                    <a:pt x="81" y="640"/>
                  </a:lnTo>
                  <a:lnTo>
                    <a:pt x="91" y="648"/>
                  </a:lnTo>
                  <a:lnTo>
                    <a:pt x="103" y="655"/>
                  </a:lnTo>
                  <a:lnTo>
                    <a:pt x="116" y="662"/>
                  </a:lnTo>
                  <a:lnTo>
                    <a:pt x="131" y="669"/>
                  </a:lnTo>
                  <a:lnTo>
                    <a:pt x="147" y="674"/>
                  </a:lnTo>
                  <a:lnTo>
                    <a:pt x="167" y="680"/>
                  </a:lnTo>
                  <a:lnTo>
                    <a:pt x="188" y="684"/>
                  </a:lnTo>
                  <a:lnTo>
                    <a:pt x="211" y="686"/>
                  </a:lnTo>
                  <a:lnTo>
                    <a:pt x="233" y="687"/>
                  </a:lnTo>
                  <a:lnTo>
                    <a:pt x="255" y="685"/>
                  </a:lnTo>
                  <a:lnTo>
                    <a:pt x="274" y="681"/>
                  </a:lnTo>
                  <a:lnTo>
                    <a:pt x="294" y="677"/>
                  </a:lnTo>
                  <a:lnTo>
                    <a:pt x="311" y="670"/>
                  </a:lnTo>
                  <a:lnTo>
                    <a:pt x="326" y="662"/>
                  </a:lnTo>
                  <a:lnTo>
                    <a:pt x="339" y="651"/>
                  </a:lnTo>
                  <a:lnTo>
                    <a:pt x="346" y="646"/>
                  </a:lnTo>
                  <a:lnTo>
                    <a:pt x="362" y="528"/>
                  </a:lnTo>
                  <a:lnTo>
                    <a:pt x="365" y="514"/>
                  </a:lnTo>
                  <a:lnTo>
                    <a:pt x="372" y="503"/>
                  </a:lnTo>
                  <a:lnTo>
                    <a:pt x="381" y="492"/>
                  </a:lnTo>
                  <a:lnTo>
                    <a:pt x="393" y="483"/>
                  </a:lnTo>
                  <a:lnTo>
                    <a:pt x="418" y="466"/>
                  </a:lnTo>
                  <a:lnTo>
                    <a:pt x="441" y="446"/>
                  </a:lnTo>
                  <a:lnTo>
                    <a:pt x="461" y="425"/>
                  </a:lnTo>
                  <a:lnTo>
                    <a:pt x="478" y="402"/>
                  </a:lnTo>
                  <a:lnTo>
                    <a:pt x="493" y="377"/>
                  </a:lnTo>
                  <a:lnTo>
                    <a:pt x="505" y="352"/>
                  </a:lnTo>
                  <a:lnTo>
                    <a:pt x="513" y="324"/>
                  </a:lnTo>
                  <a:lnTo>
                    <a:pt x="518" y="295"/>
                  </a:lnTo>
                  <a:lnTo>
                    <a:pt x="521" y="269"/>
                  </a:lnTo>
                  <a:lnTo>
                    <a:pt x="521" y="242"/>
                  </a:lnTo>
                  <a:lnTo>
                    <a:pt x="517" y="217"/>
                  </a:lnTo>
                  <a:lnTo>
                    <a:pt x="511" y="193"/>
                  </a:lnTo>
                  <a:lnTo>
                    <a:pt x="505" y="168"/>
                  </a:lnTo>
                  <a:lnTo>
                    <a:pt x="494" y="145"/>
                  </a:lnTo>
                  <a:lnTo>
                    <a:pt x="482" y="123"/>
                  </a:lnTo>
                  <a:lnTo>
                    <a:pt x="468" y="103"/>
                  </a:lnTo>
                  <a:lnTo>
                    <a:pt x="452" y="84"/>
                  </a:lnTo>
                  <a:lnTo>
                    <a:pt x="434" y="66"/>
                  </a:lnTo>
                  <a:lnTo>
                    <a:pt x="415" y="51"/>
                  </a:lnTo>
                  <a:lnTo>
                    <a:pt x="393" y="37"/>
                  </a:lnTo>
                  <a:lnTo>
                    <a:pt x="371" y="24"/>
                  </a:lnTo>
                  <a:lnTo>
                    <a:pt x="347" y="15"/>
                  </a:lnTo>
                  <a:lnTo>
                    <a:pt x="323" y="7"/>
                  </a:lnTo>
                  <a:lnTo>
                    <a:pt x="29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349" y="3028"/>
              <a:ext cx="211" cy="293"/>
            </a:xfrm>
            <a:custGeom>
              <a:avLst/>
              <a:gdLst>
                <a:gd name="T0" fmla="*/ 414 w 421"/>
                <a:gd name="T1" fmla="*/ 261 h 586"/>
                <a:gd name="T2" fmla="*/ 398 w 421"/>
                <a:gd name="T3" fmla="*/ 305 h 586"/>
                <a:gd name="T4" fmla="*/ 372 w 421"/>
                <a:gd name="T5" fmla="*/ 344 h 586"/>
                <a:gd name="T6" fmla="*/ 337 w 421"/>
                <a:gd name="T7" fmla="*/ 377 h 586"/>
                <a:gd name="T8" fmla="*/ 307 w 421"/>
                <a:gd name="T9" fmla="*/ 397 h 586"/>
                <a:gd name="T10" fmla="*/ 288 w 421"/>
                <a:gd name="T11" fmla="*/ 415 h 586"/>
                <a:gd name="T12" fmla="*/ 274 w 421"/>
                <a:gd name="T13" fmla="*/ 435 h 586"/>
                <a:gd name="T14" fmla="*/ 265 w 421"/>
                <a:gd name="T15" fmla="*/ 458 h 586"/>
                <a:gd name="T16" fmla="*/ 261 w 421"/>
                <a:gd name="T17" fmla="*/ 483 h 586"/>
                <a:gd name="T18" fmla="*/ 253 w 421"/>
                <a:gd name="T19" fmla="*/ 543 h 586"/>
                <a:gd name="T20" fmla="*/ 240 w 421"/>
                <a:gd name="T21" fmla="*/ 574 h 586"/>
                <a:gd name="T22" fmla="*/ 220 w 421"/>
                <a:gd name="T23" fmla="*/ 582 h 586"/>
                <a:gd name="T24" fmla="*/ 193 w 421"/>
                <a:gd name="T25" fmla="*/ 585 h 586"/>
                <a:gd name="T26" fmla="*/ 161 w 421"/>
                <a:gd name="T27" fmla="*/ 586 h 586"/>
                <a:gd name="T28" fmla="*/ 132 w 421"/>
                <a:gd name="T29" fmla="*/ 583 h 586"/>
                <a:gd name="T30" fmla="*/ 111 w 421"/>
                <a:gd name="T31" fmla="*/ 577 h 586"/>
                <a:gd name="T32" fmla="*/ 92 w 421"/>
                <a:gd name="T33" fmla="*/ 570 h 586"/>
                <a:gd name="T34" fmla="*/ 74 w 421"/>
                <a:gd name="T35" fmla="*/ 560 h 586"/>
                <a:gd name="T36" fmla="*/ 71 w 421"/>
                <a:gd name="T37" fmla="*/ 523 h 586"/>
                <a:gd name="T38" fmla="*/ 80 w 421"/>
                <a:gd name="T39" fmla="*/ 456 h 586"/>
                <a:gd name="T40" fmla="*/ 83 w 421"/>
                <a:gd name="T41" fmla="*/ 418 h 586"/>
                <a:gd name="T42" fmla="*/ 68 w 421"/>
                <a:gd name="T43" fmla="*/ 370 h 586"/>
                <a:gd name="T44" fmla="*/ 53 w 421"/>
                <a:gd name="T45" fmla="*/ 351 h 586"/>
                <a:gd name="T46" fmla="*/ 26 w 421"/>
                <a:gd name="T47" fmla="*/ 314 h 586"/>
                <a:gd name="T48" fmla="*/ 9 w 421"/>
                <a:gd name="T49" fmla="*/ 273 h 586"/>
                <a:gd name="T50" fmla="*/ 1 w 421"/>
                <a:gd name="T51" fmla="*/ 228 h 586"/>
                <a:gd name="T52" fmla="*/ 2 w 421"/>
                <a:gd name="T53" fmla="*/ 182 h 586"/>
                <a:gd name="T54" fmla="*/ 12 w 421"/>
                <a:gd name="T55" fmla="*/ 140 h 586"/>
                <a:gd name="T56" fmla="*/ 30 w 421"/>
                <a:gd name="T57" fmla="*/ 102 h 586"/>
                <a:gd name="T58" fmla="*/ 54 w 421"/>
                <a:gd name="T59" fmla="*/ 70 h 586"/>
                <a:gd name="T60" fmla="*/ 84 w 421"/>
                <a:gd name="T61" fmla="*/ 42 h 586"/>
                <a:gd name="T62" fmla="*/ 118 w 421"/>
                <a:gd name="T63" fmla="*/ 22 h 586"/>
                <a:gd name="T64" fmla="*/ 156 w 421"/>
                <a:gd name="T65" fmla="*/ 7 h 586"/>
                <a:gd name="T66" fmla="*/ 197 w 421"/>
                <a:gd name="T67" fmla="*/ 1 h 586"/>
                <a:gd name="T68" fmla="*/ 239 w 421"/>
                <a:gd name="T69" fmla="*/ 2 h 586"/>
                <a:gd name="T70" fmla="*/ 281 w 421"/>
                <a:gd name="T71" fmla="*/ 11 h 586"/>
                <a:gd name="T72" fmla="*/ 319 w 421"/>
                <a:gd name="T73" fmla="*/ 30 h 586"/>
                <a:gd name="T74" fmla="*/ 351 w 421"/>
                <a:gd name="T75" fmla="*/ 54 h 586"/>
                <a:gd name="T76" fmla="*/ 379 w 421"/>
                <a:gd name="T77" fmla="*/ 83 h 586"/>
                <a:gd name="T78" fmla="*/ 399 w 421"/>
                <a:gd name="T79" fmla="*/ 117 h 586"/>
                <a:gd name="T80" fmla="*/ 414 w 421"/>
                <a:gd name="T81" fmla="*/ 155 h 586"/>
                <a:gd name="T82" fmla="*/ 420 w 421"/>
                <a:gd name="T83" fmla="*/ 197 h 586"/>
                <a:gd name="T84" fmla="*/ 419 w 421"/>
                <a:gd name="T85" fmla="*/ 23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586">
                  <a:moveTo>
                    <a:pt x="419" y="239"/>
                  </a:moveTo>
                  <a:lnTo>
                    <a:pt x="414" y="261"/>
                  </a:lnTo>
                  <a:lnTo>
                    <a:pt x="407" y="283"/>
                  </a:lnTo>
                  <a:lnTo>
                    <a:pt x="398" y="305"/>
                  </a:lnTo>
                  <a:lnTo>
                    <a:pt x="385" y="325"/>
                  </a:lnTo>
                  <a:lnTo>
                    <a:pt x="372" y="344"/>
                  </a:lnTo>
                  <a:lnTo>
                    <a:pt x="355" y="362"/>
                  </a:lnTo>
                  <a:lnTo>
                    <a:pt x="337" y="377"/>
                  </a:lnTo>
                  <a:lnTo>
                    <a:pt x="317" y="390"/>
                  </a:lnTo>
                  <a:lnTo>
                    <a:pt x="307" y="397"/>
                  </a:lnTo>
                  <a:lnTo>
                    <a:pt x="297" y="405"/>
                  </a:lnTo>
                  <a:lnTo>
                    <a:pt x="288" y="415"/>
                  </a:lnTo>
                  <a:lnTo>
                    <a:pt x="281" y="425"/>
                  </a:lnTo>
                  <a:lnTo>
                    <a:pt x="274" y="435"/>
                  </a:lnTo>
                  <a:lnTo>
                    <a:pt x="269" y="447"/>
                  </a:lnTo>
                  <a:lnTo>
                    <a:pt x="265" y="458"/>
                  </a:lnTo>
                  <a:lnTo>
                    <a:pt x="262" y="471"/>
                  </a:lnTo>
                  <a:lnTo>
                    <a:pt x="261" y="483"/>
                  </a:lnTo>
                  <a:lnTo>
                    <a:pt x="258" y="510"/>
                  </a:lnTo>
                  <a:lnTo>
                    <a:pt x="253" y="543"/>
                  </a:lnTo>
                  <a:lnTo>
                    <a:pt x="248" y="569"/>
                  </a:lnTo>
                  <a:lnTo>
                    <a:pt x="240" y="574"/>
                  </a:lnTo>
                  <a:lnTo>
                    <a:pt x="231" y="578"/>
                  </a:lnTo>
                  <a:lnTo>
                    <a:pt x="220" y="582"/>
                  </a:lnTo>
                  <a:lnTo>
                    <a:pt x="207" y="584"/>
                  </a:lnTo>
                  <a:lnTo>
                    <a:pt x="193" y="585"/>
                  </a:lnTo>
                  <a:lnTo>
                    <a:pt x="178" y="586"/>
                  </a:lnTo>
                  <a:lnTo>
                    <a:pt x="161" y="586"/>
                  </a:lnTo>
                  <a:lnTo>
                    <a:pt x="144" y="584"/>
                  </a:lnTo>
                  <a:lnTo>
                    <a:pt x="132" y="583"/>
                  </a:lnTo>
                  <a:lnTo>
                    <a:pt x="122" y="581"/>
                  </a:lnTo>
                  <a:lnTo>
                    <a:pt x="111" y="577"/>
                  </a:lnTo>
                  <a:lnTo>
                    <a:pt x="102" y="574"/>
                  </a:lnTo>
                  <a:lnTo>
                    <a:pt x="92" y="570"/>
                  </a:lnTo>
                  <a:lnTo>
                    <a:pt x="83" y="566"/>
                  </a:lnTo>
                  <a:lnTo>
                    <a:pt x="74" y="560"/>
                  </a:lnTo>
                  <a:lnTo>
                    <a:pt x="66" y="554"/>
                  </a:lnTo>
                  <a:lnTo>
                    <a:pt x="71" y="523"/>
                  </a:lnTo>
                  <a:lnTo>
                    <a:pt x="76" y="486"/>
                  </a:lnTo>
                  <a:lnTo>
                    <a:pt x="80" y="456"/>
                  </a:lnTo>
                  <a:lnTo>
                    <a:pt x="81" y="443"/>
                  </a:lnTo>
                  <a:lnTo>
                    <a:pt x="83" y="418"/>
                  </a:lnTo>
                  <a:lnTo>
                    <a:pt x="78" y="393"/>
                  </a:lnTo>
                  <a:lnTo>
                    <a:pt x="68" y="370"/>
                  </a:lnTo>
                  <a:lnTo>
                    <a:pt x="53" y="350"/>
                  </a:lnTo>
                  <a:lnTo>
                    <a:pt x="53" y="351"/>
                  </a:lnTo>
                  <a:lnTo>
                    <a:pt x="39" y="333"/>
                  </a:lnTo>
                  <a:lnTo>
                    <a:pt x="26" y="314"/>
                  </a:lnTo>
                  <a:lnTo>
                    <a:pt x="17" y="294"/>
                  </a:lnTo>
                  <a:lnTo>
                    <a:pt x="9" y="273"/>
                  </a:lnTo>
                  <a:lnTo>
                    <a:pt x="4" y="251"/>
                  </a:lnTo>
                  <a:lnTo>
                    <a:pt x="1" y="228"/>
                  </a:lnTo>
                  <a:lnTo>
                    <a:pt x="0" y="205"/>
                  </a:lnTo>
                  <a:lnTo>
                    <a:pt x="2" y="182"/>
                  </a:lnTo>
                  <a:lnTo>
                    <a:pt x="7" y="161"/>
                  </a:lnTo>
                  <a:lnTo>
                    <a:pt x="12" y="140"/>
                  </a:lnTo>
                  <a:lnTo>
                    <a:pt x="20" y="121"/>
                  </a:lnTo>
                  <a:lnTo>
                    <a:pt x="30" y="102"/>
                  </a:lnTo>
                  <a:lnTo>
                    <a:pt x="41" y="86"/>
                  </a:lnTo>
                  <a:lnTo>
                    <a:pt x="54" y="70"/>
                  </a:lnTo>
                  <a:lnTo>
                    <a:pt x="68" y="55"/>
                  </a:lnTo>
                  <a:lnTo>
                    <a:pt x="84" y="42"/>
                  </a:lnTo>
                  <a:lnTo>
                    <a:pt x="100" y="31"/>
                  </a:lnTo>
                  <a:lnTo>
                    <a:pt x="118" y="22"/>
                  </a:lnTo>
                  <a:lnTo>
                    <a:pt x="137" y="13"/>
                  </a:lnTo>
                  <a:lnTo>
                    <a:pt x="156" y="7"/>
                  </a:lnTo>
                  <a:lnTo>
                    <a:pt x="176" y="3"/>
                  </a:lnTo>
                  <a:lnTo>
                    <a:pt x="197" y="1"/>
                  </a:lnTo>
                  <a:lnTo>
                    <a:pt x="217" y="0"/>
                  </a:lnTo>
                  <a:lnTo>
                    <a:pt x="239" y="2"/>
                  </a:lnTo>
                  <a:lnTo>
                    <a:pt x="260" y="5"/>
                  </a:lnTo>
                  <a:lnTo>
                    <a:pt x="281" y="11"/>
                  </a:lnTo>
                  <a:lnTo>
                    <a:pt x="300" y="19"/>
                  </a:lnTo>
                  <a:lnTo>
                    <a:pt x="319" y="30"/>
                  </a:lnTo>
                  <a:lnTo>
                    <a:pt x="335" y="40"/>
                  </a:lnTo>
                  <a:lnTo>
                    <a:pt x="351" y="54"/>
                  </a:lnTo>
                  <a:lnTo>
                    <a:pt x="366" y="68"/>
                  </a:lnTo>
                  <a:lnTo>
                    <a:pt x="379" y="83"/>
                  </a:lnTo>
                  <a:lnTo>
                    <a:pt x="390" y="100"/>
                  </a:lnTo>
                  <a:lnTo>
                    <a:pt x="399" y="117"/>
                  </a:lnTo>
                  <a:lnTo>
                    <a:pt x="407" y="137"/>
                  </a:lnTo>
                  <a:lnTo>
                    <a:pt x="414" y="155"/>
                  </a:lnTo>
                  <a:lnTo>
                    <a:pt x="418" y="176"/>
                  </a:lnTo>
                  <a:lnTo>
                    <a:pt x="420" y="197"/>
                  </a:lnTo>
                  <a:lnTo>
                    <a:pt x="421" y="217"/>
                  </a:lnTo>
                  <a:lnTo>
                    <a:pt x="419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330" y="3325"/>
              <a:ext cx="197" cy="125"/>
            </a:xfrm>
            <a:custGeom>
              <a:avLst/>
              <a:gdLst>
                <a:gd name="T0" fmla="*/ 368 w 395"/>
                <a:gd name="T1" fmla="*/ 135 h 252"/>
                <a:gd name="T2" fmla="*/ 313 w 395"/>
                <a:gd name="T3" fmla="*/ 104 h 252"/>
                <a:gd name="T4" fmla="*/ 278 w 395"/>
                <a:gd name="T5" fmla="*/ 65 h 252"/>
                <a:gd name="T6" fmla="*/ 259 w 395"/>
                <a:gd name="T7" fmla="*/ 30 h 252"/>
                <a:gd name="T8" fmla="*/ 253 w 395"/>
                <a:gd name="T9" fmla="*/ 15 h 252"/>
                <a:gd name="T10" fmla="*/ 250 w 395"/>
                <a:gd name="T11" fmla="*/ 7 h 252"/>
                <a:gd name="T12" fmla="*/ 235 w 395"/>
                <a:gd name="T13" fmla="*/ 0 h 252"/>
                <a:gd name="T14" fmla="*/ 221 w 395"/>
                <a:gd name="T15" fmla="*/ 4 h 252"/>
                <a:gd name="T16" fmla="*/ 214 w 395"/>
                <a:gd name="T17" fmla="*/ 12 h 252"/>
                <a:gd name="T18" fmla="*/ 210 w 395"/>
                <a:gd name="T19" fmla="*/ 13 h 252"/>
                <a:gd name="T20" fmla="*/ 206 w 395"/>
                <a:gd name="T21" fmla="*/ 5 h 252"/>
                <a:gd name="T22" fmla="*/ 193 w 395"/>
                <a:gd name="T23" fmla="*/ 0 h 252"/>
                <a:gd name="T24" fmla="*/ 178 w 395"/>
                <a:gd name="T25" fmla="*/ 5 h 252"/>
                <a:gd name="T26" fmla="*/ 174 w 395"/>
                <a:gd name="T27" fmla="*/ 12 h 252"/>
                <a:gd name="T28" fmla="*/ 30 w 395"/>
                <a:gd name="T29" fmla="*/ 134 h 252"/>
                <a:gd name="T30" fmla="*/ 21 w 395"/>
                <a:gd name="T31" fmla="*/ 132 h 252"/>
                <a:gd name="T32" fmla="*/ 6 w 395"/>
                <a:gd name="T33" fmla="*/ 137 h 252"/>
                <a:gd name="T34" fmla="*/ 0 w 395"/>
                <a:gd name="T35" fmla="*/ 152 h 252"/>
                <a:gd name="T36" fmla="*/ 5 w 395"/>
                <a:gd name="T37" fmla="*/ 166 h 252"/>
                <a:gd name="T38" fmla="*/ 114 w 395"/>
                <a:gd name="T39" fmla="*/ 218 h 252"/>
                <a:gd name="T40" fmla="*/ 212 w 395"/>
                <a:gd name="T41" fmla="*/ 29 h 252"/>
                <a:gd name="T42" fmla="*/ 212 w 395"/>
                <a:gd name="T43" fmla="*/ 26 h 252"/>
                <a:gd name="T44" fmla="*/ 213 w 395"/>
                <a:gd name="T45" fmla="*/ 26 h 252"/>
                <a:gd name="T46" fmla="*/ 213 w 395"/>
                <a:gd name="T47" fmla="*/ 26 h 252"/>
                <a:gd name="T48" fmla="*/ 213 w 395"/>
                <a:gd name="T49" fmla="*/ 27 h 252"/>
                <a:gd name="T50" fmla="*/ 218 w 395"/>
                <a:gd name="T51" fmla="*/ 44 h 252"/>
                <a:gd name="T52" fmla="*/ 238 w 395"/>
                <a:gd name="T53" fmla="*/ 81 h 252"/>
                <a:gd name="T54" fmla="*/ 273 w 395"/>
                <a:gd name="T55" fmla="*/ 125 h 252"/>
                <a:gd name="T56" fmla="*/ 328 w 395"/>
                <a:gd name="T57" fmla="*/ 164 h 252"/>
                <a:gd name="T58" fmla="*/ 283 w 395"/>
                <a:gd name="T59" fmla="*/ 226 h 252"/>
                <a:gd name="T60" fmla="*/ 284 w 395"/>
                <a:gd name="T61" fmla="*/ 242 h 252"/>
                <a:gd name="T62" fmla="*/ 297 w 395"/>
                <a:gd name="T63" fmla="*/ 252 h 252"/>
                <a:gd name="T64" fmla="*/ 313 w 395"/>
                <a:gd name="T65" fmla="*/ 249 h 252"/>
                <a:gd name="T66" fmla="*/ 319 w 395"/>
                <a:gd name="T67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5" h="252">
                  <a:moveTo>
                    <a:pt x="395" y="145"/>
                  </a:moveTo>
                  <a:lnTo>
                    <a:pt x="368" y="135"/>
                  </a:lnTo>
                  <a:lnTo>
                    <a:pt x="338" y="121"/>
                  </a:lnTo>
                  <a:lnTo>
                    <a:pt x="313" y="104"/>
                  </a:lnTo>
                  <a:lnTo>
                    <a:pt x="293" y="84"/>
                  </a:lnTo>
                  <a:lnTo>
                    <a:pt x="278" y="65"/>
                  </a:lnTo>
                  <a:lnTo>
                    <a:pt x="267" y="45"/>
                  </a:lnTo>
                  <a:lnTo>
                    <a:pt x="259" y="30"/>
                  </a:lnTo>
                  <a:lnTo>
                    <a:pt x="254" y="20"/>
                  </a:lnTo>
                  <a:lnTo>
                    <a:pt x="253" y="15"/>
                  </a:lnTo>
                  <a:lnTo>
                    <a:pt x="253" y="15"/>
                  </a:lnTo>
                  <a:lnTo>
                    <a:pt x="250" y="7"/>
                  </a:lnTo>
                  <a:lnTo>
                    <a:pt x="243" y="3"/>
                  </a:lnTo>
                  <a:lnTo>
                    <a:pt x="235" y="0"/>
                  </a:lnTo>
                  <a:lnTo>
                    <a:pt x="226" y="1"/>
                  </a:lnTo>
                  <a:lnTo>
                    <a:pt x="221" y="4"/>
                  </a:lnTo>
                  <a:lnTo>
                    <a:pt x="217" y="7"/>
                  </a:lnTo>
                  <a:lnTo>
                    <a:pt x="214" y="12"/>
                  </a:lnTo>
                  <a:lnTo>
                    <a:pt x="212" y="18"/>
                  </a:lnTo>
                  <a:lnTo>
                    <a:pt x="210" y="13"/>
                  </a:lnTo>
                  <a:lnTo>
                    <a:pt x="208" y="8"/>
                  </a:lnTo>
                  <a:lnTo>
                    <a:pt x="206" y="5"/>
                  </a:lnTo>
                  <a:lnTo>
                    <a:pt x="201" y="3"/>
                  </a:lnTo>
                  <a:lnTo>
                    <a:pt x="193" y="0"/>
                  </a:lnTo>
                  <a:lnTo>
                    <a:pt x="185" y="1"/>
                  </a:lnTo>
                  <a:lnTo>
                    <a:pt x="178" y="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95" y="16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1" y="132"/>
                  </a:lnTo>
                  <a:lnTo>
                    <a:pt x="13" y="133"/>
                  </a:lnTo>
                  <a:lnTo>
                    <a:pt x="6" y="137"/>
                  </a:lnTo>
                  <a:lnTo>
                    <a:pt x="2" y="144"/>
                  </a:lnTo>
                  <a:lnTo>
                    <a:pt x="0" y="152"/>
                  </a:lnTo>
                  <a:lnTo>
                    <a:pt x="2" y="159"/>
                  </a:lnTo>
                  <a:lnTo>
                    <a:pt x="5" y="166"/>
                  </a:lnTo>
                  <a:lnTo>
                    <a:pt x="12" y="171"/>
                  </a:lnTo>
                  <a:lnTo>
                    <a:pt x="114" y="218"/>
                  </a:lnTo>
                  <a:lnTo>
                    <a:pt x="210" y="30"/>
                  </a:lnTo>
                  <a:lnTo>
                    <a:pt x="212" y="29"/>
                  </a:lnTo>
                  <a:lnTo>
                    <a:pt x="212" y="27"/>
                  </a:lnTo>
                  <a:lnTo>
                    <a:pt x="212" y="26"/>
                  </a:lnTo>
                  <a:lnTo>
                    <a:pt x="212" y="24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26" y="60"/>
                  </a:lnTo>
                  <a:lnTo>
                    <a:pt x="238" y="81"/>
                  </a:lnTo>
                  <a:lnTo>
                    <a:pt x="253" y="103"/>
                  </a:lnTo>
                  <a:lnTo>
                    <a:pt x="273" y="125"/>
                  </a:lnTo>
                  <a:lnTo>
                    <a:pt x="298" y="145"/>
                  </a:lnTo>
                  <a:lnTo>
                    <a:pt x="328" y="164"/>
                  </a:lnTo>
                  <a:lnTo>
                    <a:pt x="286" y="218"/>
                  </a:lnTo>
                  <a:lnTo>
                    <a:pt x="283" y="226"/>
                  </a:lnTo>
                  <a:lnTo>
                    <a:pt x="282" y="234"/>
                  </a:lnTo>
                  <a:lnTo>
                    <a:pt x="284" y="242"/>
                  </a:lnTo>
                  <a:lnTo>
                    <a:pt x="290" y="248"/>
                  </a:lnTo>
                  <a:lnTo>
                    <a:pt x="297" y="252"/>
                  </a:lnTo>
                  <a:lnTo>
                    <a:pt x="305" y="252"/>
                  </a:lnTo>
                  <a:lnTo>
                    <a:pt x="313" y="249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395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458" y="3084"/>
              <a:ext cx="18" cy="18"/>
            </a:xfrm>
            <a:custGeom>
              <a:avLst/>
              <a:gdLst>
                <a:gd name="T0" fmla="*/ 21 w 36"/>
                <a:gd name="T1" fmla="*/ 0 h 36"/>
                <a:gd name="T2" fmla="*/ 14 w 36"/>
                <a:gd name="T3" fmla="*/ 0 h 36"/>
                <a:gd name="T4" fmla="*/ 7 w 36"/>
                <a:gd name="T5" fmla="*/ 4 h 36"/>
                <a:gd name="T6" fmla="*/ 3 w 36"/>
                <a:gd name="T7" fmla="*/ 10 h 36"/>
                <a:gd name="T8" fmla="*/ 0 w 36"/>
                <a:gd name="T9" fmla="*/ 17 h 36"/>
                <a:gd name="T10" fmla="*/ 0 w 36"/>
                <a:gd name="T11" fmla="*/ 23 h 36"/>
                <a:gd name="T12" fmla="*/ 4 w 36"/>
                <a:gd name="T13" fmla="*/ 29 h 36"/>
                <a:gd name="T14" fmla="*/ 8 w 36"/>
                <a:gd name="T15" fmla="*/ 34 h 36"/>
                <a:gd name="T16" fmla="*/ 15 w 36"/>
                <a:gd name="T17" fmla="*/ 36 h 36"/>
                <a:gd name="T18" fmla="*/ 22 w 36"/>
                <a:gd name="T19" fmla="*/ 36 h 36"/>
                <a:gd name="T20" fmla="*/ 29 w 36"/>
                <a:gd name="T21" fmla="*/ 34 h 36"/>
                <a:gd name="T22" fmla="*/ 34 w 36"/>
                <a:gd name="T23" fmla="*/ 28 h 36"/>
                <a:gd name="T24" fmla="*/ 36 w 36"/>
                <a:gd name="T25" fmla="*/ 21 h 36"/>
                <a:gd name="T26" fmla="*/ 36 w 36"/>
                <a:gd name="T27" fmla="*/ 14 h 36"/>
                <a:gd name="T28" fmla="*/ 33 w 36"/>
                <a:gd name="T29" fmla="*/ 7 h 36"/>
                <a:gd name="T30" fmla="*/ 28 w 36"/>
                <a:gd name="T31" fmla="*/ 3 h 36"/>
                <a:gd name="T32" fmla="*/ 21 w 3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lnTo>
                    <a:pt x="14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15" y="36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6" y="21"/>
                  </a:lnTo>
                  <a:lnTo>
                    <a:pt x="36" y="14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5376" y="3157"/>
              <a:ext cx="112" cy="39"/>
            </a:xfrm>
            <a:custGeom>
              <a:avLst/>
              <a:gdLst>
                <a:gd name="T0" fmla="*/ 73 w 224"/>
                <a:gd name="T1" fmla="*/ 67 h 77"/>
                <a:gd name="T2" fmla="*/ 54 w 224"/>
                <a:gd name="T3" fmla="*/ 60 h 77"/>
                <a:gd name="T4" fmla="*/ 35 w 224"/>
                <a:gd name="T5" fmla="*/ 53 h 77"/>
                <a:gd name="T6" fmla="*/ 18 w 224"/>
                <a:gd name="T7" fmla="*/ 45 h 77"/>
                <a:gd name="T8" fmla="*/ 10 w 224"/>
                <a:gd name="T9" fmla="*/ 39 h 77"/>
                <a:gd name="T10" fmla="*/ 1 w 224"/>
                <a:gd name="T11" fmla="*/ 30 h 77"/>
                <a:gd name="T12" fmla="*/ 0 w 224"/>
                <a:gd name="T13" fmla="*/ 16 h 77"/>
                <a:gd name="T14" fmla="*/ 10 w 224"/>
                <a:gd name="T15" fmla="*/ 2 h 77"/>
                <a:gd name="T16" fmla="*/ 26 w 224"/>
                <a:gd name="T17" fmla="*/ 0 h 77"/>
                <a:gd name="T18" fmla="*/ 30 w 224"/>
                <a:gd name="T19" fmla="*/ 1 h 77"/>
                <a:gd name="T20" fmla="*/ 32 w 224"/>
                <a:gd name="T21" fmla="*/ 2 h 77"/>
                <a:gd name="T22" fmla="*/ 47 w 224"/>
                <a:gd name="T23" fmla="*/ 10 h 77"/>
                <a:gd name="T24" fmla="*/ 62 w 224"/>
                <a:gd name="T25" fmla="*/ 17 h 77"/>
                <a:gd name="T26" fmla="*/ 79 w 224"/>
                <a:gd name="T27" fmla="*/ 24 h 77"/>
                <a:gd name="T28" fmla="*/ 98 w 224"/>
                <a:gd name="T29" fmla="*/ 29 h 77"/>
                <a:gd name="T30" fmla="*/ 114 w 224"/>
                <a:gd name="T31" fmla="*/ 31 h 77"/>
                <a:gd name="T32" fmla="*/ 129 w 224"/>
                <a:gd name="T33" fmla="*/ 33 h 77"/>
                <a:gd name="T34" fmla="*/ 147 w 224"/>
                <a:gd name="T35" fmla="*/ 34 h 77"/>
                <a:gd name="T36" fmla="*/ 166 w 224"/>
                <a:gd name="T37" fmla="*/ 33 h 77"/>
                <a:gd name="T38" fmla="*/ 183 w 224"/>
                <a:gd name="T39" fmla="*/ 31 h 77"/>
                <a:gd name="T40" fmla="*/ 198 w 224"/>
                <a:gd name="T41" fmla="*/ 27 h 77"/>
                <a:gd name="T42" fmla="*/ 201 w 224"/>
                <a:gd name="T43" fmla="*/ 27 h 77"/>
                <a:gd name="T44" fmla="*/ 204 w 224"/>
                <a:gd name="T45" fmla="*/ 27 h 77"/>
                <a:gd name="T46" fmla="*/ 220 w 224"/>
                <a:gd name="T47" fmla="*/ 34 h 77"/>
                <a:gd name="T48" fmla="*/ 224 w 224"/>
                <a:gd name="T49" fmla="*/ 49 h 77"/>
                <a:gd name="T50" fmla="*/ 219 w 224"/>
                <a:gd name="T51" fmla="*/ 62 h 77"/>
                <a:gd name="T52" fmla="*/ 208 w 224"/>
                <a:gd name="T53" fmla="*/ 69 h 77"/>
                <a:gd name="T54" fmla="*/ 199 w 224"/>
                <a:gd name="T55" fmla="*/ 72 h 77"/>
                <a:gd name="T56" fmla="*/ 181 w 224"/>
                <a:gd name="T57" fmla="*/ 75 h 77"/>
                <a:gd name="T58" fmla="*/ 161 w 224"/>
                <a:gd name="T59" fmla="*/ 77 h 77"/>
                <a:gd name="T60" fmla="*/ 140 w 224"/>
                <a:gd name="T61" fmla="*/ 77 h 77"/>
                <a:gd name="T62" fmla="*/ 124 w 224"/>
                <a:gd name="T63" fmla="*/ 76 h 77"/>
                <a:gd name="T64" fmla="*/ 111 w 224"/>
                <a:gd name="T65" fmla="*/ 74 h 77"/>
                <a:gd name="T66" fmla="*/ 100 w 224"/>
                <a:gd name="T67" fmla="*/ 72 h 77"/>
                <a:gd name="T68" fmla="*/ 90 w 224"/>
                <a:gd name="T69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77">
                  <a:moveTo>
                    <a:pt x="84" y="69"/>
                  </a:moveTo>
                  <a:lnTo>
                    <a:pt x="73" y="67"/>
                  </a:lnTo>
                  <a:lnTo>
                    <a:pt x="63" y="63"/>
                  </a:lnTo>
                  <a:lnTo>
                    <a:pt x="54" y="60"/>
                  </a:lnTo>
                  <a:lnTo>
                    <a:pt x="45" y="56"/>
                  </a:lnTo>
                  <a:lnTo>
                    <a:pt x="35" y="53"/>
                  </a:lnTo>
                  <a:lnTo>
                    <a:pt x="26" y="48"/>
                  </a:lnTo>
                  <a:lnTo>
                    <a:pt x="18" y="45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9" y="7"/>
                  </a:lnTo>
                  <a:lnTo>
                    <a:pt x="47" y="10"/>
                  </a:lnTo>
                  <a:lnTo>
                    <a:pt x="54" y="14"/>
                  </a:lnTo>
                  <a:lnTo>
                    <a:pt x="62" y="17"/>
                  </a:lnTo>
                  <a:lnTo>
                    <a:pt x="71" y="21"/>
                  </a:lnTo>
                  <a:lnTo>
                    <a:pt x="79" y="24"/>
                  </a:lnTo>
                  <a:lnTo>
                    <a:pt x="88" y="26"/>
                  </a:lnTo>
                  <a:lnTo>
                    <a:pt x="98" y="29"/>
                  </a:lnTo>
                  <a:lnTo>
                    <a:pt x="106" y="30"/>
                  </a:lnTo>
                  <a:lnTo>
                    <a:pt x="114" y="31"/>
                  </a:lnTo>
                  <a:lnTo>
                    <a:pt x="122" y="32"/>
                  </a:lnTo>
                  <a:lnTo>
                    <a:pt x="129" y="33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6" y="34"/>
                  </a:lnTo>
                  <a:lnTo>
                    <a:pt x="166" y="33"/>
                  </a:lnTo>
                  <a:lnTo>
                    <a:pt x="174" y="32"/>
                  </a:lnTo>
                  <a:lnTo>
                    <a:pt x="183" y="31"/>
                  </a:lnTo>
                  <a:lnTo>
                    <a:pt x="190" y="30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201" y="27"/>
                  </a:lnTo>
                  <a:lnTo>
                    <a:pt x="202" y="27"/>
                  </a:lnTo>
                  <a:lnTo>
                    <a:pt x="204" y="27"/>
                  </a:lnTo>
                  <a:lnTo>
                    <a:pt x="213" y="30"/>
                  </a:lnTo>
                  <a:lnTo>
                    <a:pt x="220" y="34"/>
                  </a:lnTo>
                  <a:lnTo>
                    <a:pt x="223" y="41"/>
                  </a:lnTo>
                  <a:lnTo>
                    <a:pt x="224" y="49"/>
                  </a:lnTo>
                  <a:lnTo>
                    <a:pt x="222" y="56"/>
                  </a:lnTo>
                  <a:lnTo>
                    <a:pt x="219" y="62"/>
                  </a:lnTo>
                  <a:lnTo>
                    <a:pt x="214" y="67"/>
                  </a:lnTo>
                  <a:lnTo>
                    <a:pt x="208" y="69"/>
                  </a:lnTo>
                  <a:lnTo>
                    <a:pt x="207" y="70"/>
                  </a:lnTo>
                  <a:lnTo>
                    <a:pt x="199" y="72"/>
                  </a:lnTo>
                  <a:lnTo>
                    <a:pt x="190" y="74"/>
                  </a:lnTo>
                  <a:lnTo>
                    <a:pt x="181" y="75"/>
                  </a:lnTo>
                  <a:lnTo>
                    <a:pt x="170" y="76"/>
                  </a:lnTo>
                  <a:lnTo>
                    <a:pt x="161" y="77"/>
                  </a:lnTo>
                  <a:lnTo>
                    <a:pt x="151" y="77"/>
                  </a:lnTo>
                  <a:lnTo>
                    <a:pt x="140" y="77"/>
                  </a:lnTo>
                  <a:lnTo>
                    <a:pt x="130" y="76"/>
                  </a:lnTo>
                  <a:lnTo>
                    <a:pt x="124" y="76"/>
                  </a:lnTo>
                  <a:lnTo>
                    <a:pt x="118" y="75"/>
                  </a:lnTo>
                  <a:lnTo>
                    <a:pt x="111" y="74"/>
                  </a:lnTo>
                  <a:lnTo>
                    <a:pt x="106" y="74"/>
                  </a:lnTo>
                  <a:lnTo>
                    <a:pt x="100" y="72"/>
                  </a:lnTo>
                  <a:lnTo>
                    <a:pt x="94" y="71"/>
                  </a:lnTo>
                  <a:lnTo>
                    <a:pt x="90" y="70"/>
                  </a:lnTo>
                  <a:lnTo>
                    <a:pt x="8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5348" y="3013"/>
              <a:ext cx="96" cy="94"/>
            </a:xfrm>
            <a:custGeom>
              <a:avLst/>
              <a:gdLst>
                <a:gd name="T0" fmla="*/ 84 w 194"/>
                <a:gd name="T1" fmla="*/ 188 h 189"/>
                <a:gd name="T2" fmla="*/ 95 w 194"/>
                <a:gd name="T3" fmla="*/ 189 h 189"/>
                <a:gd name="T4" fmla="*/ 104 w 194"/>
                <a:gd name="T5" fmla="*/ 189 h 189"/>
                <a:gd name="T6" fmla="*/ 113 w 194"/>
                <a:gd name="T7" fmla="*/ 188 h 189"/>
                <a:gd name="T8" fmla="*/ 122 w 194"/>
                <a:gd name="T9" fmla="*/ 185 h 189"/>
                <a:gd name="T10" fmla="*/ 132 w 194"/>
                <a:gd name="T11" fmla="*/ 183 h 189"/>
                <a:gd name="T12" fmla="*/ 141 w 194"/>
                <a:gd name="T13" fmla="*/ 178 h 189"/>
                <a:gd name="T14" fmla="*/ 149 w 194"/>
                <a:gd name="T15" fmla="*/ 175 h 189"/>
                <a:gd name="T16" fmla="*/ 157 w 194"/>
                <a:gd name="T17" fmla="*/ 169 h 189"/>
                <a:gd name="T18" fmla="*/ 164 w 194"/>
                <a:gd name="T19" fmla="*/ 163 h 189"/>
                <a:gd name="T20" fmla="*/ 171 w 194"/>
                <a:gd name="T21" fmla="*/ 156 h 189"/>
                <a:gd name="T22" fmla="*/ 175 w 194"/>
                <a:gd name="T23" fmla="*/ 148 h 189"/>
                <a:gd name="T24" fmla="*/ 181 w 194"/>
                <a:gd name="T25" fmla="*/ 141 h 189"/>
                <a:gd name="T26" fmla="*/ 185 w 194"/>
                <a:gd name="T27" fmla="*/ 133 h 189"/>
                <a:gd name="T28" fmla="*/ 188 w 194"/>
                <a:gd name="T29" fmla="*/ 124 h 189"/>
                <a:gd name="T30" fmla="*/ 191 w 194"/>
                <a:gd name="T31" fmla="*/ 116 h 189"/>
                <a:gd name="T32" fmla="*/ 193 w 194"/>
                <a:gd name="T33" fmla="*/ 107 h 189"/>
                <a:gd name="T34" fmla="*/ 194 w 194"/>
                <a:gd name="T35" fmla="*/ 88 h 189"/>
                <a:gd name="T36" fmla="*/ 190 w 194"/>
                <a:gd name="T37" fmla="*/ 71 h 189"/>
                <a:gd name="T38" fmla="*/ 185 w 194"/>
                <a:gd name="T39" fmla="*/ 54 h 189"/>
                <a:gd name="T40" fmla="*/ 174 w 194"/>
                <a:gd name="T41" fmla="*/ 38 h 189"/>
                <a:gd name="T42" fmla="*/ 168 w 194"/>
                <a:gd name="T43" fmla="*/ 31 h 189"/>
                <a:gd name="T44" fmla="*/ 162 w 194"/>
                <a:gd name="T45" fmla="*/ 24 h 189"/>
                <a:gd name="T46" fmla="*/ 155 w 194"/>
                <a:gd name="T47" fmla="*/ 18 h 189"/>
                <a:gd name="T48" fmla="*/ 147 w 194"/>
                <a:gd name="T49" fmla="*/ 12 h 189"/>
                <a:gd name="T50" fmla="*/ 137 w 194"/>
                <a:gd name="T51" fmla="*/ 9 h 189"/>
                <a:gd name="T52" fmla="*/ 129 w 194"/>
                <a:gd name="T53" fmla="*/ 5 h 189"/>
                <a:gd name="T54" fmla="*/ 119 w 194"/>
                <a:gd name="T55" fmla="*/ 2 h 189"/>
                <a:gd name="T56" fmla="*/ 110 w 194"/>
                <a:gd name="T57" fmla="*/ 1 h 189"/>
                <a:gd name="T58" fmla="*/ 90 w 194"/>
                <a:gd name="T59" fmla="*/ 0 h 189"/>
                <a:gd name="T60" fmla="*/ 72 w 194"/>
                <a:gd name="T61" fmla="*/ 3 h 189"/>
                <a:gd name="T62" fmla="*/ 54 w 194"/>
                <a:gd name="T63" fmla="*/ 9 h 189"/>
                <a:gd name="T64" fmla="*/ 38 w 194"/>
                <a:gd name="T65" fmla="*/ 18 h 189"/>
                <a:gd name="T66" fmla="*/ 24 w 194"/>
                <a:gd name="T67" fmla="*/ 31 h 189"/>
                <a:gd name="T68" fmla="*/ 14 w 194"/>
                <a:gd name="T69" fmla="*/ 46 h 189"/>
                <a:gd name="T70" fmla="*/ 6 w 194"/>
                <a:gd name="T71" fmla="*/ 62 h 189"/>
                <a:gd name="T72" fmla="*/ 1 w 194"/>
                <a:gd name="T73" fmla="*/ 80 h 189"/>
                <a:gd name="T74" fmla="*/ 0 w 194"/>
                <a:gd name="T75" fmla="*/ 100 h 189"/>
                <a:gd name="T76" fmla="*/ 4 w 194"/>
                <a:gd name="T77" fmla="*/ 118 h 189"/>
                <a:gd name="T78" fmla="*/ 11 w 194"/>
                <a:gd name="T79" fmla="*/ 136 h 189"/>
                <a:gd name="T80" fmla="*/ 20 w 194"/>
                <a:gd name="T81" fmla="*/ 151 h 189"/>
                <a:gd name="T82" fmla="*/ 33 w 194"/>
                <a:gd name="T83" fmla="*/ 164 h 189"/>
                <a:gd name="T84" fmla="*/ 48 w 194"/>
                <a:gd name="T85" fmla="*/ 175 h 189"/>
                <a:gd name="T86" fmla="*/ 65 w 194"/>
                <a:gd name="T87" fmla="*/ 183 h 189"/>
                <a:gd name="T88" fmla="*/ 84 w 194"/>
                <a:gd name="T8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89">
                  <a:moveTo>
                    <a:pt x="84" y="188"/>
                  </a:moveTo>
                  <a:lnTo>
                    <a:pt x="95" y="189"/>
                  </a:lnTo>
                  <a:lnTo>
                    <a:pt x="104" y="189"/>
                  </a:lnTo>
                  <a:lnTo>
                    <a:pt x="113" y="188"/>
                  </a:lnTo>
                  <a:lnTo>
                    <a:pt x="122" y="185"/>
                  </a:lnTo>
                  <a:lnTo>
                    <a:pt x="132" y="183"/>
                  </a:lnTo>
                  <a:lnTo>
                    <a:pt x="141" y="178"/>
                  </a:lnTo>
                  <a:lnTo>
                    <a:pt x="149" y="175"/>
                  </a:lnTo>
                  <a:lnTo>
                    <a:pt x="157" y="169"/>
                  </a:lnTo>
                  <a:lnTo>
                    <a:pt x="164" y="163"/>
                  </a:lnTo>
                  <a:lnTo>
                    <a:pt x="171" y="156"/>
                  </a:lnTo>
                  <a:lnTo>
                    <a:pt x="175" y="148"/>
                  </a:lnTo>
                  <a:lnTo>
                    <a:pt x="181" y="141"/>
                  </a:lnTo>
                  <a:lnTo>
                    <a:pt x="185" y="133"/>
                  </a:lnTo>
                  <a:lnTo>
                    <a:pt x="188" y="124"/>
                  </a:lnTo>
                  <a:lnTo>
                    <a:pt x="191" y="116"/>
                  </a:lnTo>
                  <a:lnTo>
                    <a:pt x="193" y="107"/>
                  </a:lnTo>
                  <a:lnTo>
                    <a:pt x="194" y="88"/>
                  </a:lnTo>
                  <a:lnTo>
                    <a:pt x="190" y="71"/>
                  </a:lnTo>
                  <a:lnTo>
                    <a:pt x="185" y="54"/>
                  </a:lnTo>
                  <a:lnTo>
                    <a:pt x="174" y="38"/>
                  </a:lnTo>
                  <a:lnTo>
                    <a:pt x="168" y="31"/>
                  </a:lnTo>
                  <a:lnTo>
                    <a:pt x="162" y="24"/>
                  </a:lnTo>
                  <a:lnTo>
                    <a:pt x="155" y="18"/>
                  </a:lnTo>
                  <a:lnTo>
                    <a:pt x="147" y="12"/>
                  </a:lnTo>
                  <a:lnTo>
                    <a:pt x="137" y="9"/>
                  </a:lnTo>
                  <a:lnTo>
                    <a:pt x="129" y="5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90" y="0"/>
                  </a:lnTo>
                  <a:lnTo>
                    <a:pt x="72" y="3"/>
                  </a:lnTo>
                  <a:lnTo>
                    <a:pt x="54" y="9"/>
                  </a:lnTo>
                  <a:lnTo>
                    <a:pt x="38" y="18"/>
                  </a:lnTo>
                  <a:lnTo>
                    <a:pt x="24" y="31"/>
                  </a:lnTo>
                  <a:lnTo>
                    <a:pt x="14" y="46"/>
                  </a:lnTo>
                  <a:lnTo>
                    <a:pt x="6" y="62"/>
                  </a:lnTo>
                  <a:lnTo>
                    <a:pt x="1" y="80"/>
                  </a:lnTo>
                  <a:lnTo>
                    <a:pt x="0" y="100"/>
                  </a:lnTo>
                  <a:lnTo>
                    <a:pt x="4" y="118"/>
                  </a:lnTo>
                  <a:lnTo>
                    <a:pt x="11" y="136"/>
                  </a:lnTo>
                  <a:lnTo>
                    <a:pt x="20" y="151"/>
                  </a:lnTo>
                  <a:lnTo>
                    <a:pt x="33" y="164"/>
                  </a:lnTo>
                  <a:lnTo>
                    <a:pt x="48" y="175"/>
                  </a:lnTo>
                  <a:lnTo>
                    <a:pt x="65" y="183"/>
                  </a:lnTo>
                  <a:lnTo>
                    <a:pt x="84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5364" y="3030"/>
              <a:ext cx="64" cy="61"/>
            </a:xfrm>
            <a:custGeom>
              <a:avLst/>
              <a:gdLst>
                <a:gd name="T0" fmla="*/ 0 w 126"/>
                <a:gd name="T1" fmla="*/ 52 h 122"/>
                <a:gd name="T2" fmla="*/ 3 w 126"/>
                <a:gd name="T3" fmla="*/ 40 h 122"/>
                <a:gd name="T4" fmla="*/ 8 w 126"/>
                <a:gd name="T5" fmla="*/ 29 h 122"/>
                <a:gd name="T6" fmla="*/ 15 w 126"/>
                <a:gd name="T7" fmla="*/ 20 h 122"/>
                <a:gd name="T8" fmla="*/ 24 w 126"/>
                <a:gd name="T9" fmla="*/ 12 h 122"/>
                <a:gd name="T10" fmla="*/ 34 w 126"/>
                <a:gd name="T11" fmla="*/ 6 h 122"/>
                <a:gd name="T12" fmla="*/ 46 w 126"/>
                <a:gd name="T13" fmla="*/ 1 h 122"/>
                <a:gd name="T14" fmla="*/ 58 w 126"/>
                <a:gd name="T15" fmla="*/ 0 h 122"/>
                <a:gd name="T16" fmla="*/ 71 w 126"/>
                <a:gd name="T17" fmla="*/ 0 h 122"/>
                <a:gd name="T18" fmla="*/ 78 w 126"/>
                <a:gd name="T19" fmla="*/ 1 h 122"/>
                <a:gd name="T20" fmla="*/ 84 w 126"/>
                <a:gd name="T21" fmla="*/ 4 h 122"/>
                <a:gd name="T22" fmla="*/ 90 w 126"/>
                <a:gd name="T23" fmla="*/ 6 h 122"/>
                <a:gd name="T24" fmla="*/ 95 w 126"/>
                <a:gd name="T25" fmla="*/ 8 h 122"/>
                <a:gd name="T26" fmla="*/ 100 w 126"/>
                <a:gd name="T27" fmla="*/ 12 h 122"/>
                <a:gd name="T28" fmla="*/ 106 w 126"/>
                <a:gd name="T29" fmla="*/ 16 h 122"/>
                <a:gd name="T30" fmla="*/ 109 w 126"/>
                <a:gd name="T31" fmla="*/ 21 h 122"/>
                <a:gd name="T32" fmla="*/ 114 w 126"/>
                <a:gd name="T33" fmla="*/ 25 h 122"/>
                <a:gd name="T34" fmla="*/ 121 w 126"/>
                <a:gd name="T35" fmla="*/ 36 h 122"/>
                <a:gd name="T36" fmla="*/ 125 w 126"/>
                <a:gd name="T37" fmla="*/ 46 h 122"/>
                <a:gd name="T38" fmla="*/ 126 w 126"/>
                <a:gd name="T39" fmla="*/ 58 h 122"/>
                <a:gd name="T40" fmla="*/ 126 w 126"/>
                <a:gd name="T41" fmla="*/ 69 h 122"/>
                <a:gd name="T42" fmla="*/ 124 w 126"/>
                <a:gd name="T43" fmla="*/ 81 h 122"/>
                <a:gd name="T44" fmla="*/ 118 w 126"/>
                <a:gd name="T45" fmla="*/ 91 h 122"/>
                <a:gd name="T46" fmla="*/ 111 w 126"/>
                <a:gd name="T47" fmla="*/ 102 h 122"/>
                <a:gd name="T48" fmla="*/ 103 w 126"/>
                <a:gd name="T49" fmla="*/ 110 h 122"/>
                <a:gd name="T50" fmla="*/ 98 w 126"/>
                <a:gd name="T51" fmla="*/ 113 h 122"/>
                <a:gd name="T52" fmla="*/ 92 w 126"/>
                <a:gd name="T53" fmla="*/ 117 h 122"/>
                <a:gd name="T54" fmla="*/ 86 w 126"/>
                <a:gd name="T55" fmla="*/ 119 h 122"/>
                <a:gd name="T56" fmla="*/ 80 w 126"/>
                <a:gd name="T57" fmla="*/ 120 h 122"/>
                <a:gd name="T58" fmla="*/ 75 w 126"/>
                <a:gd name="T59" fmla="*/ 121 h 122"/>
                <a:gd name="T60" fmla="*/ 68 w 126"/>
                <a:gd name="T61" fmla="*/ 122 h 122"/>
                <a:gd name="T62" fmla="*/ 62 w 126"/>
                <a:gd name="T63" fmla="*/ 122 h 122"/>
                <a:gd name="T64" fmla="*/ 55 w 126"/>
                <a:gd name="T65" fmla="*/ 121 h 122"/>
                <a:gd name="T66" fmla="*/ 42 w 126"/>
                <a:gd name="T67" fmla="*/ 118 h 122"/>
                <a:gd name="T68" fmla="*/ 31 w 126"/>
                <a:gd name="T69" fmla="*/ 113 h 122"/>
                <a:gd name="T70" fmla="*/ 22 w 126"/>
                <a:gd name="T71" fmla="*/ 106 h 122"/>
                <a:gd name="T72" fmla="*/ 12 w 126"/>
                <a:gd name="T73" fmla="*/ 97 h 122"/>
                <a:gd name="T74" fmla="*/ 7 w 126"/>
                <a:gd name="T75" fmla="*/ 88 h 122"/>
                <a:gd name="T76" fmla="*/ 2 w 126"/>
                <a:gd name="T77" fmla="*/ 76 h 122"/>
                <a:gd name="T78" fmla="*/ 0 w 126"/>
                <a:gd name="T79" fmla="*/ 65 h 122"/>
                <a:gd name="T80" fmla="*/ 0 w 126"/>
                <a:gd name="T81" fmla="*/ 5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22">
                  <a:moveTo>
                    <a:pt x="0" y="52"/>
                  </a:moveTo>
                  <a:lnTo>
                    <a:pt x="3" y="40"/>
                  </a:lnTo>
                  <a:lnTo>
                    <a:pt x="8" y="29"/>
                  </a:lnTo>
                  <a:lnTo>
                    <a:pt x="15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4"/>
                  </a:lnTo>
                  <a:lnTo>
                    <a:pt x="90" y="6"/>
                  </a:lnTo>
                  <a:lnTo>
                    <a:pt x="95" y="8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09" y="21"/>
                  </a:lnTo>
                  <a:lnTo>
                    <a:pt x="114" y="25"/>
                  </a:lnTo>
                  <a:lnTo>
                    <a:pt x="121" y="36"/>
                  </a:lnTo>
                  <a:lnTo>
                    <a:pt x="125" y="46"/>
                  </a:lnTo>
                  <a:lnTo>
                    <a:pt x="126" y="58"/>
                  </a:lnTo>
                  <a:lnTo>
                    <a:pt x="126" y="69"/>
                  </a:lnTo>
                  <a:lnTo>
                    <a:pt x="124" y="81"/>
                  </a:lnTo>
                  <a:lnTo>
                    <a:pt x="118" y="91"/>
                  </a:lnTo>
                  <a:lnTo>
                    <a:pt x="111" y="102"/>
                  </a:lnTo>
                  <a:lnTo>
                    <a:pt x="103" y="110"/>
                  </a:lnTo>
                  <a:lnTo>
                    <a:pt x="98" y="113"/>
                  </a:lnTo>
                  <a:lnTo>
                    <a:pt x="92" y="117"/>
                  </a:lnTo>
                  <a:lnTo>
                    <a:pt x="86" y="119"/>
                  </a:lnTo>
                  <a:lnTo>
                    <a:pt x="80" y="120"/>
                  </a:lnTo>
                  <a:lnTo>
                    <a:pt x="75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5" y="121"/>
                  </a:lnTo>
                  <a:lnTo>
                    <a:pt x="42" y="118"/>
                  </a:lnTo>
                  <a:lnTo>
                    <a:pt x="31" y="113"/>
                  </a:lnTo>
                  <a:lnTo>
                    <a:pt x="22" y="106"/>
                  </a:lnTo>
                  <a:lnTo>
                    <a:pt x="12" y="97"/>
                  </a:lnTo>
                  <a:lnTo>
                    <a:pt x="7" y="88"/>
                  </a:lnTo>
                  <a:lnTo>
                    <a:pt x="2" y="76"/>
                  </a:lnTo>
                  <a:lnTo>
                    <a:pt x="0" y="6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385" y="3049"/>
              <a:ext cx="22" cy="22"/>
            </a:xfrm>
            <a:custGeom>
              <a:avLst/>
              <a:gdLst>
                <a:gd name="T0" fmla="*/ 25 w 44"/>
                <a:gd name="T1" fmla="*/ 0 h 44"/>
                <a:gd name="T2" fmla="*/ 16 w 44"/>
                <a:gd name="T3" fmla="*/ 0 h 44"/>
                <a:gd name="T4" fmla="*/ 8 w 44"/>
                <a:gd name="T5" fmla="*/ 4 h 44"/>
                <a:gd name="T6" fmla="*/ 2 w 44"/>
                <a:gd name="T7" fmla="*/ 11 h 44"/>
                <a:gd name="T8" fmla="*/ 0 w 44"/>
                <a:gd name="T9" fmla="*/ 19 h 44"/>
                <a:gd name="T10" fmla="*/ 1 w 44"/>
                <a:gd name="T11" fmla="*/ 28 h 44"/>
                <a:gd name="T12" fmla="*/ 5 w 44"/>
                <a:gd name="T13" fmla="*/ 35 h 44"/>
                <a:gd name="T14" fmla="*/ 11 w 44"/>
                <a:gd name="T15" fmla="*/ 41 h 44"/>
                <a:gd name="T16" fmla="*/ 19 w 44"/>
                <a:gd name="T17" fmla="*/ 44 h 44"/>
                <a:gd name="T18" fmla="*/ 28 w 44"/>
                <a:gd name="T19" fmla="*/ 43 h 44"/>
                <a:gd name="T20" fmla="*/ 35 w 44"/>
                <a:gd name="T21" fmla="*/ 39 h 44"/>
                <a:gd name="T22" fmla="*/ 40 w 44"/>
                <a:gd name="T23" fmla="*/ 33 h 44"/>
                <a:gd name="T24" fmla="*/ 44 w 44"/>
                <a:gd name="T25" fmla="*/ 24 h 44"/>
                <a:gd name="T26" fmla="*/ 43 w 44"/>
                <a:gd name="T27" fmla="*/ 16 h 44"/>
                <a:gd name="T28" fmla="*/ 39 w 44"/>
                <a:gd name="T29" fmla="*/ 8 h 44"/>
                <a:gd name="T30" fmla="*/ 34 w 44"/>
                <a:gd name="T31" fmla="*/ 3 h 44"/>
                <a:gd name="T32" fmla="*/ 25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5" y="0"/>
                  </a:moveTo>
                  <a:lnTo>
                    <a:pt x="16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5" y="35"/>
                  </a:lnTo>
                  <a:lnTo>
                    <a:pt x="11" y="41"/>
                  </a:lnTo>
                  <a:lnTo>
                    <a:pt x="19" y="44"/>
                  </a:lnTo>
                  <a:lnTo>
                    <a:pt x="28" y="43"/>
                  </a:lnTo>
                  <a:lnTo>
                    <a:pt x="35" y="39"/>
                  </a:lnTo>
                  <a:lnTo>
                    <a:pt x="40" y="33"/>
                  </a:lnTo>
                  <a:lnTo>
                    <a:pt x="44" y="24"/>
                  </a:lnTo>
                  <a:lnTo>
                    <a:pt x="43" y="16"/>
                  </a:lnTo>
                  <a:lnTo>
                    <a:pt x="39" y="8"/>
                  </a:lnTo>
                  <a:lnTo>
                    <a:pt x="3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369" y="3285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0 w 239"/>
                <a:gd name="T3" fmla="*/ 61 h 61"/>
                <a:gd name="T4" fmla="*/ 220 w 239"/>
                <a:gd name="T5" fmla="*/ 61 h 61"/>
                <a:gd name="T6" fmla="*/ 227 w 239"/>
                <a:gd name="T7" fmla="*/ 61 h 61"/>
                <a:gd name="T8" fmla="*/ 233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5 w 239"/>
                <a:gd name="T21" fmla="*/ 27 h 61"/>
                <a:gd name="T22" fmla="*/ 225 w 239"/>
                <a:gd name="T23" fmla="*/ 27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3 h 61"/>
                <a:gd name="T32" fmla="*/ 2 w 239"/>
                <a:gd name="T33" fmla="*/ 8 h 61"/>
                <a:gd name="T34" fmla="*/ 0 w 239"/>
                <a:gd name="T35" fmla="*/ 14 h 61"/>
                <a:gd name="T36" fmla="*/ 0 w 239"/>
                <a:gd name="T37" fmla="*/ 20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0" y="61"/>
                  </a:lnTo>
                  <a:lnTo>
                    <a:pt x="220" y="61"/>
                  </a:lnTo>
                  <a:lnTo>
                    <a:pt x="227" y="61"/>
                  </a:lnTo>
                  <a:lnTo>
                    <a:pt x="233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5372" y="3259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1 w 239"/>
                <a:gd name="T3" fmla="*/ 61 h 61"/>
                <a:gd name="T4" fmla="*/ 221 w 239"/>
                <a:gd name="T5" fmla="*/ 61 h 61"/>
                <a:gd name="T6" fmla="*/ 227 w 239"/>
                <a:gd name="T7" fmla="*/ 61 h 61"/>
                <a:gd name="T8" fmla="*/ 232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4 w 239"/>
                <a:gd name="T21" fmla="*/ 28 h 61"/>
                <a:gd name="T22" fmla="*/ 224 w 239"/>
                <a:gd name="T23" fmla="*/ 28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2 h 61"/>
                <a:gd name="T32" fmla="*/ 2 w 239"/>
                <a:gd name="T33" fmla="*/ 7 h 61"/>
                <a:gd name="T34" fmla="*/ 0 w 239"/>
                <a:gd name="T35" fmla="*/ 14 h 61"/>
                <a:gd name="T36" fmla="*/ 0 w 239"/>
                <a:gd name="T37" fmla="*/ 21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1" y="61"/>
                  </a:lnTo>
                  <a:lnTo>
                    <a:pt x="221" y="61"/>
                  </a:lnTo>
                  <a:lnTo>
                    <a:pt x="227" y="61"/>
                  </a:lnTo>
                  <a:lnTo>
                    <a:pt x="232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545" y="2934"/>
              <a:ext cx="73" cy="81"/>
            </a:xfrm>
            <a:custGeom>
              <a:avLst/>
              <a:gdLst>
                <a:gd name="T0" fmla="*/ 37 w 147"/>
                <a:gd name="T1" fmla="*/ 155 h 162"/>
                <a:gd name="T2" fmla="*/ 141 w 147"/>
                <a:gd name="T3" fmla="*/ 34 h 162"/>
                <a:gd name="T4" fmla="*/ 141 w 147"/>
                <a:gd name="T5" fmla="*/ 34 h 162"/>
                <a:gd name="T6" fmla="*/ 145 w 147"/>
                <a:gd name="T7" fmla="*/ 27 h 162"/>
                <a:gd name="T8" fmla="*/ 147 w 147"/>
                <a:gd name="T9" fmla="*/ 19 h 162"/>
                <a:gd name="T10" fmla="*/ 144 w 147"/>
                <a:gd name="T11" fmla="*/ 11 h 162"/>
                <a:gd name="T12" fmla="*/ 139 w 147"/>
                <a:gd name="T13" fmla="*/ 6 h 162"/>
                <a:gd name="T14" fmla="*/ 132 w 147"/>
                <a:gd name="T15" fmla="*/ 1 h 162"/>
                <a:gd name="T16" fmla="*/ 124 w 147"/>
                <a:gd name="T17" fmla="*/ 0 h 162"/>
                <a:gd name="T18" fmla="*/ 116 w 147"/>
                <a:gd name="T19" fmla="*/ 2 h 162"/>
                <a:gd name="T20" fmla="*/ 110 w 147"/>
                <a:gd name="T21" fmla="*/ 7 h 162"/>
                <a:gd name="T22" fmla="*/ 110 w 147"/>
                <a:gd name="T23" fmla="*/ 7 h 162"/>
                <a:gd name="T24" fmla="*/ 6 w 147"/>
                <a:gd name="T25" fmla="*/ 128 h 162"/>
                <a:gd name="T26" fmla="*/ 6 w 147"/>
                <a:gd name="T27" fmla="*/ 128 h 162"/>
                <a:gd name="T28" fmla="*/ 2 w 147"/>
                <a:gd name="T29" fmla="*/ 135 h 162"/>
                <a:gd name="T30" fmla="*/ 0 w 147"/>
                <a:gd name="T31" fmla="*/ 143 h 162"/>
                <a:gd name="T32" fmla="*/ 3 w 147"/>
                <a:gd name="T33" fmla="*/ 151 h 162"/>
                <a:gd name="T34" fmla="*/ 8 w 147"/>
                <a:gd name="T35" fmla="*/ 157 h 162"/>
                <a:gd name="T36" fmla="*/ 15 w 147"/>
                <a:gd name="T37" fmla="*/ 161 h 162"/>
                <a:gd name="T38" fmla="*/ 23 w 147"/>
                <a:gd name="T39" fmla="*/ 162 h 162"/>
                <a:gd name="T40" fmla="*/ 31 w 147"/>
                <a:gd name="T41" fmla="*/ 160 h 162"/>
                <a:gd name="T42" fmla="*/ 37 w 147"/>
                <a:gd name="T43" fmla="*/ 155 h 162"/>
                <a:gd name="T44" fmla="*/ 37 w 147"/>
                <a:gd name="T45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62">
                  <a:moveTo>
                    <a:pt x="37" y="155"/>
                  </a:moveTo>
                  <a:lnTo>
                    <a:pt x="141" y="34"/>
                  </a:lnTo>
                  <a:lnTo>
                    <a:pt x="141" y="34"/>
                  </a:lnTo>
                  <a:lnTo>
                    <a:pt x="145" y="27"/>
                  </a:lnTo>
                  <a:lnTo>
                    <a:pt x="147" y="19"/>
                  </a:lnTo>
                  <a:lnTo>
                    <a:pt x="144" y="11"/>
                  </a:lnTo>
                  <a:lnTo>
                    <a:pt x="139" y="6"/>
                  </a:lnTo>
                  <a:lnTo>
                    <a:pt x="132" y="1"/>
                  </a:lnTo>
                  <a:lnTo>
                    <a:pt x="124" y="0"/>
                  </a:lnTo>
                  <a:lnTo>
                    <a:pt x="116" y="2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15" y="161"/>
                  </a:lnTo>
                  <a:lnTo>
                    <a:pt x="23" y="162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37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596" y="3015"/>
              <a:ext cx="91" cy="42"/>
            </a:xfrm>
            <a:custGeom>
              <a:avLst/>
              <a:gdLst>
                <a:gd name="T0" fmla="*/ 25 w 182"/>
                <a:gd name="T1" fmla="*/ 83 h 84"/>
                <a:gd name="T2" fmla="*/ 167 w 182"/>
                <a:gd name="T3" fmla="*/ 42 h 84"/>
                <a:gd name="T4" fmla="*/ 167 w 182"/>
                <a:gd name="T5" fmla="*/ 42 h 84"/>
                <a:gd name="T6" fmla="*/ 175 w 182"/>
                <a:gd name="T7" fmla="*/ 38 h 84"/>
                <a:gd name="T8" fmla="*/ 179 w 182"/>
                <a:gd name="T9" fmla="*/ 31 h 84"/>
                <a:gd name="T10" fmla="*/ 182 w 182"/>
                <a:gd name="T11" fmla="*/ 23 h 84"/>
                <a:gd name="T12" fmla="*/ 181 w 182"/>
                <a:gd name="T13" fmla="*/ 15 h 84"/>
                <a:gd name="T14" fmla="*/ 177 w 182"/>
                <a:gd name="T15" fmla="*/ 8 h 84"/>
                <a:gd name="T16" fmla="*/ 170 w 182"/>
                <a:gd name="T17" fmla="*/ 3 h 84"/>
                <a:gd name="T18" fmla="*/ 163 w 182"/>
                <a:gd name="T19" fmla="*/ 0 h 84"/>
                <a:gd name="T20" fmla="*/ 155 w 182"/>
                <a:gd name="T21" fmla="*/ 1 h 84"/>
                <a:gd name="T22" fmla="*/ 155 w 182"/>
                <a:gd name="T23" fmla="*/ 1 h 84"/>
                <a:gd name="T24" fmla="*/ 14 w 182"/>
                <a:gd name="T25" fmla="*/ 43 h 84"/>
                <a:gd name="T26" fmla="*/ 14 w 182"/>
                <a:gd name="T27" fmla="*/ 43 h 84"/>
                <a:gd name="T28" fmla="*/ 7 w 182"/>
                <a:gd name="T29" fmla="*/ 46 h 84"/>
                <a:gd name="T30" fmla="*/ 2 w 182"/>
                <a:gd name="T31" fmla="*/ 53 h 84"/>
                <a:gd name="T32" fmla="*/ 0 w 182"/>
                <a:gd name="T33" fmla="*/ 61 h 84"/>
                <a:gd name="T34" fmla="*/ 0 w 182"/>
                <a:gd name="T35" fmla="*/ 69 h 84"/>
                <a:gd name="T36" fmla="*/ 3 w 182"/>
                <a:gd name="T37" fmla="*/ 76 h 84"/>
                <a:gd name="T38" fmla="*/ 9 w 182"/>
                <a:gd name="T39" fmla="*/ 81 h 84"/>
                <a:gd name="T40" fmla="*/ 17 w 182"/>
                <a:gd name="T41" fmla="*/ 84 h 84"/>
                <a:gd name="T42" fmla="*/ 25 w 182"/>
                <a:gd name="T43" fmla="*/ 83 h 84"/>
                <a:gd name="T44" fmla="*/ 25 w 182"/>
                <a:gd name="T4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84">
                  <a:moveTo>
                    <a:pt x="25" y="83"/>
                  </a:moveTo>
                  <a:lnTo>
                    <a:pt x="167" y="42"/>
                  </a:lnTo>
                  <a:lnTo>
                    <a:pt x="167" y="42"/>
                  </a:lnTo>
                  <a:lnTo>
                    <a:pt x="175" y="38"/>
                  </a:lnTo>
                  <a:lnTo>
                    <a:pt x="179" y="31"/>
                  </a:lnTo>
                  <a:lnTo>
                    <a:pt x="182" y="23"/>
                  </a:lnTo>
                  <a:lnTo>
                    <a:pt x="181" y="15"/>
                  </a:lnTo>
                  <a:lnTo>
                    <a:pt x="177" y="8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7" y="46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3" y="76"/>
                  </a:lnTo>
                  <a:lnTo>
                    <a:pt x="9" y="81"/>
                  </a:lnTo>
                  <a:lnTo>
                    <a:pt x="17" y="84"/>
                  </a:lnTo>
                  <a:lnTo>
                    <a:pt x="25" y="83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5497" y="2899"/>
              <a:ext cx="46" cy="91"/>
            </a:xfrm>
            <a:custGeom>
              <a:avLst/>
              <a:gdLst>
                <a:gd name="T0" fmla="*/ 40 w 93"/>
                <a:gd name="T1" fmla="*/ 169 h 182"/>
                <a:gd name="T2" fmla="*/ 92 w 93"/>
                <a:gd name="T3" fmla="*/ 27 h 182"/>
                <a:gd name="T4" fmla="*/ 92 w 93"/>
                <a:gd name="T5" fmla="*/ 27 h 182"/>
                <a:gd name="T6" fmla="*/ 93 w 93"/>
                <a:gd name="T7" fmla="*/ 19 h 182"/>
                <a:gd name="T8" fmla="*/ 91 w 93"/>
                <a:gd name="T9" fmla="*/ 11 h 182"/>
                <a:gd name="T10" fmla="*/ 86 w 93"/>
                <a:gd name="T11" fmla="*/ 5 h 182"/>
                <a:gd name="T12" fmla="*/ 79 w 93"/>
                <a:gd name="T13" fmla="*/ 1 h 182"/>
                <a:gd name="T14" fmla="*/ 71 w 93"/>
                <a:gd name="T15" fmla="*/ 0 h 182"/>
                <a:gd name="T16" fmla="*/ 64 w 93"/>
                <a:gd name="T17" fmla="*/ 1 h 182"/>
                <a:gd name="T18" fmla="*/ 57 w 93"/>
                <a:gd name="T19" fmla="*/ 5 h 182"/>
                <a:gd name="T20" fmla="*/ 53 w 93"/>
                <a:gd name="T21" fmla="*/ 12 h 182"/>
                <a:gd name="T22" fmla="*/ 53 w 93"/>
                <a:gd name="T23" fmla="*/ 12 h 182"/>
                <a:gd name="T24" fmla="*/ 1 w 93"/>
                <a:gd name="T25" fmla="*/ 154 h 182"/>
                <a:gd name="T26" fmla="*/ 1 w 93"/>
                <a:gd name="T27" fmla="*/ 154 h 182"/>
                <a:gd name="T28" fmla="*/ 0 w 93"/>
                <a:gd name="T29" fmla="*/ 162 h 182"/>
                <a:gd name="T30" fmla="*/ 1 w 93"/>
                <a:gd name="T31" fmla="*/ 170 h 182"/>
                <a:gd name="T32" fmla="*/ 5 w 93"/>
                <a:gd name="T33" fmla="*/ 177 h 182"/>
                <a:gd name="T34" fmla="*/ 12 w 93"/>
                <a:gd name="T35" fmla="*/ 181 h 182"/>
                <a:gd name="T36" fmla="*/ 20 w 93"/>
                <a:gd name="T37" fmla="*/ 182 h 182"/>
                <a:gd name="T38" fmla="*/ 28 w 93"/>
                <a:gd name="T39" fmla="*/ 181 h 182"/>
                <a:gd name="T40" fmla="*/ 35 w 93"/>
                <a:gd name="T41" fmla="*/ 176 h 182"/>
                <a:gd name="T42" fmla="*/ 40 w 93"/>
                <a:gd name="T43" fmla="*/ 169 h 182"/>
                <a:gd name="T44" fmla="*/ 40 w 93"/>
                <a:gd name="T45" fmla="*/ 1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82">
                  <a:moveTo>
                    <a:pt x="40" y="169"/>
                  </a:moveTo>
                  <a:lnTo>
                    <a:pt x="92" y="27"/>
                  </a:lnTo>
                  <a:lnTo>
                    <a:pt x="92" y="27"/>
                  </a:lnTo>
                  <a:lnTo>
                    <a:pt x="93" y="19"/>
                  </a:lnTo>
                  <a:lnTo>
                    <a:pt x="91" y="11"/>
                  </a:lnTo>
                  <a:lnTo>
                    <a:pt x="86" y="5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7" y="5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5" y="177"/>
                  </a:lnTo>
                  <a:lnTo>
                    <a:pt x="12" y="181"/>
                  </a:lnTo>
                  <a:lnTo>
                    <a:pt x="20" y="182"/>
                  </a:lnTo>
                  <a:lnTo>
                    <a:pt x="28" y="181"/>
                  </a:lnTo>
                  <a:lnTo>
                    <a:pt x="35" y="176"/>
                  </a:lnTo>
                  <a:lnTo>
                    <a:pt x="40" y="169"/>
                  </a:lnTo>
                  <a:lnTo>
                    <a:pt x="4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5420" y="2883"/>
              <a:ext cx="36" cy="94"/>
            </a:xfrm>
            <a:custGeom>
              <a:avLst/>
              <a:gdLst>
                <a:gd name="T0" fmla="*/ 72 w 72"/>
                <a:gd name="T1" fmla="*/ 163 h 187"/>
                <a:gd name="T2" fmla="*/ 41 w 72"/>
                <a:gd name="T3" fmla="*/ 16 h 187"/>
                <a:gd name="T4" fmla="*/ 41 w 72"/>
                <a:gd name="T5" fmla="*/ 16 h 187"/>
                <a:gd name="T6" fmla="*/ 37 w 72"/>
                <a:gd name="T7" fmla="*/ 8 h 187"/>
                <a:gd name="T8" fmla="*/ 32 w 72"/>
                <a:gd name="T9" fmla="*/ 3 h 187"/>
                <a:gd name="T10" fmla="*/ 25 w 72"/>
                <a:gd name="T11" fmla="*/ 0 h 187"/>
                <a:gd name="T12" fmla="*/ 17 w 72"/>
                <a:gd name="T13" fmla="*/ 0 h 187"/>
                <a:gd name="T14" fmla="*/ 8 w 72"/>
                <a:gd name="T15" fmla="*/ 4 h 187"/>
                <a:gd name="T16" fmla="*/ 4 w 72"/>
                <a:gd name="T17" fmla="*/ 10 h 187"/>
                <a:gd name="T18" fmla="*/ 0 w 72"/>
                <a:gd name="T19" fmla="*/ 16 h 187"/>
                <a:gd name="T20" fmla="*/ 0 w 72"/>
                <a:gd name="T21" fmla="*/ 25 h 187"/>
                <a:gd name="T22" fmla="*/ 0 w 72"/>
                <a:gd name="T23" fmla="*/ 25 h 187"/>
                <a:gd name="T24" fmla="*/ 32 w 72"/>
                <a:gd name="T25" fmla="*/ 171 h 187"/>
                <a:gd name="T26" fmla="*/ 32 w 72"/>
                <a:gd name="T27" fmla="*/ 171 h 187"/>
                <a:gd name="T28" fmla="*/ 35 w 72"/>
                <a:gd name="T29" fmla="*/ 179 h 187"/>
                <a:gd name="T30" fmla="*/ 41 w 72"/>
                <a:gd name="T31" fmla="*/ 184 h 187"/>
                <a:gd name="T32" fmla="*/ 48 w 72"/>
                <a:gd name="T33" fmla="*/ 187 h 187"/>
                <a:gd name="T34" fmla="*/ 56 w 72"/>
                <a:gd name="T35" fmla="*/ 187 h 187"/>
                <a:gd name="T36" fmla="*/ 64 w 72"/>
                <a:gd name="T37" fmla="*/ 184 h 187"/>
                <a:gd name="T38" fmla="*/ 70 w 72"/>
                <a:gd name="T39" fmla="*/ 178 h 187"/>
                <a:gd name="T40" fmla="*/ 72 w 72"/>
                <a:gd name="T41" fmla="*/ 171 h 187"/>
                <a:gd name="T42" fmla="*/ 72 w 72"/>
                <a:gd name="T43" fmla="*/ 163 h 187"/>
                <a:gd name="T44" fmla="*/ 72 w 72"/>
                <a:gd name="T45" fmla="*/ 16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187">
                  <a:moveTo>
                    <a:pt x="72" y="163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35" y="179"/>
                  </a:lnTo>
                  <a:lnTo>
                    <a:pt x="41" y="184"/>
                  </a:lnTo>
                  <a:lnTo>
                    <a:pt x="48" y="187"/>
                  </a:lnTo>
                  <a:lnTo>
                    <a:pt x="56" y="187"/>
                  </a:lnTo>
                  <a:lnTo>
                    <a:pt x="64" y="184"/>
                  </a:lnTo>
                  <a:lnTo>
                    <a:pt x="70" y="178"/>
                  </a:lnTo>
                  <a:lnTo>
                    <a:pt x="72" y="171"/>
                  </a:lnTo>
                  <a:lnTo>
                    <a:pt x="72" y="163"/>
                  </a:lnTo>
                  <a:lnTo>
                    <a:pt x="72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5325" y="2914"/>
              <a:ext cx="57" cy="68"/>
            </a:xfrm>
            <a:custGeom>
              <a:avLst/>
              <a:gdLst>
                <a:gd name="T0" fmla="*/ 110 w 114"/>
                <a:gd name="T1" fmla="*/ 101 h 134"/>
                <a:gd name="T2" fmla="*/ 37 w 114"/>
                <a:gd name="T3" fmla="*/ 8 h 134"/>
                <a:gd name="T4" fmla="*/ 37 w 114"/>
                <a:gd name="T5" fmla="*/ 8 h 134"/>
                <a:gd name="T6" fmla="*/ 31 w 114"/>
                <a:gd name="T7" fmla="*/ 2 h 134"/>
                <a:gd name="T8" fmla="*/ 23 w 114"/>
                <a:gd name="T9" fmla="*/ 0 h 134"/>
                <a:gd name="T10" fmla="*/ 15 w 114"/>
                <a:gd name="T11" fmla="*/ 0 h 134"/>
                <a:gd name="T12" fmla="*/ 8 w 114"/>
                <a:gd name="T13" fmla="*/ 4 h 134"/>
                <a:gd name="T14" fmla="*/ 3 w 114"/>
                <a:gd name="T15" fmla="*/ 10 h 134"/>
                <a:gd name="T16" fmla="*/ 0 w 114"/>
                <a:gd name="T17" fmla="*/ 18 h 134"/>
                <a:gd name="T18" fmla="*/ 2 w 114"/>
                <a:gd name="T19" fmla="*/ 26 h 134"/>
                <a:gd name="T20" fmla="*/ 5 w 114"/>
                <a:gd name="T21" fmla="*/ 33 h 134"/>
                <a:gd name="T22" fmla="*/ 5 w 114"/>
                <a:gd name="T23" fmla="*/ 33 h 134"/>
                <a:gd name="T24" fmla="*/ 78 w 114"/>
                <a:gd name="T25" fmla="*/ 126 h 134"/>
                <a:gd name="T26" fmla="*/ 78 w 114"/>
                <a:gd name="T27" fmla="*/ 126 h 134"/>
                <a:gd name="T28" fmla="*/ 83 w 114"/>
                <a:gd name="T29" fmla="*/ 132 h 134"/>
                <a:gd name="T30" fmla="*/ 91 w 114"/>
                <a:gd name="T31" fmla="*/ 134 h 134"/>
                <a:gd name="T32" fmla="*/ 99 w 114"/>
                <a:gd name="T33" fmla="*/ 133 h 134"/>
                <a:gd name="T34" fmla="*/ 106 w 114"/>
                <a:gd name="T35" fmla="*/ 130 h 134"/>
                <a:gd name="T36" fmla="*/ 112 w 114"/>
                <a:gd name="T37" fmla="*/ 124 h 134"/>
                <a:gd name="T38" fmla="*/ 114 w 114"/>
                <a:gd name="T39" fmla="*/ 116 h 134"/>
                <a:gd name="T40" fmla="*/ 113 w 114"/>
                <a:gd name="T41" fmla="*/ 108 h 134"/>
                <a:gd name="T42" fmla="*/ 110 w 114"/>
                <a:gd name="T43" fmla="*/ 101 h 134"/>
                <a:gd name="T44" fmla="*/ 110 w 114"/>
                <a:gd name="T45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34">
                  <a:moveTo>
                    <a:pt x="110" y="101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3" y="132"/>
                  </a:lnTo>
                  <a:lnTo>
                    <a:pt x="91" y="134"/>
                  </a:lnTo>
                  <a:lnTo>
                    <a:pt x="99" y="133"/>
                  </a:lnTo>
                  <a:lnTo>
                    <a:pt x="106" y="130"/>
                  </a:lnTo>
                  <a:lnTo>
                    <a:pt x="112" y="124"/>
                  </a:lnTo>
                  <a:lnTo>
                    <a:pt x="114" y="116"/>
                  </a:lnTo>
                  <a:lnTo>
                    <a:pt x="113" y="108"/>
                  </a:lnTo>
                  <a:lnTo>
                    <a:pt x="110" y="101"/>
                  </a:lnTo>
                  <a:lnTo>
                    <a:pt x="11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article}&#10;\usepackage{amsmath}&#10;\usepackage{amssymb}&#10;\pagestyle{empty}&lt;/preamble&gt;&#10;  &lt;body&gt;\def\k{k}&#10;\begin{tabular}{|c|c|cccccc|}&#10;\hline&#10;Type&amp;amp; Scheme&amp;amp; $|\vec{K}|$ &amp;amp; $|\vec{M}|$ &amp;amp; $|\vec{C}|$ &amp;amp; $|\vec{D}|$ &amp;amp;&#10; \#(PPE) &amp;amp;asmpt.\\\hline \hline&#10;Strict-&amp;amp;\text{[CLY09]}&amp;amp; $5$ &amp;amp; $k$ &amp;amp; $3k$ &amp;amp; $3k$  &amp;amp; $3\k$&#10;        &amp;amp; DLIN \\&#10;SPC&amp;amp;\text{[AHO10]}&amp;amp; $2\k+2$ &amp;amp; $k$ &amp;amp; $2\k+2$ &amp;amp; $2$ &amp;amp; &#10;        $2$ &amp;amp; SDP\\\cline{2-8}&#10;&amp;amp; Scheme 2 &amp;amp; 2\k+3 &amp;amp; \k &amp;amp; \k+1 &amp;amp; 2 &amp;amp; 2 &amp;amp; SDP \\&#10;&amp;amp; Scheme 1 &amp;amp; (\k+1,1) &amp;amp; (0,\k) &amp;amp; (1,\k) &amp;amp; (0,1) &amp;amp; 1 &amp;amp; DBP\\&#10;\hline&#10;\end{tabular}&#10;&lt;/body&gt;&#10;  &lt;fcolor&gt;FF000000&lt;/fcolor&gt;&#10;  &lt;bcolor&gt;FFFFFFFF&lt;/bcolor&gt;&#10;  &lt;transparent&gt;True&lt;/transparent&gt;&#10;  &lt;resolution&gt;1800&lt;/resolution&gt;&#10;  &lt;imageh&gt;1071&lt;/imageh&gt;&#10;  &lt;imagew&gt;5543&lt;/imagew&gt;&#10;  &lt;scale&gt;50&lt;/scale&gt;&#10;  &lt;cursor&gt;41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9" y="2300879"/>
            <a:ext cx="7694033" cy="1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Scheme 1 in Type-III Groups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21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24" name="TexTeXPicture" descr="&lt;?xml version=&quot;1.0&quot; encoding=&quot;utf-16&quot;?&gt;&#10;&lt;TeXTeX&gt;&#10;  &lt;preamble&gt;\documentclass{article}&#10;\usepackage{amsmath}&#10;\usepackage{amssymb}&#10;\pagestyle{empty}&lt;/preamble&gt;&#10;  &lt;body&gt;\begin{itemize}&#10;\item&#10;${\tt Equiv}&#10;(ck, tk, \vec{C}, \vec{M}, D, \vec{M}')$:&#10;%&#10;%\begin{align*}&#10;\begin{itemize}&#10;\item[]&#10;$(\gamma_1,\dots,\gamma_k) &#10;\in tk.$&#10;&#10;\item[]&#10;$D' : = D \cdot &#10;\prod_{i=1}^{k} (M'_i / M_i)^{\gamma_i},$&#10;%\end{align*}&#10;\end{itemize}&#10;\end{itemize}&lt;/body&gt;&#10;  &lt;fcolor&gt;FF000000&lt;/fcolor&gt;&#10;  &lt;bcolor&gt;FFFFFFFF&lt;/bcolor&gt;&#10;  &lt;transparent&gt;True&lt;/transparent&gt;&#10;  &lt;resolution&gt;1800&lt;/resolution&gt;&#10;  &lt;imageh&gt;832&lt;/imageh&gt;&#10;  &lt;imagew&gt;2430&lt;/imagew&gt;&#10;  &lt;scale&gt;50&lt;/scale&gt;&#10;  &lt;cursor&gt;16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9922" y="3184009"/>
            <a:ext cx="3495837" cy="1196924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5063319" y="3070746"/>
            <a:ext cx="0" cy="20198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article}&#10;\usepackage{amsmath}&#10;\usepackage{amssymb}&#10;\pagestyle{empty}&lt;/preamble&gt;&#10;  &lt;body&gt;\begin{itemize}&#10;&#10; \item $(ck,tk) \leftarrow {\tt Key}(\Lambda,k)$:&#10;%Pick $G_{0}$ and $H$ uniformly &#10;%from $G_1^*$ and $G_2^*$, &#10;%&#10;\begin{itemize}&#10;\item[]&#10;$\gamma_i \in_R {\mathbb{Z}_p}$,&#10;% &#10;$G_i := G_{0}^{\gamma_i}$,&#10;for $i=1,\dots,k$.&#10;%&#10;\item[] &#10;$ck := (H, G_0, \dots, G_{k})$,&#10;&#10;$tk := (\gamma_1,\dots,\gamma_k)$.&#10;\end{itemize}&#10;&#10;\item&#10;$(\vec{C},D) \leftarrow {\tt Com}(ck,\vec{M})$:&#10;\begin{itemize}&#10;\item[]&#10;&#10;$\tau_{0},\dots,\tau_{k} \in_R \mathbb{Z}_p$,&#10;%\begin{align*}&#10;%&amp;amp;&#10;&#10;$C_i := M_i\cdot H ^{\tau_i} $&#10;\text{ (for $i=1,\dots,k$), }&#10;%\quad&#10;&#10;$C_{k+1} := \prod_{j=0}^{k}G_j^{\tau_j}$, &#10;%\text{ and}\label{tc5com}&#10;%&#10;&#10;$D := H^{\tau_{0}}$&#10;%\end{align*}&#10;%\item&#10;%Output $\vec{C} := (C_1,\dots, C_{k+1})$ and %$D$.&#10;\end{itemize}&#10;&#10;%\vspace{3eX}&#10; \item &#10;${\tt Vrf}(ck, \vec{C}, \vec{M}, D)$:&#10;%        Output $1$ if&#10;%\vspace{-2eX}&#10;%\begin{align*}&#10;%&amp;amp;&#10;\begin{itemize}&#10;\item[]&#10;$e (C_{k+1}, H) &#10;\stackrel{?}{=}&#10;e (G_{0}, D)\,\prod_{i=1}^{k} e (G_i, C_i/M_i).&#10;$&#10;\end{itemize}&#10;%\end{align*}&#10;%holds. Output $0$, otherwise.&#10;\end{itemize}&lt;/body&gt;&#10;  &lt;fcolor&gt;FF000000&lt;/fcolor&gt;&#10;  &lt;bcolor&gt;FFFFFFFF&lt;/bcolor&gt;&#10;  &lt;transparent&gt;True&lt;/transparent&gt;&#10;  &lt;resolution&gt;1800&lt;/resolution&gt;&#10;  &lt;imageh&gt;3125&lt;/imageh&gt;&#10;  &lt;imagew&gt;3597&lt;/imagew&gt;&#10;  &lt;scale&gt;50&lt;/scale&gt;&#10;  &lt;cursor&gt;2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1" y="1366001"/>
            <a:ext cx="5054876" cy="4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22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5997993" y="4704271"/>
            <a:ext cx="2493588" cy="965910"/>
          </a:xfrm>
          <a:prstGeom prst="wedgeRoundRectCallout">
            <a:avLst>
              <a:gd name="adj1" fmla="val 42476"/>
              <a:gd name="adj2" fmla="val 728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DBP is implied by SXDH.</a:t>
            </a:r>
            <a:endParaRPr kumimoji="1" lang="ja-JP" altLang="en-US" dirty="0"/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8402681" y="5587631"/>
            <a:ext cx="584200" cy="904875"/>
            <a:chOff x="5320" y="2882"/>
            <a:chExt cx="368" cy="570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0" y="2882"/>
              <a:ext cx="36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324" y="3003"/>
              <a:ext cx="260" cy="344"/>
            </a:xfrm>
            <a:custGeom>
              <a:avLst/>
              <a:gdLst>
                <a:gd name="T0" fmla="*/ 270 w 521"/>
                <a:gd name="T1" fmla="*/ 0 h 687"/>
                <a:gd name="T2" fmla="*/ 218 w 521"/>
                <a:gd name="T3" fmla="*/ 4 h 687"/>
                <a:gd name="T4" fmla="*/ 168 w 521"/>
                <a:gd name="T5" fmla="*/ 16 h 687"/>
                <a:gd name="T6" fmla="*/ 123 w 521"/>
                <a:gd name="T7" fmla="*/ 39 h 687"/>
                <a:gd name="T8" fmla="*/ 84 w 521"/>
                <a:gd name="T9" fmla="*/ 69 h 687"/>
                <a:gd name="T10" fmla="*/ 51 w 521"/>
                <a:gd name="T11" fmla="*/ 106 h 687"/>
                <a:gd name="T12" fmla="*/ 24 w 521"/>
                <a:gd name="T13" fmla="*/ 150 h 687"/>
                <a:gd name="T14" fmla="*/ 7 w 521"/>
                <a:gd name="T15" fmla="*/ 198 h 687"/>
                <a:gd name="T16" fmla="*/ 0 w 521"/>
                <a:gd name="T17" fmla="*/ 254 h 687"/>
                <a:gd name="T18" fmla="*/ 5 w 521"/>
                <a:gd name="T19" fmla="*/ 310 h 687"/>
                <a:gd name="T20" fmla="*/ 21 w 521"/>
                <a:gd name="T21" fmla="*/ 363 h 687"/>
                <a:gd name="T22" fmla="*/ 48 w 521"/>
                <a:gd name="T23" fmla="*/ 412 h 687"/>
                <a:gd name="T24" fmla="*/ 66 w 521"/>
                <a:gd name="T25" fmla="*/ 435 h 687"/>
                <a:gd name="T26" fmla="*/ 74 w 521"/>
                <a:gd name="T27" fmla="*/ 445 h 687"/>
                <a:gd name="T28" fmla="*/ 82 w 521"/>
                <a:gd name="T29" fmla="*/ 473 h 687"/>
                <a:gd name="T30" fmla="*/ 63 w 521"/>
                <a:gd name="T31" fmla="*/ 624 h 687"/>
                <a:gd name="T32" fmla="*/ 81 w 521"/>
                <a:gd name="T33" fmla="*/ 640 h 687"/>
                <a:gd name="T34" fmla="*/ 103 w 521"/>
                <a:gd name="T35" fmla="*/ 655 h 687"/>
                <a:gd name="T36" fmla="*/ 131 w 521"/>
                <a:gd name="T37" fmla="*/ 669 h 687"/>
                <a:gd name="T38" fmla="*/ 167 w 521"/>
                <a:gd name="T39" fmla="*/ 680 h 687"/>
                <a:gd name="T40" fmla="*/ 211 w 521"/>
                <a:gd name="T41" fmla="*/ 686 h 687"/>
                <a:gd name="T42" fmla="*/ 255 w 521"/>
                <a:gd name="T43" fmla="*/ 685 h 687"/>
                <a:gd name="T44" fmla="*/ 294 w 521"/>
                <a:gd name="T45" fmla="*/ 677 h 687"/>
                <a:gd name="T46" fmla="*/ 326 w 521"/>
                <a:gd name="T47" fmla="*/ 662 h 687"/>
                <a:gd name="T48" fmla="*/ 346 w 521"/>
                <a:gd name="T49" fmla="*/ 646 h 687"/>
                <a:gd name="T50" fmla="*/ 365 w 521"/>
                <a:gd name="T51" fmla="*/ 514 h 687"/>
                <a:gd name="T52" fmla="*/ 381 w 521"/>
                <a:gd name="T53" fmla="*/ 492 h 687"/>
                <a:gd name="T54" fmla="*/ 418 w 521"/>
                <a:gd name="T55" fmla="*/ 466 h 687"/>
                <a:gd name="T56" fmla="*/ 461 w 521"/>
                <a:gd name="T57" fmla="*/ 425 h 687"/>
                <a:gd name="T58" fmla="*/ 493 w 521"/>
                <a:gd name="T59" fmla="*/ 377 h 687"/>
                <a:gd name="T60" fmla="*/ 513 w 521"/>
                <a:gd name="T61" fmla="*/ 324 h 687"/>
                <a:gd name="T62" fmla="*/ 521 w 521"/>
                <a:gd name="T63" fmla="*/ 269 h 687"/>
                <a:gd name="T64" fmla="*/ 517 w 521"/>
                <a:gd name="T65" fmla="*/ 217 h 687"/>
                <a:gd name="T66" fmla="*/ 505 w 521"/>
                <a:gd name="T67" fmla="*/ 168 h 687"/>
                <a:gd name="T68" fmla="*/ 482 w 521"/>
                <a:gd name="T69" fmla="*/ 123 h 687"/>
                <a:gd name="T70" fmla="*/ 452 w 521"/>
                <a:gd name="T71" fmla="*/ 84 h 687"/>
                <a:gd name="T72" fmla="*/ 415 w 521"/>
                <a:gd name="T73" fmla="*/ 51 h 687"/>
                <a:gd name="T74" fmla="*/ 371 w 521"/>
                <a:gd name="T75" fmla="*/ 24 h 687"/>
                <a:gd name="T76" fmla="*/ 323 w 521"/>
                <a:gd name="T77" fmla="*/ 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687">
                  <a:moveTo>
                    <a:pt x="296" y="2"/>
                  </a:moveTo>
                  <a:lnTo>
                    <a:pt x="270" y="0"/>
                  </a:lnTo>
                  <a:lnTo>
                    <a:pt x="243" y="0"/>
                  </a:lnTo>
                  <a:lnTo>
                    <a:pt x="218" y="4"/>
                  </a:lnTo>
                  <a:lnTo>
                    <a:pt x="192" y="9"/>
                  </a:lnTo>
                  <a:lnTo>
                    <a:pt x="168" y="16"/>
                  </a:lnTo>
                  <a:lnTo>
                    <a:pt x="145" y="27"/>
                  </a:lnTo>
                  <a:lnTo>
                    <a:pt x="123" y="39"/>
                  </a:lnTo>
                  <a:lnTo>
                    <a:pt x="103" y="53"/>
                  </a:lnTo>
                  <a:lnTo>
                    <a:pt x="84" y="69"/>
                  </a:lnTo>
                  <a:lnTo>
                    <a:pt x="66" y="87"/>
                  </a:lnTo>
                  <a:lnTo>
                    <a:pt x="51" y="106"/>
                  </a:lnTo>
                  <a:lnTo>
                    <a:pt x="37" y="128"/>
                  </a:lnTo>
                  <a:lnTo>
                    <a:pt x="24" y="150"/>
                  </a:lnTo>
                  <a:lnTo>
                    <a:pt x="15" y="174"/>
                  </a:lnTo>
                  <a:lnTo>
                    <a:pt x="7" y="198"/>
                  </a:lnTo>
                  <a:lnTo>
                    <a:pt x="2" y="225"/>
                  </a:lnTo>
                  <a:lnTo>
                    <a:pt x="0" y="254"/>
                  </a:lnTo>
                  <a:lnTo>
                    <a:pt x="1" y="282"/>
                  </a:lnTo>
                  <a:lnTo>
                    <a:pt x="5" y="310"/>
                  </a:lnTo>
                  <a:lnTo>
                    <a:pt x="12" y="337"/>
                  </a:lnTo>
                  <a:lnTo>
                    <a:pt x="21" y="363"/>
                  </a:lnTo>
                  <a:lnTo>
                    <a:pt x="33" y="387"/>
                  </a:lnTo>
                  <a:lnTo>
                    <a:pt x="48" y="412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5"/>
                  </a:lnTo>
                  <a:lnTo>
                    <a:pt x="74" y="445"/>
                  </a:lnTo>
                  <a:lnTo>
                    <a:pt x="80" y="459"/>
                  </a:lnTo>
                  <a:lnTo>
                    <a:pt x="82" y="473"/>
                  </a:lnTo>
                  <a:lnTo>
                    <a:pt x="82" y="486"/>
                  </a:lnTo>
                  <a:lnTo>
                    <a:pt x="63" y="624"/>
                  </a:lnTo>
                  <a:lnTo>
                    <a:pt x="73" y="633"/>
                  </a:lnTo>
                  <a:lnTo>
                    <a:pt x="81" y="640"/>
                  </a:lnTo>
                  <a:lnTo>
                    <a:pt x="91" y="648"/>
                  </a:lnTo>
                  <a:lnTo>
                    <a:pt x="103" y="655"/>
                  </a:lnTo>
                  <a:lnTo>
                    <a:pt x="116" y="662"/>
                  </a:lnTo>
                  <a:lnTo>
                    <a:pt x="131" y="669"/>
                  </a:lnTo>
                  <a:lnTo>
                    <a:pt x="147" y="674"/>
                  </a:lnTo>
                  <a:lnTo>
                    <a:pt x="167" y="680"/>
                  </a:lnTo>
                  <a:lnTo>
                    <a:pt x="188" y="684"/>
                  </a:lnTo>
                  <a:lnTo>
                    <a:pt x="211" y="686"/>
                  </a:lnTo>
                  <a:lnTo>
                    <a:pt x="233" y="687"/>
                  </a:lnTo>
                  <a:lnTo>
                    <a:pt x="255" y="685"/>
                  </a:lnTo>
                  <a:lnTo>
                    <a:pt x="274" y="681"/>
                  </a:lnTo>
                  <a:lnTo>
                    <a:pt x="294" y="677"/>
                  </a:lnTo>
                  <a:lnTo>
                    <a:pt x="311" y="670"/>
                  </a:lnTo>
                  <a:lnTo>
                    <a:pt x="326" y="662"/>
                  </a:lnTo>
                  <a:lnTo>
                    <a:pt x="339" y="651"/>
                  </a:lnTo>
                  <a:lnTo>
                    <a:pt x="346" y="646"/>
                  </a:lnTo>
                  <a:lnTo>
                    <a:pt x="362" y="528"/>
                  </a:lnTo>
                  <a:lnTo>
                    <a:pt x="365" y="514"/>
                  </a:lnTo>
                  <a:lnTo>
                    <a:pt x="372" y="503"/>
                  </a:lnTo>
                  <a:lnTo>
                    <a:pt x="381" y="492"/>
                  </a:lnTo>
                  <a:lnTo>
                    <a:pt x="393" y="483"/>
                  </a:lnTo>
                  <a:lnTo>
                    <a:pt x="418" y="466"/>
                  </a:lnTo>
                  <a:lnTo>
                    <a:pt x="441" y="446"/>
                  </a:lnTo>
                  <a:lnTo>
                    <a:pt x="461" y="425"/>
                  </a:lnTo>
                  <a:lnTo>
                    <a:pt x="478" y="402"/>
                  </a:lnTo>
                  <a:lnTo>
                    <a:pt x="493" y="377"/>
                  </a:lnTo>
                  <a:lnTo>
                    <a:pt x="505" y="352"/>
                  </a:lnTo>
                  <a:lnTo>
                    <a:pt x="513" y="324"/>
                  </a:lnTo>
                  <a:lnTo>
                    <a:pt x="518" y="295"/>
                  </a:lnTo>
                  <a:lnTo>
                    <a:pt x="521" y="269"/>
                  </a:lnTo>
                  <a:lnTo>
                    <a:pt x="521" y="242"/>
                  </a:lnTo>
                  <a:lnTo>
                    <a:pt x="517" y="217"/>
                  </a:lnTo>
                  <a:lnTo>
                    <a:pt x="511" y="193"/>
                  </a:lnTo>
                  <a:lnTo>
                    <a:pt x="505" y="168"/>
                  </a:lnTo>
                  <a:lnTo>
                    <a:pt x="494" y="145"/>
                  </a:lnTo>
                  <a:lnTo>
                    <a:pt x="482" y="123"/>
                  </a:lnTo>
                  <a:lnTo>
                    <a:pt x="468" y="103"/>
                  </a:lnTo>
                  <a:lnTo>
                    <a:pt x="452" y="84"/>
                  </a:lnTo>
                  <a:lnTo>
                    <a:pt x="434" y="66"/>
                  </a:lnTo>
                  <a:lnTo>
                    <a:pt x="415" y="51"/>
                  </a:lnTo>
                  <a:lnTo>
                    <a:pt x="393" y="37"/>
                  </a:lnTo>
                  <a:lnTo>
                    <a:pt x="371" y="24"/>
                  </a:lnTo>
                  <a:lnTo>
                    <a:pt x="347" y="15"/>
                  </a:lnTo>
                  <a:lnTo>
                    <a:pt x="323" y="7"/>
                  </a:lnTo>
                  <a:lnTo>
                    <a:pt x="29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349" y="3028"/>
              <a:ext cx="211" cy="293"/>
            </a:xfrm>
            <a:custGeom>
              <a:avLst/>
              <a:gdLst>
                <a:gd name="T0" fmla="*/ 414 w 421"/>
                <a:gd name="T1" fmla="*/ 261 h 586"/>
                <a:gd name="T2" fmla="*/ 398 w 421"/>
                <a:gd name="T3" fmla="*/ 305 h 586"/>
                <a:gd name="T4" fmla="*/ 372 w 421"/>
                <a:gd name="T5" fmla="*/ 344 h 586"/>
                <a:gd name="T6" fmla="*/ 337 w 421"/>
                <a:gd name="T7" fmla="*/ 377 h 586"/>
                <a:gd name="T8" fmla="*/ 307 w 421"/>
                <a:gd name="T9" fmla="*/ 397 h 586"/>
                <a:gd name="T10" fmla="*/ 288 w 421"/>
                <a:gd name="T11" fmla="*/ 415 h 586"/>
                <a:gd name="T12" fmla="*/ 274 w 421"/>
                <a:gd name="T13" fmla="*/ 435 h 586"/>
                <a:gd name="T14" fmla="*/ 265 w 421"/>
                <a:gd name="T15" fmla="*/ 458 h 586"/>
                <a:gd name="T16" fmla="*/ 261 w 421"/>
                <a:gd name="T17" fmla="*/ 483 h 586"/>
                <a:gd name="T18" fmla="*/ 253 w 421"/>
                <a:gd name="T19" fmla="*/ 543 h 586"/>
                <a:gd name="T20" fmla="*/ 240 w 421"/>
                <a:gd name="T21" fmla="*/ 574 h 586"/>
                <a:gd name="T22" fmla="*/ 220 w 421"/>
                <a:gd name="T23" fmla="*/ 582 h 586"/>
                <a:gd name="T24" fmla="*/ 193 w 421"/>
                <a:gd name="T25" fmla="*/ 585 h 586"/>
                <a:gd name="T26" fmla="*/ 161 w 421"/>
                <a:gd name="T27" fmla="*/ 586 h 586"/>
                <a:gd name="T28" fmla="*/ 132 w 421"/>
                <a:gd name="T29" fmla="*/ 583 h 586"/>
                <a:gd name="T30" fmla="*/ 111 w 421"/>
                <a:gd name="T31" fmla="*/ 577 h 586"/>
                <a:gd name="T32" fmla="*/ 92 w 421"/>
                <a:gd name="T33" fmla="*/ 570 h 586"/>
                <a:gd name="T34" fmla="*/ 74 w 421"/>
                <a:gd name="T35" fmla="*/ 560 h 586"/>
                <a:gd name="T36" fmla="*/ 71 w 421"/>
                <a:gd name="T37" fmla="*/ 523 h 586"/>
                <a:gd name="T38" fmla="*/ 80 w 421"/>
                <a:gd name="T39" fmla="*/ 456 h 586"/>
                <a:gd name="T40" fmla="*/ 83 w 421"/>
                <a:gd name="T41" fmla="*/ 418 h 586"/>
                <a:gd name="T42" fmla="*/ 68 w 421"/>
                <a:gd name="T43" fmla="*/ 370 h 586"/>
                <a:gd name="T44" fmla="*/ 53 w 421"/>
                <a:gd name="T45" fmla="*/ 351 h 586"/>
                <a:gd name="T46" fmla="*/ 26 w 421"/>
                <a:gd name="T47" fmla="*/ 314 h 586"/>
                <a:gd name="T48" fmla="*/ 9 w 421"/>
                <a:gd name="T49" fmla="*/ 273 h 586"/>
                <a:gd name="T50" fmla="*/ 1 w 421"/>
                <a:gd name="T51" fmla="*/ 228 h 586"/>
                <a:gd name="T52" fmla="*/ 2 w 421"/>
                <a:gd name="T53" fmla="*/ 182 h 586"/>
                <a:gd name="T54" fmla="*/ 12 w 421"/>
                <a:gd name="T55" fmla="*/ 140 h 586"/>
                <a:gd name="T56" fmla="*/ 30 w 421"/>
                <a:gd name="T57" fmla="*/ 102 h 586"/>
                <a:gd name="T58" fmla="*/ 54 w 421"/>
                <a:gd name="T59" fmla="*/ 70 h 586"/>
                <a:gd name="T60" fmla="*/ 84 w 421"/>
                <a:gd name="T61" fmla="*/ 42 h 586"/>
                <a:gd name="T62" fmla="*/ 118 w 421"/>
                <a:gd name="T63" fmla="*/ 22 h 586"/>
                <a:gd name="T64" fmla="*/ 156 w 421"/>
                <a:gd name="T65" fmla="*/ 7 h 586"/>
                <a:gd name="T66" fmla="*/ 197 w 421"/>
                <a:gd name="T67" fmla="*/ 1 h 586"/>
                <a:gd name="T68" fmla="*/ 239 w 421"/>
                <a:gd name="T69" fmla="*/ 2 h 586"/>
                <a:gd name="T70" fmla="*/ 281 w 421"/>
                <a:gd name="T71" fmla="*/ 11 h 586"/>
                <a:gd name="T72" fmla="*/ 319 w 421"/>
                <a:gd name="T73" fmla="*/ 30 h 586"/>
                <a:gd name="T74" fmla="*/ 351 w 421"/>
                <a:gd name="T75" fmla="*/ 54 h 586"/>
                <a:gd name="T76" fmla="*/ 379 w 421"/>
                <a:gd name="T77" fmla="*/ 83 h 586"/>
                <a:gd name="T78" fmla="*/ 399 w 421"/>
                <a:gd name="T79" fmla="*/ 117 h 586"/>
                <a:gd name="T80" fmla="*/ 414 w 421"/>
                <a:gd name="T81" fmla="*/ 155 h 586"/>
                <a:gd name="T82" fmla="*/ 420 w 421"/>
                <a:gd name="T83" fmla="*/ 197 h 586"/>
                <a:gd name="T84" fmla="*/ 419 w 421"/>
                <a:gd name="T85" fmla="*/ 23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586">
                  <a:moveTo>
                    <a:pt x="419" y="239"/>
                  </a:moveTo>
                  <a:lnTo>
                    <a:pt x="414" y="261"/>
                  </a:lnTo>
                  <a:lnTo>
                    <a:pt x="407" y="283"/>
                  </a:lnTo>
                  <a:lnTo>
                    <a:pt x="398" y="305"/>
                  </a:lnTo>
                  <a:lnTo>
                    <a:pt x="385" y="325"/>
                  </a:lnTo>
                  <a:lnTo>
                    <a:pt x="372" y="344"/>
                  </a:lnTo>
                  <a:lnTo>
                    <a:pt x="355" y="362"/>
                  </a:lnTo>
                  <a:lnTo>
                    <a:pt x="337" y="377"/>
                  </a:lnTo>
                  <a:lnTo>
                    <a:pt x="317" y="390"/>
                  </a:lnTo>
                  <a:lnTo>
                    <a:pt x="307" y="397"/>
                  </a:lnTo>
                  <a:lnTo>
                    <a:pt x="297" y="405"/>
                  </a:lnTo>
                  <a:lnTo>
                    <a:pt x="288" y="415"/>
                  </a:lnTo>
                  <a:lnTo>
                    <a:pt x="281" y="425"/>
                  </a:lnTo>
                  <a:lnTo>
                    <a:pt x="274" y="435"/>
                  </a:lnTo>
                  <a:lnTo>
                    <a:pt x="269" y="447"/>
                  </a:lnTo>
                  <a:lnTo>
                    <a:pt x="265" y="458"/>
                  </a:lnTo>
                  <a:lnTo>
                    <a:pt x="262" y="471"/>
                  </a:lnTo>
                  <a:lnTo>
                    <a:pt x="261" y="483"/>
                  </a:lnTo>
                  <a:lnTo>
                    <a:pt x="258" y="510"/>
                  </a:lnTo>
                  <a:lnTo>
                    <a:pt x="253" y="543"/>
                  </a:lnTo>
                  <a:lnTo>
                    <a:pt x="248" y="569"/>
                  </a:lnTo>
                  <a:lnTo>
                    <a:pt x="240" y="574"/>
                  </a:lnTo>
                  <a:lnTo>
                    <a:pt x="231" y="578"/>
                  </a:lnTo>
                  <a:lnTo>
                    <a:pt x="220" y="582"/>
                  </a:lnTo>
                  <a:lnTo>
                    <a:pt x="207" y="584"/>
                  </a:lnTo>
                  <a:lnTo>
                    <a:pt x="193" y="585"/>
                  </a:lnTo>
                  <a:lnTo>
                    <a:pt x="178" y="586"/>
                  </a:lnTo>
                  <a:lnTo>
                    <a:pt x="161" y="586"/>
                  </a:lnTo>
                  <a:lnTo>
                    <a:pt x="144" y="584"/>
                  </a:lnTo>
                  <a:lnTo>
                    <a:pt x="132" y="583"/>
                  </a:lnTo>
                  <a:lnTo>
                    <a:pt x="122" y="581"/>
                  </a:lnTo>
                  <a:lnTo>
                    <a:pt x="111" y="577"/>
                  </a:lnTo>
                  <a:lnTo>
                    <a:pt x="102" y="574"/>
                  </a:lnTo>
                  <a:lnTo>
                    <a:pt x="92" y="570"/>
                  </a:lnTo>
                  <a:lnTo>
                    <a:pt x="83" y="566"/>
                  </a:lnTo>
                  <a:lnTo>
                    <a:pt x="74" y="560"/>
                  </a:lnTo>
                  <a:lnTo>
                    <a:pt x="66" y="554"/>
                  </a:lnTo>
                  <a:lnTo>
                    <a:pt x="71" y="523"/>
                  </a:lnTo>
                  <a:lnTo>
                    <a:pt x="76" y="486"/>
                  </a:lnTo>
                  <a:lnTo>
                    <a:pt x="80" y="456"/>
                  </a:lnTo>
                  <a:lnTo>
                    <a:pt x="81" y="443"/>
                  </a:lnTo>
                  <a:lnTo>
                    <a:pt x="83" y="418"/>
                  </a:lnTo>
                  <a:lnTo>
                    <a:pt x="78" y="393"/>
                  </a:lnTo>
                  <a:lnTo>
                    <a:pt x="68" y="370"/>
                  </a:lnTo>
                  <a:lnTo>
                    <a:pt x="53" y="350"/>
                  </a:lnTo>
                  <a:lnTo>
                    <a:pt x="53" y="351"/>
                  </a:lnTo>
                  <a:lnTo>
                    <a:pt x="39" y="333"/>
                  </a:lnTo>
                  <a:lnTo>
                    <a:pt x="26" y="314"/>
                  </a:lnTo>
                  <a:lnTo>
                    <a:pt x="17" y="294"/>
                  </a:lnTo>
                  <a:lnTo>
                    <a:pt x="9" y="273"/>
                  </a:lnTo>
                  <a:lnTo>
                    <a:pt x="4" y="251"/>
                  </a:lnTo>
                  <a:lnTo>
                    <a:pt x="1" y="228"/>
                  </a:lnTo>
                  <a:lnTo>
                    <a:pt x="0" y="205"/>
                  </a:lnTo>
                  <a:lnTo>
                    <a:pt x="2" y="182"/>
                  </a:lnTo>
                  <a:lnTo>
                    <a:pt x="7" y="161"/>
                  </a:lnTo>
                  <a:lnTo>
                    <a:pt x="12" y="140"/>
                  </a:lnTo>
                  <a:lnTo>
                    <a:pt x="20" y="121"/>
                  </a:lnTo>
                  <a:lnTo>
                    <a:pt x="30" y="102"/>
                  </a:lnTo>
                  <a:lnTo>
                    <a:pt x="41" y="86"/>
                  </a:lnTo>
                  <a:lnTo>
                    <a:pt x="54" y="70"/>
                  </a:lnTo>
                  <a:lnTo>
                    <a:pt x="68" y="55"/>
                  </a:lnTo>
                  <a:lnTo>
                    <a:pt x="84" y="42"/>
                  </a:lnTo>
                  <a:lnTo>
                    <a:pt x="100" y="31"/>
                  </a:lnTo>
                  <a:lnTo>
                    <a:pt x="118" y="22"/>
                  </a:lnTo>
                  <a:lnTo>
                    <a:pt x="137" y="13"/>
                  </a:lnTo>
                  <a:lnTo>
                    <a:pt x="156" y="7"/>
                  </a:lnTo>
                  <a:lnTo>
                    <a:pt x="176" y="3"/>
                  </a:lnTo>
                  <a:lnTo>
                    <a:pt x="197" y="1"/>
                  </a:lnTo>
                  <a:lnTo>
                    <a:pt x="217" y="0"/>
                  </a:lnTo>
                  <a:lnTo>
                    <a:pt x="239" y="2"/>
                  </a:lnTo>
                  <a:lnTo>
                    <a:pt x="260" y="5"/>
                  </a:lnTo>
                  <a:lnTo>
                    <a:pt x="281" y="11"/>
                  </a:lnTo>
                  <a:lnTo>
                    <a:pt x="300" y="19"/>
                  </a:lnTo>
                  <a:lnTo>
                    <a:pt x="319" y="30"/>
                  </a:lnTo>
                  <a:lnTo>
                    <a:pt x="335" y="40"/>
                  </a:lnTo>
                  <a:lnTo>
                    <a:pt x="351" y="54"/>
                  </a:lnTo>
                  <a:lnTo>
                    <a:pt x="366" y="68"/>
                  </a:lnTo>
                  <a:lnTo>
                    <a:pt x="379" y="83"/>
                  </a:lnTo>
                  <a:lnTo>
                    <a:pt x="390" y="100"/>
                  </a:lnTo>
                  <a:lnTo>
                    <a:pt x="399" y="117"/>
                  </a:lnTo>
                  <a:lnTo>
                    <a:pt x="407" y="137"/>
                  </a:lnTo>
                  <a:lnTo>
                    <a:pt x="414" y="155"/>
                  </a:lnTo>
                  <a:lnTo>
                    <a:pt x="418" y="176"/>
                  </a:lnTo>
                  <a:lnTo>
                    <a:pt x="420" y="197"/>
                  </a:lnTo>
                  <a:lnTo>
                    <a:pt x="421" y="217"/>
                  </a:lnTo>
                  <a:lnTo>
                    <a:pt x="419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330" y="3325"/>
              <a:ext cx="197" cy="125"/>
            </a:xfrm>
            <a:custGeom>
              <a:avLst/>
              <a:gdLst>
                <a:gd name="T0" fmla="*/ 368 w 395"/>
                <a:gd name="T1" fmla="*/ 135 h 252"/>
                <a:gd name="T2" fmla="*/ 313 w 395"/>
                <a:gd name="T3" fmla="*/ 104 h 252"/>
                <a:gd name="T4" fmla="*/ 278 w 395"/>
                <a:gd name="T5" fmla="*/ 65 h 252"/>
                <a:gd name="T6" fmla="*/ 259 w 395"/>
                <a:gd name="T7" fmla="*/ 30 h 252"/>
                <a:gd name="T8" fmla="*/ 253 w 395"/>
                <a:gd name="T9" fmla="*/ 15 h 252"/>
                <a:gd name="T10" fmla="*/ 250 w 395"/>
                <a:gd name="T11" fmla="*/ 7 h 252"/>
                <a:gd name="T12" fmla="*/ 235 w 395"/>
                <a:gd name="T13" fmla="*/ 0 h 252"/>
                <a:gd name="T14" fmla="*/ 221 w 395"/>
                <a:gd name="T15" fmla="*/ 4 h 252"/>
                <a:gd name="T16" fmla="*/ 214 w 395"/>
                <a:gd name="T17" fmla="*/ 12 h 252"/>
                <a:gd name="T18" fmla="*/ 210 w 395"/>
                <a:gd name="T19" fmla="*/ 13 h 252"/>
                <a:gd name="T20" fmla="*/ 206 w 395"/>
                <a:gd name="T21" fmla="*/ 5 h 252"/>
                <a:gd name="T22" fmla="*/ 193 w 395"/>
                <a:gd name="T23" fmla="*/ 0 h 252"/>
                <a:gd name="T24" fmla="*/ 178 w 395"/>
                <a:gd name="T25" fmla="*/ 5 h 252"/>
                <a:gd name="T26" fmla="*/ 174 w 395"/>
                <a:gd name="T27" fmla="*/ 12 h 252"/>
                <a:gd name="T28" fmla="*/ 30 w 395"/>
                <a:gd name="T29" fmla="*/ 134 h 252"/>
                <a:gd name="T30" fmla="*/ 21 w 395"/>
                <a:gd name="T31" fmla="*/ 132 h 252"/>
                <a:gd name="T32" fmla="*/ 6 w 395"/>
                <a:gd name="T33" fmla="*/ 137 h 252"/>
                <a:gd name="T34" fmla="*/ 0 w 395"/>
                <a:gd name="T35" fmla="*/ 152 h 252"/>
                <a:gd name="T36" fmla="*/ 5 w 395"/>
                <a:gd name="T37" fmla="*/ 166 h 252"/>
                <a:gd name="T38" fmla="*/ 114 w 395"/>
                <a:gd name="T39" fmla="*/ 218 h 252"/>
                <a:gd name="T40" fmla="*/ 212 w 395"/>
                <a:gd name="T41" fmla="*/ 29 h 252"/>
                <a:gd name="T42" fmla="*/ 212 w 395"/>
                <a:gd name="T43" fmla="*/ 26 h 252"/>
                <a:gd name="T44" fmla="*/ 213 w 395"/>
                <a:gd name="T45" fmla="*/ 26 h 252"/>
                <a:gd name="T46" fmla="*/ 213 w 395"/>
                <a:gd name="T47" fmla="*/ 26 h 252"/>
                <a:gd name="T48" fmla="*/ 213 w 395"/>
                <a:gd name="T49" fmla="*/ 27 h 252"/>
                <a:gd name="T50" fmla="*/ 218 w 395"/>
                <a:gd name="T51" fmla="*/ 44 h 252"/>
                <a:gd name="T52" fmla="*/ 238 w 395"/>
                <a:gd name="T53" fmla="*/ 81 h 252"/>
                <a:gd name="T54" fmla="*/ 273 w 395"/>
                <a:gd name="T55" fmla="*/ 125 h 252"/>
                <a:gd name="T56" fmla="*/ 328 w 395"/>
                <a:gd name="T57" fmla="*/ 164 h 252"/>
                <a:gd name="T58" fmla="*/ 283 w 395"/>
                <a:gd name="T59" fmla="*/ 226 h 252"/>
                <a:gd name="T60" fmla="*/ 284 w 395"/>
                <a:gd name="T61" fmla="*/ 242 h 252"/>
                <a:gd name="T62" fmla="*/ 297 w 395"/>
                <a:gd name="T63" fmla="*/ 252 h 252"/>
                <a:gd name="T64" fmla="*/ 313 w 395"/>
                <a:gd name="T65" fmla="*/ 249 h 252"/>
                <a:gd name="T66" fmla="*/ 319 w 395"/>
                <a:gd name="T67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5" h="252">
                  <a:moveTo>
                    <a:pt x="395" y="145"/>
                  </a:moveTo>
                  <a:lnTo>
                    <a:pt x="368" y="135"/>
                  </a:lnTo>
                  <a:lnTo>
                    <a:pt x="338" y="121"/>
                  </a:lnTo>
                  <a:lnTo>
                    <a:pt x="313" y="104"/>
                  </a:lnTo>
                  <a:lnTo>
                    <a:pt x="293" y="84"/>
                  </a:lnTo>
                  <a:lnTo>
                    <a:pt x="278" y="65"/>
                  </a:lnTo>
                  <a:lnTo>
                    <a:pt x="267" y="45"/>
                  </a:lnTo>
                  <a:lnTo>
                    <a:pt x="259" y="30"/>
                  </a:lnTo>
                  <a:lnTo>
                    <a:pt x="254" y="20"/>
                  </a:lnTo>
                  <a:lnTo>
                    <a:pt x="253" y="15"/>
                  </a:lnTo>
                  <a:lnTo>
                    <a:pt x="253" y="15"/>
                  </a:lnTo>
                  <a:lnTo>
                    <a:pt x="250" y="7"/>
                  </a:lnTo>
                  <a:lnTo>
                    <a:pt x="243" y="3"/>
                  </a:lnTo>
                  <a:lnTo>
                    <a:pt x="235" y="0"/>
                  </a:lnTo>
                  <a:lnTo>
                    <a:pt x="226" y="1"/>
                  </a:lnTo>
                  <a:lnTo>
                    <a:pt x="221" y="4"/>
                  </a:lnTo>
                  <a:lnTo>
                    <a:pt x="217" y="7"/>
                  </a:lnTo>
                  <a:lnTo>
                    <a:pt x="214" y="12"/>
                  </a:lnTo>
                  <a:lnTo>
                    <a:pt x="212" y="18"/>
                  </a:lnTo>
                  <a:lnTo>
                    <a:pt x="210" y="13"/>
                  </a:lnTo>
                  <a:lnTo>
                    <a:pt x="208" y="8"/>
                  </a:lnTo>
                  <a:lnTo>
                    <a:pt x="206" y="5"/>
                  </a:lnTo>
                  <a:lnTo>
                    <a:pt x="201" y="3"/>
                  </a:lnTo>
                  <a:lnTo>
                    <a:pt x="193" y="0"/>
                  </a:lnTo>
                  <a:lnTo>
                    <a:pt x="185" y="1"/>
                  </a:lnTo>
                  <a:lnTo>
                    <a:pt x="178" y="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95" y="16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1" y="132"/>
                  </a:lnTo>
                  <a:lnTo>
                    <a:pt x="13" y="133"/>
                  </a:lnTo>
                  <a:lnTo>
                    <a:pt x="6" y="137"/>
                  </a:lnTo>
                  <a:lnTo>
                    <a:pt x="2" y="144"/>
                  </a:lnTo>
                  <a:lnTo>
                    <a:pt x="0" y="152"/>
                  </a:lnTo>
                  <a:lnTo>
                    <a:pt x="2" y="159"/>
                  </a:lnTo>
                  <a:lnTo>
                    <a:pt x="5" y="166"/>
                  </a:lnTo>
                  <a:lnTo>
                    <a:pt x="12" y="171"/>
                  </a:lnTo>
                  <a:lnTo>
                    <a:pt x="114" y="218"/>
                  </a:lnTo>
                  <a:lnTo>
                    <a:pt x="210" y="30"/>
                  </a:lnTo>
                  <a:lnTo>
                    <a:pt x="212" y="29"/>
                  </a:lnTo>
                  <a:lnTo>
                    <a:pt x="212" y="27"/>
                  </a:lnTo>
                  <a:lnTo>
                    <a:pt x="212" y="26"/>
                  </a:lnTo>
                  <a:lnTo>
                    <a:pt x="212" y="24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26" y="60"/>
                  </a:lnTo>
                  <a:lnTo>
                    <a:pt x="238" y="81"/>
                  </a:lnTo>
                  <a:lnTo>
                    <a:pt x="253" y="103"/>
                  </a:lnTo>
                  <a:lnTo>
                    <a:pt x="273" y="125"/>
                  </a:lnTo>
                  <a:lnTo>
                    <a:pt x="298" y="145"/>
                  </a:lnTo>
                  <a:lnTo>
                    <a:pt x="328" y="164"/>
                  </a:lnTo>
                  <a:lnTo>
                    <a:pt x="286" y="218"/>
                  </a:lnTo>
                  <a:lnTo>
                    <a:pt x="283" y="226"/>
                  </a:lnTo>
                  <a:lnTo>
                    <a:pt x="282" y="234"/>
                  </a:lnTo>
                  <a:lnTo>
                    <a:pt x="284" y="242"/>
                  </a:lnTo>
                  <a:lnTo>
                    <a:pt x="290" y="248"/>
                  </a:lnTo>
                  <a:lnTo>
                    <a:pt x="297" y="252"/>
                  </a:lnTo>
                  <a:lnTo>
                    <a:pt x="305" y="252"/>
                  </a:lnTo>
                  <a:lnTo>
                    <a:pt x="313" y="249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395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458" y="3084"/>
              <a:ext cx="18" cy="18"/>
            </a:xfrm>
            <a:custGeom>
              <a:avLst/>
              <a:gdLst>
                <a:gd name="T0" fmla="*/ 21 w 36"/>
                <a:gd name="T1" fmla="*/ 0 h 36"/>
                <a:gd name="T2" fmla="*/ 14 w 36"/>
                <a:gd name="T3" fmla="*/ 0 h 36"/>
                <a:gd name="T4" fmla="*/ 7 w 36"/>
                <a:gd name="T5" fmla="*/ 4 h 36"/>
                <a:gd name="T6" fmla="*/ 3 w 36"/>
                <a:gd name="T7" fmla="*/ 10 h 36"/>
                <a:gd name="T8" fmla="*/ 0 w 36"/>
                <a:gd name="T9" fmla="*/ 17 h 36"/>
                <a:gd name="T10" fmla="*/ 0 w 36"/>
                <a:gd name="T11" fmla="*/ 23 h 36"/>
                <a:gd name="T12" fmla="*/ 4 w 36"/>
                <a:gd name="T13" fmla="*/ 29 h 36"/>
                <a:gd name="T14" fmla="*/ 8 w 36"/>
                <a:gd name="T15" fmla="*/ 34 h 36"/>
                <a:gd name="T16" fmla="*/ 15 w 36"/>
                <a:gd name="T17" fmla="*/ 36 h 36"/>
                <a:gd name="T18" fmla="*/ 22 w 36"/>
                <a:gd name="T19" fmla="*/ 36 h 36"/>
                <a:gd name="T20" fmla="*/ 29 w 36"/>
                <a:gd name="T21" fmla="*/ 34 h 36"/>
                <a:gd name="T22" fmla="*/ 34 w 36"/>
                <a:gd name="T23" fmla="*/ 28 h 36"/>
                <a:gd name="T24" fmla="*/ 36 w 36"/>
                <a:gd name="T25" fmla="*/ 21 h 36"/>
                <a:gd name="T26" fmla="*/ 36 w 36"/>
                <a:gd name="T27" fmla="*/ 14 h 36"/>
                <a:gd name="T28" fmla="*/ 33 w 36"/>
                <a:gd name="T29" fmla="*/ 7 h 36"/>
                <a:gd name="T30" fmla="*/ 28 w 36"/>
                <a:gd name="T31" fmla="*/ 3 h 36"/>
                <a:gd name="T32" fmla="*/ 21 w 3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lnTo>
                    <a:pt x="14" y="0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15" y="36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34" y="28"/>
                  </a:lnTo>
                  <a:lnTo>
                    <a:pt x="36" y="21"/>
                  </a:lnTo>
                  <a:lnTo>
                    <a:pt x="36" y="14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5376" y="3157"/>
              <a:ext cx="112" cy="39"/>
            </a:xfrm>
            <a:custGeom>
              <a:avLst/>
              <a:gdLst>
                <a:gd name="T0" fmla="*/ 73 w 224"/>
                <a:gd name="T1" fmla="*/ 67 h 77"/>
                <a:gd name="T2" fmla="*/ 54 w 224"/>
                <a:gd name="T3" fmla="*/ 60 h 77"/>
                <a:gd name="T4" fmla="*/ 35 w 224"/>
                <a:gd name="T5" fmla="*/ 53 h 77"/>
                <a:gd name="T6" fmla="*/ 18 w 224"/>
                <a:gd name="T7" fmla="*/ 45 h 77"/>
                <a:gd name="T8" fmla="*/ 10 w 224"/>
                <a:gd name="T9" fmla="*/ 39 h 77"/>
                <a:gd name="T10" fmla="*/ 1 w 224"/>
                <a:gd name="T11" fmla="*/ 30 h 77"/>
                <a:gd name="T12" fmla="*/ 0 w 224"/>
                <a:gd name="T13" fmla="*/ 16 h 77"/>
                <a:gd name="T14" fmla="*/ 10 w 224"/>
                <a:gd name="T15" fmla="*/ 2 h 77"/>
                <a:gd name="T16" fmla="*/ 26 w 224"/>
                <a:gd name="T17" fmla="*/ 0 h 77"/>
                <a:gd name="T18" fmla="*/ 30 w 224"/>
                <a:gd name="T19" fmla="*/ 1 h 77"/>
                <a:gd name="T20" fmla="*/ 32 w 224"/>
                <a:gd name="T21" fmla="*/ 2 h 77"/>
                <a:gd name="T22" fmla="*/ 47 w 224"/>
                <a:gd name="T23" fmla="*/ 10 h 77"/>
                <a:gd name="T24" fmla="*/ 62 w 224"/>
                <a:gd name="T25" fmla="*/ 17 h 77"/>
                <a:gd name="T26" fmla="*/ 79 w 224"/>
                <a:gd name="T27" fmla="*/ 24 h 77"/>
                <a:gd name="T28" fmla="*/ 98 w 224"/>
                <a:gd name="T29" fmla="*/ 29 h 77"/>
                <a:gd name="T30" fmla="*/ 114 w 224"/>
                <a:gd name="T31" fmla="*/ 31 h 77"/>
                <a:gd name="T32" fmla="*/ 129 w 224"/>
                <a:gd name="T33" fmla="*/ 33 h 77"/>
                <a:gd name="T34" fmla="*/ 147 w 224"/>
                <a:gd name="T35" fmla="*/ 34 h 77"/>
                <a:gd name="T36" fmla="*/ 166 w 224"/>
                <a:gd name="T37" fmla="*/ 33 h 77"/>
                <a:gd name="T38" fmla="*/ 183 w 224"/>
                <a:gd name="T39" fmla="*/ 31 h 77"/>
                <a:gd name="T40" fmla="*/ 198 w 224"/>
                <a:gd name="T41" fmla="*/ 27 h 77"/>
                <a:gd name="T42" fmla="*/ 201 w 224"/>
                <a:gd name="T43" fmla="*/ 27 h 77"/>
                <a:gd name="T44" fmla="*/ 204 w 224"/>
                <a:gd name="T45" fmla="*/ 27 h 77"/>
                <a:gd name="T46" fmla="*/ 220 w 224"/>
                <a:gd name="T47" fmla="*/ 34 h 77"/>
                <a:gd name="T48" fmla="*/ 224 w 224"/>
                <a:gd name="T49" fmla="*/ 49 h 77"/>
                <a:gd name="T50" fmla="*/ 219 w 224"/>
                <a:gd name="T51" fmla="*/ 62 h 77"/>
                <a:gd name="T52" fmla="*/ 208 w 224"/>
                <a:gd name="T53" fmla="*/ 69 h 77"/>
                <a:gd name="T54" fmla="*/ 199 w 224"/>
                <a:gd name="T55" fmla="*/ 72 h 77"/>
                <a:gd name="T56" fmla="*/ 181 w 224"/>
                <a:gd name="T57" fmla="*/ 75 h 77"/>
                <a:gd name="T58" fmla="*/ 161 w 224"/>
                <a:gd name="T59" fmla="*/ 77 h 77"/>
                <a:gd name="T60" fmla="*/ 140 w 224"/>
                <a:gd name="T61" fmla="*/ 77 h 77"/>
                <a:gd name="T62" fmla="*/ 124 w 224"/>
                <a:gd name="T63" fmla="*/ 76 h 77"/>
                <a:gd name="T64" fmla="*/ 111 w 224"/>
                <a:gd name="T65" fmla="*/ 74 h 77"/>
                <a:gd name="T66" fmla="*/ 100 w 224"/>
                <a:gd name="T67" fmla="*/ 72 h 77"/>
                <a:gd name="T68" fmla="*/ 90 w 224"/>
                <a:gd name="T69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77">
                  <a:moveTo>
                    <a:pt x="84" y="69"/>
                  </a:moveTo>
                  <a:lnTo>
                    <a:pt x="73" y="67"/>
                  </a:lnTo>
                  <a:lnTo>
                    <a:pt x="63" y="63"/>
                  </a:lnTo>
                  <a:lnTo>
                    <a:pt x="54" y="60"/>
                  </a:lnTo>
                  <a:lnTo>
                    <a:pt x="45" y="56"/>
                  </a:lnTo>
                  <a:lnTo>
                    <a:pt x="35" y="53"/>
                  </a:lnTo>
                  <a:lnTo>
                    <a:pt x="26" y="48"/>
                  </a:lnTo>
                  <a:lnTo>
                    <a:pt x="18" y="45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9" y="7"/>
                  </a:lnTo>
                  <a:lnTo>
                    <a:pt x="47" y="10"/>
                  </a:lnTo>
                  <a:lnTo>
                    <a:pt x="54" y="14"/>
                  </a:lnTo>
                  <a:lnTo>
                    <a:pt x="62" y="17"/>
                  </a:lnTo>
                  <a:lnTo>
                    <a:pt x="71" y="21"/>
                  </a:lnTo>
                  <a:lnTo>
                    <a:pt x="79" y="24"/>
                  </a:lnTo>
                  <a:lnTo>
                    <a:pt x="88" y="26"/>
                  </a:lnTo>
                  <a:lnTo>
                    <a:pt x="98" y="29"/>
                  </a:lnTo>
                  <a:lnTo>
                    <a:pt x="106" y="30"/>
                  </a:lnTo>
                  <a:lnTo>
                    <a:pt x="114" y="31"/>
                  </a:lnTo>
                  <a:lnTo>
                    <a:pt x="122" y="32"/>
                  </a:lnTo>
                  <a:lnTo>
                    <a:pt x="129" y="33"/>
                  </a:lnTo>
                  <a:lnTo>
                    <a:pt x="138" y="34"/>
                  </a:lnTo>
                  <a:lnTo>
                    <a:pt x="147" y="34"/>
                  </a:lnTo>
                  <a:lnTo>
                    <a:pt x="156" y="34"/>
                  </a:lnTo>
                  <a:lnTo>
                    <a:pt x="166" y="33"/>
                  </a:lnTo>
                  <a:lnTo>
                    <a:pt x="174" y="32"/>
                  </a:lnTo>
                  <a:lnTo>
                    <a:pt x="183" y="31"/>
                  </a:lnTo>
                  <a:lnTo>
                    <a:pt x="190" y="30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201" y="27"/>
                  </a:lnTo>
                  <a:lnTo>
                    <a:pt x="202" y="27"/>
                  </a:lnTo>
                  <a:lnTo>
                    <a:pt x="204" y="27"/>
                  </a:lnTo>
                  <a:lnTo>
                    <a:pt x="213" y="30"/>
                  </a:lnTo>
                  <a:lnTo>
                    <a:pt x="220" y="34"/>
                  </a:lnTo>
                  <a:lnTo>
                    <a:pt x="223" y="41"/>
                  </a:lnTo>
                  <a:lnTo>
                    <a:pt x="224" y="49"/>
                  </a:lnTo>
                  <a:lnTo>
                    <a:pt x="222" y="56"/>
                  </a:lnTo>
                  <a:lnTo>
                    <a:pt x="219" y="62"/>
                  </a:lnTo>
                  <a:lnTo>
                    <a:pt x="214" y="67"/>
                  </a:lnTo>
                  <a:lnTo>
                    <a:pt x="208" y="69"/>
                  </a:lnTo>
                  <a:lnTo>
                    <a:pt x="207" y="70"/>
                  </a:lnTo>
                  <a:lnTo>
                    <a:pt x="199" y="72"/>
                  </a:lnTo>
                  <a:lnTo>
                    <a:pt x="190" y="74"/>
                  </a:lnTo>
                  <a:lnTo>
                    <a:pt x="181" y="75"/>
                  </a:lnTo>
                  <a:lnTo>
                    <a:pt x="170" y="76"/>
                  </a:lnTo>
                  <a:lnTo>
                    <a:pt x="161" y="77"/>
                  </a:lnTo>
                  <a:lnTo>
                    <a:pt x="151" y="77"/>
                  </a:lnTo>
                  <a:lnTo>
                    <a:pt x="140" y="77"/>
                  </a:lnTo>
                  <a:lnTo>
                    <a:pt x="130" y="76"/>
                  </a:lnTo>
                  <a:lnTo>
                    <a:pt x="124" y="76"/>
                  </a:lnTo>
                  <a:lnTo>
                    <a:pt x="118" y="75"/>
                  </a:lnTo>
                  <a:lnTo>
                    <a:pt x="111" y="74"/>
                  </a:lnTo>
                  <a:lnTo>
                    <a:pt x="106" y="74"/>
                  </a:lnTo>
                  <a:lnTo>
                    <a:pt x="100" y="72"/>
                  </a:lnTo>
                  <a:lnTo>
                    <a:pt x="94" y="71"/>
                  </a:lnTo>
                  <a:lnTo>
                    <a:pt x="90" y="70"/>
                  </a:lnTo>
                  <a:lnTo>
                    <a:pt x="8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5348" y="3013"/>
              <a:ext cx="96" cy="94"/>
            </a:xfrm>
            <a:custGeom>
              <a:avLst/>
              <a:gdLst>
                <a:gd name="T0" fmla="*/ 84 w 194"/>
                <a:gd name="T1" fmla="*/ 188 h 189"/>
                <a:gd name="T2" fmla="*/ 95 w 194"/>
                <a:gd name="T3" fmla="*/ 189 h 189"/>
                <a:gd name="T4" fmla="*/ 104 w 194"/>
                <a:gd name="T5" fmla="*/ 189 h 189"/>
                <a:gd name="T6" fmla="*/ 113 w 194"/>
                <a:gd name="T7" fmla="*/ 188 h 189"/>
                <a:gd name="T8" fmla="*/ 122 w 194"/>
                <a:gd name="T9" fmla="*/ 185 h 189"/>
                <a:gd name="T10" fmla="*/ 132 w 194"/>
                <a:gd name="T11" fmla="*/ 183 h 189"/>
                <a:gd name="T12" fmla="*/ 141 w 194"/>
                <a:gd name="T13" fmla="*/ 178 h 189"/>
                <a:gd name="T14" fmla="*/ 149 w 194"/>
                <a:gd name="T15" fmla="*/ 175 h 189"/>
                <a:gd name="T16" fmla="*/ 157 w 194"/>
                <a:gd name="T17" fmla="*/ 169 h 189"/>
                <a:gd name="T18" fmla="*/ 164 w 194"/>
                <a:gd name="T19" fmla="*/ 163 h 189"/>
                <a:gd name="T20" fmla="*/ 171 w 194"/>
                <a:gd name="T21" fmla="*/ 156 h 189"/>
                <a:gd name="T22" fmla="*/ 175 w 194"/>
                <a:gd name="T23" fmla="*/ 148 h 189"/>
                <a:gd name="T24" fmla="*/ 181 w 194"/>
                <a:gd name="T25" fmla="*/ 141 h 189"/>
                <a:gd name="T26" fmla="*/ 185 w 194"/>
                <a:gd name="T27" fmla="*/ 133 h 189"/>
                <a:gd name="T28" fmla="*/ 188 w 194"/>
                <a:gd name="T29" fmla="*/ 124 h 189"/>
                <a:gd name="T30" fmla="*/ 191 w 194"/>
                <a:gd name="T31" fmla="*/ 116 h 189"/>
                <a:gd name="T32" fmla="*/ 193 w 194"/>
                <a:gd name="T33" fmla="*/ 107 h 189"/>
                <a:gd name="T34" fmla="*/ 194 w 194"/>
                <a:gd name="T35" fmla="*/ 88 h 189"/>
                <a:gd name="T36" fmla="*/ 190 w 194"/>
                <a:gd name="T37" fmla="*/ 71 h 189"/>
                <a:gd name="T38" fmla="*/ 185 w 194"/>
                <a:gd name="T39" fmla="*/ 54 h 189"/>
                <a:gd name="T40" fmla="*/ 174 w 194"/>
                <a:gd name="T41" fmla="*/ 38 h 189"/>
                <a:gd name="T42" fmla="*/ 168 w 194"/>
                <a:gd name="T43" fmla="*/ 31 h 189"/>
                <a:gd name="T44" fmla="*/ 162 w 194"/>
                <a:gd name="T45" fmla="*/ 24 h 189"/>
                <a:gd name="T46" fmla="*/ 155 w 194"/>
                <a:gd name="T47" fmla="*/ 18 h 189"/>
                <a:gd name="T48" fmla="*/ 147 w 194"/>
                <a:gd name="T49" fmla="*/ 12 h 189"/>
                <a:gd name="T50" fmla="*/ 137 w 194"/>
                <a:gd name="T51" fmla="*/ 9 h 189"/>
                <a:gd name="T52" fmla="*/ 129 w 194"/>
                <a:gd name="T53" fmla="*/ 5 h 189"/>
                <a:gd name="T54" fmla="*/ 119 w 194"/>
                <a:gd name="T55" fmla="*/ 2 h 189"/>
                <a:gd name="T56" fmla="*/ 110 w 194"/>
                <a:gd name="T57" fmla="*/ 1 h 189"/>
                <a:gd name="T58" fmla="*/ 90 w 194"/>
                <a:gd name="T59" fmla="*/ 0 h 189"/>
                <a:gd name="T60" fmla="*/ 72 w 194"/>
                <a:gd name="T61" fmla="*/ 3 h 189"/>
                <a:gd name="T62" fmla="*/ 54 w 194"/>
                <a:gd name="T63" fmla="*/ 9 h 189"/>
                <a:gd name="T64" fmla="*/ 38 w 194"/>
                <a:gd name="T65" fmla="*/ 18 h 189"/>
                <a:gd name="T66" fmla="*/ 24 w 194"/>
                <a:gd name="T67" fmla="*/ 31 h 189"/>
                <a:gd name="T68" fmla="*/ 14 w 194"/>
                <a:gd name="T69" fmla="*/ 46 h 189"/>
                <a:gd name="T70" fmla="*/ 6 w 194"/>
                <a:gd name="T71" fmla="*/ 62 h 189"/>
                <a:gd name="T72" fmla="*/ 1 w 194"/>
                <a:gd name="T73" fmla="*/ 80 h 189"/>
                <a:gd name="T74" fmla="*/ 0 w 194"/>
                <a:gd name="T75" fmla="*/ 100 h 189"/>
                <a:gd name="T76" fmla="*/ 4 w 194"/>
                <a:gd name="T77" fmla="*/ 118 h 189"/>
                <a:gd name="T78" fmla="*/ 11 w 194"/>
                <a:gd name="T79" fmla="*/ 136 h 189"/>
                <a:gd name="T80" fmla="*/ 20 w 194"/>
                <a:gd name="T81" fmla="*/ 151 h 189"/>
                <a:gd name="T82" fmla="*/ 33 w 194"/>
                <a:gd name="T83" fmla="*/ 164 h 189"/>
                <a:gd name="T84" fmla="*/ 48 w 194"/>
                <a:gd name="T85" fmla="*/ 175 h 189"/>
                <a:gd name="T86" fmla="*/ 65 w 194"/>
                <a:gd name="T87" fmla="*/ 183 h 189"/>
                <a:gd name="T88" fmla="*/ 84 w 194"/>
                <a:gd name="T8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189">
                  <a:moveTo>
                    <a:pt x="84" y="188"/>
                  </a:moveTo>
                  <a:lnTo>
                    <a:pt x="95" y="189"/>
                  </a:lnTo>
                  <a:lnTo>
                    <a:pt x="104" y="189"/>
                  </a:lnTo>
                  <a:lnTo>
                    <a:pt x="113" y="188"/>
                  </a:lnTo>
                  <a:lnTo>
                    <a:pt x="122" y="185"/>
                  </a:lnTo>
                  <a:lnTo>
                    <a:pt x="132" y="183"/>
                  </a:lnTo>
                  <a:lnTo>
                    <a:pt x="141" y="178"/>
                  </a:lnTo>
                  <a:lnTo>
                    <a:pt x="149" y="175"/>
                  </a:lnTo>
                  <a:lnTo>
                    <a:pt x="157" y="169"/>
                  </a:lnTo>
                  <a:lnTo>
                    <a:pt x="164" y="163"/>
                  </a:lnTo>
                  <a:lnTo>
                    <a:pt x="171" y="156"/>
                  </a:lnTo>
                  <a:lnTo>
                    <a:pt x="175" y="148"/>
                  </a:lnTo>
                  <a:lnTo>
                    <a:pt x="181" y="141"/>
                  </a:lnTo>
                  <a:lnTo>
                    <a:pt x="185" y="133"/>
                  </a:lnTo>
                  <a:lnTo>
                    <a:pt x="188" y="124"/>
                  </a:lnTo>
                  <a:lnTo>
                    <a:pt x="191" y="116"/>
                  </a:lnTo>
                  <a:lnTo>
                    <a:pt x="193" y="107"/>
                  </a:lnTo>
                  <a:lnTo>
                    <a:pt x="194" y="88"/>
                  </a:lnTo>
                  <a:lnTo>
                    <a:pt x="190" y="71"/>
                  </a:lnTo>
                  <a:lnTo>
                    <a:pt x="185" y="54"/>
                  </a:lnTo>
                  <a:lnTo>
                    <a:pt x="174" y="38"/>
                  </a:lnTo>
                  <a:lnTo>
                    <a:pt x="168" y="31"/>
                  </a:lnTo>
                  <a:lnTo>
                    <a:pt x="162" y="24"/>
                  </a:lnTo>
                  <a:lnTo>
                    <a:pt x="155" y="18"/>
                  </a:lnTo>
                  <a:lnTo>
                    <a:pt x="147" y="12"/>
                  </a:lnTo>
                  <a:lnTo>
                    <a:pt x="137" y="9"/>
                  </a:lnTo>
                  <a:lnTo>
                    <a:pt x="129" y="5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90" y="0"/>
                  </a:lnTo>
                  <a:lnTo>
                    <a:pt x="72" y="3"/>
                  </a:lnTo>
                  <a:lnTo>
                    <a:pt x="54" y="9"/>
                  </a:lnTo>
                  <a:lnTo>
                    <a:pt x="38" y="18"/>
                  </a:lnTo>
                  <a:lnTo>
                    <a:pt x="24" y="31"/>
                  </a:lnTo>
                  <a:lnTo>
                    <a:pt x="14" y="46"/>
                  </a:lnTo>
                  <a:lnTo>
                    <a:pt x="6" y="62"/>
                  </a:lnTo>
                  <a:lnTo>
                    <a:pt x="1" y="80"/>
                  </a:lnTo>
                  <a:lnTo>
                    <a:pt x="0" y="100"/>
                  </a:lnTo>
                  <a:lnTo>
                    <a:pt x="4" y="118"/>
                  </a:lnTo>
                  <a:lnTo>
                    <a:pt x="11" y="136"/>
                  </a:lnTo>
                  <a:lnTo>
                    <a:pt x="20" y="151"/>
                  </a:lnTo>
                  <a:lnTo>
                    <a:pt x="33" y="164"/>
                  </a:lnTo>
                  <a:lnTo>
                    <a:pt x="48" y="175"/>
                  </a:lnTo>
                  <a:lnTo>
                    <a:pt x="65" y="183"/>
                  </a:lnTo>
                  <a:lnTo>
                    <a:pt x="84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5364" y="3030"/>
              <a:ext cx="64" cy="61"/>
            </a:xfrm>
            <a:custGeom>
              <a:avLst/>
              <a:gdLst>
                <a:gd name="T0" fmla="*/ 0 w 126"/>
                <a:gd name="T1" fmla="*/ 52 h 122"/>
                <a:gd name="T2" fmla="*/ 3 w 126"/>
                <a:gd name="T3" fmla="*/ 40 h 122"/>
                <a:gd name="T4" fmla="*/ 8 w 126"/>
                <a:gd name="T5" fmla="*/ 29 h 122"/>
                <a:gd name="T6" fmla="*/ 15 w 126"/>
                <a:gd name="T7" fmla="*/ 20 h 122"/>
                <a:gd name="T8" fmla="*/ 24 w 126"/>
                <a:gd name="T9" fmla="*/ 12 h 122"/>
                <a:gd name="T10" fmla="*/ 34 w 126"/>
                <a:gd name="T11" fmla="*/ 6 h 122"/>
                <a:gd name="T12" fmla="*/ 46 w 126"/>
                <a:gd name="T13" fmla="*/ 1 h 122"/>
                <a:gd name="T14" fmla="*/ 58 w 126"/>
                <a:gd name="T15" fmla="*/ 0 h 122"/>
                <a:gd name="T16" fmla="*/ 71 w 126"/>
                <a:gd name="T17" fmla="*/ 0 h 122"/>
                <a:gd name="T18" fmla="*/ 78 w 126"/>
                <a:gd name="T19" fmla="*/ 1 h 122"/>
                <a:gd name="T20" fmla="*/ 84 w 126"/>
                <a:gd name="T21" fmla="*/ 4 h 122"/>
                <a:gd name="T22" fmla="*/ 90 w 126"/>
                <a:gd name="T23" fmla="*/ 6 h 122"/>
                <a:gd name="T24" fmla="*/ 95 w 126"/>
                <a:gd name="T25" fmla="*/ 8 h 122"/>
                <a:gd name="T26" fmla="*/ 100 w 126"/>
                <a:gd name="T27" fmla="*/ 12 h 122"/>
                <a:gd name="T28" fmla="*/ 106 w 126"/>
                <a:gd name="T29" fmla="*/ 16 h 122"/>
                <a:gd name="T30" fmla="*/ 109 w 126"/>
                <a:gd name="T31" fmla="*/ 21 h 122"/>
                <a:gd name="T32" fmla="*/ 114 w 126"/>
                <a:gd name="T33" fmla="*/ 25 h 122"/>
                <a:gd name="T34" fmla="*/ 121 w 126"/>
                <a:gd name="T35" fmla="*/ 36 h 122"/>
                <a:gd name="T36" fmla="*/ 125 w 126"/>
                <a:gd name="T37" fmla="*/ 46 h 122"/>
                <a:gd name="T38" fmla="*/ 126 w 126"/>
                <a:gd name="T39" fmla="*/ 58 h 122"/>
                <a:gd name="T40" fmla="*/ 126 w 126"/>
                <a:gd name="T41" fmla="*/ 69 h 122"/>
                <a:gd name="T42" fmla="*/ 124 w 126"/>
                <a:gd name="T43" fmla="*/ 81 h 122"/>
                <a:gd name="T44" fmla="*/ 118 w 126"/>
                <a:gd name="T45" fmla="*/ 91 h 122"/>
                <a:gd name="T46" fmla="*/ 111 w 126"/>
                <a:gd name="T47" fmla="*/ 102 h 122"/>
                <a:gd name="T48" fmla="*/ 103 w 126"/>
                <a:gd name="T49" fmla="*/ 110 h 122"/>
                <a:gd name="T50" fmla="*/ 98 w 126"/>
                <a:gd name="T51" fmla="*/ 113 h 122"/>
                <a:gd name="T52" fmla="*/ 92 w 126"/>
                <a:gd name="T53" fmla="*/ 117 h 122"/>
                <a:gd name="T54" fmla="*/ 86 w 126"/>
                <a:gd name="T55" fmla="*/ 119 h 122"/>
                <a:gd name="T56" fmla="*/ 80 w 126"/>
                <a:gd name="T57" fmla="*/ 120 h 122"/>
                <a:gd name="T58" fmla="*/ 75 w 126"/>
                <a:gd name="T59" fmla="*/ 121 h 122"/>
                <a:gd name="T60" fmla="*/ 68 w 126"/>
                <a:gd name="T61" fmla="*/ 122 h 122"/>
                <a:gd name="T62" fmla="*/ 62 w 126"/>
                <a:gd name="T63" fmla="*/ 122 h 122"/>
                <a:gd name="T64" fmla="*/ 55 w 126"/>
                <a:gd name="T65" fmla="*/ 121 h 122"/>
                <a:gd name="T66" fmla="*/ 42 w 126"/>
                <a:gd name="T67" fmla="*/ 118 h 122"/>
                <a:gd name="T68" fmla="*/ 31 w 126"/>
                <a:gd name="T69" fmla="*/ 113 h 122"/>
                <a:gd name="T70" fmla="*/ 22 w 126"/>
                <a:gd name="T71" fmla="*/ 106 h 122"/>
                <a:gd name="T72" fmla="*/ 12 w 126"/>
                <a:gd name="T73" fmla="*/ 97 h 122"/>
                <a:gd name="T74" fmla="*/ 7 w 126"/>
                <a:gd name="T75" fmla="*/ 88 h 122"/>
                <a:gd name="T76" fmla="*/ 2 w 126"/>
                <a:gd name="T77" fmla="*/ 76 h 122"/>
                <a:gd name="T78" fmla="*/ 0 w 126"/>
                <a:gd name="T79" fmla="*/ 65 h 122"/>
                <a:gd name="T80" fmla="*/ 0 w 126"/>
                <a:gd name="T81" fmla="*/ 5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22">
                  <a:moveTo>
                    <a:pt x="0" y="52"/>
                  </a:moveTo>
                  <a:lnTo>
                    <a:pt x="3" y="40"/>
                  </a:lnTo>
                  <a:lnTo>
                    <a:pt x="8" y="29"/>
                  </a:lnTo>
                  <a:lnTo>
                    <a:pt x="15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4"/>
                  </a:lnTo>
                  <a:lnTo>
                    <a:pt x="90" y="6"/>
                  </a:lnTo>
                  <a:lnTo>
                    <a:pt x="95" y="8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09" y="21"/>
                  </a:lnTo>
                  <a:lnTo>
                    <a:pt x="114" y="25"/>
                  </a:lnTo>
                  <a:lnTo>
                    <a:pt x="121" y="36"/>
                  </a:lnTo>
                  <a:lnTo>
                    <a:pt x="125" y="46"/>
                  </a:lnTo>
                  <a:lnTo>
                    <a:pt x="126" y="58"/>
                  </a:lnTo>
                  <a:lnTo>
                    <a:pt x="126" y="69"/>
                  </a:lnTo>
                  <a:lnTo>
                    <a:pt x="124" y="81"/>
                  </a:lnTo>
                  <a:lnTo>
                    <a:pt x="118" y="91"/>
                  </a:lnTo>
                  <a:lnTo>
                    <a:pt x="111" y="102"/>
                  </a:lnTo>
                  <a:lnTo>
                    <a:pt x="103" y="110"/>
                  </a:lnTo>
                  <a:lnTo>
                    <a:pt x="98" y="113"/>
                  </a:lnTo>
                  <a:lnTo>
                    <a:pt x="92" y="117"/>
                  </a:lnTo>
                  <a:lnTo>
                    <a:pt x="86" y="119"/>
                  </a:lnTo>
                  <a:lnTo>
                    <a:pt x="80" y="120"/>
                  </a:lnTo>
                  <a:lnTo>
                    <a:pt x="75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5" y="121"/>
                  </a:lnTo>
                  <a:lnTo>
                    <a:pt x="42" y="118"/>
                  </a:lnTo>
                  <a:lnTo>
                    <a:pt x="31" y="113"/>
                  </a:lnTo>
                  <a:lnTo>
                    <a:pt x="22" y="106"/>
                  </a:lnTo>
                  <a:lnTo>
                    <a:pt x="12" y="97"/>
                  </a:lnTo>
                  <a:lnTo>
                    <a:pt x="7" y="88"/>
                  </a:lnTo>
                  <a:lnTo>
                    <a:pt x="2" y="76"/>
                  </a:lnTo>
                  <a:lnTo>
                    <a:pt x="0" y="6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385" y="3049"/>
              <a:ext cx="22" cy="22"/>
            </a:xfrm>
            <a:custGeom>
              <a:avLst/>
              <a:gdLst>
                <a:gd name="T0" fmla="*/ 25 w 44"/>
                <a:gd name="T1" fmla="*/ 0 h 44"/>
                <a:gd name="T2" fmla="*/ 16 w 44"/>
                <a:gd name="T3" fmla="*/ 0 h 44"/>
                <a:gd name="T4" fmla="*/ 8 w 44"/>
                <a:gd name="T5" fmla="*/ 4 h 44"/>
                <a:gd name="T6" fmla="*/ 2 w 44"/>
                <a:gd name="T7" fmla="*/ 11 h 44"/>
                <a:gd name="T8" fmla="*/ 0 w 44"/>
                <a:gd name="T9" fmla="*/ 19 h 44"/>
                <a:gd name="T10" fmla="*/ 1 w 44"/>
                <a:gd name="T11" fmla="*/ 28 h 44"/>
                <a:gd name="T12" fmla="*/ 5 w 44"/>
                <a:gd name="T13" fmla="*/ 35 h 44"/>
                <a:gd name="T14" fmla="*/ 11 w 44"/>
                <a:gd name="T15" fmla="*/ 41 h 44"/>
                <a:gd name="T16" fmla="*/ 19 w 44"/>
                <a:gd name="T17" fmla="*/ 44 h 44"/>
                <a:gd name="T18" fmla="*/ 28 w 44"/>
                <a:gd name="T19" fmla="*/ 43 h 44"/>
                <a:gd name="T20" fmla="*/ 35 w 44"/>
                <a:gd name="T21" fmla="*/ 39 h 44"/>
                <a:gd name="T22" fmla="*/ 40 w 44"/>
                <a:gd name="T23" fmla="*/ 33 h 44"/>
                <a:gd name="T24" fmla="*/ 44 w 44"/>
                <a:gd name="T25" fmla="*/ 24 h 44"/>
                <a:gd name="T26" fmla="*/ 43 w 44"/>
                <a:gd name="T27" fmla="*/ 16 h 44"/>
                <a:gd name="T28" fmla="*/ 39 w 44"/>
                <a:gd name="T29" fmla="*/ 8 h 44"/>
                <a:gd name="T30" fmla="*/ 34 w 44"/>
                <a:gd name="T31" fmla="*/ 3 h 44"/>
                <a:gd name="T32" fmla="*/ 25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5" y="0"/>
                  </a:moveTo>
                  <a:lnTo>
                    <a:pt x="16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5" y="35"/>
                  </a:lnTo>
                  <a:lnTo>
                    <a:pt x="11" y="41"/>
                  </a:lnTo>
                  <a:lnTo>
                    <a:pt x="19" y="44"/>
                  </a:lnTo>
                  <a:lnTo>
                    <a:pt x="28" y="43"/>
                  </a:lnTo>
                  <a:lnTo>
                    <a:pt x="35" y="39"/>
                  </a:lnTo>
                  <a:lnTo>
                    <a:pt x="40" y="33"/>
                  </a:lnTo>
                  <a:lnTo>
                    <a:pt x="44" y="24"/>
                  </a:lnTo>
                  <a:lnTo>
                    <a:pt x="43" y="16"/>
                  </a:lnTo>
                  <a:lnTo>
                    <a:pt x="39" y="8"/>
                  </a:lnTo>
                  <a:lnTo>
                    <a:pt x="3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369" y="3285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0 w 239"/>
                <a:gd name="T3" fmla="*/ 61 h 61"/>
                <a:gd name="T4" fmla="*/ 220 w 239"/>
                <a:gd name="T5" fmla="*/ 61 h 61"/>
                <a:gd name="T6" fmla="*/ 227 w 239"/>
                <a:gd name="T7" fmla="*/ 61 h 61"/>
                <a:gd name="T8" fmla="*/ 233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5 w 239"/>
                <a:gd name="T21" fmla="*/ 27 h 61"/>
                <a:gd name="T22" fmla="*/ 225 w 239"/>
                <a:gd name="T23" fmla="*/ 27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3 h 61"/>
                <a:gd name="T32" fmla="*/ 2 w 239"/>
                <a:gd name="T33" fmla="*/ 8 h 61"/>
                <a:gd name="T34" fmla="*/ 0 w 239"/>
                <a:gd name="T35" fmla="*/ 14 h 61"/>
                <a:gd name="T36" fmla="*/ 0 w 239"/>
                <a:gd name="T37" fmla="*/ 20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0" y="61"/>
                  </a:lnTo>
                  <a:lnTo>
                    <a:pt x="220" y="61"/>
                  </a:lnTo>
                  <a:lnTo>
                    <a:pt x="227" y="61"/>
                  </a:lnTo>
                  <a:lnTo>
                    <a:pt x="233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5372" y="3259"/>
              <a:ext cx="120" cy="30"/>
            </a:xfrm>
            <a:custGeom>
              <a:avLst/>
              <a:gdLst>
                <a:gd name="T0" fmla="*/ 14 w 239"/>
                <a:gd name="T1" fmla="*/ 32 h 61"/>
                <a:gd name="T2" fmla="*/ 221 w 239"/>
                <a:gd name="T3" fmla="*/ 61 h 61"/>
                <a:gd name="T4" fmla="*/ 221 w 239"/>
                <a:gd name="T5" fmla="*/ 61 h 61"/>
                <a:gd name="T6" fmla="*/ 227 w 239"/>
                <a:gd name="T7" fmla="*/ 61 h 61"/>
                <a:gd name="T8" fmla="*/ 232 w 239"/>
                <a:gd name="T9" fmla="*/ 57 h 61"/>
                <a:gd name="T10" fmla="*/ 237 w 239"/>
                <a:gd name="T11" fmla="*/ 53 h 61"/>
                <a:gd name="T12" fmla="*/ 239 w 239"/>
                <a:gd name="T13" fmla="*/ 46 h 61"/>
                <a:gd name="T14" fmla="*/ 239 w 239"/>
                <a:gd name="T15" fmla="*/ 39 h 61"/>
                <a:gd name="T16" fmla="*/ 236 w 239"/>
                <a:gd name="T17" fmla="*/ 33 h 61"/>
                <a:gd name="T18" fmla="*/ 231 w 239"/>
                <a:gd name="T19" fmla="*/ 30 h 61"/>
                <a:gd name="T20" fmla="*/ 224 w 239"/>
                <a:gd name="T21" fmla="*/ 28 h 61"/>
                <a:gd name="T22" fmla="*/ 224 w 239"/>
                <a:gd name="T23" fmla="*/ 28 h 61"/>
                <a:gd name="T24" fmla="*/ 18 w 239"/>
                <a:gd name="T25" fmla="*/ 0 h 61"/>
                <a:gd name="T26" fmla="*/ 18 w 239"/>
                <a:gd name="T27" fmla="*/ 0 h 61"/>
                <a:gd name="T28" fmla="*/ 11 w 239"/>
                <a:gd name="T29" fmla="*/ 0 h 61"/>
                <a:gd name="T30" fmla="*/ 6 w 239"/>
                <a:gd name="T31" fmla="*/ 2 h 61"/>
                <a:gd name="T32" fmla="*/ 2 w 239"/>
                <a:gd name="T33" fmla="*/ 7 h 61"/>
                <a:gd name="T34" fmla="*/ 0 w 239"/>
                <a:gd name="T35" fmla="*/ 14 h 61"/>
                <a:gd name="T36" fmla="*/ 0 w 239"/>
                <a:gd name="T37" fmla="*/ 21 h 61"/>
                <a:gd name="T38" fmla="*/ 3 w 239"/>
                <a:gd name="T39" fmla="*/ 26 h 61"/>
                <a:gd name="T40" fmla="*/ 8 w 239"/>
                <a:gd name="T41" fmla="*/ 30 h 61"/>
                <a:gd name="T42" fmla="*/ 14 w 239"/>
                <a:gd name="T43" fmla="*/ 32 h 61"/>
                <a:gd name="T44" fmla="*/ 14 w 239"/>
                <a:gd name="T4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61">
                  <a:moveTo>
                    <a:pt x="14" y="32"/>
                  </a:moveTo>
                  <a:lnTo>
                    <a:pt x="221" y="61"/>
                  </a:lnTo>
                  <a:lnTo>
                    <a:pt x="221" y="61"/>
                  </a:lnTo>
                  <a:lnTo>
                    <a:pt x="227" y="61"/>
                  </a:lnTo>
                  <a:lnTo>
                    <a:pt x="232" y="57"/>
                  </a:lnTo>
                  <a:lnTo>
                    <a:pt x="237" y="53"/>
                  </a:lnTo>
                  <a:lnTo>
                    <a:pt x="239" y="46"/>
                  </a:lnTo>
                  <a:lnTo>
                    <a:pt x="239" y="39"/>
                  </a:lnTo>
                  <a:lnTo>
                    <a:pt x="236" y="33"/>
                  </a:lnTo>
                  <a:lnTo>
                    <a:pt x="231" y="30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5545" y="2934"/>
              <a:ext cx="73" cy="81"/>
            </a:xfrm>
            <a:custGeom>
              <a:avLst/>
              <a:gdLst>
                <a:gd name="T0" fmla="*/ 37 w 147"/>
                <a:gd name="T1" fmla="*/ 155 h 162"/>
                <a:gd name="T2" fmla="*/ 141 w 147"/>
                <a:gd name="T3" fmla="*/ 34 h 162"/>
                <a:gd name="T4" fmla="*/ 141 w 147"/>
                <a:gd name="T5" fmla="*/ 34 h 162"/>
                <a:gd name="T6" fmla="*/ 145 w 147"/>
                <a:gd name="T7" fmla="*/ 27 h 162"/>
                <a:gd name="T8" fmla="*/ 147 w 147"/>
                <a:gd name="T9" fmla="*/ 19 h 162"/>
                <a:gd name="T10" fmla="*/ 144 w 147"/>
                <a:gd name="T11" fmla="*/ 11 h 162"/>
                <a:gd name="T12" fmla="*/ 139 w 147"/>
                <a:gd name="T13" fmla="*/ 6 h 162"/>
                <a:gd name="T14" fmla="*/ 132 w 147"/>
                <a:gd name="T15" fmla="*/ 1 h 162"/>
                <a:gd name="T16" fmla="*/ 124 w 147"/>
                <a:gd name="T17" fmla="*/ 0 h 162"/>
                <a:gd name="T18" fmla="*/ 116 w 147"/>
                <a:gd name="T19" fmla="*/ 2 h 162"/>
                <a:gd name="T20" fmla="*/ 110 w 147"/>
                <a:gd name="T21" fmla="*/ 7 h 162"/>
                <a:gd name="T22" fmla="*/ 110 w 147"/>
                <a:gd name="T23" fmla="*/ 7 h 162"/>
                <a:gd name="T24" fmla="*/ 6 w 147"/>
                <a:gd name="T25" fmla="*/ 128 h 162"/>
                <a:gd name="T26" fmla="*/ 6 w 147"/>
                <a:gd name="T27" fmla="*/ 128 h 162"/>
                <a:gd name="T28" fmla="*/ 2 w 147"/>
                <a:gd name="T29" fmla="*/ 135 h 162"/>
                <a:gd name="T30" fmla="*/ 0 w 147"/>
                <a:gd name="T31" fmla="*/ 143 h 162"/>
                <a:gd name="T32" fmla="*/ 3 w 147"/>
                <a:gd name="T33" fmla="*/ 151 h 162"/>
                <a:gd name="T34" fmla="*/ 8 w 147"/>
                <a:gd name="T35" fmla="*/ 157 h 162"/>
                <a:gd name="T36" fmla="*/ 15 w 147"/>
                <a:gd name="T37" fmla="*/ 161 h 162"/>
                <a:gd name="T38" fmla="*/ 23 w 147"/>
                <a:gd name="T39" fmla="*/ 162 h 162"/>
                <a:gd name="T40" fmla="*/ 31 w 147"/>
                <a:gd name="T41" fmla="*/ 160 h 162"/>
                <a:gd name="T42" fmla="*/ 37 w 147"/>
                <a:gd name="T43" fmla="*/ 155 h 162"/>
                <a:gd name="T44" fmla="*/ 37 w 147"/>
                <a:gd name="T45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62">
                  <a:moveTo>
                    <a:pt x="37" y="155"/>
                  </a:moveTo>
                  <a:lnTo>
                    <a:pt x="141" y="34"/>
                  </a:lnTo>
                  <a:lnTo>
                    <a:pt x="141" y="34"/>
                  </a:lnTo>
                  <a:lnTo>
                    <a:pt x="145" y="27"/>
                  </a:lnTo>
                  <a:lnTo>
                    <a:pt x="147" y="19"/>
                  </a:lnTo>
                  <a:lnTo>
                    <a:pt x="144" y="11"/>
                  </a:lnTo>
                  <a:lnTo>
                    <a:pt x="139" y="6"/>
                  </a:lnTo>
                  <a:lnTo>
                    <a:pt x="132" y="1"/>
                  </a:lnTo>
                  <a:lnTo>
                    <a:pt x="124" y="0"/>
                  </a:lnTo>
                  <a:lnTo>
                    <a:pt x="116" y="2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15" y="161"/>
                  </a:lnTo>
                  <a:lnTo>
                    <a:pt x="23" y="162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37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596" y="3015"/>
              <a:ext cx="91" cy="42"/>
            </a:xfrm>
            <a:custGeom>
              <a:avLst/>
              <a:gdLst>
                <a:gd name="T0" fmla="*/ 25 w 182"/>
                <a:gd name="T1" fmla="*/ 83 h 84"/>
                <a:gd name="T2" fmla="*/ 167 w 182"/>
                <a:gd name="T3" fmla="*/ 42 h 84"/>
                <a:gd name="T4" fmla="*/ 167 w 182"/>
                <a:gd name="T5" fmla="*/ 42 h 84"/>
                <a:gd name="T6" fmla="*/ 175 w 182"/>
                <a:gd name="T7" fmla="*/ 38 h 84"/>
                <a:gd name="T8" fmla="*/ 179 w 182"/>
                <a:gd name="T9" fmla="*/ 31 h 84"/>
                <a:gd name="T10" fmla="*/ 182 w 182"/>
                <a:gd name="T11" fmla="*/ 23 h 84"/>
                <a:gd name="T12" fmla="*/ 181 w 182"/>
                <a:gd name="T13" fmla="*/ 15 h 84"/>
                <a:gd name="T14" fmla="*/ 177 w 182"/>
                <a:gd name="T15" fmla="*/ 8 h 84"/>
                <a:gd name="T16" fmla="*/ 170 w 182"/>
                <a:gd name="T17" fmla="*/ 3 h 84"/>
                <a:gd name="T18" fmla="*/ 163 w 182"/>
                <a:gd name="T19" fmla="*/ 0 h 84"/>
                <a:gd name="T20" fmla="*/ 155 w 182"/>
                <a:gd name="T21" fmla="*/ 1 h 84"/>
                <a:gd name="T22" fmla="*/ 155 w 182"/>
                <a:gd name="T23" fmla="*/ 1 h 84"/>
                <a:gd name="T24" fmla="*/ 14 w 182"/>
                <a:gd name="T25" fmla="*/ 43 h 84"/>
                <a:gd name="T26" fmla="*/ 14 w 182"/>
                <a:gd name="T27" fmla="*/ 43 h 84"/>
                <a:gd name="T28" fmla="*/ 7 w 182"/>
                <a:gd name="T29" fmla="*/ 46 h 84"/>
                <a:gd name="T30" fmla="*/ 2 w 182"/>
                <a:gd name="T31" fmla="*/ 53 h 84"/>
                <a:gd name="T32" fmla="*/ 0 w 182"/>
                <a:gd name="T33" fmla="*/ 61 h 84"/>
                <a:gd name="T34" fmla="*/ 0 w 182"/>
                <a:gd name="T35" fmla="*/ 69 h 84"/>
                <a:gd name="T36" fmla="*/ 3 w 182"/>
                <a:gd name="T37" fmla="*/ 76 h 84"/>
                <a:gd name="T38" fmla="*/ 9 w 182"/>
                <a:gd name="T39" fmla="*/ 81 h 84"/>
                <a:gd name="T40" fmla="*/ 17 w 182"/>
                <a:gd name="T41" fmla="*/ 84 h 84"/>
                <a:gd name="T42" fmla="*/ 25 w 182"/>
                <a:gd name="T43" fmla="*/ 83 h 84"/>
                <a:gd name="T44" fmla="*/ 25 w 182"/>
                <a:gd name="T4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84">
                  <a:moveTo>
                    <a:pt x="25" y="83"/>
                  </a:moveTo>
                  <a:lnTo>
                    <a:pt x="167" y="42"/>
                  </a:lnTo>
                  <a:lnTo>
                    <a:pt x="167" y="42"/>
                  </a:lnTo>
                  <a:lnTo>
                    <a:pt x="175" y="38"/>
                  </a:lnTo>
                  <a:lnTo>
                    <a:pt x="179" y="31"/>
                  </a:lnTo>
                  <a:lnTo>
                    <a:pt x="182" y="23"/>
                  </a:lnTo>
                  <a:lnTo>
                    <a:pt x="181" y="15"/>
                  </a:lnTo>
                  <a:lnTo>
                    <a:pt x="177" y="8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7" y="46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3" y="76"/>
                  </a:lnTo>
                  <a:lnTo>
                    <a:pt x="9" y="81"/>
                  </a:lnTo>
                  <a:lnTo>
                    <a:pt x="17" y="84"/>
                  </a:lnTo>
                  <a:lnTo>
                    <a:pt x="25" y="83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5497" y="2899"/>
              <a:ext cx="46" cy="91"/>
            </a:xfrm>
            <a:custGeom>
              <a:avLst/>
              <a:gdLst>
                <a:gd name="T0" fmla="*/ 40 w 93"/>
                <a:gd name="T1" fmla="*/ 169 h 182"/>
                <a:gd name="T2" fmla="*/ 92 w 93"/>
                <a:gd name="T3" fmla="*/ 27 h 182"/>
                <a:gd name="T4" fmla="*/ 92 w 93"/>
                <a:gd name="T5" fmla="*/ 27 h 182"/>
                <a:gd name="T6" fmla="*/ 93 w 93"/>
                <a:gd name="T7" fmla="*/ 19 h 182"/>
                <a:gd name="T8" fmla="*/ 91 w 93"/>
                <a:gd name="T9" fmla="*/ 11 h 182"/>
                <a:gd name="T10" fmla="*/ 86 w 93"/>
                <a:gd name="T11" fmla="*/ 5 h 182"/>
                <a:gd name="T12" fmla="*/ 79 w 93"/>
                <a:gd name="T13" fmla="*/ 1 h 182"/>
                <a:gd name="T14" fmla="*/ 71 w 93"/>
                <a:gd name="T15" fmla="*/ 0 h 182"/>
                <a:gd name="T16" fmla="*/ 64 w 93"/>
                <a:gd name="T17" fmla="*/ 1 h 182"/>
                <a:gd name="T18" fmla="*/ 57 w 93"/>
                <a:gd name="T19" fmla="*/ 5 h 182"/>
                <a:gd name="T20" fmla="*/ 53 w 93"/>
                <a:gd name="T21" fmla="*/ 12 h 182"/>
                <a:gd name="T22" fmla="*/ 53 w 93"/>
                <a:gd name="T23" fmla="*/ 12 h 182"/>
                <a:gd name="T24" fmla="*/ 1 w 93"/>
                <a:gd name="T25" fmla="*/ 154 h 182"/>
                <a:gd name="T26" fmla="*/ 1 w 93"/>
                <a:gd name="T27" fmla="*/ 154 h 182"/>
                <a:gd name="T28" fmla="*/ 0 w 93"/>
                <a:gd name="T29" fmla="*/ 162 h 182"/>
                <a:gd name="T30" fmla="*/ 1 w 93"/>
                <a:gd name="T31" fmla="*/ 170 h 182"/>
                <a:gd name="T32" fmla="*/ 5 w 93"/>
                <a:gd name="T33" fmla="*/ 177 h 182"/>
                <a:gd name="T34" fmla="*/ 12 w 93"/>
                <a:gd name="T35" fmla="*/ 181 h 182"/>
                <a:gd name="T36" fmla="*/ 20 w 93"/>
                <a:gd name="T37" fmla="*/ 182 h 182"/>
                <a:gd name="T38" fmla="*/ 28 w 93"/>
                <a:gd name="T39" fmla="*/ 181 h 182"/>
                <a:gd name="T40" fmla="*/ 35 w 93"/>
                <a:gd name="T41" fmla="*/ 176 h 182"/>
                <a:gd name="T42" fmla="*/ 40 w 93"/>
                <a:gd name="T43" fmla="*/ 169 h 182"/>
                <a:gd name="T44" fmla="*/ 40 w 93"/>
                <a:gd name="T45" fmla="*/ 1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82">
                  <a:moveTo>
                    <a:pt x="40" y="169"/>
                  </a:moveTo>
                  <a:lnTo>
                    <a:pt x="92" y="27"/>
                  </a:lnTo>
                  <a:lnTo>
                    <a:pt x="92" y="27"/>
                  </a:lnTo>
                  <a:lnTo>
                    <a:pt x="93" y="19"/>
                  </a:lnTo>
                  <a:lnTo>
                    <a:pt x="91" y="11"/>
                  </a:lnTo>
                  <a:lnTo>
                    <a:pt x="86" y="5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7" y="5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5" y="177"/>
                  </a:lnTo>
                  <a:lnTo>
                    <a:pt x="12" y="181"/>
                  </a:lnTo>
                  <a:lnTo>
                    <a:pt x="20" y="182"/>
                  </a:lnTo>
                  <a:lnTo>
                    <a:pt x="28" y="181"/>
                  </a:lnTo>
                  <a:lnTo>
                    <a:pt x="35" y="176"/>
                  </a:lnTo>
                  <a:lnTo>
                    <a:pt x="40" y="169"/>
                  </a:lnTo>
                  <a:lnTo>
                    <a:pt x="4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5420" y="2883"/>
              <a:ext cx="36" cy="94"/>
            </a:xfrm>
            <a:custGeom>
              <a:avLst/>
              <a:gdLst>
                <a:gd name="T0" fmla="*/ 72 w 72"/>
                <a:gd name="T1" fmla="*/ 163 h 187"/>
                <a:gd name="T2" fmla="*/ 41 w 72"/>
                <a:gd name="T3" fmla="*/ 16 h 187"/>
                <a:gd name="T4" fmla="*/ 41 w 72"/>
                <a:gd name="T5" fmla="*/ 16 h 187"/>
                <a:gd name="T6" fmla="*/ 37 w 72"/>
                <a:gd name="T7" fmla="*/ 8 h 187"/>
                <a:gd name="T8" fmla="*/ 32 w 72"/>
                <a:gd name="T9" fmla="*/ 3 h 187"/>
                <a:gd name="T10" fmla="*/ 25 w 72"/>
                <a:gd name="T11" fmla="*/ 0 h 187"/>
                <a:gd name="T12" fmla="*/ 17 w 72"/>
                <a:gd name="T13" fmla="*/ 0 h 187"/>
                <a:gd name="T14" fmla="*/ 8 w 72"/>
                <a:gd name="T15" fmla="*/ 4 h 187"/>
                <a:gd name="T16" fmla="*/ 4 w 72"/>
                <a:gd name="T17" fmla="*/ 10 h 187"/>
                <a:gd name="T18" fmla="*/ 0 w 72"/>
                <a:gd name="T19" fmla="*/ 16 h 187"/>
                <a:gd name="T20" fmla="*/ 0 w 72"/>
                <a:gd name="T21" fmla="*/ 25 h 187"/>
                <a:gd name="T22" fmla="*/ 0 w 72"/>
                <a:gd name="T23" fmla="*/ 25 h 187"/>
                <a:gd name="T24" fmla="*/ 32 w 72"/>
                <a:gd name="T25" fmla="*/ 171 h 187"/>
                <a:gd name="T26" fmla="*/ 32 w 72"/>
                <a:gd name="T27" fmla="*/ 171 h 187"/>
                <a:gd name="T28" fmla="*/ 35 w 72"/>
                <a:gd name="T29" fmla="*/ 179 h 187"/>
                <a:gd name="T30" fmla="*/ 41 w 72"/>
                <a:gd name="T31" fmla="*/ 184 h 187"/>
                <a:gd name="T32" fmla="*/ 48 w 72"/>
                <a:gd name="T33" fmla="*/ 187 h 187"/>
                <a:gd name="T34" fmla="*/ 56 w 72"/>
                <a:gd name="T35" fmla="*/ 187 h 187"/>
                <a:gd name="T36" fmla="*/ 64 w 72"/>
                <a:gd name="T37" fmla="*/ 184 h 187"/>
                <a:gd name="T38" fmla="*/ 70 w 72"/>
                <a:gd name="T39" fmla="*/ 178 h 187"/>
                <a:gd name="T40" fmla="*/ 72 w 72"/>
                <a:gd name="T41" fmla="*/ 171 h 187"/>
                <a:gd name="T42" fmla="*/ 72 w 72"/>
                <a:gd name="T43" fmla="*/ 163 h 187"/>
                <a:gd name="T44" fmla="*/ 72 w 72"/>
                <a:gd name="T45" fmla="*/ 16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187">
                  <a:moveTo>
                    <a:pt x="72" y="163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35" y="179"/>
                  </a:lnTo>
                  <a:lnTo>
                    <a:pt x="41" y="184"/>
                  </a:lnTo>
                  <a:lnTo>
                    <a:pt x="48" y="187"/>
                  </a:lnTo>
                  <a:lnTo>
                    <a:pt x="56" y="187"/>
                  </a:lnTo>
                  <a:lnTo>
                    <a:pt x="64" y="184"/>
                  </a:lnTo>
                  <a:lnTo>
                    <a:pt x="70" y="178"/>
                  </a:lnTo>
                  <a:lnTo>
                    <a:pt x="72" y="171"/>
                  </a:lnTo>
                  <a:lnTo>
                    <a:pt x="72" y="163"/>
                  </a:lnTo>
                  <a:lnTo>
                    <a:pt x="72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5325" y="2914"/>
              <a:ext cx="57" cy="68"/>
            </a:xfrm>
            <a:custGeom>
              <a:avLst/>
              <a:gdLst>
                <a:gd name="T0" fmla="*/ 110 w 114"/>
                <a:gd name="T1" fmla="*/ 101 h 134"/>
                <a:gd name="T2" fmla="*/ 37 w 114"/>
                <a:gd name="T3" fmla="*/ 8 h 134"/>
                <a:gd name="T4" fmla="*/ 37 w 114"/>
                <a:gd name="T5" fmla="*/ 8 h 134"/>
                <a:gd name="T6" fmla="*/ 31 w 114"/>
                <a:gd name="T7" fmla="*/ 2 h 134"/>
                <a:gd name="T8" fmla="*/ 23 w 114"/>
                <a:gd name="T9" fmla="*/ 0 h 134"/>
                <a:gd name="T10" fmla="*/ 15 w 114"/>
                <a:gd name="T11" fmla="*/ 0 h 134"/>
                <a:gd name="T12" fmla="*/ 8 w 114"/>
                <a:gd name="T13" fmla="*/ 4 h 134"/>
                <a:gd name="T14" fmla="*/ 3 w 114"/>
                <a:gd name="T15" fmla="*/ 10 h 134"/>
                <a:gd name="T16" fmla="*/ 0 w 114"/>
                <a:gd name="T17" fmla="*/ 18 h 134"/>
                <a:gd name="T18" fmla="*/ 2 w 114"/>
                <a:gd name="T19" fmla="*/ 26 h 134"/>
                <a:gd name="T20" fmla="*/ 5 w 114"/>
                <a:gd name="T21" fmla="*/ 33 h 134"/>
                <a:gd name="T22" fmla="*/ 5 w 114"/>
                <a:gd name="T23" fmla="*/ 33 h 134"/>
                <a:gd name="T24" fmla="*/ 78 w 114"/>
                <a:gd name="T25" fmla="*/ 126 h 134"/>
                <a:gd name="T26" fmla="*/ 78 w 114"/>
                <a:gd name="T27" fmla="*/ 126 h 134"/>
                <a:gd name="T28" fmla="*/ 83 w 114"/>
                <a:gd name="T29" fmla="*/ 132 h 134"/>
                <a:gd name="T30" fmla="*/ 91 w 114"/>
                <a:gd name="T31" fmla="*/ 134 h 134"/>
                <a:gd name="T32" fmla="*/ 99 w 114"/>
                <a:gd name="T33" fmla="*/ 133 h 134"/>
                <a:gd name="T34" fmla="*/ 106 w 114"/>
                <a:gd name="T35" fmla="*/ 130 h 134"/>
                <a:gd name="T36" fmla="*/ 112 w 114"/>
                <a:gd name="T37" fmla="*/ 124 h 134"/>
                <a:gd name="T38" fmla="*/ 114 w 114"/>
                <a:gd name="T39" fmla="*/ 116 h 134"/>
                <a:gd name="T40" fmla="*/ 113 w 114"/>
                <a:gd name="T41" fmla="*/ 108 h 134"/>
                <a:gd name="T42" fmla="*/ 110 w 114"/>
                <a:gd name="T43" fmla="*/ 101 h 134"/>
                <a:gd name="T44" fmla="*/ 110 w 114"/>
                <a:gd name="T45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34">
                  <a:moveTo>
                    <a:pt x="110" y="101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3" y="132"/>
                  </a:lnTo>
                  <a:lnTo>
                    <a:pt x="91" y="134"/>
                  </a:lnTo>
                  <a:lnTo>
                    <a:pt x="99" y="133"/>
                  </a:lnTo>
                  <a:lnTo>
                    <a:pt x="106" y="130"/>
                  </a:lnTo>
                  <a:lnTo>
                    <a:pt x="112" y="124"/>
                  </a:lnTo>
                  <a:lnTo>
                    <a:pt x="114" y="116"/>
                  </a:lnTo>
                  <a:lnTo>
                    <a:pt x="113" y="108"/>
                  </a:lnTo>
                  <a:lnTo>
                    <a:pt x="110" y="101"/>
                  </a:lnTo>
                  <a:lnTo>
                    <a:pt x="11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TexTeXPicture" descr="&lt;?xml version=&quot;1.0&quot; encoding=&quot;utf-16&quot;?&gt;&#10;&lt;TeXTeX&gt;&#10;  &lt;preamble&gt;\documentclass{article}&#10;\usepackage{amsmath}&#10;\usepackage{amssymb}&#10;\pagestyle{empty}&lt;/preamble&gt;&#10;  &lt;body&gt;{\bf [Double Pairing Assumption (DBP)]}&#10;&#10;Given: $(\Lambda, G_z, G_r)$&#10;&#10;Find: $(Z, R)$ s.t. $Z \neq 1$ and&#10;$1 = e(G_z, Z)\, e(G_r, R)$&lt;/body&gt;&#10;  &lt;fcolor&gt;FF000000&lt;/fcolor&gt;&#10;  &lt;bcolor&gt;FFFFFFFF&lt;/bcolor&gt;&#10;  &lt;transparent&gt;True&lt;/transparent&gt;&#10;  &lt;resolution&gt;1800&lt;/resolution&gt;&#10;  &lt;imageh&gt;566&lt;/imageh&gt;&#10;  &lt;imagew&gt;3599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" y="3589361"/>
            <a:ext cx="5417646" cy="85201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article}&#10;\usepackage{amsmath}&#10;\usepackage{amssymb}&#10;\pagestyle{empty}&lt;/preamble&gt;&#10;  &lt;body&gt;\begin{minipage}{0.8 \textwidth}&#10;{\bf Theorem 12.} Scheme 1 is perfectly hiding and computationally binding if the DBP&#10; assumption holds for bilinear group $\Lambda$.&#10;\end{minipage}&lt;/body&gt;&#10;  &lt;fcolor&gt;FF000000&lt;/fcolor&gt;&#10;  &lt;bcolor&gt;FFFFFFFF&lt;/bcolor&gt;&#10;  &lt;transparent&gt;True&lt;/transparent&gt;&#10;  &lt;resolution&gt;1800&lt;/resolution&gt;&#10;  &lt;imageh&gt;350&lt;/imageh&gt;&#10;  &lt;imagew&gt;4565&lt;/imagew&gt;&#10;  &lt;scale&gt;50&lt;/scale&gt;&#10;  &lt;cursor&gt;118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104" y="2060810"/>
            <a:ext cx="7196534" cy="5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Upper and Lower Bounds for Strict-SPC</a:t>
            </a:r>
          </a:p>
          <a:p>
            <a:pPr lvl="1"/>
            <a:r>
              <a:rPr lang="en-US" altLang="ja-JP" dirty="0" smtClean="0"/>
              <a:t>Strict-SPC does not shrink!</a:t>
            </a:r>
          </a:p>
          <a:p>
            <a:pPr lvl="1"/>
            <a:r>
              <a:rPr lang="en-US" altLang="ja-JP" dirty="0" smtClean="0"/>
              <a:t>Bounds w.r.t. commitment size match each other except for small additive terms.</a:t>
            </a:r>
            <a:endParaRPr kumimoji="1" lang="en-US" altLang="ja-JP" dirty="0" smtClean="0"/>
          </a:p>
          <a:p>
            <a:r>
              <a:rPr kumimoji="1" lang="en-US" altLang="ja-JP" dirty="0" smtClean="0"/>
              <a:t>Open </a:t>
            </a:r>
            <a:r>
              <a:rPr lang="en-US" altLang="ja-JP" dirty="0" smtClean="0"/>
              <a:t>Issues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Get rid of the additive terms, or show its impossibility.</a:t>
            </a:r>
          </a:p>
          <a:p>
            <a:pPr lvl="1"/>
            <a:r>
              <a:rPr lang="en-US" altLang="ja-JP" dirty="0" smtClean="0"/>
              <a:t>Do non-algebraic constructions help to get around the lower bound?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23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6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Reduction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24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sp>
        <p:nvSpPr>
          <p:cNvPr id="8" name="角丸四角形 7"/>
          <p:cNvSpPr/>
          <p:nvPr/>
        </p:nvSpPr>
        <p:spPr>
          <a:xfrm>
            <a:off x="7700778" y="3291939"/>
            <a:ext cx="950026" cy="1278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249715" y="1665027"/>
            <a:ext cx="4968304" cy="438093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article}&#10;\usepackage{amsmath}&#10;\usepackage{amssymb}&#10;\pagestyle{empty}&lt;/preamble&gt;&#10;  &lt;body&gt;$\cal{A}^{\tt DBP}$&lt;/body&gt;&#10;  &lt;fcolor&gt;FF000000&lt;/fcolor&gt;&#10;  &lt;bcolor&gt;FFFFFFFF&lt;/bcolor&gt;&#10;  &lt;transparent&gt;True&lt;/transparent&gt;&#10;  &lt;resolution&gt;1800&lt;/resolution&gt;&#10;  &lt;imageh&gt;207&lt;/imageh&gt;&#10;  &lt;imagew&gt;46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903" y="1800538"/>
            <a:ext cx="759856" cy="341194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article}&#10;\usepackage{amsmath}&#10;\usepackage{amssymb}&#10;\pagestyle{empty}&lt;/preamble&gt;&#10;  &lt;body&gt;$\zeta_0 \leftarrow_u \mathbb{Z}^*_p$,\;&#10;$G_{0} := G_r^{\zeta_0}$.&#10;&lt;/body&gt;&#10;  &lt;fcolor&gt;FF000000&lt;/fcolor&gt;&#10;  &lt;bcolor&gt;FFFFFFFF&lt;/bcolor&gt;&#10;  &lt;transparent&gt;True&lt;/transparent&gt;&#10;  &lt;resolution&gt;1800&lt;/resolution&gt;&#10;  &lt;imageh&gt;308&lt;/imageh&gt;&#10;  &lt;imagew&gt;2382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301" y="2531628"/>
            <a:ext cx="2333767" cy="301763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article}&#10;\usepackage{amsmath}&#10;\usepackage{amssymb}&#10;\pagestyle{empty}&lt;/preamble&gt;&#10;  &lt;body&gt;$ck = (\Lambda^*, H, G_0, \dots, G_{k})$&lt;/body&gt;&#10;  &lt;fcolor&gt;FF000000&lt;/fcolor&gt;&#10;  &lt;bcolor&gt;FFFFFFFF&lt;/bcolor&gt;&#10;  &lt;transparent&gt;True&lt;/transparent&gt;&#10;  &lt;resolution&gt;1800&lt;/resolution&gt;&#10;  &lt;imageh&gt;250&lt;/imageh&gt;&#10;  &lt;imagew&gt;263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3847" y="3542510"/>
            <a:ext cx="2790825" cy="264583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{\cal A}^{\tt com}&#10;\end{align*}&lt;/body&gt;&#10;  &lt;fcolor&gt;FF000000&lt;/fcolor&gt;&#10;  &lt;bcolor&gt;FFFFFFFF&lt;/bcolor&gt;&#10;  &lt;transparent&gt;True&lt;/transparent&gt;&#10;  &lt;resolution&gt;1800&lt;/resolution&gt;&#10;  &lt;imageh&gt;126&lt;/imageh&gt;&#10;  &lt;imagew&gt;31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37" y="3754503"/>
            <a:ext cx="721107" cy="29028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usepackage{amssymb}&#10;\pagestyle{empty}&lt;/preamble&gt;&#10;  &lt;body&gt;$(\vec{C},\vec{M},\vec{D},\vec{M'},\vec{D'})$&lt;/body&gt;&#10;  &lt;fcolor&gt;FF000000&lt;/fcolor&gt;&#10;  &lt;bcolor&gt;FFFFFFFF&lt;/bcolor&gt;&#10;  &lt;transparent&gt;True&lt;/transparent&gt;&#10;  &lt;resolution&gt;1800&lt;/resolution&gt;&#10;  &lt;imageh&gt;202&lt;/imageh&gt;&#10;  &lt;imagew&gt;1258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29" y="4044789"/>
            <a:ext cx="1907643" cy="30631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usepackage{amssymb}&#10;\pagestyle{empty}&lt;/preamble&gt;&#10;  &lt;body&gt;($Z^{\star}, \; R^{\star}$)&lt;/body&gt;&#10;  &lt;fcolor&gt;FF000000&lt;/fcolor&gt;&#10;  &lt;bcolor&gt;FFFFFFFF&lt;/bcolor&gt;&#10;  &lt;transparent&gt;True&lt;/transparent&gt;&#10;  &lt;resolution&gt;1800&lt;/resolution&gt;&#10;  &lt;imageh&gt;167&lt;/imageh&gt;&#10;  &lt;imagew&gt;621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4985853"/>
            <a:ext cx="1106276" cy="297499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>
            <a:off x="7289465" y="4293032"/>
            <a:ext cx="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6973892" y="4197946"/>
            <a:ext cx="7268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973892" y="3694988"/>
            <a:ext cx="7268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article}&#10;\usepackage{amsmath}&#10;\usepackage{amssymb}&#10;\pagestyle{empty}&lt;/preamble&gt;&#10;  &lt;body&gt;$(\Lambda, G_z, G_r)$&lt;/body&gt;&#10;  &lt;fcolor&gt;FF000000&lt;/fcolor&gt;&#10;  &lt;bcolor&gt;FFFFFFFF&lt;/bcolor&gt;&#10;  &lt;transparent&gt;True&lt;/transparent&gt;&#10;  &lt;resolution&gt;1800&lt;/resolution&gt;&#10;  &lt;imageh&gt;167&lt;/imageh&gt;&#10;  &lt;imagew&gt;770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" y="2636912"/>
            <a:ext cx="1270685" cy="275589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>
          <a:xfrm>
            <a:off x="1886271" y="2774706"/>
            <a:ext cx="7268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1803017" y="5134603"/>
            <a:ext cx="7268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xTeXPicture" descr="&lt;?xml version=&quot;1.0&quot; encoding=&quot;utf-16&quot;?&gt;&#10;&lt;TeXTeX&gt;&#10;  &lt;preamble&gt;\documentclass{article}&#10;\usepackage{amsmath}&#10;\usepackage{amssymb}&#10;\pagestyle{empty}&lt;/preamble&gt;&#10;  &lt;body&gt;For $i=1,\dots,k$, &#10;$\zeta_i, \rho_i \leftarrow \mathbb{Z}_p^*$,&#10;$G_i := G_z^{\zeta_i}G_r^{\rho_i}$&lt;/body&gt;&#10;  &lt;fcolor&gt;FF000000&lt;/fcolor&gt;&#10;  &lt;bcolor&gt;FFFFFFFF&lt;/bcolor&gt;&#10;  &lt;transparent&gt;True&lt;/transparent&gt;&#10;  &lt;resolution&gt;1800&lt;/resolution&gt;&#10;  &lt;imageh&gt;308&lt;/imageh&gt;&#10;  &lt;imagew&gt;4571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1" y="3041336"/>
            <a:ext cx="4253457" cy="28660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usepackage{amssymb}&#10;\pagestyle{empty}&lt;/preamble&gt;&#10;  &lt;body&gt;$&#10;Z^{\star} = \prod_{i=1}^{k}&#10;\left(\frac{M'_i}{M_i}\right)^{\zeta_i}, \quad&#10;%&#10;$&#10;%R^{\star} = \left(\frac{D}&#10;%{D'}\right)^{\rho_{0}} \prod_{i=1}^{k} &#10;%\left(\frac{M'_i}{M_i}\right)^{\rho_i}&lt;/body&gt;&#10;  &lt;fcolor&gt;FF000000&lt;/fcolor&gt;&#10;  &lt;bcolor&gt;FFFFFFFF&lt;/bcolor&gt;&#10;  &lt;transparent&gt;True&lt;/transparent&gt;&#10;  &lt;resolution&gt;1800&lt;/resolution&gt;&#10;  &lt;imageh&gt;508&lt;/imageh&gt;&#10;  &lt;imagew&gt;2138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99" y="4570055"/>
            <a:ext cx="2333767" cy="55451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$&#10;R^{\star} = \left(\frac{D}&#10;{D'}\right)^{\rho_{0}} \prod_{i=1}^{k} &#10;\left(\frac{M'_i}{M_i}\right)^{\rho_i}&#10;$&lt;/body&gt;&#10;  &lt;fcolor&gt;FF000000&lt;/fcolor&gt;&#10;  &lt;bcolor&gt;FFFFFFFF&lt;/bcolor&gt;&#10;  &lt;transparent&gt;True&lt;/transparent&gt;&#10;  &lt;resolution&gt;1800&lt;/resolution&gt;&#10;  &lt;imageh&gt;462&lt;/imageh&gt;&#10;  &lt;imagew&gt;2808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99" y="5226821"/>
            <a:ext cx="3065116" cy="5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Scheme 1 in Type-III Groups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25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19" name="TexTeXPicture" descr="&lt;?xml version=&quot;1.0&quot; encoding=&quot;utf-16&quot;?&gt;&#10;&lt;TeXTeX&gt;&#10;  &lt;preamble&gt;\documentclass{article}&#10;\usepackage{amsmath}&#10;\usepackage{amssymb}&#10;\pagestyle{empty}&lt;/preamble&gt;&#10;  &lt;body&gt;\begin{itemize}&#10;&#10; \item $(ck,tk) \leftarrow {\tt Key}(\Lambda,k)$:&#10;%Pick $G_{0}$ and $H$ uniformly &#10;%from $G_1^*$ and $G_2^*$, &#10;%&#10;\begin{itemize}&#10;\item[]&#10;$\gamma_i \in_R {\mathbb{Z}_p}$,&#10;% &#10;$G_i := G_{0}^{\gamma_i}$,&#10;for $i=1,\dots,k$.&#10;%&#10;\item[] &#10;$ck := (\Lambda^*, H, G_0, \dots, G_{k})$,&#10;%&#10;$tk := (\gamma_1,\dots,\gamma_k)$.&#10;\end{itemize}&#10;&#10;\item&#10;$(\vec{C},D) \leftarrow {\tt Com}(ck,\vec{M})$:&#10;\begin{itemize}&#10;\item[]&#10;$\tau_{0},\dots,\tau_{k} \in_R \mathbb{Z}_p$,&#10;\begin{align*}&#10;&amp;amp;C_i := M_i\cdot H ^{\tau_i} &#10;\text{ (for $i=1,\dots,k$), }\quad&#10;C_{k+1} := \prod_{j=0}^{k}G_j^{\tau_j}, \text{ and}\label{tc5com}&#10;&amp;amp;D := H^{\tau_{0}}&#10;\end{align*}&#10;%\item&#10;%Output $\vec{C} := (C_1,\dots, C_{k+1})$ and %$D$.&#10;\end{itemize}&#10;&#10;%\vspace{3eX}&#10; \item &#10;${\tt Vrf}(ck, \vec{C}, \vec{M}, D)$:&#10;%        Output $1$ if&#10;\begin{align*}&#10;&amp;amp;e (C_{k+1}, H) &#10;\stackrel{?}{=}&#10;e (G_{0}, D)\,\prod_{i=1}^{k} e (G_i, C_i/M_i).&#10;\end{align*}&#10;%holds. Output $0$, otherwise.&#10;\end{itemize}&lt;/body&gt;&#10;  &lt;fcolor&gt;FF000000&lt;/fcolor&gt;&#10;  &lt;bcolor&gt;FFFFFFFF&lt;/bcolor&gt;&#10;  &lt;transparent&gt;True&lt;/transparent&gt;&#10;  &lt;resolution&gt;1800&lt;/resolution&gt;&#10;  &lt;imageh&gt;3279&lt;/imageh&gt;&#10;  &lt;imagew&gt;5491&lt;/imagew&gt;&#10;  &lt;scale&gt;50&lt;/scale&gt;&#10;  &lt;cursor&gt;4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8" y="1447889"/>
            <a:ext cx="7423199" cy="44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Scheme 1 (Cont’d)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26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  <p:pic>
        <p:nvPicPr>
          <p:cNvPr id="6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&#10;e (C_{k+1}, H) &amp;amp;= e (G_{0}, D')\,\prod_{i=1}^{k} e (G_i, C_i/M'_i)\\&#10;&amp;amp;= &#10;e (G_{0}, D \cdot &#10;\prod_{i=1}^{k} (M'_i / M_i)^{\gamma_i})\,&#10;\prod_{i=1}^{k} e (G_i, C_i/M'_i)\\&#10;&amp;amp;=&#10;e (G_{0}, D)\,&#10;e( G_i, \prod_{i=1}^{k} (M'_i / M_i))\,&#10;\prod_{i=1}^{k} e (G_i, C_i/M'_i)\\&#10;&amp;amp;= e (G_{0}, D)\,\prod_{i=1}^{k} e (G_i, C_i/M_i)&#10;\end{align*}&lt;/body&gt;&#10;  &lt;fcolor&gt;FF000000&lt;/fcolor&gt;&#10;  &lt;bcolor&gt;FFFFFFFF&lt;/bcolor&gt;&#10;  &lt;transparent&gt;True&lt;/transparent&gt;&#10;  &lt;resolution&gt;1800&lt;/resolution&gt;&#10;  &lt;imageh&gt;3355&lt;/imageh&gt;&#10;  &lt;imagew&gt;6325&lt;/imagew&gt;&#10;  &lt;scale&gt;50&lt;/scale&gt;&#10;  &lt;cursor&gt;1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8" y="3512731"/>
            <a:ext cx="4975716" cy="263929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usepackage{amssymb}&#10;\pagestyle{empty}&lt;/preamble&gt;&#10;  &lt;body&gt;Correctness of $D'$:&lt;/body&gt;&#10;  &lt;fcolor&gt;FF000000&lt;/fcolor&gt;&#10;  &lt;bcolor&gt;FFFFFFFF&lt;/bcolor&gt;&#10;  &lt;transparent&gt;True&lt;/transparent&gt;&#10;  &lt;resolution&gt;1800&lt;/resolution&gt;&#10;  &lt;imageh&gt;191&lt;/imageh&gt;&#10;  &lt;imagew&gt;194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03" y="3247091"/>
            <a:ext cx="1861265" cy="18268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usepackage{amssymb}&#10;\pagestyle{empty}&lt;/preamble&gt;&#10;  &lt;body&gt;\begin{itemize}&#10;\item&#10;${\tt Equiv}&#10;(ck, tk, \vec{C}, \vec{M}, D, \vec{M}')$:&#10;%&#10;\begin{align*}&#10;D' : = D \cdot &#10;\prod_{i=1}^{k} (M'_i / M_i)^{\gamma_i},\;\;\;&#10;where\;(\gamma_1,\dots,\gamma_k) &#10;\in tk.&#10;\end{align*}&#10;\end{itemize}&lt;/body&gt;&#10;  &lt;fcolor&gt;FF000000&lt;/fcolor&gt;&#10;  &lt;bcolor&gt;FFFFFFFF&lt;/bcolor&gt;&#10;  &lt;transparent&gt;True&lt;/transparent&gt;&#10;  &lt;resolution&gt;1800&lt;/resolution&gt;&#10;  &lt;imageh&gt;886&lt;/imageh&gt;&#10;  &lt;imagew&gt;4623&lt;/imagew&gt;&#10;  &lt;scale&gt;50&lt;/scale&gt;&#10;  &lt;cursor&gt;1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1541617"/>
            <a:ext cx="6230799" cy="13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Bilinear Groups</a:t>
            </a:r>
          </a:p>
        </p:txBody>
      </p:sp>
      <p:pic>
        <p:nvPicPr>
          <p:cNvPr id="12" name="図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23199" y="2029175"/>
            <a:ext cx="5008893" cy="313764"/>
          </a:xfrm>
          <a:prstGeom prst="rect">
            <a:avLst/>
          </a:prstGeom>
          <a:noFill/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06702" y="2689294"/>
            <a:ext cx="2405479" cy="303426"/>
          </a:xfrm>
          <a:prstGeom prst="rect">
            <a:avLst/>
          </a:prstGeom>
          <a:noFill/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49961" y="3287127"/>
            <a:ext cx="6967004" cy="358938"/>
          </a:xfrm>
          <a:prstGeom prst="rect">
            <a:avLst/>
          </a:prstGeom>
          <a:noFill/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44269" y="3931043"/>
            <a:ext cx="6615704" cy="3631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1542197"/>
            <a:ext cx="7754242" cy="44776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600" dirty="0" smtClean="0"/>
              <a:t>Combination of Building </a:t>
            </a:r>
            <a:r>
              <a:rPr lang="en-US" altLang="ja-JP" sz="2600" dirty="0"/>
              <a:t>B</a:t>
            </a:r>
            <a:r>
              <a:rPr lang="en-US" altLang="ja-JP" sz="2600" dirty="0" smtClean="0"/>
              <a:t>locks</a:t>
            </a:r>
          </a:p>
          <a:p>
            <a:pPr lvl="1"/>
            <a:r>
              <a:rPr lang="en-US" altLang="ja-JP" sz="2200" dirty="0" smtClean="0"/>
              <a:t>Encryption, Signatures, Commitments, etc..</a:t>
            </a:r>
          </a:p>
          <a:p>
            <a:pPr lvl="1"/>
            <a:endParaRPr lang="en-US" altLang="ja-JP" sz="2200" dirty="0" smtClean="0"/>
          </a:p>
          <a:p>
            <a:pPr eaLnBrk="1" hangingPunct="1"/>
            <a:r>
              <a:rPr lang="en-US" altLang="ja-JP" sz="2600" dirty="0" smtClean="0"/>
              <a:t>Zero-knowledge Proof System</a:t>
            </a:r>
          </a:p>
          <a:p>
            <a:pPr marL="457200" lvl="1" indent="0" eaLnBrk="1" hangingPunct="1">
              <a:buNone/>
            </a:pPr>
            <a:r>
              <a:rPr lang="en-US" altLang="ja-JP" sz="2200" dirty="0" smtClean="0"/>
              <a:t>ex) Proving possession of a valid signature without showing it.</a:t>
            </a:r>
          </a:p>
          <a:p>
            <a:pPr marL="457200" lvl="1" indent="0" eaLnBrk="1" hangingPunct="1">
              <a:buNone/>
            </a:pPr>
            <a:endParaRPr lang="en-US" altLang="ja-JP" sz="2400" dirty="0"/>
          </a:p>
          <a:p>
            <a:pPr marL="457200" lvl="1" indent="0" eaLnBrk="1" hangingPunct="1">
              <a:buNone/>
            </a:pPr>
            <a:endParaRPr lang="en-US" altLang="ja-JP" sz="2400" dirty="0" smtClean="0"/>
          </a:p>
          <a:p>
            <a:r>
              <a:rPr lang="en-US" altLang="ja-JP" sz="2600" dirty="0" smtClean="0"/>
              <a:t>Extra Requirements</a:t>
            </a:r>
          </a:p>
          <a:p>
            <a:pPr lvl="1"/>
            <a:r>
              <a:rPr lang="en-US" altLang="ja-JP" sz="2200" dirty="0" smtClean="0"/>
              <a:t>Non-interactive,  Proof of knowledge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893175" cy="152717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Modular Protocol Design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54705" y="3979245"/>
            <a:ext cx="243838" cy="266520"/>
          </a:xfrm>
          <a:prstGeom prst="rect">
            <a:avLst/>
          </a:prstGeom>
          <a:solidFill>
            <a:srgbClr val="99CCCC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1 \leftarrow&#10;{\tt{Verify}}&#10;(pk, \sigma, m)&#10;\end{align*}&lt;/body&gt;&#10;  &lt;fcolor&gt;FF000000&lt;/fcolor&gt;&#10;  &lt;bcolor&gt;FFFFFFFF&lt;/bcolor&gt;&#10;  &lt;transparent&gt;True&lt;/transparent&gt;&#10;  &lt;resolution&gt;1800&lt;/resolution&gt;&#10;  &lt;imageh&gt;167&lt;/imageh&gt;&#10;  &lt;imagew&gt;1522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39" y="3942831"/>
            <a:ext cx="2837219" cy="31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ローチャート : 論理積ゲート 6"/>
          <p:cNvSpPr/>
          <p:nvPr/>
        </p:nvSpPr>
        <p:spPr>
          <a:xfrm rot="5400000">
            <a:off x="2810080" y="2809785"/>
            <a:ext cx="2232248" cy="2736304"/>
          </a:xfrm>
          <a:prstGeom prst="flowChartDelay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NIZK in Theory</a:t>
            </a:r>
            <a:endParaRPr lang="ja-JP" altLang="en-US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 rot="5400000">
            <a:off x="2774076" y="2845789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2630854" y="2845789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3278926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2918886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3422942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3566958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3710974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3854990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>
            <a:off x="4287038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4431054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4575070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>
            <a:off x="4719086" y="2844995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3710974" y="5509291"/>
            <a:ext cx="432048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1/0&#10;\end{align*}&lt;/body&gt;&#10;  &lt;fcolor&gt;FF000000&lt;/fcolor&gt;&#10;  &lt;bcolor&gt;FFFFFFFF&lt;/bcolor&gt;&#10;  &lt;transparent&gt;True&lt;/transparent&gt;&#10;  &lt;resolution&gt;1800&lt;/resolution&gt;&#10;  &lt;imageh&gt;83&lt;/imageh&gt;&#10;  &lt;imagew&gt;11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180" y="5798117"/>
            <a:ext cx="460911" cy="332656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796136" y="321297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Translate “Verify” function</a:t>
            </a:r>
          </a:p>
          <a:p>
            <a:r>
              <a:rPr lang="en-US" altLang="ja-JP" dirty="0" smtClean="0"/>
              <a:t>into a circuit. Then prove the correctness of I/O at every gate by NIZK.</a:t>
            </a:r>
            <a:endParaRPr kumimoji="1" lang="ja-JP" altLang="en-US" dirty="0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436096" y="5373215"/>
            <a:ext cx="2087066" cy="648073"/>
          </a:xfrm>
          <a:prstGeom prst="wedgeRoundRectCallout">
            <a:avLst>
              <a:gd name="adj1" fmla="val 67727"/>
              <a:gd name="adj2" fmla="val 4127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Very powerful tool. But not practical.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29" name="Picture 6" descr="MC90029803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062" y="5734164"/>
            <a:ext cx="584126" cy="9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\textsf{Verify}&#10;\end{align*}&lt;/body&gt;&#10;  &lt;fcolor&gt;FF6E6A6A&lt;/fcolor&gt;&#10;  &lt;bcolor&gt;FFFFFFFF&lt;/bcolor&gt;&#10;  &lt;transparent&gt;True&lt;/transparent&gt;&#10;  &lt;resolution&gt;1800&lt;/resolution&gt;&#10;  &lt;imageh&gt;76&lt;/imageh&gt;&#10;  &lt;imagew&gt;19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9626" y="3766021"/>
            <a:ext cx="1073156" cy="411915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article}&#10;\usepackage{amsmath}&#10;\usepackage{amssymb}&#10;\pagestyle{empty}&lt;/preamble&gt;&#10;  &lt;body&gt;$pk$&lt;/body&gt;&#10;  &lt;fcolor&gt;FF000000&lt;/fcolor&gt;&#10;  &lt;bcolor&gt;FFFFFFFF&lt;/bcolor&gt;&#10;  &lt;transparent&gt;True&lt;/transparent&gt;&#10;  &lt;resolution&gt;1800&lt;/resolution&gt;&#10;  &lt;imageh&gt;147&lt;/imageh&gt;&#10;  &lt;imagew&gt;173&lt;/imagew&gt;&#10;  &lt;scale&gt;50&lt;/scale&gt;&#10;  &lt;cursor&gt;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19" y="2125804"/>
            <a:ext cx="436267" cy="37069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usepackage{amssymb}&#10;\pagestyle{empty}&lt;/preamble&gt;&#10;  &lt;body&gt;$\sigma$&lt;/body&gt;&#10;  &lt;fcolor&gt;FF000000&lt;/fcolor&gt;&#10;  &lt;bcolor&gt;FFFFFFFF&lt;/bcolor&gt;&#10;  &lt;transparent&gt;True&lt;/transparent&gt;&#10;  &lt;resolution&gt;1800&lt;/resolution&gt;&#10;  &lt;imageh&gt;72&lt;/imageh&gt;&#10;  &lt;imagew&gt;88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5" y="2236922"/>
            <a:ext cx="221916" cy="18156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usepackage{amssymb}&#10;\pagestyle{empty}&lt;/preamble&gt;&#10;  &lt;body&gt;$m$&lt;/body&gt;&#10;  &lt;fcolor&gt;FF000000&lt;/fcolor&gt;&#10;  &lt;bcolor&gt;FFFFFFFF&lt;/bcolor&gt;&#10;  &lt;transparent&gt;True&lt;/transparent&gt;&#10;  &lt;resolution&gt;1800&lt;/resolution&gt;&#10;  &lt;imageh&gt;73&lt;/imageh&gt;&#10;  &lt;imagew&gt;135&lt;/imagew&gt;&#10;  &lt;scale&gt;50&lt;/scale&gt;&#10;  &lt;cursor&gt;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84" y="2236922"/>
            <a:ext cx="340439" cy="18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Practical NIZK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34682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b="1" dirty="0" err="1" smtClean="0"/>
              <a:t>Groth-Sahai</a:t>
            </a:r>
            <a:r>
              <a:rPr lang="en-US" altLang="ja-JP" sz="2600" b="1" dirty="0" smtClean="0"/>
              <a:t> Proof System</a:t>
            </a:r>
            <a:r>
              <a:rPr lang="ja-JP" altLang="en-US" sz="2600" b="1" dirty="0" smtClean="0"/>
              <a:t> </a:t>
            </a:r>
            <a:r>
              <a:rPr lang="en-US" altLang="ja-JP" sz="2600" b="1" dirty="0" smtClean="0"/>
              <a:t>[GS08]</a:t>
            </a:r>
          </a:p>
          <a:p>
            <a:pPr eaLnBrk="1" hangingPunct="1">
              <a:lnSpc>
                <a:spcPct val="90000"/>
              </a:lnSpc>
            </a:pPr>
            <a:endParaRPr lang="en-US" altLang="ja-JP" sz="1000" dirty="0" smtClean="0"/>
          </a:p>
          <a:p>
            <a:pPr lvl="1" eaLnBrk="1" hangingPunct="1"/>
            <a:r>
              <a:rPr lang="en-US" altLang="ja-JP" sz="2000" dirty="0" smtClean="0"/>
              <a:t>Currently the only practical Non-Interactive Proof system.</a:t>
            </a:r>
          </a:p>
          <a:p>
            <a:pPr lvl="1" eaLnBrk="1" hangingPunct="1"/>
            <a:r>
              <a:rPr lang="en-US" altLang="ja-JP" sz="2000" dirty="0" smtClean="0"/>
              <a:t>Works on bilinear groups.</a:t>
            </a:r>
          </a:p>
          <a:p>
            <a:pPr lvl="1" eaLnBrk="1" hangingPunct="1"/>
            <a:r>
              <a:rPr lang="en-US" altLang="ja-JP" sz="2000" dirty="0" smtClean="0"/>
              <a:t>A Witness Indistinguishable Proof System (NIWI) for quadratic relations among witnesses.</a:t>
            </a:r>
          </a:p>
          <a:p>
            <a:pPr lvl="1" eaLnBrk="1" hangingPunct="1"/>
            <a:r>
              <a:rPr lang="en-US" altLang="ja-JP" sz="2000" dirty="0" smtClean="0"/>
              <a:t>A Proof of Knowledge for relations represented by </a:t>
            </a:r>
            <a:r>
              <a:rPr lang="en-US" altLang="ja-JP" sz="2000" b="1" i="1" dirty="0" smtClean="0"/>
              <a:t>pairing product equations</a:t>
            </a:r>
            <a:r>
              <a:rPr lang="en-US" altLang="ja-JP" sz="2000" dirty="0" smtClean="0"/>
              <a:t>. (see next page)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400" dirty="0" smtClean="0"/>
          </a:p>
          <a:p>
            <a:pPr lvl="2" eaLnBrk="1" hangingPunct="1">
              <a:lnSpc>
                <a:spcPct val="90000"/>
              </a:lnSpc>
            </a:pP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eXPicture" descr="&lt;?xml version=&quot;1.0&quot; encoding=&quot;utf-16&quot;?&gt;&#10;&lt;TeXTeX&gt;&#10;  &lt;preamble&gt;\documentclass{article}&#10;\usepackage{amsmath}&#10;\usepackage{amssymb}&#10;\pagestyle{empty}&lt;/preamble&gt;&#10;  &lt;body&gt;\begin{align*} &#10;\prod_i^n e(A_i,Y_i)&#10;\prod_i^m e(X_i,B_i)&#10;\prod_i^m\prod_j^n e(X_i,Y_j)^{c_{ij}} = Z&#10;\end{align*}&lt;/body&gt;&#10;  &lt;fcolor&gt;FF000000&lt;/fcolor&gt;&#10;  &lt;bcolor&gt;FFFFFFFF&lt;/bcolor&gt;&#10;  &lt;transparent&gt;True&lt;/transparent&gt;&#10;  &lt;resolution&gt;1800&lt;/resolution&gt;&#10;  &lt;imageh&gt;479&lt;/imageh&gt;&#10;  &lt;imagew&gt;3426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61" y="2443709"/>
            <a:ext cx="6572733" cy="918956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Pairing Product Equation</a:t>
            </a:r>
          </a:p>
        </p:txBody>
      </p:sp>
      <p:pic>
        <p:nvPicPr>
          <p:cNvPr id="6" name="図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41599" y="4477443"/>
            <a:ext cx="4262793" cy="267027"/>
          </a:xfrm>
          <a:prstGeom prst="rect">
            <a:avLst/>
          </a:prstGeom>
          <a:noFill/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66047" y="4849413"/>
            <a:ext cx="2047168" cy="258229"/>
          </a:xfrm>
          <a:prstGeom prst="rect">
            <a:avLst/>
          </a:prstGeom>
          <a:noFill/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68361" y="5387274"/>
            <a:ext cx="5929233" cy="305473"/>
          </a:xfrm>
          <a:prstGeom prst="rect">
            <a:avLst/>
          </a:prstGeom>
          <a:noFill/>
        </p:spPr>
      </p:pic>
      <p:pic>
        <p:nvPicPr>
          <p:cNvPr id="9" name="図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89966" y="5799795"/>
            <a:ext cx="5630268" cy="309019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1411199" y="4244455"/>
            <a:ext cx="6832858" cy="1992570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02270" y="4017871"/>
            <a:ext cx="215000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Bilinear Groups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64431" y="176056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Z=1 for ZK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861110" y="2129893"/>
            <a:ext cx="143881" cy="449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6066429" y="2611551"/>
            <a:ext cx="545910" cy="54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578220" y="2590658"/>
            <a:ext cx="545910" cy="54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29692" y="3648539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witnesses must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be base group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elements for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PoK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4162568" y="3157462"/>
            <a:ext cx="423080" cy="447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3" idx="3"/>
          </p:cNvCxnSpPr>
          <p:nvPr/>
        </p:nvCxnSpPr>
        <p:spPr>
          <a:xfrm flipV="1">
            <a:off x="4585648" y="3077514"/>
            <a:ext cx="1560728" cy="527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3889612" y="2611551"/>
            <a:ext cx="545910" cy="54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677273" y="2611551"/>
            <a:ext cx="545910" cy="54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4585648" y="3157462"/>
            <a:ext cx="2221537" cy="447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endCxn id="25" idx="5"/>
          </p:cNvCxnSpPr>
          <p:nvPr/>
        </p:nvCxnSpPr>
        <p:spPr>
          <a:xfrm flipH="1" flipV="1">
            <a:off x="3143236" y="3077514"/>
            <a:ext cx="1442412" cy="527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2" grpId="0" animBg="1"/>
      <p:bldP spid="16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Structure-Preserving Schemes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Cryptographic schemes such as signatures, encryption, commitments, etc...</a:t>
            </a:r>
          </a:p>
          <a:p>
            <a:pPr lvl="1"/>
            <a:r>
              <a:rPr lang="en-US" altLang="ja-JP" sz="2400" dirty="0" smtClean="0"/>
              <a:t>constructed over bilinear groups, and </a:t>
            </a:r>
          </a:p>
          <a:p>
            <a:pPr lvl="1"/>
            <a:r>
              <a:rPr lang="en-US" altLang="ja-JP" sz="2400" dirty="0" smtClean="0"/>
              <a:t>public objects such as public-keys, messages, signatures, commitments, de-commitments, </a:t>
            </a:r>
            <a:r>
              <a:rPr lang="en-US" altLang="ja-JP" sz="2400" dirty="0" err="1" smtClean="0"/>
              <a:t>ciphertexts</a:t>
            </a:r>
            <a:r>
              <a:rPr lang="en-US" altLang="ja-JP" sz="2400" dirty="0" smtClean="0"/>
              <a:t>, and etc., are group elements, and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relevant </a:t>
            </a:r>
            <a:r>
              <a:rPr kumimoji="1" lang="en-US" altLang="ja-JP" sz="2400" dirty="0" smtClean="0"/>
              <a:t>verifications such as signature verification, correct decryption, correct </a:t>
            </a:r>
            <a:r>
              <a:rPr kumimoji="1" lang="en-US" altLang="ja-JP" sz="2400" dirty="0" err="1" smtClean="0"/>
              <a:t>decommitment</a:t>
            </a:r>
            <a:r>
              <a:rPr kumimoji="1" lang="en-US" altLang="ja-JP" sz="2400" dirty="0" smtClean="0"/>
              <a:t>, evaluate pairing product equations.</a:t>
            </a:r>
            <a:endParaRPr lang="en-US" altLang="ja-JP" sz="2400" dirty="0"/>
          </a:p>
          <a:p>
            <a:endParaRPr kumimoji="1" lang="en-US" altLang="ja-JP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xfrm>
            <a:off x="-1" y="6531429"/>
            <a:ext cx="712519" cy="326571"/>
          </a:xfrm>
        </p:spPr>
        <p:txBody>
          <a:bodyPr/>
          <a:lstStyle/>
          <a:p>
            <a:pPr>
              <a:defRPr/>
            </a:pPr>
            <a:fld id="{E41C1E0D-A5E9-4DD0-942E-D7C145529E4D}" type="slidenum">
              <a:rPr lang="en-US" altLang="ja-JP" smtClean="0"/>
              <a:pPr>
                <a:defRPr/>
              </a:pPr>
              <a:t>7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Structure-Preserving Schemes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Proof System</a:t>
            </a:r>
          </a:p>
          <a:p>
            <a:pPr lvl="1"/>
            <a:r>
              <a:rPr lang="en-US" altLang="ja-JP" sz="2000" dirty="0" smtClean="0"/>
              <a:t>NIWI: [GS08]</a:t>
            </a:r>
          </a:p>
          <a:p>
            <a:pPr lvl="1"/>
            <a:r>
              <a:rPr lang="en-US" altLang="ja-JP" sz="2000" dirty="0" smtClean="0"/>
              <a:t>GS with Extra Properties: [BCCKLS09,Fuc11,CKLM12]</a:t>
            </a:r>
            <a:endParaRPr kumimoji="1" lang="en-US" altLang="ja-JP" sz="2000" dirty="0" smtClean="0"/>
          </a:p>
          <a:p>
            <a:r>
              <a:rPr kumimoji="1" lang="en-US" altLang="ja-JP" sz="2400" dirty="0" smtClean="0"/>
              <a:t>Signature Schemes</a:t>
            </a:r>
          </a:p>
          <a:p>
            <a:pPr lvl="1"/>
            <a:r>
              <a:rPr kumimoji="1" lang="en-US" altLang="ja-JP" sz="2000" dirty="0" smtClean="0"/>
              <a:t>Constructions: [Gro06,</a:t>
            </a:r>
            <a:r>
              <a:rPr lang="ja-JP" altLang="en-US" sz="2000" dirty="0"/>
              <a:t> </a:t>
            </a:r>
            <a:r>
              <a:rPr kumimoji="1" lang="en-US" altLang="ja-JP" sz="2000" dirty="0" smtClean="0"/>
              <a:t>GH08, CLY09, AFGHO10, AHO10, AGHO11, CK11]</a:t>
            </a:r>
          </a:p>
          <a:p>
            <a:pPr lvl="1"/>
            <a:r>
              <a:rPr lang="en-US" altLang="ja-JP" sz="2000" dirty="0" smtClean="0"/>
              <a:t>Bounds: [AGHO11, AGH11]</a:t>
            </a:r>
          </a:p>
          <a:p>
            <a:r>
              <a:rPr kumimoji="1" lang="en-US" altLang="ja-JP" sz="2400" dirty="0" smtClean="0"/>
              <a:t>CCA2 Public-Key Encryption</a:t>
            </a:r>
          </a:p>
          <a:p>
            <a:pPr lvl="1"/>
            <a:r>
              <a:rPr kumimoji="1" lang="en-US" altLang="ja-JP" sz="2000" dirty="0" smtClean="0"/>
              <a:t>[CKH11]</a:t>
            </a:r>
          </a:p>
          <a:p>
            <a:r>
              <a:rPr lang="en-US" altLang="ja-JP" sz="2400" dirty="0" smtClean="0"/>
              <a:t>Commitment Schemes</a:t>
            </a:r>
          </a:p>
          <a:p>
            <a:pPr lvl="1"/>
            <a:r>
              <a:rPr lang="en-US" altLang="ja-JP" sz="2000" dirty="0" smtClean="0"/>
              <a:t>Constructions: [Gro09, CLY09, AFGHO10, AHO10]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7D5ADD8-F38D-4469-BD0D-18CD56C4F7C6}" type="slidenum">
              <a:rPr lang="en-US" altLang="ja-JP" smtClean="0"/>
              <a:pPr>
                <a:defRPr/>
              </a:pPr>
              <a:t>8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1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Structure-Preserving Commitments (SPC)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D5ADD8-F38D-4469-BD0D-18CD56C4F7C6}" type="slidenum">
              <a:rPr lang="en-US" altLang="ja-JP" smtClean="0"/>
              <a:pPr/>
              <a:t>9</a:t>
            </a:fld>
            <a:r>
              <a:rPr lang="en-US" altLang="ja-JP" dirty="0" smtClean="0"/>
              <a:t>/32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62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usepackage{amssymb}&#10;\usepackage{amsmath}&#10;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600"/>
  <p:tag name="DEFAULTMAGNIFICATION" val="2"/>
  <p:tag name="DEFAULTFONTSIZE" val="12"/>
  <p:tag name="DEFAULTWIDTH" val="443"/>
  <p:tag name="DEFAULTHEIGHT" val="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\begin{document}&#10;$\mathbb{G}_1,\mathbb{G}_2, \mathbb{G}_T :$ groups of prime order $p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159.0003"/>
  <p:tag name="PICTUREFILESIZE" val="27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e : \mathbb{G}_1 \times \mathbb{G}_2 \rightarrow \mathbb{G}_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78.96016"/>
  <p:tag name="PICTUREFILESIZE" val="1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^\forall X \in \mathbb{G}_1, ^\forall Y \in \mathbb{G}_2, ^\forall a, b \in \mathbb{Z}_p,~e(X^a,Y^b) = e(X, Y)^{ab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232.9205"/>
  <p:tag name="PICTUREFILESIZE" val="45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g,h$ generate $\mathbb{G}_1, \mathbb{G}_2~\Rightarrow~e(g, h)$ generates $\mathbb{G}_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198.9604"/>
  <p:tag name="PICTUREFILESIZE" val="30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\begin{document}&#10;$\mathbb{G}_1,\mathbb{G}_2, \mathbb{G}_T :$ groups of prime order $p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159.0003"/>
  <p:tag name="PICTUREFILESIZE" val="27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e : \mathbb{G}_1 \times \mathbb{G}_2 \rightarrow \mathbb{G}_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78.96016"/>
  <p:tag name="PICTUREFILESIZE" val="1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^\forall X \in \mathbb{G}_1, ^\forall Y \in \mathbb{G}_2, ^\forall a, b \in \mathbb{Z}_p,~e(X^a,Y^b) = e(X, Y)^{ab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232.9205"/>
  <p:tag name="PICTUREFILESIZE" val="45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symb}&#10;\usepackage{amsmath}&#10;&#10;\begin{document}&#10;$g,h$ generate $\mathbb{G}_1, \mathbb{G}_2~\Rightarrow~e(g, h)$ generates $\mathbb{G}_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3"/>
  <p:tag name="BOXHEIGHT" val="339"/>
  <p:tag name="BOXFONT" val="12"/>
  <p:tag name="BOXWRAP" val="False"/>
  <p:tag name="WORKAROUNDTRANSPARENCYBUG" val="False"/>
  <p:tag name="ALLOWFONTSUBSTITUTION" val="False"/>
  <p:tag name="BITMAPFORMAT" val="pngmono"/>
  <p:tag name="ORIGWIDTH" val="198.9604"/>
  <p:tag name="PICTUREFILESIZE" val="3009"/>
</p:tagLst>
</file>

<file path=ppt/theme/theme1.xml><?xml version="1.0" encoding="utf-8"?>
<a:theme xmlns:a="http://schemas.openxmlformats.org/drawingml/2006/main" name="Office テーマ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 \ d o c u m e n t c l a s s { a r t i c l e }  
 \ u s e p a c k a g e { a m s m a t h }  
 \ u s e p a c k a g e { a m s s y m b } 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C107483-35C3-4652-8290-EC4DA3FE827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14151</TotalTime>
  <Words>716</Words>
  <Application>Microsoft Office PowerPoint</Application>
  <PresentationFormat>画面に合わせる (4:3)</PresentationFormat>
  <Paragraphs>145</Paragraphs>
  <Slides>27</Slides>
  <Notes>9</Notes>
  <HiddenSlides>4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テーマ</vt:lpstr>
      <vt:lpstr>Group to Group Commitments Do Not Shrink</vt:lpstr>
      <vt:lpstr>Contents</vt:lpstr>
      <vt:lpstr>Modular Protocol Design</vt:lpstr>
      <vt:lpstr>NIZK in Theory</vt:lpstr>
      <vt:lpstr>Practical NIZK</vt:lpstr>
      <vt:lpstr>Pairing Product Equation</vt:lpstr>
      <vt:lpstr>Structure-Preserving Schemes</vt:lpstr>
      <vt:lpstr>Structure-Preserving Schemes</vt:lpstr>
      <vt:lpstr>Structure-Preserving Commitments (SPC)</vt:lpstr>
      <vt:lpstr>Syntax</vt:lpstr>
      <vt:lpstr>PowerPoint プレゼンテーション</vt:lpstr>
      <vt:lpstr>Impossibility Result (1)</vt:lpstr>
      <vt:lpstr>Algebraic Algorithm</vt:lpstr>
      <vt:lpstr>Alg.Alg. is not KEA </vt:lpstr>
      <vt:lpstr>Proof Intuition (1/3)</vt:lpstr>
      <vt:lpstr>Proof Intuition (2/3)</vt:lpstr>
      <vt:lpstr>Proof Intuition (3/3)</vt:lpstr>
      <vt:lpstr>Impossibility Result (2)</vt:lpstr>
      <vt:lpstr>Optimal Constructions</vt:lpstr>
      <vt:lpstr>PowerPoint プレゼンテーション</vt:lpstr>
      <vt:lpstr>Scheme 1 in Type-III Groups</vt:lpstr>
      <vt:lpstr>Security</vt:lpstr>
      <vt:lpstr>Summary</vt:lpstr>
      <vt:lpstr>Reduction</vt:lpstr>
      <vt:lpstr>Scheme 1 in Type-III Groups</vt:lpstr>
      <vt:lpstr>Scheme 1 (Cont’d)</vt:lpstr>
      <vt:lpstr>Bilinear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Signing on Elements in Bilinear Groups for Modular Protocol Design</dc:title>
  <dc:creator>mookubo</dc:creator>
  <cp:lastModifiedBy>abe</cp:lastModifiedBy>
  <cp:revision>1263</cp:revision>
  <dcterms:created xsi:type="dcterms:W3CDTF">2010-08-12T07:14:55Z</dcterms:created>
  <dcterms:modified xsi:type="dcterms:W3CDTF">2012-04-17T07:51:36Z</dcterms:modified>
</cp:coreProperties>
</file>