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3" r:id="rId1"/>
    <p:sldMasterId id="2147483651" r:id="rId2"/>
  </p:sldMasterIdLst>
  <p:notesMasterIdLst>
    <p:notesMasterId r:id="rId21"/>
  </p:notesMasterIdLst>
  <p:handoutMasterIdLst>
    <p:handoutMasterId r:id="rId22"/>
  </p:handoutMasterIdLst>
  <p:sldIdLst>
    <p:sldId id="258" r:id="rId3"/>
    <p:sldId id="268" r:id="rId4"/>
    <p:sldId id="269" r:id="rId5"/>
    <p:sldId id="286" r:id="rId6"/>
    <p:sldId id="287" r:id="rId7"/>
    <p:sldId id="288" r:id="rId8"/>
    <p:sldId id="299" r:id="rId9"/>
    <p:sldId id="290" r:id="rId10"/>
    <p:sldId id="300" r:id="rId11"/>
    <p:sldId id="291" r:id="rId12"/>
    <p:sldId id="293" r:id="rId13"/>
    <p:sldId id="294" r:id="rId14"/>
    <p:sldId id="295" r:id="rId15"/>
    <p:sldId id="296" r:id="rId16"/>
    <p:sldId id="298" r:id="rId17"/>
    <p:sldId id="266" r:id="rId18"/>
    <p:sldId id="285" r:id="rId19"/>
    <p:sldId id="297" r:id="rId20"/>
  </p:sldIdLst>
  <p:sldSz cx="10080625" cy="7561263"/>
  <p:notesSz cx="5029200" cy="6858000"/>
  <p:defaultTextStyle>
    <a:defPPr>
      <a:defRPr lang="de-DE"/>
    </a:defPPr>
    <a:lvl1pPr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503238" indent="-46038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1006475" indent="-92075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511300" indent="-139700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2014538" indent="-185738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E7E7E7"/>
    <a:srgbClr val="E6E4E4"/>
    <a:srgbClr val="94C11C"/>
    <a:srgbClr val="003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2" autoAdjust="0"/>
    <p:restoredTop sz="94646" autoAdjust="0"/>
  </p:normalViewPr>
  <p:slideViewPr>
    <p:cSldViewPr snapToGrid="0" snapToObjects="1">
      <p:cViewPr>
        <p:scale>
          <a:sx n="80" d="100"/>
          <a:sy n="80" d="100"/>
        </p:scale>
        <p:origin x="-432" y="696"/>
      </p:cViewPr>
      <p:guideLst>
        <p:guide orient="horz" pos="1859"/>
        <p:guide pos="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2022" y="-90"/>
      </p:cViewPr>
      <p:guideLst>
        <p:guide orient="horz" pos="2160"/>
        <p:guide pos="15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179638" cy="342900"/>
          </a:xfrm>
          <a:prstGeom prst="rect">
            <a:avLst/>
          </a:prstGeom>
        </p:spPr>
        <p:txBody>
          <a:bodyPr vert="horz" lIns="67922" tIns="33961" rIns="67922" bIns="33961" rtlCol="0"/>
          <a:lstStyle>
            <a:lvl1pPr algn="l" defTabSz="748768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847975" y="0"/>
            <a:ext cx="2179638" cy="342900"/>
          </a:xfrm>
          <a:prstGeom prst="rect">
            <a:avLst/>
          </a:prstGeom>
        </p:spPr>
        <p:txBody>
          <a:bodyPr vert="horz" lIns="67922" tIns="33961" rIns="67922" bIns="33961" rtlCol="0"/>
          <a:lstStyle>
            <a:lvl1pPr algn="r" defTabSz="748768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7062A0F-8BF0-45BE-B536-67EFCFA6750E}" type="datetimeFigureOut">
              <a:rPr lang="de-DE"/>
              <a:pPr>
                <a:defRPr/>
              </a:pPr>
              <a:t>17.04.2012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2179638" cy="342900"/>
          </a:xfrm>
          <a:prstGeom prst="rect">
            <a:avLst/>
          </a:prstGeom>
        </p:spPr>
        <p:txBody>
          <a:bodyPr vert="horz" lIns="67922" tIns="33961" rIns="67922" bIns="33961" rtlCol="0" anchor="b"/>
          <a:lstStyle>
            <a:lvl1pPr algn="l" defTabSz="748768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847975" y="6513513"/>
            <a:ext cx="2179638" cy="342900"/>
          </a:xfrm>
          <a:prstGeom prst="rect">
            <a:avLst/>
          </a:prstGeom>
        </p:spPr>
        <p:txBody>
          <a:bodyPr vert="horz" lIns="67922" tIns="33961" rIns="67922" bIns="33961" rtlCol="0" anchor="b"/>
          <a:lstStyle>
            <a:lvl1pPr algn="r" defTabSz="748768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5B51C0E0-401E-4C88-B97D-2770601D2A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9302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179638" cy="342900"/>
          </a:xfrm>
          <a:prstGeom prst="rect">
            <a:avLst/>
          </a:prstGeom>
        </p:spPr>
        <p:txBody>
          <a:bodyPr vert="horz" lIns="67922" tIns="33961" rIns="67922" bIns="33961" rtlCol="0"/>
          <a:lstStyle>
            <a:lvl1pPr algn="l" defTabSz="748768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2847975" y="0"/>
            <a:ext cx="2179638" cy="342900"/>
          </a:xfrm>
          <a:prstGeom prst="rect">
            <a:avLst/>
          </a:prstGeom>
        </p:spPr>
        <p:txBody>
          <a:bodyPr vert="horz" lIns="67922" tIns="33961" rIns="67922" bIns="33961" rtlCol="0"/>
          <a:lstStyle>
            <a:lvl1pPr algn="r" defTabSz="748768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82CA1EAA-763A-4D1B-93D1-97B62D92C80B}" type="datetimeFigureOut">
              <a:rPr lang="de-DE"/>
              <a:pPr>
                <a:defRPr/>
              </a:pPr>
              <a:t>17.04.2012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01688" y="514350"/>
            <a:ext cx="3425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7922" tIns="33961" rIns="67922" bIns="3396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03238" y="3257550"/>
            <a:ext cx="4022725" cy="3086100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2179638" cy="342900"/>
          </a:xfrm>
          <a:prstGeom prst="rect">
            <a:avLst/>
          </a:prstGeom>
        </p:spPr>
        <p:txBody>
          <a:bodyPr vert="horz" lIns="67922" tIns="33961" rIns="67922" bIns="33961" rtlCol="0" anchor="b"/>
          <a:lstStyle>
            <a:lvl1pPr algn="l" defTabSz="748768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847975" y="6513513"/>
            <a:ext cx="2179638" cy="342900"/>
          </a:xfrm>
          <a:prstGeom prst="rect">
            <a:avLst/>
          </a:prstGeom>
        </p:spPr>
        <p:txBody>
          <a:bodyPr vert="horz" lIns="67922" tIns="33961" rIns="67922" bIns="33961" rtlCol="0" anchor="b"/>
          <a:lstStyle>
            <a:lvl1pPr algn="r" defTabSz="748768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51B19829-1EB7-4FC8-ABC2-78FDBBB624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39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238"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6475"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1300"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4538"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47610" fontAlgn="base">
              <a:spcBef>
                <a:spcPct val="0"/>
              </a:spcBef>
              <a:spcAft>
                <a:spcPct val="0"/>
              </a:spcAft>
              <a:defRPr/>
            </a:pPr>
            <a:fld id="{07781CEB-57E5-4C39-9ABC-A157B2948A25}" type="slidenum">
              <a:rPr lang="de-DE" smtClean="0"/>
              <a:pPr defTabSz="74761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47610" fontAlgn="base">
              <a:spcBef>
                <a:spcPct val="0"/>
              </a:spcBef>
              <a:spcAft>
                <a:spcPct val="0"/>
              </a:spcAft>
              <a:defRPr/>
            </a:pPr>
            <a:fld id="{F0342D89-FE84-457D-AF24-ABEEF53426F2}" type="slidenum">
              <a:rPr lang="de-DE" smtClean="0"/>
              <a:pPr defTabSz="74761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4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000125"/>
            <a:ext cx="9239250" cy="60642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5775" y="1762126"/>
            <a:ext cx="9239250" cy="52466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3000"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EUROCRYPT 2012 | Cambridge | 17. April 2012                                                                                                                                 Amir </a:t>
            </a:r>
            <a:r>
              <a:rPr lang="en-US" err="1"/>
              <a:t>Moradi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2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21775" cy="706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27" name="Inhaltsplatzhalter 5" descr="Label_RUB_WEISS-BLAU_s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Grafik 3" descr="Wortmarke_BLAU_s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68313"/>
            <a:ext cx="23764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dt="0"/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-9525"/>
            <a:ext cx="9601200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Inhaltsplatzhalter 5" descr="Label_RUB_WEISS-BLAU_s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Grafik 9" descr="Wortmarke_BLAU_s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28600"/>
            <a:ext cx="1860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feld 22"/>
          <p:cNvSpPr txBox="1">
            <a:spLocks noChangeArrowheads="1"/>
          </p:cNvSpPr>
          <p:nvPr/>
        </p:nvSpPr>
        <p:spPr bwMode="auto">
          <a:xfrm>
            <a:off x="9194800" y="7138988"/>
            <a:ext cx="3667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46F4F81-5357-4168-A19E-A6B49F35A98B}" type="slidenum">
              <a:rPr lang="en-US" sz="1000" smtClean="0">
                <a:solidFill>
                  <a:srgbClr val="A6A6A6"/>
                </a:solidFill>
                <a:cs typeface="Arial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A6A6A6"/>
              </a:solidFill>
              <a:cs typeface="Arial" charset="0"/>
            </a:endParaRPr>
          </a:p>
        </p:txBody>
      </p:sp>
      <p:sp>
        <p:nvSpPr>
          <p:cNvPr id="2054" name="Title Placeholder 5"/>
          <p:cNvSpPr>
            <a:spLocks noGrp="1"/>
          </p:cNvSpPr>
          <p:nvPr>
            <p:ph type="title"/>
          </p:nvPr>
        </p:nvSpPr>
        <p:spPr bwMode="auto">
          <a:xfrm>
            <a:off x="485775" y="1260475"/>
            <a:ext cx="90725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85775" y="7008813"/>
            <a:ext cx="842168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0803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EUROCRYPT 2012 | Cambridge | 17. April 2012                                                                                                                                 Amir </a:t>
            </a:r>
            <a:r>
              <a:rPr lang="en-US" err="1"/>
              <a:t>Moradi</a:t>
            </a:r>
            <a:endParaRPr lang="en-US"/>
          </a:p>
        </p:txBody>
      </p:sp>
      <p:sp>
        <p:nvSpPr>
          <p:cNvPr id="2056" name="TextBox 11"/>
          <p:cNvSpPr txBox="1">
            <a:spLocks noChangeArrowheads="1"/>
          </p:cNvSpPr>
          <p:nvPr userDrawn="1"/>
        </p:nvSpPr>
        <p:spPr bwMode="auto">
          <a:xfrm>
            <a:off x="361950" y="385763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92D050"/>
                </a:solidFill>
                <a:latin typeface="Calibri" pitchFamily="34" charset="0"/>
              </a:rPr>
              <a:t>Embedded Security Group</a:t>
            </a:r>
          </a:p>
        </p:txBody>
      </p:sp>
      <p:pic>
        <p:nvPicPr>
          <p:cNvPr id="2057" name="Picture 9" descr="C:\Users\Amir\Desktop\hgi_emsec_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341313"/>
            <a:ext cx="1211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06475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defTabSz="100647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defTabSz="100647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defTabSz="100647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defTabSz="1006475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defTabSz="1006475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defTabSz="1006475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defTabSz="1006475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tiff"/><Relationship Id="rId3" Type="http://schemas.openxmlformats.org/officeDocument/2006/relationships/image" Target="../media/image49.tiff"/><Relationship Id="rId7" Type="http://schemas.openxmlformats.org/officeDocument/2006/relationships/image" Target="../media/image53.tiff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tiff"/><Relationship Id="rId5" Type="http://schemas.openxmlformats.org/officeDocument/2006/relationships/image" Target="../media/image51.tiff"/><Relationship Id="rId4" Type="http://schemas.openxmlformats.org/officeDocument/2006/relationships/image" Target="../media/image50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7" Type="http://schemas.openxmlformats.org/officeDocument/2006/relationships/image" Target="../media/image61.tiff"/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tiff"/><Relationship Id="rId5" Type="http://schemas.openxmlformats.org/officeDocument/2006/relationships/image" Target="../media/image59.tiff"/><Relationship Id="rId4" Type="http://schemas.openxmlformats.org/officeDocument/2006/relationships/image" Target="../media/image58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tif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2.png"/><Relationship Id="rId5" Type="http://schemas.openxmlformats.org/officeDocument/2006/relationships/image" Target="../media/image17.png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6.png"/><Relationship Id="rId5" Type="http://schemas.openxmlformats.org/officeDocument/2006/relationships/image" Target="../media/image17.png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45.png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40.png"/><Relationship Id="rId5" Type="http://schemas.openxmlformats.org/officeDocument/2006/relationships/image" Target="../media/image17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19" Type="http://schemas.openxmlformats.org/officeDocument/2006/relationships/image" Target="../media/image47.png"/><Relationship Id="rId4" Type="http://schemas.openxmlformats.org/officeDocument/2006/relationships/image" Target="../media/image16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feld 12"/>
          <p:cNvSpPr txBox="1">
            <a:spLocks noChangeArrowheads="1"/>
          </p:cNvSpPr>
          <p:nvPr/>
        </p:nvSpPr>
        <p:spPr bwMode="auto">
          <a:xfrm>
            <a:off x="436563" y="3349625"/>
            <a:ext cx="89693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003560"/>
                </a:solidFill>
                <a:cs typeface="Arial" charset="0"/>
              </a:rPr>
              <a:t>Statistical Tools Flavor</a:t>
            </a:r>
          </a:p>
          <a:p>
            <a:pPr eaLnBrk="1" hangingPunct="1"/>
            <a:r>
              <a:rPr lang="en-US" sz="4400" b="1">
                <a:solidFill>
                  <a:srgbClr val="003560"/>
                </a:solidFill>
                <a:cs typeface="Arial" charset="0"/>
              </a:rPr>
              <a:t>Side-Channel Collision Attacks</a:t>
            </a:r>
            <a:r>
              <a:rPr lang="de-DE" sz="3400" b="1">
                <a:solidFill>
                  <a:srgbClr val="003560"/>
                </a:solidFill>
                <a:cs typeface="Arial" charset="0"/>
              </a:rPr>
              <a:t/>
            </a:r>
            <a:br>
              <a:rPr lang="de-DE" sz="3400" b="1">
                <a:solidFill>
                  <a:srgbClr val="003560"/>
                </a:solidFill>
                <a:cs typeface="Arial" charset="0"/>
              </a:rPr>
            </a:br>
            <a:endParaRPr lang="de-DE" sz="1800" b="1">
              <a:solidFill>
                <a:srgbClr val="003560"/>
              </a:solidFill>
              <a:cs typeface="Arial" charset="0"/>
            </a:endParaRPr>
          </a:p>
          <a:p>
            <a:pPr eaLnBrk="1" hangingPunct="1"/>
            <a:r>
              <a:rPr lang="de-DE" sz="2500" b="1">
                <a:solidFill>
                  <a:srgbClr val="8DAE10"/>
                </a:solidFill>
                <a:cs typeface="Arial" charset="0"/>
              </a:rPr>
              <a:t>17. April 2012</a:t>
            </a:r>
            <a:endParaRPr lang="de-DE" sz="2500">
              <a:solidFill>
                <a:srgbClr val="8DAE10"/>
              </a:solidFill>
              <a:cs typeface="Arial" charset="0"/>
            </a:endParaRPr>
          </a:p>
        </p:txBody>
      </p:sp>
      <p:sp>
        <p:nvSpPr>
          <p:cNvPr id="3075" name="Textfeld 14"/>
          <p:cNvSpPr txBox="1">
            <a:spLocks noChangeArrowheads="1"/>
          </p:cNvSpPr>
          <p:nvPr/>
        </p:nvSpPr>
        <p:spPr bwMode="auto">
          <a:xfrm>
            <a:off x="436563" y="6440488"/>
            <a:ext cx="74485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sz="1800" b="1">
                <a:solidFill>
                  <a:srgbClr val="003560"/>
                </a:solidFill>
                <a:cs typeface="Arial" charset="0"/>
              </a:rPr>
              <a:t>Amir Moradi</a:t>
            </a:r>
            <a:endParaRPr lang="de-DE" sz="600">
              <a:solidFill>
                <a:srgbClr val="003560"/>
              </a:solidFill>
              <a:cs typeface="Arial" charset="0"/>
            </a:endParaRPr>
          </a:p>
          <a:p>
            <a:pPr eaLnBrk="1" hangingPunct="1"/>
            <a:endParaRPr lang="de-DE" sz="500">
              <a:solidFill>
                <a:srgbClr val="003560"/>
              </a:solidFill>
              <a:cs typeface="Arial" charset="0"/>
            </a:endParaRPr>
          </a:p>
          <a:p>
            <a:pPr eaLnBrk="1" hangingPunct="1"/>
            <a:r>
              <a:rPr lang="de-DE" sz="1600">
                <a:solidFill>
                  <a:srgbClr val="003560"/>
                </a:solidFill>
                <a:cs typeface="Arial" charset="0"/>
              </a:rPr>
              <a:t>Embedded Security Group, Ruhr University Bochum, Germany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lum bright="32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1" b="7904"/>
          <a:stretch>
            <a:fillRect/>
          </a:stretch>
        </p:blipFill>
        <p:spPr bwMode="auto">
          <a:xfrm>
            <a:off x="0" y="0"/>
            <a:ext cx="913447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nhaltsplatzhalter 5" descr="Label_RUB_WEISS-BLAU_s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rafik 3" descr="Wortmarke_BLAU_s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894013"/>
            <a:ext cx="23764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C:\Users\Amir\Desktop\hgi_emsec_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6921500"/>
            <a:ext cx="21844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Issues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85775" y="1595438"/>
            <a:ext cx="9239250" cy="227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higher statistical moments, lower estimation accuracy</a:t>
            </a:r>
          </a:p>
          <a:p>
            <a:pPr lvl="1"/>
            <a:r>
              <a:rPr lang="en-US" sz="2500" dirty="0" smtClean="0"/>
              <a:t>more traces (measurements) required</a:t>
            </a:r>
          </a:p>
          <a:p>
            <a:r>
              <a:rPr lang="en-US" sz="2400" dirty="0" smtClean="0"/>
              <a:t>estimating </a:t>
            </a:r>
            <a:r>
              <a:rPr lang="en-US" sz="2400" dirty="0" err="1" smtClean="0"/>
              <a:t>pdf</a:t>
            </a:r>
            <a:r>
              <a:rPr lang="en-US" sz="2400" dirty="0" smtClean="0"/>
              <a:t> by e.g., histogram</a:t>
            </a:r>
          </a:p>
          <a:p>
            <a:pPr lvl="1"/>
            <a:r>
              <a:rPr lang="en-US" sz="2500" dirty="0" smtClean="0"/>
              <a:t>reducing accuracy as well</a:t>
            </a: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Jeffreys</a:t>
            </a:r>
            <a:r>
              <a:rPr lang="en-US" sz="2400" dirty="0" smtClean="0"/>
              <a:t> divergence</a:t>
            </a:r>
          </a:p>
          <a:p>
            <a:pPr lvl="1"/>
            <a:r>
              <a:rPr lang="en-US" sz="2500" dirty="0" smtClean="0"/>
              <a:t>based on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Kullback-Leibler</a:t>
            </a:r>
            <a:r>
              <a:rPr lang="en-US" sz="2500" dirty="0" smtClean="0"/>
              <a:t> divergence</a:t>
            </a:r>
          </a:p>
          <a:p>
            <a:pPr lvl="1"/>
            <a:r>
              <a:rPr lang="en-US" sz="2500" dirty="0" smtClean="0"/>
              <a:t>symmetric</a:t>
            </a:r>
          </a:p>
          <a:p>
            <a:endParaRPr lang="en-US" sz="2400" dirty="0"/>
          </a:p>
          <a:p>
            <a:r>
              <a:rPr lang="en-US" sz="2400" dirty="0" smtClean="0"/>
              <a:t>Experimental Platforms</a:t>
            </a:r>
          </a:p>
          <a:p>
            <a:pPr lvl="1"/>
            <a:r>
              <a:rPr lang="en-US" sz="2500" dirty="0" err="1" smtClean="0"/>
              <a:t>Virtex</a:t>
            </a:r>
            <a:r>
              <a:rPr lang="en-US" sz="2500" dirty="0" smtClean="0"/>
              <a:t> II-pro </a:t>
            </a:r>
            <a:r>
              <a:rPr lang="en-US" sz="2500" dirty="0"/>
              <a:t>FPGA (SASEBO</a:t>
            </a:r>
            <a:r>
              <a:rPr lang="en-US" sz="2500" dirty="0" smtClean="0"/>
              <a:t>)</a:t>
            </a:r>
          </a:p>
          <a:p>
            <a:pPr lvl="1"/>
            <a:r>
              <a:rPr lang="en-US" sz="2500" dirty="0" smtClean="0"/>
              <a:t>Atmel </a:t>
            </a:r>
            <a:r>
              <a:rPr lang="en-US" sz="2500" dirty="0" err="1" smtClean="0"/>
              <a:t>uC</a:t>
            </a:r>
            <a:r>
              <a:rPr lang="en-US" sz="2500" dirty="0" smtClean="0"/>
              <a:t> (smartcard)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2"/>
          </p:nvPr>
        </p:nvSpPr>
        <p:spPr bwMode="auto">
          <a:xfrm>
            <a:off x="485775" y="7008813"/>
            <a:ext cx="8421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64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EUROCRYPT 2012 | Cambridge | 17. April 2012                                                                                                                                 Amir </a:t>
            </a:r>
            <a:r>
              <a:rPr lang="en-US" sz="1200" dirty="0" err="1" smtClean="0">
                <a:solidFill>
                  <a:srgbClr val="898989"/>
                </a:solidFill>
                <a:latin typeface="Calibri" pitchFamily="34" charset="0"/>
              </a:rPr>
              <a:t>Moradi</a:t>
            </a:r>
            <a:endParaRPr 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</a:t>
            </a:r>
            <a:r>
              <a:rPr lang="en-US" sz="2800" dirty="0" smtClean="0"/>
              <a:t>(PRESENT TI)</a:t>
            </a:r>
            <a:endParaRPr lang="en-US" dirty="0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85775" y="1595438"/>
            <a:ext cx="9239250" cy="227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J. Cryptology 24(2)</a:t>
            </a:r>
            <a:endParaRPr lang="en-US" sz="2400" dirty="0" smtClean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2"/>
          </p:nvPr>
        </p:nvSpPr>
        <p:spPr bwMode="auto">
          <a:xfrm>
            <a:off x="485775" y="7008813"/>
            <a:ext cx="8421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64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EUROCRYPT 2012 | Cambridge | 17. April 2012                                                                                                                                 Amir </a:t>
            </a:r>
            <a:r>
              <a:rPr lang="en-US" sz="1200" dirty="0" err="1" smtClean="0">
                <a:solidFill>
                  <a:srgbClr val="898989"/>
                </a:solidFill>
                <a:latin typeface="Calibri" pitchFamily="34" charset="0"/>
              </a:rPr>
              <a:t>Moradi</a:t>
            </a:r>
            <a:endParaRPr 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3554" name="Picture 2" descr="C:\Users\Amir\Desktop\schPRESENT.tif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0" y="2118078"/>
            <a:ext cx="8384117" cy="48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</a:t>
            </a:r>
            <a:r>
              <a:rPr lang="en-US" sz="2800" dirty="0" smtClean="0"/>
              <a:t>(PRESENT TI)</a:t>
            </a:r>
            <a:endParaRPr lang="en-US" dirty="0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85775" y="1595438"/>
            <a:ext cx="9239250" cy="227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Average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Variance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Skewness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pdf</a:t>
            </a:r>
            <a:endParaRPr lang="en-US" sz="2400" dirty="0" smtClean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2"/>
          </p:nvPr>
        </p:nvSpPr>
        <p:spPr bwMode="auto">
          <a:xfrm>
            <a:off x="485775" y="7008813"/>
            <a:ext cx="8421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64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EUROCRYPT 2012 | Cambridge | 17. April 2012                                                                                                                                 Amir </a:t>
            </a:r>
            <a:r>
              <a:rPr lang="en-US" sz="1200" dirty="0" err="1" smtClean="0">
                <a:solidFill>
                  <a:srgbClr val="898989"/>
                </a:solidFill>
                <a:latin typeface="Calibri" pitchFamily="34" charset="0"/>
              </a:rPr>
              <a:t>Moradi</a:t>
            </a:r>
            <a:endParaRPr 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4578" name="Picture 2" descr="C:\Users\Amir\Desktop\Figures\CorrPRESENT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62" y="1587326"/>
            <a:ext cx="3277675" cy="13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Amir\Desktop\Figures\VarPRESENT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62" y="2974035"/>
            <a:ext cx="3277676" cy="13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Amir\Desktop\Figures\SkewPRESENT.tif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63" y="4360744"/>
            <a:ext cx="3277675" cy="13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Amir\Desktop\Figures\PDCPRESENT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63" y="5747453"/>
            <a:ext cx="3277675" cy="13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:\Users\Amir\Desktop\Figures\VarPRESENTNo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65" y="2974033"/>
            <a:ext cx="3277676" cy="13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C:\Users\Amir\Desktop\Figures\SkewPRESENTNo.t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65" y="4360744"/>
            <a:ext cx="3277676" cy="13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C:\Users\Amir\Desktop\Figures\PDCPRESENTNo.t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65" y="5747453"/>
            <a:ext cx="3277676" cy="13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</a:t>
            </a:r>
            <a:r>
              <a:rPr lang="en-US" sz="2800" dirty="0" smtClean="0"/>
              <a:t>(AES TI)</a:t>
            </a:r>
            <a:endParaRPr lang="en-US" dirty="0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85775" y="1595438"/>
            <a:ext cx="9239250" cy="227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EC 2011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2"/>
          </p:nvPr>
        </p:nvSpPr>
        <p:spPr bwMode="auto">
          <a:xfrm>
            <a:off x="485775" y="7008813"/>
            <a:ext cx="8421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64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EUROCRYPT 2012 | Cambridge | 17. April 2012                                                                                                                                 Amir </a:t>
            </a:r>
            <a:r>
              <a:rPr lang="en-US" sz="1200" dirty="0" err="1" smtClean="0">
                <a:solidFill>
                  <a:srgbClr val="898989"/>
                </a:solidFill>
                <a:latin typeface="Calibri" pitchFamily="34" charset="0"/>
              </a:rPr>
              <a:t>Moradi</a:t>
            </a:r>
            <a:endParaRPr 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5604" name="Picture 4" descr="C:\Users\Amir\Desktop\Picture2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72" y="1526961"/>
            <a:ext cx="8314887" cy="557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</a:t>
            </a:r>
            <a:r>
              <a:rPr lang="en-US" sz="2800" dirty="0" smtClean="0"/>
              <a:t>(AES TI)</a:t>
            </a:r>
            <a:endParaRPr lang="en-US" dirty="0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85775" y="1595438"/>
            <a:ext cx="9239250" cy="227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Average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Variance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Skewness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pdf</a:t>
            </a:r>
            <a:endParaRPr lang="en-US" sz="2400" dirty="0" smtClean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2"/>
          </p:nvPr>
        </p:nvSpPr>
        <p:spPr bwMode="auto">
          <a:xfrm>
            <a:off x="485775" y="7008813"/>
            <a:ext cx="8421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64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EUROCRYPT 2012 | Cambridge | 17. April 2012                                                                                                                                 Amir </a:t>
            </a:r>
            <a:r>
              <a:rPr lang="en-US" sz="1200" dirty="0" err="1" smtClean="0">
                <a:solidFill>
                  <a:srgbClr val="898989"/>
                </a:solidFill>
                <a:latin typeface="Calibri" pitchFamily="34" charset="0"/>
              </a:rPr>
              <a:t>Moradi</a:t>
            </a:r>
            <a:endParaRPr 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6626" name="Picture 2" descr="C:\Users\Amir\Desktop\Figures\VarAES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62" y="2974032"/>
            <a:ext cx="3277675" cy="13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Amir\Desktop\Figures\SkewAES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62" y="4356799"/>
            <a:ext cx="3277675" cy="13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Amir\Desktop\Figures\PDCAES.tif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61" y="5739566"/>
            <a:ext cx="3277675" cy="13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C:\Users\Amir\Desktop\Figures\VarAESNo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65" y="2974033"/>
            <a:ext cx="3277676" cy="13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:\Users\Amir\Desktop\Figures\PDCAESNo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65" y="5743508"/>
            <a:ext cx="3277676" cy="13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C:\Users\Amir\Desktop\CorrColl_TI_2.tif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5" y="1587324"/>
            <a:ext cx="3227101" cy="13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</a:t>
            </a:r>
            <a:r>
              <a:rPr lang="en-US" sz="2800" dirty="0" smtClean="0"/>
              <a:t>(masked software)</a:t>
            </a:r>
            <a:endParaRPr lang="en-US" dirty="0" smtClean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2"/>
          </p:nvPr>
        </p:nvSpPr>
        <p:spPr bwMode="auto">
          <a:xfrm>
            <a:off x="485775" y="7008813"/>
            <a:ext cx="8421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64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EUROCRYPT 2012 | Cambridge | 17. April 2012                                                                                                                                 Amir </a:t>
            </a:r>
            <a:r>
              <a:rPr lang="en-US" sz="1200" dirty="0" err="1" smtClean="0">
                <a:solidFill>
                  <a:srgbClr val="898989"/>
                </a:solidFill>
                <a:latin typeface="Calibri" pitchFamily="34" charset="0"/>
              </a:rPr>
              <a:t>Moradi</a:t>
            </a:r>
            <a:endParaRPr 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85775" y="1595438"/>
            <a:ext cx="9239250" cy="227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time to move toward multivariate case</a:t>
            </a:r>
          </a:p>
          <a:p>
            <a:pPr lvl="1"/>
            <a:r>
              <a:rPr lang="en-US" sz="2500" dirty="0" smtClean="0"/>
              <a:t>joint </a:t>
            </a:r>
            <a:r>
              <a:rPr lang="en-US" sz="2500" dirty="0" err="1" smtClean="0"/>
              <a:t>pdfs</a:t>
            </a:r>
            <a:r>
              <a:rPr lang="en-US" sz="2500" dirty="0" smtClean="0"/>
              <a:t> can be estimated</a:t>
            </a:r>
          </a:p>
          <a:p>
            <a:pPr lvl="1"/>
            <a:r>
              <a:rPr lang="en-US" sz="2500" dirty="0" smtClean="0"/>
              <a:t>joint statistical moments also can be estimated</a:t>
            </a:r>
          </a:p>
          <a:p>
            <a:pPr lvl="2"/>
            <a:r>
              <a:rPr lang="en-US" sz="2000" dirty="0" smtClean="0"/>
              <a:t>the same as doing a preprocess (by multiplication) step </a:t>
            </a:r>
          </a:p>
          <a:p>
            <a:pPr marL="1008063" lvl="2" indent="0">
              <a:buNone/>
            </a:pPr>
            <a:r>
              <a:rPr lang="en-US" sz="2000" dirty="0" smtClean="0"/>
              <a:t>    prior to a </a:t>
            </a:r>
            <a:r>
              <a:rPr lang="en-US" sz="2000" dirty="0" err="1" smtClean="0"/>
              <a:t>univariate</a:t>
            </a:r>
            <a:r>
              <a:rPr lang="en-US" sz="2000" dirty="0" smtClean="0"/>
              <a:t> attack</a:t>
            </a:r>
          </a:p>
        </p:txBody>
      </p:sp>
      <p:pic>
        <p:nvPicPr>
          <p:cNvPr id="13" name="Picture 2" descr="C:\Users\Amir\Desktop\Figures\schSoft.tif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2" y="1788803"/>
            <a:ext cx="9867015" cy="25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363109" y="2781938"/>
            <a:ext cx="0" cy="1553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202218" y="2781938"/>
            <a:ext cx="0" cy="1553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555592" y="2781938"/>
            <a:ext cx="0" cy="1553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94701" y="2781938"/>
            <a:ext cx="0" cy="1553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3372592" y="4405745"/>
            <a:ext cx="1840676" cy="118806"/>
          </a:xfrm>
          <a:custGeom>
            <a:avLst/>
            <a:gdLst>
              <a:gd name="connsiteX0" fmla="*/ 0 w 1840676"/>
              <a:gd name="connsiteY0" fmla="*/ 0 h 118806"/>
              <a:gd name="connsiteX1" fmla="*/ 866899 w 1840676"/>
              <a:gd name="connsiteY1" fmla="*/ 118754 h 118806"/>
              <a:gd name="connsiteX2" fmla="*/ 1840676 w 1840676"/>
              <a:gd name="connsiteY2" fmla="*/ 11876 h 11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0676" h="118806">
                <a:moveTo>
                  <a:pt x="0" y="0"/>
                </a:moveTo>
                <a:cubicBezTo>
                  <a:pt x="280060" y="58387"/>
                  <a:pt x="560120" y="116775"/>
                  <a:pt x="866899" y="118754"/>
                </a:cubicBezTo>
                <a:cubicBezTo>
                  <a:pt x="1173678" y="120733"/>
                  <a:pt x="1507177" y="66304"/>
                  <a:pt x="1840676" y="1187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555592" y="4417673"/>
            <a:ext cx="1840676" cy="118806"/>
          </a:xfrm>
          <a:custGeom>
            <a:avLst/>
            <a:gdLst>
              <a:gd name="connsiteX0" fmla="*/ 0 w 1840676"/>
              <a:gd name="connsiteY0" fmla="*/ 0 h 118806"/>
              <a:gd name="connsiteX1" fmla="*/ 866899 w 1840676"/>
              <a:gd name="connsiteY1" fmla="*/ 118754 h 118806"/>
              <a:gd name="connsiteX2" fmla="*/ 1840676 w 1840676"/>
              <a:gd name="connsiteY2" fmla="*/ 11876 h 11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0676" h="118806">
                <a:moveTo>
                  <a:pt x="0" y="0"/>
                </a:moveTo>
                <a:cubicBezTo>
                  <a:pt x="280060" y="58387"/>
                  <a:pt x="560120" y="116775"/>
                  <a:pt x="866899" y="118754"/>
                </a:cubicBezTo>
                <a:cubicBezTo>
                  <a:pt x="1173678" y="120733"/>
                  <a:pt x="1507177" y="66304"/>
                  <a:pt x="1840676" y="1187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feld 12"/>
          <p:cNvSpPr txBox="1">
            <a:spLocks noChangeArrowheads="1"/>
          </p:cNvSpPr>
          <p:nvPr/>
        </p:nvSpPr>
        <p:spPr bwMode="auto">
          <a:xfrm>
            <a:off x="436563" y="3019425"/>
            <a:ext cx="78597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4400" b="1">
                <a:solidFill>
                  <a:srgbClr val="003560"/>
                </a:solidFill>
                <a:cs typeface="Arial" charset="0"/>
              </a:rPr>
              <a:t>Thanks!</a:t>
            </a:r>
            <a:br>
              <a:rPr lang="de-DE" sz="4400" b="1">
                <a:solidFill>
                  <a:srgbClr val="003560"/>
                </a:solidFill>
                <a:cs typeface="Arial" charset="0"/>
              </a:rPr>
            </a:br>
            <a:r>
              <a:rPr lang="de-DE" sz="4400" b="1">
                <a:solidFill>
                  <a:srgbClr val="94C11C"/>
                </a:solidFill>
                <a:cs typeface="Arial" charset="0"/>
              </a:rPr>
              <a:t>Any questions?</a:t>
            </a:r>
            <a:r>
              <a:rPr lang="de-DE" sz="3400" b="1">
                <a:solidFill>
                  <a:srgbClr val="003560"/>
                </a:solidFill>
                <a:cs typeface="Arial" charset="0"/>
              </a:rPr>
              <a:t/>
            </a:r>
            <a:br>
              <a:rPr lang="de-DE" sz="3400" b="1">
                <a:solidFill>
                  <a:srgbClr val="003560"/>
                </a:solidFill>
                <a:cs typeface="Arial" charset="0"/>
              </a:rPr>
            </a:br>
            <a:endParaRPr lang="de-DE" sz="3400">
              <a:solidFill>
                <a:srgbClr val="8DAE10"/>
              </a:solidFill>
              <a:cs typeface="Arial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lum bright="32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1" b="7904"/>
          <a:stretch>
            <a:fillRect/>
          </a:stretch>
        </p:blipFill>
        <p:spPr bwMode="auto">
          <a:xfrm>
            <a:off x="0" y="0"/>
            <a:ext cx="913447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Inhaltsplatzhalter 5" descr="Label_RUB_WEISS-BLAU_s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feld 14"/>
          <p:cNvSpPr txBox="1">
            <a:spLocks noChangeArrowheads="1"/>
          </p:cNvSpPr>
          <p:nvPr/>
        </p:nvSpPr>
        <p:spPr bwMode="auto">
          <a:xfrm>
            <a:off x="436563" y="6754813"/>
            <a:ext cx="7448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>
                <a:solidFill>
                  <a:srgbClr val="003560"/>
                </a:solidFill>
                <a:cs typeface="Arial" charset="0"/>
              </a:rPr>
              <a:t>Embedded Security Group, Ruhr University Bochum, Germany</a:t>
            </a:r>
          </a:p>
        </p:txBody>
      </p:sp>
      <p:sp>
        <p:nvSpPr>
          <p:cNvPr id="22534" name="Textfeld 14"/>
          <p:cNvSpPr txBox="1">
            <a:spLocks noChangeArrowheads="1"/>
          </p:cNvSpPr>
          <p:nvPr/>
        </p:nvSpPr>
        <p:spPr bwMode="auto">
          <a:xfrm>
            <a:off x="519113" y="5726113"/>
            <a:ext cx="24558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3560"/>
                </a:solidFill>
                <a:cs typeface="Arial" charset="0"/>
              </a:rPr>
              <a:t>amir.moradi@rub.de</a:t>
            </a:r>
            <a:endParaRPr lang="de-DE" sz="1800">
              <a:solidFill>
                <a:srgbClr val="003560"/>
              </a:solidFill>
              <a:cs typeface="Arial" charset="0"/>
            </a:endParaRPr>
          </a:p>
        </p:txBody>
      </p:sp>
      <p:pic>
        <p:nvPicPr>
          <p:cNvPr id="22535" name="Picture 10" descr="C:\Users\Amir\Desktop\hgi_emsec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6921500"/>
            <a:ext cx="21844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Measurement Speed?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762125"/>
            <a:ext cx="52578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59175" y="2700338"/>
            <a:ext cx="622300" cy="6016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66988" y="2765425"/>
            <a:ext cx="523875" cy="5016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90863" y="3009900"/>
            <a:ext cx="468312" cy="0"/>
          </a:xfrm>
          <a:prstGeom prst="straightConnector1">
            <a:avLst/>
          </a:prstGeom>
          <a:ln w="508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6" descr="C:\Users\Amir\Desktop\P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3848100"/>
            <a:ext cx="217646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6129338" y="5165725"/>
            <a:ext cx="1660525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Text Placeholder 17"/>
          <p:cNvSpPr txBox="1">
            <a:spLocks noGrp="1"/>
          </p:cNvSpPr>
          <p:nvPr>
            <p:ph type="body" sz="quarter" idx="11"/>
          </p:nvPr>
        </p:nvSpPr>
        <p:spPr bwMode="auto">
          <a:xfrm>
            <a:off x="485775" y="1762125"/>
            <a:ext cx="9239250" cy="5246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 smtClean="0"/>
              <a:t>(Threshold)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9338" y="4795838"/>
            <a:ext cx="15954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+mn-lt"/>
              </a:rPr>
              <a:t>UART</a:t>
            </a:r>
          </a:p>
        </p:txBody>
      </p:sp>
      <p:pic>
        <p:nvPicPr>
          <p:cNvPr id="23564" name="Picture 2" descr="C:\Users\Amir\Desktop\LCRY_WM845Zi-A_Oscillosco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759450"/>
            <a:ext cx="2065337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rot="5400000">
            <a:off x="2085976" y="5207000"/>
            <a:ext cx="2316162" cy="1587"/>
          </a:xfrm>
          <a:prstGeom prst="straightConnector1">
            <a:avLst/>
          </a:prstGeom>
          <a:ln w="508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378075" y="6365875"/>
            <a:ext cx="866775" cy="450850"/>
          </a:xfrm>
          <a:prstGeom prst="straightConnector1">
            <a:avLst/>
          </a:prstGeom>
          <a:ln w="508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83113" y="5881688"/>
            <a:ext cx="51895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+mn-lt"/>
              </a:rPr>
              <a:t>PC sends a small number of bytes (~20)</a:t>
            </a:r>
          </a:p>
          <a:p>
            <a:pPr algn="ctr">
              <a:defRPr/>
            </a:pPr>
            <a:r>
              <a:rPr lang="en-US" sz="1800" dirty="0">
                <a:latin typeface="+mn-lt"/>
              </a:rPr>
              <a:t>Control FPGA communicates with the Target FPGA</a:t>
            </a:r>
          </a:p>
          <a:p>
            <a:pPr algn="ctr">
              <a:defRPr/>
            </a:pPr>
            <a:r>
              <a:rPr lang="en-US" sz="1800" dirty="0">
                <a:latin typeface="+mn-lt"/>
              </a:rPr>
              <a:t>sending/receiving ~10K plaintext/</a:t>
            </a:r>
            <a:r>
              <a:rPr lang="en-US" sz="1800" dirty="0" err="1">
                <a:latin typeface="+mn-lt"/>
              </a:rPr>
              <a:t>ciphertext</a:t>
            </a:r>
            <a:endParaRPr lang="en-US" sz="1800" dirty="0">
              <a:latin typeface="+mn-lt"/>
            </a:endParaRPr>
          </a:p>
          <a:p>
            <a:pPr algn="ctr">
              <a:defRPr/>
            </a:pPr>
            <a:r>
              <a:rPr lang="en-US" sz="1800" dirty="0">
                <a:latin typeface="+mn-lt"/>
              </a:rPr>
              <a:t>while the oscilloscope measures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21413" y="2647950"/>
            <a:ext cx="35512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+mn-lt"/>
              </a:rPr>
              <a:t>Speed of the measurement depends on the length of each trace</a:t>
            </a:r>
          </a:p>
          <a:p>
            <a:pPr algn="ctr">
              <a:defRPr/>
            </a:pPr>
            <a:r>
              <a:rPr lang="en-US" sz="1800" dirty="0">
                <a:latin typeface="+mn-lt"/>
              </a:rPr>
              <a:t>In this case, 2000 points, </a:t>
            </a:r>
          </a:p>
          <a:p>
            <a:pPr algn="ctr">
              <a:defRPr/>
            </a:pPr>
            <a:r>
              <a:rPr lang="en-US" sz="1800" dirty="0">
                <a:latin typeface="+mn-lt"/>
              </a:rPr>
              <a:t>100M traces in 11 hours!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</a:t>
            </a:r>
            <a:r>
              <a:rPr lang="en-US" sz="2800" dirty="0" smtClean="0"/>
              <a:t>(masked software)</a:t>
            </a:r>
            <a:endParaRPr lang="en-US" dirty="0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85775" y="1595438"/>
            <a:ext cx="9239250" cy="227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2"/>
          </p:nvPr>
        </p:nvSpPr>
        <p:spPr bwMode="auto">
          <a:xfrm>
            <a:off x="485775" y="7008813"/>
            <a:ext cx="8421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64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EUROCRYPT 2012 | Cambridge | 17. April 2012                                                                                                                                 Amir </a:t>
            </a:r>
            <a:r>
              <a:rPr lang="en-US" sz="1200" dirty="0" err="1" smtClean="0">
                <a:solidFill>
                  <a:srgbClr val="898989"/>
                </a:solidFill>
                <a:latin typeface="Calibri" pitchFamily="34" charset="0"/>
              </a:rPr>
              <a:t>Moradi</a:t>
            </a:r>
            <a:endParaRPr 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7651" name="Picture 3" descr="C:\Users\Amir\Desktop\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16" y="2153863"/>
            <a:ext cx="2343150" cy="14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Amir\Desktop\SCR3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19" y="1494020"/>
            <a:ext cx="2747701" cy="24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mir\Desktop\Figures\SoftAES.tif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87" y="3987743"/>
            <a:ext cx="5943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3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85775" y="1762125"/>
            <a:ext cx="9239250" cy="5246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Challenges</a:t>
            </a:r>
          </a:p>
          <a:p>
            <a:pPr lvl="1"/>
            <a:r>
              <a:rPr lang="en-US" smtClean="0"/>
              <a:t>Side-Channel Attacks (SCA)</a:t>
            </a:r>
          </a:p>
          <a:p>
            <a:pPr lvl="1"/>
            <a:r>
              <a:rPr lang="en-US" smtClean="0"/>
              <a:t>Collision SCA</a:t>
            </a:r>
          </a:p>
          <a:p>
            <a:pPr lvl="1"/>
            <a:r>
              <a:rPr lang="en-US" smtClean="0"/>
              <a:t>Problems and our solution</a:t>
            </a:r>
          </a:p>
          <a:p>
            <a:r>
              <a:rPr lang="en-US" smtClean="0"/>
              <a:t>What is new in this paper</a:t>
            </a:r>
          </a:p>
          <a:p>
            <a:r>
              <a:rPr lang="en-US" smtClean="0"/>
              <a:t>Some experimental results</a:t>
            </a:r>
          </a:p>
          <a:p>
            <a:endParaRPr lang="en-US" smtClean="0"/>
          </a:p>
        </p:txBody>
      </p:sp>
      <p:sp>
        <p:nvSpPr>
          <p:cNvPr id="4100" name="Footer Placeholder 10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64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EUROCRYPT 2012 | Cambridge | 17. April 2012                                                                                                                                 Amir </a:t>
            </a:r>
            <a:r>
              <a:rPr lang="en-US" sz="1200" dirty="0" err="1" smtClean="0">
                <a:solidFill>
                  <a:srgbClr val="898989"/>
                </a:solidFill>
                <a:latin typeface="Calibri" pitchFamily="34" charset="0"/>
              </a:rPr>
              <a:t>Moradi</a:t>
            </a:r>
            <a:endParaRPr 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the story?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85775" y="1595438"/>
            <a:ext cx="9239250" cy="227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SCA (implementation attacks)</a:t>
            </a:r>
          </a:p>
          <a:p>
            <a:pPr lvl="1"/>
            <a:r>
              <a:rPr lang="en-US" sz="2400" dirty="0" smtClean="0"/>
              <a:t>recovering the key of crypto devices</a:t>
            </a:r>
          </a:p>
          <a:p>
            <a:pPr lvl="1"/>
            <a:r>
              <a:rPr lang="en-US" sz="2400" dirty="0" smtClean="0"/>
              <a:t>hypothetical model for power consumption</a:t>
            </a:r>
          </a:p>
          <a:p>
            <a:pPr lvl="1"/>
            <a:r>
              <a:rPr lang="en-US" sz="2400" dirty="0" smtClean="0"/>
              <a:t>compare the model with side-channel leakage (power)</a:t>
            </a:r>
          </a:p>
          <a:p>
            <a:r>
              <a:rPr lang="en-US" sz="2400" dirty="0" smtClean="0"/>
              <a:t>How?</a:t>
            </a:r>
          </a:p>
        </p:txBody>
      </p:sp>
      <p:grpSp>
        <p:nvGrpSpPr>
          <p:cNvPr id="5125" name="Group 23"/>
          <p:cNvGrpSpPr>
            <a:grpSpLocks/>
          </p:cNvGrpSpPr>
          <p:nvPr/>
        </p:nvGrpSpPr>
        <p:grpSpPr bwMode="auto">
          <a:xfrm>
            <a:off x="82550" y="3549650"/>
            <a:ext cx="2287588" cy="1397000"/>
            <a:chOff x="665018" y="3865419"/>
            <a:chExt cx="2287062" cy="1396537"/>
          </a:xfrm>
        </p:grpSpPr>
        <p:sp>
          <p:nvSpPr>
            <p:cNvPr id="2" name="Rounded Rectangle 1"/>
            <p:cNvSpPr/>
            <p:nvPr/>
          </p:nvSpPr>
          <p:spPr>
            <a:xfrm>
              <a:off x="1679198" y="4476404"/>
              <a:ext cx="657074" cy="39039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Sbox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488742" y="4671602"/>
              <a:ext cx="19045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Or 9"/>
            <p:cNvSpPr/>
            <p:nvPr/>
          </p:nvSpPr>
          <p:spPr>
            <a:xfrm>
              <a:off x="1230038" y="4539883"/>
              <a:ext cx="258704" cy="263438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872933" y="4671602"/>
              <a:ext cx="35710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358596" y="4324055"/>
              <a:ext cx="0" cy="2158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1247497" y="4087595"/>
              <a:ext cx="223786" cy="195198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336272" y="4671602"/>
              <a:ext cx="19045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998316" y="4046334"/>
              <a:ext cx="1861710" cy="114896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65018" y="4431969"/>
              <a:ext cx="223787" cy="196785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 useBgFill="1">
          <p:nvSpPr>
            <p:cNvPr id="21" name="Rectangle 20"/>
            <p:cNvSpPr/>
            <p:nvPr/>
          </p:nvSpPr>
          <p:spPr>
            <a:xfrm>
              <a:off x="888805" y="4979475"/>
              <a:ext cx="2028358" cy="2824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 useBgFill="1">
          <p:nvSpPr>
            <p:cNvPr id="27" name="Rectangle 26"/>
            <p:cNvSpPr/>
            <p:nvPr/>
          </p:nvSpPr>
          <p:spPr>
            <a:xfrm>
              <a:off x="2664808" y="3865419"/>
              <a:ext cx="287272" cy="13298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103438" y="3565525"/>
          <a:ext cx="5935662" cy="274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732"/>
                <a:gridCol w="365783"/>
                <a:gridCol w="365783"/>
                <a:gridCol w="365783"/>
                <a:gridCol w="3084232"/>
                <a:gridCol w="365783"/>
                <a:gridCol w="365783"/>
                <a:gridCol w="365783"/>
              </a:tblGrid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3d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f9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ab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3d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190809"/>
              </p:ext>
            </p:extLst>
          </p:nvPr>
        </p:nvGraphicFramePr>
        <p:xfrm>
          <a:off x="2062163" y="3879850"/>
          <a:ext cx="5976936" cy="274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263"/>
                <a:gridCol w="365765"/>
                <a:gridCol w="365765"/>
                <a:gridCol w="365765"/>
                <a:gridCol w="3084083"/>
                <a:gridCol w="365765"/>
                <a:gridCol w="365765"/>
                <a:gridCol w="365765"/>
              </a:tblGrid>
              <a:tr h="274638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power</a:t>
                      </a:r>
                      <a:endParaRPr lang="en-US" sz="1800" i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0.12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0.01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0.14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0.20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0.06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0.02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936750" y="4351338"/>
          <a:ext cx="6102349" cy="27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3057"/>
                <a:gridCol w="365808"/>
                <a:gridCol w="365808"/>
                <a:gridCol w="365808"/>
                <a:gridCol w="3084444"/>
                <a:gridCol w="365808"/>
                <a:gridCol w="365808"/>
                <a:gridCol w="365808"/>
              </a:tblGrid>
              <a:tr h="274637"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en-US" sz="16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k=</a:t>
                      </a:r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00] 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 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c9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bc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62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970116" y="4667591"/>
          <a:ext cx="6068282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683"/>
                <a:gridCol w="365760"/>
                <a:gridCol w="365760"/>
                <a:gridCol w="365760"/>
                <a:gridCol w="3084039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stretch>
                        <a:fillRect t="-24444" r="-666154" b="-33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936750" y="5057775"/>
          <a:ext cx="6097589" cy="274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804"/>
                <a:gridCol w="365773"/>
                <a:gridCol w="365773"/>
                <a:gridCol w="365773"/>
                <a:gridCol w="3084147"/>
                <a:gridCol w="365773"/>
                <a:gridCol w="365773"/>
                <a:gridCol w="365773"/>
              </a:tblGrid>
              <a:tr h="274638"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en-US" sz="16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k=</a:t>
                      </a:r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01] 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 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7d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eb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b6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eb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965942" y="5374171"/>
          <a:ext cx="6068282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683"/>
                <a:gridCol w="365760"/>
                <a:gridCol w="365760"/>
                <a:gridCol w="365760"/>
                <a:gridCol w="3084039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3"/>
                      <a:stretch>
                        <a:fillRect t="-24444" r="-666154" b="-33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970088" y="6503988"/>
          <a:ext cx="6069012" cy="27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779"/>
                <a:gridCol w="365804"/>
                <a:gridCol w="365804"/>
                <a:gridCol w="365804"/>
                <a:gridCol w="3084409"/>
                <a:gridCol w="365804"/>
                <a:gridCol w="365804"/>
                <a:gridCol w="365804"/>
              </a:tblGrid>
              <a:tr h="274637"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en-US" sz="16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k=</a:t>
                      </a:r>
                      <a:r>
                        <a:rPr lang="en-US" sz="160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ff</a:t>
                      </a:r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 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 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6f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970102" y="6820610"/>
          <a:ext cx="6068282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683"/>
                <a:gridCol w="365760"/>
                <a:gridCol w="365760"/>
                <a:gridCol w="365760"/>
                <a:gridCol w="3084039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4"/>
                      <a:stretch>
                        <a:fillRect t="-24444" r="-666154" b="-33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9401742" y="3965195"/>
          <a:ext cx="498815" cy="2984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815"/>
              </a:tblGrid>
              <a:tr h="2254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0.011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4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0.060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88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</a:p>
                  </a:txBody>
                  <a:tcPr marL="0" marR="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4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0.231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0060"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L="0" marR="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4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0.095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Right Bracket 38"/>
          <p:cNvSpPr/>
          <p:nvPr/>
        </p:nvSpPr>
        <p:spPr>
          <a:xfrm>
            <a:off x="8039100" y="3965575"/>
            <a:ext cx="182563" cy="83978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ight Bracket 41"/>
          <p:cNvSpPr/>
          <p:nvPr/>
        </p:nvSpPr>
        <p:spPr>
          <a:xfrm>
            <a:off x="8034338" y="3965575"/>
            <a:ext cx="330200" cy="15367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ight Bracket 42"/>
          <p:cNvSpPr/>
          <p:nvPr/>
        </p:nvSpPr>
        <p:spPr>
          <a:xfrm>
            <a:off x="8034338" y="3965575"/>
            <a:ext cx="1093787" cy="29845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221663" y="4090988"/>
            <a:ext cx="11795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364538" y="4330700"/>
            <a:ext cx="10366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128125" y="6837363"/>
            <a:ext cx="273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8456613" y="3548063"/>
            <a:ext cx="1976437" cy="38258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Correlation</a:t>
            </a:r>
          </a:p>
        </p:txBody>
      </p:sp>
      <p:sp>
        <p:nvSpPr>
          <p:cNvPr id="5232" name="Rectangle 48"/>
          <p:cNvSpPr>
            <a:spLocks noChangeArrowheads="1"/>
          </p:cNvSpPr>
          <p:nvPr/>
        </p:nvSpPr>
        <p:spPr bwMode="auto">
          <a:xfrm rot="5400000">
            <a:off x="5251450" y="5857876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8" name="Footer Placeholder 10"/>
          <p:cNvSpPr>
            <a:spLocks noGrp="1"/>
          </p:cNvSpPr>
          <p:nvPr>
            <p:ph type="ftr" sz="quarter" idx="12"/>
          </p:nvPr>
        </p:nvSpPr>
        <p:spPr bwMode="auto">
          <a:xfrm>
            <a:off x="485775" y="7008813"/>
            <a:ext cx="8421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64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EUROCRYPT 2012 | Cambridge | 17. April 2012                                                                                                                                 Amir </a:t>
            </a:r>
            <a:r>
              <a:rPr lang="en-US" sz="1200" dirty="0" err="1" smtClean="0">
                <a:solidFill>
                  <a:srgbClr val="898989"/>
                </a:solidFill>
                <a:latin typeface="Calibri" pitchFamily="34" charset="0"/>
              </a:rPr>
              <a:t>Moradi</a:t>
            </a:r>
            <a:endParaRPr 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7" name="Picture 3" descr="C:\Users\Amir\Desktop\Picture1.t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3" y="4768869"/>
            <a:ext cx="15430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520287" y="4621106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53" grpId="0"/>
      <p:bldP spid="52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8"/>
          <p:cNvGrpSpPr>
            <a:grpSpLocks/>
          </p:cNvGrpSpPr>
          <p:nvPr/>
        </p:nvGrpSpPr>
        <p:grpSpPr bwMode="auto">
          <a:xfrm>
            <a:off x="82550" y="1819275"/>
            <a:ext cx="2760663" cy="2244725"/>
            <a:chOff x="149605" y="2168604"/>
            <a:chExt cx="2759849" cy="2244464"/>
          </a:xfrm>
        </p:grpSpPr>
        <p:sp>
          <p:nvSpPr>
            <p:cNvPr id="2" name="Rounded Rectangle 1"/>
            <p:cNvSpPr/>
            <p:nvPr/>
          </p:nvSpPr>
          <p:spPr>
            <a:xfrm>
              <a:off x="1446211" y="3013056"/>
              <a:ext cx="657031" cy="39048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Sbox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114520" y="2974960"/>
              <a:ext cx="1412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Or 9"/>
            <p:cNvSpPr/>
            <p:nvPr/>
          </p:nvSpPr>
          <p:spPr>
            <a:xfrm>
              <a:off x="855835" y="2843214"/>
              <a:ext cx="258686" cy="263494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98752" y="2974960"/>
              <a:ext cx="35708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984384" y="2627339"/>
              <a:ext cx="0" cy="2158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765373" y="2349558"/>
              <a:ext cx="490393" cy="236510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103242" y="3208296"/>
              <a:ext cx="1904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624128" y="2349558"/>
              <a:ext cx="2044097" cy="2034938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49605" y="2719403"/>
              <a:ext cx="457065" cy="369844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 useBgFill="1">
          <p:nvSpPr>
            <p:cNvPr id="21" name="Rectangle 20"/>
            <p:cNvSpPr/>
            <p:nvPr/>
          </p:nvSpPr>
          <p:spPr>
            <a:xfrm>
              <a:off x="514622" y="4090843"/>
              <a:ext cx="2394832" cy="3222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 useBgFill="1">
          <p:nvSpPr>
            <p:cNvPr id="27" name="Rectangle 26"/>
            <p:cNvSpPr/>
            <p:nvPr/>
          </p:nvSpPr>
          <p:spPr>
            <a:xfrm>
              <a:off x="2355579" y="2168604"/>
              <a:ext cx="428499" cy="21635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114520" y="3440044"/>
              <a:ext cx="1412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owchart: Or 39"/>
            <p:cNvSpPr/>
            <p:nvPr/>
          </p:nvSpPr>
          <p:spPr>
            <a:xfrm>
              <a:off x="855835" y="3309884"/>
              <a:ext cx="258686" cy="261907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498752" y="3440044"/>
              <a:ext cx="35708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984384" y="3554331"/>
              <a:ext cx="0" cy="2174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46"/>
            <p:cNvSpPr/>
            <p:nvPr/>
          </p:nvSpPr>
          <p:spPr>
            <a:xfrm>
              <a:off x="149605" y="3184486"/>
              <a:ext cx="457065" cy="369845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32046" y="3771793"/>
              <a:ext cx="490392" cy="238097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 flipV="1">
              <a:off x="1255767" y="2974960"/>
              <a:ext cx="190444" cy="2333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Side-Channel Collision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635250" y="2119313"/>
          <a:ext cx="5935663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732"/>
                <a:gridCol w="365783"/>
                <a:gridCol w="365783"/>
                <a:gridCol w="365783"/>
                <a:gridCol w="3084233"/>
                <a:gridCol w="365783"/>
                <a:gridCol w="365783"/>
                <a:gridCol w="365783"/>
              </a:tblGrid>
              <a:tr h="27305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en-US" sz="1800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i="0" baseline="-25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3d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f9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ab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3d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593975" y="2433638"/>
          <a:ext cx="5976936" cy="27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263"/>
                <a:gridCol w="365765"/>
                <a:gridCol w="365765"/>
                <a:gridCol w="365765"/>
                <a:gridCol w="3084083"/>
                <a:gridCol w="365765"/>
                <a:gridCol w="365765"/>
                <a:gridCol w="365765"/>
              </a:tblGrid>
              <a:tr h="274637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power</a:t>
                      </a:r>
                      <a:endParaRPr lang="en-US" sz="1800" i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19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85775" y="1595438"/>
            <a:ext cx="9239250" cy="582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dirty="0" smtClean="0"/>
              <a:t>when the circuit uses a module (</a:t>
            </a:r>
            <a:r>
              <a:rPr lang="en-US" sz="2400" dirty="0" err="1" smtClean="0"/>
              <a:t>Sbox</a:t>
            </a:r>
            <a:r>
              <a:rPr lang="en-US" sz="2400" dirty="0" smtClean="0"/>
              <a:t>) more than once </a:t>
            </a:r>
            <a:r>
              <a:rPr lang="en-US" sz="2200" dirty="0" smtClean="0"/>
              <a:t>(in e.g., a round)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 smtClean="0"/>
              <a:t>once a collision found?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false positive collision detections</a:t>
            </a:r>
          </a:p>
          <a:p>
            <a:pPr lvl="1">
              <a:defRPr/>
            </a:pPr>
            <a:r>
              <a:rPr lang="en-US" sz="2300" dirty="0" smtClean="0"/>
              <a:t>a couple of heuristic and systematic ways to handle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200" dirty="0" smtClean="0"/>
          </a:p>
        </p:txBody>
      </p:sp>
      <p:pic>
        <p:nvPicPr>
          <p:cNvPr id="6188" name="Picture 4" descr="C:\Users\Amir\Desktop\f1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2449513"/>
            <a:ext cx="3587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9" name="Picture 4" descr="C:\Users\Amir\Desktop\f1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2449513"/>
            <a:ext cx="3603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0" name="Picture 4" descr="C:\Users\Amir\Desktop\f1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2449513"/>
            <a:ext cx="3603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1" name="Picture 4" descr="C:\Users\Amir\Desktop\f1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2454275"/>
            <a:ext cx="3603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2" name="Picture 4" descr="C:\Users\Amir\Desktop\f1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2451100"/>
            <a:ext cx="3603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3" name="Picture 4" descr="C:\Users\Amir\Desktop\f1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451100"/>
            <a:ext cx="3603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2638425" y="3557588"/>
          <a:ext cx="5934075" cy="27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557"/>
                <a:gridCol w="365685"/>
                <a:gridCol w="365685"/>
                <a:gridCol w="365685"/>
                <a:gridCol w="3083408"/>
                <a:gridCol w="365685"/>
                <a:gridCol w="365685"/>
                <a:gridCol w="365685"/>
              </a:tblGrid>
              <a:tr h="27463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en-US" sz="1800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i="0" baseline="-25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9a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cf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04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e2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2595563" y="3240088"/>
          <a:ext cx="5976936" cy="27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263"/>
                <a:gridCol w="365765"/>
                <a:gridCol w="365765"/>
                <a:gridCol w="365765"/>
                <a:gridCol w="3084083"/>
                <a:gridCol w="365765"/>
                <a:gridCol w="365765"/>
                <a:gridCol w="365765"/>
              </a:tblGrid>
              <a:tr h="274637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power</a:t>
                      </a:r>
                      <a:endParaRPr lang="en-US" sz="1800" i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232" name="Picture 4" descr="C:\Users\Amir\Desktop\f1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3271838"/>
            <a:ext cx="3603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3" name="Picture 4" descr="C:\Users\Amir\Desktop\f1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71838"/>
            <a:ext cx="3603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4" name="Picture 4" descr="C:\Users\Amir\Desktop\f1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3271838"/>
            <a:ext cx="3603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5" name="Picture 4" descr="C:\Users\Amir\Desktop\f1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3276600"/>
            <a:ext cx="3587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6" name="Picture 4" descr="C:\Users\Amir\Desktop\f1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3273425"/>
            <a:ext cx="3603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7" name="Picture 4" descr="C:\Users\Amir\Desktop\f1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273425"/>
            <a:ext cx="3603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3268663" y="2411413"/>
            <a:ext cx="417512" cy="328612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000500" y="3211513"/>
            <a:ext cx="417513" cy="328612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442200" y="2405063"/>
            <a:ext cx="417513" cy="328612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175625" y="2398713"/>
            <a:ext cx="417513" cy="328612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813675" y="3205163"/>
            <a:ext cx="417513" cy="328612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>
            <a:stCxn id="12" idx="4"/>
            <a:endCxn id="66" idx="0"/>
          </p:cNvCxnSpPr>
          <p:nvPr/>
        </p:nvCxnSpPr>
        <p:spPr>
          <a:xfrm>
            <a:off x="3478213" y="2740025"/>
            <a:ext cx="730250" cy="4714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7" idx="4"/>
          </p:cNvCxnSpPr>
          <p:nvPr/>
        </p:nvCxnSpPr>
        <p:spPr>
          <a:xfrm flipH="1">
            <a:off x="4206875" y="2733675"/>
            <a:ext cx="3444875" cy="4714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8" idx="4"/>
            <a:endCxn id="70" idx="0"/>
          </p:cNvCxnSpPr>
          <p:nvPr/>
        </p:nvCxnSpPr>
        <p:spPr>
          <a:xfrm flipH="1">
            <a:off x="8021638" y="2727325"/>
            <a:ext cx="363537" cy="47783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7" idx="4"/>
            <a:endCxn id="70" idx="0"/>
          </p:cNvCxnSpPr>
          <p:nvPr/>
        </p:nvCxnSpPr>
        <p:spPr>
          <a:xfrm>
            <a:off x="7651750" y="2733675"/>
            <a:ext cx="369888" cy="4714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3808413" y="2903538"/>
            <a:ext cx="115887" cy="163512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870575" y="2895600"/>
            <a:ext cx="115888" cy="1651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794625" y="2879725"/>
            <a:ext cx="115888" cy="163513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8131175" y="2874963"/>
            <a:ext cx="115888" cy="163512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6" name="Rounded Rectangle 8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7762" y="4446317"/>
            <a:ext cx="6143129" cy="436912"/>
          </a:xfrm>
          <a:prstGeom prst="roundRect">
            <a:avLst/>
          </a:prstGeom>
          <a:blipFill rotWithShape="1">
            <a:blip r:embed="rId3"/>
            <a:stretch>
              <a:fillRect b="-5556"/>
            </a:stretch>
          </a:blipFill>
          <a:ln w="12700"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100763" y="4848225"/>
            <a:ext cx="3881437" cy="436563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known as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linear collision attack</a:t>
            </a:r>
          </a:p>
        </p:txBody>
      </p:sp>
      <p:sp>
        <p:nvSpPr>
          <p:cNvPr id="56" name="Footer Placeholder 10"/>
          <p:cNvSpPr>
            <a:spLocks noGrp="1"/>
          </p:cNvSpPr>
          <p:nvPr>
            <p:ph type="ftr" sz="quarter" idx="12"/>
          </p:nvPr>
        </p:nvSpPr>
        <p:spPr bwMode="auto">
          <a:xfrm>
            <a:off x="485775" y="7008813"/>
            <a:ext cx="8421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64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EUROCRYPT 2012 | Cambridge | 17. April 2012                                                                                                                                 Amir </a:t>
            </a:r>
            <a:r>
              <a:rPr lang="en-US" sz="1200" dirty="0" err="1" smtClean="0">
                <a:solidFill>
                  <a:srgbClr val="898989"/>
                </a:solidFill>
                <a:latin typeface="Calibri" pitchFamily="34" charset="0"/>
              </a:rPr>
              <a:t>Moradi</a:t>
            </a:r>
            <a:endParaRPr 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6" grpId="0" animBg="1"/>
      <p:bldP spid="67" grpId="0" animBg="1"/>
      <p:bldP spid="68" grpId="0" animBg="1"/>
      <p:bldP spid="70" grpId="0" animBg="1"/>
      <p:bldP spid="82" grpId="0"/>
      <p:bldP spid="83" grpId="0"/>
      <p:bldP spid="84" grpId="0"/>
      <p:bldP spid="85" grpId="0"/>
      <p:bldP spid="86" grpId="0" animBg="1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8"/>
          <p:cNvGrpSpPr>
            <a:grpSpLocks/>
          </p:cNvGrpSpPr>
          <p:nvPr/>
        </p:nvGrpSpPr>
        <p:grpSpPr bwMode="auto">
          <a:xfrm>
            <a:off x="82550" y="1362097"/>
            <a:ext cx="2760663" cy="2244725"/>
            <a:chOff x="149605" y="2168604"/>
            <a:chExt cx="2759849" cy="2244464"/>
          </a:xfrm>
        </p:grpSpPr>
        <p:sp>
          <p:nvSpPr>
            <p:cNvPr id="44" name="Rounded Rectangle 43"/>
            <p:cNvSpPr/>
            <p:nvPr/>
          </p:nvSpPr>
          <p:spPr>
            <a:xfrm>
              <a:off x="1446211" y="3013056"/>
              <a:ext cx="657031" cy="39048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Sbox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114520" y="2974960"/>
              <a:ext cx="1412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lowchart: Or 45"/>
            <p:cNvSpPr/>
            <p:nvPr/>
          </p:nvSpPr>
          <p:spPr>
            <a:xfrm>
              <a:off x="855835" y="2843214"/>
              <a:ext cx="258686" cy="263494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498752" y="2974960"/>
              <a:ext cx="35708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984384" y="2627339"/>
              <a:ext cx="0" cy="2158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765373" y="2349558"/>
              <a:ext cx="490393" cy="236510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2103242" y="3208296"/>
              <a:ext cx="1904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624128" y="2349558"/>
              <a:ext cx="2044097" cy="2034938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49605" y="2719403"/>
              <a:ext cx="457065" cy="369844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 useBgFill="1">
          <p:nvSpPr>
            <p:cNvPr id="53" name="Rectangle 52"/>
            <p:cNvSpPr/>
            <p:nvPr/>
          </p:nvSpPr>
          <p:spPr>
            <a:xfrm>
              <a:off x="514622" y="4090843"/>
              <a:ext cx="2394832" cy="3222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 useBgFill="1">
          <p:nvSpPr>
            <p:cNvPr id="54" name="Rectangle 53"/>
            <p:cNvSpPr/>
            <p:nvPr/>
          </p:nvSpPr>
          <p:spPr>
            <a:xfrm>
              <a:off x="2355579" y="2168604"/>
              <a:ext cx="428499" cy="21635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1114520" y="3440044"/>
              <a:ext cx="1412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lowchart: Or 55"/>
            <p:cNvSpPr/>
            <p:nvPr/>
          </p:nvSpPr>
          <p:spPr>
            <a:xfrm>
              <a:off x="855835" y="3309884"/>
              <a:ext cx="258686" cy="261907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498752" y="3440044"/>
              <a:ext cx="35708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984384" y="3554331"/>
              <a:ext cx="0" cy="2174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>
              <a:off x="149605" y="3184486"/>
              <a:ext cx="457065" cy="369845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32046" y="3771793"/>
              <a:ext cx="490392" cy="238097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 flipV="1">
              <a:off x="1255767" y="2974960"/>
              <a:ext cx="190444" cy="2333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 at CHES 2010 </a:t>
            </a:r>
            <a:r>
              <a:rPr lang="en-US" sz="2800" dirty="0" smtClean="0"/>
              <a:t>(Correlation-Enhanced)</a:t>
            </a:r>
            <a:endParaRPr lang="en-US" dirty="0" smtClean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898900" y="1811338"/>
          <a:ext cx="5935663" cy="27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732"/>
                <a:gridCol w="365783"/>
                <a:gridCol w="365783"/>
                <a:gridCol w="365783"/>
                <a:gridCol w="3084233"/>
                <a:gridCol w="365783"/>
                <a:gridCol w="365783"/>
                <a:gridCol w="365783"/>
              </a:tblGrid>
              <a:tr h="27463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en-US" sz="1800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i="0" baseline="-25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3d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f9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ab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3d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237908"/>
              </p:ext>
            </p:extLst>
          </p:nvPr>
        </p:nvGraphicFramePr>
        <p:xfrm>
          <a:off x="3857625" y="2125663"/>
          <a:ext cx="5976936" cy="27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263"/>
                <a:gridCol w="365765"/>
                <a:gridCol w="365765"/>
                <a:gridCol w="365765"/>
                <a:gridCol w="3084083"/>
                <a:gridCol w="365765"/>
                <a:gridCol w="365765"/>
                <a:gridCol w="365765"/>
              </a:tblGrid>
              <a:tr h="274637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power</a:t>
                      </a:r>
                      <a:endParaRPr lang="en-US" sz="1800" i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0.01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0.15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0.12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0.24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0.05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0.11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19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85775" y="1595438"/>
            <a:ext cx="9239250" cy="582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3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200" dirty="0" smtClean="0"/>
          </a:p>
        </p:txBody>
      </p:sp>
      <p:sp>
        <p:nvSpPr>
          <p:cNvPr id="71" name="Rounded Rectangle 70"/>
          <p:cNvSpPr/>
          <p:nvPr/>
        </p:nvSpPr>
        <p:spPr>
          <a:xfrm>
            <a:off x="3663950" y="1841500"/>
            <a:ext cx="369888" cy="436563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(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9766300" y="1854200"/>
            <a:ext cx="369888" cy="43815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1820863" y="2509838"/>
          <a:ext cx="5162550" cy="27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742"/>
                <a:gridCol w="396951"/>
                <a:gridCol w="423977"/>
                <a:gridCol w="399038"/>
                <a:gridCol w="1754103"/>
                <a:gridCol w="407350"/>
                <a:gridCol w="399038"/>
                <a:gridCol w="407351"/>
              </a:tblGrid>
              <a:tr h="27463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en-US" sz="1800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i="0" baseline="-25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00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01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02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fd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fe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ff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2044930" y="2824176"/>
          <a:ext cx="4943303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146"/>
                <a:gridCol w="406400"/>
                <a:gridCol w="406400"/>
                <a:gridCol w="406400"/>
                <a:gridCol w="1756757"/>
                <a:gridCol w="406400"/>
                <a:gridCol w="406400"/>
                <a:gridCol w="406400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stretch>
                        <a:fillRect t="-22222" r="-560163" b="-3555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0.23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0.12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0.21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0.06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0.09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0.14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7032625" y="2392363"/>
            <a:ext cx="2894013" cy="517525"/>
          </a:xfrm>
          <a:custGeom>
            <a:avLst/>
            <a:gdLst>
              <a:gd name="connsiteX0" fmla="*/ 3266901 w 3266901"/>
              <a:gd name="connsiteY0" fmla="*/ 0 h 535685"/>
              <a:gd name="connsiteX1" fmla="*/ 2194560 w 3266901"/>
              <a:gd name="connsiteY1" fmla="*/ 490451 h 535685"/>
              <a:gd name="connsiteX2" fmla="*/ 0 w 3266901"/>
              <a:gd name="connsiteY2" fmla="*/ 498763 h 535685"/>
              <a:gd name="connsiteX0" fmla="*/ 3316777 w 3316777"/>
              <a:gd name="connsiteY0" fmla="*/ 0 h 543606"/>
              <a:gd name="connsiteX1" fmla="*/ 2244436 w 3316777"/>
              <a:gd name="connsiteY1" fmla="*/ 490451 h 543606"/>
              <a:gd name="connsiteX2" fmla="*/ 0 w 3316777"/>
              <a:gd name="connsiteY2" fmla="*/ 515388 h 543606"/>
              <a:gd name="connsiteX0" fmla="*/ 3316777 w 3316777"/>
              <a:gd name="connsiteY0" fmla="*/ 0 h 538072"/>
              <a:gd name="connsiteX1" fmla="*/ 2244436 w 3316777"/>
              <a:gd name="connsiteY1" fmla="*/ 490451 h 538072"/>
              <a:gd name="connsiteX2" fmla="*/ 0 w 3316777"/>
              <a:gd name="connsiteY2" fmla="*/ 515388 h 538072"/>
              <a:gd name="connsiteX0" fmla="*/ 3316777 w 3316777"/>
              <a:gd name="connsiteY0" fmla="*/ 0 h 518116"/>
              <a:gd name="connsiteX1" fmla="*/ 2252749 w 3316777"/>
              <a:gd name="connsiteY1" fmla="*/ 440575 h 518116"/>
              <a:gd name="connsiteX2" fmla="*/ 0 w 3316777"/>
              <a:gd name="connsiteY2" fmla="*/ 515388 h 5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777" h="518116">
                <a:moveTo>
                  <a:pt x="3316777" y="0"/>
                </a:moveTo>
                <a:cubicBezTo>
                  <a:pt x="3052848" y="203662"/>
                  <a:pt x="2805545" y="354677"/>
                  <a:pt x="2252749" y="440575"/>
                </a:cubicBezTo>
                <a:cubicBezTo>
                  <a:pt x="1699953" y="526473"/>
                  <a:pt x="1414549" y="520929"/>
                  <a:pt x="0" y="51538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 rot="21124679">
            <a:off x="8193088" y="2517775"/>
            <a:ext cx="1192212" cy="3556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average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3900488" y="3213100"/>
          <a:ext cx="5935662" cy="274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732"/>
                <a:gridCol w="365783"/>
                <a:gridCol w="365783"/>
                <a:gridCol w="365783"/>
                <a:gridCol w="3084232"/>
                <a:gridCol w="365783"/>
                <a:gridCol w="365783"/>
                <a:gridCol w="365783"/>
              </a:tblGrid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en-US" sz="1800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i="0" baseline="-25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9a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cf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04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e2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955658"/>
              </p:ext>
            </p:extLst>
          </p:nvPr>
        </p:nvGraphicFramePr>
        <p:xfrm>
          <a:off x="3859213" y="3529013"/>
          <a:ext cx="5976936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263"/>
                <a:gridCol w="365765"/>
                <a:gridCol w="365765"/>
                <a:gridCol w="365765"/>
                <a:gridCol w="3084083"/>
                <a:gridCol w="365765"/>
                <a:gridCol w="365765"/>
                <a:gridCol w="365765"/>
              </a:tblGrid>
              <a:tr h="273050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power</a:t>
                      </a:r>
                      <a:endParaRPr lang="en-US" sz="1800" i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0.32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0.20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0.05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0.19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0.27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0.26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1" name="Rounded Rectangle 80"/>
          <p:cNvSpPr/>
          <p:nvPr/>
        </p:nvSpPr>
        <p:spPr>
          <a:xfrm>
            <a:off x="3665538" y="3243263"/>
            <a:ext cx="369887" cy="436562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(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9769475" y="3257550"/>
            <a:ext cx="369888" cy="436563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7032625" y="3802063"/>
            <a:ext cx="2894013" cy="519112"/>
          </a:xfrm>
          <a:custGeom>
            <a:avLst/>
            <a:gdLst>
              <a:gd name="connsiteX0" fmla="*/ 3266901 w 3266901"/>
              <a:gd name="connsiteY0" fmla="*/ 0 h 535685"/>
              <a:gd name="connsiteX1" fmla="*/ 2194560 w 3266901"/>
              <a:gd name="connsiteY1" fmla="*/ 490451 h 535685"/>
              <a:gd name="connsiteX2" fmla="*/ 0 w 3266901"/>
              <a:gd name="connsiteY2" fmla="*/ 498763 h 535685"/>
              <a:gd name="connsiteX0" fmla="*/ 3316777 w 3316777"/>
              <a:gd name="connsiteY0" fmla="*/ 0 h 543606"/>
              <a:gd name="connsiteX1" fmla="*/ 2244436 w 3316777"/>
              <a:gd name="connsiteY1" fmla="*/ 490451 h 543606"/>
              <a:gd name="connsiteX2" fmla="*/ 0 w 3316777"/>
              <a:gd name="connsiteY2" fmla="*/ 515388 h 543606"/>
              <a:gd name="connsiteX0" fmla="*/ 3316777 w 3316777"/>
              <a:gd name="connsiteY0" fmla="*/ 0 h 538072"/>
              <a:gd name="connsiteX1" fmla="*/ 2244436 w 3316777"/>
              <a:gd name="connsiteY1" fmla="*/ 490451 h 538072"/>
              <a:gd name="connsiteX2" fmla="*/ 0 w 3316777"/>
              <a:gd name="connsiteY2" fmla="*/ 515388 h 538072"/>
              <a:gd name="connsiteX0" fmla="*/ 3316777 w 3316777"/>
              <a:gd name="connsiteY0" fmla="*/ 0 h 518116"/>
              <a:gd name="connsiteX1" fmla="*/ 2252749 w 3316777"/>
              <a:gd name="connsiteY1" fmla="*/ 440575 h 518116"/>
              <a:gd name="connsiteX2" fmla="*/ 0 w 3316777"/>
              <a:gd name="connsiteY2" fmla="*/ 515388 h 5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777" h="518116">
                <a:moveTo>
                  <a:pt x="3316777" y="0"/>
                </a:moveTo>
                <a:cubicBezTo>
                  <a:pt x="3052848" y="203662"/>
                  <a:pt x="2805545" y="354677"/>
                  <a:pt x="2252749" y="440575"/>
                </a:cubicBezTo>
                <a:cubicBezTo>
                  <a:pt x="1699953" y="526473"/>
                  <a:pt x="1414549" y="520929"/>
                  <a:pt x="0" y="51538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08348" y="3878416"/>
            <a:ext cx="1176219" cy="40011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5" name="Rectangle 9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11114" y="4612726"/>
            <a:ext cx="1176219" cy="4001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6" name="Rounded Rectangle 95"/>
          <p:cNvSpPr/>
          <p:nvPr/>
        </p:nvSpPr>
        <p:spPr>
          <a:xfrm rot="21124679">
            <a:off x="8193088" y="3938588"/>
            <a:ext cx="1192212" cy="3556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average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7027863" y="3802063"/>
            <a:ext cx="2925762" cy="1227137"/>
          </a:xfrm>
          <a:custGeom>
            <a:avLst/>
            <a:gdLst>
              <a:gd name="connsiteX0" fmla="*/ 3266901 w 3266901"/>
              <a:gd name="connsiteY0" fmla="*/ 0 h 535685"/>
              <a:gd name="connsiteX1" fmla="*/ 2194560 w 3266901"/>
              <a:gd name="connsiteY1" fmla="*/ 490451 h 535685"/>
              <a:gd name="connsiteX2" fmla="*/ 0 w 3266901"/>
              <a:gd name="connsiteY2" fmla="*/ 498763 h 535685"/>
              <a:gd name="connsiteX0" fmla="*/ 3316777 w 3316777"/>
              <a:gd name="connsiteY0" fmla="*/ 0 h 543606"/>
              <a:gd name="connsiteX1" fmla="*/ 2244436 w 3316777"/>
              <a:gd name="connsiteY1" fmla="*/ 490451 h 543606"/>
              <a:gd name="connsiteX2" fmla="*/ 0 w 3316777"/>
              <a:gd name="connsiteY2" fmla="*/ 515388 h 543606"/>
              <a:gd name="connsiteX0" fmla="*/ 3316777 w 3316777"/>
              <a:gd name="connsiteY0" fmla="*/ 0 h 538072"/>
              <a:gd name="connsiteX1" fmla="*/ 2244436 w 3316777"/>
              <a:gd name="connsiteY1" fmla="*/ 490451 h 538072"/>
              <a:gd name="connsiteX2" fmla="*/ 0 w 3316777"/>
              <a:gd name="connsiteY2" fmla="*/ 515388 h 538072"/>
              <a:gd name="connsiteX0" fmla="*/ 3316777 w 3316777"/>
              <a:gd name="connsiteY0" fmla="*/ 0 h 518116"/>
              <a:gd name="connsiteX1" fmla="*/ 2252749 w 3316777"/>
              <a:gd name="connsiteY1" fmla="*/ 440575 h 518116"/>
              <a:gd name="connsiteX2" fmla="*/ 0 w 3316777"/>
              <a:gd name="connsiteY2" fmla="*/ 515388 h 5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777" h="518116">
                <a:moveTo>
                  <a:pt x="3316777" y="0"/>
                </a:moveTo>
                <a:cubicBezTo>
                  <a:pt x="3052848" y="203662"/>
                  <a:pt x="2805545" y="354677"/>
                  <a:pt x="2252749" y="440575"/>
                </a:cubicBezTo>
                <a:cubicBezTo>
                  <a:pt x="1699953" y="526473"/>
                  <a:pt x="1414549" y="520929"/>
                  <a:pt x="0" y="51538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 rot="20290474">
            <a:off x="8372475" y="4471988"/>
            <a:ext cx="1190625" cy="3556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average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81" name="Rectangle 98"/>
          <p:cNvSpPr>
            <a:spLocks noChangeArrowheads="1"/>
          </p:cNvSpPr>
          <p:nvPr/>
        </p:nvSpPr>
        <p:spPr bwMode="auto">
          <a:xfrm rot="5400000">
            <a:off x="4162425" y="564991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102" name="Rectangle 10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51898" y="6374665"/>
            <a:ext cx="1044773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3" name="Freeform 102"/>
          <p:cNvSpPr/>
          <p:nvPr/>
        </p:nvSpPr>
        <p:spPr>
          <a:xfrm>
            <a:off x="7034213" y="3802063"/>
            <a:ext cx="2924175" cy="3006725"/>
          </a:xfrm>
          <a:custGeom>
            <a:avLst/>
            <a:gdLst>
              <a:gd name="connsiteX0" fmla="*/ 3266901 w 3266901"/>
              <a:gd name="connsiteY0" fmla="*/ 0 h 535685"/>
              <a:gd name="connsiteX1" fmla="*/ 2194560 w 3266901"/>
              <a:gd name="connsiteY1" fmla="*/ 490451 h 535685"/>
              <a:gd name="connsiteX2" fmla="*/ 0 w 3266901"/>
              <a:gd name="connsiteY2" fmla="*/ 498763 h 535685"/>
              <a:gd name="connsiteX0" fmla="*/ 3316777 w 3316777"/>
              <a:gd name="connsiteY0" fmla="*/ 0 h 543606"/>
              <a:gd name="connsiteX1" fmla="*/ 2244436 w 3316777"/>
              <a:gd name="connsiteY1" fmla="*/ 490451 h 543606"/>
              <a:gd name="connsiteX2" fmla="*/ 0 w 3316777"/>
              <a:gd name="connsiteY2" fmla="*/ 515388 h 543606"/>
              <a:gd name="connsiteX0" fmla="*/ 3316777 w 3316777"/>
              <a:gd name="connsiteY0" fmla="*/ 0 h 538072"/>
              <a:gd name="connsiteX1" fmla="*/ 2244436 w 3316777"/>
              <a:gd name="connsiteY1" fmla="*/ 490451 h 538072"/>
              <a:gd name="connsiteX2" fmla="*/ 0 w 3316777"/>
              <a:gd name="connsiteY2" fmla="*/ 515388 h 538072"/>
              <a:gd name="connsiteX0" fmla="*/ 3316777 w 3316777"/>
              <a:gd name="connsiteY0" fmla="*/ 0 h 518116"/>
              <a:gd name="connsiteX1" fmla="*/ 2252749 w 3316777"/>
              <a:gd name="connsiteY1" fmla="*/ 440575 h 518116"/>
              <a:gd name="connsiteX2" fmla="*/ 0 w 3316777"/>
              <a:gd name="connsiteY2" fmla="*/ 515388 h 5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777" h="518116">
                <a:moveTo>
                  <a:pt x="3316777" y="0"/>
                </a:moveTo>
                <a:cubicBezTo>
                  <a:pt x="3052848" y="203662"/>
                  <a:pt x="2805545" y="354677"/>
                  <a:pt x="2252749" y="440575"/>
                </a:cubicBezTo>
                <a:cubicBezTo>
                  <a:pt x="1699953" y="526473"/>
                  <a:pt x="1414549" y="520929"/>
                  <a:pt x="0" y="51538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 rot="19388376">
            <a:off x="8064500" y="6234113"/>
            <a:ext cx="1190625" cy="35718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average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515442" y="4041187"/>
          <a:ext cx="498815" cy="2908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815"/>
              </a:tblGrid>
              <a:tr h="2346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0.230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6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0.408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17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</a:p>
                  </a:txBody>
                  <a:tcPr marL="0" marR="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6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0.839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1046"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L="0" marR="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6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0.312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6" name="Table 105"/>
          <p:cNvGraphicFramePr>
            <a:graphicFrameLocks noGrp="1"/>
          </p:cNvGraphicFramePr>
          <p:nvPr/>
        </p:nvGraphicFramePr>
        <p:xfrm>
          <a:off x="1823254" y="3942108"/>
          <a:ext cx="5162205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677"/>
                <a:gridCol w="396924"/>
                <a:gridCol w="423949"/>
                <a:gridCol w="399011"/>
                <a:gridCol w="1753986"/>
                <a:gridCol w="407323"/>
                <a:gridCol w="399011"/>
                <a:gridCol w="407324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6"/>
                      <a:stretch>
                        <a:fillRect t="-28889" r="-429375" b="-5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01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fe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ff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1826020" y="4668105"/>
          <a:ext cx="5162205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677"/>
                <a:gridCol w="396924"/>
                <a:gridCol w="423949"/>
                <a:gridCol w="399011"/>
                <a:gridCol w="1753986"/>
                <a:gridCol w="407323"/>
                <a:gridCol w="399011"/>
                <a:gridCol w="407324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7"/>
                      <a:stretch>
                        <a:fillRect l="-625" t="-28889" r="-429375" b="-5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01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fe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ff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8" name="Table 107"/>
          <p:cNvGraphicFramePr>
            <a:graphicFrameLocks noGrp="1"/>
          </p:cNvGraphicFramePr>
          <p:nvPr/>
        </p:nvGraphicFramePr>
        <p:xfrm>
          <a:off x="1826020" y="6430461"/>
          <a:ext cx="5162205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677"/>
                <a:gridCol w="396924"/>
                <a:gridCol w="423949"/>
                <a:gridCol w="399011"/>
                <a:gridCol w="1753986"/>
                <a:gridCol w="407323"/>
                <a:gridCol w="399011"/>
                <a:gridCol w="407324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8"/>
                      <a:stretch>
                        <a:fillRect l="-625" t="-28889" r="-429375" b="-5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01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fe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ff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9" name="Table 108"/>
          <p:cNvGraphicFramePr>
            <a:graphicFrameLocks noGrp="1"/>
          </p:cNvGraphicFramePr>
          <p:nvPr/>
        </p:nvGraphicFramePr>
        <p:xfrm>
          <a:off x="2047696" y="4256778"/>
          <a:ext cx="4943303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146"/>
                <a:gridCol w="406400"/>
                <a:gridCol w="406400"/>
                <a:gridCol w="406400"/>
                <a:gridCol w="1756757"/>
                <a:gridCol w="406400"/>
                <a:gridCol w="406400"/>
                <a:gridCol w="406400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9"/>
                      <a:stretch>
                        <a:fillRect l="-813" t="-22222" r="-559350" b="-3555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0.32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0.20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0.05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0.19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0.27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0.26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0" name="Table 109"/>
          <p:cNvGraphicFramePr>
            <a:graphicFrameLocks noGrp="1"/>
          </p:cNvGraphicFramePr>
          <p:nvPr/>
        </p:nvGraphicFramePr>
        <p:xfrm>
          <a:off x="2047696" y="4988322"/>
          <a:ext cx="4943303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146"/>
                <a:gridCol w="406400"/>
                <a:gridCol w="406400"/>
                <a:gridCol w="406400"/>
                <a:gridCol w="1756757"/>
                <a:gridCol w="406400"/>
                <a:gridCol w="406400"/>
                <a:gridCol w="406400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10"/>
                      <a:stretch>
                        <a:fillRect l="-813" t="-22222" r="-559350" b="-3555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0.20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0.32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0.17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0.09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0.26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0.27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1" name="Table 110"/>
          <p:cNvGraphicFramePr>
            <a:graphicFrameLocks noGrp="1"/>
          </p:cNvGraphicFramePr>
          <p:nvPr/>
        </p:nvGraphicFramePr>
        <p:xfrm>
          <a:off x="2047696" y="6750678"/>
          <a:ext cx="4943303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146"/>
                <a:gridCol w="406400"/>
                <a:gridCol w="406400"/>
                <a:gridCol w="406400"/>
                <a:gridCol w="1756757"/>
                <a:gridCol w="406400"/>
                <a:gridCol w="406400"/>
                <a:gridCol w="406400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11"/>
                      <a:stretch>
                        <a:fillRect l="-813" t="-22222" r="-559350" b="-3555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0.26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0.27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0.19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0.05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0.20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0.32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2" name="Right Bracket 111"/>
          <p:cNvSpPr/>
          <p:nvPr/>
        </p:nvSpPr>
        <p:spPr>
          <a:xfrm flipH="1">
            <a:off x="1820863" y="2954338"/>
            <a:ext cx="223837" cy="146208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1039813" y="4140200"/>
            <a:ext cx="7858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ight Bracket 113"/>
          <p:cNvSpPr/>
          <p:nvPr/>
        </p:nvSpPr>
        <p:spPr>
          <a:xfrm flipH="1">
            <a:off x="1695450" y="2954338"/>
            <a:ext cx="388938" cy="219075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1039813" y="4416425"/>
            <a:ext cx="6556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ight Bracket 115"/>
          <p:cNvSpPr/>
          <p:nvPr/>
        </p:nvSpPr>
        <p:spPr>
          <a:xfrm flipH="1">
            <a:off x="1306513" y="2954338"/>
            <a:ext cx="741362" cy="395763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7" name="Table 116"/>
          <p:cNvGraphicFramePr>
            <a:graphicFrameLocks noGrp="1"/>
          </p:cNvGraphicFramePr>
          <p:nvPr/>
        </p:nvGraphicFramePr>
        <p:xfrm>
          <a:off x="1826020" y="8822876"/>
          <a:ext cx="5162205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677"/>
                <a:gridCol w="396924"/>
                <a:gridCol w="423949"/>
                <a:gridCol w="399011"/>
                <a:gridCol w="1753986"/>
                <a:gridCol w="407323"/>
                <a:gridCol w="399011"/>
                <a:gridCol w="407324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12"/>
                      <a:stretch>
                        <a:fillRect l="-625" t="-26667" r="-429375" b="-53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01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fe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ff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8" name="Straight Arrow Connector 117"/>
          <p:cNvCxnSpPr/>
          <p:nvPr/>
        </p:nvCxnSpPr>
        <p:spPr>
          <a:xfrm flipH="1">
            <a:off x="1039813" y="6808788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>
            <a:off x="-334963" y="3625850"/>
            <a:ext cx="1976438" cy="38258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Correlation</a:t>
            </a:r>
          </a:p>
        </p:txBody>
      </p:sp>
      <p:sp>
        <p:nvSpPr>
          <p:cNvPr id="42" name="Footer Placeholder 10"/>
          <p:cNvSpPr>
            <a:spLocks noGrp="1"/>
          </p:cNvSpPr>
          <p:nvPr>
            <p:ph type="ftr" sz="quarter" idx="12"/>
          </p:nvPr>
        </p:nvSpPr>
        <p:spPr bwMode="auto">
          <a:xfrm>
            <a:off x="485775" y="7008813"/>
            <a:ext cx="8421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64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EUROCRYPT 2012 | Cambridge | 17. April 2012                                                                                                                                 Amir </a:t>
            </a:r>
            <a:r>
              <a:rPr lang="en-US" sz="1200" dirty="0" err="1" smtClean="0">
                <a:solidFill>
                  <a:srgbClr val="898989"/>
                </a:solidFill>
                <a:latin typeface="Calibri" pitchFamily="34" charset="0"/>
              </a:rPr>
              <a:t>Moradi</a:t>
            </a:r>
            <a:endParaRPr 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050" name="Picture 2" descr="C:\Users\Amir\Desktop\Picture2.t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3" y="3376692"/>
            <a:ext cx="30003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/>
          <p:cNvCxnSpPr/>
          <p:nvPr/>
        </p:nvCxnSpPr>
        <p:spPr>
          <a:xfrm flipV="1">
            <a:off x="311150" y="3176667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807400" y="3178175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6" grpId="0" animBg="1"/>
      <p:bldP spid="77" grpId="0"/>
      <p:bldP spid="81" grpId="0"/>
      <p:bldP spid="88" grpId="0"/>
      <p:bldP spid="91" grpId="0" animBg="1"/>
      <p:bldP spid="7" grpId="0" animBg="1"/>
      <p:bldP spid="95" grpId="0" animBg="1"/>
      <p:bldP spid="96" grpId="0"/>
      <p:bldP spid="97" grpId="0" animBg="1"/>
      <p:bldP spid="98" grpId="0"/>
      <p:bldP spid="7281" grpId="0"/>
      <p:bldP spid="102" grpId="0" animBg="1"/>
      <p:bldP spid="103" grpId="0" animBg="1"/>
      <p:bldP spid="104" grpId="0"/>
      <p:bldP spid="112" grpId="0" animBg="1"/>
      <p:bldP spid="114" grpId="0" animBg="1"/>
      <p:bldP spid="116" grpId="0" animBg="1"/>
      <p:bldP spid="1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85775" y="1595438"/>
            <a:ext cx="9239250" cy="227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having a countermeasure (secret sharing)</a:t>
            </a:r>
          </a:p>
          <a:p>
            <a:pPr lvl="1"/>
            <a:r>
              <a:rPr lang="en-US" sz="2500" dirty="0" smtClean="0"/>
              <a:t>computations on all shares at the same time (Threshold Imp.)</a:t>
            </a:r>
          </a:p>
          <a:p>
            <a:pPr lvl="1"/>
            <a:r>
              <a:rPr lang="en-US" sz="2500" dirty="0" smtClean="0"/>
              <a:t>a </a:t>
            </a:r>
            <a:r>
              <a:rPr lang="en-US" sz="2500" dirty="0" err="1" smtClean="0"/>
              <a:t>univariate</a:t>
            </a:r>
            <a:r>
              <a:rPr lang="en-US" sz="2500" dirty="0" smtClean="0"/>
              <a:t> leakage</a:t>
            </a:r>
          </a:p>
          <a:p>
            <a:pPr lvl="1"/>
            <a:r>
              <a:rPr lang="en-US" sz="2500" dirty="0" smtClean="0"/>
              <a:t>a MIA might be applicable</a:t>
            </a:r>
          </a:p>
          <a:p>
            <a:pPr lvl="1"/>
            <a:r>
              <a:rPr lang="en-US" sz="2500" dirty="0" smtClean="0"/>
              <a:t>a CE collision might NOT</a:t>
            </a:r>
          </a:p>
          <a:p>
            <a:pPr lvl="2"/>
            <a:r>
              <a:rPr lang="en-US" sz="2000" dirty="0" smtClean="0"/>
              <a:t>averaging...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how about higher-order statistical moments</a:t>
            </a:r>
          </a:p>
          <a:p>
            <a:endParaRPr lang="en-US" sz="2400" dirty="0" smtClean="0"/>
          </a:p>
        </p:txBody>
      </p:sp>
      <p:pic>
        <p:nvPicPr>
          <p:cNvPr id="8198" name="Picture 6" descr="C:\Users\Amir\Desktop\pdf1.tif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22" y="4282230"/>
            <a:ext cx="1625718" cy="188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mir\Desktop\pdf2.tif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71" y="4281666"/>
            <a:ext cx="1626234" cy="18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mir\Desktop\pdf3.tif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0" y="4282231"/>
            <a:ext cx="1626235" cy="189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Amir\Desktop\pdf4.tif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62" y="4282231"/>
            <a:ext cx="1629902" cy="189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Amir\Desktop\pdf5.tif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14" y="4281666"/>
            <a:ext cx="1623666" cy="188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0"/>
          <p:cNvSpPr>
            <a:spLocks noGrp="1"/>
          </p:cNvSpPr>
          <p:nvPr>
            <p:ph type="ftr" sz="quarter" idx="12"/>
          </p:nvPr>
        </p:nvSpPr>
        <p:spPr bwMode="auto">
          <a:xfrm>
            <a:off x="485775" y="7008813"/>
            <a:ext cx="8421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64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EUROCRYPT 2012 | Cambridge | 17. April 2012                                                                                                                                 Amir </a:t>
            </a:r>
            <a:r>
              <a:rPr lang="en-US" sz="1200" dirty="0" err="1" smtClean="0">
                <a:solidFill>
                  <a:srgbClr val="898989"/>
                </a:solidFill>
                <a:latin typeface="Calibri" pitchFamily="34" charset="0"/>
              </a:rPr>
              <a:t>Moradi</a:t>
            </a:r>
            <a:endParaRPr 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415865" y="6204853"/>
            <a:ext cx="0" cy="3028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693990" y="6205840"/>
            <a:ext cx="0" cy="3028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93881" y="6204853"/>
            <a:ext cx="0" cy="3028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05378" y="6205840"/>
            <a:ext cx="0" cy="3028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579731" y="6206827"/>
            <a:ext cx="0" cy="3028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217062" y="5141631"/>
            <a:ext cx="445106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380928" y="5115132"/>
            <a:ext cx="445106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909360" y="5121895"/>
            <a:ext cx="843244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552132" y="5119532"/>
            <a:ext cx="843244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227943" y="5121895"/>
            <a:ext cx="843244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439615" y="5225296"/>
            <a:ext cx="0" cy="6505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000036" y="5261769"/>
            <a:ext cx="0" cy="6505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753365" y="5177796"/>
            <a:ext cx="193390" cy="6907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3046187" y="5162247"/>
            <a:ext cx="152400" cy="6907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603481" y="5261769"/>
            <a:ext cx="0" cy="6505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8439615" y="5065517"/>
            <a:ext cx="0" cy="5444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603481" y="5378004"/>
            <a:ext cx="0" cy="43835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7871744" y="6578725"/>
            <a:ext cx="1976438" cy="38258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Variance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867337" y="6555235"/>
            <a:ext cx="1976438" cy="38258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skewness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867337" y="6580019"/>
            <a:ext cx="1976438" cy="38258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kurtosis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8"/>
          <p:cNvGrpSpPr>
            <a:grpSpLocks/>
          </p:cNvGrpSpPr>
          <p:nvPr/>
        </p:nvGrpSpPr>
        <p:grpSpPr bwMode="auto">
          <a:xfrm>
            <a:off x="82550" y="1362097"/>
            <a:ext cx="2760663" cy="2244725"/>
            <a:chOff x="149605" y="2168604"/>
            <a:chExt cx="2759849" cy="2244464"/>
          </a:xfrm>
        </p:grpSpPr>
        <p:sp>
          <p:nvSpPr>
            <p:cNvPr id="44" name="Rounded Rectangle 43"/>
            <p:cNvSpPr/>
            <p:nvPr/>
          </p:nvSpPr>
          <p:spPr>
            <a:xfrm>
              <a:off x="1446211" y="3013056"/>
              <a:ext cx="657031" cy="39048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Sbox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114520" y="2974960"/>
              <a:ext cx="1412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lowchart: Or 45"/>
            <p:cNvSpPr/>
            <p:nvPr/>
          </p:nvSpPr>
          <p:spPr>
            <a:xfrm>
              <a:off x="855835" y="2843214"/>
              <a:ext cx="258686" cy="263494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498752" y="2974960"/>
              <a:ext cx="35708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984384" y="2627339"/>
              <a:ext cx="0" cy="2158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765373" y="2349558"/>
              <a:ext cx="490393" cy="236510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2103242" y="3208296"/>
              <a:ext cx="1904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624128" y="2349558"/>
              <a:ext cx="2044097" cy="2034938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49605" y="2719403"/>
              <a:ext cx="457065" cy="369844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 useBgFill="1">
          <p:nvSpPr>
            <p:cNvPr id="53" name="Rectangle 52"/>
            <p:cNvSpPr/>
            <p:nvPr/>
          </p:nvSpPr>
          <p:spPr>
            <a:xfrm>
              <a:off x="514622" y="4090843"/>
              <a:ext cx="2394832" cy="3222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 useBgFill="1">
          <p:nvSpPr>
            <p:cNvPr id="54" name="Rectangle 53"/>
            <p:cNvSpPr/>
            <p:nvPr/>
          </p:nvSpPr>
          <p:spPr>
            <a:xfrm>
              <a:off x="2355579" y="2168604"/>
              <a:ext cx="428499" cy="21635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1114520" y="3440044"/>
              <a:ext cx="1412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lowchart: Or 55"/>
            <p:cNvSpPr/>
            <p:nvPr/>
          </p:nvSpPr>
          <p:spPr>
            <a:xfrm>
              <a:off x="855835" y="3309884"/>
              <a:ext cx="258686" cy="261907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498752" y="3440044"/>
              <a:ext cx="35708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984384" y="3554331"/>
              <a:ext cx="0" cy="2174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>
              <a:off x="149605" y="3184486"/>
              <a:ext cx="457065" cy="369845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32046" y="3771793"/>
              <a:ext cx="490392" cy="238097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 flipV="1">
              <a:off x="1255767" y="2974960"/>
              <a:ext cx="190444" cy="2333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</a:t>
            </a:r>
            <a:r>
              <a:rPr lang="en-US" sz="2800" dirty="0"/>
              <a:t>(applying higher-order moments)</a:t>
            </a:r>
            <a:endParaRPr lang="en-US" sz="2800" dirty="0" smtClean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898900" y="1811338"/>
          <a:ext cx="5935663" cy="27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732"/>
                <a:gridCol w="365783"/>
                <a:gridCol w="365783"/>
                <a:gridCol w="365783"/>
                <a:gridCol w="3084233"/>
                <a:gridCol w="365783"/>
                <a:gridCol w="365783"/>
                <a:gridCol w="365783"/>
              </a:tblGrid>
              <a:tr h="27463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en-US" sz="1800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i="0" baseline="-25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3d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f9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ab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3d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101983"/>
              </p:ext>
            </p:extLst>
          </p:nvPr>
        </p:nvGraphicFramePr>
        <p:xfrm>
          <a:off x="3857625" y="2125663"/>
          <a:ext cx="5976936" cy="27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263"/>
                <a:gridCol w="365765"/>
                <a:gridCol w="365765"/>
                <a:gridCol w="365765"/>
                <a:gridCol w="3084083"/>
                <a:gridCol w="365765"/>
                <a:gridCol w="365765"/>
                <a:gridCol w="365765"/>
              </a:tblGrid>
              <a:tr h="274637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power</a:t>
                      </a:r>
                      <a:endParaRPr lang="en-US" sz="1800" i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0.01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0.15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0.12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0.24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0.05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0.11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19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85775" y="1595438"/>
            <a:ext cx="9239250" cy="582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3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200" dirty="0" smtClean="0"/>
          </a:p>
        </p:txBody>
      </p:sp>
      <p:sp>
        <p:nvSpPr>
          <p:cNvPr id="71" name="Rounded Rectangle 70"/>
          <p:cNvSpPr/>
          <p:nvPr/>
        </p:nvSpPr>
        <p:spPr>
          <a:xfrm>
            <a:off x="3663950" y="1841500"/>
            <a:ext cx="369888" cy="436563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(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9766300" y="1854200"/>
            <a:ext cx="369888" cy="43815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1820863" y="2509838"/>
          <a:ext cx="5162550" cy="27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742"/>
                <a:gridCol w="396951"/>
                <a:gridCol w="423977"/>
                <a:gridCol w="399038"/>
                <a:gridCol w="1754103"/>
                <a:gridCol w="407350"/>
                <a:gridCol w="399038"/>
                <a:gridCol w="407351"/>
              </a:tblGrid>
              <a:tr h="27463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en-US" sz="1800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i="0" baseline="-25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00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01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02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fd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fe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ff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262062"/>
                  </p:ext>
                </p:extLst>
              </p:nvPr>
            </p:nvGraphicFramePr>
            <p:xfrm>
              <a:off x="2044930" y="2824176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100803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1.70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2.05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0.70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3.12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1.96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1.79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262062"/>
                  </p:ext>
                </p:extLst>
              </p:nvPr>
            </p:nvGraphicFramePr>
            <p:xfrm>
              <a:off x="2044930" y="2824176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7778" r="-560163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1.70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2.05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0.70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3.12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1.96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1.79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Freeform 5"/>
          <p:cNvSpPr/>
          <p:nvPr/>
        </p:nvSpPr>
        <p:spPr>
          <a:xfrm>
            <a:off x="7032625" y="2392363"/>
            <a:ext cx="2894013" cy="517525"/>
          </a:xfrm>
          <a:custGeom>
            <a:avLst/>
            <a:gdLst>
              <a:gd name="connsiteX0" fmla="*/ 3266901 w 3266901"/>
              <a:gd name="connsiteY0" fmla="*/ 0 h 535685"/>
              <a:gd name="connsiteX1" fmla="*/ 2194560 w 3266901"/>
              <a:gd name="connsiteY1" fmla="*/ 490451 h 535685"/>
              <a:gd name="connsiteX2" fmla="*/ 0 w 3266901"/>
              <a:gd name="connsiteY2" fmla="*/ 498763 h 535685"/>
              <a:gd name="connsiteX0" fmla="*/ 3316777 w 3316777"/>
              <a:gd name="connsiteY0" fmla="*/ 0 h 543606"/>
              <a:gd name="connsiteX1" fmla="*/ 2244436 w 3316777"/>
              <a:gd name="connsiteY1" fmla="*/ 490451 h 543606"/>
              <a:gd name="connsiteX2" fmla="*/ 0 w 3316777"/>
              <a:gd name="connsiteY2" fmla="*/ 515388 h 543606"/>
              <a:gd name="connsiteX0" fmla="*/ 3316777 w 3316777"/>
              <a:gd name="connsiteY0" fmla="*/ 0 h 538072"/>
              <a:gd name="connsiteX1" fmla="*/ 2244436 w 3316777"/>
              <a:gd name="connsiteY1" fmla="*/ 490451 h 538072"/>
              <a:gd name="connsiteX2" fmla="*/ 0 w 3316777"/>
              <a:gd name="connsiteY2" fmla="*/ 515388 h 538072"/>
              <a:gd name="connsiteX0" fmla="*/ 3316777 w 3316777"/>
              <a:gd name="connsiteY0" fmla="*/ 0 h 518116"/>
              <a:gd name="connsiteX1" fmla="*/ 2252749 w 3316777"/>
              <a:gd name="connsiteY1" fmla="*/ 440575 h 518116"/>
              <a:gd name="connsiteX2" fmla="*/ 0 w 3316777"/>
              <a:gd name="connsiteY2" fmla="*/ 515388 h 5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777" h="518116">
                <a:moveTo>
                  <a:pt x="3316777" y="0"/>
                </a:moveTo>
                <a:cubicBezTo>
                  <a:pt x="3052848" y="203662"/>
                  <a:pt x="2805545" y="354677"/>
                  <a:pt x="2252749" y="440575"/>
                </a:cubicBezTo>
                <a:cubicBezTo>
                  <a:pt x="1699953" y="526473"/>
                  <a:pt x="1414549" y="520929"/>
                  <a:pt x="0" y="51538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 rot="21124679">
            <a:off x="8193088" y="2517775"/>
            <a:ext cx="1192212" cy="3556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variance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3900488" y="3213100"/>
          <a:ext cx="5935662" cy="274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732"/>
                <a:gridCol w="365783"/>
                <a:gridCol w="365783"/>
                <a:gridCol w="365783"/>
                <a:gridCol w="3084232"/>
                <a:gridCol w="365783"/>
                <a:gridCol w="365783"/>
                <a:gridCol w="365783"/>
              </a:tblGrid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en-US" sz="1800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i="0" baseline="-25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9a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cf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04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e2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970828"/>
              </p:ext>
            </p:extLst>
          </p:nvPr>
        </p:nvGraphicFramePr>
        <p:xfrm>
          <a:off x="3859213" y="3529013"/>
          <a:ext cx="5976936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263"/>
                <a:gridCol w="365765"/>
                <a:gridCol w="365765"/>
                <a:gridCol w="365765"/>
                <a:gridCol w="3084083"/>
                <a:gridCol w="365765"/>
                <a:gridCol w="365765"/>
                <a:gridCol w="365765"/>
              </a:tblGrid>
              <a:tr h="273050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power</a:t>
                      </a:r>
                      <a:endParaRPr lang="en-US" sz="1800" i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0.32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0.20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0.05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0.19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0.27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0.26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1" name="Rounded Rectangle 80"/>
          <p:cNvSpPr/>
          <p:nvPr/>
        </p:nvSpPr>
        <p:spPr>
          <a:xfrm>
            <a:off x="3665538" y="3243263"/>
            <a:ext cx="369887" cy="436562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(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9769475" y="3257550"/>
            <a:ext cx="369888" cy="436563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7032625" y="3802063"/>
            <a:ext cx="2894013" cy="519112"/>
          </a:xfrm>
          <a:custGeom>
            <a:avLst/>
            <a:gdLst>
              <a:gd name="connsiteX0" fmla="*/ 3266901 w 3266901"/>
              <a:gd name="connsiteY0" fmla="*/ 0 h 535685"/>
              <a:gd name="connsiteX1" fmla="*/ 2194560 w 3266901"/>
              <a:gd name="connsiteY1" fmla="*/ 490451 h 535685"/>
              <a:gd name="connsiteX2" fmla="*/ 0 w 3266901"/>
              <a:gd name="connsiteY2" fmla="*/ 498763 h 535685"/>
              <a:gd name="connsiteX0" fmla="*/ 3316777 w 3316777"/>
              <a:gd name="connsiteY0" fmla="*/ 0 h 543606"/>
              <a:gd name="connsiteX1" fmla="*/ 2244436 w 3316777"/>
              <a:gd name="connsiteY1" fmla="*/ 490451 h 543606"/>
              <a:gd name="connsiteX2" fmla="*/ 0 w 3316777"/>
              <a:gd name="connsiteY2" fmla="*/ 515388 h 543606"/>
              <a:gd name="connsiteX0" fmla="*/ 3316777 w 3316777"/>
              <a:gd name="connsiteY0" fmla="*/ 0 h 538072"/>
              <a:gd name="connsiteX1" fmla="*/ 2244436 w 3316777"/>
              <a:gd name="connsiteY1" fmla="*/ 490451 h 538072"/>
              <a:gd name="connsiteX2" fmla="*/ 0 w 3316777"/>
              <a:gd name="connsiteY2" fmla="*/ 515388 h 538072"/>
              <a:gd name="connsiteX0" fmla="*/ 3316777 w 3316777"/>
              <a:gd name="connsiteY0" fmla="*/ 0 h 518116"/>
              <a:gd name="connsiteX1" fmla="*/ 2252749 w 3316777"/>
              <a:gd name="connsiteY1" fmla="*/ 440575 h 518116"/>
              <a:gd name="connsiteX2" fmla="*/ 0 w 3316777"/>
              <a:gd name="connsiteY2" fmla="*/ 515388 h 5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777" h="518116">
                <a:moveTo>
                  <a:pt x="3316777" y="0"/>
                </a:moveTo>
                <a:cubicBezTo>
                  <a:pt x="3052848" y="203662"/>
                  <a:pt x="2805545" y="354677"/>
                  <a:pt x="2252749" y="440575"/>
                </a:cubicBezTo>
                <a:cubicBezTo>
                  <a:pt x="1699953" y="526473"/>
                  <a:pt x="1414549" y="520929"/>
                  <a:pt x="0" y="51538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08348" y="3878416"/>
            <a:ext cx="1176219" cy="40011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5" name="Rectangle 9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11114" y="4612726"/>
            <a:ext cx="1176219" cy="4001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6" name="Rounded Rectangle 95"/>
          <p:cNvSpPr/>
          <p:nvPr/>
        </p:nvSpPr>
        <p:spPr>
          <a:xfrm rot="21124679">
            <a:off x="8193088" y="3938588"/>
            <a:ext cx="1192212" cy="3556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variance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7027863" y="3802063"/>
            <a:ext cx="2925762" cy="1227137"/>
          </a:xfrm>
          <a:custGeom>
            <a:avLst/>
            <a:gdLst>
              <a:gd name="connsiteX0" fmla="*/ 3266901 w 3266901"/>
              <a:gd name="connsiteY0" fmla="*/ 0 h 535685"/>
              <a:gd name="connsiteX1" fmla="*/ 2194560 w 3266901"/>
              <a:gd name="connsiteY1" fmla="*/ 490451 h 535685"/>
              <a:gd name="connsiteX2" fmla="*/ 0 w 3266901"/>
              <a:gd name="connsiteY2" fmla="*/ 498763 h 535685"/>
              <a:gd name="connsiteX0" fmla="*/ 3316777 w 3316777"/>
              <a:gd name="connsiteY0" fmla="*/ 0 h 543606"/>
              <a:gd name="connsiteX1" fmla="*/ 2244436 w 3316777"/>
              <a:gd name="connsiteY1" fmla="*/ 490451 h 543606"/>
              <a:gd name="connsiteX2" fmla="*/ 0 w 3316777"/>
              <a:gd name="connsiteY2" fmla="*/ 515388 h 543606"/>
              <a:gd name="connsiteX0" fmla="*/ 3316777 w 3316777"/>
              <a:gd name="connsiteY0" fmla="*/ 0 h 538072"/>
              <a:gd name="connsiteX1" fmla="*/ 2244436 w 3316777"/>
              <a:gd name="connsiteY1" fmla="*/ 490451 h 538072"/>
              <a:gd name="connsiteX2" fmla="*/ 0 w 3316777"/>
              <a:gd name="connsiteY2" fmla="*/ 515388 h 538072"/>
              <a:gd name="connsiteX0" fmla="*/ 3316777 w 3316777"/>
              <a:gd name="connsiteY0" fmla="*/ 0 h 518116"/>
              <a:gd name="connsiteX1" fmla="*/ 2252749 w 3316777"/>
              <a:gd name="connsiteY1" fmla="*/ 440575 h 518116"/>
              <a:gd name="connsiteX2" fmla="*/ 0 w 3316777"/>
              <a:gd name="connsiteY2" fmla="*/ 515388 h 5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777" h="518116">
                <a:moveTo>
                  <a:pt x="3316777" y="0"/>
                </a:moveTo>
                <a:cubicBezTo>
                  <a:pt x="3052848" y="203662"/>
                  <a:pt x="2805545" y="354677"/>
                  <a:pt x="2252749" y="440575"/>
                </a:cubicBezTo>
                <a:cubicBezTo>
                  <a:pt x="1699953" y="526473"/>
                  <a:pt x="1414549" y="520929"/>
                  <a:pt x="0" y="51538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 rot="20290474">
            <a:off x="8372475" y="4471988"/>
            <a:ext cx="1190625" cy="3556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variance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81" name="Rectangle 98"/>
          <p:cNvSpPr>
            <a:spLocks noChangeArrowheads="1"/>
          </p:cNvSpPr>
          <p:nvPr/>
        </p:nvSpPr>
        <p:spPr bwMode="auto">
          <a:xfrm rot="5400000">
            <a:off x="4162425" y="564991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102" name="Rectangle 10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51898" y="6374665"/>
            <a:ext cx="1044773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3" name="Freeform 102"/>
          <p:cNvSpPr/>
          <p:nvPr/>
        </p:nvSpPr>
        <p:spPr>
          <a:xfrm>
            <a:off x="7034213" y="3802063"/>
            <a:ext cx="2924175" cy="3006725"/>
          </a:xfrm>
          <a:custGeom>
            <a:avLst/>
            <a:gdLst>
              <a:gd name="connsiteX0" fmla="*/ 3266901 w 3266901"/>
              <a:gd name="connsiteY0" fmla="*/ 0 h 535685"/>
              <a:gd name="connsiteX1" fmla="*/ 2194560 w 3266901"/>
              <a:gd name="connsiteY1" fmla="*/ 490451 h 535685"/>
              <a:gd name="connsiteX2" fmla="*/ 0 w 3266901"/>
              <a:gd name="connsiteY2" fmla="*/ 498763 h 535685"/>
              <a:gd name="connsiteX0" fmla="*/ 3316777 w 3316777"/>
              <a:gd name="connsiteY0" fmla="*/ 0 h 543606"/>
              <a:gd name="connsiteX1" fmla="*/ 2244436 w 3316777"/>
              <a:gd name="connsiteY1" fmla="*/ 490451 h 543606"/>
              <a:gd name="connsiteX2" fmla="*/ 0 w 3316777"/>
              <a:gd name="connsiteY2" fmla="*/ 515388 h 543606"/>
              <a:gd name="connsiteX0" fmla="*/ 3316777 w 3316777"/>
              <a:gd name="connsiteY0" fmla="*/ 0 h 538072"/>
              <a:gd name="connsiteX1" fmla="*/ 2244436 w 3316777"/>
              <a:gd name="connsiteY1" fmla="*/ 490451 h 538072"/>
              <a:gd name="connsiteX2" fmla="*/ 0 w 3316777"/>
              <a:gd name="connsiteY2" fmla="*/ 515388 h 538072"/>
              <a:gd name="connsiteX0" fmla="*/ 3316777 w 3316777"/>
              <a:gd name="connsiteY0" fmla="*/ 0 h 518116"/>
              <a:gd name="connsiteX1" fmla="*/ 2252749 w 3316777"/>
              <a:gd name="connsiteY1" fmla="*/ 440575 h 518116"/>
              <a:gd name="connsiteX2" fmla="*/ 0 w 3316777"/>
              <a:gd name="connsiteY2" fmla="*/ 515388 h 5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777" h="518116">
                <a:moveTo>
                  <a:pt x="3316777" y="0"/>
                </a:moveTo>
                <a:cubicBezTo>
                  <a:pt x="3052848" y="203662"/>
                  <a:pt x="2805545" y="354677"/>
                  <a:pt x="2252749" y="440575"/>
                </a:cubicBezTo>
                <a:cubicBezTo>
                  <a:pt x="1699953" y="526473"/>
                  <a:pt x="1414549" y="520929"/>
                  <a:pt x="0" y="51538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 rot="19388376">
            <a:off x="8064500" y="6234113"/>
            <a:ext cx="1190625" cy="35718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variance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515442" y="4041187"/>
          <a:ext cx="498815" cy="2908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815"/>
              </a:tblGrid>
              <a:tr h="2346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0.305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6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0.412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17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</a:p>
                  </a:txBody>
                  <a:tcPr marL="0" marR="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6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1046"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</a:t>
                      </a:r>
                    </a:p>
                  </a:txBody>
                  <a:tcPr marL="0" marR="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6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0.309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6" name="Table 105"/>
          <p:cNvGraphicFramePr>
            <a:graphicFrameLocks noGrp="1"/>
          </p:cNvGraphicFramePr>
          <p:nvPr/>
        </p:nvGraphicFramePr>
        <p:xfrm>
          <a:off x="1823254" y="3942108"/>
          <a:ext cx="5162205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677"/>
                <a:gridCol w="396924"/>
                <a:gridCol w="423949"/>
                <a:gridCol w="399011"/>
                <a:gridCol w="1753986"/>
                <a:gridCol w="407323"/>
                <a:gridCol w="399011"/>
                <a:gridCol w="407324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6"/>
                      <a:stretch>
                        <a:fillRect t="-28889" r="-429375" b="-5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01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fe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ff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1826020" y="4668105"/>
          <a:ext cx="5162205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677"/>
                <a:gridCol w="396924"/>
                <a:gridCol w="423949"/>
                <a:gridCol w="399011"/>
                <a:gridCol w="1753986"/>
                <a:gridCol w="407323"/>
                <a:gridCol w="399011"/>
                <a:gridCol w="407324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7"/>
                      <a:stretch>
                        <a:fillRect l="-625" t="-28889" r="-429375" b="-5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01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fe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ff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8" name="Table 107"/>
          <p:cNvGraphicFramePr>
            <a:graphicFrameLocks noGrp="1"/>
          </p:cNvGraphicFramePr>
          <p:nvPr/>
        </p:nvGraphicFramePr>
        <p:xfrm>
          <a:off x="1826020" y="6430461"/>
          <a:ext cx="5162205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677"/>
                <a:gridCol w="396924"/>
                <a:gridCol w="423949"/>
                <a:gridCol w="399011"/>
                <a:gridCol w="1753986"/>
                <a:gridCol w="407323"/>
                <a:gridCol w="399011"/>
                <a:gridCol w="407324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8"/>
                      <a:stretch>
                        <a:fillRect l="-625" t="-28889" r="-429375" b="-5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01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fe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ff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9" name="Table 10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5758012"/>
                  </p:ext>
                </p:extLst>
              </p:nvPr>
            </p:nvGraphicFramePr>
            <p:xfrm>
              <a:off x="2047696" y="4256778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100803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2.67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3.96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0.84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3.04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1.64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4.78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9" name="Table 10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5758012"/>
                  </p:ext>
                </p:extLst>
              </p:nvPr>
            </p:nvGraphicFramePr>
            <p:xfrm>
              <a:off x="2047696" y="4256778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813" t="-17778" r="-559350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2.67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3.96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0.84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3.04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1.64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4.78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0" name="Table 10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225331"/>
                  </p:ext>
                </p:extLst>
              </p:nvPr>
            </p:nvGraphicFramePr>
            <p:xfrm>
              <a:off x="2047696" y="4988322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100803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3.96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2.67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2.09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1.83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4.78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1.64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0" name="Table 10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225331"/>
                  </p:ext>
                </p:extLst>
              </p:nvPr>
            </p:nvGraphicFramePr>
            <p:xfrm>
              <a:off x="2047696" y="4988322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813" t="-17778" r="-559350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3.96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2.67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2.09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1.83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4.78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1.64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1" name="Table 1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7940593"/>
                  </p:ext>
                </p:extLst>
              </p:nvPr>
            </p:nvGraphicFramePr>
            <p:xfrm>
              <a:off x="2047696" y="6750678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100803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4.78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1.64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3.04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0.84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3.96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2.67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1" name="Table 1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7940593"/>
                  </p:ext>
                </p:extLst>
              </p:nvPr>
            </p:nvGraphicFramePr>
            <p:xfrm>
              <a:off x="2047696" y="6750678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1"/>
                          <a:stretch>
                            <a:fillRect l="-813" t="-17778" r="-559350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4.78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1.64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3.04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0.84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3.96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2.67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2" name="Right Bracket 111"/>
          <p:cNvSpPr/>
          <p:nvPr/>
        </p:nvSpPr>
        <p:spPr>
          <a:xfrm flipH="1">
            <a:off x="1820863" y="2954338"/>
            <a:ext cx="223837" cy="146208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1039813" y="4140200"/>
            <a:ext cx="7858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ight Bracket 113"/>
          <p:cNvSpPr/>
          <p:nvPr/>
        </p:nvSpPr>
        <p:spPr>
          <a:xfrm flipH="1">
            <a:off x="1695450" y="2954338"/>
            <a:ext cx="388938" cy="219075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1039813" y="4416425"/>
            <a:ext cx="6556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ight Bracket 115"/>
          <p:cNvSpPr/>
          <p:nvPr/>
        </p:nvSpPr>
        <p:spPr>
          <a:xfrm flipH="1">
            <a:off x="1306513" y="2954338"/>
            <a:ext cx="741362" cy="395763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7" name="Table 116"/>
          <p:cNvGraphicFramePr>
            <a:graphicFrameLocks noGrp="1"/>
          </p:cNvGraphicFramePr>
          <p:nvPr/>
        </p:nvGraphicFramePr>
        <p:xfrm>
          <a:off x="1826020" y="8822876"/>
          <a:ext cx="5162205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677"/>
                <a:gridCol w="396924"/>
                <a:gridCol w="423949"/>
                <a:gridCol w="399011"/>
                <a:gridCol w="1753986"/>
                <a:gridCol w="407323"/>
                <a:gridCol w="399011"/>
                <a:gridCol w="407324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12"/>
                      <a:stretch>
                        <a:fillRect l="-625" t="-26667" r="-429375" b="-53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01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fe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ff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8" name="Straight Arrow Connector 117"/>
          <p:cNvCxnSpPr/>
          <p:nvPr/>
        </p:nvCxnSpPr>
        <p:spPr>
          <a:xfrm flipH="1">
            <a:off x="1039813" y="6808788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>
            <a:off x="-334963" y="3625850"/>
            <a:ext cx="1976438" cy="38258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Correlation</a:t>
            </a:r>
          </a:p>
        </p:txBody>
      </p:sp>
      <p:sp>
        <p:nvSpPr>
          <p:cNvPr id="42" name="Footer Placeholder 10"/>
          <p:cNvSpPr>
            <a:spLocks noGrp="1"/>
          </p:cNvSpPr>
          <p:nvPr>
            <p:ph type="ftr" sz="quarter" idx="12"/>
          </p:nvPr>
        </p:nvSpPr>
        <p:spPr bwMode="auto">
          <a:xfrm>
            <a:off x="485775" y="7008813"/>
            <a:ext cx="8421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64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EUROCRYPT 2012 | Cambridge | 17. April 2012                                                                                                                                 Amir </a:t>
            </a:r>
            <a:r>
              <a:rPr lang="en-US" sz="1200" dirty="0" err="1" smtClean="0">
                <a:solidFill>
                  <a:srgbClr val="898989"/>
                </a:solidFill>
                <a:latin typeface="Calibri" pitchFamily="34" charset="0"/>
              </a:rPr>
              <a:t>Moradi</a:t>
            </a:r>
            <a:endParaRPr 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6" grpId="0" animBg="1"/>
      <p:bldP spid="77" grpId="0"/>
      <p:bldP spid="81" grpId="0"/>
      <p:bldP spid="88" grpId="0"/>
      <p:bldP spid="91" grpId="0" animBg="1"/>
      <p:bldP spid="7" grpId="0" animBg="1"/>
      <p:bldP spid="95" grpId="0" animBg="1"/>
      <p:bldP spid="96" grpId="0"/>
      <p:bldP spid="97" grpId="0" animBg="1"/>
      <p:bldP spid="98" grpId="0"/>
      <p:bldP spid="7281" grpId="0"/>
      <p:bldP spid="102" grpId="0" animBg="1"/>
      <p:bldP spid="103" grpId="0" animBg="1"/>
      <p:bldP spid="104" grpId="0"/>
      <p:bldP spid="112" grpId="0" animBg="1"/>
      <p:bldP spid="114" grpId="0" animBg="1"/>
      <p:bldP spid="116" grpId="0" animBg="1"/>
      <p:bldP spid="1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8"/>
          <p:cNvGrpSpPr>
            <a:grpSpLocks/>
          </p:cNvGrpSpPr>
          <p:nvPr/>
        </p:nvGrpSpPr>
        <p:grpSpPr bwMode="auto">
          <a:xfrm>
            <a:off x="82550" y="1362097"/>
            <a:ext cx="2760663" cy="2244725"/>
            <a:chOff x="149605" y="2168604"/>
            <a:chExt cx="2759849" cy="2244464"/>
          </a:xfrm>
        </p:grpSpPr>
        <p:sp>
          <p:nvSpPr>
            <p:cNvPr id="43" name="Rounded Rectangle 42"/>
            <p:cNvSpPr/>
            <p:nvPr/>
          </p:nvSpPr>
          <p:spPr>
            <a:xfrm>
              <a:off x="1446211" y="3013056"/>
              <a:ext cx="657031" cy="39048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Sbox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114520" y="2974960"/>
              <a:ext cx="1412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lowchart: Or 44"/>
            <p:cNvSpPr/>
            <p:nvPr/>
          </p:nvSpPr>
          <p:spPr>
            <a:xfrm>
              <a:off x="855835" y="2843214"/>
              <a:ext cx="258686" cy="263494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498752" y="2974960"/>
              <a:ext cx="35708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984384" y="2627339"/>
              <a:ext cx="0" cy="2158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>
            <a:xfrm>
              <a:off x="765373" y="2349558"/>
              <a:ext cx="490393" cy="236510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2103242" y="3208296"/>
              <a:ext cx="1904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/>
            <p:cNvSpPr/>
            <p:nvPr/>
          </p:nvSpPr>
          <p:spPr>
            <a:xfrm>
              <a:off x="624128" y="2349558"/>
              <a:ext cx="2044097" cy="2034938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49605" y="2719403"/>
              <a:ext cx="457065" cy="369844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 useBgFill="1">
          <p:nvSpPr>
            <p:cNvPr id="52" name="Rectangle 51"/>
            <p:cNvSpPr/>
            <p:nvPr/>
          </p:nvSpPr>
          <p:spPr>
            <a:xfrm>
              <a:off x="514622" y="4090843"/>
              <a:ext cx="2394832" cy="3222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 useBgFill="1">
          <p:nvSpPr>
            <p:cNvPr id="53" name="Rectangle 52"/>
            <p:cNvSpPr/>
            <p:nvPr/>
          </p:nvSpPr>
          <p:spPr>
            <a:xfrm>
              <a:off x="2355579" y="2168604"/>
              <a:ext cx="428499" cy="21635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1114520" y="3440044"/>
              <a:ext cx="1412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lowchart: Or 54"/>
            <p:cNvSpPr/>
            <p:nvPr/>
          </p:nvSpPr>
          <p:spPr>
            <a:xfrm>
              <a:off x="855835" y="3309884"/>
              <a:ext cx="258686" cy="261907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498752" y="3440044"/>
              <a:ext cx="35708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984384" y="3554331"/>
              <a:ext cx="0" cy="2174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unded Rectangle 57"/>
            <p:cNvSpPr/>
            <p:nvPr/>
          </p:nvSpPr>
          <p:spPr>
            <a:xfrm>
              <a:off x="149605" y="3184486"/>
              <a:ext cx="457065" cy="369845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732046" y="3771793"/>
              <a:ext cx="490392" cy="238097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 flipV="1">
              <a:off x="1255767" y="2974960"/>
              <a:ext cx="190444" cy="2333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</a:t>
            </a:r>
            <a:r>
              <a:rPr lang="en-US" sz="2800" dirty="0" smtClean="0"/>
              <a:t>(applying higher-order moments)</a:t>
            </a:r>
            <a:endParaRPr lang="en-US" sz="3200" dirty="0" smtClean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898900" y="1811338"/>
          <a:ext cx="5935663" cy="27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732"/>
                <a:gridCol w="365783"/>
                <a:gridCol w="365783"/>
                <a:gridCol w="365783"/>
                <a:gridCol w="3084233"/>
                <a:gridCol w="365783"/>
                <a:gridCol w="365783"/>
                <a:gridCol w="365783"/>
              </a:tblGrid>
              <a:tr h="27463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en-US" sz="1800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i="0" baseline="-25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3d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f9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ab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3d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98261"/>
              </p:ext>
            </p:extLst>
          </p:nvPr>
        </p:nvGraphicFramePr>
        <p:xfrm>
          <a:off x="3857625" y="2125663"/>
          <a:ext cx="5976936" cy="27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263"/>
                <a:gridCol w="365765"/>
                <a:gridCol w="365765"/>
                <a:gridCol w="365765"/>
                <a:gridCol w="3084083"/>
                <a:gridCol w="365765"/>
                <a:gridCol w="365765"/>
                <a:gridCol w="365765"/>
              </a:tblGrid>
              <a:tr h="274637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power</a:t>
                      </a:r>
                      <a:endParaRPr lang="en-US" sz="1800" i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0.01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0.15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0.12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0.24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0.05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0.11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19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85775" y="1595438"/>
            <a:ext cx="9239250" cy="582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3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200" dirty="0" smtClean="0"/>
          </a:p>
        </p:txBody>
      </p:sp>
      <p:sp>
        <p:nvSpPr>
          <p:cNvPr id="71" name="Rounded Rectangle 70"/>
          <p:cNvSpPr/>
          <p:nvPr/>
        </p:nvSpPr>
        <p:spPr>
          <a:xfrm>
            <a:off x="3663950" y="1841500"/>
            <a:ext cx="369888" cy="436563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(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9766300" y="1854200"/>
            <a:ext cx="369888" cy="43815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1820863" y="2509838"/>
          <a:ext cx="5162550" cy="27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742"/>
                <a:gridCol w="396951"/>
                <a:gridCol w="423977"/>
                <a:gridCol w="399038"/>
                <a:gridCol w="1754103"/>
                <a:gridCol w="407350"/>
                <a:gridCol w="399038"/>
                <a:gridCol w="407351"/>
              </a:tblGrid>
              <a:tr h="27463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en-US" sz="1800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i="0" baseline="-25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00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01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02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fd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fe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ff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120826"/>
                  </p:ext>
                </p:extLst>
              </p:nvPr>
            </p:nvGraphicFramePr>
            <p:xfrm>
              <a:off x="2044930" y="2824176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1.70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2.05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0.70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3.12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1.96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1.79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120826"/>
                  </p:ext>
                </p:extLst>
              </p:nvPr>
            </p:nvGraphicFramePr>
            <p:xfrm>
              <a:off x="2044930" y="2824176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7778" r="-560163" b="-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1.70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2.05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0.70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3.12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1.96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1.79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Freeform 5"/>
          <p:cNvSpPr/>
          <p:nvPr/>
        </p:nvSpPr>
        <p:spPr>
          <a:xfrm>
            <a:off x="7032625" y="2392363"/>
            <a:ext cx="2894013" cy="517525"/>
          </a:xfrm>
          <a:custGeom>
            <a:avLst/>
            <a:gdLst>
              <a:gd name="connsiteX0" fmla="*/ 3266901 w 3266901"/>
              <a:gd name="connsiteY0" fmla="*/ 0 h 535685"/>
              <a:gd name="connsiteX1" fmla="*/ 2194560 w 3266901"/>
              <a:gd name="connsiteY1" fmla="*/ 490451 h 535685"/>
              <a:gd name="connsiteX2" fmla="*/ 0 w 3266901"/>
              <a:gd name="connsiteY2" fmla="*/ 498763 h 535685"/>
              <a:gd name="connsiteX0" fmla="*/ 3316777 w 3316777"/>
              <a:gd name="connsiteY0" fmla="*/ 0 h 543606"/>
              <a:gd name="connsiteX1" fmla="*/ 2244436 w 3316777"/>
              <a:gd name="connsiteY1" fmla="*/ 490451 h 543606"/>
              <a:gd name="connsiteX2" fmla="*/ 0 w 3316777"/>
              <a:gd name="connsiteY2" fmla="*/ 515388 h 543606"/>
              <a:gd name="connsiteX0" fmla="*/ 3316777 w 3316777"/>
              <a:gd name="connsiteY0" fmla="*/ 0 h 538072"/>
              <a:gd name="connsiteX1" fmla="*/ 2244436 w 3316777"/>
              <a:gd name="connsiteY1" fmla="*/ 490451 h 538072"/>
              <a:gd name="connsiteX2" fmla="*/ 0 w 3316777"/>
              <a:gd name="connsiteY2" fmla="*/ 515388 h 538072"/>
              <a:gd name="connsiteX0" fmla="*/ 3316777 w 3316777"/>
              <a:gd name="connsiteY0" fmla="*/ 0 h 518116"/>
              <a:gd name="connsiteX1" fmla="*/ 2252749 w 3316777"/>
              <a:gd name="connsiteY1" fmla="*/ 440575 h 518116"/>
              <a:gd name="connsiteX2" fmla="*/ 0 w 3316777"/>
              <a:gd name="connsiteY2" fmla="*/ 515388 h 5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777" h="518116">
                <a:moveTo>
                  <a:pt x="3316777" y="0"/>
                </a:moveTo>
                <a:cubicBezTo>
                  <a:pt x="3052848" y="203662"/>
                  <a:pt x="2805545" y="354677"/>
                  <a:pt x="2252749" y="440575"/>
                </a:cubicBezTo>
                <a:cubicBezTo>
                  <a:pt x="1699953" y="526473"/>
                  <a:pt x="1414549" y="520929"/>
                  <a:pt x="0" y="51538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 rot="21124679">
            <a:off x="8076864" y="2525822"/>
            <a:ext cx="1308993" cy="3556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skewness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3900488" y="3213100"/>
          <a:ext cx="5935662" cy="274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732"/>
                <a:gridCol w="365783"/>
                <a:gridCol w="365783"/>
                <a:gridCol w="365783"/>
                <a:gridCol w="3084232"/>
                <a:gridCol w="365783"/>
                <a:gridCol w="365783"/>
                <a:gridCol w="365783"/>
              </a:tblGrid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en-US" sz="1800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i="0" baseline="-25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9a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cf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04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e2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95005"/>
              </p:ext>
            </p:extLst>
          </p:nvPr>
        </p:nvGraphicFramePr>
        <p:xfrm>
          <a:off x="3859213" y="3529013"/>
          <a:ext cx="5976936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263"/>
                <a:gridCol w="365765"/>
                <a:gridCol w="365765"/>
                <a:gridCol w="365765"/>
                <a:gridCol w="3084083"/>
                <a:gridCol w="365765"/>
                <a:gridCol w="365765"/>
                <a:gridCol w="365765"/>
              </a:tblGrid>
              <a:tr h="273050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power</a:t>
                      </a:r>
                      <a:endParaRPr lang="en-US" sz="1800" i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0.32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0.20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0.05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0.19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0.27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0.26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1" name="Rounded Rectangle 80"/>
          <p:cNvSpPr/>
          <p:nvPr/>
        </p:nvSpPr>
        <p:spPr>
          <a:xfrm>
            <a:off x="3665538" y="3243263"/>
            <a:ext cx="369887" cy="436562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(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9769475" y="3257550"/>
            <a:ext cx="369888" cy="436563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7032625" y="3802063"/>
            <a:ext cx="2894013" cy="519112"/>
          </a:xfrm>
          <a:custGeom>
            <a:avLst/>
            <a:gdLst>
              <a:gd name="connsiteX0" fmla="*/ 3266901 w 3266901"/>
              <a:gd name="connsiteY0" fmla="*/ 0 h 535685"/>
              <a:gd name="connsiteX1" fmla="*/ 2194560 w 3266901"/>
              <a:gd name="connsiteY1" fmla="*/ 490451 h 535685"/>
              <a:gd name="connsiteX2" fmla="*/ 0 w 3266901"/>
              <a:gd name="connsiteY2" fmla="*/ 498763 h 535685"/>
              <a:gd name="connsiteX0" fmla="*/ 3316777 w 3316777"/>
              <a:gd name="connsiteY0" fmla="*/ 0 h 543606"/>
              <a:gd name="connsiteX1" fmla="*/ 2244436 w 3316777"/>
              <a:gd name="connsiteY1" fmla="*/ 490451 h 543606"/>
              <a:gd name="connsiteX2" fmla="*/ 0 w 3316777"/>
              <a:gd name="connsiteY2" fmla="*/ 515388 h 543606"/>
              <a:gd name="connsiteX0" fmla="*/ 3316777 w 3316777"/>
              <a:gd name="connsiteY0" fmla="*/ 0 h 538072"/>
              <a:gd name="connsiteX1" fmla="*/ 2244436 w 3316777"/>
              <a:gd name="connsiteY1" fmla="*/ 490451 h 538072"/>
              <a:gd name="connsiteX2" fmla="*/ 0 w 3316777"/>
              <a:gd name="connsiteY2" fmla="*/ 515388 h 538072"/>
              <a:gd name="connsiteX0" fmla="*/ 3316777 w 3316777"/>
              <a:gd name="connsiteY0" fmla="*/ 0 h 518116"/>
              <a:gd name="connsiteX1" fmla="*/ 2252749 w 3316777"/>
              <a:gd name="connsiteY1" fmla="*/ 440575 h 518116"/>
              <a:gd name="connsiteX2" fmla="*/ 0 w 3316777"/>
              <a:gd name="connsiteY2" fmla="*/ 515388 h 5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777" h="518116">
                <a:moveTo>
                  <a:pt x="3316777" y="0"/>
                </a:moveTo>
                <a:cubicBezTo>
                  <a:pt x="3052848" y="203662"/>
                  <a:pt x="2805545" y="354677"/>
                  <a:pt x="2252749" y="440575"/>
                </a:cubicBezTo>
                <a:cubicBezTo>
                  <a:pt x="1699953" y="526473"/>
                  <a:pt x="1414549" y="520929"/>
                  <a:pt x="0" y="51538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08348" y="3878416"/>
            <a:ext cx="1176219" cy="40011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5" name="Rectangle 9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11114" y="4612726"/>
            <a:ext cx="1176219" cy="4001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6" name="Rounded Rectangle 95"/>
          <p:cNvSpPr/>
          <p:nvPr/>
        </p:nvSpPr>
        <p:spPr>
          <a:xfrm rot="21124679">
            <a:off x="8066414" y="3947359"/>
            <a:ext cx="1319494" cy="3556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skewness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7027863" y="3802063"/>
            <a:ext cx="2925762" cy="1227137"/>
          </a:xfrm>
          <a:custGeom>
            <a:avLst/>
            <a:gdLst>
              <a:gd name="connsiteX0" fmla="*/ 3266901 w 3266901"/>
              <a:gd name="connsiteY0" fmla="*/ 0 h 535685"/>
              <a:gd name="connsiteX1" fmla="*/ 2194560 w 3266901"/>
              <a:gd name="connsiteY1" fmla="*/ 490451 h 535685"/>
              <a:gd name="connsiteX2" fmla="*/ 0 w 3266901"/>
              <a:gd name="connsiteY2" fmla="*/ 498763 h 535685"/>
              <a:gd name="connsiteX0" fmla="*/ 3316777 w 3316777"/>
              <a:gd name="connsiteY0" fmla="*/ 0 h 543606"/>
              <a:gd name="connsiteX1" fmla="*/ 2244436 w 3316777"/>
              <a:gd name="connsiteY1" fmla="*/ 490451 h 543606"/>
              <a:gd name="connsiteX2" fmla="*/ 0 w 3316777"/>
              <a:gd name="connsiteY2" fmla="*/ 515388 h 543606"/>
              <a:gd name="connsiteX0" fmla="*/ 3316777 w 3316777"/>
              <a:gd name="connsiteY0" fmla="*/ 0 h 538072"/>
              <a:gd name="connsiteX1" fmla="*/ 2244436 w 3316777"/>
              <a:gd name="connsiteY1" fmla="*/ 490451 h 538072"/>
              <a:gd name="connsiteX2" fmla="*/ 0 w 3316777"/>
              <a:gd name="connsiteY2" fmla="*/ 515388 h 538072"/>
              <a:gd name="connsiteX0" fmla="*/ 3316777 w 3316777"/>
              <a:gd name="connsiteY0" fmla="*/ 0 h 518116"/>
              <a:gd name="connsiteX1" fmla="*/ 2252749 w 3316777"/>
              <a:gd name="connsiteY1" fmla="*/ 440575 h 518116"/>
              <a:gd name="connsiteX2" fmla="*/ 0 w 3316777"/>
              <a:gd name="connsiteY2" fmla="*/ 515388 h 5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777" h="518116">
                <a:moveTo>
                  <a:pt x="3316777" y="0"/>
                </a:moveTo>
                <a:cubicBezTo>
                  <a:pt x="3052848" y="203662"/>
                  <a:pt x="2805545" y="354677"/>
                  <a:pt x="2252749" y="440575"/>
                </a:cubicBezTo>
                <a:cubicBezTo>
                  <a:pt x="1699953" y="526473"/>
                  <a:pt x="1414549" y="520929"/>
                  <a:pt x="0" y="51538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 rot="20290474">
            <a:off x="8291071" y="4487682"/>
            <a:ext cx="1275056" cy="3556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skewness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81" name="Rectangle 98"/>
          <p:cNvSpPr>
            <a:spLocks noChangeArrowheads="1"/>
          </p:cNvSpPr>
          <p:nvPr/>
        </p:nvSpPr>
        <p:spPr bwMode="auto">
          <a:xfrm rot="5400000">
            <a:off x="4162425" y="564991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102" name="Rectangle 10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51898" y="6374665"/>
            <a:ext cx="1044773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3" name="Freeform 102"/>
          <p:cNvSpPr/>
          <p:nvPr/>
        </p:nvSpPr>
        <p:spPr>
          <a:xfrm>
            <a:off x="7034213" y="3802063"/>
            <a:ext cx="2924175" cy="3006725"/>
          </a:xfrm>
          <a:custGeom>
            <a:avLst/>
            <a:gdLst>
              <a:gd name="connsiteX0" fmla="*/ 3266901 w 3266901"/>
              <a:gd name="connsiteY0" fmla="*/ 0 h 535685"/>
              <a:gd name="connsiteX1" fmla="*/ 2194560 w 3266901"/>
              <a:gd name="connsiteY1" fmla="*/ 490451 h 535685"/>
              <a:gd name="connsiteX2" fmla="*/ 0 w 3266901"/>
              <a:gd name="connsiteY2" fmla="*/ 498763 h 535685"/>
              <a:gd name="connsiteX0" fmla="*/ 3316777 w 3316777"/>
              <a:gd name="connsiteY0" fmla="*/ 0 h 543606"/>
              <a:gd name="connsiteX1" fmla="*/ 2244436 w 3316777"/>
              <a:gd name="connsiteY1" fmla="*/ 490451 h 543606"/>
              <a:gd name="connsiteX2" fmla="*/ 0 w 3316777"/>
              <a:gd name="connsiteY2" fmla="*/ 515388 h 543606"/>
              <a:gd name="connsiteX0" fmla="*/ 3316777 w 3316777"/>
              <a:gd name="connsiteY0" fmla="*/ 0 h 538072"/>
              <a:gd name="connsiteX1" fmla="*/ 2244436 w 3316777"/>
              <a:gd name="connsiteY1" fmla="*/ 490451 h 538072"/>
              <a:gd name="connsiteX2" fmla="*/ 0 w 3316777"/>
              <a:gd name="connsiteY2" fmla="*/ 515388 h 538072"/>
              <a:gd name="connsiteX0" fmla="*/ 3316777 w 3316777"/>
              <a:gd name="connsiteY0" fmla="*/ 0 h 518116"/>
              <a:gd name="connsiteX1" fmla="*/ 2252749 w 3316777"/>
              <a:gd name="connsiteY1" fmla="*/ 440575 h 518116"/>
              <a:gd name="connsiteX2" fmla="*/ 0 w 3316777"/>
              <a:gd name="connsiteY2" fmla="*/ 515388 h 5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777" h="518116">
                <a:moveTo>
                  <a:pt x="3316777" y="0"/>
                </a:moveTo>
                <a:cubicBezTo>
                  <a:pt x="3052848" y="203662"/>
                  <a:pt x="2805545" y="354677"/>
                  <a:pt x="2252749" y="440575"/>
                </a:cubicBezTo>
                <a:cubicBezTo>
                  <a:pt x="1699953" y="526473"/>
                  <a:pt x="1414549" y="520929"/>
                  <a:pt x="0" y="51538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 rot="19388376">
            <a:off x="8061807" y="6226032"/>
            <a:ext cx="1217569" cy="35718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skewness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127604"/>
              </p:ext>
            </p:extLst>
          </p:nvPr>
        </p:nvGraphicFramePr>
        <p:xfrm>
          <a:off x="515442" y="4041187"/>
          <a:ext cx="498815" cy="2908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815"/>
              </a:tblGrid>
              <a:tr h="2346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0.305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6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0.412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17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</a:p>
                  </a:txBody>
                  <a:tcPr marL="0" marR="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6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1046"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L="0" marR="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6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0.309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6" name="Table 105"/>
          <p:cNvGraphicFramePr>
            <a:graphicFrameLocks noGrp="1"/>
          </p:cNvGraphicFramePr>
          <p:nvPr/>
        </p:nvGraphicFramePr>
        <p:xfrm>
          <a:off x="1823254" y="3942108"/>
          <a:ext cx="5162205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677"/>
                <a:gridCol w="396924"/>
                <a:gridCol w="423949"/>
                <a:gridCol w="399011"/>
                <a:gridCol w="1753986"/>
                <a:gridCol w="407323"/>
                <a:gridCol w="399011"/>
                <a:gridCol w="407324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6"/>
                      <a:stretch>
                        <a:fillRect t="-28889" r="-429375" b="-5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01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fe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ff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1826020" y="4668105"/>
          <a:ext cx="5162205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677"/>
                <a:gridCol w="396924"/>
                <a:gridCol w="423949"/>
                <a:gridCol w="399011"/>
                <a:gridCol w="1753986"/>
                <a:gridCol w="407323"/>
                <a:gridCol w="399011"/>
                <a:gridCol w="407324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7"/>
                      <a:stretch>
                        <a:fillRect l="-625" t="-28889" r="-429375" b="-5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01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fe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ff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8" name="Table 107"/>
          <p:cNvGraphicFramePr>
            <a:graphicFrameLocks noGrp="1"/>
          </p:cNvGraphicFramePr>
          <p:nvPr/>
        </p:nvGraphicFramePr>
        <p:xfrm>
          <a:off x="1826020" y="6430461"/>
          <a:ext cx="5162205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677"/>
                <a:gridCol w="396924"/>
                <a:gridCol w="423949"/>
                <a:gridCol w="399011"/>
                <a:gridCol w="1753986"/>
                <a:gridCol w="407323"/>
                <a:gridCol w="399011"/>
                <a:gridCol w="407324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8"/>
                      <a:stretch>
                        <a:fillRect l="-625" t="-28889" r="-429375" b="-5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01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fe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ff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9" name="Table 10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5637633"/>
                  </p:ext>
                </p:extLst>
              </p:nvPr>
            </p:nvGraphicFramePr>
            <p:xfrm>
              <a:off x="2047696" y="4256778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100803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2.67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3.96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0.84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3.04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1.64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4.78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9" name="Table 10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5637633"/>
                  </p:ext>
                </p:extLst>
              </p:nvPr>
            </p:nvGraphicFramePr>
            <p:xfrm>
              <a:off x="2047696" y="4256778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813" t="-17778" r="-559350" b="-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2.67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3.96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0.84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3.04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1.64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4.78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0" name="Table 10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9279054"/>
                  </p:ext>
                </p:extLst>
              </p:nvPr>
            </p:nvGraphicFramePr>
            <p:xfrm>
              <a:off x="2047696" y="4988322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100803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3.96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2.67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2.09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1.83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4.78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1.64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0" name="Table 10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9279054"/>
                  </p:ext>
                </p:extLst>
              </p:nvPr>
            </p:nvGraphicFramePr>
            <p:xfrm>
              <a:off x="2047696" y="4988322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813" t="-17778" r="-559350" b="-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3.96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2.67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2.09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1.83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4.78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1.64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1" name="Table 1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2192154"/>
                  </p:ext>
                </p:extLst>
              </p:nvPr>
            </p:nvGraphicFramePr>
            <p:xfrm>
              <a:off x="2047696" y="6750678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100803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4.78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1.64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3.04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0.84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3.96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2.67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1" name="Table 1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2192154"/>
                  </p:ext>
                </p:extLst>
              </p:nvPr>
            </p:nvGraphicFramePr>
            <p:xfrm>
              <a:off x="2047696" y="6750678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1"/>
                          <a:stretch>
                            <a:fillRect l="-813" t="-17778" r="-559350" b="-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4.78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1.64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3.04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0.84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3.96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2.67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2" name="Right Bracket 111"/>
          <p:cNvSpPr/>
          <p:nvPr/>
        </p:nvSpPr>
        <p:spPr>
          <a:xfrm flipH="1">
            <a:off x="1820863" y="2954338"/>
            <a:ext cx="223837" cy="146208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1039813" y="4140200"/>
            <a:ext cx="7858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ight Bracket 113"/>
          <p:cNvSpPr/>
          <p:nvPr/>
        </p:nvSpPr>
        <p:spPr>
          <a:xfrm flipH="1">
            <a:off x="1695450" y="2954338"/>
            <a:ext cx="388938" cy="219075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1039813" y="4416425"/>
            <a:ext cx="6556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ight Bracket 115"/>
          <p:cNvSpPr/>
          <p:nvPr/>
        </p:nvSpPr>
        <p:spPr>
          <a:xfrm flipH="1">
            <a:off x="1306513" y="2954338"/>
            <a:ext cx="741362" cy="395763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1039813" y="6808788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>
            <a:off x="-334963" y="3625850"/>
            <a:ext cx="1976438" cy="38258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Correlation</a:t>
            </a:r>
          </a:p>
        </p:txBody>
      </p:sp>
      <p:sp>
        <p:nvSpPr>
          <p:cNvPr id="42" name="Footer Placeholder 10"/>
          <p:cNvSpPr>
            <a:spLocks noGrp="1"/>
          </p:cNvSpPr>
          <p:nvPr>
            <p:ph type="ftr" sz="quarter" idx="12"/>
          </p:nvPr>
        </p:nvSpPr>
        <p:spPr bwMode="auto">
          <a:xfrm>
            <a:off x="485775" y="7008813"/>
            <a:ext cx="8421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64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EUROCRYPT 2012 | Cambridge | 17. April 2012                                                                                                                                 Amir </a:t>
            </a:r>
            <a:r>
              <a:rPr lang="en-US" sz="1200" dirty="0" err="1" smtClean="0">
                <a:solidFill>
                  <a:srgbClr val="898989"/>
                </a:solidFill>
                <a:latin typeface="Calibri" pitchFamily="34" charset="0"/>
              </a:rPr>
              <a:t>Moradi</a:t>
            </a:r>
            <a:endParaRPr 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8"/>
          <p:cNvGrpSpPr>
            <a:grpSpLocks/>
          </p:cNvGrpSpPr>
          <p:nvPr/>
        </p:nvGrpSpPr>
        <p:grpSpPr bwMode="auto">
          <a:xfrm>
            <a:off x="82550" y="1362097"/>
            <a:ext cx="2760663" cy="2244725"/>
            <a:chOff x="149605" y="2168604"/>
            <a:chExt cx="2759849" cy="2244464"/>
          </a:xfrm>
        </p:grpSpPr>
        <p:sp>
          <p:nvSpPr>
            <p:cNvPr id="44" name="Rounded Rectangle 43"/>
            <p:cNvSpPr/>
            <p:nvPr/>
          </p:nvSpPr>
          <p:spPr>
            <a:xfrm>
              <a:off x="1446211" y="3013056"/>
              <a:ext cx="657031" cy="39048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Sbox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114520" y="2974960"/>
              <a:ext cx="1412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lowchart: Or 45"/>
            <p:cNvSpPr/>
            <p:nvPr/>
          </p:nvSpPr>
          <p:spPr>
            <a:xfrm>
              <a:off x="855835" y="2843214"/>
              <a:ext cx="258686" cy="263494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498752" y="2974960"/>
              <a:ext cx="35708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984384" y="2627339"/>
              <a:ext cx="0" cy="2158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765373" y="2349558"/>
              <a:ext cx="490393" cy="236510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2103242" y="3208296"/>
              <a:ext cx="1904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624128" y="2349558"/>
              <a:ext cx="2044097" cy="2034938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49605" y="2719403"/>
              <a:ext cx="457065" cy="369844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 useBgFill="1">
          <p:nvSpPr>
            <p:cNvPr id="53" name="Rectangle 52"/>
            <p:cNvSpPr/>
            <p:nvPr/>
          </p:nvSpPr>
          <p:spPr>
            <a:xfrm>
              <a:off x="514622" y="4090843"/>
              <a:ext cx="2394832" cy="3222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 useBgFill="1">
          <p:nvSpPr>
            <p:cNvPr id="54" name="Rectangle 53"/>
            <p:cNvSpPr/>
            <p:nvPr/>
          </p:nvSpPr>
          <p:spPr>
            <a:xfrm>
              <a:off x="2355579" y="2168604"/>
              <a:ext cx="428499" cy="21635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1114520" y="3440044"/>
              <a:ext cx="1412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lowchart: Or 55"/>
            <p:cNvSpPr/>
            <p:nvPr/>
          </p:nvSpPr>
          <p:spPr>
            <a:xfrm>
              <a:off x="855835" y="3309884"/>
              <a:ext cx="258686" cy="261907"/>
            </a:xfrm>
            <a:prstGeom prst="flowChar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498752" y="3440044"/>
              <a:ext cx="35708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984384" y="3554331"/>
              <a:ext cx="0" cy="2174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>
              <a:off x="149605" y="3184486"/>
              <a:ext cx="457065" cy="369845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32046" y="3771793"/>
              <a:ext cx="490392" cy="238097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 flipV="1">
              <a:off x="1255767" y="2974960"/>
              <a:ext cx="190444" cy="2333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Form </a:t>
            </a:r>
            <a:r>
              <a:rPr lang="en-US" sz="2800" dirty="0"/>
              <a:t>(no specific moment)</a:t>
            </a:r>
            <a:endParaRPr lang="en-US" sz="2800" dirty="0" smtClean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898900" y="1811338"/>
          <a:ext cx="5935663" cy="27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732"/>
                <a:gridCol w="365783"/>
                <a:gridCol w="365783"/>
                <a:gridCol w="365783"/>
                <a:gridCol w="3084233"/>
                <a:gridCol w="365783"/>
                <a:gridCol w="365783"/>
                <a:gridCol w="365783"/>
              </a:tblGrid>
              <a:tr h="27463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en-US" sz="1800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i="0" baseline="-25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3d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f9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ab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3d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422614"/>
              </p:ext>
            </p:extLst>
          </p:nvPr>
        </p:nvGraphicFramePr>
        <p:xfrm>
          <a:off x="3857625" y="2125663"/>
          <a:ext cx="5976936" cy="27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263"/>
                <a:gridCol w="365765"/>
                <a:gridCol w="365765"/>
                <a:gridCol w="365765"/>
                <a:gridCol w="3084083"/>
                <a:gridCol w="365765"/>
                <a:gridCol w="365765"/>
                <a:gridCol w="365765"/>
              </a:tblGrid>
              <a:tr h="274637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power</a:t>
                      </a:r>
                      <a:endParaRPr lang="en-US" sz="1800" i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0.01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0.15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0.12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0.24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0.05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0.11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19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85775" y="1595438"/>
            <a:ext cx="9239250" cy="582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3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200" dirty="0" smtClean="0"/>
          </a:p>
        </p:txBody>
      </p:sp>
      <p:sp>
        <p:nvSpPr>
          <p:cNvPr id="71" name="Rounded Rectangle 70"/>
          <p:cNvSpPr/>
          <p:nvPr/>
        </p:nvSpPr>
        <p:spPr>
          <a:xfrm>
            <a:off x="3663950" y="1841500"/>
            <a:ext cx="369888" cy="436563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(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9766300" y="1854200"/>
            <a:ext cx="369888" cy="43815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1820863" y="2509838"/>
          <a:ext cx="5162550" cy="27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742"/>
                <a:gridCol w="396951"/>
                <a:gridCol w="423977"/>
                <a:gridCol w="399038"/>
                <a:gridCol w="1754103"/>
                <a:gridCol w="407350"/>
                <a:gridCol w="399038"/>
                <a:gridCol w="407351"/>
              </a:tblGrid>
              <a:tr h="27463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en-US" sz="1800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i="0" baseline="-25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00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01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02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fd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fe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ff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020801"/>
                  </p:ext>
                </p:extLst>
              </p:nvPr>
            </p:nvGraphicFramePr>
            <p:xfrm>
              <a:off x="2044930" y="2824176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100803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i="0" smtClean="0">
                                    <a:latin typeface="Cambria Math"/>
                                    <a:ea typeface="Cambria Math"/>
                                  </a:rPr>
                                  <m:t>Pr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020801"/>
                  </p:ext>
                </p:extLst>
              </p:nvPr>
            </p:nvGraphicFramePr>
            <p:xfrm>
              <a:off x="2044930" y="2824176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7778" r="-560163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Freeform 5"/>
          <p:cNvSpPr/>
          <p:nvPr/>
        </p:nvSpPr>
        <p:spPr>
          <a:xfrm>
            <a:off x="7032625" y="2392363"/>
            <a:ext cx="2894013" cy="517525"/>
          </a:xfrm>
          <a:custGeom>
            <a:avLst/>
            <a:gdLst>
              <a:gd name="connsiteX0" fmla="*/ 3266901 w 3266901"/>
              <a:gd name="connsiteY0" fmla="*/ 0 h 535685"/>
              <a:gd name="connsiteX1" fmla="*/ 2194560 w 3266901"/>
              <a:gd name="connsiteY1" fmla="*/ 490451 h 535685"/>
              <a:gd name="connsiteX2" fmla="*/ 0 w 3266901"/>
              <a:gd name="connsiteY2" fmla="*/ 498763 h 535685"/>
              <a:gd name="connsiteX0" fmla="*/ 3316777 w 3316777"/>
              <a:gd name="connsiteY0" fmla="*/ 0 h 543606"/>
              <a:gd name="connsiteX1" fmla="*/ 2244436 w 3316777"/>
              <a:gd name="connsiteY1" fmla="*/ 490451 h 543606"/>
              <a:gd name="connsiteX2" fmla="*/ 0 w 3316777"/>
              <a:gd name="connsiteY2" fmla="*/ 515388 h 543606"/>
              <a:gd name="connsiteX0" fmla="*/ 3316777 w 3316777"/>
              <a:gd name="connsiteY0" fmla="*/ 0 h 538072"/>
              <a:gd name="connsiteX1" fmla="*/ 2244436 w 3316777"/>
              <a:gd name="connsiteY1" fmla="*/ 490451 h 538072"/>
              <a:gd name="connsiteX2" fmla="*/ 0 w 3316777"/>
              <a:gd name="connsiteY2" fmla="*/ 515388 h 538072"/>
              <a:gd name="connsiteX0" fmla="*/ 3316777 w 3316777"/>
              <a:gd name="connsiteY0" fmla="*/ 0 h 518116"/>
              <a:gd name="connsiteX1" fmla="*/ 2252749 w 3316777"/>
              <a:gd name="connsiteY1" fmla="*/ 440575 h 518116"/>
              <a:gd name="connsiteX2" fmla="*/ 0 w 3316777"/>
              <a:gd name="connsiteY2" fmla="*/ 515388 h 5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777" h="518116">
                <a:moveTo>
                  <a:pt x="3316777" y="0"/>
                </a:moveTo>
                <a:cubicBezTo>
                  <a:pt x="3052848" y="203662"/>
                  <a:pt x="2805545" y="354677"/>
                  <a:pt x="2252749" y="440575"/>
                </a:cubicBezTo>
                <a:cubicBezTo>
                  <a:pt x="1699953" y="526473"/>
                  <a:pt x="1414549" y="520929"/>
                  <a:pt x="0" y="51538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 rot="21124679">
            <a:off x="8193088" y="2517775"/>
            <a:ext cx="1192212" cy="3556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pdf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3900488" y="3213100"/>
          <a:ext cx="5935662" cy="274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732"/>
                <a:gridCol w="365783"/>
                <a:gridCol w="365783"/>
                <a:gridCol w="365783"/>
                <a:gridCol w="3084232"/>
                <a:gridCol w="365783"/>
                <a:gridCol w="365783"/>
                <a:gridCol w="365783"/>
              </a:tblGrid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en-US" sz="1800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i="0" baseline="-25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9a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cf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04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e2</a:t>
                      </a:r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95043"/>
              </p:ext>
            </p:extLst>
          </p:nvPr>
        </p:nvGraphicFramePr>
        <p:xfrm>
          <a:off x="3859213" y="3529013"/>
          <a:ext cx="5976936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263"/>
                <a:gridCol w="365765"/>
                <a:gridCol w="365765"/>
                <a:gridCol w="365765"/>
                <a:gridCol w="3084083"/>
                <a:gridCol w="365765"/>
                <a:gridCol w="365765"/>
                <a:gridCol w="365765"/>
              </a:tblGrid>
              <a:tr h="273050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power</a:t>
                      </a:r>
                      <a:endParaRPr lang="en-US" sz="1800" i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0.32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0.20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0.05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0.19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0.27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0.26</a:t>
                      </a:r>
                      <a:endParaRPr 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1" name="Rounded Rectangle 80"/>
          <p:cNvSpPr/>
          <p:nvPr/>
        </p:nvSpPr>
        <p:spPr>
          <a:xfrm>
            <a:off x="3665538" y="3243263"/>
            <a:ext cx="369887" cy="436562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(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9769475" y="3257550"/>
            <a:ext cx="369888" cy="436563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7032625" y="3802063"/>
            <a:ext cx="2894013" cy="519112"/>
          </a:xfrm>
          <a:custGeom>
            <a:avLst/>
            <a:gdLst>
              <a:gd name="connsiteX0" fmla="*/ 3266901 w 3266901"/>
              <a:gd name="connsiteY0" fmla="*/ 0 h 535685"/>
              <a:gd name="connsiteX1" fmla="*/ 2194560 w 3266901"/>
              <a:gd name="connsiteY1" fmla="*/ 490451 h 535685"/>
              <a:gd name="connsiteX2" fmla="*/ 0 w 3266901"/>
              <a:gd name="connsiteY2" fmla="*/ 498763 h 535685"/>
              <a:gd name="connsiteX0" fmla="*/ 3316777 w 3316777"/>
              <a:gd name="connsiteY0" fmla="*/ 0 h 543606"/>
              <a:gd name="connsiteX1" fmla="*/ 2244436 w 3316777"/>
              <a:gd name="connsiteY1" fmla="*/ 490451 h 543606"/>
              <a:gd name="connsiteX2" fmla="*/ 0 w 3316777"/>
              <a:gd name="connsiteY2" fmla="*/ 515388 h 543606"/>
              <a:gd name="connsiteX0" fmla="*/ 3316777 w 3316777"/>
              <a:gd name="connsiteY0" fmla="*/ 0 h 538072"/>
              <a:gd name="connsiteX1" fmla="*/ 2244436 w 3316777"/>
              <a:gd name="connsiteY1" fmla="*/ 490451 h 538072"/>
              <a:gd name="connsiteX2" fmla="*/ 0 w 3316777"/>
              <a:gd name="connsiteY2" fmla="*/ 515388 h 538072"/>
              <a:gd name="connsiteX0" fmla="*/ 3316777 w 3316777"/>
              <a:gd name="connsiteY0" fmla="*/ 0 h 518116"/>
              <a:gd name="connsiteX1" fmla="*/ 2252749 w 3316777"/>
              <a:gd name="connsiteY1" fmla="*/ 440575 h 518116"/>
              <a:gd name="connsiteX2" fmla="*/ 0 w 3316777"/>
              <a:gd name="connsiteY2" fmla="*/ 515388 h 5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777" h="518116">
                <a:moveTo>
                  <a:pt x="3316777" y="0"/>
                </a:moveTo>
                <a:cubicBezTo>
                  <a:pt x="3052848" y="203662"/>
                  <a:pt x="2805545" y="354677"/>
                  <a:pt x="2252749" y="440575"/>
                </a:cubicBezTo>
                <a:cubicBezTo>
                  <a:pt x="1699953" y="526473"/>
                  <a:pt x="1414549" y="520929"/>
                  <a:pt x="0" y="51538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08348" y="3878416"/>
            <a:ext cx="1176219" cy="40011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5" name="Rectangle 9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11114" y="4612726"/>
            <a:ext cx="1176219" cy="4001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6" name="Rounded Rectangle 95"/>
          <p:cNvSpPr/>
          <p:nvPr/>
        </p:nvSpPr>
        <p:spPr>
          <a:xfrm rot="21124679">
            <a:off x="8193088" y="3938588"/>
            <a:ext cx="1192212" cy="3556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pdf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7027863" y="3802063"/>
            <a:ext cx="2925762" cy="1227137"/>
          </a:xfrm>
          <a:custGeom>
            <a:avLst/>
            <a:gdLst>
              <a:gd name="connsiteX0" fmla="*/ 3266901 w 3266901"/>
              <a:gd name="connsiteY0" fmla="*/ 0 h 535685"/>
              <a:gd name="connsiteX1" fmla="*/ 2194560 w 3266901"/>
              <a:gd name="connsiteY1" fmla="*/ 490451 h 535685"/>
              <a:gd name="connsiteX2" fmla="*/ 0 w 3266901"/>
              <a:gd name="connsiteY2" fmla="*/ 498763 h 535685"/>
              <a:gd name="connsiteX0" fmla="*/ 3316777 w 3316777"/>
              <a:gd name="connsiteY0" fmla="*/ 0 h 543606"/>
              <a:gd name="connsiteX1" fmla="*/ 2244436 w 3316777"/>
              <a:gd name="connsiteY1" fmla="*/ 490451 h 543606"/>
              <a:gd name="connsiteX2" fmla="*/ 0 w 3316777"/>
              <a:gd name="connsiteY2" fmla="*/ 515388 h 543606"/>
              <a:gd name="connsiteX0" fmla="*/ 3316777 w 3316777"/>
              <a:gd name="connsiteY0" fmla="*/ 0 h 538072"/>
              <a:gd name="connsiteX1" fmla="*/ 2244436 w 3316777"/>
              <a:gd name="connsiteY1" fmla="*/ 490451 h 538072"/>
              <a:gd name="connsiteX2" fmla="*/ 0 w 3316777"/>
              <a:gd name="connsiteY2" fmla="*/ 515388 h 538072"/>
              <a:gd name="connsiteX0" fmla="*/ 3316777 w 3316777"/>
              <a:gd name="connsiteY0" fmla="*/ 0 h 518116"/>
              <a:gd name="connsiteX1" fmla="*/ 2252749 w 3316777"/>
              <a:gd name="connsiteY1" fmla="*/ 440575 h 518116"/>
              <a:gd name="connsiteX2" fmla="*/ 0 w 3316777"/>
              <a:gd name="connsiteY2" fmla="*/ 515388 h 5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777" h="518116">
                <a:moveTo>
                  <a:pt x="3316777" y="0"/>
                </a:moveTo>
                <a:cubicBezTo>
                  <a:pt x="3052848" y="203662"/>
                  <a:pt x="2805545" y="354677"/>
                  <a:pt x="2252749" y="440575"/>
                </a:cubicBezTo>
                <a:cubicBezTo>
                  <a:pt x="1699953" y="526473"/>
                  <a:pt x="1414549" y="520929"/>
                  <a:pt x="0" y="51538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 rot="20290474">
            <a:off x="8372475" y="4471988"/>
            <a:ext cx="1190625" cy="3556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pdf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81" name="Rectangle 98"/>
          <p:cNvSpPr>
            <a:spLocks noChangeArrowheads="1"/>
          </p:cNvSpPr>
          <p:nvPr/>
        </p:nvSpPr>
        <p:spPr bwMode="auto">
          <a:xfrm rot="5400000">
            <a:off x="4779925" y="564991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02" name="Rectangle 10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51898" y="6374665"/>
            <a:ext cx="1044773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3" name="Freeform 102"/>
          <p:cNvSpPr/>
          <p:nvPr/>
        </p:nvSpPr>
        <p:spPr>
          <a:xfrm>
            <a:off x="7034213" y="3802063"/>
            <a:ext cx="2924175" cy="3006725"/>
          </a:xfrm>
          <a:custGeom>
            <a:avLst/>
            <a:gdLst>
              <a:gd name="connsiteX0" fmla="*/ 3266901 w 3266901"/>
              <a:gd name="connsiteY0" fmla="*/ 0 h 535685"/>
              <a:gd name="connsiteX1" fmla="*/ 2194560 w 3266901"/>
              <a:gd name="connsiteY1" fmla="*/ 490451 h 535685"/>
              <a:gd name="connsiteX2" fmla="*/ 0 w 3266901"/>
              <a:gd name="connsiteY2" fmla="*/ 498763 h 535685"/>
              <a:gd name="connsiteX0" fmla="*/ 3316777 w 3316777"/>
              <a:gd name="connsiteY0" fmla="*/ 0 h 543606"/>
              <a:gd name="connsiteX1" fmla="*/ 2244436 w 3316777"/>
              <a:gd name="connsiteY1" fmla="*/ 490451 h 543606"/>
              <a:gd name="connsiteX2" fmla="*/ 0 w 3316777"/>
              <a:gd name="connsiteY2" fmla="*/ 515388 h 543606"/>
              <a:gd name="connsiteX0" fmla="*/ 3316777 w 3316777"/>
              <a:gd name="connsiteY0" fmla="*/ 0 h 538072"/>
              <a:gd name="connsiteX1" fmla="*/ 2244436 w 3316777"/>
              <a:gd name="connsiteY1" fmla="*/ 490451 h 538072"/>
              <a:gd name="connsiteX2" fmla="*/ 0 w 3316777"/>
              <a:gd name="connsiteY2" fmla="*/ 515388 h 538072"/>
              <a:gd name="connsiteX0" fmla="*/ 3316777 w 3316777"/>
              <a:gd name="connsiteY0" fmla="*/ 0 h 518116"/>
              <a:gd name="connsiteX1" fmla="*/ 2252749 w 3316777"/>
              <a:gd name="connsiteY1" fmla="*/ 440575 h 518116"/>
              <a:gd name="connsiteX2" fmla="*/ 0 w 3316777"/>
              <a:gd name="connsiteY2" fmla="*/ 515388 h 5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777" h="518116">
                <a:moveTo>
                  <a:pt x="3316777" y="0"/>
                </a:moveTo>
                <a:cubicBezTo>
                  <a:pt x="3052848" y="203662"/>
                  <a:pt x="2805545" y="354677"/>
                  <a:pt x="2252749" y="440575"/>
                </a:cubicBezTo>
                <a:cubicBezTo>
                  <a:pt x="1699953" y="526473"/>
                  <a:pt x="1414549" y="520929"/>
                  <a:pt x="0" y="51538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 rot="19388376">
            <a:off x="8064500" y="6234113"/>
            <a:ext cx="1190625" cy="35718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pdf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515442" y="4041187"/>
          <a:ext cx="498815" cy="2908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815"/>
              </a:tblGrid>
              <a:tr h="2346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0.104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6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0.094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17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</a:p>
                  </a:txBody>
                  <a:tcPr marL="0" marR="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6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1046"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</a:t>
                      </a:r>
                    </a:p>
                  </a:txBody>
                  <a:tcPr marL="0" marR="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6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0.143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6" name="Table 105"/>
          <p:cNvGraphicFramePr>
            <a:graphicFrameLocks noGrp="1"/>
          </p:cNvGraphicFramePr>
          <p:nvPr/>
        </p:nvGraphicFramePr>
        <p:xfrm>
          <a:off x="1823254" y="3942108"/>
          <a:ext cx="5162205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677"/>
                <a:gridCol w="396924"/>
                <a:gridCol w="423949"/>
                <a:gridCol w="399011"/>
                <a:gridCol w="1753986"/>
                <a:gridCol w="407323"/>
                <a:gridCol w="399011"/>
                <a:gridCol w="407324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6"/>
                      <a:stretch>
                        <a:fillRect t="-28889" r="-429375" b="-5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01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fe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ff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1826020" y="4668105"/>
          <a:ext cx="5162205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677"/>
                <a:gridCol w="396924"/>
                <a:gridCol w="423949"/>
                <a:gridCol w="399011"/>
                <a:gridCol w="1753986"/>
                <a:gridCol w="407323"/>
                <a:gridCol w="399011"/>
                <a:gridCol w="407324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7"/>
                      <a:stretch>
                        <a:fillRect l="-625" t="-28889" r="-429375" b="-5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01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fe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ff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8" name="Table 107"/>
          <p:cNvGraphicFramePr>
            <a:graphicFrameLocks noGrp="1"/>
          </p:cNvGraphicFramePr>
          <p:nvPr/>
        </p:nvGraphicFramePr>
        <p:xfrm>
          <a:off x="1826020" y="6430461"/>
          <a:ext cx="5162205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677"/>
                <a:gridCol w="396924"/>
                <a:gridCol w="423949"/>
                <a:gridCol w="399011"/>
                <a:gridCol w="1753986"/>
                <a:gridCol w="407323"/>
                <a:gridCol w="399011"/>
                <a:gridCol w="407324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8"/>
                      <a:stretch>
                        <a:fillRect l="-625" t="-28889" r="-429375" b="-5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01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fe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ff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9" name="Table 10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544023"/>
                  </p:ext>
                </p:extLst>
              </p:nvPr>
            </p:nvGraphicFramePr>
            <p:xfrm>
              <a:off x="2047696" y="4256778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100803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i="0" smtClean="0">
                                    <a:latin typeface="Cambria Math"/>
                                    <a:ea typeface="Cambria Math"/>
                                  </a:rPr>
                                  <m:t>Pr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9" name="Table 10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544023"/>
                  </p:ext>
                </p:extLst>
              </p:nvPr>
            </p:nvGraphicFramePr>
            <p:xfrm>
              <a:off x="2047696" y="4256778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813" t="-17778" r="-559350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0" name="Table 10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0446308"/>
                  </p:ext>
                </p:extLst>
              </p:nvPr>
            </p:nvGraphicFramePr>
            <p:xfrm>
              <a:off x="2047696" y="4988322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100803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i="0" smtClean="0">
                                    <a:latin typeface="Cambria Math"/>
                                    <a:ea typeface="Cambria Math"/>
                                  </a:rPr>
                                  <m:t>Pr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0" name="Table 10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0446308"/>
                  </p:ext>
                </p:extLst>
              </p:nvPr>
            </p:nvGraphicFramePr>
            <p:xfrm>
              <a:off x="2047696" y="4988322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813" t="-17778" r="-559350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1" name="Table 1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275930"/>
                  </p:ext>
                </p:extLst>
              </p:nvPr>
            </p:nvGraphicFramePr>
            <p:xfrm>
              <a:off x="2047696" y="6750678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100803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i="0" smtClean="0">
                                    <a:latin typeface="Cambria Math"/>
                                    <a:ea typeface="Cambria Math"/>
                                  </a:rPr>
                                  <m:t>Pr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1" name="Table 1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275930"/>
                  </p:ext>
                </p:extLst>
              </p:nvPr>
            </p:nvGraphicFramePr>
            <p:xfrm>
              <a:off x="2047696" y="6750678"/>
              <a:ext cx="4943303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8146"/>
                    <a:gridCol w="406400"/>
                    <a:gridCol w="406400"/>
                    <a:gridCol w="406400"/>
                    <a:gridCol w="1756757"/>
                    <a:gridCol w="406400"/>
                    <a:gridCol w="406400"/>
                    <a:gridCol w="406400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1"/>
                          <a:stretch>
                            <a:fillRect l="-813" t="-17778" r="-559350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…</a:t>
                          </a:r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2" name="Right Bracket 111"/>
          <p:cNvSpPr/>
          <p:nvPr/>
        </p:nvSpPr>
        <p:spPr>
          <a:xfrm flipH="1">
            <a:off x="1820863" y="2954338"/>
            <a:ext cx="223837" cy="146208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1039813" y="4140200"/>
            <a:ext cx="7858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ight Bracket 113"/>
          <p:cNvSpPr/>
          <p:nvPr/>
        </p:nvSpPr>
        <p:spPr>
          <a:xfrm flipH="1">
            <a:off x="1695450" y="2954338"/>
            <a:ext cx="388938" cy="219075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1039813" y="4416425"/>
            <a:ext cx="6556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ight Bracket 115"/>
          <p:cNvSpPr/>
          <p:nvPr/>
        </p:nvSpPr>
        <p:spPr>
          <a:xfrm flipH="1">
            <a:off x="1306513" y="2954338"/>
            <a:ext cx="741362" cy="395763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7" name="Table 116"/>
          <p:cNvGraphicFramePr>
            <a:graphicFrameLocks noGrp="1"/>
          </p:cNvGraphicFramePr>
          <p:nvPr/>
        </p:nvGraphicFramePr>
        <p:xfrm>
          <a:off x="1826020" y="8822876"/>
          <a:ext cx="5162205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677"/>
                <a:gridCol w="396924"/>
                <a:gridCol w="423949"/>
                <a:gridCol w="399011"/>
                <a:gridCol w="1753986"/>
                <a:gridCol w="407323"/>
                <a:gridCol w="399011"/>
                <a:gridCol w="407324"/>
              </a:tblGrid>
              <a:tr h="27432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12"/>
                      <a:stretch>
                        <a:fillRect l="-625" t="-26667" r="-429375" b="-53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01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fe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ff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8" name="Straight Arrow Connector 117"/>
          <p:cNvCxnSpPr/>
          <p:nvPr/>
        </p:nvCxnSpPr>
        <p:spPr>
          <a:xfrm flipH="1">
            <a:off x="1039813" y="6808788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>
            <a:off x="-296863" y="3511550"/>
            <a:ext cx="1976438" cy="38258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Jeffreys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Divergence</a:t>
            </a:r>
          </a:p>
        </p:txBody>
      </p:sp>
      <p:sp>
        <p:nvSpPr>
          <p:cNvPr id="42" name="Footer Placeholder 10"/>
          <p:cNvSpPr>
            <a:spLocks noGrp="1"/>
          </p:cNvSpPr>
          <p:nvPr>
            <p:ph type="ftr" sz="quarter" idx="12"/>
          </p:nvPr>
        </p:nvSpPr>
        <p:spPr bwMode="auto">
          <a:xfrm>
            <a:off x="485775" y="7008813"/>
            <a:ext cx="8421688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64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EUROCRYPT 2012 | Cambridge | 17. April 2012                                                                                                                                 Amir </a:t>
            </a:r>
            <a:r>
              <a:rPr lang="en-US" sz="1200" dirty="0" err="1" smtClean="0">
                <a:solidFill>
                  <a:srgbClr val="898989"/>
                </a:solidFill>
                <a:latin typeface="Calibri" pitchFamily="34" charset="0"/>
              </a:rPr>
              <a:t>Moradi</a:t>
            </a:r>
            <a:endParaRPr 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43" y="2819881"/>
            <a:ext cx="396875" cy="27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19" y="2824177"/>
            <a:ext cx="407194" cy="27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6" y="2813592"/>
            <a:ext cx="382039" cy="28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96" y="2824177"/>
            <a:ext cx="407167" cy="27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819881"/>
            <a:ext cx="404812" cy="27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69" y="2825099"/>
            <a:ext cx="382039" cy="27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78" y="4254071"/>
            <a:ext cx="396875" cy="27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43" y="4258367"/>
            <a:ext cx="407167" cy="27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22" y="4252483"/>
            <a:ext cx="404812" cy="27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24" y="4246194"/>
            <a:ext cx="382039" cy="28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81" y="4246194"/>
            <a:ext cx="407194" cy="27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88" y="4256301"/>
            <a:ext cx="396875" cy="27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42" y="4984027"/>
            <a:ext cx="396875" cy="27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55" y="4988323"/>
            <a:ext cx="407167" cy="27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74" y="4976680"/>
            <a:ext cx="382039" cy="28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69" y="4982969"/>
            <a:ext cx="404812" cy="27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31" y="4986174"/>
            <a:ext cx="396875" cy="27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31" y="4982969"/>
            <a:ext cx="407194" cy="27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80" y="6746383"/>
            <a:ext cx="396875" cy="27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78" y="6747504"/>
            <a:ext cx="407194" cy="27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72" y="6736609"/>
            <a:ext cx="382039" cy="28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1" y="6742898"/>
            <a:ext cx="404812" cy="27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44" y="6743208"/>
            <a:ext cx="396875" cy="27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91" y="6752532"/>
            <a:ext cx="407167" cy="27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ounded Rectangle 99"/>
              <p:cNvSpPr/>
              <p:nvPr/>
            </p:nvSpPr>
            <p:spPr>
              <a:xfrm>
                <a:off x="-250568" y="1512826"/>
                <a:ext cx="3002227" cy="1205712"/>
              </a:xfrm>
              <a:prstGeom prst="round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𝑝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()−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()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()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𝑞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()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0" name="Rounded 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0568" y="1512826"/>
                <a:ext cx="3002227" cy="1205712"/>
              </a:xfrm>
              <a:prstGeom prst="round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/>
          <p:cNvCxnSpPr/>
          <p:nvPr/>
        </p:nvCxnSpPr>
        <p:spPr>
          <a:xfrm flipV="1">
            <a:off x="702329" y="2467503"/>
            <a:ext cx="0" cy="86836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6" grpId="0" animBg="1"/>
      <p:bldP spid="77" grpId="0"/>
      <p:bldP spid="81" grpId="0"/>
      <p:bldP spid="88" grpId="0"/>
      <p:bldP spid="91" grpId="0" animBg="1"/>
      <p:bldP spid="7" grpId="0" animBg="1"/>
      <p:bldP spid="95" grpId="0" animBg="1"/>
      <p:bldP spid="96" grpId="0"/>
      <p:bldP spid="97" grpId="0" animBg="1"/>
      <p:bldP spid="98" grpId="0"/>
      <p:bldP spid="7281" grpId="0"/>
      <p:bldP spid="102" grpId="0" animBg="1"/>
      <p:bldP spid="103" grpId="0" animBg="1"/>
      <p:bldP spid="104" grpId="0"/>
      <p:bldP spid="112" grpId="0" animBg="1"/>
      <p:bldP spid="114" grpId="0" animBg="1"/>
      <p:bldP spid="116" grpId="0" animBg="1"/>
      <p:bldP spid="119" grpId="0"/>
      <p:bldP spid="100" grpId="0"/>
    </p:bldLst>
  </p:timing>
</p:sld>
</file>

<file path=ppt/theme/theme1.xml><?xml version="1.0" encoding="utf-8"?>
<a:theme xmlns:a="http://schemas.openxmlformats.org/drawingml/2006/main" name="Title sli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01_PPT Arial</Template>
  <TotalTime>0</TotalTime>
  <Words>1169</Words>
  <Application>Microsoft Office PowerPoint</Application>
  <PresentationFormat>Custom</PresentationFormat>
  <Paragraphs>702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Title slide</vt:lpstr>
      <vt:lpstr>Content</vt:lpstr>
      <vt:lpstr>PowerPoint Presentation</vt:lpstr>
      <vt:lpstr>Outline</vt:lpstr>
      <vt:lpstr>What is the story?</vt:lpstr>
      <vt:lpstr>Side-Channel Collision</vt:lpstr>
      <vt:lpstr>Our Solution at CHES 2010 (Correlation-Enhanced)</vt:lpstr>
      <vt:lpstr>Problems</vt:lpstr>
      <vt:lpstr>Solution (applying higher-order moments)</vt:lpstr>
      <vt:lpstr>Solution (applying higher-order moments)</vt:lpstr>
      <vt:lpstr>General Form (no specific moment)</vt:lpstr>
      <vt:lpstr>Practical Issues</vt:lpstr>
      <vt:lpstr>Experimental Results (PRESENT TI)</vt:lpstr>
      <vt:lpstr>Experimental Results (PRESENT TI)</vt:lpstr>
      <vt:lpstr>Experimental Results (AES TI)</vt:lpstr>
      <vt:lpstr>Experimental Results (AES TI)</vt:lpstr>
      <vt:lpstr>Experimental Results (masked software)</vt:lpstr>
      <vt:lpstr>PowerPoint Presentation</vt:lpstr>
      <vt:lpstr>Measurement Speed?</vt:lpstr>
      <vt:lpstr>Experimental Results (masked software)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2010-05-25T07:46:31Z</dcterms:created>
  <dcterms:modified xsi:type="dcterms:W3CDTF">2012-04-17T09:02:47Z</dcterms:modified>
</cp:coreProperties>
</file>