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</p:sldMasterIdLst>
  <p:notesMasterIdLst>
    <p:notesMasterId r:id="rId38"/>
  </p:notesMasterIdLst>
  <p:handoutMasterIdLst>
    <p:handoutMasterId r:id="rId39"/>
  </p:handoutMasterIdLst>
  <p:sldIdLst>
    <p:sldId id="256" r:id="rId14"/>
    <p:sldId id="278" r:id="rId15"/>
    <p:sldId id="310" r:id="rId16"/>
    <p:sldId id="311" r:id="rId17"/>
    <p:sldId id="279" r:id="rId18"/>
    <p:sldId id="280" r:id="rId19"/>
    <p:sldId id="281" r:id="rId20"/>
    <p:sldId id="260" r:id="rId21"/>
    <p:sldId id="283" r:id="rId22"/>
    <p:sldId id="287" r:id="rId23"/>
    <p:sldId id="309" r:id="rId24"/>
    <p:sldId id="286" r:id="rId25"/>
    <p:sldId id="312" r:id="rId26"/>
    <p:sldId id="288" r:id="rId27"/>
    <p:sldId id="315" r:id="rId28"/>
    <p:sldId id="302" r:id="rId29"/>
    <p:sldId id="313" r:id="rId30"/>
    <p:sldId id="293" r:id="rId31"/>
    <p:sldId id="314" r:id="rId32"/>
    <p:sldId id="298" r:id="rId33"/>
    <p:sldId id="299" r:id="rId34"/>
    <p:sldId id="295" r:id="rId35"/>
    <p:sldId id="296" r:id="rId36"/>
    <p:sldId id="274" r:id="rId37"/>
  </p:sldIdLst>
  <p:sldSz cx="9144000" cy="6858000" type="screen4x3"/>
  <p:notesSz cx="67818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6846" autoAdjust="0"/>
    <p:restoredTop sz="94788" autoAdjust="0"/>
  </p:normalViewPr>
  <p:slideViewPr>
    <p:cSldViewPr>
      <p:cViewPr varScale="1">
        <p:scale>
          <a:sx n="66" d="100"/>
          <a:sy n="66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BD68B-CE7A-4F82-BEA0-80A80FF6ECA0}" type="datetimeFigureOut">
              <a:rPr lang="en-GB" smtClean="0"/>
              <a:pPr/>
              <a:t>17/04/2012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38780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360730"/>
            <a:ext cx="2938780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AAAD2-C3F6-4DE1-88D4-14F800E39A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4950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58412-3B97-45A0-BF0C-2AA13C8683FF}" type="datetimeFigureOut">
              <a:rPr lang="en-GB" smtClean="0"/>
              <a:pPr/>
              <a:t>17/04/2012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681220"/>
            <a:ext cx="54254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38780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9360730"/>
            <a:ext cx="2938780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16C6-0BC5-426C-A53D-9EDBE4EA12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3303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F572B-BD50-477F-AFE7-97D0E5AF9394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/>
          </a:p>
        </p:txBody>
      </p:sp>
      <p:pic>
        <p:nvPicPr>
          <p:cNvPr id="4110" name="Picture 14" descr="DarkGreen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33773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110" name="Picture 14" descr="DarkGreen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arkGreen10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E0AA7F-A6D8-4075-9295-DD82200985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987810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F56A9-DACB-417F-A1D0-F5866880AC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791337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1FB0AC-EE5C-40C6-AD97-359035E0238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15293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665FC1-C11A-42B6-9186-795CC8FAFF7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429321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1B450D-A66F-42BE-AECB-9431BB566C6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338213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891C3-587F-4BEE-9E60-63D4476DFC3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307877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2CE7E-AE3B-4D0F-9F41-4623026259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524538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DF6A1F-D433-4F37-A2AC-65F1D067E0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806069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D51A70-BD66-48A0-9A5D-A35F52A58BB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337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19807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E91C02-62B4-49A6-87F3-BD980CA4501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19807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110" name="Picture 14" descr="DarkGreen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arkGreen10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E0AA7F-A6D8-4075-9295-DD82200985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987810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F56A9-DACB-417F-A1D0-F5866880AC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791337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1FB0AC-EE5C-40C6-AD97-359035E0238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15293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665FC1-C11A-42B6-9186-795CC8FAFF7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429321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1B450D-A66F-42BE-AECB-9431BB566C6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338213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891C3-587F-4BEE-9E60-63D4476DFC3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307877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2CE7E-AE3B-4D0F-9F41-4623026259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524538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DF6A1F-D433-4F37-A2AC-65F1D067E0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80606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110" name="Picture 14" descr="DarkGreen10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610295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D51A70-BD66-48A0-9A5D-A35F52A58BB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33773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E91C02-62B4-49A6-87F3-BD980CA4501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19807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110" name="Picture 14" descr="DarkGreen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arkGreen10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E0AA7F-A6D8-4075-9295-DD82200985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987810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F56A9-DACB-417F-A1D0-F5866880AC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791337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1FB0AC-EE5C-40C6-AD97-359035E0238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15293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665FC1-C11A-42B6-9186-795CC8FAFF7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429321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1B450D-A66F-42BE-AECB-9431BB566C6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338213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891C3-587F-4BEE-9E60-63D4476DFC3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307877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2CE7E-AE3B-4D0F-9F41-4623026259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5245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135AB3-9BC6-401F-8608-0CBA1572D9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945816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DF6A1F-D433-4F37-A2AC-65F1D067E0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806069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D51A70-BD66-48A0-9A5D-A35F52A58BB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33773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E91C02-62B4-49A6-87F3-BD980CA4501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19807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/>
          </a:p>
        </p:txBody>
      </p:sp>
      <p:pic>
        <p:nvPicPr>
          <p:cNvPr id="4109" name="Picture 13" descr="DarkBlue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37192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241188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272566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119441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334603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660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0ECFBD-1A76-4AEE-B27D-9D0861B81C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6597832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164613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400103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199898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5449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2924B7-2C46-4892-AD88-C32FE9A71D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6040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CFD59F-A234-4627-B206-32A22AE8FD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76240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CE16A0-77B7-4B83-82C7-79DD746558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30989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E7E9F1-6B06-4B48-BC11-2C55D7D102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91218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F103F3-C8F9-4DA8-8F16-C938C132D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8179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9878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18499F-1BFE-4390-A383-EC29CE5E7A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46455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BEE29C-CD91-4F5F-BC24-E9DAC8AE6A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00487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2E901E-D335-4028-B056-A87E003D57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9519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110" name="Picture 14" descr="DarkGreen10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0751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135AB3-9BC6-401F-8608-0CBA1572D9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40833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0ECFBD-1A76-4AEE-B27D-9D0861B81C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46495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2924B7-2C46-4892-AD88-C32FE9A71D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8331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CFD59F-A234-4627-B206-32A22AE8FD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81379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CE16A0-77B7-4B83-82C7-79DD746558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95058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E7E9F1-6B06-4B48-BC11-2C55D7D102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2078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79133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F103F3-C8F9-4DA8-8F16-C938C132D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76916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18499F-1BFE-4390-A383-EC29CE5E7A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41528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BEE29C-CD91-4F5F-BC24-E9DAC8AE6A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6248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2E901E-D335-4028-B056-A87E003D57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87331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arkGreen10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2395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0AA7F-A6D8-4075-9295-DD8220098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81993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F56A9-DACB-417F-A1D0-F5866880AC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79598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FB0AC-EE5C-40C6-AD97-359035E02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7351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65FC1-C11A-42B6-9186-795CC8FAFF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13897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B450D-A66F-42BE-AECB-9431BB566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89534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1529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891C3-587F-4BEE-9E60-63D4476DFC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827589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CE7E-AE3B-4D0F-9F41-4623026259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64916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F6A1F-D433-4F37-A2AC-65F1D067E0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13540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51A70-BD66-48A0-9A5D-A35F52A58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1681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91C02-62B4-49A6-87F3-BD980CA450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54748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110" name="Picture 14" descr="DarkGreen10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59061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135AB3-9BC6-401F-8608-0CBA1572D9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72091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0ECFBD-1A76-4AEE-B27D-9D0861B81C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58349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2924B7-2C46-4892-AD88-C32FE9A71D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29166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CFD59F-A234-4627-B206-32A22AE8FD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6908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42932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CE16A0-77B7-4B83-82C7-79DD746558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29695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E7E9F1-6B06-4B48-BC11-2C55D7D102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16438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F103F3-C8F9-4DA8-8F16-C938C132D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02448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18499F-1BFE-4390-A383-EC29CE5E7A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72800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BEE29C-CD91-4F5F-BC24-E9DAC8AE6A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56776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2E901E-D335-4028-B056-A87E003D57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52566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arkGreen10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22677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0AA7F-A6D8-4075-9295-DD8220098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14923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F56A9-DACB-417F-A1D0-F5866880AC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17305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FB0AC-EE5C-40C6-AD97-359035E02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148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338213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65FC1-C11A-42B6-9186-795CC8FAFF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23364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B450D-A66F-42BE-AECB-9431BB566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16826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891C3-587F-4BEE-9E60-63D4476DFC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06642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CE7E-AE3B-4D0F-9F41-4623026259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801308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F6A1F-D433-4F37-A2AC-65F1D067E0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77778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51A70-BD66-48A0-9A5D-A35F52A58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91586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91C02-62B4-49A6-87F3-BD980CA450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65739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arkGreen10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826440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0AA7F-A6D8-4075-9295-DD8220098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29968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F56A9-DACB-417F-A1D0-F5866880AC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205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307877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FB0AC-EE5C-40C6-AD97-359035E02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6459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65FC1-C11A-42B6-9186-795CC8FAFF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128114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B450D-A66F-42BE-AECB-9431BB566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038266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891C3-587F-4BEE-9E60-63D4476DFC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608737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CE7E-AE3B-4D0F-9F41-4623026259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734428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F6A1F-D433-4F37-A2AC-65F1D067E0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615590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51A70-BD66-48A0-9A5D-A35F52A58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855890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91C02-62B4-49A6-87F3-BD980CA450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549542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110" name="Picture 14" descr="DarkGreen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3944911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1514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524538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92560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248556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39200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75148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6280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75060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516223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742297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53092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arkGreen10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6913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806069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0AA7F-A6D8-4075-9295-DD8220098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06486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F56A9-DACB-417F-A1D0-F5866880AC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81945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FB0AC-EE5C-40C6-AD97-359035E02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280734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65FC1-C11A-42B6-9186-795CC8FAFF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677086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B450D-A66F-42BE-AECB-9431BB566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476354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891C3-587F-4BEE-9E60-63D4476DFC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070072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CE7E-AE3B-4D0F-9F41-4623026259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046037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F6A1F-D433-4F37-A2AC-65F1D067E0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412074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51A70-BD66-48A0-9A5D-A35F52A58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127509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91C02-62B4-49A6-87F3-BD980CA450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22401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086" name="Picture 14" descr="DarkGreen9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086" name="Picture 14" descr="DarkGreen9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arkGreen9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086" name="Picture 14" descr="DarkGreen9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arkGreen9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086" name="Picture 14" descr="DarkGreen9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arkGreen9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1FDFEB-D9B7-4D65-A63E-918191886AA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085" name="Picture 13" descr="DarkBlue10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82A7A0-1F40-41F1-ADDE-6B7E3BA72AC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086" name="Picture 14" descr="DarkGreen9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3984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82A7A0-1F40-41F1-ADDE-6B7E3BA72AC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086" name="Picture 14" descr="DarkGreen9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3265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5A4195-35A2-4D4C-8FCD-361391A53F81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9" name="Picture 14" descr="DarkGreen9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39801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82A7A0-1F40-41F1-ADDE-6B7E3BA72AC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086" name="Picture 14" descr="DarkGreen9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3196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5A4195-35A2-4D4C-8FCD-361391A53F81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9" name="Picture 14" descr="DarkGreen9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0492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5A4195-35A2-4D4C-8FCD-361391A53F81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9" name="Picture 14" descr="DarkGreen9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5760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1FDFEB-D9B7-4D65-A63E-918191886AA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086" name="Picture 14" descr="DarkGreen9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3483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5A4195-35A2-4D4C-8FCD-361391A53F81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9" name="Picture 14" descr="DarkGreen9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985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74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38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37.png"/><Relationship Id="rId11" Type="http://schemas.openxmlformats.org/officeDocument/2006/relationships/image" Target="../media/image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46.png"/><Relationship Id="rId11" Type="http://schemas.openxmlformats.org/officeDocument/2006/relationships/image" Target="../media/image23.png"/><Relationship Id="rId5" Type="http://schemas.openxmlformats.org/officeDocument/2006/relationships/image" Target="../media/image45.png"/><Relationship Id="rId10" Type="http://schemas.openxmlformats.org/officeDocument/2006/relationships/image" Target="../media/image34.png"/><Relationship Id="rId4" Type="http://schemas.openxmlformats.org/officeDocument/2006/relationships/image" Target="../media/image44.png"/><Relationship Id="rId9" Type="http://schemas.openxmlformats.org/officeDocument/2006/relationships/image" Target="../media/image3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5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 smtClean="0"/>
              <a:t>Efficient Zero-Knowledge Argument for Correctness of a Shuffle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Stephanie Bayer</a:t>
            </a:r>
          </a:p>
          <a:p>
            <a:r>
              <a:rPr lang="en-GB" dirty="0" smtClean="0"/>
              <a:t>University College London</a:t>
            </a:r>
          </a:p>
          <a:p>
            <a:endParaRPr lang="en-GB" dirty="0"/>
          </a:p>
          <a:p>
            <a:r>
              <a:rPr lang="en-GB" b="1" dirty="0" smtClean="0"/>
              <a:t>Jens Groth</a:t>
            </a:r>
          </a:p>
          <a:p>
            <a:r>
              <a:rPr lang="en-GB" dirty="0" smtClean="0"/>
              <a:t>University College London</a:t>
            </a:r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059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Our contribution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2492897"/>
            <a:ext cx="8489950" cy="1512167"/>
          </a:xfrm>
        </p:spPr>
        <p:txBody>
          <a:bodyPr/>
          <a:lstStyle/>
          <a:p>
            <a:r>
              <a:rPr lang="da-DK" dirty="0" smtClean="0"/>
              <a:t>9-move </a:t>
            </a:r>
            <a:r>
              <a:rPr lang="da-DK" dirty="0"/>
              <a:t>public coin honest verifier zero-knowledge argument for correctness of shuffle in common </a:t>
            </a:r>
            <a:r>
              <a:rPr lang="da-DK" dirty="0" smtClean="0"/>
              <a:t>reference </a:t>
            </a:r>
            <a:r>
              <a:rPr lang="da-DK" dirty="0"/>
              <a:t>string </a:t>
            </a:r>
            <a:r>
              <a:rPr lang="da-DK" dirty="0" smtClean="0"/>
              <a:t>model</a:t>
            </a:r>
            <a:endParaRPr lang="da-DK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23528" y="3928407"/>
                <a:ext cx="8496944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da-DK" sz="28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/>
                        <a:ea typeface="Cambria Math"/>
                      </a:rPr>
                      <m:t>N</m:t>
                    </m:r>
                    <m:r>
                      <a:rPr lang="en-GB" sz="28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GB" sz="2800">
                        <a:latin typeface="Cambria Math"/>
                        <a:ea typeface="Cambria Math"/>
                      </a:rPr>
                      <m:t>m</m:t>
                    </m:r>
                    <m:r>
                      <a:rPr lang="da-DK" sz="280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GB" sz="2800"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da-DK" sz="2800" dirty="0"/>
                  <a:t> ciphertexts</a:t>
                </a:r>
              </a:p>
              <a:p>
                <a:r>
                  <a:rPr lang="da-DK" sz="2800" dirty="0"/>
                  <a:t>	Communication:		</a:t>
                </a:r>
                <a:r>
                  <a:rPr lang="da-DK" sz="2800" dirty="0">
                    <a:latin typeface="Mathematica5" pitchFamily="2" charset="2"/>
                  </a:rPr>
                  <a:t>O</a:t>
                </a:r>
                <a:r>
                  <a:rPr lang="da-DK" sz="28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/>
                      </a:rPr>
                      <m:t>m</m:t>
                    </m:r>
                    <m:r>
                      <a:rPr lang="en-GB" sz="28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GB" sz="2800">
                        <a:latin typeface="Cambria Math"/>
                      </a:rPr>
                      <m:t>n</m:t>
                    </m:r>
                  </m:oMath>
                </a14:m>
                <a:r>
                  <a:rPr lang="da-DK" sz="2800" dirty="0"/>
                  <a:t>)k bits</a:t>
                </a:r>
                <a:br>
                  <a:rPr lang="da-DK" sz="2800" dirty="0"/>
                </a:br>
                <a:r>
                  <a:rPr lang="da-DK" sz="2800" dirty="0"/>
                  <a:t>	</a:t>
                </a:r>
                <a:r>
                  <a:rPr lang="da-DK" sz="2800" dirty="0" smtClean="0"/>
                  <a:t>Prover’s </a:t>
                </a:r>
                <a:r>
                  <a:rPr lang="da-DK" sz="2800" dirty="0"/>
                  <a:t>computation:	</a:t>
                </a:r>
                <a:r>
                  <a:rPr lang="da-DK" sz="2800" dirty="0">
                    <a:latin typeface="Mathematica5" pitchFamily="2" charset="2"/>
                  </a:rPr>
                  <a:t>O</a:t>
                </a:r>
                <a:r>
                  <a:rPr lang="da-DK" sz="2800" dirty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sz="28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GB" sz="28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</a:rPr>
                          <m:t>m</m:t>
                        </m:r>
                        <m:r>
                          <a:rPr lang="en-GB" sz="280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m:rPr>
                        <m:sty m:val="p"/>
                      </m:rPr>
                      <a:rPr lang="en-GB" sz="2800">
                        <a:latin typeface="Cambria Math"/>
                      </a:rPr>
                      <m:t>N</m:t>
                    </m:r>
                  </m:oMath>
                </a14:m>
                <a:r>
                  <a:rPr lang="da-DK" sz="2800" dirty="0"/>
                  <a:t>) expos</a:t>
                </a:r>
                <a:br>
                  <a:rPr lang="da-DK" sz="2800" dirty="0"/>
                </a:br>
                <a:r>
                  <a:rPr lang="da-DK" sz="2800" dirty="0"/>
                  <a:t>	</a:t>
                </a:r>
                <a:r>
                  <a:rPr lang="da-DK" sz="2800" dirty="0" smtClean="0"/>
                  <a:t>Verifier’s </a:t>
                </a:r>
                <a:r>
                  <a:rPr lang="da-DK" sz="2800" dirty="0"/>
                  <a:t>computation:	</a:t>
                </a:r>
                <a:r>
                  <a:rPr lang="da-DK" sz="2800" dirty="0">
                    <a:latin typeface="Mathematica5" pitchFamily="2" charset="2"/>
                  </a:rPr>
                  <a:t>O</a:t>
                </a:r>
                <a:r>
                  <a:rPr lang="da-DK" sz="28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/>
                      </a:rPr>
                      <m:t>N</m:t>
                    </m:r>
                  </m:oMath>
                </a14:m>
                <a:r>
                  <a:rPr lang="da-DK" sz="2800" dirty="0"/>
                  <a:t>) expos</a:t>
                </a:r>
                <a:endParaRPr lang="en-US" sz="2800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28407"/>
                <a:ext cx="8496944" cy="209288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20" t="-2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806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48130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330200" y="620713"/>
                <a:ext cx="8489950" cy="1584325"/>
              </a:xfrm>
            </p:spPr>
            <p:txBody>
              <a:bodyPr/>
              <a:lstStyle/>
              <a:p>
                <a:pPr eaLnBrk="1" hangingPunct="1"/>
                <a:r>
                  <a:rPr lang="en-GB" dirty="0" smtClean="0"/>
                  <a:t>Comparison of </a:t>
                </a:r>
                <a:r>
                  <a:rPr lang="en-GB" dirty="0" err="1" smtClean="0"/>
                  <a:t>ElGamal</a:t>
                </a:r>
                <a:r>
                  <a:rPr lang="en-GB" dirty="0" smtClean="0"/>
                  <a:t> shuffles (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/>
                      </a:rPr>
                      <m:t>𝐍</m:t>
                    </m:r>
                    <m:r>
                      <a:rPr lang="en-GB" b="1" i="0" smtClean="0">
                        <a:latin typeface="Cambria Math"/>
                      </a:rPr>
                      <m:t>=</m:t>
                    </m:r>
                    <m:r>
                      <a:rPr lang="en-GB" b="1" i="0" smtClean="0">
                        <a:latin typeface="Cambria Math"/>
                      </a:rPr>
                      <m:t>𝐦𝐧</m:t>
                    </m:r>
                  </m:oMath>
                </a14:m>
                <a:r>
                  <a:rPr lang="en-GB" dirty="0" smtClean="0"/>
                  <a:t>)</a:t>
                </a:r>
              </a:p>
            </p:txBody>
          </p:sp>
        </mc:Choice>
        <mc:Fallback>
          <p:sp>
            <p:nvSpPr>
              <p:cNvPr id="48130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0200" y="620713"/>
                <a:ext cx="8489950" cy="1584325"/>
              </a:xfrm>
              <a:blipFill rotWithShape="1">
                <a:blip r:embed="rId2" cstate="print"/>
                <a:stretch>
                  <a:fillRect l="-1651" t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0579437"/>
                  </p:ext>
                </p:extLst>
              </p:nvPr>
            </p:nvGraphicFramePr>
            <p:xfrm>
              <a:off x="395288" y="1628804"/>
              <a:ext cx="8497193" cy="4456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6285"/>
                    <a:gridCol w="1256298"/>
                    <a:gridCol w="1538285"/>
                    <a:gridCol w="1611536"/>
                    <a:gridCol w="1684789"/>
                  </a:tblGrid>
                  <a:tr h="672685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|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0" smtClean="0">
                                  <a:latin typeface="Cambria Math"/>
                                </a:rPr>
                                <m:t>𝐩</m:t>
                              </m:r>
                            </m:oMath>
                          </a14:m>
                          <a:r>
                            <a:rPr lang="en-GB" sz="1800" dirty="0" smtClean="0"/>
                            <a:t>| = 1024</a:t>
                          </a:r>
                          <a:br>
                            <a:rPr lang="en-GB" sz="1800" dirty="0" smtClean="0"/>
                          </a:br>
                          <a:r>
                            <a:rPr lang="en-GB" sz="1800" dirty="0" smtClean="0"/>
                            <a:t>|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0" smtClean="0">
                                  <a:latin typeface="Cambria Math"/>
                                </a:rPr>
                                <m:t>𝐪</m:t>
                              </m:r>
                            </m:oMath>
                          </a14:m>
                          <a:r>
                            <a:rPr lang="en-GB" sz="1800" dirty="0" smtClean="0"/>
                            <a:t>| = </a:t>
                          </a:r>
                          <a:r>
                            <a:rPr lang="en-GB" sz="1800" baseline="0" dirty="0" smtClean="0"/>
                            <a:t>  160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Rounds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Prover</a:t>
                          </a:r>
                          <a:br>
                            <a:rPr lang="en-GB" sz="1800" dirty="0" smtClean="0"/>
                          </a:br>
                          <a:r>
                            <a:rPr lang="en-GB" sz="1800" dirty="0" smtClean="0"/>
                            <a:t>in expos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Verifier</a:t>
                          </a:r>
                          <a:br>
                            <a:rPr lang="en-GB" sz="1800" dirty="0" smtClean="0"/>
                          </a:br>
                          <a:r>
                            <a:rPr lang="en-GB" sz="1800" dirty="0" smtClean="0"/>
                            <a:t>in</a:t>
                          </a:r>
                          <a:r>
                            <a:rPr lang="en-GB" sz="1800" baseline="0" dirty="0" smtClean="0"/>
                            <a:t> expos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Size</a:t>
                          </a:r>
                          <a:br>
                            <a:rPr lang="en-GB" sz="1800" dirty="0" smtClean="0"/>
                          </a:br>
                          <a:r>
                            <a:rPr lang="en-GB" sz="1800" dirty="0" smtClean="0"/>
                            <a:t>in</a:t>
                          </a:r>
                          <a:r>
                            <a:rPr lang="en-GB" sz="1800" baseline="0" dirty="0" smtClean="0"/>
                            <a:t> </a:t>
                          </a:r>
                          <a:r>
                            <a:rPr lang="en-GB" sz="1800" baseline="0" dirty="0" err="1" smtClean="0"/>
                            <a:t>kbits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Furukawa-</a:t>
                          </a:r>
                          <a:r>
                            <a:rPr lang="en-GB" sz="1800" dirty="0" err="1" smtClean="0"/>
                            <a:t>Sako</a:t>
                          </a:r>
                          <a:r>
                            <a:rPr lang="en-GB" sz="1800" baseline="0" dirty="0" smtClean="0"/>
                            <a:t> 01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3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i="0" dirty="0" smtClean="0">
                              <a:latin typeface="+mn-lt"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10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5.3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FMMOS</a:t>
                          </a:r>
                          <a:r>
                            <a:rPr lang="en-GB" sz="1800" baseline="0" dirty="0" smtClean="0"/>
                            <a:t> 02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5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9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10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5.3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Furukawa</a:t>
                          </a:r>
                          <a:r>
                            <a:rPr lang="en-GB" sz="1800" baseline="0" dirty="0" smtClean="0"/>
                            <a:t> 05 (GL07)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3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7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1.5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err="1" smtClean="0"/>
                            <a:t>Terelius</a:t>
                          </a:r>
                          <a:r>
                            <a:rPr lang="en-GB" sz="1800" baseline="0" dirty="0" err="1" smtClean="0"/>
                            <a:t>-Wikström</a:t>
                          </a:r>
                          <a:r>
                            <a:rPr lang="en-GB" sz="1800" baseline="0" dirty="0" smtClean="0"/>
                            <a:t> 10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5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9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11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3.7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Neff</a:t>
                          </a:r>
                          <a:r>
                            <a:rPr lang="en-GB" sz="1800" baseline="0" dirty="0" smtClean="0"/>
                            <a:t> 01,04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7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12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7.7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Groth</a:t>
                          </a:r>
                          <a:r>
                            <a:rPr lang="en-GB" sz="1800" baseline="0" dirty="0" smtClean="0"/>
                            <a:t> 03,10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7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6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6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0.6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Groth-</a:t>
                          </a:r>
                          <a:r>
                            <a:rPr lang="en-GB" sz="1800" dirty="0" err="1" smtClean="0"/>
                            <a:t>Ishai</a:t>
                          </a:r>
                          <a:r>
                            <a:rPr lang="en-GB" sz="1800" baseline="0" dirty="0" smtClean="0"/>
                            <a:t> 08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7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mN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GB" b="0" i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dirty="0" smtClean="0"/>
                            <a:t> + 0.5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Bayer-Groth 11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9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2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18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8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800" b="0" i="0" smtClean="0">
                                          <a:latin typeface="Cambria Math"/>
                                        </a:rPr>
                                        <m:t>m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GB" sz="1800" b="0" i="0" smtClean="0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</m:func>
                            </m:oMath>
                          </a14:m>
                          <a:endParaRPr lang="en-GB" sz="1800" i="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11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m</m:t>
                              </m:r>
                            </m:oMath>
                          </a14:m>
                          <a:r>
                            <a:rPr lang="en-GB" sz="1800" dirty="0" smtClean="0"/>
                            <a:t> + 0.8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Bayer-Groth 11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8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80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GB" sz="18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800" b="0" i="0" smtClean="0">
                                        <a:latin typeface="Cambria Math"/>
                                      </a:rPr>
                                      <m:t>m</m:t>
                                    </m:r>
                                    <m:r>
                                      <a:rPr lang="en-GB" sz="1800" b="0" i="0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 i="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>
                              <a:latin typeface="Mathematica5" pitchFamily="2" charset="2"/>
                            </a:rPr>
                            <a:t>O</a:t>
                          </a:r>
                          <a:r>
                            <a:rPr lang="en-GB" sz="18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r>
                            <a:rPr lang="en-GB" sz="1800" dirty="0" smtClean="0"/>
                            <a:t>)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11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m</m:t>
                              </m:r>
                            </m:oMath>
                          </a14:m>
                          <a:r>
                            <a:rPr lang="en-GB" sz="1800" dirty="0" smtClean="0"/>
                            <a:t> + 0.8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mv="urn:schemas-microsoft-com:mac:vml" xmlns:p14="http://schemas.microsoft.com/office/powerpoint/2010/main" xmlns="" val="750579437"/>
                  </p:ext>
                </p:extLst>
              </p:nvPr>
            </p:nvGraphicFramePr>
            <p:xfrm>
              <a:off x="395288" y="1628804"/>
              <a:ext cx="8497193" cy="4456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6285"/>
                    <a:gridCol w="1256298"/>
                    <a:gridCol w="1538285"/>
                    <a:gridCol w="1611536"/>
                    <a:gridCol w="1684789"/>
                  </a:tblGrid>
                  <a:tr h="6726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253" t="-4545" r="-252911" b="-5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Rounds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Prover</a:t>
                          </a:r>
                          <a:br>
                            <a:rPr lang="en-GB" sz="1800" dirty="0" smtClean="0"/>
                          </a:br>
                          <a:r>
                            <a:rPr lang="en-GB" sz="1800" dirty="0" smtClean="0"/>
                            <a:t>in expos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Verifier</a:t>
                          </a:r>
                          <a:br>
                            <a:rPr lang="en-GB" sz="1800" dirty="0" smtClean="0"/>
                          </a:br>
                          <a:r>
                            <a:rPr lang="en-GB" sz="1800" dirty="0" smtClean="0"/>
                            <a:t>in</a:t>
                          </a:r>
                          <a:r>
                            <a:rPr lang="en-GB" sz="1800" baseline="0" dirty="0" smtClean="0"/>
                            <a:t> expos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Size</a:t>
                          </a:r>
                          <a:br>
                            <a:rPr lang="en-GB" sz="1800" dirty="0" smtClean="0"/>
                          </a:br>
                          <a:r>
                            <a:rPr lang="en-GB" sz="1800" dirty="0" smtClean="0"/>
                            <a:t>in</a:t>
                          </a:r>
                          <a:r>
                            <a:rPr lang="en-GB" sz="1800" baseline="0" dirty="0" smtClean="0"/>
                            <a:t> </a:t>
                          </a:r>
                          <a:r>
                            <a:rPr lang="en-GB" sz="1800" baseline="0" dirty="0" err="1" smtClean="0"/>
                            <a:t>kbits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Furukawa-</a:t>
                          </a:r>
                          <a:r>
                            <a:rPr lang="en-GB" sz="1800" dirty="0" err="1" smtClean="0"/>
                            <a:t>Sako</a:t>
                          </a:r>
                          <a:r>
                            <a:rPr lang="en-GB" sz="1800" baseline="0" dirty="0" smtClean="0"/>
                            <a:t> 01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3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238889" t="-166667" r="-214683" b="-8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322264" t="-166667" r="-104151" b="-8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405435" t="-166667" b="-813043"/>
                          </a:stretch>
                        </a:blip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FMMOS</a:t>
                          </a:r>
                          <a:r>
                            <a:rPr lang="en-GB" sz="1800" baseline="0" dirty="0" smtClean="0"/>
                            <a:t> 02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5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238889" t="-266667" r="-214683" b="-7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322264" t="-266667" r="-104151" b="-7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405435" t="-266667" b="-713043"/>
                          </a:stretch>
                        </a:blip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Furukawa</a:t>
                          </a:r>
                          <a:r>
                            <a:rPr lang="en-GB" sz="1800" baseline="0" dirty="0" smtClean="0"/>
                            <a:t> 05 (GL07)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3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238889" t="-366667" r="-214683" b="-6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322264" t="-366667" r="-104151" b="-6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405435" t="-366667" b="-613043"/>
                          </a:stretch>
                        </a:blip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err="1" smtClean="0"/>
                            <a:t>Terelius</a:t>
                          </a:r>
                          <a:r>
                            <a:rPr lang="en-GB" sz="1800" baseline="0" dirty="0" err="1" smtClean="0"/>
                            <a:t>-Wikström</a:t>
                          </a:r>
                          <a:r>
                            <a:rPr lang="en-GB" sz="1800" baseline="0" dirty="0" smtClean="0"/>
                            <a:t> 10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5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238889" t="-466667" r="-214683" b="-5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322264" t="-466667" r="-104151" b="-5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405435" t="-466667" b="-513043"/>
                          </a:stretch>
                        </a:blip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Neff</a:t>
                          </a:r>
                          <a:r>
                            <a:rPr lang="en-GB" sz="1800" baseline="0" dirty="0" smtClean="0"/>
                            <a:t> 01,04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7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238889" t="-566667" r="-214683" b="-4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322264" t="-566667" r="-104151" b="-4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405435" t="-566667" b="-413043"/>
                          </a:stretch>
                        </a:blip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Groth</a:t>
                          </a:r>
                          <a:r>
                            <a:rPr lang="en-GB" sz="1800" baseline="0" dirty="0" smtClean="0"/>
                            <a:t> 03,10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7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238889" t="-666667" r="-214683" b="-3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322264" t="-666667" r="-104151" b="-3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405435" t="-666667" b="-313043"/>
                          </a:stretch>
                        </a:blip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Groth-</a:t>
                          </a:r>
                          <a:r>
                            <a:rPr lang="en-GB" sz="1800" dirty="0" err="1" smtClean="0"/>
                            <a:t>Ishai</a:t>
                          </a:r>
                          <a:r>
                            <a:rPr lang="en-GB" sz="1800" baseline="0" dirty="0" smtClean="0"/>
                            <a:t> 08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7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238889" t="-766667" r="-214683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322264" t="-766667" r="-104151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405435" t="-766667" b="-213043"/>
                          </a:stretch>
                        </a:blip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Bayer-Groth 11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smtClean="0"/>
                            <a:t>9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238889" t="-866667" r="-214683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322264" t="-866667" r="-104151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405435" t="-866667" b="-113043"/>
                          </a:stretch>
                        </a:blipFill>
                      </a:tcPr>
                    </a:tc>
                  </a:tr>
                  <a:tr h="420403"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Bayer-Groth 11</a:t>
                          </a:r>
                          <a:endParaRPr lang="en-GB" sz="1800" dirty="0"/>
                        </a:p>
                      </a:txBody>
                      <a:tcPr marL="91445" marR="91445" marT="45718" marB="45718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192233" t="-966667" r="-384951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238889" t="-966667" r="-214683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322264" t="-966667" r="-104151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18" marB="45718">
                        <a:blipFill rotWithShape="1">
                          <a:blip r:embed="rId3"/>
                          <a:stretch>
                            <a:fillRect l="-405435" t="-966667" b="-130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289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Commitments</a:t>
            </a:r>
            <a:endParaRPr lang="en-GB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107504" y="1844825"/>
                <a:ext cx="8928992" cy="93610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da-DK" dirty="0" smtClean="0"/>
                  <a:t>Commit to a column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GB" b="0" i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GB" b="0" i="0" smtClean="0">
                                <a:latin typeface="Cambria Math"/>
                                <a:ea typeface="Cambria Math"/>
                              </a:rPr>
                              <m:t>⋯, 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  <a:ea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  <a:ea typeface="Cambria Math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da-DK" dirty="0" smtClean="0">
                    <a:latin typeface="Mathematica7" pitchFamily="2" charset="2"/>
                  </a:rPr>
                  <a:t> Z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baseline="-25000" dirty="0" smtClean="0">
                        <a:latin typeface="Cambria Math"/>
                      </a:rPr>
                      <m:t>q</m:t>
                    </m:r>
                    <m:r>
                      <m:rPr>
                        <m:sty m:val="p"/>
                      </m:rPr>
                      <a:rPr lang="en-GB" b="0" i="0" baseline="30000" dirty="0" smtClean="0">
                        <a:latin typeface="Cambria Math"/>
                      </a:rPr>
                      <m:t>n</m:t>
                    </m:r>
                    <m:r>
                      <a:rPr lang="en-GB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a-DK" dirty="0" smtClean="0"/>
                  <a:t> as  A=com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baseline="-25000" smtClean="0">
                        <a:latin typeface="Cambria Math"/>
                      </a:rPr>
                      <m:t>ck</m:t>
                    </m:r>
                  </m:oMath>
                </a14:m>
                <a:r>
                  <a:rPr lang="da-DK" baseline="-25000" dirty="0" smtClean="0"/>
                  <a:t> </a:t>
                </a: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GB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>
                                <a:latin typeface="Cambria Math"/>
                              </a:rPr>
                              <m:t>,</m:t>
                            </m:r>
                            <m:r>
                              <a:rPr lang="en-GB">
                                <a:latin typeface="Cambria Math"/>
                                <a:ea typeface="Cambria Math"/>
                              </a:rPr>
                              <m:t>⋯, 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  <a:ea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  <a:ea typeface="Cambria Math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GB" b="0" i="0" smtClean="0"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r</m:t>
                    </m:r>
                  </m:oMath>
                </a14:m>
                <a:r>
                  <a:rPr lang="da-DK" dirty="0" smtClean="0"/>
                  <a:t>)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44825"/>
                <a:ext cx="8928992" cy="9361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30" t="-7843" b="-20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9512" y="2804735"/>
            <a:ext cx="813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Font typeface="Arial" pitchFamily="34" charset="0"/>
              <a:buChar char="–"/>
            </a:pPr>
            <a:r>
              <a:rPr lang="da-DK" sz="2400" dirty="0" smtClean="0"/>
              <a:t> Length </a:t>
            </a:r>
            <a:r>
              <a:rPr lang="da-DK" sz="2400" dirty="0"/>
              <a:t>reducing</a:t>
            </a:r>
          </a:p>
          <a:p>
            <a:pPr lvl="3">
              <a:buFont typeface="Arial" pitchFamily="34" charset="0"/>
              <a:buChar char="–"/>
            </a:pPr>
            <a:r>
              <a:rPr lang="da-DK" sz="2400" dirty="0" smtClean="0"/>
              <a:t> Computational </a:t>
            </a:r>
            <a:r>
              <a:rPr lang="da-DK" sz="2400" dirty="0"/>
              <a:t>binding</a:t>
            </a:r>
          </a:p>
          <a:p>
            <a:pPr lvl="3">
              <a:buFont typeface="Arial" pitchFamily="34" charset="0"/>
              <a:buChar char="–"/>
            </a:pPr>
            <a:r>
              <a:rPr lang="da-DK" sz="2400" dirty="0" smtClean="0"/>
              <a:t> Perfectly hiding</a:t>
            </a:r>
            <a:endParaRPr lang="da-DK" sz="2400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79512" y="3922493"/>
                <a:ext cx="8136904" cy="1162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3">
                  <a:buFont typeface="Arial" pitchFamily="34" charset="0"/>
                  <a:buChar char="–"/>
                </a:pPr>
                <a:r>
                  <a:rPr lang="da-DK" sz="2400" dirty="0" smtClean="0"/>
                  <a:t> Homomorphic</a:t>
                </a:r>
                <a:endParaRPr lang="da-DK" sz="2400" dirty="0"/>
              </a:p>
              <a:p>
                <a:pPr lvl="3"/>
                <a:r>
                  <a:rPr lang="da-DK" sz="2400" dirty="0"/>
                  <a:t>	com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latin typeface="Cambria Math"/>
                      </a:rPr>
                      <m:t>ck</m:t>
                    </m:r>
                  </m:oMath>
                </a14:m>
                <a:r>
                  <a:rPr lang="da-DK" sz="24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1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da-DK" sz="2400" dirty="0"/>
                  <a:t>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dirty="0">
                        <a:latin typeface="Cambria Math"/>
                      </a:rPr>
                      <m:t>r</m:t>
                    </m:r>
                  </m:oMath>
                </a14:m>
                <a:r>
                  <a:rPr lang="da-DK" sz="2400" dirty="0"/>
                  <a:t>)*com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latin typeface="Cambria Math"/>
                      </a:rPr>
                      <m:t>ck</m:t>
                    </m:r>
                  </m:oMath>
                </a14:m>
                <a:r>
                  <a:rPr lang="da-DK" sz="24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da-DK" sz="2400" dirty="0"/>
                  <a:t>;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dirty="0">
                        <a:latin typeface="Cambria Math"/>
                      </a:rPr>
                      <m:t>s</m:t>
                    </m:r>
                  </m:oMath>
                </a14:m>
                <a:r>
                  <a:rPr lang="da-DK" sz="2400" dirty="0"/>
                  <a:t>) = com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latin typeface="Cambria Math"/>
                      </a:rPr>
                      <m:t>ck</m:t>
                    </m:r>
                  </m:oMath>
                </a14:m>
                <a:r>
                  <a:rPr lang="da-DK" sz="24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1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a</m:t>
                        </m:r>
                      </m:e>
                    </m:acc>
                    <m:r>
                      <a:rPr lang="en-GB" sz="2400" dirty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GB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400" dirty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da-DK" sz="2400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dirty="0">
                        <a:latin typeface="Cambria Math"/>
                      </a:rPr>
                      <m:t>r</m:t>
                    </m:r>
                    <m:r>
                      <a:rPr lang="en-GB" sz="2400" dirty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GB" sz="2400" dirty="0">
                        <a:latin typeface="Cambria Math"/>
                      </a:rPr>
                      <m:t>s</m:t>
                    </m:r>
                  </m:oMath>
                </a14:m>
                <a:r>
                  <a:rPr lang="da-DK" sz="2400" dirty="0"/>
                  <a:t>)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22493"/>
                <a:ext cx="8136904" cy="116269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08000" y="4995173"/>
                <a:ext cx="8928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da-DK" sz="2800" dirty="0" smtClean="0"/>
                  <a:t>Pedersen </a:t>
                </a:r>
                <a:r>
                  <a:rPr lang="da-DK" sz="2800" dirty="0" smtClean="0"/>
                  <a:t>Commitment:		</a:t>
                </a:r>
                <a:r>
                  <a:rPr lang="da-DK" sz="2800" dirty="0"/>
                  <a:t>		</a:t>
                </a:r>
                <a:r>
                  <a:rPr lang="da-DK" sz="2800" dirty="0" smtClean="0"/>
                  <a:t>			 </a:t>
                </a:r>
                <a:r>
                  <a:rPr lang="da-DK" sz="2800" dirty="0"/>
                  <a:t>com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aseline="-25000">
                        <a:latin typeface="Cambria Math"/>
                      </a:rPr>
                      <m:t>ck</m:t>
                    </m:r>
                  </m:oMath>
                </a14:m>
                <a:r>
                  <a:rPr lang="da-DK" sz="28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da-DK" sz="2800" dirty="0"/>
                  <a:t>;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dirty="0">
                        <a:latin typeface="Cambria Math"/>
                      </a:rPr>
                      <m:t>r</m:t>
                    </m:r>
                  </m:oMath>
                </a14:m>
                <a:r>
                  <a:rPr lang="da-DK" sz="2800" dirty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</a:rPr>
                          <m:t>r</m:t>
                        </m:r>
                      </m:sup>
                    </m:sSup>
                    <m:nary>
                      <m:naryPr>
                        <m:chr m:val="∏"/>
                        <m:ctrlPr>
                          <a:rPr lang="da-DK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GB" sz="2800">
                            <a:latin typeface="Cambria Math"/>
                          </a:rPr>
                          <m:t>i</m:t>
                        </m:r>
                        <m:r>
                          <a:rPr lang="en-GB" sz="28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</a:rPr>
                          <m:t>n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</a:rPr>
                          <m:t>g</m:t>
                        </m:r>
                        <m:r>
                          <m:rPr>
                            <m:sty m:val="p"/>
                          </m:rPr>
                          <a:rPr lang="en-GB" sz="2800" baseline="-25000">
                            <a:latin typeface="Cambria Math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GB" sz="2800" baseline="30000"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GB" sz="2800" baseline="16000">
                            <a:latin typeface="Cambria Math"/>
                          </a:rPr>
                          <m:t>i</m:t>
                        </m:r>
                        <m:r>
                          <a:rPr lang="en-GB" sz="2800" baseline="-2500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" y="4995173"/>
                <a:ext cx="8928000" cy="95410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230" t="-6369" b="-15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485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Techniques - </a:t>
            </a:r>
            <a:r>
              <a:rPr lang="en-GB" dirty="0" err="1"/>
              <a:t>S</a:t>
            </a:r>
            <a:r>
              <a:rPr lang="en-GB" dirty="0" err="1" smtClean="0"/>
              <a:t>ublinear</a:t>
            </a:r>
            <a:r>
              <a:rPr lang="en-GB" dirty="0" smtClean="0"/>
              <a:t> cost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78092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Length reducing commitments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Batch verification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/>
          </a:p>
        </p:txBody>
      </p:sp>
      <p:sp>
        <p:nvSpPr>
          <p:cNvPr id="5" name="Right Arrow 4"/>
          <p:cNvSpPr/>
          <p:nvPr/>
        </p:nvSpPr>
        <p:spPr>
          <a:xfrm>
            <a:off x="467544" y="4909519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75656" y="494116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Sublinear</a:t>
            </a:r>
            <a:r>
              <a:rPr lang="en-GB" sz="3200" dirty="0" smtClean="0"/>
              <a:t> communication cost</a:t>
            </a:r>
            <a:endParaRPr lang="en-GB" sz="3200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95536" y="3619326"/>
                <a:ext cx="8280920" cy="96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GB" sz="2800" dirty="0"/>
                  <a:t>Structured </a:t>
                </a:r>
                <a:r>
                  <a:rPr lang="en-GB" sz="2800" dirty="0" err="1"/>
                  <a:t>Vandermonde</a:t>
                </a:r>
                <a:r>
                  <a:rPr lang="en-GB" sz="2800" dirty="0"/>
                  <a:t> challenges</a:t>
                </a:r>
              </a:p>
              <a:p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/>
                      </a:rPr>
                      <m:t>1  </m:t>
                    </m:r>
                    <m:r>
                      <m:rPr>
                        <m:sty m:val="p"/>
                      </m:rPr>
                      <a:rPr lang="en-GB" sz="2800">
                        <a:latin typeface="Cambria Math"/>
                      </a:rPr>
                      <m:t>x</m:t>
                    </m:r>
                    <m:r>
                      <a:rPr lang="en-GB" sz="280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>
                        <a:latin typeface="Cambria Math"/>
                      </a:rPr>
                      <m:t> </m:t>
                    </m:r>
                    <m:r>
                      <a:rPr lang="en-GB" sz="2800">
                        <a:latin typeface="Cambria Math"/>
                        <a:ea typeface="Cambria Math"/>
                      </a:rPr>
                      <m:t>⋯</m:t>
                    </m:r>
                    <m:sSup>
                      <m:sSup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  <a:ea typeface="Cambria Math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  <a:ea typeface="Cambria Math"/>
                          </a:rPr>
                          <m:t>N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19326"/>
                <a:ext cx="8280920" cy="96180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25" t="-6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339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Shuffle argument</a:t>
            </a:r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3379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2492375"/>
                <a:ext cx="8489950" cy="3673475"/>
              </a:xfrm>
            </p:spPr>
            <p:txBody>
              <a:bodyPr/>
              <a:lstStyle/>
              <a:p>
                <a:pPr eaLnBrk="1" hangingPunct="1"/>
                <a:r>
                  <a:rPr lang="en-GB" dirty="0" smtClean="0"/>
                  <a:t>Given public keys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pk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ck</m:t>
                    </m:r>
                  </m:oMath>
                </a14:m>
                <a:endParaRPr lang="en-GB" dirty="0" smtClean="0"/>
              </a:p>
              <a:p>
                <a:pPr eaLnBrk="1" hangingPunct="1"/>
                <a:r>
                  <a:rPr lang="en-GB" dirty="0" smtClean="0"/>
                  <a:t>Given </a:t>
                </a:r>
                <a:r>
                  <a:rPr lang="en-GB" dirty="0" err="1" smtClean="0"/>
                  <a:t>ciphertexts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GB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0" smtClean="0">
                        <a:latin typeface="Cambria Math"/>
                      </a:rPr>
                      <m:t>,</m:t>
                    </m:r>
                    <m:r>
                      <a:rPr lang="en-GB" b="0" i="0" smtClean="0">
                        <a:latin typeface="Cambria Math"/>
                        <a:ea typeface="Cambria Math"/>
                      </a:rPr>
                      <m:t>⋯,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GB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0" smtClean="0">
                        <a:latin typeface="Cambria Math"/>
                      </a:rPr>
                      <m:t>,</m:t>
                    </m:r>
                    <m:r>
                      <a:rPr lang="en-GB" b="0" i="0" smtClean="0">
                        <a:latin typeface="Cambria Math"/>
                        <a:ea typeface="Cambria Math"/>
                      </a:rPr>
                      <m:t>⋯,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GB" dirty="0" err="1" smtClean="0"/>
                  <a:t>Prover</a:t>
                </a:r>
                <a:r>
                  <a:rPr lang="en-GB" dirty="0" smtClean="0"/>
                  <a:t> knows permutation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GB" dirty="0" smtClean="0">
                    <a:sym typeface="Symbol" pitchFamily="18" charset="2"/>
                  </a:rPr>
                  <a:t> and randomizers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sym typeface="Symbol" pitchFamily="18" charset="2"/>
                          </a:rPr>
                          <m:t>r</m:t>
                        </m:r>
                      </m:e>
                      <m:sub>
                        <m:r>
                          <a:rPr lang="en-GB" b="0" i="0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GB" b="0" i="0" smtClean="0">
                        <a:latin typeface="Cambria Math"/>
                        <a:sym typeface="Symbol" pitchFamily="18" charset="2"/>
                      </a:rPr>
                      <m:t>, </m:t>
                    </m:r>
                    <m:r>
                      <a:rPr lang="en-GB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⋯,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GB" dirty="0" smtClean="0">
                    <a:sym typeface="Symbol" pitchFamily="18" charset="2"/>
                  </a:rPr>
                  <a:t> and wants to convince the verifier</a:t>
                </a:r>
                <a:br>
                  <a:rPr lang="en-GB" dirty="0" smtClean="0">
                    <a:sym typeface="Symbol" pitchFamily="18" charset="2"/>
                  </a:rPr>
                </a:br>
                <a:r>
                  <a:rPr lang="en-GB" dirty="0" smtClean="0">
                    <a:sym typeface="Symbol" pitchFamily="18" charset="2"/>
                  </a:rPr>
                  <a:t/>
                </a:r>
                <a:br>
                  <a:rPr lang="en-GB" dirty="0" smtClean="0">
                    <a:sym typeface="Symbol" pitchFamily="18" charset="2"/>
                  </a:rPr>
                </a:br>
                <a:r>
                  <a:rPr lang="en-GB" dirty="0" smtClean="0">
                    <a:sym typeface="Symbol" pitchFamily="18" charset="2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sym typeface="Symbol" pitchFamily="18" charset="2"/>
                          </a:rPr>
                          <m:t>C</m:t>
                        </m:r>
                      </m:e>
                      <m:sub>
                        <m:r>
                          <a:rPr lang="en-GB" b="0" i="0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GB" b="0" i="0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sym typeface="Symbol" pitchFamily="18" charset="2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sym typeface="Symbol" pitchFamily="18" charset="2"/>
                          </a:rPr>
                          <m:t>π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GB" b="0" i="0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e>
                        </m:d>
                      </m:sub>
                    </m:sSub>
                  </m:oMath>
                </a14:m>
                <a:r>
                  <a:rPr lang="en-GB" dirty="0" smtClean="0">
                    <a:latin typeface="Mathematica5" pitchFamily="2" charset="2"/>
                    <a:sym typeface="Symbol" pitchFamily="18" charset="2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baseline="-25000" dirty="0" smtClean="0">
                        <a:latin typeface="Cambria Math"/>
                        <a:sym typeface="Symbol" pitchFamily="18" charset="2"/>
                      </a:rPr>
                      <m:t>pk</m:t>
                    </m:r>
                  </m:oMath>
                </a14:m>
                <a:r>
                  <a:rPr lang="en-GB" dirty="0" smtClean="0"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/>
                      </a:rPr>
                      <m:t>1;</m:t>
                    </m:r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dirty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>
                    <a:sym typeface="Symbol" pitchFamily="18" charset="2"/>
                  </a:rPr>
                  <a:t>)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⋯</m:t>
                    </m:r>
                    <m:r>
                      <a:rPr lang="en-GB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GB" b="0" i="0" dirty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GB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N</m:t>
                        </m:r>
                      </m:sub>
                    </m:sSub>
                    <m:r>
                      <a:rPr lang="en-GB" b="0" i="0" dirty="0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GB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π</m:t>
                        </m:r>
                        <m:d>
                          <m:dPr>
                            <m:ctrlPr>
                              <a:rPr lang="en-GB" b="0" i="1" dirty="0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b="0" i="0" dirty="0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N</m:t>
                            </m:r>
                          </m:e>
                        </m:d>
                      </m:sub>
                    </m:sSub>
                  </m:oMath>
                </a14:m>
                <a:r>
                  <a:rPr lang="en-GB" dirty="0" smtClean="0">
                    <a:latin typeface="Mathematica5" pitchFamily="2" charset="2"/>
                    <a:sym typeface="Symbol" pitchFamily="18" charset="2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baseline="-25000" dirty="0" smtClean="0">
                        <a:latin typeface="Cambria Math"/>
                        <a:sym typeface="Symbol" pitchFamily="18" charset="2"/>
                      </a:rPr>
                      <m:t>pk</m:t>
                    </m:r>
                  </m:oMath>
                </a14:m>
                <a:r>
                  <a:rPr lang="en-GB" dirty="0" smtClean="0"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0" dirty="0" smtClean="0">
                            <a:latin typeface="Cambria Math"/>
                          </a:rPr>
                          <m:t>1;</m:t>
                        </m:r>
                        <m:r>
                          <m:rPr>
                            <m:sty m:val="p"/>
                          </m:rPr>
                          <a:rPr lang="en-GB" b="0" i="0" dirty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dirty="0" smtClean="0">
                            <a:latin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GB" dirty="0" smtClean="0">
                    <a:sym typeface="Symbol" pitchFamily="18" charset="2"/>
                  </a:rPr>
                  <a:t>)</a:t>
                </a:r>
              </a:p>
              <a:p>
                <a:pPr eaLnBrk="1" hangingPunct="1"/>
                <a:endParaRPr lang="en-GB" dirty="0" smtClean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3379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2492375"/>
                <a:ext cx="8489950" cy="3673475"/>
              </a:xfrm>
              <a:blipFill rotWithShape="1">
                <a:blip r:embed="rId2" cstate="print"/>
                <a:stretch>
                  <a:fillRect l="-1220" t="-16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684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Shuffle argument</a:t>
            </a:r>
            <a:endParaRPr lang="en-GB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51520" y="2237963"/>
                <a:ext cx="82089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The </a:t>
                </a:r>
                <a:r>
                  <a:rPr lang="en-GB" sz="2400" dirty="0" err="1"/>
                  <a:t>prover</a:t>
                </a:r>
                <a:r>
                  <a:rPr lang="en-GB" sz="2400" dirty="0"/>
                  <a:t> commits to a permutation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/>
                      </a:rPr>
                      <m:t>π</m:t>
                    </m:r>
                  </m:oMath>
                </a14:m>
                <a:r>
                  <a:rPr lang="en-GB" sz="2400" dirty="0"/>
                  <a:t> by committing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2400">
                        <a:latin typeface="Cambria Math"/>
                      </a:rPr>
                      <m:t>, </m:t>
                    </m:r>
                    <m:r>
                      <a:rPr lang="en-GB" sz="2400">
                        <a:latin typeface="Cambria Math"/>
                        <a:ea typeface="Cambria Math"/>
                      </a:rPr>
                      <m:t>⋯, </m:t>
                    </m:r>
                    <m:r>
                      <m:rPr>
                        <m:sty m:val="p"/>
                      </m:rPr>
                      <a:rPr lang="en-GB" sz="2400">
                        <a:latin typeface="Cambria Math"/>
                        <a:ea typeface="Cambria Math"/>
                      </a:rPr>
                      <m:t>π</m:t>
                    </m:r>
                    <m:d>
                      <m:d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N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37963"/>
                <a:ext cx="8208912" cy="83099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65" t="-5147" r="-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83568" y="3070121"/>
                <a:ext cx="69847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Wingdings" pitchFamily="2" charset="2"/>
                  <a:buChar char="Ø"/>
                </a:pPr>
                <a:r>
                  <a:rPr lang="en-GB" sz="2200" dirty="0"/>
                  <a:t>Verifier sends challenge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x</m:t>
                    </m:r>
                    <m:r>
                      <a:rPr lang="en-GB" sz="220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GB" sz="2200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da-DK" sz="2200" dirty="0">
                    <a:latin typeface="Mathematica7" pitchFamily="2" charset="2"/>
                  </a:rPr>
                  <a:t>Z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baseline="-25000" dirty="0">
                        <a:latin typeface="Cambria Math"/>
                      </a:rPr>
                      <m:t>q</m:t>
                    </m:r>
                  </m:oMath>
                </a14:m>
                <a:endParaRPr lang="en-GB" sz="2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70121"/>
                <a:ext cx="6984776" cy="43088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73" t="-11429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52000" y="3590400"/>
                <a:ext cx="8208000" cy="48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GB" sz="2400" dirty="0"/>
                  <a:t>The </a:t>
                </a:r>
                <a:r>
                  <a:rPr lang="en-GB" sz="2400" dirty="0" err="1"/>
                  <a:t>prover</a:t>
                </a:r>
                <a:r>
                  <a:rPr lang="en-GB" sz="2400" dirty="0"/>
                  <a:t> commits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π</m:t>
                        </m:r>
                        <m:d>
                          <m:dPr>
                            <m:ctrlP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GB" sz="2400" dirty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⋯, 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π</m:t>
                        </m:r>
                        <m:d>
                          <m:dPr>
                            <m:ctrlP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400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N</m:t>
                            </m:r>
                          </m:e>
                        </m:d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3590400"/>
                <a:ext cx="8208000" cy="48667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65" t="-3750" b="-2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2000" y="4074745"/>
            <a:ext cx="820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GB" sz="2400" dirty="0"/>
              <a:t>The </a:t>
            </a:r>
            <a:r>
              <a:rPr lang="en-GB" sz="2400" dirty="0" err="1"/>
              <a:t>prover</a:t>
            </a:r>
            <a:r>
              <a:rPr lang="en-GB" sz="2400" dirty="0"/>
              <a:t> gives an argument that both commitments are constructed using the same permutation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GB" sz="2400" dirty="0"/>
              <a:t>The </a:t>
            </a:r>
            <a:r>
              <a:rPr lang="en-GB" sz="2400" dirty="0" err="1"/>
              <a:t>prover</a:t>
            </a:r>
            <a:r>
              <a:rPr lang="en-GB" sz="2400" dirty="0"/>
              <a:t> </a:t>
            </a:r>
            <a:r>
              <a:rPr lang="en-GB" sz="2400" dirty="0" smtClean="0"/>
              <a:t>demonstrates </a:t>
            </a:r>
            <a:r>
              <a:rPr lang="en-GB" sz="2400" dirty="0"/>
              <a:t>that the input </a:t>
            </a:r>
            <a:r>
              <a:rPr lang="en-GB" sz="2400" dirty="0" err="1"/>
              <a:t>ciphertexts</a:t>
            </a:r>
            <a:r>
              <a:rPr lang="en-GB" sz="2400" dirty="0"/>
              <a:t> are </a:t>
            </a:r>
            <a:r>
              <a:rPr lang="en-GB" sz="2400" dirty="0" smtClean="0"/>
              <a:t>permuted </a:t>
            </a:r>
            <a:r>
              <a:rPr lang="en-GB" sz="2400" dirty="0"/>
              <a:t>using the same permutation and knowledge of the randomizers used in the re-encryption.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196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52000" y="3573016"/>
                <a:ext cx="8208000" cy="857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Prover gives product argument for A, B such that </a:t>
                </a:r>
              </a:p>
              <a:p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da-DK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GB" sz="2400">
                            <a:latin typeface="Cambria Math"/>
                          </a:rPr>
                          <m:t>i</m:t>
                        </m:r>
                        <m:r>
                          <a:rPr lang="en-GB" sz="24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N</m:t>
                        </m:r>
                      </m:sup>
                      <m:e>
                        <m:r>
                          <a:rPr lang="en-GB" sz="240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y</m:t>
                        </m:r>
                        <m:r>
                          <a:rPr lang="en-GB" sz="240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GB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z</m:t>
                        </m:r>
                        <m:r>
                          <a:rPr lang="en-GB" sz="24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da-DK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GB" sz="2400">
                            <a:latin typeface="Cambria Math"/>
                          </a:rPr>
                          <m:t>i</m:t>
                        </m:r>
                        <m:r>
                          <a:rPr lang="en-GB" sz="24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N</m:t>
                        </m:r>
                      </m:sup>
                      <m:e>
                        <m:r>
                          <a:rPr lang="en-GB" sz="2400" i="1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iy</m:t>
                        </m:r>
                        <m:r>
                          <a:rPr lang="en-GB" sz="240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i</m:t>
                            </m:r>
                          </m:sup>
                        </m:sSup>
                        <m:r>
                          <a:rPr lang="en-GB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z</m:t>
                        </m:r>
                        <m:r>
                          <a:rPr lang="en-GB" sz="24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400" dirty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3573016"/>
                <a:ext cx="8208000" cy="85735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65" t="-4965" b="-14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52000" y="1988840"/>
                <a:ext cx="8208000" cy="159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Prover commits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/>
                      </a:rPr>
                      <m:t>π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as </a:t>
                </a:r>
              </a:p>
              <a:p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	A=com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latin typeface="Cambria Math"/>
                      </a:rPr>
                      <m:t>ck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π</m:t>
                    </m:r>
                    <m:d>
                      <m:dPr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⋯, </m:t>
                    </m:r>
                    <m:r>
                      <m:rPr>
                        <m:sty m:val="p"/>
                      </m:rP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  <m:d>
                      <m:dPr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N</m:t>
                        </m:r>
                      </m:e>
                    </m:d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r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)=com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latin typeface="Cambria Math"/>
                      </a:rPr>
                      <m:t>ck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</m:e>
                      <m:sub>
                        <m: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⋯,</m:t>
                    </m:r>
                    <m:sSub>
                      <m:sSubPr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N</m:t>
                        </m:r>
                      </m:sub>
                    </m:sSub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r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) </a:t>
                </a:r>
              </a:p>
              <a:p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    and after receiving challenge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x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da-DK" sz="2400" dirty="0">
                    <a:latin typeface="Mathematica7" pitchFamily="2" charset="2"/>
                  </a:rPr>
                  <a:t>Z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 dirty="0">
                        <a:latin typeface="Cambria Math"/>
                      </a:rPr>
                      <m:t>q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 to </a:t>
                </a:r>
              </a:p>
              <a:p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	B= com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latin typeface="Cambria Math"/>
                      </a:rPr>
                      <m:t>ck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π</m:t>
                        </m:r>
                        <m:d>
                          <m:dPr>
                            <m:ctrlP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GB" sz="2400" dirty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⋯, 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π</m:t>
                        </m:r>
                        <m:d>
                          <m:dPr>
                            <m:ctrlP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400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N</m:t>
                            </m:r>
                          </m:e>
                        </m:d>
                      </m:sup>
                    </m:sSup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s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) =com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latin typeface="Cambria Math"/>
                      </a:rPr>
                      <m:t>ck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b</m:t>
                        </m:r>
                      </m:e>
                      <m:sub>
                        <m: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⋯,</m:t>
                    </m:r>
                    <m:sSub>
                      <m:sSubPr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N</m:t>
                        </m:r>
                      </m:sub>
                    </m:sSub>
                    <m:r>
                      <a:rPr lang="en-GB" sz="2400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s)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8840"/>
                <a:ext cx="8208000" cy="15946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65" t="-3053" b="-8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Shuffle</a:t>
            </a:r>
            <a:r>
              <a:rPr lang="en-GB" dirty="0"/>
              <a:t> </a:t>
            </a:r>
            <a:r>
              <a:rPr lang="en-GB" dirty="0" smtClean="0"/>
              <a:t>argument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4437112"/>
            <a:ext cx="8208000" cy="1009303"/>
          </a:xfrm>
          <a:blipFill rotWithShape="1">
            <a:blip r:embed="rId4" cstate="print"/>
            <a:stretch>
              <a:fillRect l="-965" t="-4242" b="-15152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 smtClean="0">
                <a:noFill/>
              </a:rPr>
              <a:t> </a:t>
            </a:r>
            <a:endParaRPr lang="en-GB" dirty="0">
              <a:noFill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52000" y="2931752"/>
            <a:ext cx="2376487" cy="842963"/>
          </a:xfrm>
          <a:prstGeom prst="wedgeRectCallout">
            <a:avLst>
              <a:gd name="adj1" fmla="val 65096"/>
              <a:gd name="adj2" fmla="val 55046"/>
            </a:avLst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2400" dirty="0" smtClean="0">
                <a:solidFill>
                  <a:srgbClr val="000000"/>
                </a:solidFill>
                <a:cs typeface="Arial" pitchFamily="34" charset="0"/>
              </a:rPr>
              <a:t>Inexpensive</a:t>
            </a:r>
            <a:br>
              <a:rPr lang="da-DK" sz="24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da-DK" sz="2400" dirty="0" smtClean="0">
                <a:solidFill>
                  <a:srgbClr val="000000"/>
                </a:solidFill>
                <a:cs typeface="Arial" pitchFamily="34" charset="0"/>
              </a:rPr>
              <a:t>See full paper</a:t>
            </a: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6300192" y="4725144"/>
            <a:ext cx="2376487" cy="841375"/>
          </a:xfrm>
          <a:prstGeom prst="wedgeRectCallout">
            <a:avLst>
              <a:gd name="adj1" fmla="val -100155"/>
              <a:gd name="adj2" fmla="val 1823"/>
            </a:avLst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2400" dirty="0" smtClean="0">
                <a:solidFill>
                  <a:srgbClr val="000000"/>
                </a:solidFill>
                <a:cs typeface="Arial" pitchFamily="34" charset="0"/>
              </a:rPr>
              <a:t>Expensive</a:t>
            </a:r>
            <a:br>
              <a:rPr lang="da-DK" sz="24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da-DK" sz="2400" dirty="0" smtClean="0">
                <a:solidFill>
                  <a:srgbClr val="000000"/>
                </a:solidFill>
                <a:cs typeface="Arial" pitchFamily="34" charset="0"/>
              </a:rPr>
              <a:t>Will sketch idea</a:t>
            </a: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9" name="Rectangular Callout 8"/>
              <p:cNvSpPr/>
              <p:nvPr/>
            </p:nvSpPr>
            <p:spPr>
              <a:xfrm>
                <a:off x="35496" y="5589240"/>
                <a:ext cx="6408712" cy="1246857"/>
              </a:xfrm>
              <a:prstGeom prst="wedgeRectCallout">
                <a:avLst>
                  <a:gd name="adj1" fmla="val -7429"/>
                  <a:gd name="adj2" fmla="val -65406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tx1"/>
                    </a:solidFill>
                  </a:rPr>
                  <a:t>Sketch idea focusing on soundness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tx1"/>
                    </a:solidFill>
                  </a:rPr>
                  <a:t>Ignore ZK (easy and cheap to add)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tx1"/>
                    </a:solidFill>
                  </a:rPr>
                  <a:t>Will also for simplicity assume randomness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ρ</m:t>
                    </m:r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=0 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589240"/>
                <a:ext cx="6408712" cy="1246857"/>
              </a:xfrm>
              <a:prstGeom prst="wedgeRectCallout">
                <a:avLst>
                  <a:gd name="adj1" fmla="val -7429"/>
                  <a:gd name="adj2" fmla="val -65406"/>
                </a:avLst>
              </a:prstGeom>
              <a:blipFill rotWithShape="1">
                <a:blip r:embed="rId5" cstate="print"/>
                <a:stretch>
                  <a:fillRect l="-664"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6175317" y="2617962"/>
            <a:ext cx="2343618" cy="1152129"/>
          </a:xfrm>
          <a:prstGeom prst="wedgeRectCallout">
            <a:avLst>
              <a:gd name="adj1" fmla="val -63551"/>
              <a:gd name="adj2" fmla="val 88053"/>
            </a:avLst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Both polynomials are equal, only the roots are permuted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71800" y="4941168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89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build="p" animBg="1"/>
      <p:bldP spid="7" grpId="0" animBg="1"/>
      <p:bldP spid="8" grpId="0" animBg="1"/>
      <p:bldP spid="9" grpId="0" animBg="1"/>
      <p:bldP spid="12" grpId="0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otation</a:t>
            </a:r>
            <a:endParaRPr lang="en-GB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80000" y="3440312"/>
                <a:ext cx="8712000" cy="1814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Arrange </a:t>
                </a:r>
                <a:r>
                  <a:rPr lang="en-GB" sz="2400" dirty="0" err="1"/>
                  <a:t>ciphertexts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GB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>
                        <a:latin typeface="Cambria Math"/>
                      </a:rPr>
                      <m:t>,</m:t>
                    </m:r>
                    <m:r>
                      <a:rPr lang="en-GB" sz="2400">
                        <a:latin typeface="Cambria Math"/>
                        <a:ea typeface="Cambria Math"/>
                      </a:rPr>
                      <m:t>⋯,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GB" sz="2400" dirty="0"/>
                  <a:t> in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GB" sz="2400">
                        <a:latin typeface="Cambria Math"/>
                        <a:sym typeface="Symbol" pitchFamily="18" charset="2"/>
                      </a:rPr>
                      <m:t>m</m:t>
                    </m:r>
                    <m:r>
                      <a:rPr lang="en-GB" sz="2400">
                        <a:latin typeface="Cambria Math"/>
                        <a:ea typeface="Cambria Math"/>
                        <a:sym typeface="Symbol" pitchFamily="18" charset="2"/>
                      </a:rPr>
                      <m:t>×</m:t>
                    </m:r>
                    <m:r>
                      <m:rPr>
                        <m:sty m:val="p"/>
                      </m:rPr>
                      <a:rPr lang="en-GB" sz="2400">
                        <a:latin typeface="Cambria Math"/>
                        <a:ea typeface="Cambria Math"/>
                        <a:sym typeface="Symbol" pitchFamily="18" charset="2"/>
                      </a:rPr>
                      <m:t>n</m:t>
                    </m:r>
                  </m:oMath>
                </a14:m>
                <a:r>
                  <a:rPr lang="en-GB" sz="2400" dirty="0"/>
                  <a:t> matrix</a:t>
                </a:r>
              </a:p>
              <a:p>
                <a:pPr lvl="1"/>
                <a:r>
                  <a:rPr lang="en-GB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2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2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GB" sz="2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GB" sz="2200">
                                          <a:latin typeface="Cambria Math"/>
                                        </a:rPr>
                                        <m:t>C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2200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GB" sz="220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GB" sz="2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200">
                                      <a:latin typeface="Cambria Math"/>
                                    </a:rPr>
                                    <m:t>C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GB" sz="2200" baseline="-25000" dirty="0">
                                  <a:latin typeface="Cambria Math"/>
                                </a:rPr>
                                <m:t>m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2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2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2200">
                                  <a:latin typeface="Cambria Math"/>
                                </a:rPr>
                                <m:t>C</m:t>
                              </m:r>
                              <m:r>
                                <a:rPr lang="en-GB" sz="2200" baseline="-2500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20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GB" sz="2200">
                                  <a:latin typeface="Cambria Math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GB" sz="2200" baseline="-25000">
                                  <a:latin typeface="Cambria Math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a:rPr lang="en-GB" sz="220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GB" sz="2200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GB" sz="220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200">
                                      <a:latin typeface="Cambria Math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20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a:rPr lang="en-GB"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20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a:rPr lang="en-GB" sz="220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220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GB" sz="2200">
                                  <a:latin typeface="Cambria Math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GB" sz="2200" baseline="-25000">
                                  <a:latin typeface="Cambria Math"/>
                                </a:rPr>
                                <m:t>N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200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3440312"/>
                <a:ext cx="8712000" cy="181472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80" t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57818" y="5013176"/>
                <a:ext cx="8964488" cy="1149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 smtClean="0"/>
                  <a:t>Define inner product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C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GB" sz="2400" dirty="0">
                            <a:latin typeface="Cambria Math"/>
                          </a:rPr>
                          <m:t>i</m:t>
                        </m:r>
                      </m:sub>
                      <m:sup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/>
                                  </a:rPr>
                                  <m:t>b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j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GB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GB" sz="2400" b="0" i="0" dirty="0" smtClean="0">
                            <a:latin typeface="Cambria Math"/>
                          </a:rPr>
                          <m:t>k</m:t>
                        </m:r>
                        <m:r>
                          <a:rPr lang="en-GB" sz="2400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400" dirty="0">
                            <a:latin typeface="Cambria Math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GB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dirty="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 dirty="0">
                                <a:latin typeface="Cambria Math"/>
                              </a:rPr>
                              <m:t>il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i="1" baseline="30000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baseline="30000" dirty="0">
                                <a:latin typeface="Cambria Math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 baseline="30000" dirty="0">
                                <a:latin typeface="Cambria Math"/>
                              </a:rPr>
                              <m:t>j</m:t>
                            </m:r>
                            <m:r>
                              <m:rPr>
                                <m:sty m:val="p"/>
                              </m:rPr>
                              <a:rPr lang="en-GB" sz="2400" b="0" i="0" baseline="30000" dirty="0" smtClean="0">
                                <a:latin typeface="Cambria Math"/>
                              </a:rPr>
                              <m:t>k</m:t>
                            </m:r>
                          </m:sub>
                        </m:sSub>
                      </m:e>
                    </m:nary>
                    <m:r>
                      <a:rPr lang="en-GB" sz="2400" dirty="0">
                        <a:latin typeface="Cambria Math"/>
                      </a:rPr>
                      <m:t>  </m:t>
                    </m:r>
                  </m:oMath>
                </a14:m>
                <a:r>
                  <a:rPr lang="en-GB" sz="2400" dirty="0"/>
                  <a:t>to simplify the statement as	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GB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GB" sz="2400">
                            <a:latin typeface="Cambria Math"/>
                          </a:rPr>
                          <m:t>i</m:t>
                        </m:r>
                        <m:r>
                          <a:rPr lang="en-GB" sz="24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N</m:t>
                        </m:r>
                      </m:sup>
                      <m:e>
                        <m:sSubSup>
                          <m:sSub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i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GB" sz="240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GB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GB" sz="2400">
                            <a:latin typeface="Cambria Math"/>
                          </a:rPr>
                          <m:t>i</m:t>
                        </m:r>
                        <m:r>
                          <a:rPr lang="en-GB" sz="24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m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C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n-GB" sz="2400" baseline="-25000" dirty="0">
                            <a:latin typeface="Cambria Math"/>
                          </a:rPr>
                          <m:t>i</m:t>
                        </m:r>
                        <m:acc>
                          <m:accPr>
                            <m:chr m:val="⃗"/>
                            <m:ctrlPr>
                              <a:rPr lang="en-GB" sz="2400" i="1" baseline="30000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sz="2400" dirty="0">
                                <a:latin typeface="Cambria Math"/>
                              </a:rPr>
                              <m:t>b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n-GB" sz="2400" baseline="16000" dirty="0">
                            <a:latin typeface="Cambria Math"/>
                          </a:rPr>
                          <m:t>i</m:t>
                        </m:r>
                      </m:e>
                    </m:nary>
                    <m:r>
                      <a:rPr lang="en-GB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GB" sz="2400">
                        <a:latin typeface="Cambria Math"/>
                      </a:rPr>
                      <m:t>C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18" y="5013176"/>
                <a:ext cx="8964488" cy="114961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52" b="-89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80000" y="1848378"/>
                <a:ext cx="8712000" cy="1796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B contains commitments B</a:t>
                </a:r>
                <a14:m>
                  <m:oMath xmlns:m="http://schemas.openxmlformats.org/officeDocument/2006/math">
                    <m:r>
                      <a:rPr lang="en-GB" sz="2400" baseline="-25000">
                        <a:latin typeface="Cambria Math"/>
                      </a:rPr>
                      <m:t>1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en-GB" sz="2400" dirty="0"/>
                  <a:t> , </a:t>
                </a:r>
                <a:r>
                  <a:rPr lang="en-GB" sz="2400" dirty="0" err="1"/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latin typeface="Cambria Math"/>
                      </a:rPr>
                      <m:t>m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where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GB" sz="1100" dirty="0"/>
              </a:p>
              <a:p>
                <a:r>
                  <a:rPr lang="en-GB" sz="2000" dirty="0"/>
                  <a:t> </a:t>
                </a:r>
                <a:r>
                  <a:rPr lang="en-GB" sz="2000" dirty="0" smtClean="0"/>
                  <a:t>         </a:t>
                </a:r>
                <a:r>
                  <a:rPr lang="en-GB" sz="2200" dirty="0"/>
                  <a:t>B</a:t>
                </a:r>
                <a14:m>
                  <m:oMath xmlns:m="http://schemas.openxmlformats.org/officeDocument/2006/math">
                    <m:r>
                      <a:rPr lang="en-GB" sz="2200" baseline="-25000">
                        <a:latin typeface="Cambria Math"/>
                      </a:rPr>
                      <m:t>1</m:t>
                    </m:r>
                  </m:oMath>
                </a14:m>
                <a:r>
                  <a:rPr lang="en-GB" sz="2200" dirty="0"/>
                  <a:t>= </a:t>
                </a:r>
                <a:r>
                  <a:rPr lang="en-GB" sz="2200" dirty="0" err="1"/>
                  <a:t>com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baseline="-25000">
                        <a:latin typeface="Cambria Math"/>
                      </a:rPr>
                      <m:t>ck</m:t>
                    </m:r>
                    <m:d>
                      <m:dPr>
                        <m:ctrlPr>
                          <a:rPr lang="en-GB" sz="22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2200">
                                  <a:latin typeface="Cambria Math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l-GR" sz="2200" baseline="46000" dirty="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π</m:t>
                              </m:r>
                              <m:r>
                                <m:rPr>
                                  <m:nor/>
                                </m:rPr>
                                <a:rPr lang="en-GB" sz="2200" baseline="46000" dirty="0">
                                  <a:solidFill>
                                    <a:srgbClr val="000000"/>
                                  </a:solidFill>
                                  <a:cs typeface="Times New Roman" pitchFamily="18" charset="0"/>
                                </a:rPr>
                                <m:t>(1)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GB" sz="220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GB" sz="2200">
                                  <a:latin typeface="Cambria Math"/>
                                </a:rPr>
                                <m:t>;</m:t>
                              </m:r>
                              <m:r>
                                <m:rPr>
                                  <m:sty m:val="p"/>
                                </m:rPr>
                                <a:rPr lang="en-GB" sz="2200">
                                  <a:latin typeface="Cambria Math"/>
                                </a:rPr>
                                <m:t>s</m:t>
                              </m:r>
                              <m:r>
                                <a:rPr lang="en-GB" sz="2200" baseline="-2500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2200">
                                  <a:latin typeface="Cambria Math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l-GR" sz="2200" baseline="46000" dirty="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π</m:t>
                              </m:r>
                              <m:r>
                                <m:rPr>
                                  <m:nor/>
                                </m:rPr>
                                <a:rPr lang="en-GB" sz="2200" baseline="46000" dirty="0">
                                  <a:solidFill>
                                    <a:srgbClr val="000000"/>
                                  </a:solidFill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GB" sz="2200" baseline="46000" dirty="0">
                                  <a:solidFill>
                                    <a:srgbClr val="000000"/>
                                  </a:solidFill>
                                  <a:cs typeface="Times New Roman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GB" sz="2200" baseline="46000" dirty="0">
                                  <a:solidFill>
                                    <a:srgbClr val="000000"/>
                                  </a:solidFill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r>
                  <a:rPr lang="en-GB" sz="2200" dirty="0"/>
                  <a:t>=com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baseline="-25000">
                        <a:latin typeface="Cambria Math"/>
                      </a:rPr>
                      <m:t>ck</m:t>
                    </m:r>
                  </m:oMath>
                </a14:m>
                <a:r>
                  <a:rPr lang="en-GB" sz="2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22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sz="2200" dirty="0">
                                <a:latin typeface="Cambria Math"/>
                              </a:rPr>
                              <m:t>b</m:t>
                            </m:r>
                          </m:e>
                        </m:acc>
                      </m:e>
                      <m:sub>
                        <m:r>
                          <a:rPr lang="en-GB" sz="22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200" dirty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GB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200" dirty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GB" sz="2200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200" dirty="0"/>
                  <a:t>), </a:t>
                </a:r>
                <a14:m>
                  <m:oMath xmlns:m="http://schemas.openxmlformats.org/officeDocument/2006/math">
                    <m:r>
                      <a:rPr lang="en-GB" sz="220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200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en-GB" sz="2200" dirty="0"/>
                  <a:t>  , </a:t>
                </a:r>
                <a:r>
                  <a:rPr lang="en-GB" sz="2200" dirty="0" err="1"/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baseline="-25000">
                        <a:latin typeface="Cambria Math"/>
                      </a:rPr>
                      <m:t>m</m:t>
                    </m:r>
                  </m:oMath>
                </a14:m>
                <a:r>
                  <a:rPr lang="en-GB" sz="2200" dirty="0"/>
                  <a:t>= </a:t>
                </a:r>
                <a:r>
                  <a:rPr lang="en-GB" sz="2200" dirty="0" err="1"/>
                  <a:t>com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baseline="-25000">
                        <a:latin typeface="Cambria Math"/>
                      </a:rPr>
                      <m:t>ck</m:t>
                    </m:r>
                  </m:oMath>
                </a14:m>
                <a:r>
                  <a:rPr lang="en-GB" sz="2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22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sz="2200" dirty="0">
                                <a:latin typeface="Cambria Math"/>
                              </a:rPr>
                              <m:t>b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GB" sz="2200" dirty="0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GB" sz="2200" dirty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GB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200" dirty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200" dirty="0"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GB" sz="2200" dirty="0"/>
                  <a:t>) 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1848378"/>
                <a:ext cx="8712000" cy="179664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80" t="-2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413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Multi-exponentiation argument idea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08104" y="5013821"/>
            <a:ext cx="2166912" cy="1266244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noFill/>
                <a:cs typeface="Arial" pitchFamily="34" charset="0"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00338" y="2997200"/>
            <a:ext cx="2663825" cy="20161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20072" y="3501008"/>
            <a:ext cx="3432071" cy="1266244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noFill/>
                <a:cs typeface="Arial" pitchFamily="34" charset="0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0" y="4958293"/>
            <a:ext cx="3432071" cy="1321772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noFill/>
                <a:cs typeface="Arial" pitchFamily="34" charset="0"/>
              </a:rPr>
              <a:t> 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27313" y="3860800"/>
            <a:ext cx="1404937" cy="10969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27475" y="3040063"/>
            <a:ext cx="1439863" cy="10652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23528" y="2276872"/>
            <a:ext cx="6408712" cy="3457575"/>
          </a:xfrm>
          <a:blipFill rotWithShape="1">
            <a:blip r:embed="rId5" cstate="print"/>
            <a:stretch>
              <a:fillRect/>
            </a:stretch>
          </a:blipFill>
          <a:extLst/>
        </p:spPr>
        <p:txBody>
          <a:bodyPr/>
          <a:lstStyle/>
          <a:p>
            <a:pPr>
              <a:buNone/>
            </a:pPr>
            <a:r>
              <a:rPr lang="en-GB" dirty="0" smtClean="0">
                <a:noFill/>
              </a:rPr>
              <a:t>   </a:t>
            </a:r>
            <a:endParaRPr lang="en-GB" dirty="0">
              <a:noFill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472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24000" y="4917470"/>
                <a:ext cx="8352456" cy="175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GB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GB" sz="2800" dirty="0"/>
                  <a:t>Verifier computes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800" dirty="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</m:acc>
                    <m:r>
                      <a:rPr lang="en-GB" sz="2800" dirty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GB" sz="28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GB" sz="2800" dirty="0">
                            <a:latin typeface="Cambria Math"/>
                          </a:rPr>
                          <m:t>i</m:t>
                        </m:r>
                        <m:r>
                          <a:rPr lang="en-GB" sz="2800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800" dirty="0">
                            <a:latin typeface="Cambria Math"/>
                          </a:rPr>
                          <m:t>m</m:t>
                        </m:r>
                      </m:sup>
                      <m:e>
                        <m:sSub>
                          <m:sSubPr>
                            <m:ctrlPr>
                              <a:rPr lang="en-GB" sz="2800" i="1" dirty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GB" sz="28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 dirty="0">
                                    <a:latin typeface="Cambria Math"/>
                                  </a:rPr>
                                  <m:t>C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dirty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sSup>
                          <m:sSupPr>
                            <m:ctrlPr>
                              <a:rPr lang="en-GB" sz="2800" i="1" baseline="30000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aseline="30000" dirty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 sz="2800" baseline="30000" dirty="0">
                                <a:latin typeface="Cambria Math"/>
                              </a:rPr>
                              <m:t>i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sz="2800" dirty="0"/>
                  <a:t> and checks</a:t>
                </a:r>
              </a:p>
              <a:p>
                <a:pPr lvl="2"/>
                <a:r>
                  <a:rPr lang="en-GB" sz="24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sz="2800" dirty="0">
                                <a:latin typeface="Cambria Math"/>
                              </a:rPr>
                              <m:t>C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sz="2800" dirty="0">
                                <a:latin typeface="Cambria Math"/>
                              </a:rPr>
                              <m:t>b</m:t>
                            </m:r>
                          </m:e>
                        </m:acc>
                      </m:sup>
                    </m:sSup>
                    <m:r>
                      <a:rPr lang="en-GB" sz="2800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GB" sz="2800" dirty="0">
                        <a:latin typeface="Cambria Math"/>
                      </a:rPr>
                      <m:t>C</m:t>
                    </m:r>
                    <m:nary>
                      <m:naryPr>
                        <m:chr m:val="∏"/>
                        <m:ctrlPr>
                          <a:rPr lang="en-GB" sz="28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GB" sz="2800" dirty="0">
                            <a:latin typeface="Cambria Math"/>
                          </a:rPr>
                          <m:t>k</m:t>
                        </m:r>
                        <m:r>
                          <a:rPr lang="en-GB" sz="2800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800" dirty="0">
                            <a:latin typeface="Cambria Math"/>
                          </a:rPr>
                          <m:t>m</m:t>
                        </m:r>
                      </m:sup>
                      <m:e>
                        <m:sSubSup>
                          <m:sSubSupPr>
                            <m:ctrlPr>
                              <a:rPr lang="en-GB" sz="28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800" dirty="0">
                                <a:latin typeface="Cambria Math"/>
                              </a:rPr>
                              <m:t>E</m:t>
                            </m:r>
                          </m:e>
                          <m:sub>
                            <m:r>
                              <a:rPr lang="en-GB" sz="2800" dirty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GB" sz="2800" dirty="0">
                                <a:latin typeface="Cambria Math"/>
                              </a:rPr>
                              <m:t>k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GB" sz="28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 dirty="0">
                                    <a:latin typeface="Cambria Math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GB" sz="2800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800" dirty="0">
                                    <a:latin typeface="Cambria Math"/>
                                  </a:rPr>
                                  <m:t>k</m:t>
                                </m:r>
                              </m:sup>
                            </m:sSup>
                          </m:sup>
                        </m:sSubSup>
                        <m:sSubSup>
                          <m:sSubSupPr>
                            <m:ctrlPr>
                              <a:rPr lang="en-GB" sz="28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800" dirty="0">
                                <a:latin typeface="Cambria Math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dirty="0">
                                <a:latin typeface="Cambria Math"/>
                              </a:rPr>
                              <m:t>k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GB" sz="28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 dirty="0">
                                    <a:latin typeface="Cambria Math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GB" sz="2800" dirty="0">
                                    <a:latin typeface="Cambria Math"/>
                                  </a:rPr>
                                  <m:t>k</m:t>
                                </m:r>
                              </m:sup>
                            </m:sSup>
                          </m:sup>
                        </m:sSubSup>
                      </m:e>
                    </m:nary>
                  </m:oMath>
                </a14:m>
                <a:endParaRPr lang="en-GB" sz="2800" dirty="0"/>
              </a:p>
              <a:p>
                <a:endParaRPr lang="en-GB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4917470"/>
                <a:ext cx="8352456" cy="175189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625738" y="2420888"/>
                <a:ext cx="69847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Wingdings" pitchFamily="2" charset="2"/>
                  <a:buChar char="Ø"/>
                </a:pPr>
                <a:r>
                  <a:rPr lang="en-GB" sz="2200" dirty="0"/>
                  <a:t>Verifier sends challenge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GB" sz="220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GB" sz="2200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da-DK" sz="2200" dirty="0">
                    <a:latin typeface="Mathematica7" pitchFamily="2" charset="2"/>
                  </a:rPr>
                  <a:t>Z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baseline="-25000" dirty="0">
                        <a:latin typeface="Cambria Math"/>
                      </a:rPr>
                      <m:t>q</m:t>
                    </m:r>
                  </m:oMath>
                </a14:m>
                <a:endParaRPr lang="en-GB" sz="2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8" y="2420888"/>
                <a:ext cx="6984776" cy="43088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61" t="-11268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24000" y="1844824"/>
                <a:ext cx="79928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sz="2800" dirty="0" smtClean="0"/>
                  <a:t>Prover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GB" sz="28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GB" sz="2800">
                        <a:latin typeface="Cambria Math"/>
                      </a:rPr>
                      <m:t>,</m:t>
                    </m:r>
                    <m:r>
                      <a:rPr lang="en-GB" sz="2800">
                        <a:latin typeface="Cambria Math"/>
                        <a:ea typeface="Cambria Math"/>
                      </a:rPr>
                      <m:t>⋯, 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  <a:ea typeface="Cambria Math"/>
                          </a:rPr>
                          <m:t>E</m:t>
                        </m:r>
                      </m:e>
                      <m:sub>
                        <m:r>
                          <a:rPr lang="en-GB" sz="280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GB" sz="280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  <a:ea typeface="Cambria Math"/>
                          </a:rPr>
                          <m:t>E</m:t>
                        </m:r>
                      </m:e>
                      <m:sub>
                        <m:r>
                          <a:rPr lang="en-GB" sz="280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GB" sz="2800">
                        <a:latin typeface="Cambria Math"/>
                        <a:ea typeface="Cambria Math"/>
                      </a:rPr>
                      <m:t>,⋯, 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  <a:ea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  <a:ea typeface="Cambria Math"/>
                          </a:rPr>
                          <m:t>m</m:t>
                        </m:r>
                      </m:sub>
                    </m:sSub>
                  </m:oMath>
                </a14:m>
                <a:endParaRPr lang="en-GB" sz="2800" dirty="0">
                  <a:ea typeface="Cambria Math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1844824"/>
                <a:ext cx="7992888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297" t="-11765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24000" y="2852936"/>
                <a:ext cx="8352456" cy="246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GB" sz="2800" dirty="0" smtClean="0"/>
                  <a:t>Prover opens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GB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GB" sz="2800">
                              <a:latin typeface="Cambria Math"/>
                            </a:rPr>
                            <m:t>j</m:t>
                          </m:r>
                          <m:r>
                            <a:rPr lang="en-GB" sz="28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800">
                              <a:latin typeface="Cambria Math"/>
                            </a:rPr>
                            <m:t>m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j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GB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latin typeface="Cambria Math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GB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latin typeface="Cambria Math"/>
                                    </a:rPr>
                                    <m:t>j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GB" sz="280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sz="2800">
                              <a:latin typeface="Cambria Math"/>
                            </a:rPr>
                            <m:t>comck</m:t>
                          </m:r>
                          <m:d>
                            <m:dPr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GB" sz="2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en-GB" sz="2800">
                                      <a:latin typeface="Cambria Math"/>
                                    </a:rPr>
                                    <m:t>j</m:t>
                                  </m:r>
                                  <m:r>
                                    <a:rPr lang="en-GB" sz="280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latin typeface="Cambria Math"/>
                                    </a:rPr>
                                    <m:t>m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800">
                                          <a:latin typeface="Cambria Math"/>
                                        </a:rPr>
                                        <m:t>y</m:t>
                                      </m:r>
                                    </m:e>
                                    <m:sup>
                                      <m:r>
                                        <a:rPr lang="en-GB" sz="2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2800">
                                          <a:latin typeface="Cambria Math"/>
                                        </a:rPr>
                                        <m:t>j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⃗"/>
                                      <m:ctrlPr>
                                        <a:rPr lang="en-GB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800">
                                          <a:latin typeface="Cambria Math"/>
                                        </a:rPr>
                                        <m:t>b</m:t>
                                      </m:r>
                                    </m:e>
                                  </m:acc>
                                  <m:r>
                                    <m:rPr>
                                      <m:sty m:val="p"/>
                                    </m:rPr>
                                    <a:rPr lang="en-GB" sz="2800" baseline="-25000">
                                      <a:latin typeface="Cambria Math"/>
                                    </a:rPr>
                                    <m:t>j</m:t>
                                  </m:r>
                                  <m:r>
                                    <a:rPr lang="en-GB" sz="2800" baseline="-25000">
                                      <a:latin typeface="Cambria Math"/>
                                    </a:rPr>
                                    <m:t> ;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GB" sz="28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sty m:val="p"/>
                                          <m:brk m:alnAt="23"/>
                                        </m:rPr>
                                        <a:rPr lang="en-GB" sz="2800"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en-GB" sz="280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 sz="2800">
                                          <a:latin typeface="Cambria Math"/>
                                        </a:rPr>
                                        <m:t>m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GB" sz="2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800">
                                              <a:latin typeface="Cambria Math"/>
                                            </a:rPr>
                                            <m:t>y</m:t>
                                          </m:r>
                                        </m:e>
                                        <m:sup>
                                          <m:r>
                                            <a:rPr lang="en-GB" sz="28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800">
                                              <a:latin typeface="Cambria Math"/>
                                            </a:rPr>
                                            <m:t>j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GB" sz="2800">
                                          <a:latin typeface="Cambria Math"/>
                                        </a:rPr>
                                        <m:t>s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2800" baseline="-25000">
                                          <a:latin typeface="Cambria Math"/>
                                        </a:rPr>
                                        <m:t>j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GB" sz="2800" dirty="0"/>
              </a:p>
              <a:p>
                <a:r>
                  <a:rPr lang="en-GB" sz="2800" dirty="0"/>
                  <a:t>    to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en-GB" sz="280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GB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GB" sz="2800">
                            <a:latin typeface="Cambria Math"/>
                          </a:rPr>
                          <m:t>j</m:t>
                        </m:r>
                        <m:r>
                          <a:rPr lang="en-GB" sz="28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800">
                            <a:latin typeface="Cambria Math"/>
                          </a:rPr>
                          <m:t>m</m:t>
                        </m:r>
                      </m:sup>
                      <m:e>
                        <m:sSup>
                          <m:sSup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en-GB" sz="280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/>
                              </a:rPr>
                              <m:t>j</m:t>
                            </m:r>
                          </m:sup>
                        </m:sSup>
                        <m:sSub>
                          <m:sSub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GB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/>
                                  </a:rPr>
                                  <m:t>b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2852936"/>
                <a:ext cx="8352456" cy="246939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241" t="-2469" b="-34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Multi-exponentiation argument</a:t>
            </a:r>
            <a:endParaRPr lang="en-GB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4" name="Rectangular Callout 3"/>
              <p:cNvSpPr/>
              <p:nvPr/>
            </p:nvSpPr>
            <p:spPr>
              <a:xfrm>
                <a:off x="1826547" y="4210593"/>
                <a:ext cx="3456385" cy="411059"/>
              </a:xfrm>
              <a:prstGeom prst="wedgeRectCallout">
                <a:avLst>
                  <a:gd name="adj1" fmla="val -60323"/>
                  <a:gd name="adj2" fmla="val 1004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n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elements in </a:t>
                </a:r>
                <a:r>
                  <a:rPr lang="en-GB" sz="2400" dirty="0" err="1" smtClean="0">
                    <a:solidFill>
                      <a:schemeClr val="tx1"/>
                    </a:solidFill>
                    <a:latin typeface="Mathematica7" pitchFamily="2" charset="2"/>
                  </a:rPr>
                  <a:t>Z</a:t>
                </a:r>
                <a:r>
                  <a:rPr lang="en-GB" sz="2400" baseline="-25000" dirty="0" err="1" smtClean="0">
                    <a:solidFill>
                      <a:schemeClr val="tx1"/>
                    </a:solidFill>
                  </a:rPr>
                  <a:t>q</a:t>
                </a:r>
                <a:endParaRPr lang="en-GB" sz="2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547" y="4210593"/>
                <a:ext cx="3456385" cy="411059"/>
              </a:xfrm>
              <a:prstGeom prst="wedgeRectCallout">
                <a:avLst>
                  <a:gd name="adj1" fmla="val -60323"/>
                  <a:gd name="adj2" fmla="val 100479"/>
                </a:avLst>
              </a:prstGeom>
              <a:blipFill rotWithShape="1">
                <a:blip r:embed="rId6" cstate="print"/>
                <a:stretch>
                  <a:fillRect t="-12621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5" name="Rectangular Callout 4"/>
              <p:cNvSpPr/>
              <p:nvPr/>
            </p:nvSpPr>
            <p:spPr>
              <a:xfrm>
                <a:off x="5796608" y="2368044"/>
                <a:ext cx="2520280" cy="648072"/>
              </a:xfrm>
              <a:prstGeom prst="wedgeRectCallout">
                <a:avLst>
                  <a:gd name="adj1" fmla="val -59761"/>
                  <a:gd name="adj2" fmla="val -8741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 smtClean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2400" dirty="0" err="1" smtClean="0">
                    <a:solidFill>
                      <a:schemeClr val="tx1"/>
                    </a:solidFill>
                  </a:rPr>
                  <a:t>ciphertexts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608" y="2368044"/>
                <a:ext cx="2520280" cy="648072"/>
              </a:xfrm>
              <a:prstGeom prst="wedgeRectCallout">
                <a:avLst>
                  <a:gd name="adj1" fmla="val -59761"/>
                  <a:gd name="adj2" fmla="val -87413"/>
                </a:avLst>
              </a:prstGeom>
              <a:blipFill rotWithShape="1">
                <a:blip r:embed="rId7" cstate="print"/>
                <a:stretch>
                  <a:fillRect b="-4667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6" name="AutoShape 18"/>
              <p:cNvSpPr>
                <a:spLocks noChangeArrowheads="1"/>
              </p:cNvSpPr>
              <p:nvPr/>
            </p:nvSpPr>
            <p:spPr bwMode="auto">
              <a:xfrm>
                <a:off x="5292080" y="5582326"/>
                <a:ext cx="3149290" cy="459791"/>
              </a:xfrm>
              <a:prstGeom prst="wedgeRectCallout">
                <a:avLst>
                  <a:gd name="adj1" fmla="val -40910"/>
                  <a:gd name="adj2" fmla="val 7475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  <a:cs typeface="Arial" pitchFamily="34" charset="0"/>
                      </a:rPr>
                      <m:t>m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Arial" pitchFamily="34" charset="0"/>
                  </a:rPr>
                  <a:t>ciphertext</a:t>
                </a:r>
                <a:r>
                  <a:rPr lang="en-US" sz="2400" dirty="0" smtClean="0">
                    <a:solidFill>
                      <a:srgbClr val="000000"/>
                    </a:solidFill>
                    <a:cs typeface="Arial" pitchFamily="34" charset="0"/>
                  </a:rPr>
                  <a:t> expos</a:t>
                </a:r>
              </a:p>
            </p:txBody>
          </p:sp>
        </mc:Choice>
        <mc:Fallback>
          <p:sp>
            <p:nvSpPr>
              <p:cNvPr id="16" name="AutoShap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5582326"/>
                <a:ext cx="3149290" cy="459791"/>
              </a:xfrm>
              <a:prstGeom prst="wedgeRectCallout">
                <a:avLst>
                  <a:gd name="adj1" fmla="val -40910"/>
                  <a:gd name="adj2" fmla="val 74753"/>
                </a:avLst>
              </a:prstGeom>
              <a:blipFill rotWithShape="1">
                <a:blip r:embed="rId8" cstate="print"/>
                <a:stretch>
                  <a:fillRect l="-193" t="-6186" b="-309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>
                <a:off x="5292080" y="4581128"/>
                <a:ext cx="2803401" cy="459791"/>
              </a:xfrm>
              <a:prstGeom prst="wedgeRectCallout">
                <a:avLst>
                  <a:gd name="adj1" fmla="val -60571"/>
                  <a:gd name="adj2" fmla="val 15761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  <a:cs typeface="Arial" pitchFamily="34" charset="0"/>
                      </a:rPr>
                      <m:t>N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Arial" pitchFamily="34" charset="0"/>
                  </a:rPr>
                  <a:t>ciphertext</a:t>
                </a:r>
                <a:r>
                  <a:rPr lang="en-US" sz="2400" dirty="0" smtClean="0">
                    <a:solidFill>
                      <a:srgbClr val="000000"/>
                    </a:solidFill>
                    <a:cs typeface="Arial" pitchFamily="34" charset="0"/>
                  </a:rPr>
                  <a:t> expos</a:t>
                </a:r>
              </a:p>
            </p:txBody>
          </p:sp>
        </mc:Choice>
        <mc:Fallback>
          <p:sp>
            <p:nvSpPr>
              <p:cNvPr id="17" name="AutoShap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4581128"/>
                <a:ext cx="2803401" cy="459791"/>
              </a:xfrm>
              <a:prstGeom prst="wedgeRectCallout">
                <a:avLst>
                  <a:gd name="adj1" fmla="val -60571"/>
                  <a:gd name="adj2" fmla="val 157617"/>
                </a:avLst>
              </a:prstGeom>
              <a:blipFill rotWithShape="1">
                <a:blip r:embed="rId9" cstate="print"/>
                <a:stretch>
                  <a:fillRect t="-368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8" name="AutoShape 18"/>
              <p:cNvSpPr>
                <a:spLocks noChangeArrowheads="1"/>
              </p:cNvSpPr>
              <p:nvPr/>
            </p:nvSpPr>
            <p:spPr bwMode="auto">
              <a:xfrm>
                <a:off x="467544" y="5157192"/>
                <a:ext cx="2803401" cy="459791"/>
              </a:xfrm>
              <a:prstGeom prst="wedgeRectCallout">
                <a:avLst>
                  <a:gd name="adj1" fmla="val 64123"/>
                  <a:gd name="adj2" fmla="val 13068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  <a:cs typeface="Arial" pitchFamily="34" charset="0"/>
                      </a:rPr>
                      <m:t>N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Arial" pitchFamily="34" charset="0"/>
                  </a:rPr>
                  <a:t>ciphertext</a:t>
                </a:r>
                <a:r>
                  <a:rPr lang="en-US" sz="2400" dirty="0" smtClean="0">
                    <a:solidFill>
                      <a:srgbClr val="000000"/>
                    </a:solidFill>
                    <a:cs typeface="Arial" pitchFamily="34" charset="0"/>
                  </a:rPr>
                  <a:t> expos</a:t>
                </a:r>
              </a:p>
            </p:txBody>
          </p:sp>
        </mc:Choice>
        <mc:Fallback>
          <p:sp>
            <p:nvSpPr>
              <p:cNvPr id="18" name="AutoShap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157192"/>
                <a:ext cx="2803401" cy="459791"/>
              </a:xfrm>
              <a:prstGeom prst="wedgeRectCallout">
                <a:avLst>
                  <a:gd name="adj1" fmla="val 64123"/>
                  <a:gd name="adj2" fmla="val 130686"/>
                </a:avLst>
              </a:prstGeom>
              <a:blipFill rotWithShape="1">
                <a:blip r:embed="rId10" cstate="print"/>
                <a:stretch>
                  <a:fillRect l="-375" t="-428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476712" y="1556792"/>
                <a:ext cx="3278188" cy="19389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srgbClr val="000000"/>
                    </a:solidFill>
                    <a:cs typeface="Arial" pitchFamily="34" charset="0"/>
                  </a:rPr>
                  <a:t>Communicaton:</a:t>
                </a:r>
                <a:br>
                  <a:rPr lang="en-GB" dirty="0" smtClean="0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en-GB" dirty="0" smtClean="0">
                    <a:solidFill>
                      <a:srgbClr val="000000"/>
                    </a:solidFill>
                    <a:latin typeface="Mathematica5" pitchFamily="2" charset="2"/>
                    <a:cs typeface="Arial" pitchFamily="34" charset="0"/>
                  </a:rPr>
                  <a:t>O</a:t>
                </a:r>
                <a:r>
                  <a:rPr lang="en-GB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  <a:sym typeface="Symbol" pitchFamily="18" charset="2"/>
                      </a:rPr>
                      <m:t>m</m:t>
                    </m:r>
                    <m:r>
                      <a:rPr lang="en-GB" b="0" i="0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  <a:sym typeface="Symbol" pitchFamily="18" charset="2"/>
                      </a:rPr>
                      <m:t>n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cs typeface="Arial" pitchFamily="34" charset="0"/>
                  </a:rPr>
                  <a:t>) elements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srgbClr val="000000"/>
                    </a:solidFill>
                    <a:cs typeface="Arial" pitchFamily="34" charset="0"/>
                  </a:rPr>
                  <a:t>Verifier computation:</a:t>
                </a:r>
                <a:br>
                  <a:rPr lang="en-GB" dirty="0" smtClean="0">
                    <a:solidFill>
                      <a:srgbClr val="000000"/>
                    </a:solidFill>
                    <a:cs typeface="Arial" pitchFamily="34" charset="0"/>
                  </a:rPr>
                </a:b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  <a:sym typeface="Symbol" pitchFamily="18" charset="2"/>
                      </a:rPr>
                      <m:t>4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  <a:sym typeface="Symbol" pitchFamily="18" charset="2"/>
                      </a:rPr>
                      <m:t>N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cs typeface="Arial" pitchFamily="34" charset="0"/>
                  </a:rPr>
                  <a:t> + </a:t>
                </a:r>
                <a:r>
                  <a:rPr lang="en-GB" dirty="0" smtClean="0">
                    <a:solidFill>
                      <a:srgbClr val="000000"/>
                    </a:solidFill>
                    <a:latin typeface="Mathematica5" pitchFamily="2" charset="2"/>
                    <a:cs typeface="Arial" pitchFamily="34" charset="0"/>
                  </a:rPr>
                  <a:t>O</a:t>
                </a:r>
                <a:r>
                  <a:rPr lang="en-GB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  <a:sym typeface="Symbol" pitchFamily="18" charset="2"/>
                      </a:rPr>
                      <m:t>m</m:t>
                    </m:r>
                    <m:r>
                      <a:rPr lang="en-GB" b="0" i="0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  <a:sym typeface="Symbol" pitchFamily="18" charset="2"/>
                      </a:rPr>
                      <m:t>n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cs typeface="Arial" pitchFamily="34" charset="0"/>
                  </a:rPr>
                  <a:t>) expos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712" y="1556792"/>
                <a:ext cx="3278188" cy="193899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2593" t="-1875" b="-687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063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6" grpId="0" animBg="1"/>
      <p:bldP spid="7" grpId="0" animBg="1"/>
      <p:bldP spid="4" grpId="0" animBg="1"/>
      <p:bldP spid="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</a:t>
            </a:r>
            <a:r>
              <a:rPr lang="en-GB" smtClean="0"/>
              <a:t>– e-voting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0200" y="1556792"/>
            <a:ext cx="8489950" cy="4752528"/>
          </a:xfrm>
        </p:spPr>
        <p:txBody>
          <a:bodyPr/>
          <a:lstStyle/>
          <a:p>
            <a:r>
              <a:rPr lang="en-GB" dirty="0" smtClean="0"/>
              <a:t>Voting:		- Voter casts secret vote </a:t>
            </a:r>
          </a:p>
          <a:p>
            <a:pPr marL="0" indent="0">
              <a:buNone/>
            </a:pPr>
            <a:r>
              <a:rPr lang="en-GB" dirty="0" smtClean="0"/>
              <a:t>			 - Authorities reveal votes in 		random permuted order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E-voting:		- voter casts secret votes on a 				computer</a:t>
            </a:r>
          </a:p>
          <a:p>
            <a:pPr>
              <a:buFontTx/>
              <a:buChar char="-"/>
            </a:pPr>
            <a:r>
              <a:rPr lang="en-GB" dirty="0" smtClean="0"/>
              <a:t>The votes are sent to a server who sends all votes to the central authorities</a:t>
            </a:r>
          </a:p>
          <a:p>
            <a:pPr>
              <a:buFontTx/>
              <a:buChar char="-"/>
            </a:pPr>
            <a:r>
              <a:rPr lang="en-GB" dirty="0" smtClean="0"/>
              <a:t>Authorities </a:t>
            </a:r>
            <a:r>
              <a:rPr lang="en-GB" dirty="0"/>
              <a:t>reveal votes in</a:t>
            </a:r>
            <a:r>
              <a:rPr lang="en-GB" dirty="0" smtClean="0"/>
              <a:t> random permuted	 </a:t>
            </a:r>
            <a:r>
              <a:rPr lang="en-GB" dirty="0"/>
              <a:t>order</a:t>
            </a:r>
          </a:p>
        </p:txBody>
      </p:sp>
      <p:pic>
        <p:nvPicPr>
          <p:cNvPr id="4" name="Picture 4" descr="C:\Users\Jens\AppData\Local\Microsoft\Windows\Temporary Internet Files\Content.IE5\8B1VJI62\MC90030134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1664261"/>
            <a:ext cx="1224136" cy="9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Jens\AppData\Local\Microsoft\Windows\Temporary Internet Files\Content.IE5\ZK2TMHCI\MC9003013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1080120" cy="9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Steffi\Local Settings\Temporary Internet Files\Content.IE5\G12R0XIN\MC90043156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3429000"/>
            <a:ext cx="1216496" cy="122460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Documents and Settings\Steffi\Local Settings\Temporary Internet Files\Content.IE5\G12R0XIN\MC90043156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3220" y="4874889"/>
            <a:ext cx="1216496" cy="122460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931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Prover’s computation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23528" y="2276872"/>
            <a:ext cx="6408712" cy="3457575"/>
          </a:xfrm>
          <a:blipFill rotWithShape="1">
            <a:blip r:embed="rId2" cstate="print"/>
            <a:stretch>
              <a:fillRect/>
            </a:stretch>
          </a:blipFill>
          <a:extLst/>
        </p:spPr>
        <p:txBody>
          <a:bodyPr/>
          <a:lstStyle/>
          <a:p>
            <a:pPr>
              <a:buNone/>
            </a:pPr>
            <a:r>
              <a:rPr lang="en-GB" dirty="0" smtClean="0">
                <a:noFill/>
              </a:rPr>
              <a:t>  </a:t>
            </a:r>
            <a:endParaRPr lang="en-GB" dirty="0">
              <a:noFill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08104" y="5013821"/>
            <a:ext cx="2166912" cy="1266244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noFill/>
                <a:cs typeface="Arial" pitchFamily="34" charset="0"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00338" y="2997200"/>
            <a:ext cx="2663825" cy="20161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0" y="4958293"/>
            <a:ext cx="3432071" cy="1321772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noFill/>
                <a:cs typeface="Arial" pitchFamily="34" charset="0"/>
              </a:rPr>
              <a:t> 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27313" y="3860800"/>
            <a:ext cx="1404937" cy="10969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27475" y="3040063"/>
            <a:ext cx="1439863" cy="10652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5219700" y="908050"/>
            <a:ext cx="3168650" cy="1368425"/>
          </a:xfrm>
          <a:prstGeom prst="wedgeRectCallout">
            <a:avLst>
              <a:gd name="adj1" fmla="val -79139"/>
              <a:gd name="adj2" fmla="val 175241"/>
            </a:avLst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2400" dirty="0" err="1" smtClean="0">
                <a:solidFill>
                  <a:srgbClr val="000000"/>
                </a:solidFill>
                <a:cs typeface="Arial" pitchFamily="34" charset="0"/>
              </a:rPr>
              <a:t>Computing</a:t>
            </a:r>
            <a:r>
              <a:rPr lang="da-DK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  <a:cs typeface="Arial" pitchFamily="34" charset="0"/>
              </a:rPr>
              <a:t>this</a:t>
            </a:r>
            <a:r>
              <a:rPr lang="da-DK" sz="2400" dirty="0" smtClean="0">
                <a:solidFill>
                  <a:srgbClr val="000000"/>
                </a:solidFill>
                <a:cs typeface="Arial" pitchFamily="34" charset="0"/>
              </a:rPr>
              <a:t> matrix </a:t>
            </a:r>
            <a:r>
              <a:rPr lang="da-DK" sz="2400" dirty="0" err="1" smtClean="0">
                <a:solidFill>
                  <a:srgbClr val="000000"/>
                </a:solidFill>
                <a:cs typeface="Arial" pitchFamily="34" charset="0"/>
              </a:rPr>
              <a:t>costs</a:t>
            </a:r>
            <a:r>
              <a:rPr lang="da-DK" sz="2400" dirty="0" smtClean="0">
                <a:solidFill>
                  <a:srgbClr val="000000"/>
                </a:solidFill>
                <a:cs typeface="Arial" pitchFamily="34" charset="0"/>
              </a:rPr>
              <a:t> m</a:t>
            </a:r>
            <a:r>
              <a:rPr lang="da-DK" sz="2400" baseline="300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da-DK" sz="2400" dirty="0" smtClean="0">
                <a:solidFill>
                  <a:srgbClr val="000000"/>
                </a:solidFill>
                <a:cs typeface="Arial" pitchFamily="34" charset="0"/>
              </a:rPr>
              <a:t>n = </a:t>
            </a:r>
            <a:r>
              <a:rPr lang="da-DK" sz="2400" dirty="0" err="1" smtClean="0">
                <a:solidFill>
                  <a:srgbClr val="000000"/>
                </a:solidFill>
                <a:cs typeface="Arial" pitchFamily="34" charset="0"/>
              </a:rPr>
              <a:t>mN</a:t>
            </a:r>
            <a:r>
              <a:rPr lang="da-DK" sz="24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da-DK" sz="2400" dirty="0" err="1" smtClean="0">
                <a:solidFill>
                  <a:srgbClr val="000000"/>
                </a:solidFill>
                <a:cs typeface="Arial" pitchFamily="34" charset="0"/>
              </a:rPr>
              <a:t>ciphertext</a:t>
            </a:r>
            <a:r>
              <a:rPr lang="da-DK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  <a:cs typeface="Arial" pitchFamily="34" charset="0"/>
              </a:rPr>
              <a:t>expos</a:t>
            </a: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20072" y="3501008"/>
            <a:ext cx="3432071" cy="1266244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noFill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042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Reducing the prover’s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08275"/>
            <a:ext cx="8640960" cy="3457575"/>
          </a:xfrm>
        </p:spPr>
        <p:txBody>
          <a:bodyPr/>
          <a:lstStyle/>
          <a:p>
            <a:pPr eaLnBrk="1" hangingPunct="1"/>
            <a:r>
              <a:rPr lang="en-GB" dirty="0" smtClean="0"/>
              <a:t>Do not compute entire matrix</a:t>
            </a:r>
          </a:p>
          <a:p>
            <a:pPr eaLnBrk="1" hangingPunct="1"/>
            <a:r>
              <a:rPr lang="en-GB" dirty="0" smtClean="0"/>
              <a:t>Instead use techniques for multiplication of polynomials “in the exponent” of </a:t>
            </a:r>
            <a:r>
              <a:rPr lang="en-GB" dirty="0" err="1" smtClean="0"/>
              <a:t>ciphertexts</a:t>
            </a:r>
            <a:endParaRPr lang="en-GB" dirty="0" smtClean="0"/>
          </a:p>
          <a:p>
            <a:pPr eaLnBrk="1" hangingPunct="1"/>
            <a:r>
              <a:rPr lang="en-GB" dirty="0" smtClean="0"/>
              <a:t>Fast Fourier Transform</a:t>
            </a:r>
          </a:p>
          <a:p>
            <a:pPr lvl="1"/>
            <a:r>
              <a:rPr lang="en-GB" dirty="0" smtClean="0"/>
              <a:t> </a:t>
            </a:r>
            <a:r>
              <a:rPr lang="en-GB" dirty="0" smtClean="0">
                <a:latin typeface="+mj-lt"/>
              </a:rPr>
              <a:t>O</a:t>
            </a:r>
            <a:r>
              <a:rPr lang="en-GB" dirty="0" smtClean="0"/>
              <a:t>(N </a:t>
            </a:r>
            <a:r>
              <a:rPr lang="en-GB" dirty="0" smtClean="0"/>
              <a:t>log m) exponentiations		</a:t>
            </a:r>
            <a:r>
              <a:rPr lang="en-GB" sz="2000" dirty="0" smtClean="0"/>
              <a:t>O </a:t>
            </a:r>
            <a:r>
              <a:rPr lang="en-GB" dirty="0" smtClean="0"/>
              <a:t>(</a:t>
            </a:r>
            <a:r>
              <a:rPr lang="en-GB" dirty="0" smtClean="0"/>
              <a:t>1) rounds</a:t>
            </a:r>
          </a:p>
          <a:p>
            <a:pPr eaLnBrk="1" hangingPunct="1"/>
            <a:r>
              <a:rPr lang="en-GB" dirty="0" smtClean="0"/>
              <a:t>Interaction</a:t>
            </a:r>
          </a:p>
          <a:p>
            <a:pPr lvl="1"/>
            <a:r>
              <a:rPr lang="en-GB" dirty="0" smtClean="0"/>
              <a:t> </a:t>
            </a:r>
            <a:r>
              <a:rPr lang="en-GB" sz="2000" dirty="0" smtClean="0"/>
              <a:t>O </a:t>
            </a:r>
            <a:r>
              <a:rPr lang="en-GB" dirty="0" smtClean="0"/>
              <a:t>(</a:t>
            </a:r>
            <a:r>
              <a:rPr lang="en-GB" dirty="0" smtClean="0"/>
              <a:t>N) exponentiations		</a:t>
            </a:r>
            <a:r>
              <a:rPr lang="en-GB" sz="2000" dirty="0" smtClean="0"/>
              <a:t>O </a:t>
            </a:r>
            <a:r>
              <a:rPr lang="en-GB" dirty="0" smtClean="0"/>
              <a:t>(</a:t>
            </a:r>
            <a:r>
              <a:rPr lang="en-GB" dirty="0" smtClean="0"/>
              <a:t>log m) rounds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898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564903"/>
            <a:ext cx="8489950" cy="3600947"/>
          </a:xfrm>
        </p:spPr>
        <p:txBody>
          <a:bodyPr/>
          <a:lstStyle/>
          <a:p>
            <a:r>
              <a:rPr lang="en-GB" dirty="0" smtClean="0"/>
              <a:t>Implementation in C++ using the NTL library and the GMP library</a:t>
            </a:r>
          </a:p>
          <a:p>
            <a:r>
              <a:rPr lang="en-GB" dirty="0" smtClean="0"/>
              <a:t>Different levels of optimization</a:t>
            </a:r>
          </a:p>
          <a:p>
            <a:pPr lvl="1"/>
            <a:r>
              <a:rPr lang="en-GB" dirty="0" smtClean="0"/>
              <a:t>Multi-exponentiation techniques</a:t>
            </a:r>
          </a:p>
          <a:p>
            <a:pPr lvl="1"/>
            <a:r>
              <a:rPr lang="en-GB" dirty="0" smtClean="0"/>
              <a:t>Fast Fourier Transform</a:t>
            </a:r>
          </a:p>
          <a:p>
            <a:pPr lvl="1"/>
            <a:r>
              <a:rPr lang="en-GB" dirty="0" smtClean="0"/>
              <a:t>Extra Interaction and </a:t>
            </a:r>
            <a:r>
              <a:rPr lang="en-GB" dirty="0" err="1" smtClean="0"/>
              <a:t>Toom</a:t>
            </a:r>
            <a:r>
              <a:rPr lang="en-GB" dirty="0" smtClean="0"/>
              <a:t>-Cook</a:t>
            </a:r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814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</a:t>
            </a:r>
            <a:endParaRPr lang="en-GB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68859233"/>
                  </p:ext>
                </p:extLst>
              </p:nvPr>
            </p:nvGraphicFramePr>
            <p:xfrm>
              <a:off x="867413" y="2420888"/>
              <a:ext cx="697712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466"/>
                    <a:gridCol w="2037080"/>
                    <a:gridCol w="184658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b="1" i="0" smtClean="0">
                                    <a:latin typeface="Cambria Math"/>
                                  </a:rPr>
                                  <m:t>𝐍</m:t>
                                </m:r>
                                <m:r>
                                  <a:rPr lang="en-GB" b="1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b="1" i="0" smtClean="0">
                                    <a:latin typeface="Cambria Math"/>
                                  </a:rPr>
                                  <m:t>𝟏𝟎𝟎</m:t>
                                </m:r>
                                <m:r>
                                  <a:rPr lang="en-GB" b="1" i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b="1" i="0" smtClean="0">
                                    <a:latin typeface="Cambria Math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Single argument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Argument Size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err="1" smtClean="0"/>
                            <a:t>Verificatum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 min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37.7 MB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aseline="0" dirty="0" err="1" smtClean="0"/>
                            <a:t>Toom</a:t>
                          </a:r>
                          <a:r>
                            <a:rPr lang="en-GB" baseline="0" dirty="0" smtClean="0"/>
                            <a:t>-Cook,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a:rPr lang="en-GB" sz="18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=64</m:t>
                              </m:r>
                            </m:oMath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 min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0.7 MB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="" xmlns:p14="http://schemas.microsoft.com/office/powerpoint/2010/main" xmlns:mv="urn:schemas-microsoft-com:mac:vml" xmlns:a14="http://schemas.microsoft.com/office/drawing/2010/main" val="2168859233"/>
                  </p:ext>
                </p:extLst>
              </p:nvPr>
            </p:nvGraphicFramePr>
            <p:xfrm>
              <a:off x="867413" y="2420888"/>
              <a:ext cx="697712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466"/>
                    <a:gridCol w="2037080"/>
                    <a:gridCol w="18465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197" r="-12539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Single argument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Argument Size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err="1" smtClean="0"/>
                            <a:t>Verificatum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 min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37.7 MB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08197" r="-12539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 min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0.7 MB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39552" y="3789040"/>
                <a:ext cx="756084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 smtClean="0">
                    <a:solidFill>
                      <a:srgbClr val="000000"/>
                    </a:solidFill>
                  </a:rPr>
                  <a:t>Runtime comparison of </a:t>
                </a:r>
                <a:r>
                  <a:rPr lang="en-GB" sz="2400" dirty="0" err="1" smtClean="0">
                    <a:solidFill>
                      <a:srgbClr val="000000"/>
                    </a:solidFill>
                  </a:rPr>
                  <a:t>Verificatum</a:t>
                </a:r>
                <a:r>
                  <a:rPr lang="en-GB" sz="2400" dirty="0" smtClean="0">
                    <a:solidFill>
                      <a:srgbClr val="000000"/>
                    </a:solidFill>
                  </a:rPr>
                  <a:t> (</a:t>
                </a:r>
                <a:r>
                  <a:rPr lang="en-GB" sz="2400" dirty="0" err="1" smtClean="0"/>
                  <a:t>Wikström</a:t>
                </a:r>
                <a:r>
                  <a:rPr lang="en-GB" sz="2400" dirty="0" smtClean="0">
                    <a:solidFill>
                      <a:srgbClr val="000000"/>
                    </a:solidFill>
                  </a:rPr>
                  <a:t>) to our shuffle argument </a:t>
                </a:r>
                <a:endParaRPr lang="en-GB" sz="24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>
                    <a:solidFill>
                      <a:srgbClr val="000000"/>
                    </a:solidFill>
                  </a:rPr>
                  <a:t>MacBook Pro; CPU: 2.54 GHZ, RAM: </a:t>
                </a:r>
                <a:r>
                  <a:rPr lang="en-GB" sz="2400" dirty="0" smtClean="0">
                    <a:solidFill>
                      <a:srgbClr val="000000"/>
                    </a:solidFill>
                  </a:rPr>
                  <a:t>4GB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p</m:t>
                        </m:r>
                      </m:e>
                    </m:d>
                    <m: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=1024</m:t>
                    </m:r>
                  </m:oMath>
                </a14:m>
                <a:r>
                  <a:rPr lang="en-GB" sz="2400" dirty="0" smtClean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q</m:t>
                        </m:r>
                      </m:e>
                    </m:d>
                    <m: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GB" sz="2400" dirty="0" smtClean="0">
                    <a:solidFill>
                      <a:srgbClr val="000000"/>
                    </a:solidFill>
                  </a:rPr>
                  <a:t>60 </a:t>
                </a:r>
                <a:endParaRPr lang="en-GB" sz="2400" i="1" dirty="0" smtClean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N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=100,000</m:t>
                    </m:r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>
                    <a:solidFill>
                      <a:srgbClr val="000000"/>
                    </a:solidFill>
                  </a:rPr>
                  <a:t>ciphertexts,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m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=64,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n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=1563</m:t>
                    </m:r>
                  </m:oMath>
                </a14:m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9040"/>
                <a:ext cx="7560840" cy="193899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29" t="-220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475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 smtClean="0"/>
              <a:t>Thank You</a:t>
            </a:r>
            <a:endParaRPr lang="en-GB" sz="4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348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 - ElGamal </a:t>
            </a:r>
            <a:r>
              <a:rPr lang="da-DK" dirty="0"/>
              <a:t>encryption</a:t>
            </a:r>
            <a:endParaRPr lang="en-US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7045" name="Text Box 5"/>
              <p:cNvSpPr txBox="1">
                <a:spLocks noChangeArrowheads="1"/>
              </p:cNvSpPr>
              <p:nvPr/>
            </p:nvSpPr>
            <p:spPr bwMode="auto">
              <a:xfrm>
                <a:off x="180000" y="1988840"/>
                <a:ext cx="8644190" cy="21236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da-DK" sz="2400" dirty="0" smtClean="0">
                    <a:solidFill>
                      <a:srgbClr val="000000"/>
                    </a:solidFill>
                  </a:rPr>
                  <a:t>Setup:		Group </a:t>
                </a:r>
                <a:r>
                  <a:rPr lang="da-DK" sz="2400" dirty="0" smtClean="0">
                    <a:solidFill>
                      <a:srgbClr val="000000"/>
                    </a:solidFill>
                    <a:latin typeface="Mathematica5" pitchFamily="2" charset="2"/>
                  </a:rPr>
                  <a:t>G</a:t>
                </a:r>
                <a:r>
                  <a:rPr lang="da-DK" sz="2400" dirty="0" smtClean="0">
                    <a:solidFill>
                      <a:srgbClr val="000000"/>
                    </a:solidFill>
                  </a:rPr>
                  <a:t> of prime order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q</m:t>
                    </m:r>
                  </m:oMath>
                </a14:m>
                <a:r>
                  <a:rPr lang="da-DK" sz="2400" dirty="0" smtClean="0">
                    <a:solidFill>
                      <a:srgbClr val="000000"/>
                    </a:solidFill>
                  </a:rPr>
                  <a:t> with generator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g</m:t>
                    </m:r>
                  </m:oMath>
                </a14:m>
                <a:endParaRPr lang="da-DK" sz="2400" dirty="0" smtClean="0">
                  <a:solidFill>
                    <a:srgbClr val="000000"/>
                  </a:solidFill>
                </a:endParaRPr>
              </a:p>
              <a:p>
                <a:pPr marL="342900" indent="-342900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da-DK" sz="2400" dirty="0" smtClean="0">
                    <a:solidFill>
                      <a:srgbClr val="000000"/>
                    </a:solidFill>
                  </a:rPr>
                  <a:t>Public key:	</a:t>
                </a:r>
                <a:r>
                  <a:rPr lang="da-DK" sz="2400" dirty="0" smtClean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pk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 =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y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x</m:t>
                        </m:r>
                      </m:sup>
                    </m:sSup>
                  </m:oMath>
                </a14:m>
                <a:endParaRPr lang="da-DK" sz="2400" baseline="30000" dirty="0" smtClean="0">
                  <a:solidFill>
                    <a:srgbClr val="000000"/>
                  </a:solidFill>
                </a:endParaRPr>
              </a:p>
              <a:p>
                <a:pPr marL="342900" indent="-342900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da-DK" sz="2400" dirty="0" smtClean="0">
                    <a:solidFill>
                      <a:srgbClr val="000000"/>
                    </a:solidFill>
                  </a:rPr>
                  <a:t>Encryption:	</a:t>
                </a:r>
                <a:r>
                  <a:rPr lang="da-DK" sz="2400" dirty="0" smtClean="0">
                    <a:solidFill>
                      <a:srgbClr val="000000"/>
                    </a:solidFill>
                    <a:latin typeface="Mathematica5" pitchFamily="2" charset="2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baseline="-25000" smtClean="0">
                        <a:solidFill>
                          <a:srgbClr val="000000"/>
                        </a:solidFill>
                        <a:latin typeface="Cambria Math"/>
                      </a:rPr>
                      <m:t>pk</m:t>
                    </m:r>
                  </m:oMath>
                </a14:m>
                <a:r>
                  <a:rPr lang="da-DK" sz="2400" dirty="0" smtClean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m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r</m:t>
                    </m:r>
                  </m:oMath>
                </a14:m>
                <a:r>
                  <a:rPr lang="da-DK" sz="2400" dirty="0" smtClean="0">
                    <a:solidFill>
                      <a:srgbClr val="000000"/>
                    </a:solidFill>
                  </a:rPr>
                  <a:t>)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r</m:t>
                        </m:r>
                      </m:sup>
                    </m:sSup>
                    <m: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r</m:t>
                        </m:r>
                      </m:sup>
                    </m:sSup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m</m:t>
                    </m:r>
                  </m:oMath>
                </a14:m>
                <a:r>
                  <a:rPr lang="da-DK" sz="24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marL="342900" indent="-342900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da-DK" sz="2400" dirty="0" smtClean="0">
                    <a:solidFill>
                      <a:srgbClr val="000000"/>
                    </a:solidFill>
                  </a:rPr>
                  <a:t>Decryption:	</a:t>
                </a:r>
                <a:r>
                  <a:rPr lang="da-DK" sz="2400" dirty="0" smtClean="0">
                    <a:solidFill>
                      <a:srgbClr val="000000"/>
                    </a:solidFill>
                    <a:latin typeface="Mathematica5" pitchFamily="2" charset="2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baseline="-25000" smtClean="0">
                        <a:solidFill>
                          <a:srgbClr val="000000"/>
                        </a:solidFill>
                        <a:latin typeface="Cambria Math"/>
                      </a:rPr>
                      <m:t>x</m:t>
                    </m:r>
                  </m:oMath>
                </a14:m>
                <a:r>
                  <a:rPr lang="da-DK" sz="2400" dirty="0" smtClean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u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v</m:t>
                    </m:r>
                  </m:oMath>
                </a14:m>
                <a:r>
                  <a:rPr lang="da-DK" sz="2400" dirty="0" smtClean="0">
                    <a:solidFill>
                      <a:srgbClr val="000000"/>
                    </a:solidFill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n-GB" sz="2400" b="0" i="0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u</m:t>
                        </m:r>
                      </m:e>
                      <m:sup>
                        <m:r>
                          <a:rPr lang="en-GB" sz="2400" b="0" i="0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2400" b="0" i="0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x</m:t>
                        </m:r>
                      </m:sup>
                    </m:sSup>
                    <m:r>
                      <a:rPr lang="en-GB" sz="24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da-DK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704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000" y="1988840"/>
                <a:ext cx="8644190" cy="212365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87" t="-4011" b="-63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80000" y="4112498"/>
                <a:ext cx="864419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da-DK" sz="2400" dirty="0">
                    <a:solidFill>
                      <a:srgbClr val="000000"/>
                    </a:solidFill>
                  </a:rPr>
                  <a:t>Homomorphic: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a-DK" sz="2400" dirty="0">
                    <a:solidFill>
                      <a:srgbClr val="000000"/>
                    </a:solidFill>
                  </a:rPr>
                  <a:t>	</a:t>
                </a:r>
                <a:r>
                  <a:rPr lang="da-DK" sz="2400" dirty="0">
                    <a:solidFill>
                      <a:srgbClr val="000000"/>
                    </a:solidFill>
                    <a:latin typeface="Mathematica5" pitchFamily="2" charset="2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solidFill>
                          <a:srgbClr val="000000"/>
                        </a:solidFill>
                        <a:latin typeface="Cambria Math"/>
                      </a:rPr>
                      <m:t>pk</m:t>
                    </m:r>
                  </m:oMath>
                </a14:m>
                <a:r>
                  <a:rPr lang="da-DK" sz="24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m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r</m:t>
                    </m:r>
                  </m:oMath>
                </a14:m>
                <a:r>
                  <a:rPr lang="da-DK" sz="2400" dirty="0">
                    <a:solidFill>
                      <a:srgbClr val="000000"/>
                    </a:solidFill>
                  </a:rPr>
                  <a:t>) </a:t>
                </a:r>
                <a:r>
                  <a:rPr lang="da-DK" sz="2400" dirty="0">
                    <a:solidFill>
                      <a:srgbClr val="000000"/>
                    </a:solidFill>
                    <a:cs typeface="Arial" pitchFamily="34" charset="0"/>
                  </a:rPr>
                  <a:t>×</a:t>
                </a:r>
                <a:r>
                  <a:rPr lang="da-DK" sz="2400" dirty="0">
                    <a:solidFill>
                      <a:srgbClr val="000000"/>
                    </a:solidFill>
                  </a:rPr>
                  <a:t> </a:t>
                </a:r>
                <a:r>
                  <a:rPr lang="da-DK" sz="2400" dirty="0">
                    <a:solidFill>
                      <a:srgbClr val="000000"/>
                    </a:solidFill>
                    <a:latin typeface="Mathematica5" pitchFamily="2" charset="2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solidFill>
                          <a:srgbClr val="000000"/>
                        </a:solidFill>
                        <a:latin typeface="Cambria Math"/>
                      </a:rPr>
                      <m:t>pk</m:t>
                    </m:r>
                    <m:r>
                      <a:rPr lang="en-GB" sz="2400" i="1" baseline="-2500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a-DK" sz="24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M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R</m:t>
                    </m:r>
                  </m:oMath>
                </a14:m>
                <a:r>
                  <a:rPr lang="da-DK" sz="2400" dirty="0">
                    <a:solidFill>
                      <a:srgbClr val="000000"/>
                    </a:solidFill>
                  </a:rPr>
                  <a:t>) = </a:t>
                </a:r>
                <a:r>
                  <a:rPr lang="da-DK" sz="2400" dirty="0">
                    <a:solidFill>
                      <a:srgbClr val="000000"/>
                    </a:solidFill>
                    <a:latin typeface="Mathematica5" pitchFamily="2" charset="2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solidFill>
                          <a:srgbClr val="000000"/>
                        </a:solidFill>
                        <a:latin typeface="Cambria Math"/>
                      </a:rPr>
                      <m:t>pk</m:t>
                    </m:r>
                  </m:oMath>
                </a14:m>
                <a:r>
                  <a:rPr lang="da-DK" sz="24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mM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r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R</m:t>
                    </m:r>
                  </m:oMath>
                </a14:m>
                <a:r>
                  <a:rPr lang="da-DK" sz="2400" dirty="0">
                    <a:solidFill>
                      <a:srgbClr val="000000"/>
                    </a:solidFill>
                  </a:rPr>
                  <a:t>)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4112498"/>
                <a:ext cx="8644190" cy="129266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87" t="-3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80000" y="5445224"/>
                <a:ext cx="864419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da-DK" sz="2400" dirty="0" smtClean="0">
                    <a:solidFill>
                      <a:srgbClr val="000000"/>
                    </a:solidFill>
                  </a:rPr>
                  <a:t>Re-rencryption:</a:t>
                </a:r>
                <a:endParaRPr lang="da-DK" sz="2400" dirty="0">
                  <a:solidFill>
                    <a:srgbClr val="000000"/>
                  </a:solidFill>
                </a:endParaRP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a-DK" sz="2400" dirty="0">
                    <a:solidFill>
                      <a:srgbClr val="000000"/>
                    </a:solidFill>
                  </a:rPr>
                  <a:t>	</a:t>
                </a:r>
                <a:r>
                  <a:rPr lang="da-DK" sz="2400" dirty="0">
                    <a:solidFill>
                      <a:srgbClr val="000000"/>
                    </a:solidFill>
                    <a:latin typeface="Mathematica5" pitchFamily="2" charset="2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solidFill>
                          <a:srgbClr val="000000"/>
                        </a:solidFill>
                        <a:latin typeface="Cambria Math"/>
                      </a:rPr>
                      <m:t>pk</m:t>
                    </m:r>
                  </m:oMath>
                </a14:m>
                <a:r>
                  <a:rPr lang="da-DK" sz="24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m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r</m:t>
                    </m:r>
                  </m:oMath>
                </a14:m>
                <a:r>
                  <a:rPr lang="da-DK" sz="2400" dirty="0">
                    <a:solidFill>
                      <a:srgbClr val="000000"/>
                    </a:solidFill>
                  </a:rPr>
                  <a:t>) </a:t>
                </a:r>
                <a:r>
                  <a:rPr lang="da-DK" sz="2400" dirty="0">
                    <a:solidFill>
                      <a:srgbClr val="000000"/>
                    </a:solidFill>
                    <a:cs typeface="Arial" pitchFamily="34" charset="0"/>
                  </a:rPr>
                  <a:t>×</a:t>
                </a:r>
                <a:r>
                  <a:rPr lang="da-DK" sz="2400" dirty="0">
                    <a:solidFill>
                      <a:srgbClr val="000000"/>
                    </a:solidFill>
                  </a:rPr>
                  <a:t> </a:t>
                </a:r>
                <a:r>
                  <a:rPr lang="da-DK" sz="2400" dirty="0">
                    <a:solidFill>
                      <a:srgbClr val="000000"/>
                    </a:solidFill>
                    <a:latin typeface="Mathematica5" pitchFamily="2" charset="2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solidFill>
                          <a:srgbClr val="000000"/>
                        </a:solidFill>
                        <a:latin typeface="Cambria Math"/>
                      </a:rPr>
                      <m:t>pk</m:t>
                    </m:r>
                  </m:oMath>
                </a14:m>
                <a:r>
                  <a:rPr lang="da-DK" sz="24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1;</m:t>
                    </m:r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R</m:t>
                    </m:r>
                  </m:oMath>
                </a14:m>
                <a:r>
                  <a:rPr lang="da-DK" sz="2400" dirty="0">
                    <a:solidFill>
                      <a:srgbClr val="000000"/>
                    </a:solidFill>
                  </a:rPr>
                  <a:t>) = </a:t>
                </a:r>
                <a:r>
                  <a:rPr lang="da-DK" sz="2400" dirty="0">
                    <a:solidFill>
                      <a:srgbClr val="000000"/>
                    </a:solidFill>
                    <a:latin typeface="Mathematica5" pitchFamily="2" charset="2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solidFill>
                          <a:srgbClr val="000000"/>
                        </a:solidFill>
                        <a:latin typeface="Cambria Math"/>
                      </a:rPr>
                      <m:t>pk</m:t>
                    </m:r>
                  </m:oMath>
                </a14:m>
                <a:r>
                  <a:rPr lang="da-DK" sz="24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m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r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</a:rPr>
                      <m:t>R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445224"/>
                <a:ext cx="8644190" cy="129266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87" t="-3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955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Shuffle</a:t>
            </a:r>
            <a:endParaRPr lang="en-GB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755661" y="1772816"/>
                <a:ext cx="576064" cy="57606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61" y="1772816"/>
                <a:ext cx="576064" cy="57606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2123728" y="1772816"/>
                <a:ext cx="576064" cy="57606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772816"/>
                <a:ext cx="576064" cy="5760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3635896" y="1772816"/>
                <a:ext cx="576064" cy="57606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576064" cy="57606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6757326" y="1772816"/>
                <a:ext cx="576064" cy="57606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sub>
                      </m:sSub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26" y="1772816"/>
                <a:ext cx="576064" cy="5760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32040" y="184482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. . .</a:t>
            </a:r>
            <a:endParaRPr lang="en-GB" sz="2400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755661" y="4941168"/>
                <a:ext cx="576064" cy="576064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GB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61" y="4941168"/>
                <a:ext cx="576064" cy="57606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2124000" y="4941168"/>
                <a:ext cx="576064" cy="576064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GB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4941168"/>
                <a:ext cx="576064" cy="57606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3635896" y="4941168"/>
                <a:ext cx="576064" cy="576064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GB" b="0" i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941168"/>
                <a:ext cx="576064" cy="57606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6757200" y="4941168"/>
                <a:ext cx="576064" cy="576064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GB" b="0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200" y="4941168"/>
                <a:ext cx="576064" cy="57606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931442" y="498355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. . .</a:t>
            </a:r>
            <a:endParaRPr lang="en-GB" sz="2400" dirty="0"/>
          </a:p>
        </p:txBody>
      </p:sp>
      <p:sp>
        <p:nvSpPr>
          <p:cNvPr id="17" name="Down Arrow 16"/>
          <p:cNvSpPr/>
          <p:nvPr/>
        </p:nvSpPr>
        <p:spPr>
          <a:xfrm>
            <a:off x="6732240" y="3011468"/>
            <a:ext cx="720080" cy="171367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971600" y="2844000"/>
                <a:ext cx="5904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Input </a:t>
                </a:r>
                <a:r>
                  <a:rPr lang="en-US" sz="2400" dirty="0" err="1" smtClean="0"/>
                  <a:t>ciphertexts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i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GB" sz="24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b="0" i="0" smtClean="0">
                        <a:latin typeface="Cambria Math"/>
                      </a:rPr>
                      <m:t>, </m:t>
                    </m:r>
                    <m:r>
                      <a:rPr lang="en-GB" sz="2400" b="0" i="0" smtClean="0">
                        <a:latin typeface="Cambria Math"/>
                        <a:ea typeface="Cambria Math"/>
                      </a:rPr>
                      <m:t>⋯, </m:t>
                    </m:r>
                    <m:sSub>
                      <m:sSub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44000"/>
                <a:ext cx="5904000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1548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971600" y="3312000"/>
                <a:ext cx="5904000" cy="460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Permute to get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π</m:t>
                        </m:r>
                        <m:d>
                          <m:d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400">
                        <a:latin typeface="Cambria Math"/>
                      </a:rPr>
                      <m:t>, </m:t>
                    </m:r>
                    <m:r>
                      <a:rPr lang="en-GB" sz="2400">
                        <a:latin typeface="Cambria Math"/>
                        <a:ea typeface="Cambria Math"/>
                      </a:rPr>
                      <m:t>⋯,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π</m:t>
                        </m:r>
                        <m:d>
                          <m:dPr>
                            <m:ctrlPr>
                              <a:rPr lang="en-GB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e>
                        </m:d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312000"/>
                <a:ext cx="5904000" cy="46080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154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971599" y="3780000"/>
                <a:ext cx="5904000" cy="460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Re-encrypt them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GB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π</m:t>
                        </m:r>
                        <m:d>
                          <m:d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Mathematica5" pitchFamily="2" charset="2"/>
                    <a:cs typeface="Times New Roman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aseline="-25000">
                        <a:solidFill>
                          <a:srgbClr val="000000"/>
                        </a:solidFill>
                        <a:latin typeface="Cambria Math"/>
                      </a:rPr>
                      <m:t>pk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1;</m:t>
                    </m:r>
                    <m:sSub>
                      <m:sSub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99" y="3780000"/>
                <a:ext cx="5904000" cy="46080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l="-1548" t="-14474" b="-36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972000" y="4248000"/>
                <a:ext cx="590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400" dirty="0"/>
                  <a:t>Output ciphertexts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GB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>
                        <a:latin typeface="Cambria Math"/>
                      </a:rPr>
                      <m:t>,</m:t>
                    </m:r>
                    <m:r>
                      <a:rPr lang="en-GB" sz="2400">
                        <a:latin typeface="Cambria Math"/>
                        <a:ea typeface="Cambria Math"/>
                      </a:rPr>
                      <m:t>⋯,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4248000"/>
                <a:ext cx="5904000" cy="461665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l="-1548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694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/>
      <p:bldP spid="19" grpId="0" animBg="1"/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489950" cy="1296988"/>
          </a:xfrm>
        </p:spPr>
        <p:txBody>
          <a:bodyPr/>
          <a:lstStyle/>
          <a:p>
            <a:r>
              <a:rPr lang="da-DK" dirty="0"/>
              <a:t>Mix-net</a:t>
            </a:r>
            <a:r>
              <a:rPr lang="da-DK" dirty="0" smtClean="0"/>
              <a:t>:</a:t>
            </a:r>
            <a:endParaRPr lang="en-US" dirty="0"/>
          </a:p>
        </p:txBody>
      </p:sp>
      <p:pic>
        <p:nvPicPr>
          <p:cNvPr id="32" name="Picture 3" descr="C:\Documents and Settings\Steffi\Local Settings\Temporary Internet Files\Content.IE5\SHM38XM3\MC900432610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23210" y="5436000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15816" y="4365104"/>
            <a:ext cx="685800" cy="6588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2952" name="Rectangle 8"/>
              <p:cNvSpPr>
                <a:spLocks noChangeArrowheads="1"/>
              </p:cNvSpPr>
              <p:nvPr/>
            </p:nvSpPr>
            <p:spPr bwMode="auto">
              <a:xfrm>
                <a:off x="4139952" y="1700213"/>
                <a:ext cx="830511" cy="658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l-GR" sz="2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295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1700213"/>
                <a:ext cx="830511" cy="65881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2953" name="Rectangle 9"/>
              <p:cNvSpPr>
                <a:spLocks noChangeArrowheads="1"/>
              </p:cNvSpPr>
              <p:nvPr/>
            </p:nvSpPr>
            <p:spPr bwMode="auto">
              <a:xfrm>
                <a:off x="5148064" y="1700213"/>
                <a:ext cx="830461" cy="658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l-GR" sz="2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2953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4" y="1700213"/>
                <a:ext cx="830461" cy="65881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8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2954" name="Rectangle 10"/>
              <p:cNvSpPr>
                <a:spLocks noChangeArrowheads="1"/>
              </p:cNvSpPr>
              <p:nvPr/>
            </p:nvSpPr>
            <p:spPr bwMode="auto">
              <a:xfrm>
                <a:off x="6156176" y="1700213"/>
                <a:ext cx="808187" cy="658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N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l-GR" sz="2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295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176" y="1700213"/>
                <a:ext cx="808187" cy="65881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1581944" y="4365104"/>
            <a:ext cx="685800" cy="6588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5652120" y="4365104"/>
            <a:ext cx="685800" cy="6588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24" name="Text Box 180"/>
          <p:cNvSpPr txBox="1">
            <a:spLocks noChangeArrowheads="1"/>
          </p:cNvSpPr>
          <p:nvPr/>
        </p:nvSpPr>
        <p:spPr bwMode="auto">
          <a:xfrm>
            <a:off x="3886200" y="5600700"/>
            <a:ext cx="1714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     …</a:t>
            </a:r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3125" name="Text Box 181"/>
              <p:cNvSpPr txBox="1">
                <a:spLocks noChangeArrowheads="1"/>
              </p:cNvSpPr>
              <p:nvPr/>
            </p:nvSpPr>
            <p:spPr bwMode="auto">
              <a:xfrm>
                <a:off x="8409012" y="4050135"/>
                <a:ext cx="5715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3125" name="Text 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9012" y="4050135"/>
                <a:ext cx="571500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3126" name="Text Box 182"/>
              <p:cNvSpPr txBox="1">
                <a:spLocks noChangeArrowheads="1"/>
              </p:cNvSpPr>
              <p:nvPr/>
            </p:nvSpPr>
            <p:spPr bwMode="auto">
              <a:xfrm>
                <a:off x="8383810" y="2806848"/>
                <a:ext cx="5715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3126" name="Text 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3810" y="2806848"/>
                <a:ext cx="571500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3127" name="Text Box 183"/>
              <p:cNvSpPr txBox="1">
                <a:spLocks noChangeArrowheads="1"/>
              </p:cNvSpPr>
              <p:nvPr/>
            </p:nvSpPr>
            <p:spPr bwMode="auto">
              <a:xfrm>
                <a:off x="7380312" y="1773238"/>
                <a:ext cx="1600200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π</m:t>
                      </m:r>
                      <m:r>
                        <a:rPr lang="en-GB" sz="2400" b="0" i="0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 baseline="-2500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400" baseline="-250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3127" name="Text 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0312" y="1773238"/>
                <a:ext cx="1600200" cy="45313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9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3128" name="AutoShape 184"/>
              <p:cNvSpPr>
                <a:spLocks noChangeArrowheads="1"/>
              </p:cNvSpPr>
              <p:nvPr/>
            </p:nvSpPr>
            <p:spPr bwMode="auto">
              <a:xfrm>
                <a:off x="1547813" y="4248000"/>
                <a:ext cx="864000" cy="863600"/>
              </a:xfrm>
              <a:prstGeom prst="cloudCallout">
                <a:avLst>
                  <a:gd name="adj1" fmla="val -3125"/>
                  <a:gd name="adj2" fmla="val 825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aseline="-250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3128" name="AutoShape 1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13" y="4248000"/>
                <a:ext cx="864000" cy="863600"/>
              </a:xfrm>
              <a:prstGeom prst="cloudCallout">
                <a:avLst>
                  <a:gd name="adj1" fmla="val -3125"/>
                  <a:gd name="adj2" fmla="val 82537"/>
                </a:avLst>
              </a:prstGeom>
              <a:blipFill rotWithShape="1">
                <a:blip r:embed="rId10" cstate="print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3129" name="AutoShape 185"/>
              <p:cNvSpPr>
                <a:spLocks noChangeArrowheads="1"/>
              </p:cNvSpPr>
              <p:nvPr/>
            </p:nvSpPr>
            <p:spPr bwMode="auto">
              <a:xfrm>
                <a:off x="2916238" y="4248000"/>
                <a:ext cx="864000" cy="864000"/>
              </a:xfrm>
              <a:prstGeom prst="cloudCallout">
                <a:avLst>
                  <a:gd name="adj1" fmla="val 3491"/>
                  <a:gd name="adj2" fmla="val 9356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3129" name="AutoShape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6238" y="4248000"/>
                <a:ext cx="864000" cy="864000"/>
              </a:xfrm>
              <a:prstGeom prst="cloudCallout">
                <a:avLst>
                  <a:gd name="adj1" fmla="val 3491"/>
                  <a:gd name="adj2" fmla="val 93565"/>
                </a:avLst>
              </a:prstGeom>
              <a:blipFill rotWithShape="1">
                <a:blip r:embed="rId11" cstate="print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3130" name="AutoShape 186"/>
              <p:cNvSpPr>
                <a:spLocks noChangeArrowheads="1"/>
              </p:cNvSpPr>
              <p:nvPr/>
            </p:nvSpPr>
            <p:spPr bwMode="auto">
              <a:xfrm>
                <a:off x="5580063" y="4248000"/>
                <a:ext cx="864000" cy="864000"/>
              </a:xfrm>
              <a:prstGeom prst="cloudCallout">
                <a:avLst>
                  <a:gd name="adj1" fmla="val -11213"/>
                  <a:gd name="adj2" fmla="val 10477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400" baseline="-250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3130" name="AutoShape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4248000"/>
                <a:ext cx="864000" cy="864000"/>
              </a:xfrm>
              <a:prstGeom prst="cloudCallout">
                <a:avLst>
                  <a:gd name="adj1" fmla="val -11213"/>
                  <a:gd name="adj2" fmla="val 104778"/>
                </a:avLst>
              </a:prstGeom>
              <a:blipFill rotWithShape="1">
                <a:blip r:embed="rId12" cstate="print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137" name="AutoShape 193"/>
          <p:cNvSpPr>
            <a:spLocks noChangeArrowheads="1"/>
          </p:cNvSpPr>
          <p:nvPr/>
        </p:nvSpPr>
        <p:spPr bwMode="auto">
          <a:xfrm>
            <a:off x="1547813" y="1700213"/>
            <a:ext cx="2160587" cy="792162"/>
          </a:xfrm>
          <a:prstGeom prst="wedgeRectCallout">
            <a:avLst>
              <a:gd name="adj1" fmla="val 67782"/>
              <a:gd name="adj2" fmla="val -771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2400" smtClean="0">
                <a:solidFill>
                  <a:srgbClr val="000000"/>
                </a:solidFill>
              </a:rPr>
              <a:t>Threshold decryption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83142" name="Rectangle 198"/>
          <p:cNvSpPr>
            <a:spLocks noChangeArrowheads="1"/>
          </p:cNvSpPr>
          <p:nvPr/>
        </p:nvSpPr>
        <p:spPr bwMode="auto">
          <a:xfrm>
            <a:off x="5292725" y="3716338"/>
            <a:ext cx="685800" cy="658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43" name="Rectangle 199"/>
          <p:cNvSpPr>
            <a:spLocks noChangeArrowheads="1"/>
          </p:cNvSpPr>
          <p:nvPr/>
        </p:nvSpPr>
        <p:spPr bwMode="auto">
          <a:xfrm>
            <a:off x="4284663" y="3716338"/>
            <a:ext cx="685800" cy="658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44" name="Rectangle 200"/>
          <p:cNvSpPr>
            <a:spLocks noChangeArrowheads="1"/>
          </p:cNvSpPr>
          <p:nvPr/>
        </p:nvSpPr>
        <p:spPr bwMode="auto">
          <a:xfrm>
            <a:off x="6300788" y="3716338"/>
            <a:ext cx="685800" cy="658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45" name="Rectangle 201"/>
          <p:cNvSpPr>
            <a:spLocks noChangeArrowheads="1"/>
          </p:cNvSpPr>
          <p:nvPr/>
        </p:nvSpPr>
        <p:spPr bwMode="auto">
          <a:xfrm>
            <a:off x="5292725" y="2708275"/>
            <a:ext cx="685800" cy="65881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46" name="Rectangle 202"/>
          <p:cNvSpPr>
            <a:spLocks noChangeArrowheads="1"/>
          </p:cNvSpPr>
          <p:nvPr/>
        </p:nvSpPr>
        <p:spPr bwMode="auto">
          <a:xfrm>
            <a:off x="4284663" y="2708275"/>
            <a:ext cx="685800" cy="65881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47" name="Rectangle 203"/>
          <p:cNvSpPr>
            <a:spLocks noChangeArrowheads="1"/>
          </p:cNvSpPr>
          <p:nvPr/>
        </p:nvSpPr>
        <p:spPr bwMode="auto">
          <a:xfrm>
            <a:off x="6300788" y="2708275"/>
            <a:ext cx="685800" cy="65881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C:\Documents and Settings\Steffi\Local Settings\Temporary Internet Files\Content.IE5\G12R0XIN\MC900431564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3936" y="2425377"/>
            <a:ext cx="1216496" cy="122460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Documents and Settings\Steffi\Local Settings\Temporary Internet Files\Content.IE5\G12R0XIN\MC900431564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3936" y="3680296"/>
            <a:ext cx="1216496" cy="122460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Documents and Settings\Steffi\Local Settings\Temporary Internet Files\Content.IE5\G12R0XIN\MC900431601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549" y="544522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Documents and Settings\Steffi\Local Settings\Temporary Internet Files\Content.IE5\QSW9JSNZ\MC900432612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2038" y="5445352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009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4046E-6 L 0.29323 -0.06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34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04046E-6 L 0.25382 -0.06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344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04046E-6 L 0.07274 -0.06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344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323 -0.0689 L 0.40348 -0.06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382 -0.0689 L 0.36406 -0.068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274 -0.0689 L -0.14775 -0.068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457E-6 L -2.5E-6 -0.146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3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7457E-6 L 4.44444E-6 -0.146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3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457E-6 L 1.38889E-6 -0.1468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3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0.14682 L 0.11198 -0.1421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3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23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0.14682 L 0.11198 -0.1421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3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2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0.14682 L -0.21875 -0.1421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3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457E-6 L -2.5E-6 -0.1468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3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7457E-6 L 4.44444E-6 -0.1468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3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457E-6 L 1.38889E-6 -0.1468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3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49" grpId="1" animBg="1"/>
      <p:bldP spid="82949" grpId="2" animBg="1"/>
      <p:bldP spid="82952" grpId="0" animBg="1"/>
      <p:bldP spid="82953" grpId="0" animBg="1"/>
      <p:bldP spid="82954" grpId="0" animBg="1"/>
      <p:bldP spid="82955" grpId="0" animBg="1"/>
      <p:bldP spid="82955" grpId="1" animBg="1"/>
      <p:bldP spid="82955" grpId="2" animBg="1"/>
      <p:bldP spid="82955" grpId="3" animBg="1"/>
      <p:bldP spid="82956" grpId="0" animBg="1"/>
      <p:bldP spid="82956" grpId="1" animBg="1"/>
      <p:bldP spid="82956" grpId="2" animBg="1"/>
      <p:bldP spid="82956" grpId="3" animBg="1"/>
      <p:bldP spid="83124" grpId="0"/>
      <p:bldP spid="83125" grpId="0" animBg="1"/>
      <p:bldP spid="83126" grpId="0" animBg="1"/>
      <p:bldP spid="83127" grpId="0" animBg="1"/>
      <p:bldP spid="83128" grpId="0" animBg="1"/>
      <p:bldP spid="83128" grpId="1" animBg="1"/>
      <p:bldP spid="83129" grpId="0" animBg="1"/>
      <p:bldP spid="83129" grpId="1" animBg="1"/>
      <p:bldP spid="83130" grpId="0" animBg="1"/>
      <p:bldP spid="83130" grpId="1" animBg="1"/>
      <p:bldP spid="83137" grpId="0" animBg="1"/>
      <p:bldP spid="83137" grpId="1" animBg="1"/>
      <p:bldP spid="83142" grpId="0" animBg="1"/>
      <p:bldP spid="83142" grpId="1" animBg="1"/>
      <p:bldP spid="83142" grpId="2" animBg="1"/>
      <p:bldP spid="83142" grpId="3" animBg="1"/>
      <p:bldP spid="83143" grpId="0" animBg="1"/>
      <p:bldP spid="83143" grpId="1" animBg="1"/>
      <p:bldP spid="83143" grpId="2" animBg="1"/>
      <p:bldP spid="83143" grpId="3" animBg="1"/>
      <p:bldP spid="83144" grpId="0" animBg="1"/>
      <p:bldP spid="83144" grpId="1" animBg="1"/>
      <p:bldP spid="83144" grpId="2" animBg="1"/>
      <p:bldP spid="83144" grpId="3" animBg="1"/>
      <p:bldP spid="83145" grpId="0" animBg="1"/>
      <p:bldP spid="83145" grpId="1" animBg="1"/>
      <p:bldP spid="83145" grpId="2" animBg="1"/>
      <p:bldP spid="83146" grpId="0" animBg="1"/>
      <p:bldP spid="83146" grpId="1" animBg="1"/>
      <p:bldP spid="83146" grpId="2" animBg="1"/>
      <p:bldP spid="83147" grpId="0" animBg="1"/>
      <p:bldP spid="83147" grpId="1" animBg="1"/>
      <p:bldP spid="8314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2385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3000" b="1" smtClean="0">
                <a:solidFill>
                  <a:srgbClr val="4B4620"/>
                </a:solidFill>
              </a:rPr>
              <a:t>Problem: Corrupt mix-server</a:t>
            </a:r>
            <a:endParaRPr lang="en-US" sz="3000" b="1" smtClean="0">
              <a:solidFill>
                <a:srgbClr val="4B4620"/>
              </a:solidFill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915816" y="4365104"/>
            <a:ext cx="685800" cy="6588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09574" name="Rectangle 6"/>
              <p:cNvSpPr>
                <a:spLocks noChangeArrowheads="1"/>
              </p:cNvSpPr>
              <p:nvPr/>
            </p:nvSpPr>
            <p:spPr bwMode="auto">
              <a:xfrm>
                <a:off x="4139952" y="1700213"/>
                <a:ext cx="830511" cy="658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l-GR" sz="2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957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1700213"/>
                <a:ext cx="830511" cy="65881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09575" name="Rectangle 7"/>
              <p:cNvSpPr>
                <a:spLocks noChangeArrowheads="1"/>
              </p:cNvSpPr>
              <p:nvPr/>
            </p:nvSpPr>
            <p:spPr bwMode="auto">
              <a:xfrm>
                <a:off x="5148064" y="1700213"/>
                <a:ext cx="830461" cy="658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l-GR" sz="2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957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4" y="1700213"/>
                <a:ext cx="830461" cy="65881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8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09576" name="Rectangle 8"/>
              <p:cNvSpPr>
                <a:spLocks noChangeArrowheads="1"/>
              </p:cNvSpPr>
              <p:nvPr/>
            </p:nvSpPr>
            <p:spPr bwMode="auto">
              <a:xfrm>
                <a:off x="6084168" y="1700213"/>
                <a:ext cx="880195" cy="658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40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N</m:t>
                              </m:r>
                            </m:e>
                          </m:d>
                        </m:sub>
                        <m:sup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l-GR" sz="2400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957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1700213"/>
                <a:ext cx="880195" cy="65881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1547664" y="4365104"/>
            <a:ext cx="685800" cy="6588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5508104" y="4365104"/>
            <a:ext cx="685800" cy="6588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886200" y="5600700"/>
            <a:ext cx="1714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     …</a:t>
            </a:r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09580" name="Text Box 12"/>
              <p:cNvSpPr txBox="1">
                <a:spLocks noChangeArrowheads="1"/>
              </p:cNvSpPr>
              <p:nvPr/>
            </p:nvSpPr>
            <p:spPr bwMode="auto">
              <a:xfrm>
                <a:off x="8243888" y="4292600"/>
                <a:ext cx="5715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958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3888" y="4292600"/>
                <a:ext cx="571500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09581" name="Text Box 13"/>
              <p:cNvSpPr txBox="1">
                <a:spLocks noChangeArrowheads="1"/>
              </p:cNvSpPr>
              <p:nvPr/>
            </p:nvSpPr>
            <p:spPr bwMode="auto">
              <a:xfrm>
                <a:off x="8243888" y="2924175"/>
                <a:ext cx="5715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958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3888" y="2924175"/>
                <a:ext cx="571500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09582" name="Text Box 14"/>
              <p:cNvSpPr txBox="1">
                <a:spLocks noChangeArrowheads="1"/>
              </p:cNvSpPr>
              <p:nvPr/>
            </p:nvSpPr>
            <p:spPr bwMode="auto">
              <a:xfrm>
                <a:off x="7236296" y="1773238"/>
                <a:ext cx="16002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π</m:t>
                      </m:r>
                      <m:r>
                        <a:rPr lang="en-GB" sz="2400" b="0" i="0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958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6296" y="1773238"/>
                <a:ext cx="1600200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09583" name="AutoShape 15"/>
              <p:cNvSpPr>
                <a:spLocks noChangeArrowheads="1"/>
              </p:cNvSpPr>
              <p:nvPr/>
            </p:nvSpPr>
            <p:spPr bwMode="auto">
              <a:xfrm>
                <a:off x="1547813" y="4248000"/>
                <a:ext cx="863600" cy="863600"/>
              </a:xfrm>
              <a:prstGeom prst="cloudCallout">
                <a:avLst>
                  <a:gd name="adj1" fmla="val -3125"/>
                  <a:gd name="adj2" fmla="val 825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m</m:t>
                        </m:r>
                      </m:e>
                      <m:sub>
                        <m:r>
                          <a:rPr lang="en-GB" sz="2400" b="0" i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aseline="-250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09583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13" y="4248000"/>
                <a:ext cx="863600" cy="863600"/>
              </a:xfrm>
              <a:prstGeom prst="cloudCallout">
                <a:avLst>
                  <a:gd name="adj1" fmla="val -3125"/>
                  <a:gd name="adj2" fmla="val 82537"/>
                </a:avLst>
              </a:prstGeom>
              <a:blipFill rotWithShape="1">
                <a:blip r:embed="rId8" cstate="print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09584" name="AutoShape 16"/>
              <p:cNvSpPr>
                <a:spLocks noChangeArrowheads="1"/>
              </p:cNvSpPr>
              <p:nvPr/>
            </p:nvSpPr>
            <p:spPr bwMode="auto">
              <a:xfrm>
                <a:off x="2898775" y="4248000"/>
                <a:ext cx="863600" cy="863600"/>
              </a:xfrm>
              <a:prstGeom prst="cloudCallout">
                <a:avLst>
                  <a:gd name="adj1" fmla="val 3491"/>
                  <a:gd name="adj2" fmla="val 9356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9584" name="AutoShap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8775" y="4248000"/>
                <a:ext cx="863600" cy="863600"/>
              </a:xfrm>
              <a:prstGeom prst="cloudCallout">
                <a:avLst>
                  <a:gd name="adj1" fmla="val 3491"/>
                  <a:gd name="adj2" fmla="val 93565"/>
                </a:avLst>
              </a:prstGeom>
              <a:blipFill rotWithShape="1">
                <a:blip r:embed="rId9" cstate="print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09585" name="AutoShape 17"/>
              <p:cNvSpPr>
                <a:spLocks noChangeArrowheads="1"/>
              </p:cNvSpPr>
              <p:nvPr/>
            </p:nvSpPr>
            <p:spPr bwMode="auto">
              <a:xfrm>
                <a:off x="5508200" y="4248000"/>
                <a:ext cx="864000" cy="864000"/>
              </a:xfrm>
              <a:prstGeom prst="cloudCallout">
                <a:avLst>
                  <a:gd name="adj1" fmla="val -11213"/>
                  <a:gd name="adj2" fmla="val 10477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400" baseline="-250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9585" name="AutoShap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200" y="4248000"/>
                <a:ext cx="864000" cy="864000"/>
              </a:xfrm>
              <a:prstGeom prst="cloudCallout">
                <a:avLst>
                  <a:gd name="adj1" fmla="val -11213"/>
                  <a:gd name="adj2" fmla="val 104778"/>
                </a:avLst>
              </a:prstGeom>
              <a:blipFill rotWithShape="1">
                <a:blip r:embed="rId10" cstate="print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591" name="AutoShape 23"/>
          <p:cNvSpPr>
            <a:spLocks noChangeArrowheads="1"/>
          </p:cNvSpPr>
          <p:nvPr/>
        </p:nvSpPr>
        <p:spPr bwMode="auto">
          <a:xfrm>
            <a:off x="1547813" y="1700213"/>
            <a:ext cx="2160587" cy="792162"/>
          </a:xfrm>
          <a:prstGeom prst="wedgeRectCallout">
            <a:avLst>
              <a:gd name="adj1" fmla="val 67782"/>
              <a:gd name="adj2" fmla="val -771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2400" smtClean="0">
                <a:solidFill>
                  <a:srgbClr val="000000"/>
                </a:solidFill>
              </a:rPr>
              <a:t>Threshold decryption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09592" name="Rectangle 24"/>
          <p:cNvSpPr>
            <a:spLocks noChangeArrowheads="1"/>
          </p:cNvSpPr>
          <p:nvPr/>
        </p:nvSpPr>
        <p:spPr bwMode="auto">
          <a:xfrm>
            <a:off x="5289550" y="3716338"/>
            <a:ext cx="685800" cy="6588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auto">
          <a:xfrm>
            <a:off x="4284663" y="3716338"/>
            <a:ext cx="685800" cy="658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4" name="Rectangle 26"/>
          <p:cNvSpPr>
            <a:spLocks noChangeArrowheads="1"/>
          </p:cNvSpPr>
          <p:nvPr/>
        </p:nvSpPr>
        <p:spPr bwMode="auto">
          <a:xfrm>
            <a:off x="6300788" y="3716338"/>
            <a:ext cx="685800" cy="658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5" name="Rectangle 27"/>
          <p:cNvSpPr>
            <a:spLocks noChangeArrowheads="1"/>
          </p:cNvSpPr>
          <p:nvPr/>
        </p:nvSpPr>
        <p:spPr bwMode="auto">
          <a:xfrm>
            <a:off x="5292725" y="2708275"/>
            <a:ext cx="685800" cy="65881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6" name="Rectangle 28"/>
          <p:cNvSpPr>
            <a:spLocks noChangeArrowheads="1"/>
          </p:cNvSpPr>
          <p:nvPr/>
        </p:nvSpPr>
        <p:spPr bwMode="auto">
          <a:xfrm>
            <a:off x="4291013" y="2698179"/>
            <a:ext cx="685800" cy="65881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7" name="Rectangle 29"/>
          <p:cNvSpPr>
            <a:spLocks noChangeArrowheads="1"/>
          </p:cNvSpPr>
          <p:nvPr/>
        </p:nvSpPr>
        <p:spPr bwMode="auto">
          <a:xfrm>
            <a:off x="6300788" y="2708275"/>
            <a:ext cx="685800" cy="65881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C:\Documents and Settings\Steffi\Local Settings\Temporary Internet Files\Content.IE5\G12R0XIN\MC900431564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6588" y="2359025"/>
            <a:ext cx="1216496" cy="122460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Documents and Settings\Steffi\Local Settings\Temporary Internet Files\Content.IE5\G12R0XIN\MC900431564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3525193"/>
            <a:ext cx="1179612" cy="1224607"/>
          </a:xfrm>
          <a:prstGeom prst="rect">
            <a:avLst/>
          </a:prstGeom>
          <a:solidFill>
            <a:srgbClr val="FF0000"/>
          </a:solidFill>
          <a:extLst/>
        </p:spPr>
      </p:pic>
      <p:pic>
        <p:nvPicPr>
          <p:cNvPr id="30" name="Picture 6" descr="C:\Documents and Settings\Steffi\Local Settings\Temporary Internet Files\Content.IE5\G12R0XIN\MC900431601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000" y="54468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Documents and Settings\Steffi\Local Settings\Temporary Internet Files\Content.IE5\QSW9JSNZ\MC900432612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4200" y="5446800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Documents and Settings\Steffi\Local Settings\Temporary Internet Files\Content.IE5\SHM38XM3\MC900432610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258" y="5446800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401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4046E-6 L 0.29323 -0.06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34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04046E-6 L 0.25382 -0.06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34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04046E-6 L 0.07274 -0.06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344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323 -0.0689 L 0.40348 -0.06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382 -0.0689 L 0.36406 -0.06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274 -0.0689 L -0.14775 -0.06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457E-6 L -2.5E-6 -0.146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7457E-6 L 4.44444E-6 -0.146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457E-6 L 1.38889E-6 -0.1468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0.14682 L 0.11198 -0.142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23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0.14682 L 0.11198 -0.142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23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0.14682 L -0.21875 -0.1421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457E-6 L -2.5E-6 -0.1468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7457E-6 L 4.44444E-6 -0.146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457E-6 L 1.38889E-6 -0.1468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/>
      <p:bldP spid="109573" grpId="1" animBg="1"/>
      <p:bldP spid="109573" grpId="2" animBg="1"/>
      <p:bldP spid="109574" grpId="0" animBg="1"/>
      <p:bldP spid="109575" grpId="0" animBg="1"/>
      <p:bldP spid="109576" grpId="0" animBg="1"/>
      <p:bldP spid="109577" grpId="0" animBg="1"/>
      <p:bldP spid="109577" grpId="1" animBg="1"/>
      <p:bldP spid="109577" grpId="2" animBg="1"/>
      <p:bldP spid="109577" grpId="3" animBg="1"/>
      <p:bldP spid="109578" grpId="0" animBg="1"/>
      <p:bldP spid="109578" grpId="1" animBg="1"/>
      <p:bldP spid="109578" grpId="2" animBg="1"/>
      <p:bldP spid="109578" grpId="3" animBg="1"/>
      <p:bldP spid="109580" grpId="0" animBg="1"/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91" grpId="0" animBg="1"/>
      <p:bldP spid="109591" grpId="1" animBg="1"/>
      <p:bldP spid="109592" grpId="0" animBg="1"/>
      <p:bldP spid="109592" grpId="1" animBg="1"/>
      <p:bldP spid="109592" grpId="2" animBg="1"/>
      <p:bldP spid="109592" grpId="3" animBg="1"/>
      <p:bldP spid="109593" grpId="0" animBg="1"/>
      <p:bldP spid="109593" grpId="1" animBg="1"/>
      <p:bldP spid="109593" grpId="2" animBg="1"/>
      <p:bldP spid="109593" grpId="3" animBg="1"/>
      <p:bldP spid="109594" grpId="0" animBg="1"/>
      <p:bldP spid="109594" grpId="1" animBg="1"/>
      <p:bldP spid="109594" grpId="2" animBg="1"/>
      <p:bldP spid="109594" grpId="3" animBg="1"/>
      <p:bldP spid="109595" grpId="0" animBg="1"/>
      <p:bldP spid="109595" grpId="1" animBg="1"/>
      <p:bldP spid="109595" grpId="2" animBg="1"/>
      <p:bldP spid="109596" grpId="0" animBg="1"/>
      <p:bldP spid="109596" grpId="1" animBg="1"/>
      <p:bldP spid="109596" grpId="2" animBg="1"/>
      <p:bldP spid="109597" grpId="0" animBg="1"/>
      <p:bldP spid="109597" grpId="1" animBg="1"/>
      <p:bldP spid="10959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Solution: Zero-knowledge argument</a:t>
            </a:r>
            <a:endParaRPr lang="en-US" dirty="0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915816" y="4365104"/>
            <a:ext cx="685800" cy="6588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0907" name="Rectangle 11"/>
              <p:cNvSpPr>
                <a:spLocks noChangeArrowheads="1"/>
              </p:cNvSpPr>
              <p:nvPr/>
            </p:nvSpPr>
            <p:spPr bwMode="auto">
              <a:xfrm>
                <a:off x="4067944" y="1700213"/>
                <a:ext cx="902519" cy="658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l-GR" sz="2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090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1700213"/>
                <a:ext cx="902519" cy="65881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0908" name="Rectangle 12"/>
              <p:cNvSpPr>
                <a:spLocks noChangeArrowheads="1"/>
              </p:cNvSpPr>
              <p:nvPr/>
            </p:nvSpPr>
            <p:spPr bwMode="auto">
              <a:xfrm>
                <a:off x="5162716" y="1700213"/>
                <a:ext cx="815809" cy="658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l-GR" sz="2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0908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2716" y="1700213"/>
                <a:ext cx="815809" cy="65881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0909" name="Rectangle 13"/>
              <p:cNvSpPr>
                <a:spLocks noChangeArrowheads="1"/>
              </p:cNvSpPr>
              <p:nvPr/>
            </p:nvSpPr>
            <p:spPr bwMode="auto">
              <a:xfrm>
                <a:off x="5978526" y="1700213"/>
                <a:ext cx="985838" cy="658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i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π</m:t>
                        </m:r>
                        <m:d>
                          <m:dPr>
                            <m:ctrlPr>
                              <a:rPr lang="en-GB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N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baseline="-25000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endParaRPr lang="el-GR" sz="2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0909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8526" y="1700213"/>
                <a:ext cx="985838" cy="65881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1547664" y="4365104"/>
            <a:ext cx="685800" cy="687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5508104" y="4365104"/>
            <a:ext cx="685800" cy="6588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3886200" y="5600700"/>
            <a:ext cx="1714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     …</a:t>
            </a:r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0916" name="AutoShape 20"/>
              <p:cNvSpPr>
                <a:spLocks noChangeArrowheads="1"/>
              </p:cNvSpPr>
              <p:nvPr/>
            </p:nvSpPr>
            <p:spPr bwMode="auto">
              <a:xfrm>
                <a:off x="1547813" y="4248000"/>
                <a:ext cx="863600" cy="863600"/>
              </a:xfrm>
              <a:prstGeom prst="cloudCallout">
                <a:avLst>
                  <a:gd name="adj1" fmla="val -3125"/>
                  <a:gd name="adj2" fmla="val 825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aseline="-250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0916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13" y="4248000"/>
                <a:ext cx="863600" cy="863600"/>
              </a:xfrm>
              <a:prstGeom prst="cloudCallout">
                <a:avLst>
                  <a:gd name="adj1" fmla="val -3125"/>
                  <a:gd name="adj2" fmla="val 82537"/>
                </a:avLst>
              </a:prstGeom>
              <a:blipFill rotWithShape="1">
                <a:blip r:embed="rId5" cstate="print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0917" name="AutoShape 21"/>
              <p:cNvSpPr>
                <a:spLocks noChangeArrowheads="1"/>
              </p:cNvSpPr>
              <p:nvPr/>
            </p:nvSpPr>
            <p:spPr bwMode="auto">
              <a:xfrm>
                <a:off x="2916238" y="4248000"/>
                <a:ext cx="863600" cy="863600"/>
              </a:xfrm>
              <a:prstGeom prst="cloudCallout">
                <a:avLst>
                  <a:gd name="adj1" fmla="val 3491"/>
                  <a:gd name="adj2" fmla="val 9356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0917" name="AutoShap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6238" y="4248000"/>
                <a:ext cx="863600" cy="863600"/>
              </a:xfrm>
              <a:prstGeom prst="cloudCallout">
                <a:avLst>
                  <a:gd name="adj1" fmla="val 3491"/>
                  <a:gd name="adj2" fmla="val 93565"/>
                </a:avLst>
              </a:prstGeom>
              <a:blipFill rotWithShape="1">
                <a:blip r:embed="rId6" cstate="print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80918" name="AutoShape 22"/>
              <p:cNvSpPr>
                <a:spLocks noChangeArrowheads="1"/>
              </p:cNvSpPr>
              <p:nvPr/>
            </p:nvSpPr>
            <p:spPr bwMode="auto">
              <a:xfrm>
                <a:off x="5436096" y="4248000"/>
                <a:ext cx="936153" cy="863600"/>
              </a:xfrm>
              <a:prstGeom prst="cloudCallout">
                <a:avLst>
                  <a:gd name="adj1" fmla="val -11213"/>
                  <a:gd name="adj2" fmla="val 10477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m</m:t>
                    </m:r>
                  </m:oMath>
                </a14:m>
                <a:r>
                  <a:rPr lang="da-DK" sz="2400" baseline="-25000" dirty="0" smtClean="0">
                    <a:solidFill>
                      <a:srgbClr val="000000"/>
                    </a:solidFill>
                  </a:rPr>
                  <a:t>N</a:t>
                </a:r>
                <a:endParaRPr lang="en-US" sz="2400" baseline="-250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0918" name="AutoShap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4248000"/>
                <a:ext cx="936153" cy="863600"/>
              </a:xfrm>
              <a:prstGeom prst="cloudCallout">
                <a:avLst>
                  <a:gd name="adj1" fmla="val -11213"/>
                  <a:gd name="adj2" fmla="val 104778"/>
                </a:avLst>
              </a:prstGeom>
              <a:blipFill rotWithShape="1">
                <a:blip r:embed="rId7" cstate="print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24" name="AutoShape 28"/>
          <p:cNvSpPr>
            <a:spLocks noChangeArrowheads="1"/>
          </p:cNvSpPr>
          <p:nvPr/>
        </p:nvSpPr>
        <p:spPr bwMode="auto">
          <a:xfrm>
            <a:off x="1547813" y="1700213"/>
            <a:ext cx="2160587" cy="792162"/>
          </a:xfrm>
          <a:prstGeom prst="wedgeRectCallout">
            <a:avLst>
              <a:gd name="adj1" fmla="val 67782"/>
              <a:gd name="adj2" fmla="val -771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2400" smtClean="0">
                <a:solidFill>
                  <a:srgbClr val="000000"/>
                </a:solidFill>
              </a:rPr>
              <a:t>Threshold decryption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80925" name="Rectangle 29"/>
          <p:cNvSpPr>
            <a:spLocks noChangeArrowheads="1"/>
          </p:cNvSpPr>
          <p:nvPr/>
        </p:nvSpPr>
        <p:spPr bwMode="auto">
          <a:xfrm>
            <a:off x="5292725" y="3716338"/>
            <a:ext cx="685800" cy="658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4284663" y="3716338"/>
            <a:ext cx="685800" cy="658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6300788" y="3716338"/>
            <a:ext cx="685800" cy="658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8" name="Rectangle 32"/>
          <p:cNvSpPr>
            <a:spLocks noChangeArrowheads="1"/>
          </p:cNvSpPr>
          <p:nvPr/>
        </p:nvSpPr>
        <p:spPr bwMode="auto">
          <a:xfrm>
            <a:off x="5292725" y="2708275"/>
            <a:ext cx="685800" cy="65881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9" name="Rectangle 33"/>
          <p:cNvSpPr>
            <a:spLocks noChangeArrowheads="1"/>
          </p:cNvSpPr>
          <p:nvPr/>
        </p:nvSpPr>
        <p:spPr bwMode="auto">
          <a:xfrm>
            <a:off x="4284663" y="2708275"/>
            <a:ext cx="685800" cy="65881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30" name="Rectangle 34"/>
          <p:cNvSpPr>
            <a:spLocks noChangeArrowheads="1"/>
          </p:cNvSpPr>
          <p:nvPr/>
        </p:nvSpPr>
        <p:spPr bwMode="auto">
          <a:xfrm>
            <a:off x="6300788" y="2708275"/>
            <a:ext cx="685800" cy="65881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31" name="AutoShape 35"/>
          <p:cNvSpPr>
            <a:spLocks noChangeArrowheads="1"/>
          </p:cNvSpPr>
          <p:nvPr/>
        </p:nvSpPr>
        <p:spPr bwMode="auto">
          <a:xfrm>
            <a:off x="3310200" y="3704719"/>
            <a:ext cx="3671888" cy="1296988"/>
          </a:xfrm>
          <a:prstGeom prst="wedgeRectCallout">
            <a:avLst>
              <a:gd name="adj1" fmla="val 48875"/>
              <a:gd name="adj2" fmla="val -223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2400" dirty="0" smtClean="0">
                <a:solidFill>
                  <a:srgbClr val="000000"/>
                </a:solidFill>
              </a:rPr>
              <a:t>ZK argument</a:t>
            </a:r>
            <a:br>
              <a:rPr lang="da-DK" sz="2400" dirty="0" smtClean="0">
                <a:solidFill>
                  <a:srgbClr val="000000"/>
                </a:solidFill>
              </a:rPr>
            </a:br>
            <a:r>
              <a:rPr lang="da-DK" sz="2400" dirty="0" smtClean="0">
                <a:solidFill>
                  <a:srgbClr val="000000"/>
                </a:solidFill>
              </a:rPr>
              <a:t>No message changed</a:t>
            </a:r>
            <a:br>
              <a:rPr lang="da-DK" sz="2400" dirty="0" smtClean="0">
                <a:solidFill>
                  <a:srgbClr val="000000"/>
                </a:solidFill>
              </a:rPr>
            </a:br>
            <a:r>
              <a:rPr lang="da-DK" sz="2400" dirty="0" smtClean="0">
                <a:solidFill>
                  <a:srgbClr val="000000"/>
                </a:solidFill>
              </a:rPr>
              <a:t>(soundness)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80932" name="AutoShape 36"/>
          <p:cNvSpPr>
            <a:spLocks noChangeArrowheads="1"/>
          </p:cNvSpPr>
          <p:nvPr/>
        </p:nvSpPr>
        <p:spPr bwMode="auto">
          <a:xfrm>
            <a:off x="3326772" y="2359025"/>
            <a:ext cx="3671888" cy="1296988"/>
          </a:xfrm>
          <a:prstGeom prst="wedgeRectCallout">
            <a:avLst>
              <a:gd name="adj1" fmla="val 49093"/>
              <a:gd name="adj2" fmla="val -267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2400" dirty="0" smtClean="0">
                <a:solidFill>
                  <a:srgbClr val="000000"/>
                </a:solidFill>
              </a:rPr>
              <a:t> ZK argument</a:t>
            </a:r>
            <a:br>
              <a:rPr lang="da-DK" sz="2400" dirty="0" smtClean="0">
                <a:solidFill>
                  <a:srgbClr val="000000"/>
                </a:solidFill>
              </a:rPr>
            </a:br>
            <a:r>
              <a:rPr lang="da-DK" sz="2400" dirty="0" smtClean="0">
                <a:solidFill>
                  <a:srgbClr val="000000"/>
                </a:solidFill>
              </a:rPr>
              <a:t>Permutation still secret</a:t>
            </a:r>
            <a:br>
              <a:rPr lang="da-DK" sz="2400" dirty="0" smtClean="0">
                <a:solidFill>
                  <a:srgbClr val="000000"/>
                </a:solidFill>
              </a:rPr>
            </a:br>
            <a:r>
              <a:rPr lang="da-DK" sz="2400" dirty="0" smtClean="0">
                <a:solidFill>
                  <a:srgbClr val="000000"/>
                </a:solidFill>
              </a:rPr>
              <a:t>(zero-knowledge)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30" name="Picture 29" descr="C:\Documents and Settings\Steffi\Local Settings\Temporary Internet Files\Content.IE5\G12R0XIN\MC900431564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7392" y="2276475"/>
            <a:ext cx="1216496" cy="122460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Documents and Settings\Steffi\Local Settings\Temporary Internet Files\Content.IE5\G12R0XIN\MC900431564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573463"/>
            <a:ext cx="1179612" cy="122460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2" name="Picture 6" descr="C:\Documents and Settings\Steffi\Local Settings\Temporary Internet Files\Content.IE5\G12R0XIN\MC900431601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000" y="544522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Documents and Settings\Steffi\Local Settings\Temporary Internet Files\Content.IE5\QSW9JSNZ\MC90043261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4200" y="5445352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Documents and Settings\Steffi\Local Settings\Temporary Internet Files\Content.IE5\SHM38XM3\MC900432610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445160"/>
            <a:ext cx="1223492" cy="115219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auto">
              <a:xfrm>
                <a:off x="7236296" y="1773238"/>
                <a:ext cx="16002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π</m:t>
                      </m:r>
                      <m:r>
                        <a:rPr lang="en-GB" sz="2400" b="0" i="0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6296" y="1773238"/>
                <a:ext cx="1600200" cy="461665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8243888" y="2924175"/>
                <a:ext cx="5715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6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3888" y="2924175"/>
                <a:ext cx="571500" cy="461665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auto">
              <a:xfrm>
                <a:off x="8243888" y="4149080"/>
                <a:ext cx="5715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7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3888" y="4149080"/>
                <a:ext cx="571500" cy="461665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pattFill prst="lgGrid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05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4046E-6 L 0.29323 -0.06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34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04046E-6 L 0.25382 -0.06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34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04046E-6 L 0.07274 -0.06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344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323 -0.0689 L 0.40348 -0.06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382 -0.0689 L 0.36406 -0.06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274 -0.0689 L -0.14775 -0.06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457E-6 L -2.5E-6 -0.146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7457E-6 L 4.44444E-6 -0.146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457E-6 L 1.38889E-6 -0.1468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0.14682 L 0.11198 -0.142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23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0.14682 L 0.11198 -0.1421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23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0.14682 L -0.21875 -0.1421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457E-6 L -2.5E-6 -0.1468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7457E-6 L 4.44444E-6 -0.1468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457E-6 L 1.38889E-6 -0.146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6" grpId="0" animBg="1"/>
      <p:bldP spid="80906" grpId="1" animBg="1"/>
      <p:bldP spid="80906" grpId="2" animBg="1"/>
      <p:bldP spid="80907" grpId="0" animBg="1"/>
      <p:bldP spid="80908" grpId="0" animBg="1"/>
      <p:bldP spid="80909" grpId="0" animBg="1"/>
      <p:bldP spid="80910" grpId="0" animBg="1"/>
      <p:bldP spid="80910" grpId="1" animBg="1"/>
      <p:bldP spid="80910" grpId="2" animBg="1"/>
      <p:bldP spid="80910" grpId="3" animBg="1"/>
      <p:bldP spid="80911" grpId="0" animBg="1"/>
      <p:bldP spid="80911" grpId="1" animBg="1"/>
      <p:bldP spid="80911" grpId="2" animBg="1"/>
      <p:bldP spid="80911" grpId="3" animBg="1"/>
      <p:bldP spid="80916" grpId="0" animBg="1"/>
      <p:bldP spid="80917" grpId="0" animBg="1"/>
      <p:bldP spid="80918" grpId="0" animBg="1"/>
      <p:bldP spid="80924" grpId="0" animBg="1"/>
      <p:bldP spid="80924" grpId="1" animBg="1"/>
      <p:bldP spid="80925" grpId="0" animBg="1"/>
      <p:bldP spid="80925" grpId="1" animBg="1"/>
      <p:bldP spid="80925" grpId="2" animBg="1"/>
      <p:bldP spid="80925" grpId="3" animBg="1"/>
      <p:bldP spid="80926" grpId="0" animBg="1"/>
      <p:bldP spid="80926" grpId="1" animBg="1"/>
      <p:bldP spid="80926" grpId="2" animBg="1"/>
      <p:bldP spid="80926" grpId="3" animBg="1"/>
      <p:bldP spid="80927" grpId="0" animBg="1"/>
      <p:bldP spid="80927" grpId="1" animBg="1"/>
      <p:bldP spid="80927" grpId="2" animBg="1"/>
      <p:bldP spid="80927" grpId="3" animBg="1"/>
      <p:bldP spid="80928" grpId="0" animBg="1"/>
      <p:bldP spid="80928" grpId="1" animBg="1"/>
      <p:bldP spid="80928" grpId="2" animBg="1"/>
      <p:bldP spid="80929" grpId="0" animBg="1"/>
      <p:bldP spid="80929" grpId="1" animBg="1"/>
      <p:bldP spid="80929" grpId="2" animBg="1"/>
      <p:bldP spid="80930" grpId="0" animBg="1"/>
      <p:bldP spid="80930" grpId="1" animBg="1"/>
      <p:bldP spid="80930" grpId="2" animBg="1"/>
      <p:bldP spid="80931" grpId="0" animBg="1"/>
      <p:bldP spid="80932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Zero-Knowledge Argument</a:t>
            </a:r>
            <a:endParaRPr lang="en-GB" dirty="0"/>
          </a:p>
        </p:txBody>
      </p:sp>
      <p:pic>
        <p:nvPicPr>
          <p:cNvPr id="4" name="Picture 7" descr="C:\Documents and Settings\Steffi\Local Settings\Temporary Internet Files\Content.IE5\G12R0XIN\MC900431564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2267271"/>
            <a:ext cx="1440160" cy="144976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Documents and Settings\Steffi\Local Settings\Temporary Internet Files\Content.IE5\G12R0XIN\MC9004315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2267271"/>
            <a:ext cx="1440160" cy="14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563888" y="2636912"/>
            <a:ext cx="1512168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63888" y="2780928"/>
            <a:ext cx="144016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63888" y="2924944"/>
            <a:ext cx="144016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63888" y="3068960"/>
            <a:ext cx="144016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63888" y="3212976"/>
            <a:ext cx="144016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27025" y="3140968"/>
            <a:ext cx="8489950" cy="340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Requested Properties:</a:t>
            </a:r>
          </a:p>
          <a:p>
            <a:pPr lvl="1">
              <a:buFont typeface="Arial" pitchFamily="34" charset="0"/>
              <a:buChar char="–"/>
            </a:pPr>
            <a:r>
              <a:rPr lang="en-GB" dirty="0" smtClean="0"/>
              <a:t>Soundness: The Verifier reject with overwhelming probability if the </a:t>
            </a:r>
            <a:r>
              <a:rPr lang="en-GB" dirty="0" err="1" smtClean="0"/>
              <a:t>Prover</a:t>
            </a:r>
            <a:r>
              <a:rPr lang="en-GB" dirty="0" smtClean="0"/>
              <a:t> tries to cheat</a:t>
            </a:r>
          </a:p>
          <a:p>
            <a:pPr lvl="1">
              <a:buFont typeface="Arial" pitchFamily="34" charset="0"/>
              <a:buChar char="–"/>
            </a:pPr>
            <a:r>
              <a:rPr lang="en-GB" dirty="0" smtClean="0"/>
              <a:t>Zero-Knowledge: Nothing but the truth is revealed; permutation is secret</a:t>
            </a:r>
          </a:p>
          <a:p>
            <a:pPr lvl="1">
              <a:buFont typeface="Arial" pitchFamily="34" charset="0"/>
              <a:buChar char="–"/>
            </a:pPr>
            <a:r>
              <a:rPr lang="en-GB" dirty="0" smtClean="0"/>
              <a:t>Efficient: Small computation and small communication complexity</a:t>
            </a:r>
            <a:endParaRPr lang="en-GB" dirty="0"/>
          </a:p>
        </p:txBody>
      </p:sp>
      <p:pic>
        <p:nvPicPr>
          <p:cNvPr id="2050" name="Picture 2" descr="C:\Documents and Settings\Steffi\Local Settings\Temporary Internet Files\Content.IE5\CX6V4DAB\MC9004346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234" y="3187539"/>
            <a:ext cx="418870" cy="38547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24207" y="1948770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/>
              <a:t>Prover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00950" y="1948770"/>
            <a:ext cx="983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Verifier</a:t>
            </a:r>
            <a:endParaRPr lang="en-GB" sz="2000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395536" y="1457939"/>
                <a:ext cx="59572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Statement:	 </a:t>
                </a:r>
                <a:r>
                  <a:rPr lang="da-DK" sz="2000" dirty="0" smtClean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/>
                      </a:rPr>
                      <m:t>pk</m:t>
                    </m:r>
                    <m:r>
                      <a:rPr lang="en-GB" sz="2000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i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GB" sz="20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000" b="0" i="0" smtClean="0">
                        <a:latin typeface="Cambria Math"/>
                      </a:rPr>
                      <m:t>, </m:t>
                    </m:r>
                    <m:r>
                      <a:rPr lang="en-GB" sz="2000" b="0" i="0" smtClean="0">
                        <a:latin typeface="Cambria Math"/>
                        <a:ea typeface="Cambria Math"/>
                      </a:rPr>
                      <m:t>⋯, </m:t>
                    </m:r>
                    <m:sSub>
                      <m:sSub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  <m:r>
                      <a:rPr lang="en-GB" sz="2000" b="0" i="0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a:rPr lang="en-GB" sz="2000" b="0" i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GB" sz="2000" b="0" i="0" smtClean="0">
                        <a:latin typeface="Cambria Math"/>
                        <a:ea typeface="Cambria Math"/>
                      </a:rPr>
                      <m:t>,⋯, </m:t>
                    </m:r>
                    <m:sSub>
                      <m:sSub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da-DK" sz="2000" dirty="0" smtClean="0">
                    <a:solidFill>
                      <a:srgbClr val="000000"/>
                    </a:solidFill>
                  </a:rPr>
                  <a:t>)</a:t>
                </a:r>
                <a:endParaRPr lang="en-US" sz="2000" dirty="0">
                  <a:solidFill>
                    <a:srgbClr val="000000"/>
                  </a:solidFill>
                </a:endParaRPr>
              </a:p>
              <a:p>
                <a:r>
                  <a:rPr lang="en-GB" sz="2000" dirty="0" smtClean="0"/>
                  <a:t> </a:t>
                </a:r>
                <a:endParaRPr lang="en-GB" sz="2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57939"/>
                <a:ext cx="5957212" cy="70788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126" t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ular Callout 23"/>
          <p:cNvSpPr/>
          <p:nvPr/>
        </p:nvSpPr>
        <p:spPr>
          <a:xfrm>
            <a:off x="5875496" y="2502188"/>
            <a:ext cx="2008872" cy="854804"/>
          </a:xfrm>
          <a:prstGeom prst="wedgeRectCallout">
            <a:avLst>
              <a:gd name="adj1" fmla="val -68446"/>
              <a:gd name="adj2" fmla="val 716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Shuffle was done correctly</a:t>
            </a:r>
            <a:endParaRPr lang="en-GB" dirty="0"/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6" name="Cloud Callout 5"/>
              <p:cNvSpPr/>
              <p:nvPr/>
            </p:nvSpPr>
            <p:spPr>
              <a:xfrm>
                <a:off x="505474" y="1979239"/>
                <a:ext cx="2122310" cy="576063"/>
              </a:xfrm>
              <a:prstGeom prst="cloudCallout">
                <a:avLst>
                  <a:gd name="adj1" fmla="val 46531"/>
                  <a:gd name="adj2" fmla="val 10116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π</m:t>
                      </m:r>
                      <m:r>
                        <a:rPr lang="en-GB" b="0" i="0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GB" b="0" i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0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GB" b="0" i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⋯, 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GB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74" y="1979239"/>
                <a:ext cx="2122310" cy="576063"/>
              </a:xfrm>
              <a:prstGeom prst="cloudCallout">
                <a:avLst>
                  <a:gd name="adj1" fmla="val 46531"/>
                  <a:gd name="adj2" fmla="val 101160"/>
                </a:avLst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630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23850" y="6921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3000" b="1" smtClean="0">
                <a:solidFill>
                  <a:srgbClr val="4B4620"/>
                </a:solidFill>
              </a:rPr>
              <a:t>Public coin honest verifier zero-knowledge</a:t>
            </a:r>
            <a:endParaRPr lang="en-US" sz="3000" b="1" smtClean="0">
              <a:solidFill>
                <a:srgbClr val="4B4620"/>
              </a:solidFill>
            </a:endParaRPr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10597" name="Text Box 5"/>
              <p:cNvSpPr txBox="1">
                <a:spLocks noChangeArrowheads="1"/>
              </p:cNvSpPr>
              <p:nvPr/>
            </p:nvSpPr>
            <p:spPr bwMode="auto">
              <a:xfrm>
                <a:off x="395288" y="2060575"/>
                <a:ext cx="820737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a-DK" sz="2400" dirty="0" smtClean="0">
                    <a:solidFill>
                      <a:srgbClr val="000000"/>
                    </a:solidFill>
                  </a:rPr>
                  <a:t>	Statement: 	</a:t>
                </a:r>
                <a:r>
                  <a:rPr lang="da-DK" sz="24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/>
                      </a:rPr>
                      <m:t>pk</m:t>
                    </m:r>
                    <m:r>
                      <a:rPr lang="en-GB" sz="240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GB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>
                        <a:latin typeface="Cambria Math"/>
                      </a:rPr>
                      <m:t>, </m:t>
                    </m:r>
                    <m:r>
                      <a:rPr lang="en-GB" sz="2400">
                        <a:latin typeface="Cambria Math"/>
                        <a:ea typeface="Cambria Math"/>
                      </a:rPr>
                      <m:t>⋯,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  <m:r>
                      <a:rPr lang="en-GB" sz="240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a:rPr lang="en-GB" sz="240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GB" sz="2400">
                        <a:latin typeface="Cambria Math"/>
                        <a:ea typeface="Cambria Math"/>
                      </a:rPr>
                      <m:t>,⋯,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da-DK" sz="2400" dirty="0" smtClean="0">
                    <a:solidFill>
                      <a:srgbClr val="000000"/>
                    </a:solidFill>
                  </a:rPr>
                  <a:t>)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059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2060575"/>
                <a:ext cx="8207375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9211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900113" y="5530850"/>
            <a:ext cx="7488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2400" dirty="0" smtClean="0">
                <a:solidFill>
                  <a:srgbClr val="000000"/>
                </a:solidFill>
              </a:rPr>
              <a:t>		Prover				Verifier</a:t>
            </a:r>
            <a:endParaRPr lang="da-DK" sz="2400" dirty="0" smtClean="0">
              <a:solidFill>
                <a:srgbClr val="000000"/>
              </a:solidFill>
              <a:sym typeface="Symbol" pitchFamily="18" charset="2"/>
            </a:endParaRPr>
          </a:p>
        </p:txBody>
      </p:sp>
      <mc:AlternateContent xmlns:mc="http://schemas.openxmlformats.org/markup-compatibility/2006">
        <mc:Choice xmlns:mv="urn:schemas-microsoft-com:mac:vml" xmlns:a14="http://schemas.microsoft.com/office/drawing/2010/main" xmlns="" Requires="a14">
          <p:sp>
            <p:nvSpPr>
              <p:cNvPr id="110614" name="Text Box 22"/>
              <p:cNvSpPr txBox="1">
                <a:spLocks noChangeArrowheads="1"/>
              </p:cNvSpPr>
              <p:nvPr/>
            </p:nvSpPr>
            <p:spPr bwMode="auto">
              <a:xfrm>
                <a:off x="323850" y="1412875"/>
                <a:ext cx="82804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a-DK" sz="2400" dirty="0" smtClean="0">
                    <a:solidFill>
                      <a:srgbClr val="000000"/>
                    </a:solidFill>
                  </a:rPr>
                  <a:t>	 Setup:	 (</a:t>
                </a:r>
                <a:r>
                  <a:rPr lang="da-DK" sz="2400" dirty="0" smtClean="0">
                    <a:solidFill>
                      <a:srgbClr val="000000"/>
                    </a:solidFill>
                    <a:latin typeface="Mathematica5" pitchFamily="2" charset="2"/>
                  </a:rPr>
                  <a:t>G</a:t>
                </a:r>
                <a:r>
                  <a:rPr lang="da-DK" sz="2400" dirty="0" smtClean="0">
                    <a:solidFill>
                      <a:srgbClr val="00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q</m:t>
                    </m:r>
                  </m:oMath>
                </a14:m>
                <a:r>
                  <a:rPr lang="da-DK" sz="2400" dirty="0" smtClean="0">
                    <a:solidFill>
                      <a:srgbClr val="00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g</m:t>
                    </m:r>
                  </m:oMath>
                </a14:m>
                <a:r>
                  <a:rPr lang="da-DK" sz="2400" dirty="0" smtClean="0">
                    <a:solidFill>
                      <a:srgbClr val="000000"/>
                    </a:solidFill>
                  </a:rPr>
                  <a:t>) and common reference string</a:t>
                </a:r>
                <a:endParaRPr lang="en-US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0614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1412875"/>
                <a:ext cx="82804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8421" b="-328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616" name="AutoShape 24"/>
          <p:cNvSpPr>
            <a:spLocks noChangeArrowheads="1"/>
          </p:cNvSpPr>
          <p:nvPr/>
        </p:nvSpPr>
        <p:spPr bwMode="auto">
          <a:xfrm>
            <a:off x="192680" y="2613917"/>
            <a:ext cx="4824412" cy="1223963"/>
          </a:xfrm>
          <a:prstGeom prst="wedgeRectCallout">
            <a:avLst>
              <a:gd name="adj1" fmla="val 35060"/>
              <a:gd name="adj2" fmla="val 71532"/>
            </a:avLst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2400" smtClean="0">
                <a:solidFill>
                  <a:srgbClr val="000000"/>
                </a:solidFill>
              </a:rPr>
              <a:t>Honest verifier zero-knowledge</a:t>
            </a:r>
            <a:br>
              <a:rPr lang="da-DK" sz="2400" smtClean="0">
                <a:solidFill>
                  <a:srgbClr val="000000"/>
                </a:solidFill>
              </a:rPr>
            </a:br>
            <a:r>
              <a:rPr lang="da-DK" sz="2400" smtClean="0">
                <a:solidFill>
                  <a:srgbClr val="000000"/>
                </a:solidFill>
              </a:rPr>
              <a:t>Nothing but truth revealed; permutation secret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0618" name="AutoShape 26"/>
          <p:cNvSpPr>
            <a:spLocks noChangeArrowheads="1"/>
          </p:cNvSpPr>
          <p:nvPr/>
        </p:nvSpPr>
        <p:spPr bwMode="auto">
          <a:xfrm>
            <a:off x="862806" y="5627687"/>
            <a:ext cx="7272338" cy="720725"/>
          </a:xfrm>
          <a:prstGeom prst="wedgeRectCallout">
            <a:avLst>
              <a:gd name="adj1" fmla="val -3000"/>
              <a:gd name="adj2" fmla="val -120486"/>
            </a:avLst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2400" smtClean="0">
                <a:solidFill>
                  <a:srgbClr val="000000"/>
                </a:solidFill>
              </a:rPr>
              <a:t>Can convert to standard zero-knowledge argument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19" name="Picture 7" descr="C:\Documents and Settings\Steffi\Local Settings\Temporary Internet Files\Content.IE5\G12R0XIN\MC90043156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6188" y="3936785"/>
            <a:ext cx="1440160" cy="144976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Documents and Settings\Steffi\Local Settings\Temporary Internet Files\Content.IE5\G12R0XIN\MC90043156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3884921"/>
            <a:ext cx="1440160" cy="144976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4211960" y="4869160"/>
            <a:ext cx="144016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11960" y="4584893"/>
            <a:ext cx="144016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11960" y="4293096"/>
            <a:ext cx="1512168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211960" y="4445794"/>
            <a:ext cx="144016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211960" y="4725144"/>
            <a:ext cx="144016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15" name="Text 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824661" y="3501008"/>
            <a:ext cx="2089150" cy="1754326"/>
          </a:xfrm>
          <a:prstGeom prst="rect">
            <a:avLst/>
          </a:prstGeom>
          <a:blipFill rotWithShape="1">
            <a:blip r:embed="rId5" cstate="print"/>
            <a:stretch>
              <a:fillRect l="-4058" t="-2069" b="-6552"/>
            </a:stretch>
          </a:blip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859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4" grpId="0" animBg="1"/>
      <p:bldP spid="110616" grpId="0" animBg="1"/>
      <p:bldP spid="110618" grpId="0" animBg="1"/>
      <p:bldP spid="110615" grpId="0" animBg="1"/>
    </p:bldLst>
  </p:timing>
</p:sld>
</file>

<file path=ppt/theme/theme1.xml><?xml version="1.0" encoding="utf-8"?>
<a:theme xmlns:a="http://schemas.openxmlformats.org/drawingml/2006/main" name="Stephanie Bayer - Efficient Zero-Knowledge Argument for correctness of a Shuffle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UCL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UC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UCL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ustom Design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tephanie Bayer - Efficient Zero-Knowledge Argument for correctness of a Shuffle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ustom Design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Stephanie Bayer - Efficient Zero-Knowledge Argument for correctness of a Shuffle</Template>
  <TotalTime>25729</TotalTime>
  <Words>345</Words>
  <Application>Microsoft Office PowerPoint</Application>
  <PresentationFormat>On-screen Show (4:3)</PresentationFormat>
  <Paragraphs>193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Stephanie Bayer - Efficient Zero-Knowledge Argument for correctness of a Shuffle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1_Stephanie Bayer - Efficient Zero-Knowledge Argument for correctness of a Shuffle</vt:lpstr>
      <vt:lpstr>6_Custom Design</vt:lpstr>
      <vt:lpstr>UCL</vt:lpstr>
      <vt:lpstr>1_UCL</vt:lpstr>
      <vt:lpstr>2_UCL</vt:lpstr>
      <vt:lpstr>7_Custom Design</vt:lpstr>
      <vt:lpstr>Efficient Zero-Knowledge Argument for Correctness of a Shuffle</vt:lpstr>
      <vt:lpstr>Motivation – e-voting</vt:lpstr>
      <vt:lpstr>Background - ElGamal encryption</vt:lpstr>
      <vt:lpstr>Shuffle</vt:lpstr>
      <vt:lpstr>Mix-net:</vt:lpstr>
      <vt:lpstr>Slide 6</vt:lpstr>
      <vt:lpstr>Solution: Zero-knowledge argument</vt:lpstr>
      <vt:lpstr>Zero-Knowledge Argument</vt:lpstr>
      <vt:lpstr>Slide 9</vt:lpstr>
      <vt:lpstr>Our contribution</vt:lpstr>
      <vt:lpstr> </vt:lpstr>
      <vt:lpstr>Commitments</vt:lpstr>
      <vt:lpstr>Techniques - Sublinear cost</vt:lpstr>
      <vt:lpstr>Shuffle argument</vt:lpstr>
      <vt:lpstr>Shuffle argument</vt:lpstr>
      <vt:lpstr>Shuffle argument</vt:lpstr>
      <vt:lpstr>Notation</vt:lpstr>
      <vt:lpstr>Multi-exponentiation argument idea</vt:lpstr>
      <vt:lpstr>Multi-exponentiation argument</vt:lpstr>
      <vt:lpstr>Prover’s computation</vt:lpstr>
      <vt:lpstr>Reducing the prover’s computation</vt:lpstr>
      <vt:lpstr>Implementation</vt:lpstr>
      <vt:lpstr>Comparison</vt:lpstr>
      <vt:lpstr> </vt:lpstr>
    </vt:vector>
  </TitlesOfParts>
  <Company>UCL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Zero-Knowledge Argument for correctness of a Shuffle</dc:title>
  <dc:creator>cs</dc:creator>
  <cp:lastModifiedBy>Faculty of Engineering</cp:lastModifiedBy>
  <cp:revision>102</cp:revision>
  <cp:lastPrinted>2012-03-29T13:59:31Z</cp:lastPrinted>
  <dcterms:created xsi:type="dcterms:W3CDTF">2012-04-14T17:45:32Z</dcterms:created>
  <dcterms:modified xsi:type="dcterms:W3CDTF">2012-04-17T12:12:18Z</dcterms:modified>
</cp:coreProperties>
</file>