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7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notesSlides/notesSlide17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4" r:id="rId3"/>
    <p:sldId id="363" r:id="rId4"/>
    <p:sldId id="372" r:id="rId5"/>
    <p:sldId id="373" r:id="rId6"/>
    <p:sldId id="338" r:id="rId7"/>
    <p:sldId id="364" r:id="rId8"/>
    <p:sldId id="340" r:id="rId9"/>
    <p:sldId id="365" r:id="rId10"/>
    <p:sldId id="348" r:id="rId11"/>
    <p:sldId id="345" r:id="rId12"/>
    <p:sldId id="349" r:id="rId13"/>
    <p:sldId id="367" r:id="rId14"/>
    <p:sldId id="351" r:id="rId15"/>
    <p:sldId id="374" r:id="rId16"/>
    <p:sldId id="369" r:id="rId17"/>
    <p:sldId id="357" r:id="rId18"/>
    <p:sldId id="359" r:id="rId19"/>
    <p:sldId id="368" r:id="rId20"/>
    <p:sldId id="361" r:id="rId21"/>
    <p:sldId id="362" r:id="rId22"/>
    <p:sldId id="370" r:id="rId23"/>
    <p:sldId id="371" r:id="rId24"/>
    <p:sldId id="301" r:id="rId2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4A2D"/>
    <a:srgbClr val="5DD3CC"/>
    <a:srgbClr val="6FA96F"/>
    <a:srgbClr val="2C4A97"/>
    <a:srgbClr val="8E6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00" autoAdjust="0"/>
  </p:normalViewPr>
  <p:slideViewPr>
    <p:cSldViewPr snapToGrid="0" snapToObjects="1">
      <p:cViewPr varScale="1">
        <p:scale>
          <a:sx n="62" d="100"/>
          <a:sy n="62" d="100"/>
        </p:scale>
        <p:origin x="-24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2.emf"/><Relationship Id="rId3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image" Target="../media/image6.emf"/><Relationship Id="rId2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6.emf"/><Relationship Id="rId3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7709E-8FE2-064A-877F-225452BAB301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98595-2682-5E4A-9696-CA3769B1B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62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072E1-D685-0847-9FD4-EBF4A296F5B2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256F5-9AC5-D24C-A34F-6E05A3EA4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6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4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43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01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98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48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90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850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9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37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008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96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132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1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318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175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9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11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53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19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9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9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9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256F5-9AC5-D24C-A34F-6E05A3EA43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18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4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2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8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6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4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7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8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6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0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072A-2D55-A54F-AC91-1E275533562B}" type="datetimeFigureOut">
              <a:rPr lang="en-US" smtClean="0"/>
              <a:t>21/04/12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AE53F-414B-B141-8649-8E7A7623B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19.bin"/><Relationship Id="rId9" Type="http://schemas.openxmlformats.org/officeDocument/2006/relationships/image" Target="../media/image2.emf"/><Relationship Id="rId10" Type="http://schemas.openxmlformats.org/officeDocument/2006/relationships/oleObject" Target="../embeddings/oleObject2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21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7.bin"/><Relationship Id="rId9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image" Target="../media/image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5.emf"/><Relationship Id="rId8" Type="http://schemas.openxmlformats.org/officeDocument/2006/relationships/oleObject" Target="../embeddings/oleObject10.bin"/><Relationship Id="rId9" Type="http://schemas.openxmlformats.org/officeDocument/2006/relationships/image" Target="../media/image2.emf"/><Relationship Id="rId10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649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4F81BD"/>
                </a:solidFill>
              </a:rPr>
              <a:t>Standard Security Does Not Imply Security Against Selective-Opening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759" y="3144282"/>
            <a:ext cx="8392790" cy="109705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Mihir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Bellare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accent2"/>
                </a:solidFill>
              </a:rPr>
              <a:t>Rafael Dowsley</a:t>
            </a:r>
            <a:r>
              <a:rPr lang="en-US" sz="2800" dirty="0">
                <a:solidFill>
                  <a:schemeClr val="tx1"/>
                </a:solidFill>
              </a:rPr>
              <a:t>, Brent </a:t>
            </a:r>
            <a:r>
              <a:rPr lang="en-US" sz="2800" dirty="0" smtClean="0">
                <a:solidFill>
                  <a:schemeClr val="tx1"/>
                </a:solidFill>
              </a:rPr>
              <a:t>Waters, </a:t>
            </a:r>
            <a:r>
              <a:rPr lang="en-US" sz="2800" dirty="0">
                <a:solidFill>
                  <a:schemeClr val="tx1"/>
                </a:solidFill>
              </a:rPr>
              <a:t>Scott </a:t>
            </a:r>
            <a:r>
              <a:rPr lang="en-US" sz="2800" dirty="0" err="1">
                <a:solidFill>
                  <a:schemeClr val="tx1"/>
                </a:solidFill>
              </a:rPr>
              <a:t>Yilek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885200"/>
            <a:ext cx="8156749" cy="1097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(UCSD, UCSD, UT Austin, U. of St. Thomas)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1830" y="4932073"/>
            <a:ext cx="8156749" cy="1097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rgbClr val="008000"/>
                </a:solidFill>
              </a:rPr>
              <a:t>Full version on IACR </a:t>
            </a:r>
            <a:r>
              <a:rPr lang="en-US" sz="2000" dirty="0" err="1" smtClean="0">
                <a:solidFill>
                  <a:srgbClr val="008000"/>
                </a:solidFill>
              </a:rPr>
              <a:t>ePrint</a:t>
            </a:r>
            <a:r>
              <a:rPr lang="en-US" sz="2000" dirty="0" smtClean="0">
                <a:solidFill>
                  <a:srgbClr val="008000"/>
                </a:solidFill>
              </a:rPr>
              <a:t> archive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2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34456" y="0"/>
            <a:ext cx="75872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Our Result for Commitment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234456" y="1143054"/>
            <a:ext cx="8640761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Theorem</a:t>
            </a:r>
            <a:r>
              <a:rPr lang="en-US" sz="2000" dirty="0"/>
              <a:t>: </a:t>
            </a:r>
            <a:r>
              <a:rPr lang="en-US" sz="2000" dirty="0" smtClean="0"/>
              <a:t>Assume CR </a:t>
            </a:r>
            <a:r>
              <a:rPr lang="en-US" sz="2000" dirty="0"/>
              <a:t>hash </a:t>
            </a:r>
            <a:r>
              <a:rPr lang="en-US" sz="2000" dirty="0" smtClean="0"/>
              <a:t>functions </a:t>
            </a:r>
            <a:r>
              <a:rPr lang="en-US" sz="2000" dirty="0"/>
              <a:t>exist. Let </a:t>
            </a:r>
            <a:r>
              <a:rPr lang="en-US" sz="2000" i="1" dirty="0"/>
              <a:t>E</a:t>
            </a:r>
            <a:r>
              <a:rPr lang="en-US" sz="2000" dirty="0"/>
              <a:t> be </a:t>
            </a:r>
            <a:r>
              <a:rPr lang="en-US" sz="2000" dirty="0">
                <a:solidFill>
                  <a:srgbClr val="FF0000"/>
                </a:solidFill>
              </a:rPr>
              <a:t>any </a:t>
            </a:r>
            <a:r>
              <a:rPr lang="en-US" sz="2000" dirty="0">
                <a:solidFill>
                  <a:schemeClr val="tx2"/>
                </a:solidFill>
              </a:rPr>
              <a:t>binding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commitment scheme</a:t>
            </a:r>
            <a:r>
              <a:rPr lang="en-US" sz="2000" dirty="0"/>
              <a:t>. </a:t>
            </a:r>
            <a:r>
              <a:rPr lang="en-US" sz="2000" dirty="0" smtClean="0"/>
              <a:t>Then there is a PT message distribution </a:t>
            </a:r>
            <a:r>
              <a:rPr lang="en-US" sz="2000" i="1" dirty="0" smtClean="0"/>
              <a:t>D</a:t>
            </a:r>
            <a:r>
              <a:rPr lang="en-US" sz="2000" dirty="0" smtClean="0"/>
              <a:t>, a PT relation </a:t>
            </a:r>
            <a:r>
              <a:rPr lang="en-US" sz="2000" i="1" dirty="0" err="1" smtClean="0"/>
              <a:t>Rel</a:t>
            </a:r>
            <a:r>
              <a:rPr lang="en-US" sz="2000" dirty="0" smtClean="0"/>
              <a:t> and a PT adversary </a:t>
            </a:r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 smtClean="0"/>
              <a:t> such that for </a:t>
            </a:r>
            <a:r>
              <a:rPr lang="en-US" sz="2000" dirty="0" smtClean="0">
                <a:solidFill>
                  <a:srgbClr val="FF0000"/>
                </a:solidFill>
              </a:rPr>
              <a:t>every</a:t>
            </a:r>
            <a:r>
              <a:rPr lang="en-US" sz="2000" dirty="0" smtClean="0"/>
              <a:t> PT simulator </a:t>
            </a:r>
            <a:r>
              <a:rPr lang="en-US" sz="2000" i="1" dirty="0">
                <a:solidFill>
                  <a:srgbClr val="2C4A97"/>
                </a:solidFill>
              </a:rPr>
              <a:t>S</a:t>
            </a:r>
            <a:r>
              <a:rPr lang="en-US" sz="2000" dirty="0" smtClean="0"/>
              <a:t> we have:</a:t>
            </a:r>
            <a:endParaRPr lang="en-US" sz="2000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234456" y="2892249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Furthermore the messages output by </a:t>
            </a:r>
            <a:r>
              <a:rPr lang="en-US" sz="2000" i="1" dirty="0"/>
              <a:t>D</a:t>
            </a:r>
            <a:r>
              <a:rPr lang="en-US" sz="2000" dirty="0"/>
              <a:t> are </a:t>
            </a:r>
            <a:r>
              <a:rPr lang="en-US" sz="2000" dirty="0">
                <a:solidFill>
                  <a:srgbClr val="FF0000"/>
                </a:solidFill>
              </a:rPr>
              <a:t>uniformly and independently</a:t>
            </a:r>
            <a:r>
              <a:rPr lang="en-US" sz="2000" dirty="0"/>
              <a:t> </a:t>
            </a:r>
            <a:r>
              <a:rPr lang="en-US" sz="2000" dirty="0" smtClean="0"/>
              <a:t> distributed</a:t>
            </a:r>
            <a:r>
              <a:rPr lang="en-US" sz="2000" dirty="0"/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456" y="3898280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Thus we constructed </a:t>
            </a:r>
            <a:r>
              <a:rPr lang="en-US" sz="2000" i="1" dirty="0"/>
              <a:t>D</a:t>
            </a:r>
            <a:r>
              <a:rPr lang="en-US" sz="2000" dirty="0"/>
              <a:t>, </a:t>
            </a:r>
            <a:r>
              <a:rPr lang="en-US" sz="2000" i="1" dirty="0" err="1"/>
              <a:t>Rel</a:t>
            </a:r>
            <a:r>
              <a:rPr lang="en-US" sz="2000" dirty="0"/>
              <a:t> such that we can prove there does not exist </a:t>
            </a:r>
            <a:r>
              <a:rPr lang="en-US" sz="2000" dirty="0" smtClean="0"/>
              <a:t>a efficient </a:t>
            </a:r>
            <a:endParaRPr lang="en-US" sz="2000" dirty="0"/>
          </a:p>
          <a:p>
            <a:pPr algn="just"/>
            <a:r>
              <a:rPr lang="en-US" sz="2000" dirty="0"/>
              <a:t>simulator, meaning </a:t>
            </a:r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 smtClean="0"/>
              <a:t> </a:t>
            </a:r>
            <a:r>
              <a:rPr lang="en-US" sz="2000" dirty="0"/>
              <a:t>is a successful attack.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4456" y="4924229"/>
            <a:ext cx="8640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We do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assume simulation is black-box.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44644" y="2358938"/>
            <a:ext cx="6418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 smtClean="0"/>
              <a:t>Adv</a:t>
            </a:r>
            <a:r>
              <a:rPr lang="en-US" i="1" baseline="-25000" dirty="0" err="1" smtClean="0"/>
              <a:t>E,</a:t>
            </a:r>
            <a:r>
              <a:rPr lang="en-US" i="1" baseline="-25000" dirty="0" err="1" smtClean="0">
                <a:solidFill>
                  <a:srgbClr val="8E613A"/>
                </a:solidFill>
              </a:rPr>
              <a:t>A</a:t>
            </a:r>
            <a:r>
              <a:rPr lang="en-US" i="1" baseline="-25000" dirty="0" err="1" smtClean="0"/>
              <a:t>,</a:t>
            </a:r>
            <a:r>
              <a:rPr lang="en-US" i="1" baseline="-25000" dirty="0" err="1" smtClean="0">
                <a:solidFill>
                  <a:srgbClr val="2C4A97"/>
                </a:solidFill>
              </a:rPr>
              <a:t>S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) ≥ 1 – </a:t>
            </a:r>
            <a:r>
              <a:rPr lang="en-US" dirty="0" err="1" smtClean="0"/>
              <a:t>negl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185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4458" y="1170232"/>
            <a:ext cx="863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SOA-C security for commitment was first defined and considered by </a:t>
            </a:r>
            <a:r>
              <a:rPr lang="en-US" sz="2000" dirty="0" err="1" smtClean="0"/>
              <a:t>Dwork</a:t>
            </a:r>
            <a:r>
              <a:rPr lang="en-US" sz="2000" dirty="0" smtClean="0"/>
              <a:t>, </a:t>
            </a:r>
            <a:r>
              <a:rPr lang="en-US" sz="2000" dirty="0" err="1" smtClean="0"/>
              <a:t>Naor</a:t>
            </a:r>
            <a:r>
              <a:rPr lang="en-US" sz="2000" dirty="0" smtClean="0"/>
              <a:t>, </a:t>
            </a:r>
            <a:r>
              <a:rPr lang="en-US" sz="2000" dirty="0" err="1" smtClean="0"/>
              <a:t>Reingold</a:t>
            </a:r>
            <a:r>
              <a:rPr lang="en-US" sz="2000" dirty="0" smtClean="0"/>
              <a:t> and </a:t>
            </a:r>
            <a:r>
              <a:rPr lang="en-US" sz="2000" dirty="0" err="1" smtClean="0"/>
              <a:t>Stockmeyer</a:t>
            </a:r>
            <a:r>
              <a:rPr lang="en-US" sz="2000" dirty="0" smtClean="0"/>
              <a:t> [DNRS03].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34458" y="2093117"/>
            <a:ext cx="8638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Hofheinz</a:t>
            </a:r>
            <a:r>
              <a:rPr lang="en-US" sz="2000" dirty="0"/>
              <a:t> [Hof11] shows </a:t>
            </a:r>
            <a:r>
              <a:rPr lang="en-US" sz="2000" dirty="0" err="1"/>
              <a:t>blackbox</a:t>
            </a:r>
            <a:r>
              <a:rPr lang="en-US" sz="2000" dirty="0"/>
              <a:t> negative results which indicate it is hard to prove the existence of a SOA-C secure commitment using </a:t>
            </a:r>
            <a:r>
              <a:rPr lang="en-US" sz="2000" dirty="0" smtClean="0"/>
              <a:t>a </a:t>
            </a:r>
            <a:r>
              <a:rPr lang="en-US" sz="2000" dirty="0" err="1" smtClean="0"/>
              <a:t>blackbox</a:t>
            </a:r>
            <a:r>
              <a:rPr lang="en-US" sz="2000" dirty="0" smtClean="0"/>
              <a:t> </a:t>
            </a:r>
            <a:r>
              <a:rPr lang="en-US" sz="2000" dirty="0"/>
              <a:t>reduction </a:t>
            </a:r>
            <a:r>
              <a:rPr lang="en-US" sz="2000" dirty="0" smtClean="0"/>
              <a:t>to a </a:t>
            </a:r>
            <a:r>
              <a:rPr lang="en-US" sz="2000" dirty="0"/>
              <a:t>standard </a:t>
            </a:r>
            <a:r>
              <a:rPr lang="en-US" sz="2000" dirty="0" smtClean="0"/>
              <a:t>assumption. This does not say such a scheme doesn’t exist. </a:t>
            </a:r>
            <a:r>
              <a:rPr lang="en-US" sz="2000" dirty="0"/>
              <a:t>Potentially a </a:t>
            </a:r>
            <a:r>
              <a:rPr lang="en-US" sz="2000" dirty="0" smtClean="0"/>
              <a:t>scheme </a:t>
            </a:r>
            <a:r>
              <a:rPr lang="en-US" sz="2000" dirty="0"/>
              <a:t>could be proved secure using a non-</a:t>
            </a:r>
            <a:r>
              <a:rPr lang="en-US" sz="2000" dirty="0" err="1"/>
              <a:t>blackbox</a:t>
            </a:r>
            <a:r>
              <a:rPr lang="en-US" sz="2000" dirty="0"/>
              <a:t> </a:t>
            </a:r>
            <a:r>
              <a:rPr lang="en-US" sz="2000" dirty="0" smtClean="0"/>
              <a:t>reduction</a:t>
            </a:r>
            <a:r>
              <a:rPr lang="en-US" sz="2000" dirty="0"/>
              <a:t> or under non-standard assumptions.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34457" y="3846669"/>
            <a:ext cx="863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Our results are not about the difficulty of proofs or reductions for SOA-C. They are attacks showing secure schemes don’t exist.</a:t>
            </a: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History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598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456" y="1273227"/>
            <a:ext cx="3802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results in particular mean that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34456" y="2499672"/>
            <a:ext cx="8640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i</a:t>
            </a:r>
            <a:r>
              <a:rPr lang="en-US" sz="2000" dirty="0" smtClean="0"/>
              <a:t>s not SOA-C if the discrete log problem is hard. Same for other commitment schemes. </a:t>
            </a:r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4456" y="0"/>
            <a:ext cx="771716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Implications</a:t>
            </a:r>
            <a:endParaRPr lang="en-US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99307" y="1920641"/>
            <a:ext cx="1577606" cy="469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E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;</a:t>
            </a:r>
            <a:r>
              <a:rPr lang="en-US" sz="2000" i="1" dirty="0" smtClean="0">
                <a:solidFill>
                  <a:schemeClr val="accent2"/>
                </a:solidFill>
              </a:rPr>
              <a:t>R</a:t>
            </a:r>
            <a:r>
              <a:rPr lang="en-US" sz="2000" dirty="0" smtClean="0"/>
              <a:t>)=</a:t>
            </a:r>
            <a:r>
              <a:rPr lang="en-US" sz="2000" i="1" dirty="0" err="1" smtClean="0"/>
              <a:t>g</a:t>
            </a:r>
            <a:r>
              <a:rPr lang="en-US" sz="2000" i="1" baseline="30000" dirty="0" err="1" smtClean="0">
                <a:solidFill>
                  <a:srgbClr val="008000"/>
                </a:solidFill>
              </a:rPr>
              <a:t>M</a:t>
            </a:r>
            <a:r>
              <a:rPr lang="en-US" sz="2000" i="1" dirty="0" err="1" smtClean="0"/>
              <a:t>h</a:t>
            </a:r>
            <a:r>
              <a:rPr lang="en-US" sz="2000" i="1" baseline="30000" dirty="0" err="1" smtClean="0">
                <a:solidFill>
                  <a:srgbClr val="C0504D"/>
                </a:solidFill>
              </a:rPr>
              <a:t>R</a:t>
            </a:r>
            <a:endParaRPr lang="en-US" sz="2000" i="1" baseline="30000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537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Distribution of Messages</a:t>
            </a:r>
            <a:endParaRPr lang="en-US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234457" y="3757035"/>
            <a:ext cx="863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It had been thought that the difficulty in achieving SOA-C was due to </a:t>
            </a:r>
            <a:r>
              <a:rPr lang="en-US" sz="2000" dirty="0" smtClean="0"/>
              <a:t>the possibility that the messages could be related to each other, but </a:t>
            </a:r>
            <a:r>
              <a:rPr lang="en-US" sz="2000" dirty="0"/>
              <a:t>in our attack they are independently and uniformly distributed.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4457" y="4869494"/>
            <a:ext cx="863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[DNRS03] show that hiding implies SOA-C for independent messages for a restricted version of their main </a:t>
            </a:r>
            <a:r>
              <a:rPr lang="en-US" sz="2000" dirty="0" smtClean="0"/>
              <a:t>definition where </a:t>
            </a:r>
            <a:r>
              <a:rPr lang="en-US" sz="2000" i="1" dirty="0" err="1" smtClean="0"/>
              <a:t>Rel</a:t>
            </a:r>
            <a:r>
              <a:rPr lang="en-US" sz="2000" dirty="0"/>
              <a:t>(</a:t>
            </a:r>
            <a:r>
              <a:rPr lang="en-US" sz="2000" i="1" dirty="0"/>
              <a:t>w</a:t>
            </a:r>
            <a:r>
              <a:rPr lang="en-US" sz="2000" dirty="0"/>
              <a:t>,</a:t>
            </a:r>
            <a:r>
              <a:rPr lang="en-US" sz="2000" b="1" i="1" dirty="0">
                <a:solidFill>
                  <a:srgbClr val="008000"/>
                </a:solidFill>
              </a:rPr>
              <a:t> M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i="1" dirty="0">
                <a:solidFill>
                  <a:srgbClr val="000000"/>
                </a:solidFill>
              </a:rPr>
              <a:t>I</a:t>
            </a:r>
            <a:r>
              <a:rPr lang="en-US" sz="2000" dirty="0"/>
              <a:t>)</a:t>
            </a:r>
            <a:r>
              <a:rPr lang="en-US" sz="2000" dirty="0" smtClean="0"/>
              <a:t> = (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b="1" i="1" dirty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)=w) for some function </a:t>
            </a:r>
            <a:r>
              <a:rPr lang="en-US" sz="2000" i="1" dirty="0" smtClean="0"/>
              <a:t>f</a:t>
            </a:r>
            <a:r>
              <a:rPr lang="en-US" sz="2000" dirty="0" smtClean="0"/>
              <a:t>. </a:t>
            </a:r>
            <a:r>
              <a:rPr lang="en-US" sz="2000" dirty="0"/>
              <a:t>Our result </a:t>
            </a:r>
            <a:r>
              <a:rPr lang="en-US" sz="2000" dirty="0" smtClean="0"/>
              <a:t>implies that this </a:t>
            </a:r>
            <a:r>
              <a:rPr lang="en-US" sz="2000" dirty="0"/>
              <a:t>will not extend to their </a:t>
            </a:r>
            <a:r>
              <a:rPr lang="en-US" sz="2000" dirty="0" smtClean="0"/>
              <a:t>full definition.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866244" y="2640072"/>
            <a:ext cx="1098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], </a:t>
            </a:r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322294"/>
              </p:ext>
            </p:extLst>
          </p:nvPr>
        </p:nvGraphicFramePr>
        <p:xfrm>
          <a:off x="3895106" y="2695990"/>
          <a:ext cx="16303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6" name="Equation" r:id="rId4" imgW="1257300" imgH="241300" progId="Equation.3">
                  <p:embed/>
                </p:oleObj>
              </mc:Choice>
              <mc:Fallback>
                <p:oleObj name="Equation" r:id="rId4" imgW="12573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95106" y="2695990"/>
                        <a:ext cx="1630362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3824130" y="304581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24130" y="211641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50110" y="1115284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D,Rel</a:t>
            </a:r>
            <a:endParaRPr lang="en-US" i="1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5783317" y="1115284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</a:t>
            </a:r>
            <a:r>
              <a:rPr lang="en-US" i="1" dirty="0" smtClean="0">
                <a:solidFill>
                  <a:srgbClr val="8E613A"/>
                </a:solidFill>
              </a:rPr>
              <a:t>A</a:t>
            </a:r>
            <a:endParaRPr lang="en-US" i="1" dirty="0">
              <a:solidFill>
                <a:srgbClr val="8E613A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3824130" y="258754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792744"/>
              </p:ext>
            </p:extLst>
          </p:nvPr>
        </p:nvGraphicFramePr>
        <p:xfrm>
          <a:off x="4269649" y="2212425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7" name="Equation" r:id="rId6" imgW="685800" imgH="203200" progId="Equation.3">
                  <p:embed/>
                </p:oleObj>
              </mc:Choice>
              <mc:Fallback>
                <p:oleObj name="Equation" r:id="rId6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69649" y="2212425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950110" y="1524982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424260" y="1731773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322529" y="173850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08458" y="155575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665763" y="1524982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50110" y="1878900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endParaRPr lang="en-US" b="1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275442" y="209918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461371" y="191643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599244" y="1879515"/>
            <a:ext cx="1114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 err="1" smtClean="0"/>
              <a:t>rn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rgbClr val="8064A2"/>
                </a:solidFill>
              </a:rPr>
              <a:t>C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00506" y="1878900"/>
            <a:ext cx="123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b="1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555175" y="2090152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817209" y="2640072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63277" y="2640072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1185" y="2155831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50110" y="3239895"/>
            <a:ext cx="272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/>
              <a:t> wins </a:t>
            </a:r>
            <a:r>
              <a:rPr lang="en-US" sz="2000" dirty="0" smtClean="0"/>
              <a:t>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Rel</a:t>
            </a:r>
            <a:r>
              <a:rPr lang="en-US" sz="2000" dirty="0" smtClean="0"/>
              <a:t>(</a:t>
            </a:r>
            <a:r>
              <a:rPr lang="en-US" sz="2000" i="1" dirty="0" smtClean="0"/>
              <a:t>w</a:t>
            </a:r>
            <a:r>
              <a:rPr lang="en-US" sz="2000" dirty="0" smtClean="0"/>
              <a:t>,</a:t>
            </a:r>
            <a:r>
              <a:rPr lang="en-US" sz="2000" b="1" i="1" dirty="0">
                <a:solidFill>
                  <a:srgbClr val="008000"/>
                </a:solidFill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dirty="0" smtClean="0"/>
              <a:t>)=1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0800000">
            <a:off x="3824130" y="3464225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31917" y="3027328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w</a:t>
            </a:r>
            <a:endParaRPr lang="en-US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234457" y="6060381"/>
            <a:ext cx="8638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 No contradiction!</a:t>
            </a:r>
          </a:p>
        </p:txBody>
      </p:sp>
    </p:spTree>
    <p:extLst>
      <p:ext uri="{BB962C8B-B14F-4D97-AF65-F5344CB8AC3E}">
        <p14:creationId xmlns:p14="http://schemas.microsoft.com/office/powerpoint/2010/main" val="169544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4457" y="1145005"/>
            <a:ext cx="8640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SOA-C secure commitment is achievable in the programmable </a:t>
            </a:r>
            <a:r>
              <a:rPr lang="en-US" sz="2000" dirty="0" smtClean="0"/>
              <a:t>ROM: </a:t>
            </a:r>
            <a:r>
              <a:rPr lang="en-US" sz="2000" i="1" dirty="0"/>
              <a:t>E</a:t>
            </a:r>
            <a:r>
              <a:rPr lang="en-US" sz="2000" i="1" baseline="30000" dirty="0"/>
              <a:t>H</a:t>
            </a:r>
            <a:r>
              <a:rPr lang="en-US" sz="2000" dirty="0"/>
              <a:t>(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;</a:t>
            </a:r>
            <a:r>
              <a:rPr lang="en-US" sz="2000" i="1" dirty="0">
                <a:solidFill>
                  <a:schemeClr val="accent2"/>
                </a:solidFill>
              </a:rPr>
              <a:t>R</a:t>
            </a:r>
            <a:r>
              <a:rPr lang="en-US" sz="2000" dirty="0"/>
              <a:t>)=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>
                <a:solidFill>
                  <a:schemeClr val="accent2"/>
                </a:solidFill>
              </a:rPr>
              <a:t>R</a:t>
            </a:r>
            <a:r>
              <a:rPr lang="en-US" sz="2000" dirty="0" smtClean="0"/>
              <a:t>||</a:t>
            </a:r>
            <a:r>
              <a:rPr lang="en-US" sz="2000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34458" y="2016677"/>
            <a:ext cx="86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results show it is impossible in standard and NPROM models.</a:t>
            </a:r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RO-model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34455" y="2618387"/>
            <a:ext cx="8640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Previous separation results: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4455" y="4144517"/>
            <a:ext cx="8640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separation result </a:t>
            </a:r>
            <a:r>
              <a:rPr lang="en-US" sz="2000" dirty="0"/>
              <a:t>is about </a:t>
            </a:r>
            <a:r>
              <a:rPr lang="en-US" sz="2000" dirty="0" smtClean="0">
                <a:solidFill>
                  <a:srgbClr val="FF0000"/>
                </a:solidFill>
              </a:rPr>
              <a:t>feasibility</a:t>
            </a:r>
            <a:r>
              <a:rPr lang="en-US" sz="2000" dirty="0" smtClean="0"/>
              <a:t>, not efficiency.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4455" y="4780416"/>
            <a:ext cx="8640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/>
              <a:t>Dodis</a:t>
            </a:r>
            <a:r>
              <a:rPr lang="en-US" sz="2000" dirty="0" smtClean="0"/>
              <a:t>, Katz, Smith and </a:t>
            </a:r>
            <a:r>
              <a:rPr lang="en-US" sz="2000" dirty="0" err="1"/>
              <a:t>Walfish</a:t>
            </a:r>
            <a:r>
              <a:rPr lang="en-US" sz="2000" dirty="0" smtClean="0"/>
              <a:t> [DKSW09] obtained a (feasibility) separation result for deniable authentication.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4455" y="3217225"/>
            <a:ext cx="8640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Nielsen [Nie02] showed that non-committing encryption can be </a:t>
            </a:r>
            <a:r>
              <a:rPr lang="en-US" sz="2000" dirty="0">
                <a:solidFill>
                  <a:srgbClr val="FF0000"/>
                </a:solidFill>
              </a:rPr>
              <a:t>efficiently</a:t>
            </a:r>
            <a:r>
              <a:rPr lang="en-US" sz="2000" dirty="0"/>
              <a:t> realized </a:t>
            </a:r>
            <a:r>
              <a:rPr lang="en-US" sz="2000" dirty="0" smtClean="0"/>
              <a:t>in programmable </a:t>
            </a:r>
            <a:r>
              <a:rPr lang="en-US" sz="2000" dirty="0"/>
              <a:t>ROM, but not in standard and NPROM models.</a:t>
            </a:r>
          </a:p>
        </p:txBody>
      </p:sp>
    </p:spTree>
    <p:extLst>
      <p:ext uri="{BB962C8B-B14F-4D97-AF65-F5344CB8AC3E}">
        <p14:creationId xmlns:p14="http://schemas.microsoft.com/office/powerpoint/2010/main" val="2110162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34457" y="1144605"/>
            <a:ext cx="8640761" cy="1942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en-US" sz="2000" dirty="0" smtClean="0"/>
              <a:t>The </a:t>
            </a:r>
            <a:r>
              <a:rPr lang="en-US" sz="2000" dirty="0"/>
              <a:t>definition of SOA-C we have used is for one-shot adversaries and simulators. Our </a:t>
            </a:r>
            <a:r>
              <a:rPr lang="en-US" sz="2000" dirty="0" smtClean="0"/>
              <a:t>results extend </a:t>
            </a:r>
            <a:r>
              <a:rPr lang="en-US" sz="2000" dirty="0"/>
              <a:t>to the case of adaptive (adversaries and) </a:t>
            </a:r>
            <a:r>
              <a:rPr lang="en-US" sz="2000" dirty="0" smtClean="0"/>
              <a:t>simulators</a:t>
            </a:r>
            <a:r>
              <a:rPr lang="en-US" sz="2000" dirty="0"/>
              <a:t> assuming the messages have super logarithmic length.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Extensions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7479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4277880" y="2931953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91940" y="1943536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</a:t>
            </a:r>
            <a:r>
              <a:rPr lang="en-US" i="1" dirty="0" smtClean="0">
                <a:solidFill>
                  <a:srgbClr val="8E613A"/>
                </a:solidFill>
              </a:rPr>
              <a:t>A</a:t>
            </a:r>
            <a:endParaRPr lang="en-US" i="1" dirty="0">
              <a:solidFill>
                <a:srgbClr val="8E613A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4277880" y="3388653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77880" y="3832496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Idea of the Proof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863579" y="2576172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4270223" y="4240533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878010" y="3803636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w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42890" y="2747287"/>
            <a:ext cx="281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</a:t>
            </a:r>
            <a:r>
              <a:rPr lang="en-US" dirty="0" smtClean="0"/>
              <a:t>[1]…</a:t>
            </a:r>
            <a:r>
              <a:rPr lang="en-US" i="1" dirty="0" smtClean="0"/>
              <a:t>b</a:t>
            </a:r>
            <a:r>
              <a:rPr lang="en-US" dirty="0" smtClean="0"/>
              <a:t>[</a:t>
            </a:r>
            <a:r>
              <a:rPr lang="en-US" i="1" dirty="0" smtClean="0"/>
              <a:t>h</a:t>
            </a:r>
            <a:r>
              <a:rPr lang="en-US" dirty="0" smtClean="0"/>
              <a:t>]</a:t>
            </a:r>
            <a:r>
              <a:rPr lang="en-US" dirty="0" smtClean="0">
                <a:sym typeface="Wingdings"/>
              </a:rPr>
              <a:t></a:t>
            </a:r>
            <a:r>
              <a:rPr lang="en-US" i="1" dirty="0" smtClean="0">
                <a:sym typeface="Wingdings"/>
              </a:rPr>
              <a:t>H</a:t>
            </a:r>
            <a:r>
              <a:rPr lang="en-US" dirty="0" smtClean="0">
                <a:sym typeface="Wingdings"/>
              </a:rPr>
              <a:t>(</a:t>
            </a:r>
            <a:r>
              <a:rPr lang="en-US" b="1" i="1" dirty="0" smtClean="0">
                <a:solidFill>
                  <a:schemeClr val="accent4"/>
                </a:solidFill>
              </a:rPr>
              <a:t>C</a:t>
            </a:r>
            <a:r>
              <a:rPr lang="en-US" dirty="0" smtClean="0">
                <a:sym typeface="Wingdings"/>
              </a:rPr>
              <a:t>)</a:t>
            </a:r>
            <a:endParaRPr lang="en-US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6042890" y="3163484"/>
            <a:ext cx="281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/>
              </a:rPr>
              <a:t>Computes</a:t>
            </a:r>
            <a:r>
              <a:rPr lang="en-US" i="1" dirty="0" smtClean="0">
                <a:sym typeface="Wingdings"/>
              </a:rPr>
              <a:t> I</a:t>
            </a:r>
            <a:endParaRPr lang="en-US" i="1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34457" y="987273"/>
            <a:ext cx="8640761" cy="7587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 smtClean="0"/>
              <a:t>Let H:{0,1}</a:t>
            </a:r>
            <a:r>
              <a:rPr lang="en-US" sz="2000" baseline="30000" dirty="0" smtClean="0"/>
              <a:t>*   </a:t>
            </a:r>
            <a:r>
              <a:rPr lang="en-US" sz="2000" dirty="0" smtClean="0"/>
              <a:t>  {0,1}</a:t>
            </a:r>
            <a:r>
              <a:rPr lang="en-US" sz="2000" i="1" baseline="30000" dirty="0" smtClean="0"/>
              <a:t>h</a:t>
            </a:r>
            <a:r>
              <a:rPr lang="en-US" sz="2000" dirty="0" smtClean="0"/>
              <a:t> be a CR hash function. The </a:t>
            </a:r>
            <a:r>
              <a:rPr lang="en-US" sz="2000" dirty="0"/>
              <a:t>challenger </a:t>
            </a:r>
            <a:r>
              <a:rPr lang="en-US" sz="2000" dirty="0" smtClean="0"/>
              <a:t>chooses </a:t>
            </a:r>
            <a:r>
              <a:rPr lang="en-US" sz="2000" i="1" dirty="0" smtClean="0"/>
              <a:t>n</a:t>
            </a:r>
            <a:r>
              <a:rPr lang="en-US" sz="2000" dirty="0" smtClean="0"/>
              <a:t>=2</a:t>
            </a:r>
            <a:r>
              <a:rPr lang="en-US" sz="2000" i="1" dirty="0" smtClean="0"/>
              <a:t>h</a:t>
            </a:r>
            <a:r>
              <a:rPr lang="en-US" sz="2000" dirty="0" smtClean="0"/>
              <a:t> </a:t>
            </a:r>
            <a:r>
              <a:rPr lang="en-US" sz="2000" dirty="0"/>
              <a:t>uniformly and independently distributed messages.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42890" y="4028668"/>
            <a:ext cx="281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ym typeface="Wingdings"/>
              </a:rPr>
              <a:t>w</a:t>
            </a:r>
            <a:r>
              <a:rPr lang="en-US" dirty="0" smtClean="0">
                <a:sym typeface="Wingdings"/>
              </a:rPr>
              <a:t>(</a:t>
            </a:r>
            <a:r>
              <a:rPr lang="en-US" b="1" i="1" dirty="0" smtClean="0">
                <a:solidFill>
                  <a:schemeClr val="accent4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r>
              <a:rPr lang="en-US" b="1" i="1" dirty="0">
                <a:solidFill>
                  <a:srgbClr val="C0504D"/>
                </a:solidFill>
              </a:rPr>
              <a:t> 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i="1" dirty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ym typeface="Wingdings"/>
              </a:rPr>
              <a:t>)</a:t>
            </a:r>
            <a:endParaRPr lang="en-US" i="1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234457" y="4930246"/>
            <a:ext cx="8640761" cy="5486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 err="1" smtClean="0"/>
              <a:t>Rel</a:t>
            </a:r>
            <a:r>
              <a:rPr lang="en-US" sz="2000" i="1" dirty="0" smtClean="0"/>
              <a:t> </a:t>
            </a:r>
            <a:r>
              <a:rPr lang="en-US" sz="2000" dirty="0" smtClean="0">
                <a:sym typeface="Wingdings"/>
              </a:rPr>
              <a:t>computes</a:t>
            </a:r>
            <a:r>
              <a:rPr lang="en-US" sz="2000" dirty="0" smtClean="0"/>
              <a:t> </a:t>
            </a:r>
            <a:r>
              <a:rPr lang="en-US" sz="2000" i="1" dirty="0"/>
              <a:t>b</a:t>
            </a:r>
            <a:r>
              <a:rPr lang="en-US" sz="2000" dirty="0"/>
              <a:t>[1]…</a:t>
            </a:r>
            <a:r>
              <a:rPr lang="en-US" sz="2000" i="1" dirty="0"/>
              <a:t>b</a:t>
            </a:r>
            <a:r>
              <a:rPr lang="en-US" sz="2000" dirty="0"/>
              <a:t>[</a:t>
            </a:r>
            <a:r>
              <a:rPr lang="en-US" sz="2000" i="1" dirty="0" smtClean="0"/>
              <a:t>h</a:t>
            </a:r>
            <a:r>
              <a:rPr lang="en-US" sz="2000" dirty="0" smtClean="0"/>
              <a:t>]</a:t>
            </a:r>
            <a:r>
              <a:rPr lang="en-US" sz="2000" dirty="0">
                <a:sym typeface="Wingdings"/>
              </a:rPr>
              <a:t></a:t>
            </a:r>
            <a:r>
              <a:rPr lang="en-US" sz="2000" i="1" dirty="0">
                <a:sym typeface="Wingdings"/>
              </a:rPr>
              <a:t>H</a:t>
            </a:r>
            <a:r>
              <a:rPr lang="en-US" sz="2000" dirty="0" smtClean="0">
                <a:sym typeface="Wingdings"/>
              </a:rPr>
              <a:t>(</a:t>
            </a:r>
            <a:r>
              <a:rPr lang="en-US" sz="2000" b="1" i="1" dirty="0" smtClean="0">
                <a:solidFill>
                  <a:schemeClr val="accent4"/>
                </a:solidFill>
              </a:rPr>
              <a:t>C</a:t>
            </a:r>
            <a:r>
              <a:rPr lang="en-US" sz="2000" dirty="0" smtClean="0">
                <a:sym typeface="Wingdings"/>
              </a:rPr>
              <a:t>) and checks:</a:t>
            </a: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220025" y="5452301"/>
            <a:ext cx="8640761" cy="45140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Hash </a:t>
            </a:r>
            <a:r>
              <a:rPr lang="en-US" sz="2000" dirty="0" smtClean="0"/>
              <a:t>constraint: </a:t>
            </a:r>
            <a:r>
              <a:rPr lang="en-US" sz="2000" dirty="0"/>
              <a:t>Does the set of corrupted senders correspond to the hash output?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234457" y="6138158"/>
            <a:ext cx="8640761" cy="45140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Opening constraint</a:t>
            </a:r>
            <a:r>
              <a:rPr lang="en-US" sz="2000" dirty="0" smtClean="0"/>
              <a:t>: Does </a:t>
            </a:r>
            <a:r>
              <a:rPr lang="en-US" sz="2000" b="1" i="1" dirty="0">
                <a:solidFill>
                  <a:schemeClr val="accent4"/>
                </a:solidFill>
              </a:rPr>
              <a:t>C</a:t>
            </a:r>
            <a:r>
              <a:rPr lang="en-US" sz="2000" dirty="0">
                <a:solidFill>
                  <a:srgbClr val="000000"/>
                </a:solidFill>
              </a:rPr>
              <a:t>[</a:t>
            </a:r>
            <a:r>
              <a:rPr lang="en-US" sz="2000" i="1" dirty="0" err="1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]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=</a:t>
            </a:r>
            <a:r>
              <a:rPr lang="en-US" sz="2000" i="1" dirty="0" smtClean="0"/>
              <a:t>E</a:t>
            </a:r>
            <a:r>
              <a:rPr lang="en-US" sz="2000" dirty="0"/>
              <a:t>(</a:t>
            </a:r>
            <a:r>
              <a:rPr lang="en-US" sz="2000" b="1" i="1" dirty="0">
                <a:solidFill>
                  <a:srgbClr val="008000"/>
                </a:solidFill>
              </a:rPr>
              <a:t>M</a:t>
            </a:r>
            <a:r>
              <a:rPr lang="en-US" sz="2000" dirty="0">
                <a:solidFill>
                  <a:srgbClr val="000000"/>
                </a:solidFill>
              </a:rPr>
              <a:t>[</a:t>
            </a:r>
            <a:r>
              <a:rPr lang="en-US" sz="2000" i="1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]</a:t>
            </a:r>
            <a:r>
              <a:rPr lang="en-US" sz="2000" dirty="0"/>
              <a:t>; </a:t>
            </a:r>
            <a:r>
              <a:rPr lang="en-US" sz="2000" b="1" i="1" dirty="0">
                <a:solidFill>
                  <a:srgbClr val="C0504D"/>
                </a:solidFill>
              </a:rPr>
              <a:t>R</a:t>
            </a:r>
            <a:r>
              <a:rPr lang="en-US" sz="2000" dirty="0">
                <a:solidFill>
                  <a:srgbClr val="000000"/>
                </a:solidFill>
              </a:rPr>
              <a:t>[</a:t>
            </a:r>
            <a:r>
              <a:rPr lang="en-US" sz="2000" i="1" dirty="0" err="1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]</a:t>
            </a:r>
            <a:r>
              <a:rPr lang="en-US" sz="2000" dirty="0" smtClean="0"/>
              <a:t>) for all corrupted senders </a:t>
            </a:r>
            <a:r>
              <a:rPr lang="en-US" sz="2000" i="1" dirty="0" err="1"/>
              <a:t>i</a:t>
            </a:r>
            <a:r>
              <a:rPr lang="en-US" sz="2000" i="1" dirty="0" smtClean="0"/>
              <a:t>    I</a:t>
            </a:r>
            <a:r>
              <a:rPr lang="en-US" sz="2000" dirty="0" smtClean="0"/>
              <a:t>?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921811" y="3019321"/>
            <a:ext cx="43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ym typeface="Wingdings"/>
              </a:rPr>
              <a:t>I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315022" y="3434981"/>
            <a:ext cx="1098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], </a:t>
            </a:r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647650"/>
              </p:ext>
            </p:extLst>
          </p:nvPr>
        </p:nvGraphicFramePr>
        <p:xfrm>
          <a:off x="4343884" y="3490899"/>
          <a:ext cx="16303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804" name="Equation" r:id="rId4" imgW="1257300" imgH="241300" progId="Equation.3">
                  <p:embed/>
                </p:oleObj>
              </mc:Choice>
              <mc:Fallback>
                <p:oleObj name="Equation" r:id="rId4" imgW="12573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3884" y="3490899"/>
                        <a:ext cx="1630362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444336" y="1943536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D,Rel</a:t>
            </a:r>
            <a:endParaRPr lang="en-US" i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444336" y="2353234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816755" y="2566760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02684" y="2384011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2159989" y="2353234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444336" y="2707152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endParaRPr lang="en-US" b="1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1769668" y="2927440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955597" y="2744691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093470" y="2707767"/>
            <a:ext cx="1114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 err="1" smtClean="0"/>
              <a:t>rn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rgbClr val="8064A2"/>
                </a:solidFill>
              </a:rPr>
              <a:t>C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294732" y="2707152"/>
            <a:ext cx="123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b="1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3049401" y="2918404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265987" y="3434981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12055" y="3434981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7504" y="3265254"/>
            <a:ext cx="8627714" cy="19319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467544" y="3466962"/>
            <a:ext cx="7739837" cy="5036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smtClean="0"/>
              <a:t>The adversary corrupts </a:t>
            </a:r>
            <a:r>
              <a:rPr lang="en-US" sz="2000" i="1" dirty="0" smtClean="0"/>
              <a:t>h</a:t>
            </a:r>
            <a:r>
              <a:rPr lang="en-US" sz="2000" dirty="0" smtClean="0"/>
              <a:t> out of the </a:t>
            </a:r>
            <a:r>
              <a:rPr lang="en-US" sz="2000" i="1" dirty="0" smtClean="0"/>
              <a:t>n</a:t>
            </a:r>
            <a:r>
              <a:rPr lang="en-US" sz="2000" dirty="0" smtClean="0"/>
              <a:t> senders.</a:t>
            </a:r>
          </a:p>
          <a:p>
            <a:pPr algn="just"/>
            <a:endParaRPr lang="en-US" sz="2000" dirty="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467544" y="3964411"/>
            <a:ext cx="7739837" cy="5036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smtClean="0"/>
              <a:t>Whether sender 2</a:t>
            </a:r>
            <a:r>
              <a:rPr lang="en-US" sz="2000" i="1" dirty="0" smtClean="0"/>
              <a:t>i</a:t>
            </a:r>
            <a:r>
              <a:rPr lang="en-US" sz="2000" dirty="0" smtClean="0"/>
              <a:t>-1 or 2</a:t>
            </a:r>
            <a:r>
              <a:rPr lang="en-US" sz="2000" i="1" dirty="0" smtClean="0"/>
              <a:t>i</a:t>
            </a:r>
            <a:r>
              <a:rPr lang="en-US" sz="2000" dirty="0" smtClean="0"/>
              <a:t> is corrupted depends on the value of </a:t>
            </a:r>
            <a:r>
              <a:rPr lang="en-US" sz="2000" i="1" dirty="0" smtClean="0"/>
              <a:t>b</a:t>
            </a:r>
            <a:r>
              <a:rPr lang="en-US" sz="2000" dirty="0" smtClean="0"/>
              <a:t>[</a:t>
            </a:r>
            <a:r>
              <a:rPr lang="en-US" sz="2000" i="1" dirty="0" err="1" smtClean="0"/>
              <a:t>i</a:t>
            </a:r>
            <a:r>
              <a:rPr lang="en-US" sz="2000" dirty="0" smtClean="0"/>
              <a:t>]</a:t>
            </a:r>
          </a:p>
          <a:p>
            <a:pPr algn="just"/>
            <a:endParaRPr lang="en-US" sz="2000" dirty="0"/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467544" y="4438070"/>
            <a:ext cx="8147019" cy="5036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smtClean="0"/>
              <a:t>The set of corrupted senders is basically an encoding of the hash output.</a:t>
            </a:r>
          </a:p>
          <a:p>
            <a:pPr algn="just"/>
            <a:endParaRPr lang="en-US" sz="2000" dirty="0"/>
          </a:p>
        </p:txBody>
      </p:sp>
      <p:cxnSp>
        <p:nvCxnSpPr>
          <p:cNvPr id="61" name="Straight Arrow Connector 60"/>
          <p:cNvCxnSpPr/>
          <p:nvPr/>
        </p:nvCxnSpPr>
        <p:spPr>
          <a:xfrm rot="10800000" flipH="1">
            <a:off x="1465448" y="122556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479734"/>
              </p:ext>
            </p:extLst>
          </p:nvPr>
        </p:nvGraphicFramePr>
        <p:xfrm>
          <a:off x="7752882" y="6256183"/>
          <a:ext cx="196993" cy="195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805" name="Equation" r:id="rId6" imgW="152400" imgH="152400" progId="Equation.3">
                  <p:embed/>
                </p:oleObj>
              </mc:Choice>
              <mc:Fallback>
                <p:oleObj name="Equation" r:id="rId6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52882" y="6256183"/>
                        <a:ext cx="196993" cy="195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930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28" grpId="0"/>
      <p:bldP spid="19" grpId="0"/>
      <p:bldP spid="21" grpId="0"/>
      <p:bldP spid="29" grpId="0"/>
      <p:bldP spid="30" grpId="0"/>
      <p:bldP spid="31" grpId="0"/>
      <p:bldP spid="32" grpId="0"/>
      <p:bldP spid="33" grpId="0"/>
      <p:bldP spid="34" grpId="0"/>
      <p:bldP spid="38" grpId="0"/>
      <p:bldP spid="41" grpId="0"/>
      <p:bldP spid="44" grpId="0"/>
      <p:bldP spid="45" grpId="0"/>
      <p:bldP spid="46" grpId="0"/>
      <p:bldP spid="48" grpId="0"/>
      <p:bldP spid="49" grpId="0"/>
      <p:bldP spid="50" grpId="0"/>
      <p:bldP spid="52" grpId="0"/>
      <p:bldP spid="53" grpId="0"/>
      <p:bldP spid="3" grpId="0" animBg="1"/>
      <p:bldP spid="3" grpId="1" animBg="1"/>
      <p:bldP spid="58" grpId="0"/>
      <p:bldP spid="58" grpId="1"/>
      <p:bldP spid="59" grpId="0"/>
      <p:bldP spid="59" grpId="1"/>
      <p:bldP spid="60" grpId="0"/>
      <p:bldP spid="6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303325"/>
              </p:ext>
            </p:extLst>
          </p:nvPr>
        </p:nvGraphicFramePr>
        <p:xfrm>
          <a:off x="5232689" y="3646552"/>
          <a:ext cx="12350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1" name="Equation" r:id="rId4" imgW="952500" imgH="241300" progId="Equation.3">
                  <p:embed/>
                </p:oleObj>
              </mc:Choice>
              <mc:Fallback>
                <p:oleObj name="Equation" r:id="rId4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32689" y="3646552"/>
                        <a:ext cx="123507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Idea of the Proof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4457" y="1143000"/>
            <a:ext cx="8640761" cy="5309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Note that the specified adversary always makes the relation return true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598347" y="1669849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Simulator </a:t>
            </a:r>
            <a:r>
              <a:rPr lang="en-US" i="1" dirty="0">
                <a:solidFill>
                  <a:srgbClr val="2C4A97"/>
                </a:solidFill>
              </a:rPr>
              <a:t>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956767"/>
              </p:ext>
            </p:extLst>
          </p:nvPr>
        </p:nvGraphicFramePr>
        <p:xfrm>
          <a:off x="5711986" y="1807557"/>
          <a:ext cx="236538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2" name="Equation" r:id="rId6" imgW="139700" imgH="152400" progId="Equation.3">
                  <p:embed/>
                </p:oleObj>
              </mc:Choice>
              <mc:Fallback>
                <p:oleObj name="Equation" r:id="rId6" imgW="1397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11986" y="1807557"/>
                        <a:ext cx="236538" cy="255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15366" y="4663256"/>
            <a:ext cx="272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2C4A97"/>
                </a:solidFill>
              </a:rPr>
              <a:t>S</a:t>
            </a:r>
            <a:r>
              <a:rPr lang="en-US" sz="2000" i="1" baseline="-25000" dirty="0" smtClean="0">
                <a:solidFill>
                  <a:srgbClr val="2C4A97"/>
                </a:solidFill>
              </a:rPr>
              <a:t>1</a:t>
            </a:r>
            <a:r>
              <a:rPr lang="en-US" sz="2000" dirty="0" smtClean="0"/>
              <a:t> </a:t>
            </a:r>
            <a:r>
              <a:rPr lang="en-US" sz="2000" dirty="0"/>
              <a:t>wins </a:t>
            </a:r>
            <a:r>
              <a:rPr lang="en-US" sz="2000" dirty="0" smtClean="0"/>
              <a:t>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Rel</a:t>
            </a:r>
            <a:r>
              <a:rPr lang="en-US" sz="2000" dirty="0" smtClean="0"/>
              <a:t>(</a:t>
            </a:r>
            <a:r>
              <a:rPr lang="en-US" sz="2000" i="1" dirty="0" smtClean="0"/>
              <a:t>w</a:t>
            </a:r>
            <a:r>
              <a:rPr lang="en-US" sz="2000" dirty="0" smtClean="0"/>
              <a:t>,</a:t>
            </a:r>
            <a:r>
              <a:rPr lang="en-US" sz="2000" b="1" i="1" dirty="0">
                <a:solidFill>
                  <a:srgbClr val="008000"/>
                </a:solidFill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dirty="0" smtClean="0"/>
              <a:t>)=1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4963810" y="4411341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71597" y="3974444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w’</a:t>
            </a:r>
            <a:endParaRPr lang="en-US" i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955445" y="214860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87128" y="1669849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D,Rel</a:t>
            </a:r>
            <a:endParaRPr lang="en-US" i="1" baseline="-250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4955445" y="257644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98442"/>
              </p:ext>
            </p:extLst>
          </p:nvPr>
        </p:nvGraphicFramePr>
        <p:xfrm>
          <a:off x="5400964" y="2230188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3" name="Equation" r:id="rId8" imgW="685800" imgH="203200" progId="Equation.3">
                  <p:embed/>
                </p:oleObj>
              </mc:Choice>
              <mc:Fallback>
                <p:oleObj name="Equation" r:id="rId8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00964" y="2230188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460300" y="3684383"/>
            <a:ext cx="813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dirty="0"/>
              <a:t>,</a:t>
            </a:r>
            <a:r>
              <a:rPr lang="en-US" b="1" i="1" dirty="0">
                <a:solidFill>
                  <a:srgbClr val="008000"/>
                </a:solidFill>
              </a:rPr>
              <a:t> </a:t>
            </a:r>
            <a:r>
              <a:rPr lang="en-US" b="1" i="1" dirty="0" smtClean="0">
                <a:solidFill>
                  <a:srgbClr val="008000"/>
                </a:solidFill>
              </a:rPr>
              <a:t>M’</a:t>
            </a:r>
            <a:endParaRPr lang="en-US" b="1" i="1" dirty="0">
              <a:solidFill>
                <a:srgbClr val="008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203800" y="3897909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89729" y="3715160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547034" y="3684383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62500" y="2173594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975553" y="397945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19702" y="3573712"/>
            <a:ext cx="6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M’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71593" y="3573712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6523" y="3573712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457" y="2805344"/>
            <a:ext cx="862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this state, run two executions of the simulator (sampling different message vectors).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98347" y="3275392"/>
            <a:ext cx="226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Second </a:t>
            </a:r>
            <a:r>
              <a:rPr lang="en-US" dirty="0"/>
              <a:t>Execution (</a:t>
            </a:r>
            <a:r>
              <a:rPr lang="en-US" i="1" dirty="0" smtClean="0">
                <a:solidFill>
                  <a:srgbClr val="2C4A97"/>
                </a:solidFill>
              </a:rPr>
              <a:t>S</a:t>
            </a:r>
            <a:r>
              <a:rPr lang="en-US" i="1" baseline="-25000" dirty="0" smtClean="0">
                <a:solidFill>
                  <a:srgbClr val="2C4A97"/>
                </a:solidFill>
              </a:rPr>
              <a:t>2</a:t>
            </a:r>
            <a:r>
              <a:rPr lang="en-US" dirty="0" smtClean="0"/>
              <a:t>)</a:t>
            </a:r>
            <a:endParaRPr lang="en-US" i="1" baseline="-25000" dirty="0">
              <a:solidFill>
                <a:srgbClr val="2C4A97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4457" y="3247934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Execution (</a:t>
            </a:r>
            <a:r>
              <a:rPr lang="en-US" i="1" dirty="0" smtClean="0">
                <a:solidFill>
                  <a:srgbClr val="2C4A97"/>
                </a:solidFill>
              </a:rPr>
              <a:t>S</a:t>
            </a:r>
            <a:r>
              <a:rPr lang="en-US" i="1" baseline="-25000" dirty="0" smtClean="0">
                <a:solidFill>
                  <a:srgbClr val="2C4A97"/>
                </a:solidFill>
              </a:rPr>
              <a:t>1</a:t>
            </a:r>
            <a:r>
              <a:rPr lang="en-US" dirty="0"/>
              <a:t>)</a:t>
            </a:r>
            <a:endParaRPr lang="en-US" i="1" baseline="-25000" dirty="0">
              <a:solidFill>
                <a:srgbClr val="2C4A97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569558" y="4411341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77345" y="3974444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w</a:t>
            </a:r>
            <a:endParaRPr lang="en-US" i="1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1581301" y="397945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811019" y="3573712"/>
            <a:ext cx="6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590974"/>
              </p:ext>
            </p:extLst>
          </p:nvPr>
        </p:nvGraphicFramePr>
        <p:xfrm>
          <a:off x="1838437" y="3646552"/>
          <a:ext cx="12350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4" name="Equation" r:id="rId10" imgW="952500" imgH="241300" progId="Equation.3">
                  <p:embed/>
                </p:oleObj>
              </mc:Choice>
              <mc:Fallback>
                <p:oleObj name="Equation" r:id="rId10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8437" y="3646552"/>
                        <a:ext cx="123507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377341" y="3573712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52271" y="3573712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39528" y="3247541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D,Rel</a:t>
            </a:r>
            <a:endParaRPr lang="en-US" i="1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4706665" y="4663256"/>
            <a:ext cx="3115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2C4A97"/>
                </a:solidFill>
              </a:rPr>
              <a:t>S</a:t>
            </a:r>
            <a:r>
              <a:rPr lang="en-US" sz="2000" i="1" baseline="-25000" dirty="0" smtClean="0">
                <a:solidFill>
                  <a:srgbClr val="2C4A97"/>
                </a:solidFill>
              </a:rPr>
              <a:t>2</a:t>
            </a:r>
            <a:r>
              <a:rPr lang="en-US" sz="2000" dirty="0" smtClean="0"/>
              <a:t> </a:t>
            </a:r>
            <a:r>
              <a:rPr lang="en-US" sz="2000" dirty="0"/>
              <a:t>wins </a:t>
            </a:r>
            <a:r>
              <a:rPr lang="en-US" sz="2000" dirty="0" smtClean="0"/>
              <a:t>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Rel</a:t>
            </a:r>
            <a:r>
              <a:rPr lang="en-US" sz="2000" dirty="0" smtClean="0"/>
              <a:t>(</a:t>
            </a:r>
            <a:r>
              <a:rPr lang="en-US" sz="2000" i="1" dirty="0" smtClean="0"/>
              <a:t>w’</a:t>
            </a:r>
            <a:r>
              <a:rPr lang="en-US" sz="2000" dirty="0" smtClean="0"/>
              <a:t>,</a:t>
            </a:r>
            <a:r>
              <a:rPr lang="en-US" sz="2000" b="1" i="1" dirty="0" smtClean="0">
                <a:solidFill>
                  <a:srgbClr val="008000"/>
                </a:solidFill>
              </a:rPr>
              <a:t> M’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dirty="0" smtClean="0"/>
              <a:t>)=1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234457" y="5183280"/>
            <a:ext cx="8640761" cy="95572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/>
              <a:t>The probability of </a:t>
            </a:r>
            <a:r>
              <a:rPr lang="en-US" sz="2000" dirty="0" smtClean="0"/>
              <a:t>winning the game in </a:t>
            </a:r>
            <a:r>
              <a:rPr lang="en-US" sz="2000" dirty="0"/>
              <a:t>both executions and having different message vectors is related to the simulator winning probability through the Reset Lemma [BP02</a:t>
            </a:r>
            <a:r>
              <a:rPr lang="en-US" sz="2000" dirty="0" smtClean="0"/>
              <a:t>].</a:t>
            </a:r>
            <a:endParaRPr lang="en-US" sz="20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34457" y="5155549"/>
            <a:ext cx="8640761" cy="6021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If both executions were successful, they must have generated valid </a:t>
            </a:r>
            <a:r>
              <a:rPr lang="en-US" sz="2000" b="1" i="1" dirty="0" smtClean="0">
                <a:solidFill>
                  <a:srgbClr val="8064A2"/>
                </a:solidFill>
              </a:rPr>
              <a:t>C</a:t>
            </a:r>
            <a:r>
              <a:rPr lang="en-US" sz="2000" dirty="0" smtClean="0"/>
              <a:t>,</a:t>
            </a:r>
            <a:r>
              <a:rPr lang="en-US" sz="2000" b="1" i="1" dirty="0">
                <a:solidFill>
                  <a:srgbClr val="8064A2"/>
                </a:solidFill>
              </a:rPr>
              <a:t> </a:t>
            </a:r>
            <a:r>
              <a:rPr lang="en-US" sz="2000" b="1" i="1" dirty="0" smtClean="0">
                <a:solidFill>
                  <a:srgbClr val="8064A2"/>
                </a:solidFill>
              </a:rPr>
              <a:t>C’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b="1" i="1" dirty="0">
              <a:solidFill>
                <a:srgbClr val="8064A2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234457" y="5656677"/>
            <a:ext cx="8640761" cy="6021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i="1" dirty="0" smtClean="0">
                <a:solidFill>
                  <a:srgbClr val="8064A2"/>
                </a:solidFill>
              </a:rPr>
              <a:t>C</a:t>
            </a:r>
            <a:r>
              <a:rPr lang="en-US" sz="2000" dirty="0"/>
              <a:t>≠</a:t>
            </a:r>
            <a:r>
              <a:rPr lang="en-US" sz="2000" b="1" i="1" dirty="0" smtClean="0">
                <a:solidFill>
                  <a:srgbClr val="8064A2"/>
                </a:solidFill>
              </a:rPr>
              <a:t>C’</a:t>
            </a:r>
            <a:r>
              <a:rPr lang="en-US" sz="2000" dirty="0" smtClean="0"/>
              <a:t> implies a </a:t>
            </a:r>
            <a:r>
              <a:rPr lang="en-US" sz="2000" dirty="0" smtClean="0">
                <a:solidFill>
                  <a:srgbClr val="FF0000"/>
                </a:solidFill>
              </a:rPr>
              <a:t>collision in the hash function</a:t>
            </a:r>
            <a:r>
              <a:rPr lang="en-US" sz="2000" dirty="0" smtClean="0"/>
              <a:t>.</a:t>
            </a:r>
            <a:endParaRPr lang="en-US" sz="2000" b="1" i="1" dirty="0">
              <a:solidFill>
                <a:srgbClr val="8064A2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34457" y="6167867"/>
            <a:ext cx="8640761" cy="6021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i="1" dirty="0" smtClean="0">
                <a:solidFill>
                  <a:srgbClr val="8064A2"/>
                </a:solidFill>
              </a:rPr>
              <a:t>C</a:t>
            </a:r>
            <a:r>
              <a:rPr lang="en-US" sz="2000" dirty="0" smtClean="0"/>
              <a:t>=</a:t>
            </a:r>
            <a:r>
              <a:rPr lang="en-US" sz="2000" b="1" i="1" dirty="0" smtClean="0">
                <a:solidFill>
                  <a:srgbClr val="8064A2"/>
                </a:solidFill>
              </a:rPr>
              <a:t>C’</a:t>
            </a:r>
            <a:r>
              <a:rPr lang="en-US" sz="2000" dirty="0" smtClean="0"/>
              <a:t> implies a </a:t>
            </a:r>
            <a:r>
              <a:rPr lang="en-US" sz="2000" dirty="0" smtClean="0">
                <a:solidFill>
                  <a:srgbClr val="FF0000"/>
                </a:solidFill>
              </a:rPr>
              <a:t>violation of the binding property</a:t>
            </a:r>
            <a:r>
              <a:rPr lang="en-US" sz="2000" dirty="0" smtClean="0"/>
              <a:t>.</a:t>
            </a:r>
            <a:endParaRPr lang="en-US" sz="2000" b="1" i="1" dirty="0">
              <a:solidFill>
                <a:srgbClr val="8064A2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060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7" grpId="0"/>
      <p:bldP spid="20" grpId="0"/>
      <p:bldP spid="22" grpId="0"/>
      <p:bldP spid="23" grpId="0"/>
      <p:bldP spid="24" grpId="0"/>
      <p:bldP spid="26" grpId="0"/>
      <p:bldP spid="28" grpId="0"/>
      <p:bldP spid="29" grpId="0"/>
      <p:bldP spid="2" grpId="0"/>
      <p:bldP spid="30" grpId="0"/>
      <p:bldP spid="31" grpId="0"/>
      <p:bldP spid="33" grpId="0"/>
      <p:bldP spid="35" grpId="0"/>
      <p:bldP spid="37" grpId="0"/>
      <p:bldP spid="38" grpId="0"/>
      <p:bldP spid="39" grpId="0"/>
      <p:bldP spid="40" grpId="0"/>
      <p:bldP spid="41" grpId="0"/>
      <p:bldP spid="41" grpId="1"/>
      <p:bldP spid="42" grpId="0"/>
      <p:bldP spid="43" grpId="0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34457" y="1129078"/>
            <a:ext cx="8640761" cy="109619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en-US" sz="2000" dirty="0" smtClean="0"/>
              <a:t>SOA first arose in the context of encryption [CFGN96]. It was noticed that at the heart of the difficulty was the fact that the encryption functions of most encryption schemes are committing.</a:t>
            </a:r>
          </a:p>
          <a:p>
            <a:pPr marL="0" indent="0">
              <a:buFont typeface="Arial"/>
              <a:buNone/>
            </a:pPr>
            <a:endParaRPr lang="en-US" sz="2200" dirty="0" smtClean="0"/>
          </a:p>
          <a:p>
            <a:endParaRPr lang="en-US" sz="27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4457" y="2225272"/>
            <a:ext cx="8640761" cy="7387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Lead to focus on SOA-C security for commitment, that we showed here is unachievable. </a:t>
            </a:r>
          </a:p>
          <a:p>
            <a:pPr marL="0" indent="0">
              <a:buFont typeface="Arial"/>
              <a:buNone/>
            </a:pPr>
            <a:endParaRPr lang="en-US" sz="2200" dirty="0" smtClean="0"/>
          </a:p>
          <a:p>
            <a:endParaRPr lang="en-US" sz="2700" dirty="0"/>
          </a:p>
        </p:txBody>
      </p:sp>
      <p:sp>
        <p:nvSpPr>
          <p:cNvPr id="6" name="Rectangle 5"/>
          <p:cNvSpPr/>
          <p:nvPr/>
        </p:nvSpPr>
        <p:spPr>
          <a:xfrm>
            <a:off x="234456" y="2239702"/>
            <a:ext cx="86407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For encryption, SOA-C security is achievable by building schemes that are not committing: </a:t>
            </a:r>
            <a:r>
              <a:rPr lang="en-US" sz="2000" dirty="0"/>
              <a:t>schemes based on </a:t>
            </a:r>
            <a:r>
              <a:rPr lang="en-US" sz="2000" dirty="0" err="1"/>
              <a:t>lossy</a:t>
            </a:r>
            <a:r>
              <a:rPr lang="en-US" sz="2000" dirty="0"/>
              <a:t> encryption [BHY09, BY09, HLOV11] or deniable encryption [FHKW10, BWY11]. The first </a:t>
            </a:r>
            <a:r>
              <a:rPr lang="en-US" sz="2000" dirty="0" smtClean="0"/>
              <a:t>solutions were </a:t>
            </a:r>
            <a:r>
              <a:rPr lang="en-US" sz="2000" dirty="0"/>
              <a:t>based on non-committing encryption [CFGN96</a:t>
            </a:r>
            <a:r>
              <a:rPr lang="en-US" sz="2000" dirty="0" smtClean="0"/>
              <a:t>], but these have long keys.</a:t>
            </a:r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SOA-C for Encryption</a:t>
            </a:r>
            <a:endParaRPr lang="en-US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4457" y="3771232"/>
            <a:ext cx="8640761" cy="4501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But the basic question remained open</a:t>
            </a:r>
            <a:r>
              <a:rPr lang="en-US" sz="2000" dirty="0" smtClean="0"/>
              <a:t>:</a:t>
            </a:r>
          </a:p>
          <a:p>
            <a:endParaRPr lang="en-US" sz="27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91949" y="4399154"/>
            <a:ext cx="8640761" cy="4501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Is every IND-CPA scheme SOA-C secure</a:t>
            </a:r>
            <a:r>
              <a:rPr lang="en-US" sz="2000" dirty="0" smtClean="0">
                <a:solidFill>
                  <a:srgbClr val="FF0000"/>
                </a:solidFill>
              </a:rPr>
              <a:t>? </a:t>
            </a:r>
            <a:r>
              <a:rPr lang="en-US" sz="2000" dirty="0">
                <a:solidFill>
                  <a:srgbClr val="FF0000"/>
                </a:solidFill>
              </a:rPr>
              <a:t>No proof or counter-example.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7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34457" y="4983214"/>
            <a:ext cx="8640761" cy="4501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For example</a:t>
            </a:r>
            <a:r>
              <a:rPr lang="en-US" sz="2000" dirty="0" smtClean="0"/>
              <a:t>, is </a:t>
            </a:r>
            <a:r>
              <a:rPr lang="en-US" sz="2000" dirty="0" err="1"/>
              <a:t>ElGamal</a:t>
            </a:r>
            <a:r>
              <a:rPr lang="en-US" sz="2000" dirty="0"/>
              <a:t> encryption </a:t>
            </a:r>
            <a:r>
              <a:rPr lang="en-US" sz="2000" dirty="0" smtClean="0"/>
              <a:t>scheme SOA-C secure?</a:t>
            </a:r>
            <a:endParaRPr lang="en-US" sz="2000" dirty="0"/>
          </a:p>
          <a:p>
            <a:endParaRPr lang="en-US" sz="27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34457" y="5936155"/>
            <a:ext cx="8640761" cy="4501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No proof </a:t>
            </a:r>
            <a:r>
              <a:rPr lang="en-US" sz="2000" dirty="0" smtClean="0"/>
              <a:t>or </a:t>
            </a:r>
            <a:r>
              <a:rPr lang="en-US" sz="2000" dirty="0"/>
              <a:t>attack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891949" y="5509103"/>
            <a:ext cx="2216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E</a:t>
            </a:r>
            <a:r>
              <a:rPr lang="en-US" dirty="0" smtClean="0"/>
              <a:t>(</a:t>
            </a:r>
            <a:r>
              <a:rPr lang="en-US" i="1" dirty="0" err="1" smtClean="0"/>
              <a:t>g</a:t>
            </a:r>
            <a:r>
              <a:rPr lang="en-US" i="1" baseline="30000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>
                <a:solidFill>
                  <a:srgbClr val="008000"/>
                </a:solidFill>
              </a:rPr>
              <a:t>M</a:t>
            </a:r>
            <a:r>
              <a:rPr lang="en-US" dirty="0" err="1"/>
              <a:t>;</a:t>
            </a:r>
            <a:r>
              <a:rPr lang="en-US" i="1" dirty="0" err="1">
                <a:solidFill>
                  <a:schemeClr val="accent2"/>
                </a:solidFill>
              </a:rPr>
              <a:t>R</a:t>
            </a:r>
            <a:r>
              <a:rPr lang="en-US" dirty="0"/>
              <a:t>)</a:t>
            </a:r>
            <a:r>
              <a:rPr lang="en-US" dirty="0" smtClean="0"/>
              <a:t>=(</a:t>
            </a:r>
            <a:r>
              <a:rPr lang="en-US" i="1" dirty="0" err="1" smtClean="0"/>
              <a:t>g</a:t>
            </a:r>
            <a:r>
              <a:rPr lang="en-US" i="1" baseline="30000" dirty="0" err="1" smtClean="0">
                <a:solidFill>
                  <a:srgbClr val="C0504D"/>
                </a:solidFill>
              </a:rPr>
              <a:t>R</a:t>
            </a:r>
            <a:r>
              <a:rPr lang="en-US" i="1" dirty="0" smtClean="0"/>
              <a:t>, </a:t>
            </a:r>
            <a:r>
              <a:rPr lang="en-US" i="1" dirty="0" err="1" smtClean="0">
                <a:solidFill>
                  <a:srgbClr val="008000"/>
                </a:solidFill>
              </a:rPr>
              <a:t>M</a:t>
            </a:r>
            <a:r>
              <a:rPr lang="en-US" i="1" dirty="0" err="1" smtClean="0"/>
              <a:t>g</a:t>
            </a:r>
            <a:r>
              <a:rPr lang="en-US" i="1" baseline="30000" dirty="0" err="1" smtClean="0"/>
              <a:t>x</a:t>
            </a:r>
            <a:r>
              <a:rPr lang="en-US" i="1" baseline="30000" dirty="0" err="1" smtClean="0">
                <a:solidFill>
                  <a:srgbClr val="C0504D"/>
                </a:solidFill>
              </a:rPr>
              <a:t>R</a:t>
            </a:r>
            <a:r>
              <a:rPr lang="en-US" i="1" dirty="0" smtClean="0">
                <a:solidFill>
                  <a:srgbClr val="000000"/>
                </a:solidFill>
              </a:rPr>
              <a:t>)</a:t>
            </a:r>
            <a:endParaRPr lang="en-U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2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8" grpId="0"/>
      <p:bldP spid="9" grpId="0"/>
      <p:bldP spid="10" grpId="0"/>
      <p:bldP spid="11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455" y="1859588"/>
            <a:ext cx="86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Stronger: </a:t>
            </a:r>
            <a:r>
              <a:rPr lang="en-US" sz="2000" dirty="0" smtClean="0">
                <a:solidFill>
                  <a:srgbClr val="FF0000"/>
                </a:solidFill>
              </a:rPr>
              <a:t>Every</a:t>
            </a:r>
            <a:r>
              <a:rPr lang="en-US" sz="2000" dirty="0" smtClean="0"/>
              <a:t> committing encryption scheme is not SOA-C secure.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457" y="3389120"/>
            <a:ext cx="8640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This result includes </a:t>
            </a:r>
            <a:r>
              <a:rPr lang="en-US" sz="2000" dirty="0" err="1" smtClean="0"/>
              <a:t>ElGamal</a:t>
            </a:r>
            <a:r>
              <a:rPr lang="en-US" sz="2000" dirty="0" smtClean="0"/>
              <a:t> and most standard encryption schemes, so our counter-examples are not artificial.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34456" y="0"/>
            <a:ext cx="864076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Our </a:t>
            </a:r>
            <a:r>
              <a:rPr lang="en-US" sz="3200" dirty="0">
                <a:solidFill>
                  <a:srgbClr val="4F81BD"/>
                </a:solidFill>
              </a:rPr>
              <a:t>Result </a:t>
            </a:r>
            <a:r>
              <a:rPr lang="en-US" sz="3200" dirty="0" smtClean="0">
                <a:solidFill>
                  <a:srgbClr val="4F81BD"/>
                </a:solidFill>
              </a:rPr>
              <a:t>for SOA</a:t>
            </a:r>
            <a:r>
              <a:rPr lang="en-US" sz="3200" dirty="0">
                <a:solidFill>
                  <a:srgbClr val="4F81BD"/>
                </a:solidFill>
              </a:rPr>
              <a:t>-</a:t>
            </a:r>
            <a:r>
              <a:rPr lang="en-US" sz="3200" dirty="0" smtClean="0">
                <a:solidFill>
                  <a:srgbClr val="4F81BD"/>
                </a:solidFill>
              </a:rPr>
              <a:t>C Encryption</a:t>
            </a:r>
            <a:endParaRPr lang="en-US" sz="32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34456" y="1155560"/>
            <a:ext cx="8640761" cy="499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There exists an </a:t>
            </a:r>
            <a:r>
              <a:rPr lang="en-US" sz="2000" dirty="0" smtClean="0"/>
              <a:t>encryption scheme that is IND-CPA secure but not SOA-C secure.</a:t>
            </a:r>
            <a:endParaRPr 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34457" y="2548966"/>
            <a:ext cx="8640761" cy="499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en-US" sz="2000" dirty="0" smtClean="0"/>
              <a:t>We give a precise definition of what being committing means for encryption schemes.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70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57" y="0"/>
            <a:ext cx="642471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Commitment Schemes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647107" y="1578815"/>
            <a:ext cx="984202" cy="81133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60868" y="1748961"/>
            <a:ext cx="464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0073" y="1742816"/>
            <a:ext cx="12477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596" y="1291604"/>
            <a:ext cx="137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 </a:t>
            </a:r>
            <a:r>
              <a:rPr lang="en-US" i="1" dirty="0" smtClean="0">
                <a:solidFill>
                  <a:srgbClr val="008000"/>
                </a:solidFill>
              </a:rPr>
              <a:t>M</a:t>
            </a:r>
            <a:endParaRPr lang="en-US" i="1" dirty="0">
              <a:solidFill>
                <a:srgbClr val="008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365956" y="3259193"/>
            <a:ext cx="1168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365956" y="3860830"/>
            <a:ext cx="1168016" cy="137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82934" y="2827559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8064A2"/>
                </a:solidFill>
              </a:rPr>
              <a:t>C</a:t>
            </a:r>
            <a:endParaRPr lang="en-US" i="1" dirty="0">
              <a:solidFill>
                <a:srgbClr val="8064A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59167" y="3423224"/>
            <a:ext cx="925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C0504D"/>
                </a:solidFill>
              </a:rPr>
              <a:t>R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93869" y="2282949"/>
            <a:ext cx="1158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618588" y="2293705"/>
            <a:ext cx="1363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709081" y="2663037"/>
            <a:ext cx="2048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Commit to </a:t>
            </a:r>
            <a:r>
              <a:rPr lang="en-US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09081" y="3547667"/>
            <a:ext cx="1382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</a:t>
            </a:r>
            <a:r>
              <a:rPr lang="en-US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618590" y="3775623"/>
            <a:ext cx="136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that: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10073" y="2293048"/>
            <a:ext cx="12477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7909" y="1841836"/>
            <a:ext cx="137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Coins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R</a:t>
            </a:r>
            <a:endParaRPr lang="en-US" i="1" dirty="0">
              <a:solidFill>
                <a:schemeClr val="accent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751136" y="2012471"/>
            <a:ext cx="12477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05726" y="1561259"/>
            <a:ext cx="137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Ciphertext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4"/>
                </a:solidFill>
              </a:rPr>
              <a:t>C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09081" y="3012225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R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618589" y="4086447"/>
            <a:ext cx="110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8064A2"/>
                </a:solidFill>
              </a:rPr>
              <a:t>C</a:t>
            </a:r>
            <a:r>
              <a:rPr lang="en-US" dirty="0" smtClean="0">
                <a:sym typeface="Wingdings"/>
              </a:rPr>
              <a:t>=</a:t>
            </a:r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234457" y="4576228"/>
            <a:ext cx="8640761" cy="6881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Hiding</a:t>
            </a:r>
            <a:r>
              <a:rPr lang="en-US" sz="2000" dirty="0" smtClean="0"/>
              <a:t>: It is computationally infeasible for the receiver given </a:t>
            </a:r>
            <a:r>
              <a:rPr lang="en-US" sz="2000" i="1" dirty="0" smtClean="0">
                <a:solidFill>
                  <a:srgbClr val="8064A2"/>
                </a:solidFill>
              </a:rPr>
              <a:t>C</a:t>
            </a:r>
            <a:r>
              <a:rPr lang="en-US" sz="2000" dirty="0" smtClean="0"/>
              <a:t> to learn anything more about </a:t>
            </a:r>
            <a:r>
              <a:rPr lang="en-US" sz="2000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 than it knows a priori. Formalized via semantic security.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34457" y="5338235"/>
            <a:ext cx="8640761" cy="889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>
                <a:solidFill>
                  <a:srgbClr val="FF0000"/>
                </a:solidFill>
              </a:rPr>
              <a:t>Binding</a:t>
            </a:r>
            <a:r>
              <a:rPr lang="en-US" sz="2000" dirty="0"/>
              <a:t>: It is computationally infeasible for the sender to find 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, </a:t>
            </a:r>
            <a:r>
              <a:rPr lang="en-US" sz="2000" i="1" dirty="0">
                <a:solidFill>
                  <a:srgbClr val="008000"/>
                </a:solidFill>
              </a:rPr>
              <a:t>M’</a:t>
            </a:r>
            <a:r>
              <a:rPr lang="en-US" sz="2000" dirty="0"/>
              <a:t>, </a:t>
            </a:r>
            <a:r>
              <a:rPr lang="en-US" sz="2000" i="1" dirty="0">
                <a:solidFill>
                  <a:srgbClr val="C0504D"/>
                </a:solidFill>
              </a:rPr>
              <a:t>R</a:t>
            </a:r>
            <a:r>
              <a:rPr lang="en-US" sz="2000" dirty="0"/>
              <a:t>, </a:t>
            </a:r>
            <a:r>
              <a:rPr lang="en-US" sz="2000" i="1" dirty="0">
                <a:solidFill>
                  <a:srgbClr val="C0504D"/>
                </a:solidFill>
              </a:rPr>
              <a:t>R’ </a:t>
            </a:r>
            <a:r>
              <a:rPr lang="en-US" sz="2000" dirty="0"/>
              <a:t>such that</a:t>
            </a:r>
            <a:r>
              <a:rPr lang="en-US" sz="2000" dirty="0" smtClean="0"/>
              <a:t>: </a:t>
            </a:r>
            <a:r>
              <a:rPr lang="en-US" sz="2000" i="1" dirty="0"/>
              <a:t>E</a:t>
            </a:r>
            <a:r>
              <a:rPr lang="en-US" sz="2000" dirty="0"/>
              <a:t>(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;</a:t>
            </a:r>
            <a:r>
              <a:rPr lang="en-US" sz="2000" i="1" dirty="0">
                <a:solidFill>
                  <a:srgbClr val="C0504D"/>
                </a:solidFill>
              </a:rPr>
              <a:t>R</a:t>
            </a:r>
            <a:r>
              <a:rPr lang="en-US" sz="2000" dirty="0"/>
              <a:t>)=</a:t>
            </a:r>
            <a:r>
              <a:rPr lang="en-US" sz="2000" i="1" dirty="0"/>
              <a:t>E</a:t>
            </a:r>
            <a:r>
              <a:rPr lang="en-US" sz="2000" dirty="0"/>
              <a:t>(</a:t>
            </a:r>
            <a:r>
              <a:rPr lang="en-US" sz="2000" i="1" dirty="0">
                <a:solidFill>
                  <a:srgbClr val="008000"/>
                </a:solidFill>
              </a:rPr>
              <a:t>M’</a:t>
            </a:r>
            <a:r>
              <a:rPr lang="en-US" sz="2000" dirty="0"/>
              <a:t>;</a:t>
            </a:r>
            <a:r>
              <a:rPr lang="en-US" sz="2000" i="1" dirty="0">
                <a:solidFill>
                  <a:srgbClr val="C0504D"/>
                </a:solidFill>
              </a:rPr>
              <a:t>R</a:t>
            </a:r>
            <a:r>
              <a:rPr lang="en-US" sz="2000" i="1" dirty="0">
                <a:solidFill>
                  <a:schemeClr val="accent2"/>
                </a:solidFill>
              </a:rPr>
              <a:t>’</a:t>
            </a:r>
            <a:r>
              <a:rPr lang="en-US" sz="2000" dirty="0" smtClean="0"/>
              <a:t>) and 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≠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i="1" dirty="0" smtClean="0">
                <a:solidFill>
                  <a:srgbClr val="008000"/>
                </a:solidFill>
              </a:rPr>
              <a:t>’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4756806" y="6009585"/>
            <a:ext cx="2026128" cy="484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969824" y="3232513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55753" y="3049764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93626" y="3012840"/>
            <a:ext cx="97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/>
              <a:t>r</a:t>
            </a:r>
            <a:r>
              <a:rPr lang="en-US" dirty="0"/>
              <a:t>;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93871" y="3012225"/>
            <a:ext cx="85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5148540" y="3223477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/>
          <p:cNvSpPr txBox="1">
            <a:spLocks/>
          </p:cNvSpPr>
          <p:nvPr/>
        </p:nvSpPr>
        <p:spPr>
          <a:xfrm>
            <a:off x="234457" y="6137499"/>
            <a:ext cx="8640761" cy="688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en-US" sz="2000" dirty="0" smtClean="0"/>
              <a:t>We will call a commitment scheme </a:t>
            </a:r>
            <a:r>
              <a:rPr lang="en-US" sz="2000" dirty="0" smtClean="0">
                <a:solidFill>
                  <a:srgbClr val="FF0000"/>
                </a:solidFill>
              </a:rPr>
              <a:t>HB-secure</a:t>
            </a:r>
            <a:r>
              <a:rPr lang="en-US" sz="2000" dirty="0" smtClean="0"/>
              <a:t> if it satisfies these properties.</a:t>
            </a:r>
          </a:p>
        </p:txBody>
      </p:sp>
    </p:spTree>
    <p:extLst>
      <p:ext uri="{BB962C8B-B14F-4D97-AF65-F5344CB8AC3E}">
        <p14:creationId xmlns:p14="http://schemas.microsoft.com/office/powerpoint/2010/main" val="2810416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2" grpId="0"/>
      <p:bldP spid="34" grpId="0"/>
      <p:bldP spid="41" grpId="0"/>
      <p:bldP spid="42" grpId="0"/>
      <p:bldP spid="43" grpId="0" build="p"/>
      <p:bldP spid="44" grpId="0"/>
      <p:bldP spid="10" grpId="0"/>
      <p:bldP spid="31" grpId="0"/>
      <p:bldP spid="35" grpId="0"/>
      <p:bldP spid="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687747" y="2879789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IND-CPA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166534" y="4097163"/>
            <a:ext cx="1559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IND-SOA-CRS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30596" y="2879789"/>
            <a:ext cx="83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SOA-C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stCxn id="14" idx="3"/>
            <a:endCxn id="16" idx="1"/>
          </p:cNvCxnSpPr>
          <p:nvPr/>
        </p:nvCxnSpPr>
        <p:spPr>
          <a:xfrm>
            <a:off x="2757271" y="3079844"/>
            <a:ext cx="26733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953557" y="2879789"/>
            <a:ext cx="287866" cy="4308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65950" y="2448902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Thm</a:t>
            </a:r>
            <a:r>
              <a:rPr lang="en-US" sz="2000" dirty="0" smtClean="0"/>
              <a:t> 1</a:t>
            </a:r>
            <a:endParaRPr lang="en-US" sz="20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370667" y="3310676"/>
            <a:ext cx="795867" cy="786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015066" y="3344542"/>
            <a:ext cx="1016000" cy="101268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40838" y="3784720"/>
            <a:ext cx="3153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?</a:t>
            </a:r>
            <a:endParaRPr lang="en-US" sz="22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 flipV="1">
            <a:off x="4749800" y="3344542"/>
            <a:ext cx="795867" cy="786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>
            <a:off x="4946391" y="3311587"/>
            <a:ext cx="1016000" cy="96520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454391" y="3581611"/>
            <a:ext cx="0" cy="4478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22756" y="3649343"/>
            <a:ext cx="2736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</a:t>
            </a:r>
            <a:r>
              <a:rPr lang="en-US" sz="2000" dirty="0" smtClean="0"/>
              <a:t>ecause </a:t>
            </a:r>
            <a:r>
              <a:rPr lang="en-US" sz="2000" dirty="0" err="1" smtClean="0"/>
              <a:t>Thm</a:t>
            </a:r>
            <a:r>
              <a:rPr lang="en-US" sz="2000" dirty="0" smtClean="0"/>
              <a:t> 1 holds for</a:t>
            </a:r>
          </a:p>
          <a:p>
            <a:r>
              <a:rPr lang="en-US" sz="2000" dirty="0" smtClean="0"/>
              <a:t>independent messages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34457" y="1251192"/>
            <a:ext cx="8640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There exists also an </a:t>
            </a:r>
            <a:r>
              <a:rPr lang="en-US" sz="2000" dirty="0" err="1" smtClean="0"/>
              <a:t>indistinguishability</a:t>
            </a:r>
            <a:r>
              <a:rPr lang="en-US" sz="2000" dirty="0" smtClean="0"/>
              <a:t>-style definition of SOA-security, denoted IND-SOA-CRS, but it is only defined for efficiently conditionally re-</a:t>
            </a:r>
            <a:r>
              <a:rPr lang="en-US" sz="2000" dirty="0" err="1" smtClean="0"/>
              <a:t>samplable</a:t>
            </a:r>
            <a:r>
              <a:rPr lang="en-US" sz="2000" dirty="0" smtClean="0"/>
              <a:t> distributions.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34457" y="4857989"/>
            <a:ext cx="8640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In a subsequent work</a:t>
            </a:r>
            <a:r>
              <a:rPr lang="en-US" sz="2000" dirty="0"/>
              <a:t>, </a:t>
            </a:r>
            <a:r>
              <a:rPr lang="en-US" sz="2000" dirty="0" err="1" smtClean="0"/>
              <a:t>Böhl</a:t>
            </a:r>
            <a:r>
              <a:rPr lang="en-US" sz="2000" dirty="0"/>
              <a:t>, </a:t>
            </a:r>
            <a:r>
              <a:rPr lang="en-US" sz="2000" dirty="0" err="1"/>
              <a:t>Hofheinz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 err="1" smtClean="0"/>
              <a:t>Kraschewski</a:t>
            </a:r>
            <a:r>
              <a:rPr lang="en-US" sz="2000" dirty="0" smtClean="0"/>
              <a:t> [BHK12] further clarified the relations between the different notions of SOA-security, but the above question remains open.</a:t>
            </a:r>
            <a:endParaRPr lang="en-US" sz="20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Relation to IND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46772" y="3423888"/>
            <a:ext cx="1026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[BHY09]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8035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1" grpId="0"/>
      <p:bldP spid="28" grpId="0"/>
      <p:bldP spid="36" grpId="0"/>
      <p:bldP spid="19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91714"/>
              </p:ext>
            </p:extLst>
          </p:nvPr>
        </p:nvGraphicFramePr>
        <p:xfrm>
          <a:off x="4088111" y="2913063"/>
          <a:ext cx="176371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14" name="Equation" r:id="rId4" imgW="1358900" imgH="241300" progId="Equation.3">
                  <p:embed/>
                </p:oleObj>
              </mc:Choice>
              <mc:Fallback>
                <p:oleObj name="Equation" r:id="rId4" imgW="13589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88111" y="2913063"/>
                        <a:ext cx="1763713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55048" y="2856522"/>
            <a:ext cx="1268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b="1" i="1" dirty="0">
                <a:solidFill>
                  <a:schemeClr val="tx2"/>
                </a:solidFill>
              </a:rPr>
              <a:t>S</a:t>
            </a:r>
            <a:r>
              <a:rPr lang="en-US" b="1" i="1" smtClean="0">
                <a:solidFill>
                  <a:schemeClr val="tx2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457" y="3507204"/>
            <a:ext cx="86407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We define the notion of decryption </a:t>
            </a:r>
            <a:r>
              <a:rPr lang="en-US" sz="2000" dirty="0" smtClean="0"/>
              <a:t>verifiability that is a </a:t>
            </a:r>
            <a:r>
              <a:rPr lang="en-US" sz="2000" dirty="0"/>
              <a:t>weak form of </a:t>
            </a:r>
            <a:r>
              <a:rPr lang="en-US" sz="2000" dirty="0" smtClean="0"/>
              <a:t>robustness </a:t>
            </a:r>
            <a:r>
              <a:rPr lang="en-US" sz="2000" dirty="0"/>
              <a:t>[ABN10]</a:t>
            </a:r>
            <a:r>
              <a:rPr lang="en-US" sz="2000" dirty="0" smtClean="0"/>
              <a:t>. For example, </a:t>
            </a:r>
            <a:r>
              <a:rPr lang="en-US" sz="2000" dirty="0" err="1" smtClean="0"/>
              <a:t>ElGamal</a:t>
            </a:r>
            <a:r>
              <a:rPr lang="en-US" sz="2000" dirty="0" smtClean="0"/>
              <a:t> </a:t>
            </a:r>
            <a:r>
              <a:rPr lang="en-US" sz="2000" dirty="0"/>
              <a:t>encryption scheme is not </a:t>
            </a:r>
            <a:r>
              <a:rPr lang="en-US" sz="2000" dirty="0" smtClean="0"/>
              <a:t>robust, </a:t>
            </a:r>
            <a:r>
              <a:rPr lang="en-US" sz="2000" dirty="0"/>
              <a:t>but it is decryption-verifiable.</a:t>
            </a:r>
          </a:p>
        </p:txBody>
      </p:sp>
      <p:sp>
        <p:nvSpPr>
          <p:cNvPr id="7" name="Rectangle 6"/>
          <p:cNvSpPr/>
          <p:nvPr/>
        </p:nvSpPr>
        <p:spPr>
          <a:xfrm>
            <a:off x="234457" y="4633346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Our result for SOA-K secure encryption: </a:t>
            </a:r>
            <a:r>
              <a:rPr lang="en-US" sz="2000" dirty="0" smtClean="0">
                <a:solidFill>
                  <a:srgbClr val="FF0000"/>
                </a:solidFill>
              </a:rPr>
              <a:t>No</a:t>
            </a:r>
            <a:r>
              <a:rPr lang="en-US" sz="2000" dirty="0" smtClean="0"/>
              <a:t> </a:t>
            </a:r>
            <a:r>
              <a:rPr lang="en-US" sz="2000" dirty="0"/>
              <a:t>decryption-verifiable encryption scheme </a:t>
            </a:r>
            <a:r>
              <a:rPr lang="en-US" sz="2000" dirty="0" smtClean="0"/>
              <a:t>is SOA</a:t>
            </a:r>
            <a:r>
              <a:rPr lang="en-US" sz="2000" dirty="0"/>
              <a:t>-</a:t>
            </a:r>
            <a:r>
              <a:rPr lang="en-US" sz="2000" dirty="0" smtClean="0"/>
              <a:t>K secure</a:t>
            </a:r>
            <a:r>
              <a:rPr lang="en-US" sz="2000" dirty="0"/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Our Result for SOA</a:t>
            </a:r>
            <a:r>
              <a:rPr lang="en-US" sz="3200" dirty="0" smtClean="0">
                <a:solidFill>
                  <a:srgbClr val="4F81BD"/>
                </a:solidFill>
              </a:rPr>
              <a:t>-K </a:t>
            </a:r>
            <a:r>
              <a:rPr lang="en-US" sz="3200" dirty="0">
                <a:solidFill>
                  <a:srgbClr val="4F81BD"/>
                </a:solidFill>
              </a:rPr>
              <a:t>Encryption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33082" y="326226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33082" y="233286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0110" y="1187434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</a:t>
            </a:r>
            <a:endParaRPr lang="en-US" i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972121" y="1187434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</a:t>
            </a:r>
            <a:r>
              <a:rPr lang="en-US" i="1" dirty="0" smtClean="0">
                <a:solidFill>
                  <a:srgbClr val="8E613A"/>
                </a:solidFill>
              </a:rPr>
              <a:t>A</a:t>
            </a:r>
            <a:endParaRPr lang="en-US" i="1" dirty="0">
              <a:solidFill>
                <a:srgbClr val="8E613A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4133082" y="280399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616722"/>
              </p:ext>
            </p:extLst>
          </p:nvPr>
        </p:nvGraphicFramePr>
        <p:xfrm>
          <a:off x="4578601" y="2428875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15" name="Equation" r:id="rId6" imgW="685800" imgH="203200" progId="Equation.3">
                  <p:embed/>
                </p:oleObj>
              </mc:Choice>
              <mc:Fallback>
                <p:oleObj name="Equation" r:id="rId6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8601" y="2428875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50110" y="1741432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33212" y="1948223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322529" y="195495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458" y="177220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65763" y="1741432"/>
            <a:ext cx="1869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D;</a:t>
            </a:r>
            <a:r>
              <a:rPr lang="en-US" dirty="0" smtClean="0"/>
              <a:t> (</a:t>
            </a:r>
            <a:r>
              <a:rPr lang="en-US" b="1" i="1" dirty="0" smtClean="0">
                <a:solidFill>
                  <a:srgbClr val="1F497D"/>
                </a:solidFill>
              </a:rPr>
              <a:t>PK</a:t>
            </a:r>
            <a:r>
              <a:rPr lang="en-US" dirty="0" smtClean="0"/>
              <a:t>,</a:t>
            </a:r>
            <a:r>
              <a:rPr lang="en-US" b="1" i="1" dirty="0" smtClean="0">
                <a:solidFill>
                  <a:srgbClr val="1F497D"/>
                </a:solidFill>
              </a:rPr>
              <a:t>SK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50110" y="2095350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endParaRPr lang="en-US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275442" y="231563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61371" y="213288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1599244" y="2095965"/>
            <a:ext cx="1114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 err="1" smtClean="0"/>
              <a:t>rn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rgbClr val="8064A2"/>
                </a:solidFill>
              </a:rPr>
              <a:t>C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800506" y="2095350"/>
            <a:ext cx="123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tx2"/>
                </a:solidFill>
              </a:rPr>
              <a:t>PK</a:t>
            </a:r>
            <a:r>
              <a:rPr lang="en-US" b="1" i="1" dirty="0" smtClean="0">
                <a:solidFill>
                  <a:srgbClr val="008000"/>
                </a:solidFill>
              </a:rPr>
              <a:t>,M</a:t>
            </a:r>
            <a:r>
              <a:rPr lang="en-US" dirty="0"/>
              <a:t>;</a:t>
            </a:r>
            <a:r>
              <a:rPr lang="en-US" b="1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2555175" y="2306602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47452" y="2856468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81822" y="2856522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40137" y="2372281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710720" y="1953469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896649" y="1770720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11184" y="1741432"/>
            <a:ext cx="973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00"/>
                </a:solidFill>
              </a:rPr>
              <a:t>(KG(</a:t>
            </a:r>
            <a:r>
              <a:rPr lang="en-US" i="1" dirty="0" err="1" smtClean="0">
                <a:solidFill>
                  <a:srgbClr val="000000"/>
                </a:solidFill>
              </a:rPr>
              <a:t>λ</a:t>
            </a:r>
            <a:r>
              <a:rPr lang="en-US" i="1" dirty="0" smtClean="0">
                <a:solidFill>
                  <a:srgbClr val="000000"/>
                </a:solidFill>
              </a:rPr>
              <a:t>))</a:t>
            </a:r>
            <a:r>
              <a:rPr lang="en-US" i="1" baseline="30000" dirty="0" smtClean="0">
                <a:solidFill>
                  <a:srgbClr val="000000"/>
                </a:solidFill>
              </a:rPr>
              <a:t>n</a:t>
            </a:r>
            <a:endParaRPr lang="en-US" i="1" baseline="30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4456" y="0"/>
            <a:ext cx="878507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Achievability of SOA-K security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34457" y="1264980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Nielsen [Nie02] showed that any PKE scheme achieving non-committing encryption must have long keys.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827810" y="2288159"/>
            <a:ext cx="6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NCE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430596" y="2288159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SOA-K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65537" y="2424224"/>
            <a:ext cx="176505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665537" y="2626042"/>
            <a:ext cx="1765059" cy="0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93132" y="2688269"/>
            <a:ext cx="3153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?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234457" y="3215925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So conceivably SOA-K can be achieved with short keys. Not ruled out by our above result. But we also show: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457" y="4097032"/>
            <a:ext cx="8640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Theorem: SOA-K security is impossible with short keys.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4457" y="4777496"/>
            <a:ext cx="8640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Note: this result is not in our abstract/online paper.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1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34457" y="1155868"/>
            <a:ext cx="8640761" cy="47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Every HB-secure commitment scheme is SOA-C insecure.</a:t>
            </a:r>
          </a:p>
          <a:p>
            <a:endParaRPr lang="en-US" sz="2700" dirty="0"/>
          </a:p>
        </p:txBody>
      </p:sp>
      <p:sp>
        <p:nvSpPr>
          <p:cNvPr id="3" name="Rectangle 2"/>
          <p:cNvSpPr/>
          <p:nvPr/>
        </p:nvSpPr>
        <p:spPr>
          <a:xfrm>
            <a:off x="234457" y="3413122"/>
            <a:ext cx="8640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Every </a:t>
            </a:r>
            <a:r>
              <a:rPr lang="en-US" sz="2000" dirty="0"/>
              <a:t>decryption-verifiable encryption scheme </a:t>
            </a:r>
            <a:r>
              <a:rPr lang="en-US" sz="2000" dirty="0" smtClean="0"/>
              <a:t>is </a:t>
            </a:r>
            <a:r>
              <a:rPr lang="en-US" sz="2000" dirty="0"/>
              <a:t>SOA-K </a:t>
            </a:r>
            <a:r>
              <a:rPr lang="en-US" sz="2000" dirty="0" smtClean="0"/>
              <a:t>insecure</a:t>
            </a:r>
            <a:r>
              <a:rPr lang="en-US" sz="2000" dirty="0"/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Summary</a:t>
            </a:r>
            <a:endParaRPr lang="en-US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4457" y="1852171"/>
            <a:ext cx="8640761" cy="47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Every committing encryption scheme is </a:t>
            </a:r>
            <a:r>
              <a:rPr lang="en-US" sz="2000" dirty="0" smtClean="0"/>
              <a:t>SOA</a:t>
            </a:r>
            <a:r>
              <a:rPr lang="en-US" sz="2000" dirty="0"/>
              <a:t>-C </a:t>
            </a:r>
            <a:r>
              <a:rPr lang="en-US" sz="2000" dirty="0" smtClean="0"/>
              <a:t>insecure.</a:t>
            </a:r>
            <a:endParaRPr lang="en-US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4457" y="2546482"/>
            <a:ext cx="8127580" cy="65704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smtClean="0"/>
              <a:t>Schemes specifically designed to achieve SOA-C security are really necessary.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34457" y="4157165"/>
            <a:ext cx="8640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SOA-K security needs long keys.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3902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6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9016" y="3696832"/>
            <a:ext cx="4085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E</a:t>
            </a:r>
            <a:r>
              <a:rPr lang="en-US" sz="2000" dirty="0" smtClean="0"/>
              <a:t>(</a:t>
            </a:r>
            <a:r>
              <a:rPr lang="en-US" sz="2000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; </a:t>
            </a:r>
            <a:r>
              <a:rPr lang="en-US" sz="2000" i="1" dirty="0" smtClean="0">
                <a:solidFill>
                  <a:schemeClr val="accent2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accent2"/>
                </a:solidFill>
              </a:rPr>
              <a:t>1</a:t>
            </a:r>
            <a:r>
              <a:rPr lang="en-US" sz="2000" dirty="0" smtClean="0"/>
              <a:t>||</a:t>
            </a:r>
            <a:r>
              <a:rPr lang="en-US" sz="2000" i="1" dirty="0" smtClean="0">
                <a:solidFill>
                  <a:schemeClr val="accent2"/>
                </a:solidFill>
              </a:rPr>
              <a:t> R</a:t>
            </a:r>
            <a:r>
              <a:rPr lang="en-US" sz="2000" i="1" baseline="-25000" dirty="0" smtClean="0">
                <a:solidFill>
                  <a:schemeClr val="accent2"/>
                </a:solidFill>
              </a:rPr>
              <a:t>2</a:t>
            </a:r>
            <a:r>
              <a:rPr lang="en-US" sz="2000" dirty="0" smtClean="0"/>
              <a:t>) = ( </a:t>
            </a:r>
            <a:r>
              <a:rPr lang="en-US" sz="2000" i="1" dirty="0" smtClean="0"/>
              <a:t>H</a:t>
            </a:r>
            <a:r>
              <a:rPr lang="en-US" sz="2000" dirty="0"/>
              <a:t>(</a:t>
            </a:r>
            <a:r>
              <a:rPr lang="en-US" sz="2000" i="1" dirty="0" smtClean="0">
                <a:solidFill>
                  <a:schemeClr val="accent2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accent2"/>
                </a:solidFill>
              </a:rPr>
              <a:t>2</a:t>
            </a:r>
            <a:r>
              <a:rPr lang="en-US" sz="2000" dirty="0" smtClean="0"/>
              <a:t>)</a:t>
            </a:r>
            <a:r>
              <a:rPr lang="en-US" sz="2000" dirty="0"/>
              <a:t>, </a:t>
            </a:r>
            <a:r>
              <a:rPr lang="en-US" sz="2000" i="1" dirty="0" smtClean="0">
                <a:solidFill>
                  <a:schemeClr val="accent2"/>
                </a:solidFill>
              </a:rPr>
              <a:t>R</a:t>
            </a:r>
            <a:r>
              <a:rPr lang="en-US" sz="2000" i="1" baseline="-25000" dirty="0" smtClean="0">
                <a:solidFill>
                  <a:schemeClr val="accent2"/>
                </a:solidFill>
              </a:rPr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Ext</a:t>
            </a:r>
            <a:r>
              <a:rPr lang="en-US" sz="2000" dirty="0"/>
              <a:t>(</a:t>
            </a:r>
            <a:r>
              <a:rPr lang="en-US" sz="2000" i="1" dirty="0">
                <a:solidFill>
                  <a:schemeClr val="accent2"/>
                </a:solidFill>
              </a:rPr>
              <a:t>R</a:t>
            </a:r>
            <a:r>
              <a:rPr lang="en-US" sz="2000" i="1" baseline="-25000" dirty="0">
                <a:solidFill>
                  <a:schemeClr val="accent2"/>
                </a:solidFill>
              </a:rPr>
              <a:t>1</a:t>
            </a:r>
            <a:r>
              <a:rPr lang="en-US" sz="2000" dirty="0"/>
              <a:t>,</a:t>
            </a:r>
            <a:r>
              <a:rPr lang="en-US" sz="2000" i="1" dirty="0">
                <a:solidFill>
                  <a:schemeClr val="accent2"/>
                </a:solidFill>
              </a:rPr>
              <a:t> R</a:t>
            </a:r>
            <a:r>
              <a:rPr lang="en-US" sz="2000" i="1" baseline="-25000" dirty="0">
                <a:solidFill>
                  <a:schemeClr val="accent2"/>
                </a:solidFill>
              </a:rPr>
              <a:t>2</a:t>
            </a:r>
            <a:r>
              <a:rPr lang="en-US" sz="2000" dirty="0"/>
              <a:t>)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34457" y="1206905"/>
            <a:ext cx="8640761" cy="1087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/>
              <a:t>Commitment Schemes are basic and widely </a:t>
            </a:r>
            <a:r>
              <a:rPr lang="en-US" sz="2000" dirty="0" smtClean="0"/>
              <a:t>used tools</a:t>
            </a:r>
            <a:r>
              <a:rPr lang="en-US" sz="2000" dirty="0"/>
              <a:t>, for example for ZK and other protocols. There are many </a:t>
            </a:r>
            <a:r>
              <a:rPr lang="en-US" sz="2000" dirty="0" smtClean="0"/>
              <a:t>constructions, </a:t>
            </a:r>
            <a:r>
              <a:rPr lang="en-US" sz="2000" dirty="0"/>
              <a:t>for example:</a:t>
            </a: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234457" y="2186099"/>
            <a:ext cx="8640761" cy="469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Let </a:t>
            </a:r>
            <a:r>
              <a:rPr lang="en-US" sz="2000" i="1" dirty="0"/>
              <a:t>g</a:t>
            </a:r>
            <a:r>
              <a:rPr lang="en-US" sz="2000" dirty="0"/>
              <a:t>, </a:t>
            </a:r>
            <a:r>
              <a:rPr lang="en-US" sz="2000" i="1" dirty="0"/>
              <a:t>h</a:t>
            </a:r>
            <a:r>
              <a:rPr lang="en-US" sz="2000" dirty="0"/>
              <a:t> be generators of a prime order group </a:t>
            </a:r>
            <a:r>
              <a:rPr lang="en-US" sz="2000" i="1" dirty="0"/>
              <a:t>G</a:t>
            </a:r>
            <a:r>
              <a:rPr lang="en-US" sz="2000" dirty="0"/>
              <a:t> and </a:t>
            </a:r>
            <a:r>
              <a:rPr lang="en-US" sz="2000" dirty="0" smtClean="0"/>
              <a:t>let </a:t>
            </a:r>
            <a:r>
              <a:rPr lang="en-US" sz="2000" i="1" dirty="0"/>
              <a:t>E</a:t>
            </a:r>
            <a:r>
              <a:rPr lang="en-US" sz="2000" dirty="0"/>
              <a:t>(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;</a:t>
            </a:r>
            <a:r>
              <a:rPr lang="en-US" sz="2000" i="1" dirty="0">
                <a:solidFill>
                  <a:schemeClr val="accent2"/>
                </a:solidFill>
              </a:rPr>
              <a:t>R</a:t>
            </a:r>
            <a:r>
              <a:rPr lang="en-US" sz="2000" dirty="0"/>
              <a:t>)=</a:t>
            </a:r>
            <a:r>
              <a:rPr lang="en-US" sz="2000" i="1" dirty="0" err="1" smtClean="0"/>
              <a:t>g</a:t>
            </a:r>
            <a:r>
              <a:rPr lang="en-US" sz="2000" i="1" baseline="30000" dirty="0" err="1" smtClean="0">
                <a:solidFill>
                  <a:srgbClr val="008000"/>
                </a:solidFill>
              </a:rPr>
              <a:t>M</a:t>
            </a:r>
            <a:r>
              <a:rPr lang="en-US" sz="2000" i="1" dirty="0" err="1" smtClean="0"/>
              <a:t>h</a:t>
            </a:r>
            <a:r>
              <a:rPr lang="en-US" sz="2000" i="1" baseline="30000" dirty="0" err="1" smtClean="0">
                <a:solidFill>
                  <a:srgbClr val="C0504D"/>
                </a:solidFill>
              </a:rPr>
              <a:t>R</a:t>
            </a:r>
            <a:r>
              <a:rPr lang="en-US" sz="2000" dirty="0" smtClean="0"/>
              <a:t> [Ped91].</a:t>
            </a:r>
            <a:endParaRPr lang="en-US" sz="2000" dirty="0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234457" y="2919374"/>
            <a:ext cx="8640761" cy="1115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/>
              <a:t>Let </a:t>
            </a:r>
            <a:r>
              <a:rPr lang="en-US" sz="2000" i="1" dirty="0"/>
              <a:t>H</a:t>
            </a:r>
            <a:r>
              <a:rPr lang="en-US" sz="2000" dirty="0"/>
              <a:t> be a CR </a:t>
            </a:r>
            <a:r>
              <a:rPr lang="en-US" sz="2000" dirty="0" smtClean="0"/>
              <a:t>hash function </a:t>
            </a:r>
            <a:r>
              <a:rPr lang="en-US" sz="2000" dirty="0"/>
              <a:t>and </a:t>
            </a:r>
            <a:r>
              <a:rPr lang="en-US" sz="2000" i="1" dirty="0"/>
              <a:t>Ext</a:t>
            </a:r>
            <a:r>
              <a:rPr lang="en-US" sz="2000" dirty="0"/>
              <a:t> </a:t>
            </a:r>
            <a:r>
              <a:rPr lang="en-US" sz="2000" dirty="0" smtClean="0"/>
              <a:t>a strong randomness extractor </a:t>
            </a:r>
            <a:r>
              <a:rPr lang="en-US" sz="2000" dirty="0"/>
              <a:t>and </a:t>
            </a:r>
            <a:r>
              <a:rPr lang="en-US" sz="2000" dirty="0" smtClean="0"/>
              <a:t>let</a:t>
            </a:r>
            <a:endParaRPr lang="en-US" sz="2000" dirty="0"/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234457" y="0"/>
            <a:ext cx="642471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Examples of Commitment Schemes</a:t>
            </a:r>
            <a:endParaRPr lang="en-US" sz="32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058932"/>
              </p:ext>
            </p:extLst>
          </p:nvPr>
        </p:nvGraphicFramePr>
        <p:xfrm>
          <a:off x="5312958" y="3764131"/>
          <a:ext cx="304416" cy="30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7" name="Equation" r:id="rId4" imgW="165100" imgH="165100" progId="Equation.3">
                  <p:embed/>
                </p:oleObj>
              </mc:Choice>
              <mc:Fallback>
                <p:oleObj name="Equation" r:id="rId4" imgW="1651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12958" y="3764131"/>
                        <a:ext cx="304416" cy="304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40492" y="3696832"/>
            <a:ext cx="617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008000"/>
                </a:solidFill>
              </a:rPr>
              <a:t>M 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592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9" grpId="0" build="p"/>
      <p:bldP spid="5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234457" y="0"/>
            <a:ext cx="642471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Hiding</a:t>
            </a:r>
            <a:endParaRPr lang="en-US" sz="32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574705" y="2081575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27866" y="1620362"/>
            <a:ext cx="49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8064A2"/>
                </a:solidFill>
              </a:rPr>
              <a:t>C</a:t>
            </a:r>
            <a:endParaRPr lang="en-US" sz="2000" i="1" dirty="0">
              <a:solidFill>
                <a:srgbClr val="8064A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33714" y="1220252"/>
            <a:ext cx="1685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Challenger</a:t>
            </a:r>
            <a:r>
              <a:rPr lang="en-US" sz="2000" i="1" baseline="-25000" dirty="0" err="1" smtClean="0"/>
              <a:t>D</a:t>
            </a:r>
            <a:endParaRPr lang="en-US" sz="2000" i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6296422" y="1220252"/>
            <a:ext cx="2064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Adversary </a:t>
            </a:r>
            <a:r>
              <a:rPr lang="en-US" sz="2000" i="1" dirty="0" smtClean="0">
                <a:solidFill>
                  <a:srgbClr val="8E613A"/>
                </a:solidFill>
              </a:rPr>
              <a:t>A</a:t>
            </a:r>
            <a:endParaRPr lang="en-US" sz="2000" i="1" dirty="0">
              <a:solidFill>
                <a:srgbClr val="8E613A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4616" y="2462990"/>
            <a:ext cx="86406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Security means </a:t>
            </a:r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/>
              <a:t> cannot figure out anything about 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. More precisely, anything more than that </a:t>
            </a:r>
            <a:r>
              <a:rPr lang="en-US" sz="2000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 is distributed according to </a:t>
            </a:r>
            <a:r>
              <a:rPr lang="en-US" sz="2000" i="1" dirty="0"/>
              <a:t>D</a:t>
            </a:r>
            <a:r>
              <a:rPr lang="en-US" sz="2000" dirty="0"/>
              <a:t>. Should hold for all </a:t>
            </a:r>
            <a:r>
              <a:rPr lang="en-US" sz="2000" i="1" dirty="0"/>
              <a:t>D</a:t>
            </a:r>
            <a:r>
              <a:rPr lang="en-US" sz="2000" dirty="0"/>
              <a:t> and is formalized by asking that a simulator denied </a:t>
            </a:r>
            <a:r>
              <a:rPr lang="en-US" sz="2000" i="1" dirty="0">
                <a:solidFill>
                  <a:schemeClr val="accent4"/>
                </a:solidFill>
              </a:rPr>
              <a:t>C</a:t>
            </a:r>
            <a:r>
              <a:rPr lang="en-US" sz="2000" dirty="0"/>
              <a:t> does as well as </a:t>
            </a:r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015728" y="1835806"/>
            <a:ext cx="340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M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355056" y="2049332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40985" y="1866583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698290" y="1835806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D;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50360" y="1833927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R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211103" y="2054215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97032" y="1871466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34905" y="1834542"/>
            <a:ext cx="97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/>
              <a:t>r</a:t>
            </a:r>
            <a:r>
              <a:rPr lang="en-US" dirty="0"/>
              <a:t>; </a:t>
            </a:r>
            <a:r>
              <a:rPr lang="en-US" dirty="0" smtClean="0">
                <a:solidFill>
                  <a:srgbClr val="8064A2"/>
                </a:solidFill>
              </a:rPr>
              <a:t>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35150" y="1833927"/>
            <a:ext cx="85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389819" y="2045179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81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234457" y="0"/>
            <a:ext cx="642471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Notation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34458" y="1669483"/>
            <a:ext cx="7728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8000"/>
                </a:solidFill>
              </a:rPr>
              <a:t>M </a:t>
            </a:r>
            <a:r>
              <a:rPr lang="en-US" sz="2000" dirty="0" smtClean="0">
                <a:solidFill>
                  <a:srgbClr val="000000"/>
                </a:solidFill>
              </a:rPr>
              <a:t>= (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[1]</a:t>
            </a:r>
            <a:r>
              <a:rPr lang="en-US" sz="2000" dirty="0" smtClean="0"/>
              <a:t>,…, </a:t>
            </a:r>
            <a:r>
              <a:rPr lang="en-US" sz="2000" b="1" i="1" dirty="0">
                <a:solidFill>
                  <a:srgbClr val="008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[</a:t>
            </a:r>
            <a:r>
              <a:rPr lang="en-US" sz="2000" i="1" dirty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]</a:t>
            </a:r>
            <a:r>
              <a:rPr lang="en-US" sz="2000" dirty="0" smtClean="0"/>
              <a:t>) is a vector of messages drawn from a distribution </a:t>
            </a:r>
            <a:r>
              <a:rPr lang="en-US" sz="2000" i="1" dirty="0" smtClean="0"/>
              <a:t>D</a:t>
            </a:r>
            <a:r>
              <a:rPr lang="en-US" sz="2000" dirty="0" smtClean="0"/>
              <a:t>.</a:t>
            </a:r>
            <a:endParaRPr lang="en-US" sz="2000" b="1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34458" y="1155560"/>
            <a:ext cx="8640761" cy="499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i="1" dirty="0">
                <a:solidFill>
                  <a:srgbClr val="008000"/>
                </a:solidFill>
              </a:rPr>
              <a:t>M</a:t>
            </a:r>
            <a:r>
              <a:rPr lang="en-US" sz="2000" dirty="0" smtClean="0"/>
              <a:t>, </a:t>
            </a:r>
            <a:r>
              <a:rPr lang="en-US" sz="2000" b="1" i="1" dirty="0" smtClean="0">
                <a:solidFill>
                  <a:schemeClr val="accent2"/>
                </a:solidFill>
              </a:rPr>
              <a:t>R</a:t>
            </a:r>
            <a:r>
              <a:rPr lang="en-US" sz="2000" dirty="0" smtClean="0"/>
              <a:t>, </a:t>
            </a:r>
            <a:r>
              <a:rPr lang="en-US" sz="2000" b="1" i="1" dirty="0" smtClean="0">
                <a:solidFill>
                  <a:srgbClr val="8064A2"/>
                </a:solidFill>
              </a:rPr>
              <a:t>C</a:t>
            </a:r>
            <a:r>
              <a:rPr lang="en-US" sz="2000" dirty="0" smtClean="0"/>
              <a:t> denote vectors.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34457" y="2207291"/>
            <a:ext cx="7825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2"/>
                </a:solidFill>
              </a:rPr>
              <a:t>R </a:t>
            </a:r>
            <a:r>
              <a:rPr lang="en-US" sz="2000" dirty="0" smtClean="0">
                <a:solidFill>
                  <a:srgbClr val="000000"/>
                </a:solidFill>
              </a:rPr>
              <a:t>= (</a:t>
            </a:r>
            <a:r>
              <a:rPr lang="en-US" sz="2000" b="1" i="1" dirty="0">
                <a:solidFill>
                  <a:schemeClr val="accent2"/>
                </a:solidFill>
              </a:rPr>
              <a:t>R</a:t>
            </a:r>
            <a:r>
              <a:rPr lang="en-US" sz="2000" dirty="0" smtClean="0">
                <a:solidFill>
                  <a:srgbClr val="000000"/>
                </a:solidFill>
              </a:rPr>
              <a:t>[1]</a:t>
            </a:r>
            <a:r>
              <a:rPr lang="en-US" sz="2000" dirty="0" smtClean="0"/>
              <a:t>,…, </a:t>
            </a:r>
            <a:r>
              <a:rPr lang="en-US" sz="2000" b="1" i="1" dirty="0">
                <a:solidFill>
                  <a:schemeClr val="accent2"/>
                </a:solidFill>
              </a:rPr>
              <a:t>R</a:t>
            </a:r>
            <a:r>
              <a:rPr lang="en-US" sz="2000" dirty="0" smtClean="0">
                <a:solidFill>
                  <a:srgbClr val="000000"/>
                </a:solidFill>
              </a:rPr>
              <a:t>[</a:t>
            </a:r>
            <a:r>
              <a:rPr lang="en-US" sz="2000" i="1" dirty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]</a:t>
            </a:r>
            <a:r>
              <a:rPr lang="en-US" sz="2000" dirty="0" smtClean="0"/>
              <a:t>) is a vector of independently distributed random strings. </a:t>
            </a:r>
            <a:endParaRPr lang="en-US" sz="20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34458" y="3417560"/>
            <a:ext cx="5968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8064A2"/>
                </a:solidFill>
              </a:rPr>
              <a:t>C </a:t>
            </a:r>
            <a:r>
              <a:rPr lang="en-US" sz="2000" dirty="0" smtClean="0">
                <a:solidFill>
                  <a:srgbClr val="000000"/>
                </a:solidFill>
              </a:rPr>
              <a:t>= (</a:t>
            </a:r>
            <a:r>
              <a:rPr lang="en-US" sz="2000" b="1" i="1" dirty="0">
                <a:solidFill>
                  <a:srgbClr val="8064A2"/>
                </a:solidFill>
              </a:rPr>
              <a:t>C</a:t>
            </a:r>
            <a:r>
              <a:rPr lang="en-US" sz="2000" dirty="0" smtClean="0">
                <a:solidFill>
                  <a:srgbClr val="000000"/>
                </a:solidFill>
              </a:rPr>
              <a:t>[1]</a:t>
            </a:r>
            <a:r>
              <a:rPr lang="en-US" sz="2000" dirty="0" smtClean="0"/>
              <a:t>,…, </a:t>
            </a:r>
            <a:r>
              <a:rPr lang="en-US" sz="2000" b="1" i="1" dirty="0">
                <a:solidFill>
                  <a:srgbClr val="8064A2"/>
                </a:solidFill>
              </a:rPr>
              <a:t>C</a:t>
            </a:r>
            <a:r>
              <a:rPr lang="en-US" sz="2000" dirty="0" smtClean="0">
                <a:solidFill>
                  <a:srgbClr val="000000"/>
                </a:solidFill>
              </a:rPr>
              <a:t>[</a:t>
            </a:r>
            <a:r>
              <a:rPr lang="en-US" sz="2000" i="1" dirty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]</a:t>
            </a:r>
            <a:r>
              <a:rPr lang="en-US" sz="2000" dirty="0" smtClean="0"/>
              <a:t>) = </a:t>
            </a:r>
            <a:r>
              <a:rPr lang="en-US" sz="2000" i="1" dirty="0" smtClean="0"/>
              <a:t>E</a:t>
            </a:r>
            <a:r>
              <a:rPr lang="en-US" sz="2000" dirty="0"/>
              <a:t>(</a:t>
            </a:r>
            <a:r>
              <a:rPr lang="en-US" sz="2000" b="1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;</a:t>
            </a:r>
            <a:r>
              <a:rPr lang="en-US" sz="2000" b="1" i="1" dirty="0">
                <a:solidFill>
                  <a:srgbClr val="C0504D"/>
                </a:solidFill>
              </a:rPr>
              <a:t>R</a:t>
            </a:r>
            <a:r>
              <a:rPr lang="en-US" sz="2000" dirty="0"/>
              <a:t>)  </a:t>
            </a:r>
            <a:r>
              <a:rPr lang="en-US" sz="2000" dirty="0" smtClean="0"/>
              <a:t>is a vector of commitments.</a:t>
            </a:r>
            <a:endParaRPr lang="en-US" sz="2000" b="1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4458" y="2804064"/>
            <a:ext cx="8640761" cy="499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Let </a:t>
            </a:r>
            <a:r>
              <a:rPr lang="en-US" sz="2000" i="1" dirty="0"/>
              <a:t>E</a:t>
            </a:r>
            <a:r>
              <a:rPr lang="en-US" sz="2000" dirty="0"/>
              <a:t>(</a:t>
            </a:r>
            <a:r>
              <a:rPr lang="en-US" sz="2000" b="1" i="1" dirty="0">
                <a:solidFill>
                  <a:srgbClr val="008000"/>
                </a:solidFill>
              </a:rPr>
              <a:t>M</a:t>
            </a:r>
            <a:r>
              <a:rPr lang="en-US" sz="2000" dirty="0"/>
              <a:t>;</a:t>
            </a:r>
            <a:r>
              <a:rPr lang="en-US" sz="2000" b="1" i="1" dirty="0">
                <a:solidFill>
                  <a:srgbClr val="C0504D"/>
                </a:solidFill>
              </a:rPr>
              <a:t>R</a:t>
            </a:r>
            <a:r>
              <a:rPr lang="en-US" sz="2000" dirty="0" smtClean="0"/>
              <a:t>) </a:t>
            </a:r>
            <a:r>
              <a:rPr lang="en-US" sz="2000" dirty="0" smtClean="0">
                <a:solidFill>
                  <a:srgbClr val="000000"/>
                </a:solidFill>
              </a:rPr>
              <a:t>= (</a:t>
            </a:r>
            <a:r>
              <a:rPr lang="en-US" sz="2000" i="1" dirty="0"/>
              <a:t>E</a:t>
            </a:r>
            <a:r>
              <a:rPr lang="en-US" sz="2000" dirty="0"/>
              <a:t>(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>
                <a:solidFill>
                  <a:srgbClr val="000000"/>
                </a:solidFill>
              </a:rPr>
              <a:t>[1]</a:t>
            </a:r>
            <a:r>
              <a:rPr lang="en-US" sz="2000" dirty="0" smtClean="0"/>
              <a:t>;</a:t>
            </a:r>
            <a:r>
              <a:rPr lang="en-US" sz="2000" b="1" i="1" dirty="0" smtClean="0">
                <a:solidFill>
                  <a:srgbClr val="C0504D"/>
                </a:solidFill>
              </a:rPr>
              <a:t>R</a:t>
            </a:r>
            <a:r>
              <a:rPr lang="en-US" sz="2000" dirty="0">
                <a:solidFill>
                  <a:srgbClr val="000000"/>
                </a:solidFill>
              </a:rPr>
              <a:t>[1]</a:t>
            </a:r>
            <a:r>
              <a:rPr lang="en-US" sz="2000" dirty="0" smtClean="0"/>
              <a:t>),…,</a:t>
            </a:r>
            <a:r>
              <a:rPr lang="en-US" sz="2000" i="1" dirty="0"/>
              <a:t> E</a:t>
            </a:r>
            <a:r>
              <a:rPr lang="en-US" sz="2000" dirty="0"/>
              <a:t>(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>
                <a:solidFill>
                  <a:srgbClr val="000000"/>
                </a:solidFill>
              </a:rPr>
              <a:t>[</a:t>
            </a:r>
            <a:r>
              <a:rPr lang="en-US" sz="2000" i="1" dirty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]</a:t>
            </a:r>
            <a:r>
              <a:rPr lang="en-US" sz="2000" dirty="0" smtClean="0"/>
              <a:t>;</a:t>
            </a:r>
            <a:r>
              <a:rPr lang="en-US" sz="2000" b="1" i="1" dirty="0" smtClean="0">
                <a:solidFill>
                  <a:srgbClr val="C0504D"/>
                </a:solidFill>
              </a:rPr>
              <a:t>R</a:t>
            </a:r>
            <a:r>
              <a:rPr lang="en-US" sz="2000" dirty="0">
                <a:solidFill>
                  <a:srgbClr val="000000"/>
                </a:solidFill>
              </a:rPr>
              <a:t>[</a:t>
            </a:r>
            <a:r>
              <a:rPr lang="en-US" sz="2000" i="1" dirty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]</a:t>
            </a:r>
            <a:r>
              <a:rPr lang="en-US" sz="2000" dirty="0" smtClean="0"/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).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5302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3824130" y="233286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0110" y="1187434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</a:t>
            </a:r>
            <a:endParaRPr lang="en-US" i="1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783317" y="1187434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</a:t>
            </a:r>
            <a:r>
              <a:rPr lang="en-US" i="1" dirty="0" smtClean="0">
                <a:solidFill>
                  <a:srgbClr val="8E613A"/>
                </a:solidFill>
              </a:rPr>
              <a:t>A</a:t>
            </a:r>
            <a:endParaRPr lang="en-US" i="1" dirty="0">
              <a:solidFill>
                <a:srgbClr val="8E613A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3824130" y="280399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960576"/>
              </p:ext>
            </p:extLst>
          </p:nvPr>
        </p:nvGraphicFramePr>
        <p:xfrm>
          <a:off x="4269649" y="2428875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20" name="Equation" r:id="rId4" imgW="685800" imgH="203200" progId="Equation.3">
                  <p:embed/>
                </p:oleObj>
              </mc:Choice>
              <mc:Fallback>
                <p:oleObj name="Equation" r:id="rId4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69649" y="2428875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3824130" y="326226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457" y="3745703"/>
            <a:ext cx="5548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Security means </a:t>
            </a:r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 smtClean="0"/>
              <a:t> </a:t>
            </a:r>
            <a:r>
              <a:rPr lang="en-US" sz="2000" dirty="0"/>
              <a:t>cannot figure out anything </a:t>
            </a:r>
            <a:r>
              <a:rPr lang="en-US" sz="2000" dirty="0" smtClean="0"/>
              <a:t>about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457" y="4286110"/>
            <a:ext cx="4700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Q: If </a:t>
            </a:r>
            <a:r>
              <a:rPr lang="en-US" sz="2000" i="1" dirty="0" smtClean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 is HB-secure then is it SOA-M </a:t>
            </a:r>
            <a:r>
              <a:rPr lang="en-US" dirty="0" smtClean="0">
                <a:solidFill>
                  <a:srgbClr val="FF0000"/>
                </a:solidFill>
              </a:rPr>
              <a:t>secure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4457" y="4800392"/>
            <a:ext cx="89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A: YES.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4457" y="5299199"/>
            <a:ext cx="8619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proof crucially exploits that </a:t>
            </a:r>
            <a:r>
              <a:rPr lang="en-US" sz="2000" i="1" dirty="0" smtClean="0">
                <a:solidFill>
                  <a:srgbClr val="8E613A"/>
                </a:solidFill>
              </a:rPr>
              <a:t>A</a:t>
            </a:r>
            <a:r>
              <a:rPr lang="en-US" sz="2000" dirty="0" smtClean="0"/>
              <a:t> is not given a proof of correct opening.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34457" y="5793102"/>
            <a:ext cx="9072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version of SOA is called </a:t>
            </a:r>
            <a:r>
              <a:rPr lang="en-US" sz="2000" dirty="0" smtClean="0">
                <a:solidFill>
                  <a:srgbClr val="008000"/>
                </a:solidFill>
              </a:rPr>
              <a:t>SOA-M </a:t>
            </a:r>
            <a:r>
              <a:rPr lang="en-US" sz="2000" dirty="0" smtClean="0"/>
              <a:t>and is not the one where difficulties arise.</a:t>
            </a:r>
            <a:endParaRPr lang="en-US" sz="20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SOA-M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50110" y="1741432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424260" y="1948223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53848" y="2856522"/>
            <a:ext cx="6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322529" y="195495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08458" y="177220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665763" y="1741432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50110" y="2095350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endParaRPr lang="en-US" b="1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275442" y="231563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61371" y="213288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1599244" y="2095965"/>
            <a:ext cx="1114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 err="1" smtClean="0"/>
              <a:t>rn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rgbClr val="8064A2"/>
                </a:solidFill>
              </a:rPr>
              <a:t>C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800506" y="2095350"/>
            <a:ext cx="123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b="1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2555175" y="2306602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967392"/>
              </p:ext>
            </p:extLst>
          </p:nvPr>
        </p:nvGraphicFramePr>
        <p:xfrm>
          <a:off x="4081266" y="2929362"/>
          <a:ext cx="12350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21" name="Equation" r:id="rId6" imgW="952500" imgH="241300" progId="Equation.3">
                  <p:embed/>
                </p:oleObj>
              </mc:Choice>
              <mc:Fallback>
                <p:oleObj name="Equation" r:id="rId6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81266" y="2929362"/>
                        <a:ext cx="123507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620170" y="2856522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95100" y="2856522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80645" y="3760235"/>
            <a:ext cx="6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1575"/>
              </p:ext>
            </p:extLst>
          </p:nvPr>
        </p:nvGraphicFramePr>
        <p:xfrm>
          <a:off x="5608063" y="3833075"/>
          <a:ext cx="12350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22" name="Equation" r:id="rId8" imgW="952500" imgH="241300" progId="Equation.3">
                  <p:embed/>
                </p:oleObj>
              </mc:Choice>
              <mc:Fallback>
                <p:oleObj name="Equation" r:id="rId8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08063" y="3833075"/>
                        <a:ext cx="123507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6146967" y="3760235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21897" y="3760235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9066" y="3745703"/>
            <a:ext cx="3380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31185" y="2372281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053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18" grpId="0"/>
      <p:bldP spid="20" grpId="0"/>
      <p:bldP spid="26" grpId="0"/>
      <p:bldP spid="36" grpId="0"/>
      <p:bldP spid="37" grpId="0"/>
      <p:bldP spid="38" grpId="0"/>
      <p:bldP spid="40" grpId="0"/>
      <p:bldP spid="41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3866244" y="2856522"/>
            <a:ext cx="1098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], </a:t>
            </a:r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234276"/>
              </p:ext>
            </p:extLst>
          </p:nvPr>
        </p:nvGraphicFramePr>
        <p:xfrm>
          <a:off x="3895106" y="2912440"/>
          <a:ext cx="16303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4" imgW="1257300" imgH="241300" progId="Equation.3">
                  <p:embed/>
                </p:oleObj>
              </mc:Choice>
              <mc:Fallback>
                <p:oleObj name="Equation" r:id="rId4" imgW="12573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95106" y="2912440"/>
                        <a:ext cx="1630362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>
            <a:off x="3824130" y="3262267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4457" y="4325395"/>
            <a:ext cx="461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Q: If </a:t>
            </a:r>
            <a:r>
              <a:rPr lang="en-US" sz="2000" i="1" dirty="0" smtClean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 is HB-secure then is it SOA-C </a:t>
            </a:r>
            <a:r>
              <a:rPr lang="en-US" dirty="0" smtClean="0">
                <a:solidFill>
                  <a:srgbClr val="FF0000"/>
                </a:solidFill>
              </a:rPr>
              <a:t>secure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4457" y="4867434"/>
            <a:ext cx="1052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A: OPEN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8267" y="5416064"/>
            <a:ext cx="7926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No proof that HB-security implies SOA-C security.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No counter-example scheme </a:t>
            </a:r>
            <a:r>
              <a:rPr lang="en-US" sz="2000" i="1" dirty="0" smtClean="0"/>
              <a:t>E</a:t>
            </a:r>
            <a:r>
              <a:rPr lang="en-US" sz="2000" dirty="0" smtClean="0"/>
              <a:t> that is HB-secure but not SOA-C secure.</a:t>
            </a:r>
            <a:endParaRPr lang="en-US" sz="2000" dirty="0"/>
          </a:p>
        </p:txBody>
      </p:sp>
      <p:sp>
        <p:nvSpPr>
          <p:cNvPr id="2" name="Oval 1"/>
          <p:cNvSpPr/>
          <p:nvPr/>
        </p:nvSpPr>
        <p:spPr>
          <a:xfrm>
            <a:off x="4390192" y="2892935"/>
            <a:ext cx="548387" cy="36933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 cmpd="sng">
                <a:solidFill>
                  <a:schemeClr val="tx1"/>
                </a:solidFill>
              </a:ln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24130" y="233286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50110" y="1187434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</a:t>
            </a:r>
            <a:endParaRPr lang="en-US" i="1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3317" y="1187434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</a:t>
            </a:r>
            <a:r>
              <a:rPr lang="en-US" i="1" dirty="0" smtClean="0">
                <a:solidFill>
                  <a:srgbClr val="8E613A"/>
                </a:solidFill>
              </a:rPr>
              <a:t>A</a:t>
            </a:r>
            <a:endParaRPr lang="en-US" i="1" dirty="0">
              <a:solidFill>
                <a:srgbClr val="8E613A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3824130" y="2803994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382733"/>
              </p:ext>
            </p:extLst>
          </p:nvPr>
        </p:nvGraphicFramePr>
        <p:xfrm>
          <a:off x="4269649" y="2428875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6" imgW="685800" imgH="203200" progId="Equation.3">
                  <p:embed/>
                </p:oleObj>
              </mc:Choice>
              <mc:Fallback>
                <p:oleObj name="Equation" r:id="rId6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69649" y="2428875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34457" y="3745703"/>
            <a:ext cx="5548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Security means </a:t>
            </a:r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 smtClean="0"/>
              <a:t> </a:t>
            </a:r>
            <a:r>
              <a:rPr lang="en-US" sz="2000" dirty="0"/>
              <a:t>cannot figure out anything </a:t>
            </a:r>
            <a:r>
              <a:rPr lang="en-US" sz="2000" dirty="0" smtClean="0"/>
              <a:t>about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SOA</a:t>
            </a:r>
            <a:r>
              <a:rPr lang="en-US" sz="3200" dirty="0" smtClean="0">
                <a:solidFill>
                  <a:srgbClr val="4F81BD"/>
                </a:solidFill>
              </a:rPr>
              <a:t>-C</a:t>
            </a:r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950110" y="1741432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424260" y="1948223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322529" y="195495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508458" y="177220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1665763" y="1741432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50110" y="2095350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275442" y="231563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461371" y="213288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1599244" y="2095965"/>
            <a:ext cx="1114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 err="1" smtClean="0"/>
              <a:t>rn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rgbClr val="8064A2"/>
                </a:solidFill>
              </a:rPr>
              <a:t>C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800506" y="2095350"/>
            <a:ext cx="123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b="1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555175" y="2306602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817209" y="2856522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63277" y="2856522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80645" y="3760235"/>
            <a:ext cx="6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062397"/>
              </p:ext>
            </p:extLst>
          </p:nvPr>
        </p:nvGraphicFramePr>
        <p:xfrm>
          <a:off x="5608063" y="3833075"/>
          <a:ext cx="12350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8" imgW="952500" imgH="241300" progId="Equation.3">
                  <p:embed/>
                </p:oleObj>
              </mc:Choice>
              <mc:Fallback>
                <p:oleObj name="Equation" r:id="rId8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08063" y="3833075"/>
                        <a:ext cx="123507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6146967" y="3760235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21897" y="3760235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31185" y="2372281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45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7" grpId="0"/>
      <p:bldP spid="2" grpId="0" animBg="1"/>
      <p:bldP spid="33" grpId="0"/>
      <p:bldP spid="50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4458" y="2735880"/>
            <a:ext cx="86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Stronger: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Every</a:t>
            </a:r>
            <a:r>
              <a:rPr lang="en-US" sz="2000" dirty="0" smtClean="0"/>
              <a:t> HB-secure commitment scheme is SOA-C insecure.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459" y="4142874"/>
            <a:ext cx="86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Given </a:t>
            </a:r>
            <a:r>
              <a:rPr lang="en-US" sz="2000" dirty="0" smtClean="0">
                <a:solidFill>
                  <a:srgbClr val="FF0000"/>
                </a:solidFill>
              </a:rPr>
              <a:t>any</a:t>
            </a:r>
            <a:r>
              <a:rPr lang="en-US" sz="2000" dirty="0" smtClean="0"/>
              <a:t> HB-secure scheme we present an attack breaking SOA-C security.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458" y="1808947"/>
            <a:ext cx="8640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This answers the long-standing open question. But perhaps the counter-example is artificial. What about “real” schemes?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34458" y="4862646"/>
            <a:ext cx="8640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We also show that there exist IND-CPA PKE schemes that are not SOA-C or SOA-K secure, including “real” schemes.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4F81BD"/>
                </a:solidFill>
              </a:rPr>
              <a:t>Our Results</a:t>
            </a:r>
            <a:endParaRPr lang="en-US" sz="32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34458" y="1155560"/>
            <a:ext cx="8640761" cy="499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There exists an HB-secure commitment scheme that is not </a:t>
            </a:r>
            <a:r>
              <a:rPr lang="en-US" sz="2000" dirty="0" smtClean="0"/>
              <a:t>SOA-C secure</a:t>
            </a:r>
            <a:r>
              <a:rPr lang="en-US" sz="2000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4456" y="3443888"/>
            <a:ext cx="8640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particular the example schemes we gave earlier are not SOA-C secure.</a:t>
            </a:r>
          </a:p>
        </p:txBody>
      </p:sp>
    </p:spTree>
    <p:extLst>
      <p:ext uri="{BB962C8B-B14F-4D97-AF65-F5344CB8AC3E}">
        <p14:creationId xmlns:p14="http://schemas.microsoft.com/office/powerpoint/2010/main" val="26036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9859" y="4161017"/>
            <a:ext cx="272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8E613A"/>
                </a:solidFill>
              </a:rPr>
              <a:t>A</a:t>
            </a:r>
            <a:r>
              <a:rPr lang="en-US" sz="2000" dirty="0"/>
              <a:t> wins </a:t>
            </a:r>
            <a:r>
              <a:rPr lang="en-US" sz="2000" dirty="0" smtClean="0"/>
              <a:t>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Rel</a:t>
            </a:r>
            <a:r>
              <a:rPr lang="en-US" sz="2000" dirty="0" smtClean="0"/>
              <a:t>(</a:t>
            </a:r>
            <a:r>
              <a:rPr lang="en-US" sz="2000" i="1" dirty="0" smtClean="0"/>
              <a:t>w</a:t>
            </a:r>
            <a:r>
              <a:rPr lang="en-US" sz="2000" dirty="0" smtClean="0"/>
              <a:t>,</a:t>
            </a:r>
            <a:r>
              <a:rPr lang="en-US" sz="2000" b="1" i="1" dirty="0">
                <a:solidFill>
                  <a:srgbClr val="008000"/>
                </a:solidFill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dirty="0" smtClean="0"/>
              <a:t>)=1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34457" y="0"/>
            <a:ext cx="64247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F81BD"/>
                </a:solidFill>
              </a:rPr>
              <a:t>SOA</a:t>
            </a:r>
            <a:r>
              <a:rPr lang="en-US" sz="3200" dirty="0" smtClean="0">
                <a:solidFill>
                  <a:srgbClr val="4F81BD"/>
                </a:solidFill>
              </a:rPr>
              <a:t>-C Security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644976" y="3790325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252763" y="3353428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w</a:t>
            </a:r>
            <a:endParaRPr lang="en-US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7710596" y="1002768"/>
            <a:ext cx="206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Simulator </a:t>
            </a:r>
            <a:r>
              <a:rPr lang="en-US" i="1" dirty="0">
                <a:solidFill>
                  <a:srgbClr val="2C4A97"/>
                </a:solidFill>
              </a:rPr>
              <a:t>S</a:t>
            </a: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766461"/>
              </p:ext>
            </p:extLst>
          </p:nvPr>
        </p:nvGraphicFramePr>
        <p:xfrm>
          <a:off x="6824235" y="1429076"/>
          <a:ext cx="236538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75" name="Equation" r:id="rId4" imgW="139700" imgH="152400" progId="Equation.3">
                  <p:embed/>
                </p:oleObj>
              </mc:Choice>
              <mc:Fallback>
                <p:oleObj name="Equation" r:id="rId4" imgW="1397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24235" y="1429076"/>
                        <a:ext cx="236538" cy="255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32947" y="5605610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 smtClean="0"/>
              <a:t>E</a:t>
            </a:r>
            <a:r>
              <a:rPr lang="en-US" sz="2000" dirty="0" smtClean="0"/>
              <a:t> </a:t>
            </a:r>
            <a:r>
              <a:rPr lang="en-US" sz="2000" dirty="0"/>
              <a:t>is SOA-C secure </a:t>
            </a:r>
            <a:r>
              <a:rPr lang="en-US" sz="2000" dirty="0" smtClean="0"/>
              <a:t>if for every PT adversary </a:t>
            </a:r>
            <a:r>
              <a:rPr lang="en-US" sz="2000" i="1" dirty="0" smtClean="0">
                <a:solidFill>
                  <a:srgbClr val="8E613A"/>
                </a:solidFill>
              </a:rPr>
              <a:t>A</a:t>
            </a:r>
            <a:r>
              <a:rPr lang="en-US" sz="2000" dirty="0" smtClean="0"/>
              <a:t> there exists a PT simulator </a:t>
            </a:r>
            <a:r>
              <a:rPr lang="en-US" sz="2000" i="1" dirty="0" smtClean="0">
                <a:solidFill>
                  <a:srgbClr val="2C4A97"/>
                </a:solidFill>
              </a:rPr>
              <a:t>S</a:t>
            </a:r>
            <a:r>
              <a:rPr lang="en-US" sz="2000" dirty="0" smtClean="0"/>
              <a:t> such that </a:t>
            </a:r>
            <a:r>
              <a:rPr lang="en-US" sz="2000" i="1" dirty="0" err="1"/>
              <a:t>Adv</a:t>
            </a:r>
            <a:r>
              <a:rPr lang="en-US" sz="2000" i="1" baseline="-25000" dirty="0" err="1"/>
              <a:t>E,</a:t>
            </a:r>
            <a:r>
              <a:rPr lang="en-US" sz="2000" i="1" baseline="-25000" dirty="0" err="1">
                <a:solidFill>
                  <a:srgbClr val="8E613A"/>
                </a:solidFill>
              </a:rPr>
              <a:t>A</a:t>
            </a:r>
            <a:r>
              <a:rPr lang="en-US" sz="2000" i="1" baseline="-25000" dirty="0" err="1"/>
              <a:t>,</a:t>
            </a:r>
            <a:r>
              <a:rPr lang="en-US" sz="2000" i="1" baseline="-25000" dirty="0" err="1">
                <a:solidFill>
                  <a:srgbClr val="2C4A97"/>
                </a:solidFill>
              </a:rPr>
              <a:t>S</a:t>
            </a:r>
            <a:r>
              <a:rPr lang="en-US" sz="2000" dirty="0" smtClean="0"/>
              <a:t> is negligible in the security parameter.</a:t>
            </a:r>
            <a:endParaRPr lang="en-US" sz="2000" baseline="-25000" dirty="0"/>
          </a:p>
        </p:txBody>
      </p:sp>
      <p:sp>
        <p:nvSpPr>
          <p:cNvPr id="37" name="Rectangle 36"/>
          <p:cNvSpPr/>
          <p:nvPr/>
        </p:nvSpPr>
        <p:spPr>
          <a:xfrm>
            <a:off x="2749806" y="4972577"/>
            <a:ext cx="8640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 smtClean="0"/>
              <a:t>Adv</a:t>
            </a:r>
            <a:r>
              <a:rPr lang="en-US" i="1" baseline="-25000" dirty="0" err="1" smtClean="0"/>
              <a:t>E,</a:t>
            </a:r>
            <a:r>
              <a:rPr lang="en-US" i="1" baseline="-25000" dirty="0" err="1" smtClean="0">
                <a:solidFill>
                  <a:srgbClr val="8E613A"/>
                </a:solidFill>
              </a:rPr>
              <a:t>A</a:t>
            </a:r>
            <a:r>
              <a:rPr lang="en-US" i="1" baseline="-25000" dirty="0" err="1" smtClean="0"/>
              <a:t>,</a:t>
            </a:r>
            <a:r>
              <a:rPr lang="en-US" i="1" baseline="-25000" dirty="0" err="1" smtClean="0">
                <a:solidFill>
                  <a:srgbClr val="2C4A97"/>
                </a:solidFill>
              </a:rPr>
              <a:t>S</a:t>
            </a:r>
            <a:r>
              <a:rPr lang="en-US" dirty="0" smtClean="0"/>
              <a:t>=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i="1" dirty="0">
                <a:solidFill>
                  <a:srgbClr val="8E613A"/>
                </a:solidFill>
              </a:rPr>
              <a:t>A</a:t>
            </a:r>
            <a:r>
              <a:rPr lang="en-US" dirty="0" smtClean="0"/>
              <a:t> wins]-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i="1" dirty="0" smtClean="0">
                <a:solidFill>
                  <a:srgbClr val="2C4A97"/>
                </a:solidFill>
              </a:rPr>
              <a:t>S</a:t>
            </a:r>
            <a:r>
              <a:rPr lang="en-US" dirty="0" smtClean="0"/>
              <a:t> wins]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694747" y="2943134"/>
            <a:ext cx="1098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], </a:t>
            </a:r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765695"/>
              </p:ext>
            </p:extLst>
          </p:nvPr>
        </p:nvGraphicFramePr>
        <p:xfrm>
          <a:off x="1723609" y="2999052"/>
          <a:ext cx="16303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76" name="Equation" r:id="rId6" imgW="1257300" imgH="241300" progId="Equation.3">
                  <p:embed/>
                </p:oleObj>
              </mc:Choice>
              <mc:Fallback>
                <p:oleObj name="Equation" r:id="rId6" imgW="12573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23609" y="2999052"/>
                        <a:ext cx="1630362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/>
          <p:nvPr/>
        </p:nvCxnSpPr>
        <p:spPr>
          <a:xfrm>
            <a:off x="1652633" y="3348879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652633" y="2419476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96864" y="958334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D,Rel</a:t>
            </a:r>
            <a:endParaRPr lang="en-US" i="1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2920813" y="1010749"/>
            <a:ext cx="132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Adversary </a:t>
            </a:r>
            <a:r>
              <a:rPr lang="en-US" i="1" dirty="0" smtClean="0">
                <a:solidFill>
                  <a:srgbClr val="8E613A"/>
                </a:solidFill>
              </a:rPr>
              <a:t>A</a:t>
            </a:r>
            <a:endParaRPr lang="en-US" i="1" dirty="0">
              <a:solidFill>
                <a:srgbClr val="8E613A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rot="10800000">
            <a:off x="1652633" y="2890606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139471"/>
              </p:ext>
            </p:extLst>
          </p:nvPr>
        </p:nvGraphicFramePr>
        <p:xfrm>
          <a:off x="2098152" y="2515487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77" name="Equation" r:id="rId8" imgW="685800" imgH="203200" progId="Equation.3">
                  <p:embed/>
                </p:oleObj>
              </mc:Choice>
              <mc:Fallback>
                <p:oleObj name="Equation" r:id="rId8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98152" y="2515487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196864" y="1512332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2252763" y="2034835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569283" y="172585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55212" y="154310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912517" y="1512332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96864" y="1866250"/>
            <a:ext cx="28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2"/>
                </a:solidFill>
              </a:rPr>
              <a:t>R</a:t>
            </a:r>
            <a:endParaRPr lang="en-US" b="1" dirty="0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522196" y="208653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08125" y="190378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845998" y="1866865"/>
            <a:ext cx="79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</a:t>
            </a:r>
            <a:r>
              <a:rPr lang="en-US" dirty="0"/>
              <a:t>0,1}</a:t>
            </a:r>
            <a:r>
              <a:rPr lang="en-US" baseline="30000" dirty="0" err="1" smtClean="0"/>
              <a:t>rn</a:t>
            </a:r>
            <a:endParaRPr lang="en-US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755212" y="2161786"/>
            <a:ext cx="1231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/>
              <a:t>(</a:t>
            </a:r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dirty="0"/>
              <a:t>;</a:t>
            </a:r>
            <a:r>
              <a:rPr lang="en-US" b="1" i="1" dirty="0">
                <a:solidFill>
                  <a:srgbClr val="C0504D"/>
                </a:solidFill>
              </a:rPr>
              <a:t>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 flipH="1">
            <a:off x="509881" y="2373038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645712" y="2943134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991780" y="2943134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859688" y="2458893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11082" y="2161786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8064A2"/>
                </a:solidFill>
              </a:rPr>
              <a:t>C</a:t>
            </a:r>
            <a:endParaRPr lang="en-US" b="1" i="1" dirty="0">
              <a:solidFill>
                <a:srgbClr val="8064A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33661" y="4162841"/>
            <a:ext cx="272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2C4A97"/>
                </a:solidFill>
              </a:rPr>
              <a:t>S</a:t>
            </a:r>
            <a:r>
              <a:rPr lang="en-US" sz="2000" dirty="0" smtClean="0"/>
              <a:t> </a:t>
            </a:r>
            <a:r>
              <a:rPr lang="en-US" sz="2000" dirty="0"/>
              <a:t>wins </a:t>
            </a:r>
            <a:r>
              <a:rPr lang="en-US" sz="2000" dirty="0" smtClean="0"/>
              <a:t>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Rel</a:t>
            </a:r>
            <a:r>
              <a:rPr lang="en-US" sz="2000" dirty="0" smtClean="0"/>
              <a:t>(</a:t>
            </a:r>
            <a:r>
              <a:rPr lang="en-US" sz="2000" i="1" dirty="0" smtClean="0"/>
              <a:t>w</a:t>
            </a:r>
            <a:r>
              <a:rPr lang="en-US" sz="2000" dirty="0" smtClean="0"/>
              <a:t>,</a:t>
            </a:r>
            <a:r>
              <a:rPr lang="en-US" sz="2000" b="1" i="1" dirty="0">
                <a:solidFill>
                  <a:srgbClr val="008000"/>
                </a:solidFill>
              </a:rPr>
              <a:t> </a:t>
            </a:r>
            <a:r>
              <a:rPr lang="en-US" sz="2000" b="1" i="1" dirty="0" smtClean="0">
                <a:solidFill>
                  <a:srgbClr val="008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dirty="0" smtClean="0"/>
              <a:t>)=1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i="1" dirty="0">
              <a:solidFill>
                <a:srgbClr val="00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10800000">
            <a:off x="6060037" y="3140975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667824" y="2704078"/>
            <a:ext cx="49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w</a:t>
            </a:r>
            <a:endParaRPr lang="en-US" i="1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6067694" y="1770126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831361" y="1002768"/>
            <a:ext cx="16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Challenger</a:t>
            </a:r>
            <a:r>
              <a:rPr lang="en-US" i="1" baseline="-25000" dirty="0" err="1" smtClean="0"/>
              <a:t>D,Rel</a:t>
            </a:r>
            <a:endParaRPr lang="en-US" i="1" baseline="-25000" dirty="0"/>
          </a:p>
        </p:txBody>
      </p:sp>
      <p:cxnSp>
        <p:nvCxnSpPr>
          <p:cNvPr id="98" name="Straight Arrow Connector 97"/>
          <p:cNvCxnSpPr/>
          <p:nvPr/>
        </p:nvCxnSpPr>
        <p:spPr>
          <a:xfrm rot="10800000">
            <a:off x="6067694" y="2241256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479529"/>
              </p:ext>
            </p:extLst>
          </p:nvPr>
        </p:nvGraphicFramePr>
        <p:xfrm>
          <a:off x="6513213" y="1866137"/>
          <a:ext cx="10668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78" name="Equation" r:id="rId10" imgW="685800" imgH="203200" progId="Equation.3">
                  <p:embed/>
                </p:oleObj>
              </mc:Choice>
              <mc:Fallback>
                <p:oleObj name="Equation" r:id="rId10" imgW="685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513213" y="1866137"/>
                        <a:ext cx="1066800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TextBox 99"/>
          <p:cNvSpPr txBox="1"/>
          <p:nvPr/>
        </p:nvSpPr>
        <p:spPr>
          <a:xfrm>
            <a:off x="4831361" y="1556766"/>
            <a:ext cx="44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8000"/>
                </a:solidFill>
              </a:rPr>
              <a:t>M</a:t>
            </a:r>
            <a:endParaRPr lang="en-US" b="1" i="1" dirty="0"/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5203780" y="1770292"/>
            <a:ext cx="2597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5389709" y="1587543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$</a:t>
            </a:r>
            <a:endParaRPr lang="en-US" sz="14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547014" y="1556766"/>
            <a:ext cx="49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274749" y="1809543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6071780" y="2709091"/>
            <a:ext cx="17217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6301498" y="2303346"/>
            <a:ext cx="6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8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graphicFrame>
        <p:nvGraphicFramePr>
          <p:cNvPr id="118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903174"/>
              </p:ext>
            </p:extLst>
          </p:nvPr>
        </p:nvGraphicFramePr>
        <p:xfrm>
          <a:off x="6328916" y="2376186"/>
          <a:ext cx="12350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79" name="Equation" r:id="rId11" imgW="952500" imgH="241300" progId="Equation.3">
                  <p:embed/>
                </p:oleObj>
              </mc:Choice>
              <mc:Fallback>
                <p:oleObj name="Equation" r:id="rId11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28916" y="2376186"/>
                        <a:ext cx="123507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867820" y="2303346"/>
            <a:ext cx="31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b="1" i="1" dirty="0">
              <a:solidFill>
                <a:srgbClr val="0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242750" y="2303346"/>
            <a:ext cx="30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0000"/>
                </a:solidFill>
              </a:rPr>
              <a:t>I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554837" y="949565"/>
            <a:ext cx="0" cy="3677697"/>
          </a:xfrm>
          <a:prstGeom prst="line">
            <a:avLst/>
          </a:prstGeom>
          <a:ln>
            <a:solidFill>
              <a:srgbClr val="6B4A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96864" y="989143"/>
            <a:ext cx="86407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We use the simulation-style definition of SOA-C security introduced by </a:t>
            </a:r>
            <a:r>
              <a:rPr lang="en-US" sz="2000" dirty="0" err="1" smtClean="0"/>
              <a:t>Dwork</a:t>
            </a:r>
            <a:r>
              <a:rPr lang="en-US" sz="2000" dirty="0"/>
              <a:t>, </a:t>
            </a:r>
            <a:r>
              <a:rPr lang="en-US" sz="2000" dirty="0" err="1" smtClean="0"/>
              <a:t>Naor</a:t>
            </a:r>
            <a:r>
              <a:rPr lang="en-US" sz="2000" dirty="0"/>
              <a:t>, </a:t>
            </a:r>
            <a:r>
              <a:rPr lang="en-US" sz="2000" dirty="0" err="1" smtClean="0"/>
              <a:t>Reingold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 smtClean="0"/>
              <a:t>Stockmeyer</a:t>
            </a:r>
            <a:r>
              <a:rPr lang="en-US" sz="2000" dirty="0" smtClean="0"/>
              <a:t> [DNRS03].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807161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8" grpId="0"/>
      <p:bldP spid="31" grpId="0"/>
      <p:bldP spid="3" grpId="0"/>
      <p:bldP spid="37" grpId="0"/>
      <p:bldP spid="65" grpId="0"/>
      <p:bldP spid="70" grpId="0"/>
      <p:bldP spid="71" grpId="0"/>
      <p:bldP spid="74" grpId="0"/>
      <p:bldP spid="75" grpId="0"/>
      <p:bldP spid="77" grpId="0"/>
      <p:bldP spid="78" grpId="0"/>
      <p:bldP spid="79" grpId="0"/>
      <p:bldP spid="81" grpId="0"/>
      <p:bldP spid="82" grpId="0"/>
      <p:bldP spid="83" grpId="0"/>
      <p:bldP spid="85" grpId="0"/>
      <p:bldP spid="86" grpId="0"/>
      <p:bldP spid="87" grpId="0"/>
      <p:bldP spid="88" grpId="0"/>
      <p:bldP spid="89" grpId="0"/>
      <p:bldP spid="91" grpId="0"/>
      <p:bldP spid="96" grpId="0"/>
      <p:bldP spid="100" grpId="0"/>
      <p:bldP spid="103" grpId="0"/>
      <p:bldP spid="104" grpId="0"/>
      <p:bldP spid="113" grpId="0"/>
      <p:bldP spid="117" grpId="0"/>
      <p:bldP spid="119" grpId="0"/>
      <p:bldP spid="120" grpId="0"/>
      <p:bldP spid="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10022</TotalTime>
  <Words>2474</Words>
  <Application>Microsoft Macintosh PowerPoint</Application>
  <PresentationFormat>On-screen Show (4:3)</PresentationFormat>
  <Paragraphs>324</Paragraphs>
  <Slides>24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Standard Security Does Not Imply Security Against Selective-Opening</vt:lpstr>
      <vt:lpstr>Commitment Schemes</vt:lpstr>
      <vt:lpstr>Examples of Commitment Schemes</vt:lpstr>
      <vt:lpstr>Hiding</vt:lpstr>
      <vt:lpstr>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Security Does Not Imply Security Against Selective-Opening</dc:title>
  <dc:creator>Rafael Dowsley</dc:creator>
  <cp:lastModifiedBy>Rafael Dowsley</cp:lastModifiedBy>
  <cp:revision>1557</cp:revision>
  <cp:lastPrinted>2012-04-12T18:48:13Z</cp:lastPrinted>
  <dcterms:created xsi:type="dcterms:W3CDTF">2011-10-13T01:07:24Z</dcterms:created>
  <dcterms:modified xsi:type="dcterms:W3CDTF">2012-04-21T08:53:29Z</dcterms:modified>
</cp:coreProperties>
</file>