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305" r:id="rId2"/>
    <p:sldId id="312" r:id="rId3"/>
    <p:sldId id="313" r:id="rId4"/>
    <p:sldId id="314" r:id="rId5"/>
    <p:sldId id="315" r:id="rId6"/>
    <p:sldId id="316" r:id="rId7"/>
    <p:sldId id="337" r:id="rId8"/>
    <p:sldId id="318" r:id="rId9"/>
    <p:sldId id="319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12EE94-B7D7-4E2C-9DD9-2474371D386B}">
          <p14:sldIdLst>
            <p14:sldId id="305"/>
            <p14:sldId id="312"/>
            <p14:sldId id="313"/>
            <p14:sldId id="314"/>
            <p14:sldId id="315"/>
            <p14:sldId id="316"/>
            <p14:sldId id="337"/>
            <p14:sldId id="318"/>
            <p14:sldId id="319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3A2"/>
    <a:srgbClr val="FFFFFF"/>
    <a:srgbClr val="6C9CD6"/>
    <a:srgbClr val="204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4" autoAdjust="0"/>
    <p:restoredTop sz="86175" autoAdjust="0"/>
  </p:normalViewPr>
  <p:slideViewPr>
    <p:cSldViewPr>
      <p:cViewPr>
        <p:scale>
          <a:sx n="50" d="100"/>
          <a:sy n="50" d="100"/>
        </p:scale>
        <p:origin x="-122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40A9C-EE9C-4736-B168-E8CF2D6C4295}" type="datetimeFigureOut">
              <a:rPr lang="en-US" smtClean="0"/>
              <a:t>4/15/2012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FCF0A-7D43-4AFB-9D88-0717C3293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14" descr="ut_pp3_e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443152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1"/>
          <p:cNvSpPr>
            <a:spLocks noChangeArrowheads="1"/>
          </p:cNvSpPr>
          <p:nvPr userDrawn="1"/>
        </p:nvSpPr>
        <p:spPr bwMode="auto">
          <a:xfrm>
            <a:off x="4431530" y="0"/>
            <a:ext cx="4780709" cy="6858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 userDrawn="1"/>
        </p:nvSpPr>
        <p:spPr bwMode="auto">
          <a:xfrm>
            <a:off x="0" y="6858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Event name</a:t>
            </a:r>
          </a:p>
        </p:txBody>
      </p:sp>
    </p:spTree>
    <p:extLst>
      <p:ext uri="{BB962C8B-B14F-4D97-AF65-F5344CB8AC3E}">
        <p14:creationId xmlns:p14="http://schemas.microsoft.com/office/powerpoint/2010/main" val="340158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68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2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5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42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38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Line below title"/>
          <p:cNvSpPr>
            <a:spLocks noChangeShapeType="1"/>
          </p:cNvSpPr>
          <p:nvPr userDrawn="1"/>
        </p:nvSpPr>
        <p:spPr bwMode="auto">
          <a:xfrm>
            <a:off x="533400" y="1219200"/>
            <a:ext cx="8083550" cy="0"/>
          </a:xfrm>
          <a:prstGeom prst="line">
            <a:avLst/>
          </a:prstGeom>
          <a:noFill/>
          <a:ln w="25400">
            <a:solidFill>
              <a:srgbClr val="6C9CD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16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5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1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4" descr="ut_pp3_en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0"/>
            <a:ext cx="2477191" cy="38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5"/>
          <p:cNvSpPr txBox="1">
            <a:spLocks noChangeArrowheads="1"/>
          </p:cNvSpPr>
          <p:nvPr/>
        </p:nvSpPr>
        <p:spPr bwMode="auto">
          <a:xfrm>
            <a:off x="0" y="6550025"/>
            <a:ext cx="9144000" cy="307975"/>
          </a:xfrm>
          <a:prstGeom prst="rect">
            <a:avLst/>
          </a:prstGeom>
          <a:solidFill>
            <a:srgbClr val="6C9CD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777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0025"/>
            <a:ext cx="57912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Quantum Proofs of Knowledge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50025"/>
            <a:ext cx="6096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6B56DF15-2C46-4BBF-BDB9-21543D0326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500298" y="0"/>
            <a:ext cx="6643702" cy="381000"/>
          </a:xfrm>
          <a:prstGeom prst="rect">
            <a:avLst/>
          </a:prstGeom>
          <a:gradFill rotWithShape="1">
            <a:gsLst>
              <a:gs pos="9000">
                <a:schemeClr val="bg1"/>
              </a:gs>
              <a:gs pos="54000">
                <a:srgbClr val="6C9CD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below header"/>
          <p:cNvSpPr>
            <a:spLocks noChangeShapeType="1"/>
          </p:cNvSpPr>
          <p:nvPr/>
        </p:nvSpPr>
        <p:spPr bwMode="auto">
          <a:xfrm>
            <a:off x="0" y="381000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 bwMode="auto">
          <a:xfrm>
            <a:off x="0" y="6550025"/>
            <a:ext cx="250029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Dominique Unruh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9" name="Line above footer"/>
          <p:cNvSpPr>
            <a:spLocks noChangeShapeType="1"/>
          </p:cNvSpPr>
          <p:nvPr/>
        </p:nvSpPr>
        <p:spPr bwMode="auto">
          <a:xfrm>
            <a:off x="0" y="6550025"/>
            <a:ext cx="916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0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2457450"/>
          </a:xfrm>
        </p:spPr>
        <p:txBody>
          <a:bodyPr anchor="b" anchorCtr="0">
            <a:normAutofit/>
          </a:bodyPr>
          <a:lstStyle/>
          <a:p>
            <a:r>
              <a:rPr lang="en-US" sz="4000" dirty="0" smtClean="0"/>
              <a:t>Quantum Proofs of Knowledge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5344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Dominique Unruh</a:t>
            </a:r>
          </a:p>
          <a:p>
            <a:r>
              <a:rPr lang="en-US" sz="2400" dirty="0" smtClean="0"/>
              <a:t>University of Tartu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334000" y="6553200"/>
            <a:ext cx="3810000" cy="304800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Tartu, April 12, 2012</a:t>
            </a:r>
          </a:p>
        </p:txBody>
      </p:sp>
    </p:spTree>
    <p:extLst>
      <p:ext uri="{BB962C8B-B14F-4D97-AF65-F5344CB8AC3E}">
        <p14:creationId xmlns:p14="http://schemas.microsoft.com/office/powerpoint/2010/main" val="220023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extractor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endParaRPr lang="en-US" sz="800" dirty="0" smtClean="0"/>
          </a:p>
          <a:p>
            <a:pPr marL="514350" indent="-514350"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prover</a:t>
            </a:r>
            <a:r>
              <a:rPr lang="en-US" dirty="0" smtClean="0"/>
              <a:t>, measure commitment</a:t>
            </a:r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prover</a:t>
            </a:r>
            <a:r>
              <a:rPr lang="en-US" dirty="0" smtClean="0"/>
              <a:t> on “challenge 1”,</a:t>
            </a:r>
            <a:br>
              <a:rPr lang="en-US" dirty="0" smtClean="0"/>
            </a:br>
            <a:r>
              <a:rPr lang="en-US" dirty="0" smtClean="0"/>
              <a:t>measure response 1</a:t>
            </a:r>
          </a:p>
          <a:p>
            <a:pPr marL="514350" indent="-514350">
              <a:buAutoNum type="arabicPeriod"/>
            </a:pPr>
            <a:endParaRPr lang="en-US" sz="1600" dirty="0" smtClean="0"/>
          </a:p>
          <a:p>
            <a:pPr marL="514350" indent="-514350">
              <a:buAutoNum type="arabicPeriod"/>
            </a:pPr>
            <a:r>
              <a:rPr lang="en-US" dirty="0" smtClean="0"/>
              <a:t>Run inverse </a:t>
            </a:r>
            <a:r>
              <a:rPr lang="en-US" dirty="0" err="1" smtClean="0"/>
              <a:t>prover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sz="1200" dirty="0" smtClean="0"/>
          </a:p>
          <a:p>
            <a:pPr marL="514350" indent="-514350"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prover</a:t>
            </a:r>
            <a:r>
              <a:rPr lang="en-US" dirty="0" smtClean="0"/>
              <a:t> on “challenge 2”,</a:t>
            </a:r>
            <a:br>
              <a:rPr lang="en-US" dirty="0" smtClean="0"/>
            </a:br>
            <a:r>
              <a:rPr lang="en-US" dirty="0" smtClean="0"/>
              <a:t>measure response 2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>
            <a:stCxn id="6" idx="2"/>
          </p:cNvCxnSpPr>
          <p:nvPr/>
        </p:nvCxnSpPr>
        <p:spPr>
          <a:xfrm>
            <a:off x="7889647" y="198120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737247" y="227838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89647" y="2583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8798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>
            <a:stCxn id="14" idx="2"/>
          </p:cNvCxnSpPr>
          <p:nvPr/>
        </p:nvCxnSpPr>
        <p:spPr>
          <a:xfrm>
            <a:off x="7889647" y="3345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737247" y="362712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889647" y="3931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889647" y="4693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9872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Arrow Connector 20"/>
          <p:cNvCxnSpPr>
            <a:stCxn id="20" idx="2"/>
          </p:cNvCxnSpPr>
          <p:nvPr/>
        </p:nvCxnSpPr>
        <p:spPr>
          <a:xfrm>
            <a:off x="7889647" y="5455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737247" y="573786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23901" y="2221468"/>
            <a:ext cx="586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083094" y="293191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153400" y="4278868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7570462" y="4210443"/>
            <a:ext cx="663476" cy="483478"/>
            <a:chOff x="6477000" y="2576774"/>
            <a:chExt cx="1020414" cy="743581"/>
          </a:xfrm>
        </p:grpSpPr>
        <p:pic>
          <p:nvPicPr>
            <p:cNvPr id="29" name="Picture 28" descr="Aristocat-Mari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2606281"/>
              <a:ext cx="589912" cy="697110"/>
            </a:xfrm>
            <a:prstGeom prst="rect">
              <a:avLst/>
            </a:prstGeom>
            <a:noFill/>
            <a:ln w="2857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/>
            <p:cNvSpPr/>
            <p:nvPr/>
          </p:nvSpPr>
          <p:spPr>
            <a:xfrm>
              <a:off x="6477000" y="2606281"/>
              <a:ext cx="914400" cy="7140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957001" y="2576774"/>
              <a:ext cx="540413" cy="52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-1</a:t>
              </a:r>
              <a:endParaRPr lang="en-US" sz="1600" b="1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8098334" y="504265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057026" y="359485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</a:t>
            </a:r>
            <a:r>
              <a:rPr lang="en-US" dirty="0"/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58752" y="570559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2</a:t>
            </a:r>
            <a:endParaRPr lang="en-US" dirty="0"/>
          </a:p>
        </p:txBody>
      </p:sp>
      <p:sp>
        <p:nvSpPr>
          <p:cNvPr id="36" name="Oval 35" hidden="1"/>
          <p:cNvSpPr/>
          <p:nvPr/>
        </p:nvSpPr>
        <p:spPr bwMode="hidden">
          <a:xfrm>
            <a:off x="-928726" y="1066800"/>
            <a:ext cx="11063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 hidden="1"/>
          <p:cNvSpPr/>
          <p:nvPr/>
        </p:nvSpPr>
        <p:spPr bwMode="hidden">
          <a:xfrm>
            <a:off x="-928726" y="2238375"/>
            <a:ext cx="113681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 hidden="1"/>
          <p:cNvSpPr/>
          <p:nvPr/>
        </p:nvSpPr>
        <p:spPr bwMode="hidden">
          <a:xfrm>
            <a:off x="-928726" y="3278386"/>
            <a:ext cx="10682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 hidden="1"/>
          <p:cNvSpPr/>
          <p:nvPr/>
        </p:nvSpPr>
        <p:spPr bwMode="hidden">
          <a:xfrm>
            <a:off x="-928726" y="4389120"/>
            <a:ext cx="117491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91400" y="15240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7391400" y="1524000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91400" y="285750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019800" y="3429000"/>
            <a:ext cx="1371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91400" y="4210443"/>
            <a:ext cx="0" cy="48347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648200" y="4456260"/>
            <a:ext cx="2743200" cy="727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391400" y="4884420"/>
            <a:ext cx="0" cy="11430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019800" y="5455920"/>
            <a:ext cx="13716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7391400" y="2667000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391400" y="2870835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391400" y="3998720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7391400" y="4219968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391400" y="4688403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7391400" y="6027420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91400" y="4884420"/>
            <a:ext cx="76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6858000" y="2133600"/>
            <a:ext cx="52387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 bwMode="hidden">
          <a:xfrm>
            <a:off x="-928726" y="1066800"/>
            <a:ext cx="8777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/>
          <p:nvPr/>
        </p:nvSpPr>
        <p:spPr bwMode="hidden">
          <a:xfrm>
            <a:off x="-965538" y="2221468"/>
            <a:ext cx="8777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/>
          <p:nvPr/>
        </p:nvSpPr>
        <p:spPr bwMode="hidden">
          <a:xfrm>
            <a:off x="-1040079" y="3278386"/>
            <a:ext cx="8777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 bwMode="hidden">
          <a:xfrm>
            <a:off x="-1040079" y="4379720"/>
            <a:ext cx="8777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11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extractor (</a:t>
            </a:r>
            <a:r>
              <a:rPr lang="en-US" dirty="0" err="1" smtClean="0"/>
              <a:t>ctd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it work?</a:t>
            </a:r>
          </a:p>
          <a:p>
            <a:endParaRPr lang="en-US" dirty="0" smtClean="0"/>
          </a:p>
          <a:p>
            <a:r>
              <a:rPr lang="en-US" dirty="0" smtClean="0"/>
              <a:t>Measuring “response 1”</a:t>
            </a:r>
            <a:br>
              <a:rPr lang="en-US" dirty="0" smtClean="0"/>
            </a:br>
            <a:r>
              <a:rPr lang="en-US" dirty="0" smtClean="0"/>
              <a:t>disturbs state</a:t>
            </a:r>
          </a:p>
          <a:p>
            <a:endParaRPr lang="en-US" dirty="0" smtClean="0"/>
          </a:p>
          <a:p>
            <a:r>
              <a:rPr lang="en-US" dirty="0" smtClean="0"/>
              <a:t>Rewinding fails…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stCxn id="6" idx="2"/>
          </p:cNvCxnSpPr>
          <p:nvPr/>
        </p:nvCxnSpPr>
        <p:spPr>
          <a:xfrm>
            <a:off x="7889647" y="198120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737247" y="227838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89647" y="2583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8798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>
            <a:stCxn id="10" idx="2"/>
          </p:cNvCxnSpPr>
          <p:nvPr/>
        </p:nvCxnSpPr>
        <p:spPr>
          <a:xfrm>
            <a:off x="7889647" y="3345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737247" y="362712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89647" y="3931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889647" y="4693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9872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>
            <a:stCxn id="15" idx="2"/>
          </p:cNvCxnSpPr>
          <p:nvPr/>
        </p:nvCxnSpPr>
        <p:spPr>
          <a:xfrm>
            <a:off x="7889647" y="5455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737247" y="573786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23901" y="2221468"/>
            <a:ext cx="586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83094" y="293191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153400" y="4278868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7570462" y="4210443"/>
            <a:ext cx="663476" cy="483478"/>
            <a:chOff x="6477000" y="2576774"/>
            <a:chExt cx="1020414" cy="743581"/>
          </a:xfrm>
        </p:grpSpPr>
        <p:pic>
          <p:nvPicPr>
            <p:cNvPr id="22" name="Picture 21" descr="Aristocat-Mari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2606281"/>
              <a:ext cx="589912" cy="697110"/>
            </a:xfrm>
            <a:prstGeom prst="rect">
              <a:avLst/>
            </a:prstGeom>
            <a:noFill/>
            <a:ln w="2857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Rectangle 22"/>
            <p:cNvSpPr/>
            <p:nvPr/>
          </p:nvSpPr>
          <p:spPr>
            <a:xfrm>
              <a:off x="6477000" y="2606281"/>
              <a:ext cx="914400" cy="7140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57001" y="2576774"/>
              <a:ext cx="540413" cy="52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-1</a:t>
              </a:r>
              <a:endParaRPr lang="en-US" sz="1600" b="1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8098334" y="504265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057026" y="359485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</a:t>
            </a:r>
            <a:r>
              <a:rPr lang="en-US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58752" y="570559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2</a:t>
            </a:r>
            <a:endParaRPr lang="en-US" dirty="0"/>
          </a:p>
        </p:txBody>
      </p:sp>
      <p:sp>
        <p:nvSpPr>
          <p:cNvPr id="28" name="Lightning Bolt 27"/>
          <p:cNvSpPr/>
          <p:nvPr/>
        </p:nvSpPr>
        <p:spPr>
          <a:xfrm>
            <a:off x="7312631" y="4114800"/>
            <a:ext cx="688369" cy="685800"/>
          </a:xfrm>
          <a:prstGeom prst="lightningBol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9" name="Oval 28"/>
          <p:cNvSpPr/>
          <p:nvPr/>
        </p:nvSpPr>
        <p:spPr bwMode="hidden">
          <a:xfrm>
            <a:off x="-928726" y="1066800"/>
            <a:ext cx="6948526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 bwMode="hidden">
          <a:xfrm>
            <a:off x="-928726" y="2362200"/>
            <a:ext cx="6948526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 bwMode="hidden">
          <a:xfrm>
            <a:off x="-928726" y="3874770"/>
            <a:ext cx="6948526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extraction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Thought experiment:</a:t>
            </a:r>
            <a:br>
              <a:rPr lang="en-US" dirty="0" smtClean="0"/>
            </a:br>
            <a:r>
              <a:rPr lang="en-US" dirty="0" smtClean="0"/>
              <a:t>“response” was only 1 bit</a:t>
            </a:r>
          </a:p>
          <a:p>
            <a:endParaRPr lang="en-US" dirty="0" smtClean="0"/>
          </a:p>
          <a:p>
            <a:r>
              <a:rPr lang="en-US" dirty="0" smtClean="0"/>
              <a:t>Then: measuring “res 1”</a:t>
            </a:r>
            <a:br>
              <a:rPr lang="en-US" dirty="0" smtClean="0"/>
            </a:br>
            <a:r>
              <a:rPr lang="en-US" dirty="0" smtClean="0"/>
              <a:t>disturbs only moderately</a:t>
            </a:r>
          </a:p>
          <a:p>
            <a:endParaRPr lang="en-US" dirty="0" smtClean="0"/>
          </a:p>
          <a:p>
            <a:r>
              <a:rPr lang="en-US" dirty="0" smtClean="0"/>
              <a:t>Extraction would work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12</a:t>
            </a:fld>
            <a:endParaRPr lang="en-US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8534400" y="6550025"/>
            <a:ext cx="6096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56DF15-2C46-4BBF-BDB9-21543D03269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7889647" y="198120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37247" y="227838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889647" y="2583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8798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>
            <a:stCxn id="11" idx="2"/>
          </p:cNvCxnSpPr>
          <p:nvPr/>
        </p:nvCxnSpPr>
        <p:spPr>
          <a:xfrm>
            <a:off x="7889647" y="3345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737247" y="362712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889647" y="3931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889647" y="4693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9872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>
            <a:stCxn id="16" idx="2"/>
          </p:cNvCxnSpPr>
          <p:nvPr/>
        </p:nvCxnSpPr>
        <p:spPr>
          <a:xfrm>
            <a:off x="7889647" y="5455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737247" y="573786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23901" y="2221468"/>
            <a:ext cx="586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083094" y="293191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153400" y="4278868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7570462" y="4210443"/>
            <a:ext cx="663476" cy="483478"/>
            <a:chOff x="6477000" y="2576774"/>
            <a:chExt cx="1020414" cy="743581"/>
          </a:xfrm>
        </p:grpSpPr>
        <p:pic>
          <p:nvPicPr>
            <p:cNvPr id="23" name="Picture 22" descr="Aristocat-Mari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2606281"/>
              <a:ext cx="589912" cy="697110"/>
            </a:xfrm>
            <a:prstGeom prst="rect">
              <a:avLst/>
            </a:prstGeom>
            <a:noFill/>
            <a:ln w="2857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6477000" y="2606281"/>
              <a:ext cx="914400" cy="7140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957001" y="2576774"/>
              <a:ext cx="540413" cy="52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-1</a:t>
              </a:r>
              <a:endParaRPr lang="en-US" sz="1600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8098334" y="504265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057026" y="359485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</a:t>
            </a:r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58752" y="570559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479417" y="3505200"/>
            <a:ext cx="1292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moderate</a:t>
            </a:r>
            <a:br>
              <a:rPr lang="en-US" dirty="0" smtClean="0"/>
            </a:br>
            <a:r>
              <a:rPr lang="en-US" dirty="0" smtClean="0"/>
              <a:t>disturbance</a:t>
            </a:r>
            <a:endParaRPr lang="en-US" dirty="0"/>
          </a:p>
        </p:txBody>
      </p:sp>
      <p:cxnSp>
        <p:nvCxnSpPr>
          <p:cNvPr id="32" name="Straight Arrow Connector 31"/>
          <p:cNvCxnSpPr>
            <a:endCxn id="13" idx="1"/>
          </p:cNvCxnSpPr>
          <p:nvPr/>
        </p:nvCxnSpPr>
        <p:spPr>
          <a:xfrm flipV="1">
            <a:off x="7482840" y="3779520"/>
            <a:ext cx="254407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 bwMode="hidden">
          <a:xfrm>
            <a:off x="-928726" y="1066800"/>
            <a:ext cx="6948526" cy="204978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 bwMode="hidden">
          <a:xfrm>
            <a:off x="-838200" y="2819399"/>
            <a:ext cx="6948526" cy="1874521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 bwMode="hidden">
          <a:xfrm>
            <a:off x="-838200" y="4290060"/>
            <a:ext cx="6948526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3" grpId="0" animBg="1"/>
      <p:bldP spid="33" grpId="1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extraction work (</a:t>
            </a:r>
            <a:r>
              <a:rPr lang="en-US" dirty="0" err="1" smtClean="0"/>
              <a:t>ctd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Idea: Make “response”</a:t>
            </a:r>
            <a:br>
              <a:rPr lang="en-US" dirty="0" smtClean="0"/>
            </a:br>
            <a:r>
              <a:rPr lang="en-US" dirty="0" smtClean="0"/>
              <a:t>effectively be 1 bit</a:t>
            </a:r>
          </a:p>
          <a:p>
            <a:endParaRPr lang="en-US" dirty="0"/>
          </a:p>
          <a:p>
            <a:r>
              <a:rPr lang="en-US" b="1" dirty="0" smtClean="0"/>
              <a:t>“Strict soundness”:</a:t>
            </a:r>
            <a:r>
              <a:rPr lang="en-US" dirty="0" smtClean="0"/>
              <a:t> For any</a:t>
            </a:r>
            <a:br>
              <a:rPr lang="en-US" dirty="0" smtClean="0"/>
            </a:br>
            <a:r>
              <a:rPr lang="en-US" dirty="0" smtClean="0"/>
              <a:t>challenge, exists at most 1</a:t>
            </a:r>
            <a:br>
              <a:rPr lang="en-US" dirty="0" smtClean="0"/>
            </a:br>
            <a:r>
              <a:rPr lang="en-US" dirty="0" smtClean="0"/>
              <a:t>valid response</a:t>
            </a:r>
          </a:p>
          <a:p>
            <a:endParaRPr lang="en-US" dirty="0"/>
          </a:p>
          <a:p>
            <a:r>
              <a:rPr lang="en-US" dirty="0" smtClean="0"/>
              <a:t>Given strict soundness,</a:t>
            </a:r>
            <a:br>
              <a:rPr lang="en-US" dirty="0" smtClean="0"/>
            </a:br>
            <a:r>
              <a:rPr lang="en-US" dirty="0" smtClean="0"/>
              <a:t>canonical extractor works!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52400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stCxn id="6" idx="2"/>
          </p:cNvCxnSpPr>
          <p:nvPr/>
        </p:nvCxnSpPr>
        <p:spPr>
          <a:xfrm>
            <a:off x="7889647" y="198120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737247" y="227838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89647" y="2583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8798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Arrow Connector 10"/>
          <p:cNvCxnSpPr>
            <a:stCxn id="10" idx="2"/>
          </p:cNvCxnSpPr>
          <p:nvPr/>
        </p:nvCxnSpPr>
        <p:spPr>
          <a:xfrm>
            <a:off x="7889647" y="334518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737247" y="362712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89647" y="3931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889647" y="4693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ristocat-Ma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998720"/>
            <a:ext cx="386894" cy="457200"/>
          </a:xfrm>
          <a:prstGeom prst="rect">
            <a:avLst/>
          </a:prstGeom>
          <a:noFill/>
          <a:ln w="28575">
            <a:solidFill>
              <a:srgbClr val="2D63A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>
            <a:stCxn id="15" idx="2"/>
          </p:cNvCxnSpPr>
          <p:nvPr/>
        </p:nvCxnSpPr>
        <p:spPr>
          <a:xfrm>
            <a:off x="7889647" y="5455920"/>
            <a:ext cx="0" cy="304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737247" y="5737860"/>
            <a:ext cx="3048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23901" y="2221468"/>
            <a:ext cx="586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83094" y="293191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153400" y="4278868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1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7570462" y="4210443"/>
            <a:ext cx="663476" cy="483478"/>
            <a:chOff x="6477000" y="2576774"/>
            <a:chExt cx="1020414" cy="743581"/>
          </a:xfrm>
        </p:grpSpPr>
        <p:pic>
          <p:nvPicPr>
            <p:cNvPr id="22" name="Picture 21" descr="Aristocat-Mari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2606281"/>
              <a:ext cx="589912" cy="697110"/>
            </a:xfrm>
            <a:prstGeom prst="rect">
              <a:avLst/>
            </a:prstGeom>
            <a:noFill/>
            <a:ln w="2857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Rectangle 22"/>
            <p:cNvSpPr/>
            <p:nvPr/>
          </p:nvSpPr>
          <p:spPr>
            <a:xfrm>
              <a:off x="6477000" y="2606281"/>
              <a:ext cx="914400" cy="71407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57001" y="2576774"/>
              <a:ext cx="540413" cy="520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-1</a:t>
              </a:r>
              <a:endParaRPr lang="en-US" sz="1600" b="1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8098334" y="504265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chal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057026" y="359485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</a:t>
            </a:r>
            <a:r>
              <a:rPr lang="en-US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58752" y="5705594"/>
            <a:ext cx="63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 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479417" y="3505200"/>
            <a:ext cx="1292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moderate</a:t>
            </a:r>
            <a:br>
              <a:rPr lang="en-US" dirty="0" smtClean="0"/>
            </a:br>
            <a:r>
              <a:rPr lang="en-US" dirty="0" smtClean="0"/>
              <a:t>disturbance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2" idx="1"/>
          </p:cNvCxnSpPr>
          <p:nvPr/>
        </p:nvCxnSpPr>
        <p:spPr>
          <a:xfrm flipV="1">
            <a:off x="7482840" y="3779520"/>
            <a:ext cx="254407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 bwMode="hidden">
          <a:xfrm>
            <a:off x="-928726" y="1066800"/>
            <a:ext cx="6948526" cy="1865114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 bwMode="hidden">
          <a:xfrm>
            <a:off x="-928726" y="2554488"/>
            <a:ext cx="6948526" cy="2488166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 bwMode="hidden">
          <a:xfrm>
            <a:off x="-928726" y="4495800"/>
            <a:ext cx="6948526" cy="20574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8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1" grpId="0" animBg="1"/>
      <p:bldP spid="31" grpId="1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Assume: Special soundness, strict soundness</a:t>
                </a:r>
                <a:br>
                  <a:rPr lang="en-US" dirty="0" smtClean="0"/>
                </a:b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Then</a:t>
                </a:r>
                <a:endParaRPr lang="en-US" sz="2800" b="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𝑒𝑥𝑡𝑟𝑎𝑐𝑡</m:t>
                              </m:r>
                            </m:e>
                          </m:d>
                        </m:e>
                      </m:func>
                      <m:r>
                        <a:rPr lang="en-US" sz="2800" b="0" i="1" smtClean="0">
                          <a:latin typeface="Cambria Math"/>
                        </a:rPr>
                        <m:t>≥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Pr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</a:rPr>
                                        <m:t>𝑣𝑒𝑟𝑖𝑓𝑦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8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8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#</m:t>
                                      </m:r>
                                      <m:r>
                                        <a:rPr lang="en-US" sz="2800" b="0" i="1" smtClean="0">
                                          <a:latin typeface="Cambria Math"/>
                                          <a:ea typeface="Cambria Math"/>
                                        </a:rPr>
                                        <m:t>𝑐h𝑎𝑙𝑙𝑒𝑛𝑔𝑒𝑠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r>
                  <a:rPr lang="en-US" sz="2800" dirty="0" smtClean="0"/>
                  <a:t>Classical:  no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√</m:t>
                    </m:r>
                  </m:oMath>
                </a14:m>
                <a:r>
                  <a:rPr lang="en-US" sz="2800" b="0" dirty="0" smtClean="0"/>
                  <a:t>, exponent 2.</a:t>
                </a:r>
              </a:p>
              <a:p>
                <a:r>
                  <a:rPr lang="en-US" sz="2800" dirty="0" smtClean="0"/>
                  <a:t>But good enough</a:t>
                </a:r>
                <a:endParaRPr lang="en-US" sz="28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257800"/>
            <a:ext cx="9144000" cy="0"/>
          </a:xfrm>
          <a:prstGeom prst="line">
            <a:avLst/>
          </a:prstGeom>
          <a:ln w="38100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 bwMode="hidden">
          <a:xfrm>
            <a:off x="-928726" y="1066800"/>
            <a:ext cx="10606126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hidden">
          <a:xfrm>
            <a:off x="-471526" y="2590800"/>
            <a:ext cx="9691726" cy="2514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 bwMode="hidden">
          <a:xfrm>
            <a:off x="-1385926" y="4648200"/>
            <a:ext cx="8624926" cy="22098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8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strict soundness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Graph Isomorphism proof does not</a:t>
            </a:r>
            <a:br>
              <a:rPr lang="en-US" dirty="0" smtClean="0"/>
            </a:br>
            <a:r>
              <a:rPr lang="en-US" dirty="0" smtClean="0"/>
              <a:t>have strict soundness</a:t>
            </a:r>
          </a:p>
          <a:p>
            <a:pPr lvl="1"/>
            <a:r>
              <a:rPr lang="en-US" dirty="0" smtClean="0"/>
              <a:t>Unless graphs are “rigid”</a:t>
            </a:r>
          </a:p>
          <a:p>
            <a:endParaRPr lang="en-US" dirty="0" smtClean="0"/>
          </a:p>
          <a:p>
            <a:r>
              <a:rPr lang="en-US" dirty="0" smtClean="0"/>
              <a:t>Discrete log proof has</a:t>
            </a:r>
          </a:p>
          <a:p>
            <a:endParaRPr lang="en-US" dirty="0" smtClean="0"/>
          </a:p>
          <a:p>
            <a:r>
              <a:rPr lang="en-US" dirty="0" smtClean="0"/>
              <a:t>Alternative trick (for #challenges poly):</a:t>
            </a:r>
          </a:p>
          <a:p>
            <a:pPr lvl="1"/>
            <a:r>
              <a:rPr lang="en-US" dirty="0" smtClean="0"/>
              <a:t>Commit to all responses in advance</a:t>
            </a:r>
          </a:p>
          <a:p>
            <a:pPr lvl="1"/>
            <a:r>
              <a:rPr lang="en-US" dirty="0" smtClean="0"/>
              <a:t>Need: “Strict binding” for unique unveil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15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hidden">
          <a:xfrm>
            <a:off x="-928726" y="1066800"/>
            <a:ext cx="8091526" cy="24384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 bwMode="hidden">
          <a:xfrm>
            <a:off x="-1066800" y="2541880"/>
            <a:ext cx="8001000" cy="241112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 bwMode="hidden">
          <a:xfrm>
            <a:off x="-609600" y="3962400"/>
            <a:ext cx="8091526" cy="26670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Plugging things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dirty="0" smtClean="0"/>
              <a:t>Proof system for Hamiltonian cycles</a:t>
            </a:r>
          </a:p>
          <a:p>
            <a:r>
              <a:rPr lang="en-US" dirty="0" smtClean="0"/>
              <a:t>Commitments from injective OWFs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447800" y="2895600"/>
            <a:ext cx="6248400" cy="2819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Assuming injective quantum OWFs,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sz="28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quantum ZK proofs of knowledge</a:t>
            </a:r>
          </a:p>
          <a:p>
            <a:pPr algn="ctr"/>
            <a:endParaRPr lang="en-US" sz="2800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exist for all NP languages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7115" y="6096000"/>
            <a:ext cx="4776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Caveat: No candidates for injective OWFs known.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hidden">
          <a:xfrm>
            <a:off x="-928726" y="914400"/>
            <a:ext cx="9234526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hidden">
          <a:xfrm>
            <a:off x="-919201" y="1600200"/>
            <a:ext cx="9234526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 bwMode="hidden">
          <a:xfrm>
            <a:off x="-488137" y="2133600"/>
            <a:ext cx="10120274" cy="44958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 bwMode="hidden">
          <a:xfrm>
            <a:off x="3200400" y="5410200"/>
            <a:ext cx="6858000" cy="1752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8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Generalizations: Computational,</a:t>
            </a:r>
            <a:br>
              <a:rPr lang="en-US" dirty="0" smtClean="0"/>
            </a:br>
            <a:r>
              <a:rPr lang="en-US" dirty="0" smtClean="0"/>
              <a:t>more than 3 messages</a:t>
            </a:r>
          </a:p>
          <a:p>
            <a:endParaRPr lang="en-US" dirty="0"/>
          </a:p>
          <a:p>
            <a:r>
              <a:rPr lang="en-US" dirty="0" smtClean="0"/>
              <a:t>Other rewinding techniques?</a:t>
            </a:r>
          </a:p>
          <a:p>
            <a:pPr lvl="1"/>
            <a:r>
              <a:rPr lang="en-US" dirty="0" err="1" smtClean="0"/>
              <a:t>Lunemann</a:t>
            </a:r>
            <a:r>
              <a:rPr lang="en-US" dirty="0" smtClean="0"/>
              <a:t>, Nielsen 11; </a:t>
            </a:r>
            <a:r>
              <a:rPr lang="en-US" dirty="0" err="1" smtClean="0"/>
              <a:t>Hallgren</a:t>
            </a:r>
            <a:r>
              <a:rPr lang="en-US" dirty="0" smtClean="0"/>
              <a:t>, Smith, Song 11</a:t>
            </a:r>
            <a:br>
              <a:rPr lang="en-US" dirty="0" smtClean="0"/>
            </a:br>
            <a:r>
              <a:rPr lang="en-US" dirty="0" smtClean="0"/>
              <a:t>rewind in coin-toss for CRS</a:t>
            </a:r>
          </a:p>
          <a:p>
            <a:pPr lvl="1"/>
            <a:endParaRPr lang="en-US" dirty="0"/>
          </a:p>
          <a:p>
            <a:r>
              <a:rPr lang="en-US" dirty="0" smtClean="0"/>
              <a:t>Candidates for injective OWFs?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17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hidden">
          <a:xfrm>
            <a:off x="-928726" y="1066800"/>
            <a:ext cx="7862926" cy="22098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 bwMode="hidden">
          <a:xfrm>
            <a:off x="-381000" y="2667000"/>
            <a:ext cx="8915400" cy="24384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 bwMode="hidden">
          <a:xfrm>
            <a:off x="-533400" y="4572000"/>
            <a:ext cx="8686800" cy="20574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5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268" name="Picture 4" descr="Disney_Aristocats_Duchess_Kitte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"/>
            <a:ext cx="4876800" cy="370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715963" y="3962400"/>
            <a:ext cx="7751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/>
              <a:t>Thank you for your attention!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468560" y="4997668"/>
            <a:ext cx="9793088" cy="2031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+mj-lt"/>
              <a:ea typeface="Arial Unicode MS"/>
              <a:cs typeface="Arial Unicode M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7" t="8421"/>
          <a:stretch/>
        </p:blipFill>
        <p:spPr>
          <a:xfrm>
            <a:off x="3352800" y="5099494"/>
            <a:ext cx="2895600" cy="9965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" t="15086" b="14254"/>
          <a:stretch/>
        </p:blipFill>
        <p:spPr>
          <a:xfrm>
            <a:off x="236482" y="5102122"/>
            <a:ext cx="2675235" cy="11462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50" y="5105400"/>
            <a:ext cx="2876550" cy="90487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16530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This research was supported by European Social </a:t>
            </a:r>
            <a:r>
              <a:rPr lang="en-US" sz="2000" dirty="0" smtClean="0">
                <a:latin typeface="+mj-lt"/>
              </a:rPr>
              <a:t>Fund’s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Doctoral </a:t>
            </a:r>
            <a:r>
              <a:rPr lang="en-US" sz="2000" dirty="0">
                <a:latin typeface="+mj-lt"/>
              </a:rPr>
              <a:t>Studies and </a:t>
            </a:r>
            <a:r>
              <a:rPr lang="en-US" sz="2000" dirty="0" err="1">
                <a:latin typeface="+mj-lt"/>
              </a:rPr>
              <a:t>Internationalisation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Programme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DoRa</a:t>
            </a:r>
            <a:r>
              <a:rPr lang="en-US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20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3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quantum ZK?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Zero-knowledge:</a:t>
            </a:r>
          </a:p>
          <a:p>
            <a:r>
              <a:rPr lang="en-US" dirty="0" smtClean="0"/>
              <a:t>Central tool in crypto</a:t>
            </a:r>
          </a:p>
          <a:p>
            <a:r>
              <a:rPr lang="en-US" dirty="0" smtClean="0"/>
              <a:t>Exhibits many issues “in the small case”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Post-quantum crypto:</a:t>
            </a:r>
          </a:p>
          <a:p>
            <a:r>
              <a:rPr lang="en-US" dirty="0" smtClean="0"/>
              <a:t>Classical protocols</a:t>
            </a:r>
            <a:br>
              <a:rPr lang="en-US" dirty="0" smtClean="0"/>
            </a:br>
            <a:r>
              <a:rPr lang="en-US" dirty="0" smtClean="0"/>
              <a:t>secure against quantum adversaries</a:t>
            </a:r>
          </a:p>
          <a:p>
            <a:r>
              <a:rPr lang="en-US" dirty="0" smtClean="0"/>
              <a:t>If the quantum computer comes…</a:t>
            </a:r>
          </a:p>
          <a:p>
            <a:r>
              <a:rPr lang="en-US" dirty="0" smtClean="0"/>
              <a:t>Building blocks in quantum protocols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hidden">
          <a:xfrm>
            <a:off x="-928726" y="1143000"/>
            <a:ext cx="8777326" cy="24384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 bwMode="hidden">
          <a:xfrm>
            <a:off x="-928726" y="3429000"/>
            <a:ext cx="9082126" cy="19812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hidden">
          <a:xfrm>
            <a:off x="-928726" y="4267200"/>
            <a:ext cx="9082126" cy="19812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 bwMode="hidden">
          <a:xfrm>
            <a:off x="-928726" y="4876800"/>
            <a:ext cx="9082126" cy="19812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37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Zero Knowledge</a:t>
            </a:r>
          </a:p>
        </p:txBody>
      </p:sp>
      <p:pic>
        <p:nvPicPr>
          <p:cNvPr id="248837" name="Picture 5" descr="Aristocat-Mar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16100"/>
            <a:ext cx="1493838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838" name="Picture 6" descr="Disney_Aristocats_Alley_C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1600200"/>
            <a:ext cx="16351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39" name="Line 7"/>
          <p:cNvSpPr>
            <a:spLocks noChangeShapeType="1"/>
          </p:cNvSpPr>
          <p:nvPr/>
        </p:nvSpPr>
        <p:spPr bwMode="auto">
          <a:xfrm>
            <a:off x="2590800" y="27432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8840" name="Object 8"/>
          <p:cNvGraphicFramePr>
            <a:graphicFrameLocks noChangeAspect="1"/>
          </p:cNvGraphicFramePr>
          <p:nvPr/>
        </p:nvGraphicFramePr>
        <p:xfrm>
          <a:off x="2667000" y="2133600"/>
          <a:ext cx="3962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1701720" imgH="228600" progId="Equation.DSMT4">
                  <p:embed/>
                </p:oleObj>
              </mc:Choice>
              <mc:Fallback>
                <p:oleObj name="Equation" r:id="rId5" imgW="1701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33600"/>
                        <a:ext cx="3962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841" name="Text Box 9"/>
          <p:cNvSpPr txBox="1">
            <a:spLocks noChangeArrowheads="1"/>
          </p:cNvSpPr>
          <p:nvPr/>
        </p:nvSpPr>
        <p:spPr bwMode="auto">
          <a:xfrm>
            <a:off x="2435225" y="2774950"/>
            <a:ext cx="4516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But I don’t want to tell you the proof!</a:t>
            </a: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533400" y="4108450"/>
            <a:ext cx="8266113" cy="17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715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GB" sz="2800" b="1" dirty="0">
                <a:latin typeface="Verdana" pitchFamily="34" charset="0"/>
              </a:rPr>
              <a:t>Zero Knowledge Proof: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sz="2800" b="1" dirty="0" err="1">
                <a:latin typeface="Verdana" pitchFamily="34" charset="0"/>
              </a:rPr>
              <a:t>Prover</a:t>
            </a:r>
            <a:r>
              <a:rPr lang="en-GB" sz="2800" b="1" dirty="0">
                <a:latin typeface="Verdana" pitchFamily="34" charset="0"/>
              </a:rPr>
              <a:t> cannot prove wrong statement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sz="2800" b="1" dirty="0">
                <a:latin typeface="Verdana" pitchFamily="34" charset="0"/>
              </a:rPr>
              <a:t>Verifier does not learn anything</a:t>
            </a:r>
          </a:p>
        </p:txBody>
      </p:sp>
      <p:sp>
        <p:nvSpPr>
          <p:cNvPr id="248843" name="Text Box 11"/>
          <p:cNvSpPr txBox="1">
            <a:spLocks noChangeArrowheads="1"/>
          </p:cNvSpPr>
          <p:nvPr/>
        </p:nvSpPr>
        <p:spPr bwMode="auto">
          <a:xfrm>
            <a:off x="1217613" y="3505200"/>
            <a:ext cx="925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Prover</a:t>
            </a: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7010400" y="3671888"/>
            <a:ext cx="1014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Verifier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20</a:t>
            </a:fld>
            <a:endParaRPr lang="en-US"/>
          </a:p>
        </p:txBody>
      </p:sp>
      <p:sp>
        <p:nvSpPr>
          <p:cNvPr id="14" name="Oval 13"/>
          <p:cNvSpPr/>
          <p:nvPr/>
        </p:nvSpPr>
        <p:spPr bwMode="hidden">
          <a:xfrm>
            <a:off x="-12700" y="774292"/>
            <a:ext cx="9144000" cy="4001316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 bwMode="hidden">
          <a:xfrm>
            <a:off x="-38100" y="3855244"/>
            <a:ext cx="9144000" cy="2237195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 bwMode="hidden">
          <a:xfrm>
            <a:off x="-25400" y="4495800"/>
            <a:ext cx="9144000" cy="2237195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03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16" grpId="1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" y="6550025"/>
            <a:ext cx="8458200" cy="3079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Quantum Proofs of Knowledge</a:t>
            </a:r>
            <a:endParaRPr lang="de-DE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Zero Knowledge</a:t>
            </a:r>
          </a:p>
        </p:txBody>
      </p:sp>
      <p:pic>
        <p:nvPicPr>
          <p:cNvPr id="244741" name="Picture 5" descr="drosophilia_immigra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10000"/>
            <a:ext cx="1685925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685800" y="1371600"/>
            <a:ext cx="7729538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715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50000"/>
              </a:lnSpc>
              <a:buFontTx/>
              <a:buChar char="•"/>
            </a:pPr>
            <a:r>
              <a:rPr lang="en-GB" sz="2600" b="1">
                <a:latin typeface="Verdana" pitchFamily="34" charset="0"/>
              </a:rPr>
              <a:t>Powerful tool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sz="2600" b="1">
                <a:latin typeface="Verdana" pitchFamily="34" charset="0"/>
              </a:rPr>
              <a:t>Combines privacy + integrity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GB" sz="2600" b="1">
                <a:latin typeface="Verdana" pitchFamily="34" charset="0"/>
              </a:rPr>
              <a:t>Test-bed for cryptographic techniques</a:t>
            </a:r>
          </a:p>
        </p:txBody>
      </p:sp>
      <p:sp>
        <p:nvSpPr>
          <p:cNvPr id="244744" name="Rectangle 8"/>
          <p:cNvSpPr>
            <a:spLocks noChangeArrowheads="1"/>
          </p:cNvSpPr>
          <p:nvPr/>
        </p:nvSpPr>
        <p:spPr bwMode="auto">
          <a:xfrm>
            <a:off x="685800" y="5765800"/>
            <a:ext cx="61087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 b="1"/>
              <a:t>The drosophilia of cryptography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hidden">
          <a:xfrm>
            <a:off x="-928726" y="857232"/>
            <a:ext cx="8572592" cy="1962168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 bwMode="hidden">
          <a:xfrm>
            <a:off x="-928726" y="1358900"/>
            <a:ext cx="8572592" cy="1962168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 bwMode="hidden">
          <a:xfrm>
            <a:off x="-928726" y="1981200"/>
            <a:ext cx="10301326" cy="1962168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 bwMode="hidden">
          <a:xfrm>
            <a:off x="-1410513" y="4895832"/>
            <a:ext cx="10301326" cy="1962168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9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24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24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4744" grpId="0"/>
      <p:bldP spid="2" grpId="0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" y="6550025"/>
            <a:ext cx="8458200" cy="3079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Quantum Proofs of Knowledge</a:t>
            </a:r>
            <a:endParaRPr lang="de-DE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Zero Knowledge: How?</a:t>
            </a:r>
          </a:p>
        </p:txBody>
      </p:sp>
      <p:pic>
        <p:nvPicPr>
          <p:cNvPr id="250885" name="Picture 5" descr="Aristocat-Ma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63700"/>
            <a:ext cx="1493838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886" name="Picture 6" descr="Disney_Aristocats_Alley_C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1447800"/>
            <a:ext cx="16351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887" name="Line 7"/>
          <p:cNvSpPr>
            <a:spLocks noChangeShapeType="1"/>
          </p:cNvSpPr>
          <p:nvPr/>
        </p:nvSpPr>
        <p:spPr bwMode="auto">
          <a:xfrm>
            <a:off x="2590800" y="25908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0" name="Text Box 10"/>
          <p:cNvSpPr txBox="1">
            <a:spLocks noChangeArrowheads="1"/>
          </p:cNvSpPr>
          <p:nvPr/>
        </p:nvSpPr>
        <p:spPr bwMode="auto">
          <a:xfrm>
            <a:off x="2743200" y="2190750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dirty="0"/>
              <a:t>Graphs </a:t>
            </a:r>
            <a:r>
              <a:rPr lang="en-GB" sz="2000" i="1" dirty="0">
                <a:latin typeface="Times New Roman" pitchFamily="18" charset="0"/>
              </a:rPr>
              <a:t>G</a:t>
            </a:r>
            <a:r>
              <a:rPr lang="en-GB" dirty="0"/>
              <a:t> and </a:t>
            </a:r>
            <a:r>
              <a:rPr lang="en-GB" sz="2000" i="1" dirty="0">
                <a:latin typeface="Times New Roman" pitchFamily="18" charset="0"/>
              </a:rPr>
              <a:t>H</a:t>
            </a:r>
            <a:r>
              <a:rPr lang="en-GB" dirty="0"/>
              <a:t> are isomorphic</a:t>
            </a:r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>
            <a:off x="609600" y="38862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893" name="Text Box 13"/>
          <p:cNvSpPr txBox="1">
            <a:spLocks noChangeArrowheads="1"/>
          </p:cNvSpPr>
          <p:nvPr/>
        </p:nvSpPr>
        <p:spPr bwMode="auto">
          <a:xfrm>
            <a:off x="838200" y="4391025"/>
            <a:ext cx="1414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Permute </a:t>
            </a:r>
            <a:r>
              <a:rPr lang="en-GB" sz="2000" i="1">
                <a:latin typeface="Times New Roman" pitchFamily="18" charset="0"/>
              </a:rPr>
              <a:t>G</a:t>
            </a:r>
          </a:p>
        </p:txBody>
      </p:sp>
      <p:grpSp>
        <p:nvGrpSpPr>
          <p:cNvPr id="250902" name="Group 22"/>
          <p:cNvGrpSpPr>
            <a:grpSpLocks/>
          </p:cNvGrpSpPr>
          <p:nvPr/>
        </p:nvGrpSpPr>
        <p:grpSpPr bwMode="auto">
          <a:xfrm>
            <a:off x="2590800" y="4251325"/>
            <a:ext cx="4191000" cy="396875"/>
            <a:chOff x="1632" y="2678"/>
            <a:chExt cx="2640" cy="250"/>
          </a:xfrm>
        </p:grpSpPr>
        <p:sp>
          <p:nvSpPr>
            <p:cNvPr id="250892" name="Line 12"/>
            <p:cNvSpPr>
              <a:spLocks noChangeShapeType="1"/>
            </p:cNvSpPr>
            <p:nvPr/>
          </p:nvSpPr>
          <p:spPr bwMode="auto">
            <a:xfrm>
              <a:off x="1632" y="2910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894" name="Text Box 14"/>
            <p:cNvSpPr txBox="1">
              <a:spLocks noChangeArrowheads="1"/>
            </p:cNvSpPr>
            <p:nvPr/>
          </p:nvSpPr>
          <p:spPr bwMode="auto">
            <a:xfrm>
              <a:off x="2181" y="2678"/>
              <a:ext cx="14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dirty="0"/>
                <a:t>Permuted graph </a:t>
              </a:r>
              <a:r>
                <a:rPr lang="en-GB" sz="2000" i="1" dirty="0">
                  <a:latin typeface="Times New Roman" pitchFamily="18" charset="0"/>
                </a:rPr>
                <a:t>J</a:t>
              </a:r>
              <a:endParaRPr lang="en-GB" sz="2000" b="1" i="1" dirty="0">
                <a:latin typeface="Times New Roman" pitchFamily="18" charset="0"/>
              </a:endParaRPr>
            </a:p>
          </p:txBody>
        </p:sp>
      </p:grpSp>
      <p:sp>
        <p:nvSpPr>
          <p:cNvPr id="250897" name="Text Box 17"/>
          <p:cNvSpPr txBox="1">
            <a:spLocks noChangeArrowheads="1"/>
          </p:cNvSpPr>
          <p:nvPr/>
        </p:nvSpPr>
        <p:spPr bwMode="auto">
          <a:xfrm>
            <a:off x="7086600" y="5076825"/>
            <a:ext cx="1468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Pick </a:t>
            </a:r>
            <a:r>
              <a:rPr lang="en-GB" sz="2000" i="1">
                <a:latin typeface="Times New Roman" pitchFamily="18" charset="0"/>
              </a:rPr>
              <a:t>G </a:t>
            </a:r>
            <a:r>
              <a:rPr lang="en-GB"/>
              <a:t>or </a:t>
            </a:r>
            <a:r>
              <a:rPr lang="en-GB" sz="2000" i="1">
                <a:latin typeface="Times New Roman" pitchFamily="18" charset="0"/>
              </a:rPr>
              <a:t>H</a:t>
            </a:r>
          </a:p>
        </p:txBody>
      </p:sp>
      <p:grpSp>
        <p:nvGrpSpPr>
          <p:cNvPr id="250903" name="Group 23"/>
          <p:cNvGrpSpPr>
            <a:grpSpLocks/>
          </p:cNvGrpSpPr>
          <p:nvPr/>
        </p:nvGrpSpPr>
        <p:grpSpPr bwMode="auto">
          <a:xfrm>
            <a:off x="2590800" y="4937125"/>
            <a:ext cx="4191000" cy="396875"/>
            <a:chOff x="1632" y="3102"/>
            <a:chExt cx="2640" cy="250"/>
          </a:xfrm>
        </p:grpSpPr>
        <p:sp>
          <p:nvSpPr>
            <p:cNvPr id="250895" name="Line 15"/>
            <p:cNvSpPr>
              <a:spLocks noChangeShapeType="1"/>
            </p:cNvSpPr>
            <p:nvPr/>
          </p:nvSpPr>
          <p:spPr bwMode="auto">
            <a:xfrm flipH="1">
              <a:off x="1632" y="3342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899" name="Rectangle 19"/>
            <p:cNvSpPr>
              <a:spLocks noChangeArrowheads="1"/>
            </p:cNvSpPr>
            <p:nvPr/>
          </p:nvSpPr>
          <p:spPr bwMode="auto">
            <a:xfrm>
              <a:off x="2592" y="3102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2000" i="1" dirty="0">
                  <a:latin typeface="Times New Roman" pitchFamily="18" charset="0"/>
                </a:rPr>
                <a:t>G </a:t>
              </a:r>
              <a:r>
                <a:rPr lang="en-GB" dirty="0"/>
                <a:t>or </a:t>
              </a:r>
              <a:r>
                <a:rPr lang="en-GB" sz="2000" i="1" dirty="0">
                  <a:latin typeface="Times New Roman" pitchFamily="18" charset="0"/>
                </a:rPr>
                <a:t>H</a:t>
              </a:r>
            </a:p>
          </p:txBody>
        </p:sp>
      </p:grpSp>
      <p:grpSp>
        <p:nvGrpSpPr>
          <p:cNvPr id="250904" name="Group 24"/>
          <p:cNvGrpSpPr>
            <a:grpSpLocks/>
          </p:cNvGrpSpPr>
          <p:nvPr/>
        </p:nvGrpSpPr>
        <p:grpSpPr bwMode="auto">
          <a:xfrm>
            <a:off x="2589213" y="5699125"/>
            <a:ext cx="4191000" cy="400050"/>
            <a:chOff x="1632" y="3590"/>
            <a:chExt cx="2640" cy="252"/>
          </a:xfrm>
        </p:grpSpPr>
        <p:sp>
          <p:nvSpPr>
            <p:cNvPr id="250900" name="Line 20"/>
            <p:cNvSpPr>
              <a:spLocks noChangeShapeType="1"/>
            </p:cNvSpPr>
            <p:nvPr/>
          </p:nvSpPr>
          <p:spPr bwMode="auto">
            <a:xfrm>
              <a:off x="1632" y="3822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1" name="Text Box 21"/>
            <p:cNvSpPr txBox="1">
              <a:spLocks noChangeArrowheads="1"/>
            </p:cNvSpPr>
            <p:nvPr/>
          </p:nvSpPr>
          <p:spPr bwMode="auto">
            <a:xfrm>
              <a:off x="1877" y="3590"/>
              <a:ext cx="226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dirty="0" err="1"/>
                <a:t>Iso</a:t>
              </a:r>
              <a:r>
                <a:rPr lang="en-GB" dirty="0"/>
                <a:t> between  </a:t>
              </a:r>
              <a:r>
                <a:rPr lang="en-GB" sz="2000" i="1" dirty="0">
                  <a:latin typeface="Times New Roman" pitchFamily="18" charset="0"/>
                </a:rPr>
                <a:t>J </a:t>
              </a:r>
              <a:r>
                <a:rPr lang="en-GB" dirty="0"/>
                <a:t>and </a:t>
              </a:r>
              <a:r>
                <a:rPr lang="en-GB" sz="2000" i="1" dirty="0">
                  <a:latin typeface="Times New Roman" pitchFamily="18" charset="0"/>
                </a:rPr>
                <a:t>G  </a:t>
              </a:r>
              <a:r>
                <a:rPr lang="en-GB" dirty="0"/>
                <a:t>or  </a:t>
              </a:r>
              <a:r>
                <a:rPr lang="en-GB" sz="2000" i="1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GB" i="1" dirty="0" smtClean="0"/>
                <a:t> </a:t>
              </a:r>
              <a:r>
                <a:rPr lang="en-GB" dirty="0"/>
                <a:t>and </a:t>
              </a:r>
              <a:r>
                <a:rPr lang="en-GB" sz="2000" i="1" dirty="0">
                  <a:latin typeface="Times New Roman" pitchFamily="18" charset="0"/>
                </a:rPr>
                <a:t>H   </a:t>
              </a:r>
            </a:p>
          </p:txBody>
        </p:sp>
      </p:grpSp>
      <p:sp>
        <p:nvSpPr>
          <p:cNvPr id="250920" name="Line 40"/>
          <p:cNvSpPr>
            <a:spLocks noChangeShapeType="1"/>
          </p:cNvSpPr>
          <p:nvPr/>
        </p:nvSpPr>
        <p:spPr bwMode="auto">
          <a:xfrm>
            <a:off x="2590800" y="4619625"/>
            <a:ext cx="419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1" name="Line 41"/>
          <p:cNvSpPr>
            <a:spLocks noChangeShapeType="1"/>
          </p:cNvSpPr>
          <p:nvPr/>
        </p:nvSpPr>
        <p:spPr bwMode="auto">
          <a:xfrm>
            <a:off x="2590800" y="6059488"/>
            <a:ext cx="419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2" name="Line 42"/>
          <p:cNvSpPr>
            <a:spLocks noChangeShapeType="1"/>
          </p:cNvSpPr>
          <p:nvPr/>
        </p:nvSpPr>
        <p:spPr bwMode="auto">
          <a:xfrm>
            <a:off x="2590800" y="5313363"/>
            <a:ext cx="419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923" name="Text Box 43"/>
          <p:cNvSpPr txBox="1">
            <a:spLocks noChangeArrowheads="1"/>
          </p:cNvSpPr>
          <p:nvPr/>
        </p:nvSpPr>
        <p:spPr bwMode="auto">
          <a:xfrm>
            <a:off x="1217613" y="3308350"/>
            <a:ext cx="925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Prover</a:t>
            </a:r>
          </a:p>
        </p:txBody>
      </p:sp>
      <p:sp>
        <p:nvSpPr>
          <p:cNvPr id="250924" name="Text Box 44"/>
          <p:cNvSpPr txBox="1">
            <a:spLocks noChangeArrowheads="1"/>
          </p:cNvSpPr>
          <p:nvPr/>
        </p:nvSpPr>
        <p:spPr bwMode="auto">
          <a:xfrm>
            <a:off x="7010400" y="3505200"/>
            <a:ext cx="1014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/>
              <a:t>Verifier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22</a:t>
            </a:fld>
            <a:endParaRPr lang="en-US"/>
          </a:p>
        </p:txBody>
      </p:sp>
      <p:sp>
        <p:nvSpPr>
          <p:cNvPr id="26" name="Oval 25"/>
          <p:cNvSpPr/>
          <p:nvPr/>
        </p:nvSpPr>
        <p:spPr bwMode="hidden">
          <a:xfrm>
            <a:off x="1589" y="3491706"/>
            <a:ext cx="8572592" cy="1962168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 bwMode="hidden">
          <a:xfrm>
            <a:off x="1066800" y="4267200"/>
            <a:ext cx="8572592" cy="1962168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 bwMode="hidden">
          <a:xfrm>
            <a:off x="381000" y="5029200"/>
            <a:ext cx="8572592" cy="1962168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8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5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5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25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50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25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5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25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25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5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91" grpId="0" animBg="1"/>
      <p:bldP spid="250893" grpId="0"/>
      <p:bldP spid="250897" grpId="0"/>
      <p:bldP spid="250920" grpId="0" animBg="1"/>
      <p:bldP spid="250921" grpId="0" animBg="1"/>
      <p:bldP spid="250922" grpId="0" animBg="1"/>
      <p:bldP spid="26" grpId="0" animBg="1"/>
      <p:bldP spid="26" grpId="1" animBg="1"/>
      <p:bldP spid="27" grpId="0" animBg="1"/>
      <p:bldP spid="27" grpId="1" animBg="1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" y="6550025"/>
            <a:ext cx="8458200" cy="3079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Quantum Proofs of Knowledge</a:t>
            </a:r>
            <a:endParaRPr lang="de-DE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Zero Knowledge: How?</a:t>
            </a:r>
          </a:p>
        </p:txBody>
      </p:sp>
      <p:grpSp>
        <p:nvGrpSpPr>
          <p:cNvPr id="252961" name="Group 33"/>
          <p:cNvGrpSpPr>
            <a:grpSpLocks/>
          </p:cNvGrpSpPr>
          <p:nvPr/>
        </p:nvGrpSpPr>
        <p:grpSpPr bwMode="auto">
          <a:xfrm>
            <a:off x="838200" y="4251325"/>
            <a:ext cx="7716838" cy="1844675"/>
            <a:chOff x="528" y="2678"/>
            <a:chExt cx="4861" cy="1162"/>
          </a:xfrm>
        </p:grpSpPr>
        <p:sp>
          <p:nvSpPr>
            <p:cNvPr id="252947" name="Text Box 19"/>
            <p:cNvSpPr txBox="1">
              <a:spLocks noChangeArrowheads="1"/>
            </p:cNvSpPr>
            <p:nvPr/>
          </p:nvSpPr>
          <p:spPr bwMode="auto">
            <a:xfrm>
              <a:off x="528" y="2766"/>
              <a:ext cx="8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Permute </a:t>
              </a:r>
              <a:r>
                <a:rPr lang="en-GB" sz="2000" i="1">
                  <a:latin typeface="Times New Roman" pitchFamily="18" charset="0"/>
                </a:rPr>
                <a:t>G</a:t>
              </a:r>
            </a:p>
          </p:txBody>
        </p:sp>
        <p:grpSp>
          <p:nvGrpSpPr>
            <p:cNvPr id="252948" name="Group 20"/>
            <p:cNvGrpSpPr>
              <a:grpSpLocks/>
            </p:cNvGrpSpPr>
            <p:nvPr/>
          </p:nvGrpSpPr>
          <p:grpSpPr bwMode="auto">
            <a:xfrm>
              <a:off x="1632" y="2678"/>
              <a:ext cx="2640" cy="250"/>
              <a:chOff x="1632" y="2678"/>
              <a:chExt cx="2640" cy="250"/>
            </a:xfrm>
          </p:grpSpPr>
          <p:sp>
            <p:nvSpPr>
              <p:cNvPr id="252949" name="Line 21"/>
              <p:cNvSpPr>
                <a:spLocks noChangeShapeType="1"/>
              </p:cNvSpPr>
              <p:nvPr/>
            </p:nvSpPr>
            <p:spPr bwMode="auto">
              <a:xfrm>
                <a:off x="1632" y="2910"/>
                <a:ext cx="2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950" name="Text Box 22"/>
              <p:cNvSpPr txBox="1">
                <a:spLocks noChangeArrowheads="1"/>
              </p:cNvSpPr>
              <p:nvPr/>
            </p:nvSpPr>
            <p:spPr bwMode="auto">
              <a:xfrm>
                <a:off x="2181" y="2678"/>
                <a:ext cx="14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/>
                  <a:t>Permuted graph </a:t>
                </a:r>
                <a:r>
                  <a:rPr lang="en-GB" sz="2000" i="1">
                    <a:latin typeface="Times New Roman" pitchFamily="18" charset="0"/>
                  </a:rPr>
                  <a:t>J</a:t>
                </a:r>
                <a:endParaRPr lang="en-GB" sz="2000" b="1" i="1">
                  <a:latin typeface="Times New Roman" pitchFamily="18" charset="0"/>
                </a:endParaRPr>
              </a:p>
            </p:txBody>
          </p:sp>
        </p:grpSp>
        <p:sp>
          <p:nvSpPr>
            <p:cNvPr id="252951" name="Text Box 23"/>
            <p:cNvSpPr txBox="1">
              <a:spLocks noChangeArrowheads="1"/>
            </p:cNvSpPr>
            <p:nvPr/>
          </p:nvSpPr>
          <p:spPr bwMode="auto">
            <a:xfrm>
              <a:off x="4464" y="3198"/>
              <a:ext cx="9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/>
                <a:t>Pick </a:t>
              </a:r>
              <a:r>
                <a:rPr lang="en-GB" sz="2000" i="1">
                  <a:latin typeface="Times New Roman" pitchFamily="18" charset="0"/>
                </a:rPr>
                <a:t>G </a:t>
              </a:r>
              <a:r>
                <a:rPr lang="en-GB"/>
                <a:t>or </a:t>
              </a:r>
              <a:r>
                <a:rPr lang="en-GB" sz="2000" i="1">
                  <a:latin typeface="Times New Roman" pitchFamily="18" charset="0"/>
                </a:rPr>
                <a:t>H</a:t>
              </a:r>
            </a:p>
          </p:txBody>
        </p:sp>
        <p:grpSp>
          <p:nvGrpSpPr>
            <p:cNvPr id="252952" name="Group 24"/>
            <p:cNvGrpSpPr>
              <a:grpSpLocks/>
            </p:cNvGrpSpPr>
            <p:nvPr/>
          </p:nvGrpSpPr>
          <p:grpSpPr bwMode="auto">
            <a:xfrm>
              <a:off x="1632" y="3110"/>
              <a:ext cx="2640" cy="250"/>
              <a:chOff x="1632" y="3102"/>
              <a:chExt cx="2640" cy="250"/>
            </a:xfrm>
          </p:grpSpPr>
          <p:sp>
            <p:nvSpPr>
              <p:cNvPr id="252953" name="Line 25"/>
              <p:cNvSpPr>
                <a:spLocks noChangeShapeType="1"/>
              </p:cNvSpPr>
              <p:nvPr/>
            </p:nvSpPr>
            <p:spPr bwMode="auto">
              <a:xfrm flipH="1">
                <a:off x="1632" y="3342"/>
                <a:ext cx="2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954" name="Rectangle 26"/>
              <p:cNvSpPr>
                <a:spLocks noChangeArrowheads="1"/>
              </p:cNvSpPr>
              <p:nvPr/>
            </p:nvSpPr>
            <p:spPr bwMode="auto">
              <a:xfrm>
                <a:off x="2592" y="3102"/>
                <a:ext cx="58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 i="1">
                    <a:latin typeface="Times New Roman" pitchFamily="18" charset="0"/>
                  </a:rPr>
                  <a:t>G </a:t>
                </a:r>
                <a:r>
                  <a:rPr lang="en-GB"/>
                  <a:t>or </a:t>
                </a:r>
                <a:r>
                  <a:rPr lang="en-GB" sz="2000" i="1">
                    <a:latin typeface="Times New Roman" pitchFamily="18" charset="0"/>
                  </a:rPr>
                  <a:t>H</a:t>
                </a:r>
              </a:p>
            </p:txBody>
          </p:sp>
        </p:grpSp>
        <p:grpSp>
          <p:nvGrpSpPr>
            <p:cNvPr id="252955" name="Group 27"/>
            <p:cNvGrpSpPr>
              <a:grpSpLocks/>
            </p:cNvGrpSpPr>
            <p:nvPr/>
          </p:nvGrpSpPr>
          <p:grpSpPr bwMode="auto">
            <a:xfrm>
              <a:off x="1631" y="3590"/>
              <a:ext cx="2701" cy="250"/>
              <a:chOff x="1632" y="3590"/>
              <a:chExt cx="2701" cy="250"/>
            </a:xfrm>
          </p:grpSpPr>
          <p:sp>
            <p:nvSpPr>
              <p:cNvPr id="252956" name="Line 28"/>
              <p:cNvSpPr>
                <a:spLocks noChangeShapeType="1"/>
              </p:cNvSpPr>
              <p:nvPr/>
            </p:nvSpPr>
            <p:spPr bwMode="auto">
              <a:xfrm>
                <a:off x="1632" y="3822"/>
                <a:ext cx="2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957" name="Text Box 29"/>
              <p:cNvSpPr txBox="1">
                <a:spLocks noChangeArrowheads="1"/>
              </p:cNvSpPr>
              <p:nvPr/>
            </p:nvSpPr>
            <p:spPr bwMode="auto">
              <a:xfrm>
                <a:off x="1682" y="3590"/>
                <a:ext cx="265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/>
                  <a:t>Iso between  </a:t>
                </a:r>
                <a:r>
                  <a:rPr lang="en-GB" sz="2000" i="1">
                    <a:latin typeface="Times New Roman" pitchFamily="18" charset="0"/>
                  </a:rPr>
                  <a:t>J </a:t>
                </a:r>
                <a:r>
                  <a:rPr lang="en-GB"/>
                  <a:t>and </a:t>
                </a:r>
                <a:r>
                  <a:rPr lang="en-GB" sz="2000" i="1">
                    <a:latin typeface="Times New Roman" pitchFamily="18" charset="0"/>
                  </a:rPr>
                  <a:t>G  </a:t>
                </a:r>
                <a:r>
                  <a:rPr lang="en-GB"/>
                  <a:t>or  </a:t>
                </a:r>
                <a:r>
                  <a:rPr lang="en-GB" i="1"/>
                  <a:t>J </a:t>
                </a:r>
                <a:r>
                  <a:rPr lang="en-GB"/>
                  <a:t>and </a:t>
                </a:r>
                <a:r>
                  <a:rPr lang="en-GB" sz="2000" i="1">
                    <a:latin typeface="Times New Roman" pitchFamily="18" charset="0"/>
                  </a:rPr>
                  <a:t>H   </a:t>
                </a:r>
              </a:p>
            </p:txBody>
          </p:sp>
        </p:grpSp>
        <p:sp>
          <p:nvSpPr>
            <p:cNvPr id="252958" name="Line 30"/>
            <p:cNvSpPr>
              <a:spLocks noChangeShapeType="1"/>
            </p:cNvSpPr>
            <p:nvPr/>
          </p:nvSpPr>
          <p:spPr bwMode="auto">
            <a:xfrm>
              <a:off x="1632" y="2910"/>
              <a:ext cx="26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959" name="Line 31"/>
            <p:cNvSpPr>
              <a:spLocks noChangeShapeType="1"/>
            </p:cNvSpPr>
            <p:nvPr/>
          </p:nvSpPr>
          <p:spPr bwMode="auto">
            <a:xfrm>
              <a:off x="1632" y="3817"/>
              <a:ext cx="26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960" name="Line 32"/>
            <p:cNvSpPr>
              <a:spLocks noChangeShapeType="1"/>
            </p:cNvSpPr>
            <p:nvPr/>
          </p:nvSpPr>
          <p:spPr bwMode="auto">
            <a:xfrm>
              <a:off x="1632" y="3347"/>
              <a:ext cx="26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2963" name="Line 35"/>
          <p:cNvSpPr>
            <a:spLocks noChangeShapeType="1"/>
          </p:cNvSpPr>
          <p:nvPr/>
        </p:nvSpPr>
        <p:spPr bwMode="auto">
          <a:xfrm>
            <a:off x="609600" y="36576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64" name="Text Box 36"/>
          <p:cNvSpPr txBox="1">
            <a:spLocks noChangeArrowheads="1"/>
          </p:cNvSpPr>
          <p:nvPr/>
        </p:nvSpPr>
        <p:spPr bwMode="auto">
          <a:xfrm>
            <a:off x="609600" y="3733800"/>
            <a:ext cx="7896225" cy="262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715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GB" sz="2800" i="1">
                <a:latin typeface="Times New Roman" pitchFamily="18" charset="0"/>
              </a:rPr>
              <a:t>G</a:t>
            </a:r>
            <a:r>
              <a:rPr lang="en-GB" sz="2400" b="1">
                <a:latin typeface="Verdana" pitchFamily="34" charset="0"/>
              </a:rPr>
              <a:t> and </a:t>
            </a:r>
            <a:r>
              <a:rPr lang="en-GB" sz="2800" i="1">
                <a:latin typeface="Times New Roman" pitchFamily="18" charset="0"/>
              </a:rPr>
              <a:t>H</a:t>
            </a:r>
            <a:r>
              <a:rPr lang="en-GB" sz="2800" b="1" i="1">
                <a:latin typeface="Times New Roman" pitchFamily="18" charset="0"/>
              </a:rPr>
              <a:t> </a:t>
            </a:r>
            <a:r>
              <a:rPr lang="en-GB" sz="2400" b="1">
                <a:latin typeface="Verdana" pitchFamily="34" charset="0"/>
              </a:rPr>
              <a:t>not isomorphic</a:t>
            </a:r>
            <a:br>
              <a:rPr lang="en-GB" sz="2400" b="1">
                <a:latin typeface="Verdana" pitchFamily="34" charset="0"/>
              </a:rPr>
            </a:br>
            <a:r>
              <a:rPr lang="en-GB" sz="2400">
                <a:latin typeface="Verdana" pitchFamily="34" charset="0"/>
                <a:sym typeface="Wingdings" pitchFamily="2" charset="2"/>
              </a:rPr>
              <a:t></a:t>
            </a:r>
            <a:r>
              <a:rPr lang="en-GB" sz="2400" b="1">
                <a:latin typeface="Verdana" pitchFamily="34" charset="0"/>
                <a:sym typeface="Wingdings" pitchFamily="2" charset="2"/>
              </a:rPr>
              <a:t> Prover will get stuck with probability ½</a:t>
            </a:r>
          </a:p>
          <a:p>
            <a:pPr>
              <a:lnSpc>
                <a:spcPct val="130000"/>
              </a:lnSpc>
            </a:pPr>
            <a:endParaRPr lang="en-GB" sz="2400" b="1">
              <a:latin typeface="Verdana" pitchFamily="34" charset="0"/>
              <a:sym typeface="Wingdings" pitchFamily="2" charset="2"/>
            </a:endParaRPr>
          </a:p>
          <a:p>
            <a:pPr>
              <a:lnSpc>
                <a:spcPct val="130000"/>
              </a:lnSpc>
            </a:pPr>
            <a:r>
              <a:rPr lang="en-GB" sz="2400" b="1">
                <a:latin typeface="Verdana" pitchFamily="34" charset="0"/>
                <a:sym typeface="Wingdings" pitchFamily="2" charset="2"/>
              </a:rPr>
              <a:t>Verifier does not learn anything:</a:t>
            </a:r>
            <a:br>
              <a:rPr lang="en-GB" sz="2400" b="1">
                <a:latin typeface="Verdana" pitchFamily="34" charset="0"/>
                <a:sym typeface="Wingdings" pitchFamily="2" charset="2"/>
              </a:rPr>
            </a:br>
            <a:r>
              <a:rPr lang="en-GB" sz="2400" b="1">
                <a:latin typeface="Verdana" pitchFamily="34" charset="0"/>
                <a:sym typeface="Wingdings" pitchFamily="2" charset="2"/>
              </a:rPr>
              <a:t>Could produce iso and </a:t>
            </a:r>
            <a:r>
              <a:rPr lang="en-GB" sz="2800" i="1">
                <a:latin typeface="Times New Roman" pitchFamily="18" charset="0"/>
              </a:rPr>
              <a:t>J</a:t>
            </a:r>
            <a:r>
              <a:rPr lang="en-GB" sz="2400" b="1">
                <a:latin typeface="Verdana" pitchFamily="34" charset="0"/>
                <a:sym typeface="Wingdings" pitchFamily="2" charset="2"/>
              </a:rPr>
              <a:t> on his own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23</a:t>
            </a:fld>
            <a:endParaRPr lang="en-US"/>
          </a:p>
        </p:txBody>
      </p:sp>
      <p:sp>
        <p:nvSpPr>
          <p:cNvPr id="22" name="Oval 21"/>
          <p:cNvSpPr/>
          <p:nvPr/>
        </p:nvSpPr>
        <p:spPr bwMode="hidden">
          <a:xfrm>
            <a:off x="-609600" y="3276601"/>
            <a:ext cx="10058400" cy="2285999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 bwMode="hidden">
          <a:xfrm>
            <a:off x="-609600" y="4602162"/>
            <a:ext cx="10058400" cy="2285999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98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6241E-6 L -1.66667E-6 -0.3985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52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9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25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63" grpId="0" animBg="1"/>
      <p:bldP spid="252964" grpId="0" build="allAtOnce"/>
      <p:bldP spid="22" grpId="0" animBg="1"/>
      <p:bldP spid="22" grpId="1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5800" y="6550025"/>
            <a:ext cx="8458200" cy="30797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Quantum Proofs of Knowledge</a:t>
            </a:r>
            <a:endParaRPr lang="de-DE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Zero Knowledge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3400" y="2551113"/>
            <a:ext cx="65120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b="1" dirty="0"/>
              <a:t>Zero </a:t>
            </a:r>
            <a:r>
              <a:rPr lang="en-GB" sz="3200" b="1" dirty="0" smtClean="0"/>
              <a:t>knowledge proofs are </a:t>
            </a:r>
            <a:r>
              <a:rPr lang="en-GB" sz="3200" b="1" dirty="0"/>
              <a:t>possible…</a:t>
            </a:r>
          </a:p>
        </p:txBody>
      </p:sp>
      <p:sp>
        <p:nvSpPr>
          <p:cNvPr id="253957" name="Text Box 5"/>
          <p:cNvSpPr txBox="1">
            <a:spLocks noChangeArrowheads="1"/>
          </p:cNvSpPr>
          <p:nvPr/>
        </p:nvSpPr>
        <p:spPr bwMode="auto">
          <a:xfrm>
            <a:off x="2514600" y="3846513"/>
            <a:ext cx="60150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sz="3200" b="1"/>
              <a:t>…for all statements in NP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Proofs of knowledge – 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25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62200" y="2057400"/>
            <a:ext cx="494122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If </a:t>
            </a:r>
            <a:r>
              <a:rPr lang="en-US" sz="3600" dirty="0" err="1" smtClean="0"/>
              <a:t>prover</a:t>
            </a:r>
            <a:r>
              <a:rPr lang="en-US" sz="3600" dirty="0" smtClean="0"/>
              <a:t> is successful:</a:t>
            </a:r>
          </a:p>
          <a:p>
            <a:r>
              <a:rPr lang="en-US" sz="3600" dirty="0" err="1" smtClean="0"/>
              <a:t>prover</a:t>
            </a:r>
            <a:r>
              <a:rPr lang="en-US" sz="3600" dirty="0" smtClean="0"/>
              <a:t> knows witness</a:t>
            </a:r>
          </a:p>
          <a:p>
            <a:r>
              <a:rPr lang="en-US" sz="3600" dirty="0" smtClean="0"/>
              <a:t>could output witness</a:t>
            </a:r>
          </a:p>
          <a:p>
            <a:r>
              <a:rPr lang="en-US" sz="3600" dirty="0" smtClean="0"/>
              <a:t>there is an extractor that,</a:t>
            </a:r>
            <a:br>
              <a:rPr lang="en-US" sz="3600" dirty="0" smtClean="0"/>
            </a:br>
            <a:r>
              <a:rPr lang="en-US" sz="3600" dirty="0" smtClean="0"/>
              <a:t>given </a:t>
            </a:r>
            <a:r>
              <a:rPr lang="en-US" sz="3600" dirty="0" err="1" smtClean="0"/>
              <a:t>provers</a:t>
            </a:r>
            <a:r>
              <a:rPr lang="en-US" sz="3600" dirty="0" smtClean="0"/>
              <a:t> state,</a:t>
            </a:r>
            <a:br>
              <a:rPr lang="en-US" sz="3600" dirty="0" smtClean="0"/>
            </a:br>
            <a:r>
              <a:rPr lang="en-US" sz="3600" dirty="0" smtClean="0"/>
              <a:t>outputs witness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400300" y="2819400"/>
            <a:ext cx="4191000" cy="152400"/>
          </a:xfrm>
          <a:prstGeom prst="line">
            <a:avLst/>
          </a:prstGeom>
          <a:ln w="76200" cap="rnd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2200" y="3429000"/>
            <a:ext cx="4229100" cy="152400"/>
          </a:xfrm>
          <a:prstGeom prst="line">
            <a:avLst/>
          </a:prstGeom>
          <a:ln w="76200" cap="rnd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93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Zero-knowledge:  how to show?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Given only malicious verifier:</a:t>
            </a:r>
            <a:br>
              <a:rPr lang="en-US" dirty="0" smtClean="0"/>
            </a:br>
            <a:r>
              <a:rPr lang="en-US" dirty="0" smtClean="0"/>
              <a:t>simulate interaction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Quantum case:   Rewinding = state copying!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3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53168" y="361950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53168" y="432435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53168" y="506730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47814" y="3238500"/>
            <a:ext cx="1534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commitment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25362" y="3955018"/>
            <a:ext cx="1179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challenge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848445" y="4707665"/>
            <a:ext cx="11334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response</a:t>
            </a:r>
            <a:endParaRPr lang="en-US" sz="2000" dirty="0"/>
          </a:p>
        </p:txBody>
      </p:sp>
      <p:pic>
        <p:nvPicPr>
          <p:cNvPr id="15" name="Picture 14" descr="Disney_Aristocats_Alley_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485" y="3238500"/>
            <a:ext cx="16351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124200" y="3238500"/>
            <a:ext cx="1447800" cy="7165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Guess challenge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286000" y="4707665"/>
            <a:ext cx="2367168" cy="0"/>
          </a:xfrm>
          <a:prstGeom prst="line">
            <a:avLst/>
          </a:prstGeom>
          <a:ln w="38100">
            <a:solidFill>
              <a:srgbClr val="2D63A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286000" y="2933700"/>
            <a:ext cx="2367168" cy="0"/>
          </a:xfrm>
          <a:prstGeom prst="line">
            <a:avLst/>
          </a:prstGeom>
          <a:ln w="38100">
            <a:solidFill>
              <a:srgbClr val="2D63A2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286000" y="2933700"/>
            <a:ext cx="0" cy="1773965"/>
          </a:xfrm>
          <a:prstGeom prst="line">
            <a:avLst/>
          </a:prstGeom>
          <a:ln w="38100">
            <a:solidFill>
              <a:srgbClr val="2D63A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286000" y="4300835"/>
            <a:ext cx="1942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Retry if wrong</a:t>
            </a:r>
            <a:endParaRPr lang="en-US" sz="2400" dirty="0"/>
          </a:p>
        </p:txBody>
      </p:sp>
      <p:sp>
        <p:nvSpPr>
          <p:cNvPr id="19" name="Oval 18"/>
          <p:cNvSpPr/>
          <p:nvPr/>
        </p:nvSpPr>
        <p:spPr bwMode="hidden">
          <a:xfrm>
            <a:off x="-928726" y="1066800"/>
            <a:ext cx="8777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 bwMode="hidden">
          <a:xfrm>
            <a:off x="-928726" y="4907720"/>
            <a:ext cx="102251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 bwMode="hidden">
          <a:xfrm>
            <a:off x="595274" y="2043040"/>
            <a:ext cx="8320126" cy="359576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01199" y="2967335"/>
            <a:ext cx="1129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Verifier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9063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9" grpId="0"/>
      <p:bldP spid="19" grpId="0" animBg="1"/>
      <p:bldP spid="19" grpId="1" animBg="1"/>
      <p:bldP spid="20" grpId="0" animBg="1"/>
      <p:bldP spid="21" grpId="0" animBg="1"/>
      <p:bldP spid="2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Watrous</a:t>
            </a:r>
            <a:r>
              <a:rPr lang="en-US" dirty="0" smtClean="0"/>
              <a:t>’ quantum rewinding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copy state </a:t>
            </a:r>
            <a:r>
              <a:rPr lang="en-US" dirty="0" smtClean="0">
                <a:sym typeface="Wingdings" pitchFamily="2" charset="2"/>
              </a:rPr>
              <a:t> have to restore it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Allows “oblivious” rewinding: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Simulator rewinds, but forgets everything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4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295400" y="3352800"/>
            <a:ext cx="8382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33600" y="2971800"/>
            <a:ext cx="9906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Sim</a:t>
            </a:r>
            <a:endParaRPr lang="en-US" sz="2800" dirty="0" smtClean="0">
              <a:solidFill>
                <a:schemeClr val="tx1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124200" y="3352800"/>
            <a:ext cx="8382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86200" y="3048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Measure: success?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14999" y="2971800"/>
            <a:ext cx="1038837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Sim</a:t>
            </a:r>
            <a:r>
              <a:rPr lang="en-US" sz="2800" baseline="300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-1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876800" y="3352800"/>
            <a:ext cx="8382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924800" y="2590800"/>
            <a:ext cx="0" cy="762000"/>
          </a:xfrm>
          <a:prstGeom prst="line">
            <a:avLst/>
          </a:prstGeom>
          <a:ln w="38100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714500" y="2590800"/>
            <a:ext cx="6210300" cy="0"/>
          </a:xfrm>
          <a:prstGeom prst="line">
            <a:avLst/>
          </a:prstGeom>
          <a:ln w="38100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714500" y="2590800"/>
            <a:ext cx="0" cy="7620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753836" y="3352800"/>
            <a:ext cx="1170964" cy="0"/>
          </a:xfrm>
          <a:prstGeom prst="line">
            <a:avLst/>
          </a:prstGeom>
          <a:ln w="38100">
            <a:solidFill>
              <a:srgbClr val="2D63A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934200" y="3200400"/>
            <a:ext cx="834356" cy="3048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stuff</a:t>
            </a:r>
          </a:p>
        </p:txBody>
      </p:sp>
      <p:sp>
        <p:nvSpPr>
          <p:cNvPr id="17" name="Oval 16"/>
          <p:cNvSpPr/>
          <p:nvPr/>
        </p:nvSpPr>
        <p:spPr bwMode="hidden">
          <a:xfrm>
            <a:off x="-852526" y="825500"/>
            <a:ext cx="99965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09320" y="6096000"/>
            <a:ext cx="1810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</a:t>
            </a:r>
            <a:r>
              <a:rPr lang="en-US" sz="2400" dirty="0" err="1" smtClean="0"/>
              <a:t>Watrous</a:t>
            </a:r>
            <a:r>
              <a:rPr lang="en-US" sz="2400" dirty="0" smtClean="0"/>
              <a:t> 09]</a:t>
            </a:r>
            <a:endParaRPr lang="en-US" sz="2400" dirty="0"/>
          </a:p>
        </p:txBody>
      </p:sp>
      <p:sp>
        <p:nvSpPr>
          <p:cNvPr id="19" name="Oval 18"/>
          <p:cNvSpPr/>
          <p:nvPr/>
        </p:nvSpPr>
        <p:spPr bwMode="hidden">
          <a:xfrm>
            <a:off x="-540564" y="1981200"/>
            <a:ext cx="10217963" cy="22860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 bwMode="hidden">
          <a:xfrm>
            <a:off x="-852526" y="3810000"/>
            <a:ext cx="10217963" cy="22860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8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9" grpId="0" animBg="1"/>
      <p:bldP spid="19" grpId="1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ZK solved?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Watrous</a:t>
            </a:r>
            <a:r>
              <a:rPr lang="en-US" dirty="0" smtClean="0"/>
              <a:t>’ rewinding</a:t>
            </a:r>
            <a:br>
              <a:rPr lang="en-US" dirty="0" smtClean="0"/>
            </a:br>
            <a:r>
              <a:rPr lang="en-US" dirty="0" smtClean="0"/>
              <a:t>covers many important ZK proofs:</a:t>
            </a:r>
          </a:p>
          <a:p>
            <a:endParaRPr lang="en-US" dirty="0"/>
          </a:p>
          <a:p>
            <a:r>
              <a:rPr lang="en-US" dirty="0" smtClean="0"/>
              <a:t>(But not all…)</a:t>
            </a:r>
          </a:p>
          <a:p>
            <a:endParaRPr lang="en-US" dirty="0"/>
          </a:p>
          <a:p>
            <a:r>
              <a:rPr lang="en-US" dirty="0" smtClean="0"/>
              <a:t>And not: Proofs of knowledge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5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hidden">
          <a:xfrm>
            <a:off x="-928726" y="1066800"/>
            <a:ext cx="8777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 bwMode="hidden">
          <a:xfrm>
            <a:off x="-928726" y="2514600"/>
            <a:ext cx="58817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 bwMode="hidden">
          <a:xfrm>
            <a:off x="-928726" y="3657600"/>
            <a:ext cx="8396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1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Proofs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Want to prove age (e.g., e-passport)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Aristocat-Ma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35300"/>
            <a:ext cx="1493838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isney_Aristocats_Alley_C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2819400"/>
            <a:ext cx="16351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590800" y="39624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236914" y="4724400"/>
            <a:ext cx="8869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 b="1" dirty="0" err="1" smtClean="0"/>
              <a:t>Prover</a:t>
            </a:r>
            <a:endParaRPr lang="en-GB" sz="2000" b="1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031096" y="4891088"/>
            <a:ext cx="9730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000" b="1" dirty="0"/>
              <a:t>Verifier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65652" y="3276600"/>
            <a:ext cx="3772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 know a government-signature on</a:t>
            </a:r>
            <a:br>
              <a:rPr lang="en-US" sz="2000" dirty="0" smtClean="0"/>
            </a:br>
            <a:r>
              <a:rPr lang="en-US" sz="2000" dirty="0" smtClean="0"/>
              <a:t>document stating that I’m ≥ 18</a:t>
            </a:r>
            <a:endParaRPr lang="en-US" sz="2000" dirty="0"/>
          </a:p>
        </p:txBody>
      </p:sp>
      <p:sp>
        <p:nvSpPr>
          <p:cNvPr id="14" name="Oval 13"/>
          <p:cNvSpPr/>
          <p:nvPr/>
        </p:nvSpPr>
        <p:spPr bwMode="hidden">
          <a:xfrm>
            <a:off x="-916026" y="762000"/>
            <a:ext cx="106696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 bwMode="hidden">
          <a:xfrm>
            <a:off x="-27026" y="2744788"/>
            <a:ext cx="89424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3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Proofs of knowledge – 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62200" y="2102346"/>
            <a:ext cx="4941224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If </a:t>
            </a:r>
            <a:r>
              <a:rPr lang="en-US" sz="3600" dirty="0" err="1" smtClean="0"/>
              <a:t>prover</a:t>
            </a:r>
            <a:r>
              <a:rPr lang="en-US" sz="3600" dirty="0" smtClean="0"/>
              <a:t> is successful</a:t>
            </a:r>
            <a:r>
              <a:rPr lang="en-US" sz="3600" dirty="0" smtClean="0"/>
              <a:t>:</a:t>
            </a:r>
          </a:p>
          <a:p>
            <a:endParaRPr lang="en-US" dirty="0" smtClean="0"/>
          </a:p>
          <a:p>
            <a:r>
              <a:rPr lang="en-US" sz="3600" dirty="0" smtClean="0"/>
              <a:t>there is an extractor that,</a:t>
            </a:r>
            <a:br>
              <a:rPr lang="en-US" sz="3600" dirty="0" smtClean="0"/>
            </a:br>
            <a:endParaRPr lang="en-US" dirty="0"/>
          </a:p>
          <a:p>
            <a:r>
              <a:rPr lang="en-US" sz="3600" dirty="0" smtClean="0"/>
              <a:t>given </a:t>
            </a:r>
            <a:r>
              <a:rPr lang="en-US" sz="3600" dirty="0" err="1" smtClean="0"/>
              <a:t>provers</a:t>
            </a:r>
            <a:r>
              <a:rPr lang="en-US" sz="3600" dirty="0" smtClean="0"/>
              <a:t> state,</a:t>
            </a:r>
            <a:br>
              <a:rPr lang="en-US" sz="3600" dirty="0" smtClean="0"/>
            </a:br>
            <a:endParaRPr lang="en-US" dirty="0" smtClean="0"/>
          </a:p>
          <a:p>
            <a:r>
              <a:rPr lang="en-US" sz="3600" dirty="0" smtClean="0"/>
              <a:t>outputs </a:t>
            </a:r>
            <a:r>
              <a:rPr lang="en-US" sz="3600" dirty="0" smtClean="0"/>
              <a:t>witness</a:t>
            </a:r>
          </a:p>
        </p:txBody>
      </p:sp>
    </p:spTree>
    <p:extLst>
      <p:ext uri="{BB962C8B-B14F-4D97-AF65-F5344CB8AC3E}">
        <p14:creationId xmlns:p14="http://schemas.microsoft.com/office/powerpoint/2010/main" val="286957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extractors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84637"/>
            <a:ext cx="8229600" cy="2163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“Special soundness”: </a:t>
            </a:r>
            <a:r>
              <a:rPr lang="en-US" dirty="0" smtClean="0"/>
              <a:t>Two different responses 	allow to compute witness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E.g., </a:t>
            </a:r>
            <a:r>
              <a:rPr lang="en-US" dirty="0" err="1" smtClean="0"/>
              <a:t>isomorphisms</a:t>
            </a:r>
            <a:r>
              <a:rPr lang="en-US" dirty="0" smtClean="0"/>
              <a:t> from J to G and H</a:t>
            </a:r>
            <a:br>
              <a:rPr lang="en-US" dirty="0" smtClean="0"/>
            </a:br>
            <a:r>
              <a:rPr lang="en-US" dirty="0" smtClean="0"/>
              <a:t>give </a:t>
            </a:r>
            <a:r>
              <a:rPr lang="en-US" dirty="0" err="1" smtClean="0"/>
              <a:t>isomorphis</a:t>
            </a:r>
            <a:r>
              <a:rPr lang="en-US" dirty="0" smtClean="0"/>
              <a:t> between G and 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99377" y="198120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099377" y="268605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99377" y="342900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50219" y="1600200"/>
            <a:ext cx="1592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commitment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177796" y="2316718"/>
            <a:ext cx="1367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challenge 1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00879" y="3069365"/>
            <a:ext cx="1321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response 1</a:t>
            </a:r>
            <a:endParaRPr lang="en-US" sz="2000" dirty="0"/>
          </a:p>
        </p:txBody>
      </p:sp>
      <p:pic>
        <p:nvPicPr>
          <p:cNvPr id="13" name="Picture 12" descr="Aristocat-Ma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45" y="1634123"/>
            <a:ext cx="1493838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/>
          <p:cNvCxnSpPr/>
          <p:nvPr/>
        </p:nvCxnSpPr>
        <p:spPr>
          <a:xfrm>
            <a:off x="4544965" y="3657600"/>
            <a:ext cx="257854" cy="0"/>
          </a:xfrm>
          <a:prstGeom prst="line">
            <a:avLst/>
          </a:prstGeom>
          <a:ln w="38100">
            <a:solidFill>
              <a:srgbClr val="2D63A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802819" y="2316718"/>
            <a:ext cx="381000" cy="1340882"/>
          </a:xfrm>
          <a:prstGeom prst="line">
            <a:avLst/>
          </a:prstGeom>
          <a:ln w="38100">
            <a:solidFill>
              <a:srgbClr val="2D63A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183819" y="2316718"/>
            <a:ext cx="304800" cy="0"/>
          </a:xfrm>
          <a:prstGeom prst="straightConnector1">
            <a:avLst/>
          </a:prstGeom>
          <a:ln w="38100">
            <a:solidFill>
              <a:srgbClr val="2D63A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562600" y="268605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562600" y="3429000"/>
            <a:ext cx="1524000" cy="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41018" y="2316718"/>
            <a:ext cx="13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challenge 2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5664102" y="3069365"/>
            <a:ext cx="1321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response 2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 rot="17122929">
            <a:off x="4704396" y="2867689"/>
            <a:ext cx="83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rewind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77200" y="5181600"/>
            <a:ext cx="303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J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467600" y="5867400"/>
            <a:ext cx="413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504710" y="5867400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</a:t>
            </a:r>
            <a:endParaRPr lang="en-US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772400" y="5562600"/>
            <a:ext cx="304800" cy="4572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18500" y="5562600"/>
            <a:ext cx="317500" cy="431800"/>
          </a:xfrm>
          <a:prstGeom prst="straightConnector1">
            <a:avLst/>
          </a:prstGeom>
          <a:ln w="38100">
            <a:solidFill>
              <a:srgbClr val="2D63A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 bwMode="hidden">
          <a:xfrm>
            <a:off x="-420726" y="1066800"/>
            <a:ext cx="9564726" cy="30480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 bwMode="hidden">
          <a:xfrm>
            <a:off x="-682266" y="3269420"/>
            <a:ext cx="9186975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 bwMode="hidden">
          <a:xfrm>
            <a:off x="-762000" y="4572000"/>
            <a:ext cx="9186975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880803" y="3200400"/>
            <a:ext cx="1025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Prover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1919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5" grpId="0" animBg="1"/>
      <p:bldP spid="35" grpId="1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extractors?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Quantum case:</a:t>
            </a:r>
            <a:br>
              <a:rPr lang="en-US" dirty="0" smtClean="0"/>
            </a:br>
            <a:r>
              <a:rPr lang="en-US" dirty="0" smtClean="0"/>
              <a:t>Rewinding = copying.  Not possible</a:t>
            </a:r>
          </a:p>
          <a:p>
            <a:endParaRPr lang="en-US" sz="1600" dirty="0" smtClean="0"/>
          </a:p>
          <a:p>
            <a:r>
              <a:rPr lang="en-US" dirty="0" err="1" smtClean="0"/>
              <a:t>Watrous</a:t>
            </a:r>
            <a:r>
              <a:rPr lang="en-US" dirty="0" smtClean="0"/>
              <a:t> “oblivious” rewinding does not work:</a:t>
            </a:r>
            <a:br>
              <a:rPr lang="en-US" dirty="0" smtClean="0"/>
            </a:br>
            <a:r>
              <a:rPr lang="en-US" dirty="0" smtClean="0"/>
              <a:t>Forgets response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Quantum Proofs of Knowledge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6DF15-2C46-4BBF-BDB9-21543D032694}" type="slidenum">
              <a:rPr lang="en-US" smtClean="0"/>
              <a:t>9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3465400" y="4126528"/>
            <a:ext cx="5501655" cy="2057400"/>
            <a:chOff x="1584945" y="1600200"/>
            <a:chExt cx="5501655" cy="20574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099377" y="1981200"/>
              <a:ext cx="15240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>
              <a:off x="3099377" y="2686050"/>
              <a:ext cx="15240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3099377" y="3429000"/>
              <a:ext cx="15240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050219" y="1600200"/>
              <a:ext cx="15924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commitment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77796" y="2316718"/>
              <a:ext cx="13671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challenge 1</a:t>
              </a:r>
              <a:endParaRPr lang="en-US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00878" y="3069365"/>
              <a:ext cx="1321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response 1</a:t>
              </a:r>
              <a:endParaRPr lang="en-US" sz="2000" dirty="0"/>
            </a:p>
          </p:txBody>
        </p:sp>
        <p:pic>
          <p:nvPicPr>
            <p:cNvPr id="12" name="Picture 11" descr="Aristocat-Mari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945" y="1634123"/>
              <a:ext cx="1493838" cy="1765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4544965" y="3657600"/>
              <a:ext cx="257854" cy="0"/>
            </a:xfrm>
            <a:prstGeom prst="line">
              <a:avLst/>
            </a:prstGeom>
            <a:ln w="38100">
              <a:solidFill>
                <a:srgbClr val="2D63A2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802819" y="2316718"/>
              <a:ext cx="381000" cy="1340882"/>
            </a:xfrm>
            <a:prstGeom prst="line">
              <a:avLst/>
            </a:prstGeom>
            <a:ln w="38100">
              <a:solidFill>
                <a:srgbClr val="2D63A2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183819" y="2316718"/>
              <a:ext cx="3048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5562600" y="2686050"/>
              <a:ext cx="15240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562600" y="3429000"/>
              <a:ext cx="1524000" cy="0"/>
            </a:xfrm>
            <a:prstGeom prst="straightConnector1">
              <a:avLst/>
            </a:prstGeom>
            <a:ln w="38100">
              <a:solidFill>
                <a:srgbClr val="2D63A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641018" y="2316718"/>
              <a:ext cx="13671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challenge 2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64102" y="3069365"/>
              <a:ext cx="13210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response 2</a:t>
              </a:r>
              <a:endParaRPr lang="en-US" sz="2000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7122929">
              <a:off x="4704396" y="2867689"/>
              <a:ext cx="837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rewind</a:t>
              </a:r>
              <a:endParaRPr lang="en-US" dirty="0"/>
            </a:p>
          </p:txBody>
        </p:sp>
      </p:grpSp>
      <p:sp>
        <p:nvSpPr>
          <p:cNvPr id="22" name="Oval 21"/>
          <p:cNvSpPr/>
          <p:nvPr/>
        </p:nvSpPr>
        <p:spPr bwMode="hidden">
          <a:xfrm>
            <a:off x="-928726" y="1066800"/>
            <a:ext cx="8777326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 bwMode="hidden">
          <a:xfrm>
            <a:off x="-457200" y="2362200"/>
            <a:ext cx="9601200" cy="2133600"/>
          </a:xfrm>
          <a:prstGeom prst="ellipse">
            <a:avLst/>
          </a:prstGeom>
          <a:solidFill>
            <a:srgbClr val="FF0000">
              <a:alpha val="15000"/>
            </a:srgbClr>
          </a:solidFill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775511" y="5710535"/>
            <a:ext cx="1025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Prover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6289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</a:spPr>
      <a:bodyPr rtlCol="0" anchor="ctr"/>
      <a:lstStyle>
        <a:defPPr algn="ctr">
          <a:defRPr dirty="0" smtClean="0">
            <a:solidFill>
              <a:schemeClr val="tx1"/>
            </a:solidFill>
            <a:latin typeface="Arial Unicode MS"/>
            <a:ea typeface="Arial Unicode MS"/>
            <a:cs typeface="Arial Unicode M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2D63A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5361</TotalTime>
  <Words>621</Words>
  <Application>Microsoft Office PowerPoint</Application>
  <PresentationFormat>On-screen Show (4:3)</PresentationFormat>
  <Paragraphs>272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Quantum Proofs of Knowledge</vt:lpstr>
      <vt:lpstr>Why quantum ZK?</vt:lpstr>
      <vt:lpstr>Zero-knowledge:  how to show?</vt:lpstr>
      <vt:lpstr>Watrous’ quantum rewinding</vt:lpstr>
      <vt:lpstr>Quantum ZK solved?</vt:lpstr>
      <vt:lpstr>Proofs of knowledge</vt:lpstr>
      <vt:lpstr>Proofs of knowledge – definition</vt:lpstr>
      <vt:lpstr>Constructing extractors</vt:lpstr>
      <vt:lpstr>Quantum extractors?</vt:lpstr>
      <vt:lpstr>Canonical extractor</vt:lpstr>
      <vt:lpstr>Canonical extractor (ctd.)</vt:lpstr>
      <vt:lpstr>Making extraction work</vt:lpstr>
      <vt:lpstr>Making extraction work (ctd.)</vt:lpstr>
      <vt:lpstr>Main result</vt:lpstr>
      <vt:lpstr>Achieving strict soundness</vt:lpstr>
      <vt:lpstr>Plugging things together</vt:lpstr>
      <vt:lpstr>Future work</vt:lpstr>
      <vt:lpstr>PowerPoint Presentation</vt:lpstr>
      <vt:lpstr>PowerPoint Presentation</vt:lpstr>
      <vt:lpstr>Zero Knowledge</vt:lpstr>
      <vt:lpstr>Zero Knowledge</vt:lpstr>
      <vt:lpstr>Zero Knowledge: How?</vt:lpstr>
      <vt:lpstr>Zero Knowledge: How?</vt:lpstr>
      <vt:lpstr>Zero Knowledge</vt:lpstr>
      <vt:lpstr>Proofs of knowledge – definition</vt:lpstr>
    </vt:vector>
  </TitlesOfParts>
  <Company>University of Tartu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Dominique Unruh</dc:creator>
  <cp:lastModifiedBy>unruh</cp:lastModifiedBy>
  <cp:revision>157</cp:revision>
  <dcterms:created xsi:type="dcterms:W3CDTF">2011-05-15T08:34:47Z</dcterms:created>
  <dcterms:modified xsi:type="dcterms:W3CDTF">2012-04-15T18:45:11Z</dcterms:modified>
</cp:coreProperties>
</file>