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82" r:id="rId3"/>
    <p:sldId id="281" r:id="rId4"/>
    <p:sldId id="283" r:id="rId5"/>
    <p:sldId id="284" r:id="rId6"/>
    <p:sldId id="288" r:id="rId7"/>
    <p:sldId id="285" r:id="rId8"/>
    <p:sldId id="289" r:id="rId9"/>
    <p:sldId id="290" r:id="rId10"/>
    <p:sldId id="292" r:id="rId11"/>
    <p:sldId id="291" r:id="rId12"/>
    <p:sldId id="293" r:id="rId13"/>
    <p:sldId id="28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FF"/>
    <a:srgbClr val="000000"/>
    <a:srgbClr val="3A3A3A"/>
    <a:srgbClr val="1D1D1D"/>
    <a:srgbClr val="DDD9C3"/>
    <a:srgbClr val="2D63A2"/>
    <a:srgbClr val="6C9CD6"/>
    <a:srgbClr val="2040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87912" autoAdjust="0"/>
  </p:normalViewPr>
  <p:slideViewPr>
    <p:cSldViewPr>
      <p:cViewPr varScale="1">
        <p:scale>
          <a:sx n="95" d="100"/>
          <a:sy n="95" d="100"/>
        </p:scale>
        <p:origin x="135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40A9C-EE9C-4736-B168-E8CF2D6C4295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FCF0A-7D43-4AFB-9D88-0717C3293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1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FCF0A-7D43-4AFB-9D88-0717C32935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436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14" descr="ut_pp3_e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" y="0"/>
            <a:ext cx="4431529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1"/>
          <p:cNvSpPr>
            <a:spLocks noChangeArrowheads="1"/>
          </p:cNvSpPr>
          <p:nvPr userDrawn="1"/>
        </p:nvSpPr>
        <p:spPr bwMode="auto">
          <a:xfrm>
            <a:off x="4431530" y="0"/>
            <a:ext cx="4780709" cy="685800"/>
          </a:xfrm>
          <a:prstGeom prst="rect">
            <a:avLst/>
          </a:prstGeom>
          <a:gradFill rotWithShape="1">
            <a:gsLst>
              <a:gs pos="9000">
                <a:schemeClr val="bg1"/>
              </a:gs>
              <a:gs pos="54000">
                <a:srgbClr val="6C9CD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below header"/>
          <p:cNvSpPr>
            <a:spLocks noChangeShapeType="1"/>
          </p:cNvSpPr>
          <p:nvPr userDrawn="1"/>
        </p:nvSpPr>
        <p:spPr bwMode="auto">
          <a:xfrm>
            <a:off x="0" y="685800"/>
            <a:ext cx="9161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0" y="6553200"/>
            <a:ext cx="3810000" cy="304800"/>
          </a:xfrm>
        </p:spPr>
        <p:txBody>
          <a:bodyPr>
            <a:noAutofit/>
          </a:bodyPr>
          <a:lstStyle>
            <a:lvl1pPr marL="0" indent="0" algn="r"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Event name</a:t>
            </a:r>
          </a:p>
        </p:txBody>
      </p:sp>
    </p:spTree>
    <p:extLst>
      <p:ext uri="{BB962C8B-B14F-4D97-AF65-F5344CB8AC3E}">
        <p14:creationId xmlns:p14="http://schemas.microsoft.com/office/powerpoint/2010/main" val="3401589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Computationally binding commitments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Line below title"/>
          <p:cNvSpPr>
            <a:spLocks noChangeShapeType="1"/>
          </p:cNvSpPr>
          <p:nvPr userDrawn="1"/>
        </p:nvSpPr>
        <p:spPr bwMode="auto">
          <a:xfrm>
            <a:off x="533400" y="1219200"/>
            <a:ext cx="8083550" cy="0"/>
          </a:xfrm>
          <a:prstGeom prst="line">
            <a:avLst/>
          </a:prstGeom>
          <a:noFill/>
          <a:ln w="25400">
            <a:solidFill>
              <a:srgbClr val="6C9CD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68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Computationally binding commitments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24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Computationally binding commitments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Line below title"/>
          <p:cNvSpPr>
            <a:spLocks noChangeShapeType="1"/>
          </p:cNvSpPr>
          <p:nvPr userDrawn="1"/>
        </p:nvSpPr>
        <p:spPr bwMode="auto">
          <a:xfrm>
            <a:off x="533400" y="1219200"/>
            <a:ext cx="8083550" cy="0"/>
          </a:xfrm>
          <a:prstGeom prst="line">
            <a:avLst/>
          </a:prstGeom>
          <a:noFill/>
          <a:ln w="25400">
            <a:solidFill>
              <a:srgbClr val="6C9CD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5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Computationally binding commitments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42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Computationally binding commitments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Line below title"/>
          <p:cNvSpPr>
            <a:spLocks noChangeShapeType="1"/>
          </p:cNvSpPr>
          <p:nvPr userDrawn="1"/>
        </p:nvSpPr>
        <p:spPr bwMode="auto">
          <a:xfrm>
            <a:off x="533400" y="1219200"/>
            <a:ext cx="8083550" cy="0"/>
          </a:xfrm>
          <a:prstGeom prst="line">
            <a:avLst/>
          </a:prstGeom>
          <a:noFill/>
          <a:ln w="25400">
            <a:solidFill>
              <a:srgbClr val="6C9CD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38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Computationally binding commitments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Line below title"/>
          <p:cNvSpPr>
            <a:spLocks noChangeShapeType="1"/>
          </p:cNvSpPr>
          <p:nvPr userDrawn="1"/>
        </p:nvSpPr>
        <p:spPr bwMode="auto">
          <a:xfrm>
            <a:off x="533400" y="1219200"/>
            <a:ext cx="8083550" cy="0"/>
          </a:xfrm>
          <a:prstGeom prst="line">
            <a:avLst/>
          </a:prstGeom>
          <a:noFill/>
          <a:ln w="25400">
            <a:solidFill>
              <a:srgbClr val="6C9CD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5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Computationally binding commitments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Line below title"/>
          <p:cNvSpPr>
            <a:spLocks noChangeShapeType="1"/>
          </p:cNvSpPr>
          <p:nvPr userDrawn="1"/>
        </p:nvSpPr>
        <p:spPr bwMode="auto">
          <a:xfrm>
            <a:off x="533400" y="1219200"/>
            <a:ext cx="8083550" cy="0"/>
          </a:xfrm>
          <a:prstGeom prst="line">
            <a:avLst/>
          </a:prstGeom>
          <a:noFill/>
          <a:ln w="25400">
            <a:solidFill>
              <a:srgbClr val="6C9CD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94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Computationally binding commitments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216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Computationally binding commitments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65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Computationally binding commitments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1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4" descr="ut_pp3_eng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" y="0"/>
            <a:ext cx="2477191" cy="383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5"/>
          <p:cNvSpPr txBox="1">
            <a:spLocks noChangeArrowheads="1"/>
          </p:cNvSpPr>
          <p:nvPr userDrawn="1"/>
        </p:nvSpPr>
        <p:spPr bwMode="auto">
          <a:xfrm>
            <a:off x="0" y="6550025"/>
            <a:ext cx="9144000" cy="307975"/>
          </a:xfrm>
          <a:prstGeom prst="rect">
            <a:avLst/>
          </a:prstGeom>
          <a:solidFill>
            <a:srgbClr val="6C9CD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6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7778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550025"/>
            <a:ext cx="5791200" cy="307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Computationally binding commitments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50025"/>
            <a:ext cx="609600" cy="307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6B56DF15-2C46-4BBF-BDB9-21543D03269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11"/>
          <p:cNvSpPr>
            <a:spLocks noChangeArrowheads="1"/>
          </p:cNvSpPr>
          <p:nvPr userDrawn="1"/>
        </p:nvSpPr>
        <p:spPr bwMode="auto">
          <a:xfrm>
            <a:off x="2500298" y="0"/>
            <a:ext cx="6643702" cy="381000"/>
          </a:xfrm>
          <a:prstGeom prst="rect">
            <a:avLst/>
          </a:prstGeom>
          <a:gradFill rotWithShape="1">
            <a:gsLst>
              <a:gs pos="9000">
                <a:schemeClr val="bg1"/>
              </a:gs>
              <a:gs pos="54000">
                <a:srgbClr val="6C9CD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below header"/>
          <p:cNvSpPr>
            <a:spLocks noChangeShapeType="1"/>
          </p:cNvSpPr>
          <p:nvPr userDrawn="1"/>
        </p:nvSpPr>
        <p:spPr bwMode="auto">
          <a:xfrm>
            <a:off x="0" y="381000"/>
            <a:ext cx="9161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Rectangle 5"/>
          <p:cNvSpPr txBox="1">
            <a:spLocks noChangeArrowheads="1"/>
          </p:cNvSpPr>
          <p:nvPr userDrawn="1"/>
        </p:nvSpPr>
        <p:spPr bwMode="auto">
          <a:xfrm>
            <a:off x="0" y="6550025"/>
            <a:ext cx="250029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Dominique Unruh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9" name="Line above footer"/>
          <p:cNvSpPr>
            <a:spLocks noChangeShapeType="1"/>
          </p:cNvSpPr>
          <p:nvPr userDrawn="1"/>
        </p:nvSpPr>
        <p:spPr bwMode="auto">
          <a:xfrm>
            <a:off x="0" y="6550025"/>
            <a:ext cx="9161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903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7" Type="http://schemas.openxmlformats.org/officeDocument/2006/relationships/image" Target="../media/image34.pn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jpeg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534400" cy="3048000"/>
          </a:xfrm>
        </p:spPr>
        <p:txBody>
          <a:bodyPr anchor="b" anchorCtr="0">
            <a:normAutofit/>
          </a:bodyPr>
          <a:lstStyle/>
          <a:p>
            <a:pPr algn="l"/>
            <a:r>
              <a:rPr lang="en-US" sz="4000" dirty="0"/>
              <a:t>Computationally </a:t>
            </a:r>
            <a:r>
              <a:rPr lang="en-US" sz="4000" dirty="0" smtClean="0"/>
              <a:t>binding</a:t>
            </a:r>
            <a:br>
              <a:rPr lang="en-US" sz="4000" dirty="0" smtClean="0"/>
            </a:br>
            <a:r>
              <a:rPr lang="en-US" sz="4000" dirty="0" smtClean="0"/>
              <a:t>quantum </a:t>
            </a:r>
            <a:r>
              <a:rPr lang="en-US" sz="4000" dirty="0"/>
              <a:t>commitments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491318"/>
            <a:ext cx="6400800" cy="21336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Dominique Unruh</a:t>
            </a:r>
          </a:p>
          <a:p>
            <a:pPr algn="l"/>
            <a:r>
              <a:rPr lang="en-US" sz="2400" dirty="0" smtClean="0"/>
              <a:t>University of Tartu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334000" y="6553200"/>
            <a:ext cx="3810000" cy="304800"/>
          </a:xfrm>
        </p:spPr>
        <p:txBody>
          <a:bodyPr>
            <a:noAutofit/>
          </a:bodyPr>
          <a:lstStyle>
            <a:lvl1pPr marL="0" indent="0" algn="r"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v2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059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Collapsing hash functions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0"/>
                <a:ext cx="8229600" cy="480060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Strengthening of “collision-resistance”</a:t>
                </a:r>
                <a:br>
                  <a:rPr lang="en-US" dirty="0" smtClean="0"/>
                </a:br>
                <a:r>
                  <a:rPr lang="en-US" dirty="0" smtClean="0"/>
                  <a:t>for quantum setting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dirty="0" smtClean="0"/>
                  <a:t>Adv. </a:t>
                </a:r>
                <a:r>
                  <a:rPr lang="en-US" b="1" dirty="0" smtClean="0"/>
                  <a:t>A</a:t>
                </a:r>
                <a:r>
                  <a:rPr lang="en-US" dirty="0" smtClean="0"/>
                  <a:t> outputs hash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 smtClean="0"/>
                  <a:t> (classically),</a:t>
                </a:r>
                <a:br>
                  <a:rPr lang="en-US" dirty="0" smtClean="0"/>
                </a:br>
                <a:r>
                  <a:rPr lang="en-US" dirty="0" smtClean="0"/>
                  <a:t>and preimages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 smtClean="0"/>
                  <a:t> (in superposition) </a:t>
                </a:r>
              </a:p>
              <a:p>
                <a:pPr marL="0" indent="0">
                  <a:buNone/>
                </a:pPr>
                <a:endParaRPr lang="en-US" sz="4000" dirty="0"/>
              </a:p>
              <a:p>
                <a:pPr marL="0" indent="0">
                  <a:buNone/>
                </a:pPr>
                <a:endParaRPr lang="en-US" sz="3600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 smtClean="0"/>
                  <a:t>Def: </a:t>
                </a:r>
                <a:r>
                  <a:rPr lang="en-US" dirty="0" smtClean="0"/>
                  <a:t>Collapsing = </a:t>
                </a:r>
                <a:r>
                  <a:rPr lang="en-US" b="1" dirty="0" smtClean="0"/>
                  <a:t>A</a:t>
                </a:r>
                <a:r>
                  <a:rPr lang="en-US" dirty="0" smtClean="0"/>
                  <a:t> cannot distinguish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0"/>
                <a:ext cx="8229600" cy="4800600"/>
              </a:xfrm>
              <a:blipFill>
                <a:blip r:embed="rId2"/>
                <a:stretch>
                  <a:fillRect l="-1852" t="-2665" b="-19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Computationally binding commitments</a:t>
            </a:r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472647" y="4048781"/>
            <a:ext cx="8214153" cy="1513819"/>
            <a:chOff x="472647" y="2905781"/>
            <a:chExt cx="8214153" cy="1513819"/>
          </a:xfrm>
        </p:grpSpPr>
        <p:sp>
          <p:nvSpPr>
            <p:cNvPr id="5" name="Rounded Rectangle 4"/>
            <p:cNvSpPr/>
            <p:nvPr/>
          </p:nvSpPr>
          <p:spPr>
            <a:xfrm>
              <a:off x="472647" y="3101801"/>
              <a:ext cx="1066800" cy="66992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smtClean="0">
                  <a:solidFill>
                    <a:schemeClr val="tx1"/>
                  </a:solidFill>
                  <a:latin typeface="Arial Unicode MS"/>
                  <a:ea typeface="Arial Unicode MS"/>
                  <a:cs typeface="Arial Unicode MS"/>
                </a:rPr>
                <a:t>A</a:t>
              </a:r>
            </a:p>
          </p:txBody>
        </p:sp>
        <p:cxnSp>
          <p:nvCxnSpPr>
            <p:cNvPr id="6" name="Elbow Connector 5"/>
            <p:cNvCxnSpPr/>
            <p:nvPr/>
          </p:nvCxnSpPr>
          <p:spPr>
            <a:xfrm rot="16200000" flipH="1">
              <a:off x="973073" y="3497903"/>
              <a:ext cx="423862" cy="998406"/>
            </a:xfrm>
            <a:prstGeom prst="bentConnector2">
              <a:avLst/>
            </a:prstGeom>
            <a:ln w="69850" cmpd="dbl">
              <a:solidFill>
                <a:srgbClr val="2D63A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1539447" y="3406601"/>
              <a:ext cx="898953" cy="0"/>
            </a:xfrm>
            <a:prstGeom prst="straightConnector1">
              <a:avLst/>
            </a:prstGeom>
            <a:ln w="38100">
              <a:solidFill>
                <a:srgbClr val="2D63A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/>
                <p:cNvSpPr txBox="1"/>
                <p:nvPr/>
              </p:nvSpPr>
              <p:spPr>
                <a:xfrm>
                  <a:off x="1531806" y="2905781"/>
                  <a:ext cx="817595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〉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31806" y="2905781"/>
                  <a:ext cx="817595" cy="52322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Rounded Rectangle 10"/>
            <p:cNvSpPr/>
            <p:nvPr/>
          </p:nvSpPr>
          <p:spPr>
            <a:xfrm>
              <a:off x="2438400" y="3101801"/>
              <a:ext cx="1066800" cy="66992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smtClean="0">
                  <a:solidFill>
                    <a:schemeClr val="tx1"/>
                  </a:solidFill>
                  <a:latin typeface="Arial Unicode MS"/>
                  <a:ea typeface="Arial Unicode MS"/>
                  <a:cs typeface="Arial Unicode MS"/>
                </a:rPr>
                <a:t>A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1599012" y="3896380"/>
                  <a:ext cx="471347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9012" y="3896380"/>
                  <a:ext cx="471347" cy="52322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Rounded Rectangle 14"/>
            <p:cNvSpPr/>
            <p:nvPr/>
          </p:nvSpPr>
          <p:spPr>
            <a:xfrm>
              <a:off x="4800600" y="3101801"/>
              <a:ext cx="1066800" cy="66992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smtClean="0">
                  <a:solidFill>
                    <a:schemeClr val="tx1"/>
                  </a:solidFill>
                  <a:latin typeface="Arial Unicode MS"/>
                  <a:ea typeface="Arial Unicode MS"/>
                  <a:cs typeface="Arial Unicode MS"/>
                </a:rPr>
                <a:t>A</a:t>
              </a:r>
            </a:p>
          </p:txBody>
        </p:sp>
        <p:cxnSp>
          <p:nvCxnSpPr>
            <p:cNvPr id="16" name="Elbow Connector 15"/>
            <p:cNvCxnSpPr/>
            <p:nvPr/>
          </p:nvCxnSpPr>
          <p:spPr>
            <a:xfrm rot="16200000" flipH="1">
              <a:off x="5621272" y="3497903"/>
              <a:ext cx="423862" cy="998406"/>
            </a:xfrm>
            <a:prstGeom prst="bentConnector2">
              <a:avLst/>
            </a:prstGeom>
            <a:ln w="69850" cmpd="dbl">
              <a:solidFill>
                <a:srgbClr val="2D63A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5867400" y="3406601"/>
              <a:ext cx="1752600" cy="0"/>
            </a:xfrm>
            <a:prstGeom prst="straightConnector1">
              <a:avLst/>
            </a:prstGeom>
            <a:ln w="38100">
              <a:solidFill>
                <a:srgbClr val="2D63A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5859759" y="2905781"/>
                  <a:ext cx="817595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〉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59759" y="2905781"/>
                  <a:ext cx="817595" cy="52322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Rounded Rectangle 20"/>
            <p:cNvSpPr/>
            <p:nvPr/>
          </p:nvSpPr>
          <p:spPr>
            <a:xfrm>
              <a:off x="7620000" y="3101801"/>
              <a:ext cx="1066800" cy="66992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smtClean="0">
                  <a:solidFill>
                    <a:schemeClr val="tx1"/>
                  </a:solidFill>
                  <a:latin typeface="Arial Unicode MS"/>
                  <a:ea typeface="Arial Unicode MS"/>
                  <a:cs typeface="Arial Unicode MS"/>
                </a:rPr>
                <a:t>A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6247211" y="3896380"/>
                  <a:ext cx="4429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47211" y="3896380"/>
                  <a:ext cx="442942" cy="52322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TextBox 22"/>
            <p:cNvSpPr txBox="1"/>
            <p:nvPr/>
          </p:nvSpPr>
          <p:spPr>
            <a:xfrm>
              <a:off x="3886200" y="3355226"/>
              <a:ext cx="64312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000" b="1" dirty="0" smtClean="0"/>
                <a:t>or</a:t>
              </a:r>
              <a:endParaRPr lang="en-US" sz="4000" b="1" dirty="0"/>
            </a:p>
          </p:txBody>
        </p:sp>
        <p:sp>
          <p:nvSpPr>
            <p:cNvPr id="29" name="TextBox 28"/>
            <p:cNvSpPr txBox="1"/>
            <p:nvPr/>
          </p:nvSpPr>
          <p:spPr>
            <a:xfrm rot="19736164">
              <a:off x="6545738" y="3076654"/>
              <a:ext cx="1108317" cy="400110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measure</a:t>
              </a:r>
              <a:endParaRPr lang="en-US" sz="2000" b="1" dirty="0"/>
            </a:p>
          </p:txBody>
        </p:sp>
      </p:grpSp>
      <p:cxnSp>
        <p:nvCxnSpPr>
          <p:cNvPr id="13" name="Straight Connector 12"/>
          <p:cNvCxnSpPr/>
          <p:nvPr/>
        </p:nvCxnSpPr>
        <p:spPr>
          <a:xfrm>
            <a:off x="457200" y="2667000"/>
            <a:ext cx="8305800" cy="0"/>
          </a:xfrm>
          <a:prstGeom prst="line">
            <a:avLst/>
          </a:prstGeom>
          <a:ln w="6350">
            <a:solidFill>
              <a:srgbClr val="2D63A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03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Collapsing hash functions (</a:t>
            </a:r>
            <a:r>
              <a:rPr lang="en-US" dirty="0" err="1" smtClean="0"/>
              <a:t>ctd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Simple “collapse-binding” commitments</a:t>
            </a:r>
          </a:p>
          <a:p>
            <a:pPr lvl="1"/>
            <a:r>
              <a:rPr lang="en-US" dirty="0" smtClean="0"/>
              <a:t>Statistically hiding</a:t>
            </a:r>
          </a:p>
          <a:p>
            <a:pPr lvl="1"/>
            <a:r>
              <a:rPr lang="en-US" dirty="0" smtClean="0"/>
              <a:t>Using collapsing hashes in existing constructions</a:t>
            </a:r>
          </a:p>
          <a:p>
            <a:pPr lvl="1"/>
            <a:r>
              <a:rPr lang="en-US" dirty="0" smtClean="0"/>
              <a:t>Drop in replacement for “collision-resistance”?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Random oracle is collapsing hash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Suggestion: “Collapsing” required property for hashes</a:t>
            </a:r>
          </a:p>
          <a:p>
            <a:pPr lvl="1"/>
            <a:r>
              <a:rPr lang="en-US" dirty="0" smtClean="0"/>
              <a:t>e.g., NIST post-quantum crypto competition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Computationally binding commitments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8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questions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Computationally binding commitments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1900535"/>
            <a:ext cx="5292859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sz="2400" b="1" dirty="0"/>
              <a:t>Collapse-binding com’s based on </a:t>
            </a:r>
            <a:r>
              <a:rPr lang="en-US" sz="2400" b="1" dirty="0" smtClean="0"/>
              <a:t>OWFs?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3298967" y="5481935"/>
            <a:ext cx="5083033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 dirty="0"/>
              <a:t>Protocols using collapse-binding </a:t>
            </a:r>
            <a:r>
              <a:rPr lang="en-US" sz="2400" b="1" dirty="0" smtClean="0"/>
              <a:t>com’s</a:t>
            </a:r>
            <a:endParaRPr lang="en-US" sz="2400" b="1" dirty="0"/>
          </a:p>
        </p:txBody>
      </p:sp>
      <p:grpSp>
        <p:nvGrpSpPr>
          <p:cNvPr id="12" name="Group 11"/>
          <p:cNvGrpSpPr/>
          <p:nvPr/>
        </p:nvGrpSpPr>
        <p:grpSpPr>
          <a:xfrm>
            <a:off x="4158231" y="3043535"/>
            <a:ext cx="3690369" cy="766465"/>
            <a:chOff x="4158231" y="3043535"/>
            <a:chExt cx="3690369" cy="766465"/>
          </a:xfrm>
        </p:grpSpPr>
        <p:sp>
          <p:nvSpPr>
            <p:cNvPr id="6" name="Rectangle 5"/>
            <p:cNvSpPr/>
            <p:nvPr/>
          </p:nvSpPr>
          <p:spPr>
            <a:xfrm>
              <a:off x="4158231" y="3043535"/>
              <a:ext cx="3690369" cy="46166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>
              <a:spAutoFit/>
            </a:bodyPr>
            <a:lstStyle/>
            <a:p>
              <a:r>
                <a:rPr lang="en-US" sz="2400" b="1" dirty="0"/>
                <a:t>Implications between </a:t>
              </a:r>
              <a:r>
                <a:rPr lang="en-US" sz="2400" b="1" dirty="0" err="1"/>
                <a:t>defs</a:t>
              </a:r>
              <a:r>
                <a:rPr lang="en-US" sz="2400" b="1" dirty="0"/>
                <a:t>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192135" y="3440668"/>
              <a:ext cx="16225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</a:rPr>
                <a:t>(partially done)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14400" y="4186535"/>
            <a:ext cx="4275529" cy="796665"/>
            <a:chOff x="914400" y="4186535"/>
            <a:chExt cx="4275529" cy="796665"/>
          </a:xfrm>
        </p:grpSpPr>
        <p:sp>
          <p:nvSpPr>
            <p:cNvPr id="7" name="Rectangle 6"/>
            <p:cNvSpPr/>
            <p:nvPr/>
          </p:nvSpPr>
          <p:spPr>
            <a:xfrm>
              <a:off x="914400" y="4186535"/>
              <a:ext cx="4275529" cy="46166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>
              <a:spAutoFit/>
            </a:bodyPr>
            <a:lstStyle/>
            <a:p>
              <a:r>
                <a:rPr lang="en-US" sz="2400" b="1" dirty="0"/>
                <a:t>Are </a:t>
              </a:r>
              <a:r>
                <a:rPr lang="en-US" sz="2400" b="1" dirty="0" smtClean="0"/>
                <a:t>SHA-2, SHA-3, … </a:t>
              </a:r>
              <a:r>
                <a:rPr lang="en-US" sz="2400" b="1" dirty="0"/>
                <a:t>collapsing?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043715" y="4613868"/>
              <a:ext cx="16225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</a:rPr>
                <a:t>(partially done)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6462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21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26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31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36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4997669"/>
            <a:ext cx="9144000" cy="186033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5168" y="1524000"/>
            <a:ext cx="51324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smtClean="0"/>
              <a:t>I thank for your</a:t>
            </a:r>
            <a:br>
              <a:rPr lang="en-US" sz="6000" b="1" dirty="0" smtClean="0"/>
            </a:br>
            <a:r>
              <a:rPr lang="en-US" sz="6000" b="1" dirty="0" smtClean="0"/>
              <a:t>attention</a:t>
            </a:r>
            <a:endParaRPr lang="en-US" sz="60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7" t="8421"/>
          <a:stretch/>
        </p:blipFill>
        <p:spPr>
          <a:xfrm>
            <a:off x="7883" y="5937694"/>
            <a:ext cx="2895600" cy="9965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2" t="15086" b="14254"/>
          <a:stretch/>
        </p:blipFill>
        <p:spPr>
          <a:xfrm>
            <a:off x="67965" y="4873522"/>
            <a:ext cx="2675235" cy="114627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049" y="5047593"/>
            <a:ext cx="2876550" cy="90487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5547438"/>
            <a:ext cx="2819400" cy="157080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620" y="5927835"/>
            <a:ext cx="1600580" cy="7975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4963618"/>
            <a:ext cx="1256287" cy="96608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019800" y="5181600"/>
            <a:ext cx="3048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 </a:t>
            </a:r>
            <a:r>
              <a:rPr lang="en-US" dirty="0"/>
              <a:t>This research was supported by European Social </a:t>
            </a:r>
            <a:r>
              <a:rPr lang="en-US" dirty="0" smtClean="0"/>
              <a:t>Fund’s Doctoral </a:t>
            </a:r>
            <a:r>
              <a:rPr lang="en-US" dirty="0"/>
              <a:t>Studies </a:t>
            </a:r>
            <a:r>
              <a:rPr lang="en-US" dirty="0" smtClean="0"/>
              <a:t>and </a:t>
            </a:r>
            <a:r>
              <a:rPr lang="en-US" dirty="0" err="1" smtClean="0"/>
              <a:t>Internationalisation</a:t>
            </a:r>
            <a:r>
              <a:rPr lang="en-US" dirty="0" smtClean="0"/>
              <a:t> </a:t>
            </a:r>
            <a:r>
              <a:rPr lang="en-US" dirty="0" err="1"/>
              <a:t>Programme</a:t>
            </a:r>
            <a:r>
              <a:rPr lang="en-US" dirty="0"/>
              <a:t> </a:t>
            </a:r>
            <a:r>
              <a:rPr lang="en-US" dirty="0" err="1"/>
              <a:t>DoRa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768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this talk:  Commitments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Hiding and binding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Hiding seems well understood</a:t>
            </a:r>
          </a:p>
          <a:p>
            <a:r>
              <a:rPr lang="en-US" dirty="0" smtClean="0"/>
              <a:t>Statistically vs. computationally binding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Weaker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assms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everlasting security</a:t>
            </a:r>
          </a:p>
          <a:p>
            <a:r>
              <a:rPr lang="en-US" dirty="0" smtClean="0"/>
              <a:t>Interactive vs. non-interactive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For now</a:t>
            </a:r>
          </a:p>
          <a:p>
            <a:r>
              <a:rPr lang="en-US" dirty="0" smtClean="0"/>
              <a:t>Secure against quantum attacks</a:t>
            </a:r>
          </a:p>
          <a:p>
            <a:r>
              <a:rPr lang="en-US" dirty="0" smtClean="0"/>
              <a:t>Classical protocols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Computationally binding commitments</a:t>
            </a: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90800" y="1600200"/>
            <a:ext cx="1600200" cy="609600"/>
          </a:xfrm>
          <a:prstGeom prst="ellipse">
            <a:avLst/>
          </a:prstGeom>
          <a:noFill/>
          <a:ln w="57150">
            <a:solidFill>
              <a:srgbClr val="FF0000">
                <a:alpha val="6509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6" name="Oval 5"/>
          <p:cNvSpPr/>
          <p:nvPr/>
        </p:nvSpPr>
        <p:spPr>
          <a:xfrm>
            <a:off x="3276600" y="2743200"/>
            <a:ext cx="4419600" cy="609600"/>
          </a:xfrm>
          <a:prstGeom prst="ellipse">
            <a:avLst/>
          </a:prstGeom>
          <a:noFill/>
          <a:ln w="57150">
            <a:solidFill>
              <a:srgbClr val="FF0000">
                <a:alpha val="6509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7" name="Oval 6"/>
          <p:cNvSpPr/>
          <p:nvPr/>
        </p:nvSpPr>
        <p:spPr>
          <a:xfrm>
            <a:off x="3276600" y="4876800"/>
            <a:ext cx="3048000" cy="609600"/>
          </a:xfrm>
          <a:prstGeom prst="ellipse">
            <a:avLst/>
          </a:prstGeom>
          <a:noFill/>
          <a:ln w="57150">
            <a:solidFill>
              <a:srgbClr val="FF0000">
                <a:alpha val="6509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2000" y="5467978"/>
            <a:ext cx="3429000" cy="609600"/>
          </a:xfrm>
          <a:prstGeom prst="ellipse">
            <a:avLst/>
          </a:prstGeom>
          <a:noFill/>
          <a:ln w="57150">
            <a:solidFill>
              <a:srgbClr val="FF0000">
                <a:alpha val="6509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9" name="Oval 8"/>
          <p:cNvSpPr/>
          <p:nvPr/>
        </p:nvSpPr>
        <p:spPr>
          <a:xfrm>
            <a:off x="3285810" y="3822573"/>
            <a:ext cx="2657789" cy="609600"/>
          </a:xfrm>
          <a:prstGeom prst="ellipse">
            <a:avLst/>
          </a:prstGeom>
          <a:noFill/>
          <a:ln w="57150">
            <a:solidFill>
              <a:srgbClr val="FF0000">
                <a:alpha val="6509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03524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Classical definitions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19200" y="3434936"/>
                <a:ext cx="7086600" cy="296858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 smtClean="0"/>
                  <a:t>Computationally binding (classical-style):</a:t>
                </a:r>
              </a:p>
              <a:p>
                <a:pPr marL="0" indent="0">
                  <a:buNone/>
                </a:pPr>
                <a:r>
                  <a:rPr lang="en-US" dirty="0" smtClean="0"/>
                  <a:t>Hard </a:t>
                </a:r>
                <a:r>
                  <a:rPr lang="en-US" dirty="0"/>
                  <a:t>to </a:t>
                </a:r>
                <a:r>
                  <a:rPr lang="en-US" dirty="0" smtClean="0"/>
                  <a:t>find: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 err="1" smtClean="0"/>
                  <a:t>s.t.</a:t>
                </a:r>
                <a:r>
                  <a:rPr lang="en-US" dirty="0" smtClean="0"/>
                  <a:t>:</a:t>
                </a: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 smtClean="0"/>
                  <a:t> opens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 smtClean="0"/>
                  <a:t>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b="0" dirty="0" smtClean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 smtClean="0"/>
                  <a:t> opens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 smtClean="0"/>
                  <a:t>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9200" y="3434936"/>
                <a:ext cx="7086600" cy="2968587"/>
              </a:xfrm>
              <a:blipFill>
                <a:blip r:embed="rId2"/>
                <a:stretch>
                  <a:fillRect l="-2150" t="-2669" r="-20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Computationally binding commitments</a:t>
            </a: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819400" y="1757065"/>
            <a:ext cx="1143000" cy="113036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62080" y="1772181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Commit:</a:t>
            </a:r>
            <a:endParaRPr lang="en-US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2438400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Open:</a:t>
            </a:r>
            <a:endParaRPr lang="en-US" b="1" u="sng" dirty="0"/>
          </a:p>
        </p:txBody>
      </p:sp>
      <p:sp>
        <p:nvSpPr>
          <p:cNvPr id="8" name="Rounded Rectangle 7"/>
          <p:cNvSpPr/>
          <p:nvPr/>
        </p:nvSpPr>
        <p:spPr>
          <a:xfrm>
            <a:off x="6553200" y="1757065"/>
            <a:ext cx="1143000" cy="114076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R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083840" y="1985665"/>
            <a:ext cx="2393160" cy="0"/>
          </a:xfrm>
          <a:prstGeom prst="straightConnector1">
            <a:avLst/>
          </a:prstGeom>
          <a:ln w="38100">
            <a:solidFill>
              <a:srgbClr val="2D63A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083840" y="2740928"/>
            <a:ext cx="2393160" cy="0"/>
          </a:xfrm>
          <a:prstGeom prst="straightConnector1">
            <a:avLst/>
          </a:prstGeom>
          <a:ln w="38100">
            <a:solidFill>
              <a:srgbClr val="2D63A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5005794" y="1524000"/>
                <a:ext cx="4044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5794" y="1524000"/>
                <a:ext cx="404406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4779244" y="2209800"/>
                <a:ext cx="8149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US" sz="2400" i="1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244" y="2209800"/>
                <a:ext cx="814903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293057" y="6029980"/>
                <a:ext cx="48509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en-US" sz="2800" dirty="0" smtClean="0"/>
                  <a:t> Adv. cannot change his mind</a:t>
                </a:r>
                <a:endParaRPr lang="en-US" sz="28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057" y="6029980"/>
                <a:ext cx="4850943" cy="523220"/>
              </a:xfrm>
              <a:prstGeom prst="rect">
                <a:avLst/>
              </a:prstGeom>
              <a:blipFill>
                <a:blip r:embed="rId5"/>
                <a:stretch>
                  <a:fillRect t="-10465" r="-263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862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Classical-style binding: no good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8001000" cy="4525963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b="1" dirty="0" smtClean="0"/>
                  <a:t> collision-resistant</a:t>
                </a:r>
                <a:r>
                  <a:rPr lang="en-US" dirty="0" smtClean="0"/>
                  <a:t> hash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b="0" dirty="0" smtClean="0"/>
                  <a:t/>
                </a:r>
                <a:br>
                  <a:rPr lang="en-US" b="0" dirty="0" smtClean="0"/>
                </a:br>
                <a:r>
                  <a:rPr lang="en-US" dirty="0" smtClean="0"/>
                  <a:t>(quantum secure; relative to oracle)</a:t>
                </a:r>
              </a:p>
              <a:p>
                <a:pPr marL="0" indent="0">
                  <a:buNone/>
                </a:pPr>
                <a:r>
                  <a:rPr lang="en-US" b="1" dirty="0" smtClean="0"/>
                  <a:t>Commit proto:</a:t>
                </a:r>
                <a:r>
                  <a:rPr lang="en-US" dirty="0" smtClean="0"/>
                  <a:t>    Pick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 smtClean="0"/>
                  <a:t>.   Send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begChr m:val="‖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dirty="0" smtClean="0"/>
                  <a:t>Classical-style </a:t>
                </a:r>
                <a:r>
                  <a:rPr lang="en-US" b="1" dirty="0" smtClean="0"/>
                  <a:t>binding: </a:t>
                </a:r>
                <a:r>
                  <a:rPr lang="en-US" dirty="0" smtClean="0"/>
                  <a:t>Yes</a:t>
                </a:r>
              </a:p>
              <a:p>
                <a:pPr marL="0" indent="0">
                  <a:buNone/>
                </a:pPr>
                <a:r>
                  <a:rPr lang="en-US" dirty="0" smtClean="0"/>
                  <a:t>But: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8001000" cy="4525963"/>
              </a:xfrm>
              <a:blipFill>
                <a:blip r:embed="rId2"/>
                <a:stretch>
                  <a:fillRect l="-1982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Computationally binding commitments</a:t>
            </a: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623282" y="4114800"/>
            <a:ext cx="1547239" cy="217009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Adv</a:t>
            </a:r>
            <a:endParaRPr lang="en-US" sz="4400" b="1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242937" y="4495800"/>
            <a:ext cx="2462663" cy="0"/>
          </a:xfrm>
          <a:prstGeom prst="straightConnector1">
            <a:avLst/>
          </a:prstGeom>
          <a:ln w="38100">
            <a:solidFill>
              <a:srgbClr val="2D63A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942491" y="3978800"/>
                <a:ext cx="110979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400" dirty="0" smtClean="0"/>
                  <a:t> (fake)</a:t>
                </a:r>
                <a:endParaRPr lang="en-US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2491" y="3978800"/>
                <a:ext cx="1109791" cy="461665"/>
              </a:xfrm>
              <a:prstGeom prst="rect">
                <a:avLst/>
              </a:prstGeom>
              <a:blipFill>
                <a:blip r:embed="rId3"/>
                <a:stretch>
                  <a:fillRect t="-10667" r="-7143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556999" y="4794487"/>
                <a:ext cx="18762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random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6999" y="4794487"/>
                <a:ext cx="1876283" cy="461665"/>
              </a:xfrm>
              <a:prstGeom prst="rect">
                <a:avLst/>
              </a:prstGeom>
              <a:blipFill>
                <a:blip r:embed="rId4"/>
                <a:stretch>
                  <a:fillRect r="-977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4242937" y="5903893"/>
            <a:ext cx="2462663" cy="0"/>
          </a:xfrm>
          <a:prstGeom prst="straightConnector1">
            <a:avLst/>
          </a:prstGeom>
          <a:ln w="38100">
            <a:solidFill>
              <a:srgbClr val="2D63A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4246722" y="5446693"/>
                <a:ext cx="2458878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US" sz="2400" b="0" dirty="0" smtClean="0"/>
              </a:p>
              <a:p>
                <a:endParaRPr lang="en-US" sz="800" dirty="0" smtClean="0"/>
              </a:p>
              <a:p>
                <a:r>
                  <a:rPr lang="en-US" sz="2400" dirty="0" smtClean="0"/>
                  <a:t>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begChr m:val="‖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6722" y="5446693"/>
                <a:ext cx="2458878" cy="954107"/>
              </a:xfrm>
              <a:prstGeom prst="rect">
                <a:avLst/>
              </a:prstGeom>
              <a:blipFill>
                <a:blip r:embed="rId5"/>
                <a:stretch>
                  <a:fillRect l="-3970" b="-133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H="1">
            <a:off x="4246722" y="5257800"/>
            <a:ext cx="2458878" cy="0"/>
          </a:xfrm>
          <a:prstGeom prst="straightConnector1">
            <a:avLst/>
          </a:prstGeom>
          <a:ln w="38100">
            <a:solidFill>
              <a:srgbClr val="2D63A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3400" y="2514600"/>
            <a:ext cx="8077200" cy="0"/>
          </a:xfrm>
          <a:prstGeom prst="line">
            <a:avLst/>
          </a:prstGeom>
          <a:ln w="9525">
            <a:solidFill>
              <a:srgbClr val="2D63A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33400" y="3124200"/>
            <a:ext cx="8077200" cy="0"/>
          </a:xfrm>
          <a:prstGeom prst="line">
            <a:avLst/>
          </a:prstGeom>
          <a:ln w="9525">
            <a:solidFill>
              <a:srgbClr val="2D63A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33400" y="3733800"/>
            <a:ext cx="8077200" cy="0"/>
          </a:xfrm>
          <a:prstGeom prst="line">
            <a:avLst/>
          </a:prstGeom>
          <a:ln w="9525">
            <a:solidFill>
              <a:srgbClr val="2D63A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definitions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Classical </a:t>
            </a:r>
            <a:r>
              <a:rPr lang="en-US" dirty="0" err="1" smtClean="0"/>
              <a:t>def</a:t>
            </a:r>
            <a:r>
              <a:rPr lang="en-US" dirty="0" smtClean="0"/>
              <a:t> of computationally binding:</a:t>
            </a:r>
          </a:p>
          <a:p>
            <a:pPr lvl="1"/>
            <a:r>
              <a:rPr lang="en-US" dirty="0" smtClean="0"/>
              <a:t>Not useful for post-quantum crypto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Collision-resistance</a:t>
            </a:r>
          </a:p>
          <a:p>
            <a:pPr lvl="1"/>
            <a:r>
              <a:rPr lang="en-US" dirty="0" smtClean="0"/>
              <a:t>Weaker than expected</a:t>
            </a:r>
          </a:p>
          <a:p>
            <a:pPr lvl="1"/>
            <a:r>
              <a:rPr lang="en-US" dirty="0" smtClean="0"/>
              <a:t>Stronger </a:t>
            </a:r>
            <a:r>
              <a:rPr lang="en-US" dirty="0" err="1" smtClean="0"/>
              <a:t>def</a:t>
            </a:r>
            <a:r>
              <a:rPr lang="en-US" dirty="0" smtClean="0"/>
              <a:t>? (NIST post-quantum competition?)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Computationally binding commitments</a:t>
            </a: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524000" y="2514600"/>
            <a:ext cx="5181600" cy="10668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Our proposal:</a:t>
            </a:r>
            <a:br>
              <a:rPr lang="en-US" sz="2400" b="1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</a:br>
            <a:r>
              <a:rPr lang="en-US" sz="2400" b="1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“Collapse-binding” commitments</a:t>
            </a:r>
            <a:endParaRPr lang="en-US" sz="2400" b="1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524000" y="5257800"/>
            <a:ext cx="5181600" cy="10668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Our proposal:</a:t>
            </a:r>
            <a:br>
              <a:rPr lang="en-US" sz="2400" b="1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</a:br>
            <a:r>
              <a:rPr lang="en-US" sz="2400" b="1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“Collapsing” hash functions</a:t>
            </a:r>
            <a:endParaRPr lang="en-US" sz="2400" b="1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61693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</a:t>
            </a:r>
            <a:r>
              <a:rPr lang="en-US" dirty="0" err="1" smtClean="0"/>
              <a:t>defs</a:t>
            </a:r>
            <a:r>
              <a:rPr lang="en-US" dirty="0" smtClean="0"/>
              <a:t> (binding)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Various prior </a:t>
            </a:r>
            <a:r>
              <a:rPr lang="en-US" dirty="0" err="1" smtClean="0"/>
              <a:t>def’s</a:t>
            </a:r>
            <a:endParaRPr lang="en-US" dirty="0" smtClean="0"/>
          </a:p>
          <a:p>
            <a:pPr marL="457200" lvl="1" indent="0" algn="ctr">
              <a:buNone/>
            </a:pPr>
            <a:r>
              <a:rPr lang="en-US" dirty="0" smtClean="0"/>
              <a:t>Brassard, </a:t>
            </a:r>
            <a:r>
              <a:rPr lang="en-US" dirty="0" err="1" smtClean="0"/>
              <a:t>Crépeau</a:t>
            </a:r>
            <a:r>
              <a:rPr lang="en-US" dirty="0" smtClean="0"/>
              <a:t>, </a:t>
            </a:r>
            <a:r>
              <a:rPr lang="de-DE" dirty="0" smtClean="0"/>
              <a:t>Damgård, </a:t>
            </a:r>
            <a:r>
              <a:rPr lang="en-US" dirty="0" err="1" smtClean="0"/>
              <a:t>Dumais</a:t>
            </a:r>
            <a:r>
              <a:rPr lang="en-US" dirty="0" smtClean="0"/>
              <a:t>, </a:t>
            </a:r>
            <a:r>
              <a:rPr lang="de-DE" dirty="0" smtClean="0"/>
              <a:t>Fehr, Jozsa, Langlois, Lunemann, </a:t>
            </a:r>
            <a:r>
              <a:rPr lang="en-US" dirty="0" err="1" smtClean="0"/>
              <a:t>Mayers</a:t>
            </a:r>
            <a:r>
              <a:rPr lang="en-US" dirty="0" smtClean="0"/>
              <a:t>, </a:t>
            </a:r>
            <a:r>
              <a:rPr lang="en-US" dirty="0" err="1" smtClean="0"/>
              <a:t>Salvail</a:t>
            </a:r>
            <a:r>
              <a:rPr lang="en-US" dirty="0" smtClean="0"/>
              <a:t>, </a:t>
            </a:r>
            <a:r>
              <a:rPr lang="de-DE" dirty="0" smtClean="0"/>
              <a:t>Schaffner</a:t>
            </a:r>
          </a:p>
          <a:p>
            <a:endParaRPr lang="en-US" sz="1050" dirty="0" smtClean="0"/>
          </a:p>
          <a:p>
            <a:r>
              <a:rPr lang="en-US" dirty="0" smtClean="0"/>
              <a:t>Various problems: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Computationally binding commitments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95400" y="4114800"/>
            <a:ext cx="3770584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1" indent="-457200"/>
            <a:r>
              <a:rPr lang="en-US" sz="2400" dirty="0"/>
              <a:t>Need trapdoors (or even UC)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9600" y="5105400"/>
            <a:ext cx="3152594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sz="2400" dirty="0"/>
              <a:t>No parallel composition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43712" y="4800600"/>
            <a:ext cx="3379836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sz="2400" dirty="0"/>
              <a:t>Rewinding proofs </a:t>
            </a:r>
            <a:r>
              <a:rPr lang="en-US" sz="2400" dirty="0" smtClean="0"/>
              <a:t>difficult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3989617" y="5634335"/>
            <a:ext cx="4697183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sz="2400" dirty="0"/>
              <a:t>Do not imply knowledge of message</a:t>
            </a:r>
          </a:p>
        </p:txBody>
      </p:sp>
    </p:spTree>
    <p:extLst>
      <p:ext uri="{BB962C8B-B14F-4D97-AF65-F5344CB8AC3E}">
        <p14:creationId xmlns:p14="http://schemas.microsoft.com/office/powerpoint/2010/main" val="220585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Collapse-binding commitments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50292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Adv. </a:t>
                </a:r>
                <a:r>
                  <a:rPr lang="en-US" b="1" dirty="0" smtClean="0"/>
                  <a:t>A</a:t>
                </a:r>
                <a:r>
                  <a:rPr lang="en-US" dirty="0" smtClean="0"/>
                  <a:t> outputs commitment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 smtClean="0"/>
                  <a:t> (classically), </a:t>
                </a:r>
                <a:br>
                  <a:rPr lang="en-US" dirty="0" smtClean="0"/>
                </a:br>
                <a:r>
                  <a:rPr lang="en-US" dirty="0" smtClean="0"/>
                  <a:t>and </a:t>
                </a:r>
                <a:r>
                  <a:rPr lang="en-US" b="1" dirty="0" smtClean="0"/>
                  <a:t>valid </a:t>
                </a:r>
                <a:r>
                  <a:rPr lang="en-US" dirty="0" smtClean="0"/>
                  <a:t>openings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 smtClean="0"/>
                  <a:t> (in superposition) 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b="1" dirty="0" smtClean="0"/>
                  <a:t>Def: </a:t>
                </a:r>
                <a:r>
                  <a:rPr lang="en-US" dirty="0" smtClean="0"/>
                  <a:t>Collapse-binding = </a:t>
                </a:r>
                <a:r>
                  <a:rPr lang="en-US" b="1" dirty="0" smtClean="0"/>
                  <a:t>A</a:t>
                </a:r>
                <a:r>
                  <a:rPr lang="en-US" dirty="0" smtClean="0"/>
                  <a:t> cannot distinguish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5029200"/>
              </a:xfrm>
              <a:blipFill>
                <a:blip r:embed="rId2"/>
                <a:stretch>
                  <a:fillRect l="-1852" t="-1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Computationally binding commitments</a:t>
            </a: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72647" y="3101801"/>
            <a:ext cx="1066800" cy="14478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A</a:t>
            </a:r>
          </a:p>
        </p:txBody>
      </p:sp>
      <p:cxnSp>
        <p:nvCxnSpPr>
          <p:cNvPr id="6" name="Elbow Connector 5"/>
          <p:cNvCxnSpPr>
            <a:stCxn id="5" idx="2"/>
          </p:cNvCxnSpPr>
          <p:nvPr/>
        </p:nvCxnSpPr>
        <p:spPr>
          <a:xfrm rot="16200000" flipH="1">
            <a:off x="1293319" y="4262329"/>
            <a:ext cx="423862" cy="998406"/>
          </a:xfrm>
          <a:prstGeom prst="bentConnector2">
            <a:avLst/>
          </a:prstGeom>
          <a:ln w="69850" cmpd="dbl">
            <a:solidFill>
              <a:srgbClr val="2D63A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539447" y="3406601"/>
            <a:ext cx="898953" cy="0"/>
          </a:xfrm>
          <a:prstGeom prst="straightConnector1">
            <a:avLst/>
          </a:prstGeom>
          <a:ln w="38100">
            <a:solidFill>
              <a:srgbClr val="2D63A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531806" y="2905780"/>
                <a:ext cx="81759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〉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06" y="2905780"/>
                <a:ext cx="81759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>
            <a:off x="1539447" y="4244801"/>
            <a:ext cx="898953" cy="0"/>
          </a:xfrm>
          <a:prstGeom prst="straightConnector1">
            <a:avLst/>
          </a:prstGeom>
          <a:ln w="38100">
            <a:solidFill>
              <a:srgbClr val="2D63A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600200" y="3743980"/>
                <a:ext cx="72596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〉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743980"/>
                <a:ext cx="725968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ounded Rectangle 10"/>
          <p:cNvSpPr/>
          <p:nvPr/>
        </p:nvSpPr>
        <p:spPr>
          <a:xfrm>
            <a:off x="2438400" y="3101801"/>
            <a:ext cx="1066800" cy="14478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1919258" y="4660806"/>
                <a:ext cx="44294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258" y="4660806"/>
                <a:ext cx="442942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3886200" y="3355226"/>
            <a:ext cx="6431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or</a:t>
            </a:r>
            <a:endParaRPr lang="en-US" sz="4000" b="1" dirty="0"/>
          </a:p>
        </p:txBody>
      </p:sp>
      <p:grpSp>
        <p:nvGrpSpPr>
          <p:cNvPr id="31" name="Group 30"/>
          <p:cNvGrpSpPr/>
          <p:nvPr/>
        </p:nvGrpSpPr>
        <p:grpSpPr>
          <a:xfrm>
            <a:off x="4800600" y="2905780"/>
            <a:ext cx="3886200" cy="2278246"/>
            <a:chOff x="4800600" y="2905780"/>
            <a:chExt cx="3886200" cy="2278246"/>
          </a:xfrm>
        </p:grpSpPr>
        <p:sp>
          <p:nvSpPr>
            <p:cNvPr id="15" name="Rounded Rectangle 14"/>
            <p:cNvSpPr/>
            <p:nvPr/>
          </p:nvSpPr>
          <p:spPr>
            <a:xfrm>
              <a:off x="4800600" y="3101801"/>
              <a:ext cx="1066800" cy="14478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smtClean="0">
                  <a:solidFill>
                    <a:schemeClr val="tx1"/>
                  </a:solidFill>
                  <a:latin typeface="Arial Unicode MS"/>
                  <a:ea typeface="Arial Unicode MS"/>
                  <a:cs typeface="Arial Unicode MS"/>
                </a:rPr>
                <a:t>A</a:t>
              </a:r>
            </a:p>
          </p:txBody>
        </p:sp>
        <p:cxnSp>
          <p:nvCxnSpPr>
            <p:cNvPr id="16" name="Elbow Connector 15"/>
            <p:cNvCxnSpPr>
              <a:stCxn id="15" idx="2"/>
            </p:cNvCxnSpPr>
            <p:nvPr/>
          </p:nvCxnSpPr>
          <p:spPr>
            <a:xfrm rot="16200000" flipH="1">
              <a:off x="5621272" y="4262329"/>
              <a:ext cx="423862" cy="998406"/>
            </a:xfrm>
            <a:prstGeom prst="bentConnector2">
              <a:avLst/>
            </a:prstGeom>
            <a:ln w="69850" cmpd="dbl">
              <a:solidFill>
                <a:srgbClr val="2D63A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5867400" y="3406601"/>
              <a:ext cx="1752600" cy="0"/>
            </a:xfrm>
            <a:prstGeom prst="straightConnector1">
              <a:avLst/>
            </a:prstGeom>
            <a:ln w="38100">
              <a:solidFill>
                <a:srgbClr val="2D63A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5859759" y="2905780"/>
                  <a:ext cx="817595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〉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59759" y="2905780"/>
                  <a:ext cx="817595" cy="52322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Straight Arrow Connector 18"/>
            <p:cNvCxnSpPr/>
            <p:nvPr/>
          </p:nvCxnSpPr>
          <p:spPr>
            <a:xfrm>
              <a:off x="5867400" y="4244801"/>
              <a:ext cx="1752600" cy="0"/>
            </a:xfrm>
            <a:prstGeom prst="straightConnector1">
              <a:avLst/>
            </a:prstGeom>
            <a:ln w="38100">
              <a:solidFill>
                <a:srgbClr val="2D63A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5943600" y="3743980"/>
                  <a:ext cx="72596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〉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3600" y="3743980"/>
                  <a:ext cx="725968" cy="52322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Rounded Rectangle 20"/>
            <p:cNvSpPr/>
            <p:nvPr/>
          </p:nvSpPr>
          <p:spPr>
            <a:xfrm>
              <a:off x="7620000" y="3101801"/>
              <a:ext cx="1066800" cy="14478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smtClean="0">
                  <a:solidFill>
                    <a:schemeClr val="tx1"/>
                  </a:solidFill>
                  <a:latin typeface="Arial Unicode MS"/>
                  <a:ea typeface="Arial Unicode MS"/>
                  <a:cs typeface="Arial Unicode MS"/>
                </a:rPr>
                <a:t>A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6247211" y="4660806"/>
                  <a:ext cx="44294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47211" y="4660806"/>
                  <a:ext cx="442942" cy="52322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TextBox 28"/>
            <p:cNvSpPr txBox="1"/>
            <p:nvPr/>
          </p:nvSpPr>
          <p:spPr>
            <a:xfrm rot="19736164">
              <a:off x="6545738" y="3076654"/>
              <a:ext cx="1108317" cy="400110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measure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49181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this </a:t>
            </a:r>
            <a:r>
              <a:rPr lang="en-US" dirty="0" err="1" smtClean="0"/>
              <a:t>def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Intuition:</a:t>
            </a:r>
          </a:p>
          <a:p>
            <a:pPr marL="280988" lvl="1" indent="-280988"/>
            <a:r>
              <a:rPr lang="en-US" dirty="0" smtClean="0"/>
              <a:t>Adversary cannot produce</a:t>
            </a:r>
            <a:br>
              <a:rPr lang="en-US" dirty="0" smtClean="0"/>
            </a:br>
            <a:r>
              <a:rPr lang="en-US" dirty="0" smtClean="0"/>
              <a:t>several openings in superposition</a:t>
            </a:r>
          </a:p>
          <a:p>
            <a:pPr marL="280988" lvl="1" indent="-280988"/>
            <a:r>
              <a:rPr lang="en-US" dirty="0" smtClean="0"/>
              <a:t>If he could, he’d notice measurement</a:t>
            </a:r>
          </a:p>
          <a:p>
            <a:pPr marL="0" indent="0">
              <a:buNone/>
            </a:pPr>
            <a:r>
              <a:rPr lang="en-US" b="1" dirty="0" smtClean="0"/>
              <a:t>Formally: </a:t>
            </a:r>
          </a:p>
          <a:p>
            <a:pPr marL="280988" lvl="1" indent="-280988"/>
            <a:r>
              <a:rPr lang="en-US" dirty="0" smtClean="0"/>
              <a:t>Weaker than “non-existence of two openings” </a:t>
            </a:r>
            <a:r>
              <a:rPr lang="en-US" sz="2000" dirty="0" smtClean="0"/>
              <a:t>(perfect)</a:t>
            </a:r>
            <a:endParaRPr lang="en-US" dirty="0" smtClean="0"/>
          </a:p>
          <a:p>
            <a:pPr marL="280988" lvl="1" indent="-280988"/>
            <a:r>
              <a:rPr lang="en-US" dirty="0" smtClean="0"/>
              <a:t>Stronger than “hard to find two openings”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(class.-style)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Computationally binding commitments</a:t>
            </a:r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554831" y="5128084"/>
            <a:ext cx="4512969" cy="1348916"/>
            <a:chOff x="472647" y="2821826"/>
            <a:chExt cx="8214153" cy="2455190"/>
          </a:xfrm>
        </p:grpSpPr>
        <p:sp>
          <p:nvSpPr>
            <p:cNvPr id="6" name="Rounded Rectangle 5"/>
            <p:cNvSpPr/>
            <p:nvPr/>
          </p:nvSpPr>
          <p:spPr>
            <a:xfrm>
              <a:off x="472647" y="3101801"/>
              <a:ext cx="1066800" cy="14478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smtClean="0">
                  <a:solidFill>
                    <a:schemeClr val="tx1"/>
                  </a:solidFill>
                  <a:latin typeface="Arial Unicode MS"/>
                  <a:ea typeface="Arial Unicode MS"/>
                  <a:cs typeface="Arial Unicode MS"/>
                </a:rPr>
                <a:t>A</a:t>
              </a:r>
            </a:p>
          </p:txBody>
        </p:sp>
        <p:cxnSp>
          <p:nvCxnSpPr>
            <p:cNvPr id="7" name="Elbow Connector 6"/>
            <p:cNvCxnSpPr>
              <a:stCxn id="6" idx="2"/>
            </p:cNvCxnSpPr>
            <p:nvPr/>
          </p:nvCxnSpPr>
          <p:spPr>
            <a:xfrm rot="16200000" flipH="1">
              <a:off x="1293319" y="4262329"/>
              <a:ext cx="423862" cy="998406"/>
            </a:xfrm>
            <a:prstGeom prst="bentConnector2">
              <a:avLst/>
            </a:prstGeom>
            <a:ln w="69850" cmpd="dbl">
              <a:solidFill>
                <a:srgbClr val="2D63A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539447" y="3406601"/>
              <a:ext cx="898953" cy="0"/>
            </a:xfrm>
            <a:prstGeom prst="straightConnector1">
              <a:avLst/>
            </a:prstGeom>
            <a:ln w="38100">
              <a:solidFill>
                <a:srgbClr val="2D63A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Box 8"/>
                <p:cNvSpPr txBox="1"/>
                <p:nvPr/>
              </p:nvSpPr>
              <p:spPr>
                <a:xfrm>
                  <a:off x="1531807" y="2821826"/>
                  <a:ext cx="1078601" cy="6722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〉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31807" y="2821826"/>
                  <a:ext cx="1078601" cy="672229"/>
                </a:xfrm>
                <a:prstGeom prst="rect">
                  <a:avLst/>
                </a:prstGeom>
                <a:blipFill>
                  <a:blip r:embed="rId2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Arrow Connector 9"/>
            <p:cNvCxnSpPr/>
            <p:nvPr/>
          </p:nvCxnSpPr>
          <p:spPr>
            <a:xfrm>
              <a:off x="1539447" y="4244801"/>
              <a:ext cx="898953" cy="0"/>
            </a:xfrm>
            <a:prstGeom prst="straightConnector1">
              <a:avLst/>
            </a:prstGeom>
            <a:ln w="38100">
              <a:solidFill>
                <a:srgbClr val="2D63A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1552314" y="3660026"/>
                  <a:ext cx="971115" cy="6722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〉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2314" y="3660026"/>
                  <a:ext cx="971115" cy="672229"/>
                </a:xfrm>
                <a:prstGeom prst="rect">
                  <a:avLst/>
                </a:prstGeom>
                <a:blipFill>
                  <a:blip r:embed="rId3"/>
                  <a:stretch>
                    <a:fillRect l="-2273"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Rounded Rectangle 11"/>
            <p:cNvSpPr/>
            <p:nvPr/>
          </p:nvSpPr>
          <p:spPr>
            <a:xfrm>
              <a:off x="2438400" y="3101801"/>
              <a:ext cx="1066800" cy="14478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smtClean="0">
                  <a:solidFill>
                    <a:schemeClr val="tx1"/>
                  </a:solidFill>
                  <a:latin typeface="Arial Unicode MS"/>
                  <a:ea typeface="Arial Unicode MS"/>
                  <a:cs typeface="Arial Unicode MS"/>
                </a:rPr>
                <a:t>A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1919258" y="4660807"/>
                  <a:ext cx="604772" cy="61620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9258" y="4660807"/>
                  <a:ext cx="604772" cy="616209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Rounded Rectangle 13"/>
            <p:cNvSpPr/>
            <p:nvPr/>
          </p:nvSpPr>
          <p:spPr>
            <a:xfrm>
              <a:off x="4800600" y="3101801"/>
              <a:ext cx="1066800" cy="14478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smtClean="0">
                  <a:solidFill>
                    <a:schemeClr val="tx1"/>
                  </a:solidFill>
                  <a:latin typeface="Arial Unicode MS"/>
                  <a:ea typeface="Arial Unicode MS"/>
                  <a:cs typeface="Arial Unicode MS"/>
                </a:rPr>
                <a:t>A</a:t>
              </a:r>
            </a:p>
          </p:txBody>
        </p:sp>
        <p:cxnSp>
          <p:nvCxnSpPr>
            <p:cNvPr id="15" name="Elbow Connector 14"/>
            <p:cNvCxnSpPr>
              <a:stCxn id="14" idx="2"/>
            </p:cNvCxnSpPr>
            <p:nvPr/>
          </p:nvCxnSpPr>
          <p:spPr>
            <a:xfrm rot="16200000" flipH="1">
              <a:off x="5621272" y="4262329"/>
              <a:ext cx="423862" cy="998406"/>
            </a:xfrm>
            <a:prstGeom prst="bentConnector2">
              <a:avLst/>
            </a:prstGeom>
            <a:ln w="69850" cmpd="dbl">
              <a:solidFill>
                <a:srgbClr val="2D63A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5867400" y="3406601"/>
              <a:ext cx="1752600" cy="0"/>
            </a:xfrm>
            <a:prstGeom prst="straightConnector1">
              <a:avLst/>
            </a:prstGeom>
            <a:ln w="38100">
              <a:solidFill>
                <a:srgbClr val="2D63A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5859760" y="2821826"/>
                  <a:ext cx="1078601" cy="6722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〉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59760" y="2821826"/>
                  <a:ext cx="1078601" cy="672229"/>
                </a:xfrm>
                <a:prstGeom prst="rect">
                  <a:avLst/>
                </a:prstGeom>
                <a:blipFill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" name="Straight Arrow Connector 17"/>
            <p:cNvCxnSpPr/>
            <p:nvPr/>
          </p:nvCxnSpPr>
          <p:spPr>
            <a:xfrm>
              <a:off x="5867400" y="4244801"/>
              <a:ext cx="1752600" cy="0"/>
            </a:xfrm>
            <a:prstGeom prst="straightConnector1">
              <a:avLst/>
            </a:prstGeom>
            <a:ln w="38100">
              <a:solidFill>
                <a:srgbClr val="2D63A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5880267" y="3660026"/>
                  <a:ext cx="971115" cy="6722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〉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80267" y="3660026"/>
                  <a:ext cx="971115" cy="672229"/>
                </a:xfrm>
                <a:prstGeom prst="rect">
                  <a:avLst/>
                </a:prstGeom>
                <a:blipFill>
                  <a:blip r:embed="rId6"/>
                  <a:stretch>
                    <a:fillRect l="-3448"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Rounded Rectangle 19"/>
            <p:cNvSpPr/>
            <p:nvPr/>
          </p:nvSpPr>
          <p:spPr>
            <a:xfrm>
              <a:off x="7620000" y="3101801"/>
              <a:ext cx="1066800" cy="14478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smtClean="0">
                  <a:solidFill>
                    <a:schemeClr val="tx1"/>
                  </a:solidFill>
                  <a:latin typeface="Arial Unicode MS"/>
                  <a:ea typeface="Arial Unicode MS"/>
                  <a:cs typeface="Arial Unicode MS"/>
                </a:rPr>
                <a:t>A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6247211" y="4660807"/>
                  <a:ext cx="604772" cy="61620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47211" y="4660807"/>
                  <a:ext cx="604772" cy="61620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TextBox 21"/>
            <p:cNvSpPr txBox="1"/>
            <p:nvPr/>
          </p:nvSpPr>
          <p:spPr>
            <a:xfrm>
              <a:off x="3790243" y="3465878"/>
              <a:ext cx="835035" cy="8402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or</a:t>
              </a:r>
              <a:endParaRPr lang="en-US" sz="24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 rot="19736164">
              <a:off x="6430117" y="3024622"/>
              <a:ext cx="1339557" cy="504172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measure</a:t>
              </a:r>
              <a:endParaRPr lang="en-US" sz="1200" b="1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4419600" y="5069485"/>
            <a:ext cx="4724400" cy="1480539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25" name="Right Brace 24"/>
          <p:cNvSpPr/>
          <p:nvPr/>
        </p:nvSpPr>
        <p:spPr>
          <a:xfrm>
            <a:off x="6912544" y="2057400"/>
            <a:ext cx="250256" cy="1371600"/>
          </a:xfrm>
          <a:prstGeom prst="rightBrace">
            <a:avLst/>
          </a:prstGeom>
          <a:ln w="381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25725" y="2448580"/>
            <a:ext cx="14384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k</a:t>
            </a:r>
            <a:r>
              <a:rPr lang="en-US" sz="2800" dirty="0" smtClean="0">
                <a:solidFill>
                  <a:srgbClr val="C00000"/>
                </a:solidFill>
              </a:rPr>
              <a:t>ind of…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0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5" grpId="0" animBg="1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0"/>
                <a:ext cx="8229600" cy="4724400"/>
              </a:xfrm>
            </p:spPr>
            <p:txBody>
              <a:bodyPr>
                <a:normAutofit/>
              </a:bodyPr>
              <a:lstStyle/>
              <a:p>
                <a:pPr marL="0" indent="0">
                  <a:spcAft>
                    <a:spcPts val="1200"/>
                  </a:spcAft>
                  <a:buNone/>
                  <a:tabLst>
                    <a:tab pos="2682875" algn="l"/>
                  </a:tabLst>
                </a:pPr>
                <a:r>
                  <a:rPr lang="en-US" dirty="0" smtClean="0"/>
                  <a:t>Perfect binding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en-US" dirty="0" smtClean="0"/>
                  <a:t> collapse-binding</a:t>
                </a:r>
                <a:br>
                  <a:rPr lang="en-US" dirty="0" smtClean="0"/>
                </a:b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en-US" dirty="0" smtClean="0"/>
                  <a:t> classical-style binding</a:t>
                </a:r>
              </a:p>
              <a:p>
                <a:pPr marL="0" indent="0">
                  <a:spcAft>
                    <a:spcPts val="1200"/>
                  </a:spcAft>
                  <a:buNone/>
                </a:pPr>
                <a:r>
                  <a:rPr lang="en-US" dirty="0" smtClean="0"/>
                  <a:t>Avoids “change of mind”</a:t>
                </a:r>
              </a:p>
              <a:p>
                <a:pPr marL="0" indent="0">
                  <a:spcAft>
                    <a:spcPts val="1200"/>
                  </a:spcAft>
                  <a:buNone/>
                </a:pPr>
                <a:r>
                  <a:rPr lang="en-US" dirty="0" smtClean="0"/>
                  <a:t>Composes in parallel</a:t>
                </a:r>
              </a:p>
              <a:p>
                <a:pPr marL="0" indent="0">
                  <a:buNone/>
                </a:pPr>
                <a:r>
                  <a:rPr lang="en-US" dirty="0" smtClean="0"/>
                  <a:t>Rewinding friendly</a:t>
                </a:r>
              </a:p>
              <a:p>
                <a:pPr lvl="1">
                  <a:spcAft>
                    <a:spcPts val="1200"/>
                  </a:spcAft>
                </a:pPr>
                <a:r>
                  <a:rPr lang="en-US" dirty="0" smtClean="0"/>
                  <a:t>gives ZK arguments of knowledge</a:t>
                </a:r>
              </a:p>
              <a:p>
                <a:pPr marL="0" indent="0">
                  <a:spcAft>
                    <a:spcPts val="1200"/>
                  </a:spcAft>
                  <a:buNone/>
                </a:pPr>
                <a:r>
                  <a:rPr lang="en-US" dirty="0" smtClean="0"/>
                  <a:t>Simple constructions from “collapsing” hashes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0"/>
                <a:ext cx="8229600" cy="4724400"/>
              </a:xfrm>
              <a:blipFill>
                <a:blip r:embed="rId2"/>
                <a:stretch>
                  <a:fillRect l="-1852" t="-1548" b="-1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Computationally binding commitments</a:t>
            </a:r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457200" y="2667000"/>
            <a:ext cx="8153400" cy="0"/>
          </a:xfrm>
          <a:prstGeom prst="line">
            <a:avLst/>
          </a:prstGeom>
          <a:ln w="9525">
            <a:solidFill>
              <a:srgbClr val="2D63A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57200" y="3429000"/>
            <a:ext cx="8153400" cy="0"/>
          </a:xfrm>
          <a:prstGeom prst="line">
            <a:avLst/>
          </a:prstGeom>
          <a:ln w="9525">
            <a:solidFill>
              <a:srgbClr val="2D63A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57200" y="4191000"/>
            <a:ext cx="8153400" cy="0"/>
          </a:xfrm>
          <a:prstGeom prst="line">
            <a:avLst/>
          </a:prstGeom>
          <a:ln w="9525">
            <a:solidFill>
              <a:srgbClr val="2D63A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57200" y="5410200"/>
            <a:ext cx="8153400" cy="0"/>
          </a:xfrm>
          <a:prstGeom prst="line">
            <a:avLst/>
          </a:prstGeom>
          <a:ln w="9525">
            <a:solidFill>
              <a:srgbClr val="2D63A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8001000" y="1730514"/>
            <a:ext cx="5950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accent3"/>
                </a:solidFill>
              </a:rPr>
              <a:t>✔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001000" y="2709130"/>
            <a:ext cx="5950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accent3"/>
                </a:solidFill>
              </a:rPr>
              <a:t>✔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001000" y="3466682"/>
            <a:ext cx="5950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accent3"/>
                </a:solidFill>
              </a:rPr>
              <a:t>✔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001000" y="4400689"/>
            <a:ext cx="5950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accent3"/>
                </a:solidFill>
              </a:rPr>
              <a:t>✔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015565" y="5715000"/>
            <a:ext cx="5950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accent3"/>
                </a:solidFill>
              </a:rPr>
              <a:t>✔</a:t>
            </a:r>
          </a:p>
        </p:txBody>
      </p:sp>
    </p:spTree>
    <p:extLst>
      <p:ext uri="{BB962C8B-B14F-4D97-AF65-F5344CB8AC3E}">
        <p14:creationId xmlns:p14="http://schemas.microsoft.com/office/powerpoint/2010/main" val="424212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20000"/>
            <a:lumOff val="80000"/>
          </a:schemeClr>
        </a:solidFill>
      </a:spPr>
      <a:bodyPr rtlCol="0" anchor="ctr"/>
      <a:lstStyle>
        <a:defPPr algn="ctr">
          <a:defRPr dirty="0" smtClean="0">
            <a:solidFill>
              <a:schemeClr val="tx1"/>
            </a:solidFill>
            <a:latin typeface="Arial Unicode MS"/>
            <a:ea typeface="Arial Unicode MS"/>
            <a:cs typeface="Arial Unicode MS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2D63A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6412</TotalTime>
  <Words>380</Words>
  <Application>Microsoft Office PowerPoint</Application>
  <PresentationFormat>On-screen Show (4:3)</PresentationFormat>
  <Paragraphs>157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Unicode MS</vt:lpstr>
      <vt:lpstr>Calibri</vt:lpstr>
      <vt:lpstr>Cambria Math</vt:lpstr>
      <vt:lpstr>Office Theme</vt:lpstr>
      <vt:lpstr>Computationally binding quantum commitments</vt:lpstr>
      <vt:lpstr>Scope of this talk:  Commitments</vt:lpstr>
      <vt:lpstr>Classical definitions</vt:lpstr>
      <vt:lpstr>Classical-style binding: no good</vt:lpstr>
      <vt:lpstr>New definitions needed</vt:lpstr>
      <vt:lpstr>Existing defs (binding)</vt:lpstr>
      <vt:lpstr>Collapse-binding commitments</vt:lpstr>
      <vt:lpstr>Why this def?</vt:lpstr>
      <vt:lpstr>Properties</vt:lpstr>
      <vt:lpstr>Collapsing hash functions</vt:lpstr>
      <vt:lpstr>Collapsing hash functions (ctd.)</vt:lpstr>
      <vt:lpstr>Open questions</vt:lpstr>
      <vt:lpstr>PowerPoint Presentation</vt:lpstr>
    </vt:vector>
  </TitlesOfParts>
  <Company>University of Tartu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Dominique Unruh</dc:creator>
  <cp:lastModifiedBy>Dominique Unruh</cp:lastModifiedBy>
  <cp:revision>350</cp:revision>
  <dcterms:created xsi:type="dcterms:W3CDTF">2011-05-15T08:34:47Z</dcterms:created>
  <dcterms:modified xsi:type="dcterms:W3CDTF">2016-05-11T07:33:28Z</dcterms:modified>
</cp:coreProperties>
</file>