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25" r:id="rId1"/>
  </p:sldMasterIdLst>
  <p:notesMasterIdLst>
    <p:notesMasterId r:id="rId48"/>
  </p:notesMasterIdLst>
  <p:sldIdLst>
    <p:sldId id="257" r:id="rId2"/>
    <p:sldId id="597" r:id="rId3"/>
    <p:sldId id="598" r:id="rId4"/>
    <p:sldId id="599" r:id="rId5"/>
    <p:sldId id="574" r:id="rId6"/>
    <p:sldId id="602" r:id="rId7"/>
    <p:sldId id="622" r:id="rId8"/>
    <p:sldId id="600" r:id="rId9"/>
    <p:sldId id="623" r:id="rId10"/>
    <p:sldId id="624" r:id="rId11"/>
    <p:sldId id="621" r:id="rId12"/>
    <p:sldId id="603" r:id="rId13"/>
    <p:sldId id="604" r:id="rId14"/>
    <p:sldId id="578" r:id="rId15"/>
    <p:sldId id="605" r:id="rId16"/>
    <p:sldId id="651" r:id="rId17"/>
    <p:sldId id="584" r:id="rId18"/>
    <p:sldId id="586" r:id="rId19"/>
    <p:sldId id="644" r:id="rId20"/>
    <p:sldId id="645" r:id="rId21"/>
    <p:sldId id="610" r:id="rId22"/>
    <p:sldId id="612" r:id="rId23"/>
    <p:sldId id="629" r:id="rId24"/>
    <p:sldId id="614" r:id="rId25"/>
    <p:sldId id="625" r:id="rId26"/>
    <p:sldId id="626" r:id="rId27"/>
    <p:sldId id="620" r:id="rId28"/>
    <p:sldId id="639" r:id="rId29"/>
    <p:sldId id="613" r:id="rId30"/>
    <p:sldId id="627" r:id="rId31"/>
    <p:sldId id="630" r:id="rId32"/>
    <p:sldId id="631" r:id="rId33"/>
    <p:sldId id="632" r:id="rId34"/>
    <p:sldId id="628" r:id="rId35"/>
    <p:sldId id="633" r:id="rId36"/>
    <p:sldId id="635" r:id="rId37"/>
    <p:sldId id="636" r:id="rId38"/>
    <p:sldId id="640" r:id="rId39"/>
    <p:sldId id="642" r:id="rId40"/>
    <p:sldId id="643" r:id="rId41"/>
    <p:sldId id="650" r:id="rId42"/>
    <p:sldId id="652" r:id="rId43"/>
    <p:sldId id="616" r:id="rId44"/>
    <p:sldId id="647" r:id="rId45"/>
    <p:sldId id="607" r:id="rId46"/>
    <p:sldId id="568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303"/>
    <a:srgbClr val="FF0000"/>
    <a:srgbClr val="BE20CE"/>
    <a:srgbClr val="FFF039"/>
    <a:srgbClr val="EB28FF"/>
    <a:srgbClr val="9F051F"/>
    <a:srgbClr val="94061F"/>
    <a:srgbClr val="81D8FF"/>
    <a:srgbClr val="9BF1FF"/>
    <a:srgbClr val="000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3" autoAdjust="0"/>
    <p:restoredTop sz="88515" autoAdjust="0"/>
  </p:normalViewPr>
  <p:slideViewPr>
    <p:cSldViewPr snapToGrid="0" snapToObjects="1">
      <p:cViewPr varScale="1">
        <p:scale>
          <a:sx n="79" d="100"/>
          <a:sy n="79" d="100"/>
        </p:scale>
        <p:origin x="-11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C4AC1-6C17-144A-AB16-603F0874D86E}" type="datetimeFigureOut">
              <a:rPr lang="en-US" smtClean="0"/>
              <a:t>15/08/16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7DF22-B33F-A34F-A481-6B7BDD1D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2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4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6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6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66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03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03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03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05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08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71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7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164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71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71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31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313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983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983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98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416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313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86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258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867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546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546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474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869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877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776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705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391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39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555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030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04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66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66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6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6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DF22-B33F-A34F-A481-6B7BDD1D00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8421-0177-8548-84C1-4F12EE1CAF1B}" type="datetimeFigureOut">
              <a:rPr lang="en-US" smtClean="0"/>
              <a:t>15/08/16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27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8421-0177-8548-84C1-4F12EE1CAF1B}" type="datetimeFigureOut">
              <a:rPr lang="en-US" smtClean="0"/>
              <a:t>15/08/16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0318-17D0-3542-89F2-10CFC0F2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4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8421-0177-8548-84C1-4F12EE1CAF1B}" type="datetimeFigureOut">
              <a:rPr lang="en-US" smtClean="0"/>
              <a:t>15/08/16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0318-17D0-3542-89F2-10CFC0F2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9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8421-0177-8548-84C1-4F12EE1CAF1B}" type="datetimeFigureOut">
              <a:rPr lang="en-US" smtClean="0"/>
              <a:t>15/08/16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0318-17D0-3542-89F2-10CFC0F2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2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8421-0177-8548-84C1-4F12EE1CAF1B}" type="datetimeFigureOut">
              <a:rPr lang="en-US" smtClean="0"/>
              <a:t>15/08/16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0318-17D0-3542-89F2-10CFC0F2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7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8421-0177-8548-84C1-4F12EE1CAF1B}" type="datetimeFigureOut">
              <a:rPr lang="en-US" smtClean="0"/>
              <a:t>15/08/16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0318-17D0-3542-89F2-10CFC0F2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3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8421-0177-8548-84C1-4F12EE1CAF1B}" type="datetimeFigureOut">
              <a:rPr lang="en-US" smtClean="0"/>
              <a:t>15/08/16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0318-17D0-3542-89F2-10CFC0F2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1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8421-0177-8548-84C1-4F12EE1CAF1B}" type="datetimeFigureOut">
              <a:rPr lang="en-US" smtClean="0"/>
              <a:t>15/08/16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0318-17D0-3542-89F2-10CFC0F2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8421-0177-8548-84C1-4F12EE1CAF1B}" type="datetimeFigureOut">
              <a:rPr lang="en-US" smtClean="0"/>
              <a:t>15/08/16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0318-17D0-3542-89F2-10CFC0F2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4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8421-0177-8548-84C1-4F12EE1CAF1B}" type="datetimeFigureOut">
              <a:rPr lang="en-US" smtClean="0"/>
              <a:t>15/08/16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8421-0177-8548-84C1-4F12EE1CAF1B}" type="datetimeFigureOut">
              <a:rPr lang="en-US" smtClean="0"/>
              <a:t>15/08/16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0318-17D0-3542-89F2-10CFC0F2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3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F8421-0177-8548-84C1-4F12EE1CAF1B}" type="datetimeFigureOut">
              <a:rPr lang="en-US" smtClean="0"/>
              <a:t>15/08/16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60318-17D0-3542-89F2-10CFC0F2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0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emf"/><Relationship Id="rId20" Type="http://schemas.openxmlformats.org/officeDocument/2006/relationships/oleObject" Target="../embeddings/oleObject10.bin"/><Relationship Id="rId21" Type="http://schemas.openxmlformats.org/officeDocument/2006/relationships/oleObject" Target="../embeddings/oleObject11.bin"/><Relationship Id="rId22" Type="http://schemas.openxmlformats.org/officeDocument/2006/relationships/oleObject" Target="../embeddings/oleObject12.bin"/><Relationship Id="rId23" Type="http://schemas.openxmlformats.org/officeDocument/2006/relationships/image" Target="../media/image1.jpg"/><Relationship Id="rId24" Type="http://schemas.openxmlformats.org/officeDocument/2006/relationships/image" Target="../media/image2.jpg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7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8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9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10.emf"/><Relationship Id="rId18" Type="http://schemas.openxmlformats.org/officeDocument/2006/relationships/oleObject" Target="../embeddings/oleObject8.bin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24.png"/><Relationship Id="rId13" Type="http://schemas.openxmlformats.org/officeDocument/2006/relationships/image" Target="../media/image23.png"/><Relationship Id="rId14" Type="http://schemas.openxmlformats.org/officeDocument/2006/relationships/image" Target="../media/image25.png"/><Relationship Id="rId15" Type="http://schemas.openxmlformats.org/officeDocument/2006/relationships/image" Target="../media/image29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png"/><Relationship Id="rId20" Type="http://schemas.openxmlformats.org/officeDocument/2006/relationships/image" Target="../media/image65.png"/><Relationship Id="rId21" Type="http://schemas.openxmlformats.org/officeDocument/2006/relationships/image" Target="../media/image66.png"/><Relationship Id="rId22" Type="http://schemas.openxmlformats.org/officeDocument/2006/relationships/image" Target="../media/image67.png"/><Relationship Id="rId23" Type="http://schemas.openxmlformats.org/officeDocument/2006/relationships/image" Target="../media/image68.png"/><Relationship Id="rId24" Type="http://schemas.openxmlformats.org/officeDocument/2006/relationships/image" Target="../media/image69.png"/><Relationship Id="rId25" Type="http://schemas.openxmlformats.org/officeDocument/2006/relationships/image" Target="../media/image70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image" Target="../media/image59.png"/><Relationship Id="rId15" Type="http://schemas.openxmlformats.org/officeDocument/2006/relationships/image" Target="../media/image60.png"/><Relationship Id="rId16" Type="http://schemas.openxmlformats.org/officeDocument/2006/relationships/image" Target="../media/image61.png"/><Relationship Id="rId17" Type="http://schemas.openxmlformats.org/officeDocument/2006/relationships/image" Target="../media/image62.png"/><Relationship Id="rId18" Type="http://schemas.openxmlformats.org/officeDocument/2006/relationships/image" Target="../media/image63.png"/><Relationship Id="rId19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png"/><Relationship Id="rId20" Type="http://schemas.openxmlformats.org/officeDocument/2006/relationships/image" Target="../media/image20.png"/><Relationship Id="rId21" Type="http://schemas.openxmlformats.org/officeDocument/2006/relationships/image" Target="../media/image71.png"/><Relationship Id="rId22" Type="http://schemas.openxmlformats.org/officeDocument/2006/relationships/image" Target="../media/image72.png"/><Relationship Id="rId23" Type="http://schemas.openxmlformats.org/officeDocument/2006/relationships/image" Target="../media/image60.png"/><Relationship Id="rId24" Type="http://schemas.openxmlformats.org/officeDocument/2006/relationships/image" Target="../media/image65.png"/><Relationship Id="rId25" Type="http://schemas.openxmlformats.org/officeDocument/2006/relationships/image" Target="../media/image66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image" Target="../media/image59.png"/><Relationship Id="rId15" Type="http://schemas.openxmlformats.org/officeDocument/2006/relationships/image" Target="../media/image61.png"/><Relationship Id="rId16" Type="http://schemas.openxmlformats.org/officeDocument/2006/relationships/image" Target="../media/image62.png"/><Relationship Id="rId17" Type="http://schemas.openxmlformats.org/officeDocument/2006/relationships/image" Target="../media/image67.png"/><Relationship Id="rId18" Type="http://schemas.openxmlformats.org/officeDocument/2006/relationships/image" Target="../media/image6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.jpg"/><Relationship Id="rId5" Type="http://schemas.openxmlformats.org/officeDocument/2006/relationships/image" Target="../media/image1.jpg"/><Relationship Id="rId6" Type="http://schemas.openxmlformats.org/officeDocument/2006/relationships/image" Target="../media/image3.jp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3.jpg"/><Relationship Id="rId5" Type="http://schemas.openxmlformats.org/officeDocument/2006/relationships/image" Target="../media/image2.jp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0282"/>
            <a:ext cx="9255124" cy="2240245"/>
          </a:xfrm>
        </p:spPr>
        <p:txBody>
          <a:bodyPr>
            <a:noAutofit/>
          </a:bodyPr>
          <a:lstStyle/>
          <a:p>
            <a:r>
              <a:rPr lang="en-US" sz="5400" dirty="0" smtClean="0"/>
              <a:t>The Exact Round Complexity</a:t>
            </a:r>
            <a:br>
              <a:rPr lang="en-US" sz="5400" dirty="0" smtClean="0"/>
            </a:br>
            <a:r>
              <a:rPr lang="en-US" sz="5400" dirty="0" smtClean="0"/>
              <a:t> of </a:t>
            </a:r>
            <a:br>
              <a:rPr lang="en-US" sz="5400" dirty="0" smtClean="0"/>
            </a:br>
            <a:r>
              <a:rPr lang="en-US" sz="5400" dirty="0" smtClean="0"/>
              <a:t>Secure Computation</a:t>
            </a:r>
            <a:r>
              <a:rPr lang="en-US" sz="5400" dirty="0" smtClean="0">
                <a:latin typeface="+mn-lt"/>
                <a:cs typeface="Times New Roman"/>
              </a:rPr>
              <a:t/>
            </a:r>
            <a:br>
              <a:rPr lang="en-US" sz="5400" dirty="0" smtClean="0">
                <a:latin typeface="+mn-lt"/>
                <a:cs typeface="Times New Roman"/>
              </a:rPr>
            </a:br>
            <a:r>
              <a:rPr lang="en-US" sz="5400" dirty="0" smtClean="0">
                <a:latin typeface="+mn-lt"/>
                <a:cs typeface="Times New Roman"/>
              </a:rPr>
              <a:t/>
            </a:r>
            <a:br>
              <a:rPr lang="en-US" sz="5400" dirty="0" smtClean="0">
                <a:latin typeface="+mn-lt"/>
                <a:cs typeface="Times New Roman"/>
              </a:rPr>
            </a:br>
            <a:endParaRPr lang="en-US" sz="5400" dirty="0">
              <a:latin typeface="+mn-lt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751" y="4917341"/>
            <a:ext cx="979487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000000"/>
                </a:solidFill>
                <a:cs typeface="Times New Roman"/>
              </a:rPr>
              <a:t>Antigoni </a:t>
            </a:r>
            <a:r>
              <a:rPr lang="en-US" sz="2100" dirty="0" err="1" smtClean="0">
                <a:solidFill>
                  <a:srgbClr val="000000"/>
                </a:solidFill>
                <a:cs typeface="Times New Roman"/>
              </a:rPr>
              <a:t>Polychroniadou</a:t>
            </a:r>
            <a:r>
              <a:rPr lang="en-US" sz="21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cs typeface="Times New Roman"/>
              </a:rPr>
              <a:t>(Aarhus University) </a:t>
            </a:r>
            <a:endParaRPr lang="en-US" sz="2100" dirty="0">
              <a:solidFill>
                <a:srgbClr val="000000"/>
              </a:solidFill>
              <a:cs typeface="Times New Roman"/>
            </a:endParaRPr>
          </a:p>
          <a:p>
            <a:r>
              <a:rPr lang="en-US" sz="2000" i="1" dirty="0" smtClean="0">
                <a:solidFill>
                  <a:srgbClr val="000000"/>
                </a:solidFill>
                <a:cs typeface="Times New Roman"/>
              </a:rPr>
              <a:t>joint work with </a:t>
            </a:r>
          </a:p>
          <a:p>
            <a:r>
              <a:rPr lang="en-US" sz="2000" dirty="0" err="1">
                <a:solidFill>
                  <a:srgbClr val="000000"/>
                </a:solidFill>
                <a:cs typeface="Times New Roman"/>
              </a:rPr>
              <a:t>Sanjam</a:t>
            </a:r>
            <a:r>
              <a:rPr lang="en-US" sz="20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Times New Roman"/>
              </a:rPr>
              <a:t>Garg</a:t>
            </a:r>
            <a:r>
              <a:rPr lang="en-US" sz="2000" dirty="0">
                <a:solidFill>
                  <a:srgbClr val="000000"/>
                </a:solidFill>
                <a:cs typeface="Times New Roman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Pratyay</a:t>
            </a:r>
            <a:r>
              <a:rPr lang="en-US" sz="2000" dirty="0" smtClean="0">
                <a:solidFill>
                  <a:srgbClr val="000000"/>
                </a:solidFill>
              </a:rPr>
              <a:t> Mukherjee (UC </a:t>
            </a:r>
            <a:r>
              <a:rPr lang="en-US" sz="2000" dirty="0" smtClean="0">
                <a:solidFill>
                  <a:srgbClr val="000000"/>
                </a:solidFill>
                <a:cs typeface="Times New Roman"/>
              </a:rPr>
              <a:t>Berkeley), </a:t>
            </a:r>
            <a:r>
              <a:rPr lang="en-US" sz="2000" dirty="0" err="1" smtClean="0">
                <a:solidFill>
                  <a:srgbClr val="000000"/>
                </a:solidFill>
              </a:rPr>
              <a:t>Omkant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Pandey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>
                <a:solidFill>
                  <a:srgbClr val="000000"/>
                </a:solidFill>
              </a:rPr>
              <a:t>D</a:t>
            </a:r>
            <a:r>
              <a:rPr lang="en-US" sz="2000" dirty="0" smtClean="0">
                <a:solidFill>
                  <a:srgbClr val="000000"/>
                </a:solidFill>
              </a:rPr>
              <a:t>rexel University)</a:t>
            </a:r>
            <a:endParaRPr lang="en-US" sz="2000" dirty="0">
              <a:solidFill>
                <a:srgbClr val="000000"/>
              </a:solidFill>
              <a:cs typeface="Times New Roman"/>
            </a:endParaRPr>
          </a:p>
          <a:p>
            <a:pPr algn="ctr"/>
            <a:r>
              <a:rPr lang="en-US" sz="2000" dirty="0" smtClean="0">
                <a:solidFill>
                  <a:srgbClr val="000000"/>
                </a:solidFill>
                <a:cs typeface="Times New Roman"/>
              </a:rPr>
              <a:t>    </a:t>
            </a:r>
            <a:r>
              <a:rPr lang="en-US" sz="2000" dirty="0" smtClean="0">
                <a:cs typeface="Times New Roman"/>
              </a:rPr>
              <a:t> 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759760"/>
            <a:ext cx="9143999" cy="88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07251" y="43418"/>
            <a:ext cx="255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EUROCRYPT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74"/>
    </mc:Choice>
    <mc:Fallback xmlns="">
      <p:transition xmlns:p14="http://schemas.microsoft.com/office/powerpoint/2010/main" spd="slow" advTm="8127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4538"/>
            <a:ext cx="8229600" cy="1143000"/>
          </a:xfrm>
        </p:spPr>
        <p:txBody>
          <a:bodyPr>
            <a:noAutofit/>
          </a:bodyPr>
          <a:lstStyle/>
          <a:p>
            <a:r>
              <a:rPr lang="da-DK" sz="4000" dirty="0" smtClean="0">
                <a:latin typeface="+mn-lt"/>
                <a:cs typeface="Times New Roman"/>
              </a:rPr>
              <a:t>Standard </a:t>
            </a:r>
            <a:r>
              <a:rPr lang="da-DK" sz="4000" dirty="0" err="1" smtClean="0">
                <a:latin typeface="+mn-lt"/>
                <a:cs typeface="Times New Roman"/>
              </a:rPr>
              <a:t>Communication</a:t>
            </a:r>
            <a:r>
              <a:rPr lang="da-DK" sz="4000" dirty="0" smtClean="0">
                <a:latin typeface="+mn-lt"/>
                <a:cs typeface="Times New Roman"/>
              </a:rPr>
              <a:t> Model </a:t>
            </a:r>
            <a:br>
              <a:rPr lang="da-DK" sz="4000" dirty="0" smtClean="0">
                <a:latin typeface="+mn-lt"/>
                <a:cs typeface="Times New Roman"/>
              </a:rPr>
            </a:br>
            <a:r>
              <a:rPr lang="da-DK" sz="4000" dirty="0" smtClean="0">
                <a:latin typeface="+mn-lt"/>
                <a:cs typeface="Times New Roman"/>
              </a:rPr>
              <a:t>for MPC</a:t>
            </a:r>
            <a:r>
              <a:rPr lang="da-DK" sz="4000" dirty="0">
                <a:latin typeface="+mn-lt"/>
                <a:cs typeface="Times New Roman"/>
              </a:rPr>
              <a:t/>
            </a:r>
            <a:br>
              <a:rPr lang="da-DK" sz="4000" dirty="0">
                <a:latin typeface="+mn-lt"/>
                <a:cs typeface="Times New Roman"/>
              </a:rPr>
            </a:br>
            <a:endParaRPr lang="en-US" sz="4000" dirty="0">
              <a:latin typeface="+mn-lt"/>
              <a:cs typeface="Times New Rom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3517900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4114800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201" y="2530206"/>
            <a:ext cx="8099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Simultaneous</a:t>
            </a:r>
            <a:r>
              <a:rPr lang="da-DK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Message Exchange Channel </a:t>
            </a:r>
          </a:p>
        </p:txBody>
      </p:sp>
      <p:pic>
        <p:nvPicPr>
          <p:cNvPr id="12" name="Picture 11" descr="Converted_file_73cb18e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22" y="3079750"/>
            <a:ext cx="658618" cy="60992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379304" y="3873500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220929" y="3876675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Converted_file_8bffa089 cop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7406" y="3038756"/>
            <a:ext cx="587032" cy="650921"/>
          </a:xfrm>
          <a:prstGeom prst="rect">
            <a:avLst/>
          </a:prstGeom>
        </p:spPr>
      </p:pic>
      <p:pic>
        <p:nvPicPr>
          <p:cNvPr id="21" name="Picture 20" descr="Converted_file_250848b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894" y="2930316"/>
            <a:ext cx="633544" cy="8278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011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72"/>
    </mc:Choice>
    <mc:Fallback xmlns="">
      <p:transition xmlns:p14="http://schemas.microsoft.com/office/powerpoint/2010/main" spd="slow" advTm="9327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4538"/>
            <a:ext cx="9144000" cy="1143000"/>
          </a:xfrm>
        </p:spPr>
        <p:txBody>
          <a:bodyPr>
            <a:noAutofit/>
          </a:bodyPr>
          <a:lstStyle/>
          <a:p>
            <a:r>
              <a:rPr lang="da-DK" sz="4000" dirty="0" err="1" smtClean="0">
                <a:latin typeface="+mn-lt"/>
                <a:cs typeface="Times New Roman"/>
              </a:rPr>
              <a:t>Communication</a:t>
            </a:r>
            <a:r>
              <a:rPr lang="da-DK" sz="4000" dirty="0" smtClean="0">
                <a:latin typeface="+mn-lt"/>
                <a:cs typeface="Times New Roman"/>
              </a:rPr>
              <a:t> Model for 2PC</a:t>
            </a:r>
            <a:r>
              <a:rPr lang="da-DK" sz="4000" dirty="0">
                <a:latin typeface="+mn-lt"/>
                <a:cs typeface="Times New Roman"/>
              </a:rPr>
              <a:t/>
            </a:r>
            <a:br>
              <a:rPr lang="da-DK" sz="4000" dirty="0">
                <a:latin typeface="+mn-lt"/>
                <a:cs typeface="Times New Roman"/>
              </a:rPr>
            </a:br>
            <a:endParaRPr lang="en-US" sz="4000" dirty="0">
              <a:latin typeface="+mn-lt"/>
              <a:cs typeface="Times New Rom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3517900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4114800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201" y="2530206"/>
            <a:ext cx="8099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Non</a:t>
            </a:r>
            <a:r>
              <a:rPr lang="da-DK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da-DK" sz="20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Simultaneous</a:t>
            </a:r>
            <a:r>
              <a:rPr lang="da-DK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da-DK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Message Exchange Channel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711700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Hexagon 11"/>
          <p:cNvSpPr/>
          <p:nvPr/>
        </p:nvSpPr>
        <p:spPr>
          <a:xfrm>
            <a:off x="6286500" y="4191000"/>
            <a:ext cx="2613025" cy="1936750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There are </a:t>
            </a:r>
            <a:r>
              <a:rPr lang="en-US" b="1" dirty="0" smtClean="0">
                <a:solidFill>
                  <a:srgbClr val="000000"/>
                </a:solidFill>
              </a:rPr>
              <a:t>mutual dependencies </a:t>
            </a:r>
            <a:r>
              <a:rPr lang="en-US" dirty="0" smtClean="0">
                <a:solidFill>
                  <a:srgbClr val="000000"/>
                </a:solidFill>
              </a:rPr>
              <a:t>between the two messages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" name="Picture 12" descr="Converted_file_73cb18e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22" y="3079750"/>
            <a:ext cx="658618" cy="609927"/>
          </a:xfrm>
          <a:prstGeom prst="rect">
            <a:avLst/>
          </a:prstGeom>
        </p:spPr>
      </p:pic>
      <p:pic>
        <p:nvPicPr>
          <p:cNvPr id="14" name="Picture 13" descr="Converted_file_8bffa089 cop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7406" y="3038756"/>
            <a:ext cx="587032" cy="65092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2379304" y="3889375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220929" y="4448175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9461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72"/>
    </mc:Choice>
    <mc:Fallback xmlns="">
      <p:transition xmlns:p14="http://schemas.microsoft.com/office/powerpoint/2010/main" spd="slow" advTm="9327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of the Art: Computational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094480"/>
            <a:ext cx="9144000" cy="22679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30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876" y="4423460"/>
            <a:ext cx="7635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What is the exact round complexity of </a:t>
            </a:r>
            <a:r>
              <a:rPr lang="en-US" sz="2400" dirty="0" smtClean="0"/>
              <a:t>secure </a:t>
            </a:r>
            <a:r>
              <a:rPr lang="en-US" sz="2400" b="1" dirty="0" smtClean="0"/>
              <a:t>MPC</a:t>
            </a:r>
            <a:r>
              <a:rPr lang="en-US" sz="2400" dirty="0" smtClean="0"/>
              <a:t>?</a:t>
            </a:r>
          </a:p>
          <a:p>
            <a:pPr algn="ctr"/>
            <a:endParaRPr lang="en-US" sz="2400" dirty="0">
              <a:solidFill>
                <a:srgbClr val="000000"/>
              </a:solidFill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How many simultaneous message exchange rounds are necessary </a:t>
            </a:r>
            <a:r>
              <a:rPr lang="en-US" sz="2400" dirty="0" smtClean="0">
                <a:solidFill>
                  <a:srgbClr val="000000"/>
                </a:solidFill>
              </a:rPr>
              <a:t>for </a:t>
            </a:r>
            <a:r>
              <a:rPr lang="en-US" sz="2400" b="1" dirty="0" smtClean="0">
                <a:solidFill>
                  <a:srgbClr val="000000"/>
                </a:solidFill>
              </a:rPr>
              <a:t>2PC</a:t>
            </a:r>
            <a:r>
              <a:rPr lang="en-US" sz="2400" dirty="0" smtClean="0">
                <a:solidFill>
                  <a:srgbClr val="000000"/>
                </a:solidFill>
              </a:rPr>
              <a:t>? </a:t>
            </a:r>
            <a:endParaRPr lang="en-US" sz="2400" dirty="0">
              <a:solidFill>
                <a:srgbClr val="000000"/>
              </a:solidFill>
            </a:endParaRPr>
          </a:p>
          <a:p>
            <a:pPr algn="ctr"/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923658"/>
              </p:ext>
            </p:extLst>
          </p:nvPr>
        </p:nvGraphicFramePr>
        <p:xfrm>
          <a:off x="1984374" y="1999614"/>
          <a:ext cx="5232236" cy="126873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16118"/>
                <a:gridCol w="2616118"/>
              </a:tblGrid>
              <a:tr h="47625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Round</a:t>
                      </a:r>
                      <a:r>
                        <a:rPr lang="en-US" sz="2000" baseline="0" dirty="0" smtClean="0"/>
                        <a:t> Complexity 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80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2PC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MPC</a:t>
                      </a:r>
                    </a:p>
                  </a:txBody>
                  <a:tcPr>
                    <a:solidFill>
                      <a:srgbClr val="D99694"/>
                    </a:solidFill>
                  </a:tcPr>
                </a:tc>
              </a:tr>
              <a:tr h="24780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5 rounds</a:t>
                      </a:r>
                      <a:r>
                        <a:rPr lang="en-US" sz="2000" baseline="0" dirty="0" smtClean="0"/>
                        <a:t> [KO04]</a:t>
                      </a:r>
                      <a:endParaRPr lang="en-US" sz="2000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O(1)</a:t>
                      </a:r>
                    </a:p>
                  </a:txBody>
                  <a:tcPr>
                    <a:solidFill>
                      <a:srgbClr val="D9969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528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3774011"/>
            <a:ext cx="9144000" cy="21156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/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Suppose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that there exists a k-round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NMCOM scheme; then </a:t>
            </a:r>
          </a:p>
          <a:p>
            <a:pPr marL="285750" indent="-285750" algn="just"/>
            <a:endParaRPr lang="en-US" sz="2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2000" b="1" dirty="0">
                <a:solidFill>
                  <a:schemeClr val="tx1"/>
                </a:solidFill>
                <a:cs typeface="Times New Roman"/>
              </a:rPr>
              <a:t>2PC)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: there exists a </a:t>
            </a:r>
            <a:r>
              <a:rPr lang="en-US" sz="2000" b="1" dirty="0">
                <a:solidFill>
                  <a:schemeClr val="tx1"/>
                </a:solidFill>
                <a:cs typeface="Times New Roman"/>
              </a:rPr>
              <a:t>max(4, k + 1)-round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 protocol for securely realizing every </a:t>
            </a:r>
            <a:r>
              <a:rPr lang="en-US" sz="2000" dirty="0" smtClean="0">
                <a:solidFill>
                  <a:schemeClr val="tx1"/>
                </a:solidFill>
                <a:cs typeface="Times New Roman"/>
              </a:rPr>
              <a:t>two-party functionality. </a:t>
            </a:r>
            <a:endParaRPr lang="en-US" sz="2000" dirty="0">
              <a:solidFill>
                <a:schemeClr val="tx1"/>
              </a:solidFill>
              <a:cs typeface="Times New Roman"/>
            </a:endParaRPr>
          </a:p>
          <a:p>
            <a:pPr algn="ctr"/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9567" y="3172460"/>
            <a:ext cx="1928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k-round NMCOM</a:t>
            </a:r>
            <a:endParaRPr lang="en-US" baseline="30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911279"/>
              </p:ext>
            </p:extLst>
          </p:nvPr>
        </p:nvGraphicFramePr>
        <p:xfrm>
          <a:off x="2063748" y="1889124"/>
          <a:ext cx="5064126" cy="126873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32063"/>
                <a:gridCol w="2532063"/>
              </a:tblGrid>
              <a:tr h="47625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Round</a:t>
                      </a:r>
                      <a:r>
                        <a:rPr lang="en-US" sz="2000" baseline="0" dirty="0" smtClean="0"/>
                        <a:t> Complexity 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80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2PC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MPC</a:t>
                      </a:r>
                    </a:p>
                  </a:txBody>
                  <a:tcPr>
                    <a:solidFill>
                      <a:srgbClr val="D99694"/>
                    </a:solidFill>
                  </a:tcPr>
                </a:tc>
              </a:tr>
              <a:tr h="24780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max(4,k+1)</a:t>
                      </a:r>
                      <a:r>
                        <a:rPr lang="en-US" sz="2000" baseline="30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O(1)</a:t>
                      </a:r>
                    </a:p>
                  </a:txBody>
                  <a:tcPr>
                    <a:solidFill>
                      <a:srgbClr val="D99694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445250"/>
            <a:ext cx="7383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use of NMCOM is not </a:t>
            </a:r>
            <a:r>
              <a:rPr lang="en-US" dirty="0"/>
              <a:t>a </a:t>
            </a:r>
            <a:r>
              <a:rPr lang="en-US" dirty="0" smtClean="0"/>
              <a:t>coincidence [LPV09,Goy11</a:t>
            </a:r>
            <a:r>
              <a:rPr lang="en-US" dirty="0"/>
              <a:t>,</a:t>
            </a:r>
            <a:r>
              <a:rPr lang="en-US" dirty="0" smtClean="0"/>
              <a:t>LP11,</a:t>
            </a:r>
            <a:r>
              <a:rPr lang="en-US" dirty="0"/>
              <a:t>LPTV10,GLOV12] </a:t>
            </a:r>
          </a:p>
        </p:txBody>
      </p:sp>
    </p:spTree>
    <p:extLst>
      <p:ext uri="{BB962C8B-B14F-4D97-AF65-F5344CB8AC3E}">
        <p14:creationId xmlns:p14="http://schemas.microsoft.com/office/powerpoint/2010/main" val="313395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774010"/>
            <a:ext cx="9144000" cy="25442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/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Suppose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that there exists a k-round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NMCOM scheme; then </a:t>
            </a:r>
          </a:p>
          <a:p>
            <a:pPr marL="285750" indent="-285750" algn="just"/>
            <a:endParaRPr lang="en-US" sz="2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2000" b="1" dirty="0">
                <a:solidFill>
                  <a:schemeClr val="tx1"/>
                </a:solidFill>
                <a:cs typeface="Times New Roman"/>
              </a:rPr>
              <a:t>2PC)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: there exists a </a:t>
            </a:r>
            <a:r>
              <a:rPr lang="en-US" sz="2000" b="1" dirty="0">
                <a:solidFill>
                  <a:schemeClr val="tx1"/>
                </a:solidFill>
                <a:cs typeface="Times New Roman"/>
              </a:rPr>
              <a:t>max(4, k + 1)-round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 protocol for securely realizing every </a:t>
            </a:r>
            <a:r>
              <a:rPr lang="en-US" sz="2000" dirty="0" smtClean="0">
                <a:solidFill>
                  <a:schemeClr val="tx1"/>
                </a:solidFill>
                <a:cs typeface="Times New Roman"/>
              </a:rPr>
              <a:t>two-party functionality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; 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000" b="1" dirty="0">
                <a:solidFill>
                  <a:schemeClr val="tx1"/>
                </a:solidFill>
                <a:cs typeface="Times New Roman"/>
              </a:rPr>
              <a:t>(MPC)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: there exists a </a:t>
            </a:r>
            <a:r>
              <a:rPr lang="en-US" sz="2000" b="1" dirty="0">
                <a:solidFill>
                  <a:schemeClr val="tx1"/>
                </a:solidFill>
                <a:cs typeface="Times New Roman"/>
              </a:rPr>
              <a:t>max(4, k + 1)-round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 protocol for securely realizing the multi-party coin-flipping functionality. </a:t>
            </a:r>
          </a:p>
          <a:p>
            <a:pPr algn="ctr"/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9567" y="3185795"/>
            <a:ext cx="1928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k-round NMCOM</a:t>
            </a:r>
            <a:endParaRPr lang="en-US" baseline="30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185162"/>
              </p:ext>
            </p:extLst>
          </p:nvPr>
        </p:nvGraphicFramePr>
        <p:xfrm>
          <a:off x="1889123" y="1903729"/>
          <a:ext cx="5095876" cy="126873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47938"/>
                <a:gridCol w="2547938"/>
              </a:tblGrid>
              <a:tr h="47625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Round</a:t>
                      </a:r>
                      <a:r>
                        <a:rPr lang="en-US" sz="2000" baseline="0" dirty="0" smtClean="0"/>
                        <a:t> Complexity 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80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2PC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MCF*</a:t>
                      </a:r>
                    </a:p>
                  </a:txBody>
                  <a:tcPr>
                    <a:solidFill>
                      <a:srgbClr val="C3D69B"/>
                    </a:solidFill>
                  </a:tcPr>
                </a:tc>
              </a:tr>
              <a:tr h="24780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max(4,k+1)</a:t>
                      </a:r>
                      <a:r>
                        <a:rPr lang="en-US" sz="2000" baseline="30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max(4,k+1)</a:t>
                      </a:r>
                    </a:p>
                  </a:txBody>
                  <a:tcPr>
                    <a:solidFill>
                      <a:srgbClr val="C3D69B"/>
                    </a:solidFill>
                  </a:tcPr>
                </a:tc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9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774010"/>
            <a:ext cx="9144000" cy="25442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/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Suppose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that there exists a k-round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NMCOM scheme; then </a:t>
            </a:r>
          </a:p>
          <a:p>
            <a:pPr marL="285750" indent="-285750" algn="just"/>
            <a:endParaRPr lang="en-US" sz="2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2000" b="1" dirty="0">
                <a:solidFill>
                  <a:schemeClr val="tx1"/>
                </a:solidFill>
                <a:cs typeface="Times New Roman"/>
              </a:rPr>
              <a:t>2PC)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: there exists a </a:t>
            </a:r>
            <a:r>
              <a:rPr lang="en-US" sz="2000" b="1" dirty="0">
                <a:solidFill>
                  <a:schemeClr val="tx1"/>
                </a:solidFill>
                <a:cs typeface="Times New Roman"/>
              </a:rPr>
              <a:t>max(4, k + 1)-round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 protocol for securely realizing every </a:t>
            </a:r>
            <a:r>
              <a:rPr lang="en-US" sz="2000" dirty="0" smtClean="0">
                <a:solidFill>
                  <a:schemeClr val="tx1"/>
                </a:solidFill>
                <a:cs typeface="Times New Roman"/>
              </a:rPr>
              <a:t>two-party functionality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; 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000" b="1" dirty="0">
                <a:solidFill>
                  <a:schemeClr val="tx1"/>
                </a:solidFill>
                <a:cs typeface="Times New Roman"/>
              </a:rPr>
              <a:t>(MPC)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: there exists a </a:t>
            </a:r>
            <a:r>
              <a:rPr lang="en-US" sz="2000" b="1" dirty="0">
                <a:solidFill>
                  <a:schemeClr val="tx1"/>
                </a:solidFill>
                <a:cs typeface="Times New Roman"/>
              </a:rPr>
              <a:t>max(4, k + 1)-round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 protocol for securely realizing the multi-party coin-flipping functionality. </a:t>
            </a:r>
          </a:p>
          <a:p>
            <a:pPr algn="ctr"/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9567" y="3185795"/>
            <a:ext cx="1928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k-round NMCOM</a:t>
            </a:r>
            <a:endParaRPr lang="en-US" baseline="30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948855"/>
              </p:ext>
            </p:extLst>
          </p:nvPr>
        </p:nvGraphicFramePr>
        <p:xfrm>
          <a:off x="1889123" y="1903729"/>
          <a:ext cx="5095876" cy="126873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47938"/>
                <a:gridCol w="2547938"/>
              </a:tblGrid>
              <a:tr h="47625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Round</a:t>
                      </a:r>
                      <a:r>
                        <a:rPr lang="en-US" sz="2000" baseline="0" dirty="0" smtClean="0"/>
                        <a:t> Complexity 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80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2PC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MCF*</a:t>
                      </a:r>
                    </a:p>
                  </a:txBody>
                  <a:tcPr>
                    <a:solidFill>
                      <a:srgbClr val="C3D69B"/>
                    </a:solidFill>
                  </a:tcPr>
                </a:tc>
              </a:tr>
              <a:tr h="24780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max(4,k+1)</a:t>
                      </a:r>
                      <a:r>
                        <a:rPr lang="en-US" sz="2000" baseline="30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max(4,k+1)</a:t>
                      </a:r>
                    </a:p>
                  </a:txBody>
                  <a:tcPr>
                    <a:solidFill>
                      <a:srgbClr val="C3D69B"/>
                    </a:solidFill>
                  </a:tcPr>
                </a:tc>
              </a:tr>
            </a:tbl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5413375" y="4445000"/>
            <a:ext cx="3603625" cy="17145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0000"/>
                </a:solidFill>
                <a:cs typeface="Times New Roman"/>
              </a:rPr>
              <a:t>F</a:t>
            </a:r>
            <a:r>
              <a:rPr lang="en-US" b="1" dirty="0" smtClean="0">
                <a:solidFill>
                  <a:srgbClr val="000000"/>
                </a:solidFill>
                <a:cs typeface="Times New Roman"/>
              </a:rPr>
              <a:t>our </a:t>
            </a:r>
            <a:r>
              <a:rPr lang="en-US" b="1" dirty="0">
                <a:solidFill>
                  <a:srgbClr val="000000"/>
                </a:solidFill>
                <a:cs typeface="Times New Roman"/>
              </a:rPr>
              <a:t>rounds 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are both </a:t>
            </a:r>
            <a:r>
              <a:rPr lang="en-US" b="1" dirty="0">
                <a:solidFill>
                  <a:srgbClr val="000000"/>
                </a:solidFill>
                <a:cs typeface="Times New Roman"/>
              </a:rPr>
              <a:t>necessary and sufficient 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for both the results </a:t>
            </a:r>
            <a:r>
              <a:rPr lang="en-US" dirty="0" smtClean="0">
                <a:solidFill>
                  <a:srgbClr val="000000"/>
                </a:solidFill>
                <a:cs typeface="Times New Roman"/>
              </a:rPr>
              <a:t>based on 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3-round </a:t>
            </a:r>
            <a:r>
              <a:rPr lang="en-US" dirty="0" smtClean="0">
                <a:solidFill>
                  <a:srgbClr val="000000"/>
                </a:solidFill>
                <a:cs typeface="Times New Roman"/>
              </a:rPr>
              <a:t>NMCOMs </a:t>
            </a:r>
            <a:r>
              <a:rPr lang="en-US" dirty="0" smtClean="0">
                <a:solidFill>
                  <a:schemeClr val="tx1"/>
                </a:solidFill>
                <a:cs typeface="Times New Roman"/>
              </a:rPr>
              <a:t>[PPV08,GPR16,COSV16]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.</a:t>
            </a:r>
            <a:endParaRPr lang="en-US" b="1" dirty="0">
              <a:solidFill>
                <a:srgbClr val="000000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380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Lower </a:t>
            </a:r>
            <a:r>
              <a:rPr lang="en-US" sz="2800" dirty="0"/>
              <a:t>b</a:t>
            </a:r>
            <a:r>
              <a:rPr lang="en-US" sz="2800" dirty="0" smtClean="0"/>
              <a:t>ound on the two-party coin-flipping. </a:t>
            </a:r>
          </a:p>
          <a:p>
            <a:r>
              <a:rPr lang="en-US" sz="2800" dirty="0" smtClean="0"/>
              <a:t>4-round 2PC protocol.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53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0"/>
            <a:ext cx="9144000" cy="2336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/>
              </a:rPr>
              <a:t>Theorem 1. </a:t>
            </a:r>
            <a:r>
              <a:rPr lang="en-US" sz="2400" dirty="0" smtClean="0">
                <a:latin typeface="+mj-lt"/>
                <a:cs typeface="Times New Roman"/>
              </a:rPr>
              <a:t>There </a:t>
            </a:r>
            <a:r>
              <a:rPr lang="en-US" sz="2400" dirty="0">
                <a:latin typeface="+mj-lt"/>
                <a:cs typeface="Times New Roman"/>
              </a:rPr>
              <a:t>does </a:t>
            </a:r>
            <a:r>
              <a:rPr lang="en-US" sz="2400" b="1" dirty="0">
                <a:solidFill>
                  <a:srgbClr val="000000"/>
                </a:solidFill>
                <a:latin typeface="+mj-lt"/>
                <a:cs typeface="Times New Roman"/>
              </a:rPr>
              <a:t>not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Times New Roman"/>
              </a:rPr>
              <a:t> exist a </a:t>
            </a:r>
            <a:r>
              <a:rPr lang="en-US" sz="2400" b="1" dirty="0">
                <a:solidFill>
                  <a:srgbClr val="000000"/>
                </a:solidFill>
                <a:latin typeface="+mj-lt"/>
                <a:cs typeface="Times New Roman"/>
              </a:rPr>
              <a:t>3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cs typeface="Times New Roman"/>
              </a:rPr>
              <a:t>-</a:t>
            </a:r>
            <a:r>
              <a:rPr lang="en-US" sz="2400" b="1" dirty="0">
                <a:solidFill>
                  <a:srgbClr val="000000"/>
                </a:solidFill>
                <a:latin typeface="+mj-lt"/>
                <a:cs typeface="Times New Roman"/>
              </a:rPr>
              <a:t>round protocol </a:t>
            </a:r>
            <a:r>
              <a:rPr lang="en-US" sz="2400" dirty="0">
                <a:latin typeface="+mj-lt"/>
                <a:cs typeface="Times New Roman"/>
              </a:rPr>
              <a:t>for the </a:t>
            </a:r>
            <a:r>
              <a:rPr lang="en-US" sz="2400" b="1" dirty="0">
                <a:solidFill>
                  <a:srgbClr val="000000"/>
                </a:solidFill>
                <a:latin typeface="+mj-lt"/>
                <a:cs typeface="Times New Roman"/>
              </a:rPr>
              <a:t>two-party coin-flipping </a:t>
            </a:r>
            <a:r>
              <a:rPr lang="en-US" sz="2400" dirty="0">
                <a:latin typeface="+mj-lt"/>
                <a:cs typeface="Times New Roman"/>
              </a:rPr>
              <a:t>functionality </a:t>
            </a:r>
            <a:endParaRPr lang="en-US" sz="2400" dirty="0" smtClean="0">
              <a:latin typeface="+mj-lt"/>
              <a:cs typeface="Times New Roman"/>
            </a:endParaRPr>
          </a:p>
          <a:p>
            <a:pPr algn="just"/>
            <a:r>
              <a:rPr lang="en-US" sz="2400" dirty="0">
                <a:latin typeface="+mj-lt"/>
                <a:cs typeface="Times New Roman"/>
              </a:rPr>
              <a:t>f</a:t>
            </a:r>
            <a:r>
              <a:rPr lang="en-US" sz="2400" dirty="0" smtClean="0">
                <a:latin typeface="+mj-lt"/>
                <a:cs typeface="Times New Roman"/>
              </a:rPr>
              <a:t>or tossing </a:t>
            </a:r>
            <a:r>
              <a:rPr lang="en-US" sz="2400" dirty="0" err="1" smtClean="0">
                <a:latin typeface="+mj-lt"/>
                <a:cs typeface="Times New Roman"/>
              </a:rPr>
              <a:t>ω</a:t>
            </a:r>
            <a:r>
              <a:rPr lang="en-US" sz="2400" dirty="0" smtClean="0">
                <a:latin typeface="+mj-lt"/>
                <a:cs typeface="Times New Roman"/>
              </a:rPr>
              <a:t>(log </a:t>
            </a:r>
            <a:r>
              <a:rPr lang="el-GR" sz="2400" dirty="0" smtClean="0">
                <a:latin typeface="+mj-lt"/>
                <a:cs typeface="Times New Roman"/>
              </a:rPr>
              <a:t>λ</a:t>
            </a:r>
            <a:r>
              <a:rPr lang="en-US" sz="2400" dirty="0" smtClean="0">
                <a:latin typeface="+mj-lt"/>
                <a:cs typeface="Times New Roman"/>
              </a:rPr>
              <a:t>) coins,</a:t>
            </a:r>
          </a:p>
          <a:p>
            <a:pPr algn="just"/>
            <a:r>
              <a:rPr lang="en-US" sz="2400" dirty="0">
                <a:latin typeface="+mj-lt"/>
                <a:cs typeface="Times New Roman"/>
              </a:rPr>
              <a:t>with a black-box </a:t>
            </a:r>
            <a:r>
              <a:rPr lang="en-US" sz="2400" dirty="0" smtClean="0">
                <a:latin typeface="+mj-lt"/>
                <a:cs typeface="Times New Roman"/>
              </a:rPr>
              <a:t>simulation,</a:t>
            </a:r>
          </a:p>
          <a:p>
            <a:pPr algn="just"/>
            <a:r>
              <a:rPr lang="en-US" sz="2400" dirty="0">
                <a:latin typeface="+mj-lt"/>
                <a:cs typeface="Times New Roman"/>
              </a:rPr>
              <a:t>i</a:t>
            </a:r>
            <a:r>
              <a:rPr lang="en-US" sz="2400" dirty="0" smtClean="0">
                <a:latin typeface="+mj-lt"/>
                <a:cs typeface="Times New Roman"/>
              </a:rPr>
              <a:t>n the simultaneous message exchange model.</a:t>
            </a:r>
          </a:p>
          <a:p>
            <a:pPr marL="0" indent="0" algn="just">
              <a:buNone/>
            </a:pPr>
            <a:endParaRPr lang="en-US" sz="2400" dirty="0">
              <a:latin typeface="+mj-lt"/>
              <a:cs typeface="Times New Roman"/>
            </a:endParaRPr>
          </a:p>
          <a:p>
            <a:pPr marL="0" indent="0" algn="just">
              <a:buNone/>
            </a:pPr>
            <a:endParaRPr lang="en-US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064000"/>
            <a:ext cx="3749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where </a:t>
            </a:r>
            <a:r>
              <a:rPr lang="el-GR" sz="2000" dirty="0" smtClean="0">
                <a:latin typeface="+mj-lt"/>
                <a:cs typeface="Times New Roman"/>
              </a:rPr>
              <a:t>λ</a:t>
            </a:r>
            <a:r>
              <a:rPr lang="en-US" sz="2000" dirty="0" smtClean="0">
                <a:latin typeface="+mj-lt"/>
                <a:cs typeface="Times New Roman"/>
              </a:rPr>
              <a:t> is the security parameter</a:t>
            </a:r>
            <a:r>
              <a:rPr lang="en-US" sz="2000" dirty="0" smtClean="0">
                <a:latin typeface="+mj-lt"/>
              </a:rPr>
              <a:t>  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427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Proof (sketch)</a:t>
            </a:r>
            <a:endParaRPr lang="en-US" dirty="0"/>
          </a:p>
        </p:txBody>
      </p:sp>
      <p:sp>
        <p:nvSpPr>
          <p:cNvPr id="9" name="Left-Right Arrow 8"/>
          <p:cNvSpPr/>
          <p:nvPr/>
        </p:nvSpPr>
        <p:spPr>
          <a:xfrm>
            <a:off x="3619500" y="2081490"/>
            <a:ext cx="1762125" cy="42862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Rescheduled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3429000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025900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4613275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334000" y="-1"/>
            <a:ext cx="3810000" cy="10696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rgbClr val="000000"/>
                </a:solidFill>
              </a:rPr>
              <a:t>Suppose that there exists a </a:t>
            </a:r>
            <a:r>
              <a:rPr lang="en-US" dirty="0">
                <a:solidFill>
                  <a:srgbClr val="000000"/>
                </a:solidFill>
              </a:rPr>
              <a:t>protocol </a:t>
            </a:r>
            <a:r>
              <a:rPr lang="en-US" dirty="0" smtClean="0">
                <a:solidFill>
                  <a:srgbClr val="000000"/>
                </a:solidFill>
              </a:rPr>
              <a:t>which </a:t>
            </a:r>
            <a:r>
              <a:rPr lang="en-US" dirty="0">
                <a:solidFill>
                  <a:srgbClr val="000000"/>
                </a:solidFill>
              </a:rPr>
              <a:t>realizes </a:t>
            </a:r>
            <a:r>
              <a:rPr lang="en-US" dirty="0" err="1">
                <a:solidFill>
                  <a:srgbClr val="000000"/>
                </a:solidFill>
              </a:rPr>
              <a:t>simulatable</a:t>
            </a:r>
            <a:r>
              <a:rPr lang="en-US" dirty="0">
                <a:solidFill>
                  <a:srgbClr val="000000"/>
                </a:solidFill>
              </a:rPr>
              <a:t> coin-</a:t>
            </a:r>
          </a:p>
          <a:p>
            <a:pPr algn="just"/>
            <a:r>
              <a:rPr lang="en-US" dirty="0">
                <a:solidFill>
                  <a:srgbClr val="000000"/>
                </a:solidFill>
              </a:rPr>
              <a:t>flipping in </a:t>
            </a:r>
            <a:r>
              <a:rPr lang="en-US" dirty="0" smtClean="0">
                <a:solidFill>
                  <a:srgbClr val="000000"/>
                </a:solidFill>
              </a:rPr>
              <a:t>3 rounds.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1" name="Picture 30" descr="Converted_file_73cb18e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80" y="2122484"/>
            <a:ext cx="658618" cy="609927"/>
          </a:xfrm>
          <a:prstGeom prst="rect">
            <a:avLst/>
          </a:prstGeom>
        </p:spPr>
      </p:pic>
      <p:pic>
        <p:nvPicPr>
          <p:cNvPr id="32" name="Picture 31" descr="Converted_file_8bffa089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1930" y="2081490"/>
            <a:ext cx="587032" cy="650921"/>
          </a:xfrm>
          <a:prstGeom prst="rect">
            <a:avLst/>
          </a:prstGeom>
        </p:spPr>
      </p:pic>
      <p:pic>
        <p:nvPicPr>
          <p:cNvPr id="33" name="Picture 32" descr="Converted_file_73cb18e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87" y="2081490"/>
            <a:ext cx="658618" cy="609927"/>
          </a:xfrm>
          <a:prstGeom prst="rect">
            <a:avLst/>
          </a:prstGeom>
        </p:spPr>
      </p:pic>
      <p:pic>
        <p:nvPicPr>
          <p:cNvPr id="35" name="Picture 34" descr="Converted_file_8bffa089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6837" y="2040496"/>
            <a:ext cx="587032" cy="650921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>
            <a:off x="457200" y="3120144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57200" y="3775182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57200" y="4352925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2179891" y="3101661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179891" y="3794125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179891" y="4366192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572173" y="3154962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572173" y="4298889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572173" y="4461540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7445926" y="3672034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7445926" y="3811948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453588" y="4936565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Hexagon 29"/>
          <p:cNvSpPr/>
          <p:nvPr/>
        </p:nvSpPr>
        <p:spPr>
          <a:xfrm>
            <a:off x="6016625" y="4969594"/>
            <a:ext cx="2057400" cy="1635125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Contradict the result of [KO04]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19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1952625"/>
            <a:ext cx="1698073" cy="30670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Proof (sketch)</a:t>
            </a:r>
            <a:endParaRPr lang="en-US" dirty="0"/>
          </a:p>
        </p:txBody>
      </p:sp>
      <p:sp>
        <p:nvSpPr>
          <p:cNvPr id="9" name="Left-Right Arrow 8"/>
          <p:cNvSpPr/>
          <p:nvPr/>
        </p:nvSpPr>
        <p:spPr>
          <a:xfrm>
            <a:off x="3619500" y="2081490"/>
            <a:ext cx="1762125" cy="42862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Rescheduled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3429000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025900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4613275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334000" y="-1"/>
            <a:ext cx="3810000" cy="10696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rgbClr val="000000"/>
                </a:solidFill>
              </a:rPr>
              <a:t>Suppose that there exists a </a:t>
            </a:r>
            <a:r>
              <a:rPr lang="en-US" dirty="0">
                <a:solidFill>
                  <a:srgbClr val="000000"/>
                </a:solidFill>
              </a:rPr>
              <a:t>protocol </a:t>
            </a:r>
            <a:r>
              <a:rPr lang="en-US" dirty="0" smtClean="0">
                <a:solidFill>
                  <a:srgbClr val="000000"/>
                </a:solidFill>
              </a:rPr>
              <a:t>which </a:t>
            </a:r>
            <a:r>
              <a:rPr lang="en-US" dirty="0">
                <a:solidFill>
                  <a:srgbClr val="000000"/>
                </a:solidFill>
              </a:rPr>
              <a:t>realizes </a:t>
            </a:r>
            <a:r>
              <a:rPr lang="en-US" dirty="0" err="1">
                <a:solidFill>
                  <a:srgbClr val="000000"/>
                </a:solidFill>
              </a:rPr>
              <a:t>simulatable</a:t>
            </a:r>
            <a:r>
              <a:rPr lang="en-US" dirty="0">
                <a:solidFill>
                  <a:srgbClr val="000000"/>
                </a:solidFill>
              </a:rPr>
              <a:t> coin-</a:t>
            </a:r>
          </a:p>
          <a:p>
            <a:pPr algn="just"/>
            <a:r>
              <a:rPr lang="en-US" dirty="0">
                <a:solidFill>
                  <a:srgbClr val="000000"/>
                </a:solidFill>
              </a:rPr>
              <a:t>flipping in </a:t>
            </a:r>
            <a:r>
              <a:rPr lang="en-US" dirty="0" smtClean="0">
                <a:solidFill>
                  <a:srgbClr val="000000"/>
                </a:solidFill>
              </a:rPr>
              <a:t>3 rounds.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1" name="Picture 30" descr="Converted_file_73cb18e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80" y="2122484"/>
            <a:ext cx="658618" cy="609927"/>
          </a:xfrm>
          <a:prstGeom prst="rect">
            <a:avLst/>
          </a:prstGeom>
        </p:spPr>
      </p:pic>
      <p:pic>
        <p:nvPicPr>
          <p:cNvPr id="32" name="Picture 31" descr="Converted_file_8bffa089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1930" y="2081490"/>
            <a:ext cx="587032" cy="650921"/>
          </a:xfrm>
          <a:prstGeom prst="rect">
            <a:avLst/>
          </a:prstGeom>
        </p:spPr>
      </p:pic>
      <p:pic>
        <p:nvPicPr>
          <p:cNvPr id="33" name="Picture 32" descr="Converted_file_73cb18e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87" y="2081490"/>
            <a:ext cx="658618" cy="609927"/>
          </a:xfrm>
          <a:prstGeom prst="rect">
            <a:avLst/>
          </a:prstGeom>
        </p:spPr>
      </p:pic>
      <p:pic>
        <p:nvPicPr>
          <p:cNvPr id="35" name="Picture 34" descr="Converted_file_8bffa089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6837" y="2040496"/>
            <a:ext cx="587032" cy="650921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>
            <a:off x="457200" y="3120144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57200" y="3775182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57200" y="4352925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2179891" y="3101661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179891" y="3794125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179891" y="4366192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572173" y="3154962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572173" y="4298889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572173" y="4461540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7445926" y="3672034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7445926" y="3811948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453588" y="4936565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Hexagon 29"/>
          <p:cNvSpPr/>
          <p:nvPr/>
        </p:nvSpPr>
        <p:spPr>
          <a:xfrm>
            <a:off x="6016625" y="4969594"/>
            <a:ext cx="2057400" cy="1635125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Contradict the result of [KO04]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26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57200" y="1417638"/>
            <a:ext cx="6545945" cy="4991660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0492" y="274638"/>
            <a:ext cx="9683750" cy="630237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+mn-lt"/>
                <a:cs typeface="Times New Roman"/>
              </a:rPr>
              <a:t>Background: Secure Multi-Party Computation </a:t>
            </a:r>
            <a:endParaRPr lang="en-US" sz="3600" dirty="0">
              <a:latin typeface="+mn-lt"/>
              <a:cs typeface="Times New Roman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90316" y="2768248"/>
            <a:ext cx="14401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90316" y="5648568"/>
            <a:ext cx="14401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170236" y="3488328"/>
            <a:ext cx="0" cy="14401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050556" y="3488328"/>
            <a:ext cx="0" cy="14401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679409" y="3277422"/>
            <a:ext cx="1861974" cy="18619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679409" y="3277422"/>
            <a:ext cx="1861974" cy="18619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162124" y="5216520"/>
            <a:ext cx="432048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162124" y="6080616"/>
            <a:ext cx="432048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162124" y="2336200"/>
            <a:ext cx="432048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162124" y="3200296"/>
            <a:ext cx="432048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26620" y="2336200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626620" y="3200296"/>
            <a:ext cx="432048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626620" y="5216520"/>
            <a:ext cx="432048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626620" y="6080616"/>
            <a:ext cx="432048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7855" y="2120176"/>
            <a:ext cx="39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x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endParaRPr lang="en-US" baseline="-25000" dirty="0">
              <a:latin typeface="Comic Sans MS"/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9524" y="5000496"/>
            <a:ext cx="41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x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endParaRPr lang="en-US" baseline="-25000" dirty="0">
              <a:latin typeface="Comic Sans MS"/>
              <a:cs typeface="Comic Sans M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84100" y="5864592"/>
            <a:ext cx="41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x</a:t>
            </a:r>
            <a:r>
              <a:rPr lang="en-US" baseline="-25000" dirty="0" smtClean="0">
                <a:latin typeface="Comic Sans MS"/>
                <a:cs typeface="Comic Sans MS"/>
              </a:rPr>
              <a:t>3</a:t>
            </a:r>
            <a:endParaRPr lang="en-US" baseline="-25000" dirty="0">
              <a:latin typeface="Comic Sans MS"/>
              <a:cs typeface="Comic Sans M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86660" y="2984272"/>
            <a:ext cx="41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x</a:t>
            </a:r>
            <a:r>
              <a:rPr lang="en-US" baseline="-25000" dirty="0" smtClean="0">
                <a:latin typeface="Comic Sans MS"/>
                <a:cs typeface="Comic Sans MS"/>
              </a:rPr>
              <a:t>4</a:t>
            </a:r>
            <a:endParaRPr lang="en-US" baseline="-25000" dirty="0"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86660" y="2120176"/>
            <a:ext cx="3987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y</a:t>
            </a:r>
            <a:r>
              <a:rPr lang="en-US" baseline="-25000" dirty="0">
                <a:latin typeface="Comic Sans MS"/>
                <a:cs typeface="Comic Sans MS"/>
              </a:rPr>
              <a:t>4</a:t>
            </a:r>
          </a:p>
          <a:p>
            <a:endParaRPr lang="en-US" baseline="-25000" dirty="0">
              <a:latin typeface="Comic Sans MS"/>
              <a:cs typeface="Comic Sans M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86660" y="5000496"/>
            <a:ext cx="3987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y</a:t>
            </a:r>
            <a:r>
              <a:rPr lang="en-US" baseline="-25000" dirty="0">
                <a:latin typeface="Comic Sans MS"/>
                <a:cs typeface="Comic Sans MS"/>
              </a:rPr>
              <a:t>3</a:t>
            </a:r>
          </a:p>
          <a:p>
            <a:endParaRPr lang="en-US" baseline="-25000" dirty="0">
              <a:latin typeface="Comic Sans MS"/>
              <a:cs typeface="Comic Sans M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2084" y="5855300"/>
            <a:ext cx="3987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y</a:t>
            </a:r>
            <a:r>
              <a:rPr lang="en-US" baseline="-25000" dirty="0">
                <a:latin typeface="Comic Sans MS"/>
                <a:cs typeface="Comic Sans MS"/>
              </a:rPr>
              <a:t>2</a:t>
            </a:r>
          </a:p>
          <a:p>
            <a:endParaRPr lang="en-US" baseline="-25000" dirty="0">
              <a:latin typeface="Comic Sans MS"/>
              <a:cs typeface="Comic Sans M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2084" y="2984272"/>
            <a:ext cx="3740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y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endParaRPr lang="en-US" baseline="-25000" dirty="0">
              <a:latin typeface="Comic Sans MS"/>
              <a:cs typeface="Comic Sans MS"/>
            </a:endParaRPr>
          </a:p>
          <a:p>
            <a:endParaRPr lang="en-US" baseline="-25000" dirty="0">
              <a:latin typeface="Comic Sans MS"/>
              <a:cs typeface="Comic Sans M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14147" y="1616120"/>
            <a:ext cx="34456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f(x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, x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, x</a:t>
            </a:r>
            <a:r>
              <a:rPr lang="en-US" baseline="-25000" dirty="0" smtClean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, x</a:t>
            </a:r>
            <a:r>
              <a:rPr lang="en-US" baseline="-25000" dirty="0" smtClean="0">
                <a:latin typeface="Comic Sans MS"/>
                <a:cs typeface="Comic Sans MS"/>
              </a:rPr>
              <a:t>4</a:t>
            </a:r>
            <a:r>
              <a:rPr lang="en-US" dirty="0">
                <a:latin typeface="Comic Sans MS"/>
                <a:cs typeface="Comic Sans MS"/>
              </a:rPr>
              <a:t>) = (y</a:t>
            </a:r>
            <a:r>
              <a:rPr lang="en-US" baseline="-25000" dirty="0">
                <a:latin typeface="Comic Sans MS"/>
                <a:cs typeface="Comic Sans MS"/>
              </a:rPr>
              <a:t>1,</a:t>
            </a:r>
            <a:r>
              <a:rPr lang="en-US" dirty="0">
                <a:latin typeface="Comic Sans MS"/>
                <a:cs typeface="Comic Sans MS"/>
              </a:rPr>
              <a:t> y</a:t>
            </a:r>
            <a:r>
              <a:rPr lang="en-US" baseline="-25000" dirty="0">
                <a:latin typeface="Comic Sans MS"/>
                <a:cs typeface="Comic Sans MS"/>
              </a:rPr>
              <a:t>2</a:t>
            </a:r>
            <a:r>
              <a:rPr lang="en-US" dirty="0">
                <a:latin typeface="Comic Sans MS"/>
                <a:cs typeface="Comic Sans MS"/>
              </a:rPr>
              <a:t> ,y</a:t>
            </a:r>
            <a:r>
              <a:rPr lang="en-US" baseline="-25000" dirty="0">
                <a:latin typeface="Comic Sans MS"/>
                <a:cs typeface="Comic Sans MS"/>
              </a:rPr>
              <a:t>3</a:t>
            </a:r>
            <a:r>
              <a:rPr lang="en-US" dirty="0">
                <a:latin typeface="Comic Sans MS"/>
                <a:cs typeface="Comic Sans MS"/>
              </a:rPr>
              <a:t> ,y</a:t>
            </a:r>
            <a:r>
              <a:rPr lang="en-US" baseline="-25000" dirty="0">
                <a:latin typeface="Comic Sans MS"/>
                <a:cs typeface="Comic Sans MS"/>
              </a:rPr>
              <a:t>4 </a:t>
            </a:r>
            <a:r>
              <a:rPr lang="da-DK" dirty="0">
                <a:latin typeface="Comic Sans MS"/>
                <a:cs typeface="Comic Sans MS"/>
              </a:rPr>
              <a:t>)</a:t>
            </a:r>
            <a:endParaRPr lang="en-US" baseline="-25000" dirty="0">
              <a:latin typeface="Comic Sans MS"/>
              <a:cs typeface="Comic Sans MS"/>
            </a:endParaRPr>
          </a:p>
          <a:p>
            <a:endParaRPr lang="en-US" baseline="-25000" dirty="0">
              <a:latin typeface="Comic Sans MS"/>
              <a:cs typeface="Comic Sans M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51722" y="58599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48637" y="3834780"/>
            <a:ext cx="13423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cs typeface="Times New Roman"/>
              </a:rPr>
              <a:t>Adversary</a:t>
            </a:r>
            <a:r>
              <a:rPr lang="en-US" sz="2000" dirty="0" smtClean="0">
                <a:cs typeface="Times New Roman"/>
              </a:rPr>
              <a:t>:</a:t>
            </a:r>
          </a:p>
          <a:p>
            <a:pPr algn="ctr"/>
            <a:endParaRPr lang="en-US" sz="2000" dirty="0" smtClean="0">
              <a:cs typeface="Times New Roman"/>
            </a:endParaRPr>
          </a:p>
          <a:p>
            <a:pPr algn="ctr"/>
            <a:r>
              <a:rPr lang="da-DK" sz="2000" dirty="0" smtClean="0">
                <a:cs typeface="Times New Roman"/>
              </a:rPr>
              <a:t>PPT</a:t>
            </a:r>
            <a:r>
              <a:rPr lang="en-US" sz="2000" dirty="0" smtClean="0">
                <a:cs typeface="Times New Roman"/>
              </a:rPr>
              <a:t> </a:t>
            </a:r>
            <a:endParaRPr lang="en-US" sz="2000" dirty="0"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68488" y="5516746"/>
            <a:ext cx="76262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cs typeface="Times New Roman"/>
              </a:rPr>
              <a:t>Static</a:t>
            </a:r>
            <a:endParaRPr lang="en-US" sz="2000" dirty="0">
              <a:solidFill>
                <a:srgbClr val="000000"/>
              </a:solidFill>
              <a:cs typeface="Times New Roman"/>
            </a:endParaRPr>
          </a:p>
          <a:p>
            <a:endParaRPr lang="en-US" dirty="0"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5967" y="2112226"/>
            <a:ext cx="39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lang="en-US" baseline="-25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41485" y="1606640"/>
            <a:ext cx="39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lang="en-US" baseline="-25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2236" y="3880947"/>
            <a:ext cx="377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43F86"/>
                </a:solidFill>
                <a:latin typeface="Comic Sans MS"/>
                <a:cs typeface="Comic Sans MS"/>
              </a:rPr>
              <a:t>π</a:t>
            </a:r>
            <a:endParaRPr lang="en-US" sz="2400" b="1" dirty="0">
              <a:solidFill>
                <a:srgbClr val="043F86"/>
              </a:solidFill>
              <a:latin typeface="Comic Sans MS"/>
              <a:cs typeface="Comic Sans M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08862" y="4939342"/>
            <a:ext cx="1182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cs typeface="Times New Roman"/>
              </a:rPr>
              <a:t>Malicious</a:t>
            </a:r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952500" y="3582205"/>
            <a:ext cx="5676587" cy="11009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 sz="1800"/>
            </a:pPr>
            <a:r>
              <a:rPr lang="en-US" sz="2000" dirty="0" smtClean="0"/>
              <a:t>Goal</a:t>
            </a:r>
            <a:r>
              <a:rPr lang="en-US" sz="2000" dirty="0"/>
              <a:t>: </a:t>
            </a:r>
          </a:p>
          <a:p>
            <a:pPr lvl="0">
              <a:defRPr sz="1800"/>
            </a:pPr>
            <a:r>
              <a:rPr lang="en-US" sz="2000" dirty="0">
                <a:solidFill>
                  <a:srgbClr val="008000"/>
                </a:solidFill>
              </a:rPr>
              <a:t>Correctness</a:t>
            </a:r>
            <a:r>
              <a:rPr lang="en-US" sz="2000" dirty="0"/>
              <a:t>: Everyone computes  f(x</a:t>
            </a:r>
            <a:r>
              <a:rPr lang="en-US" sz="2000" baseline="-25000" dirty="0"/>
              <a:t>1</a:t>
            </a:r>
            <a:r>
              <a:rPr lang="en-US" sz="2000" dirty="0"/>
              <a:t>,…,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)  </a:t>
            </a:r>
            <a:endParaRPr lang="en-US" sz="2000" dirty="0"/>
          </a:p>
          <a:p>
            <a:pPr lvl="0">
              <a:defRPr sz="1800"/>
            </a:pPr>
            <a:r>
              <a:rPr lang="en-US" sz="2000" dirty="0">
                <a:solidFill>
                  <a:srgbClr val="008000"/>
                </a:solidFill>
              </a:rPr>
              <a:t>Security</a:t>
            </a:r>
            <a:r>
              <a:rPr lang="en-US" sz="2000" dirty="0"/>
              <a:t>: Nothing else </a:t>
            </a:r>
            <a:r>
              <a:rPr lang="en-US" sz="2000" dirty="0" smtClean="0"/>
              <a:t>but the output is revealed</a:t>
            </a:r>
            <a:endParaRPr lang="en-US" sz="2000" dirty="0"/>
          </a:p>
          <a:p>
            <a:pPr algn="ctr"/>
            <a:endParaRPr lang="en-US" dirty="0"/>
          </a:p>
        </p:txBody>
      </p:sp>
      <p:pic>
        <p:nvPicPr>
          <p:cNvPr id="42" name="Picture 41" descr="Converted_file_73cb18e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409" y="1975972"/>
            <a:ext cx="1306294" cy="1209720"/>
          </a:xfrm>
          <a:prstGeom prst="rect">
            <a:avLst/>
          </a:prstGeom>
        </p:spPr>
      </p:pic>
      <p:pic>
        <p:nvPicPr>
          <p:cNvPr id="43" name="Picture 42" descr="Converted_file_73cb18e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72" y="5121766"/>
            <a:ext cx="1306294" cy="1209720"/>
          </a:xfrm>
          <a:prstGeom prst="rect">
            <a:avLst/>
          </a:prstGeom>
        </p:spPr>
      </p:pic>
      <p:pic>
        <p:nvPicPr>
          <p:cNvPr id="44" name="Picture 43" descr="Converted_file_8bffa089 cop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5993" y="1990577"/>
            <a:ext cx="1090984" cy="1209719"/>
          </a:xfrm>
          <a:prstGeom prst="rect">
            <a:avLst/>
          </a:prstGeom>
        </p:spPr>
      </p:pic>
      <p:pic>
        <p:nvPicPr>
          <p:cNvPr id="45" name="Picture 44" descr="Converted_file_8bffa089 cop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5064" y="5019606"/>
            <a:ext cx="1090984" cy="1209719"/>
          </a:xfrm>
          <a:prstGeom prst="rect">
            <a:avLst/>
          </a:prstGeom>
        </p:spPr>
      </p:pic>
      <p:pic>
        <p:nvPicPr>
          <p:cNvPr id="46" name="Picture 45" descr="Converted_file_250848b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436" y="1438506"/>
            <a:ext cx="1833858" cy="239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593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17"/>
    </mc:Choice>
    <mc:Fallback xmlns="">
      <p:transition xmlns:p14="http://schemas.microsoft.com/office/powerpoint/2010/main" spd="slow" advTm="1091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8" grpId="0"/>
      <p:bldP spid="39" grpId="0"/>
      <p:bldP spid="3" grpId="0"/>
      <p:bldP spid="35" grpId="0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5390198" y="1958974"/>
            <a:ext cx="1603375" cy="30670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1952625"/>
            <a:ext cx="1698073" cy="30670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Proof (sketch)</a:t>
            </a:r>
            <a:endParaRPr lang="en-US" dirty="0"/>
          </a:p>
        </p:txBody>
      </p:sp>
      <p:sp>
        <p:nvSpPr>
          <p:cNvPr id="9" name="Left-Right Arrow 8"/>
          <p:cNvSpPr/>
          <p:nvPr/>
        </p:nvSpPr>
        <p:spPr>
          <a:xfrm>
            <a:off x="3619500" y="2081490"/>
            <a:ext cx="1762125" cy="42862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Rescheduled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3429000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025900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4613275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334000" y="-1"/>
            <a:ext cx="3810000" cy="10696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rgbClr val="000000"/>
                </a:solidFill>
              </a:rPr>
              <a:t>Suppose that there exists a </a:t>
            </a:r>
            <a:r>
              <a:rPr lang="en-US" dirty="0">
                <a:solidFill>
                  <a:srgbClr val="000000"/>
                </a:solidFill>
              </a:rPr>
              <a:t>protocol </a:t>
            </a:r>
            <a:r>
              <a:rPr lang="en-US" dirty="0" smtClean="0">
                <a:solidFill>
                  <a:srgbClr val="000000"/>
                </a:solidFill>
              </a:rPr>
              <a:t>which </a:t>
            </a:r>
            <a:r>
              <a:rPr lang="en-US" dirty="0">
                <a:solidFill>
                  <a:srgbClr val="000000"/>
                </a:solidFill>
              </a:rPr>
              <a:t>realizes </a:t>
            </a:r>
            <a:r>
              <a:rPr lang="en-US" dirty="0" err="1">
                <a:solidFill>
                  <a:srgbClr val="000000"/>
                </a:solidFill>
              </a:rPr>
              <a:t>simulatable</a:t>
            </a:r>
            <a:r>
              <a:rPr lang="en-US" dirty="0">
                <a:solidFill>
                  <a:srgbClr val="000000"/>
                </a:solidFill>
              </a:rPr>
              <a:t> coin-</a:t>
            </a:r>
          </a:p>
          <a:p>
            <a:pPr algn="just"/>
            <a:r>
              <a:rPr lang="en-US" dirty="0">
                <a:solidFill>
                  <a:srgbClr val="000000"/>
                </a:solidFill>
              </a:rPr>
              <a:t>flipping in </a:t>
            </a:r>
            <a:r>
              <a:rPr lang="en-US" dirty="0" smtClean="0">
                <a:solidFill>
                  <a:srgbClr val="000000"/>
                </a:solidFill>
              </a:rPr>
              <a:t>3 rounds.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1" name="Picture 30" descr="Converted_file_73cb18e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80" y="2122484"/>
            <a:ext cx="658618" cy="609927"/>
          </a:xfrm>
          <a:prstGeom prst="rect">
            <a:avLst/>
          </a:prstGeom>
        </p:spPr>
      </p:pic>
      <p:pic>
        <p:nvPicPr>
          <p:cNvPr id="32" name="Picture 31" descr="Converted_file_8bffa089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1930" y="2081490"/>
            <a:ext cx="587032" cy="650921"/>
          </a:xfrm>
          <a:prstGeom prst="rect">
            <a:avLst/>
          </a:prstGeom>
        </p:spPr>
      </p:pic>
      <p:pic>
        <p:nvPicPr>
          <p:cNvPr id="33" name="Picture 32" descr="Converted_file_73cb18e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87" y="2081490"/>
            <a:ext cx="658618" cy="609927"/>
          </a:xfrm>
          <a:prstGeom prst="rect">
            <a:avLst/>
          </a:prstGeom>
        </p:spPr>
      </p:pic>
      <p:pic>
        <p:nvPicPr>
          <p:cNvPr id="35" name="Picture 34" descr="Converted_file_8bffa089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6837" y="2040496"/>
            <a:ext cx="587032" cy="650921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>
            <a:off x="457200" y="3120144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57200" y="3775182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57200" y="4352925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2179891" y="3101661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179891" y="3794125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179891" y="4366192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572173" y="3154962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572173" y="4298889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572173" y="4461540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7445926" y="3672034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7445926" y="3811948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453588" y="4936565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Hexagon 29"/>
          <p:cNvSpPr/>
          <p:nvPr/>
        </p:nvSpPr>
        <p:spPr>
          <a:xfrm>
            <a:off x="6016625" y="4969594"/>
            <a:ext cx="2057400" cy="1635125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Contradict the result of [KO04]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76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5390198" y="1958974"/>
            <a:ext cx="1603375" cy="30670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7629" y="1952625"/>
            <a:ext cx="1603375" cy="30670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Proof (sketch)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4829" y="1952625"/>
            <a:ext cx="491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757795" y="1986895"/>
            <a:ext cx="491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9" name="Left-Right Arrow 8"/>
          <p:cNvSpPr/>
          <p:nvPr/>
        </p:nvSpPr>
        <p:spPr>
          <a:xfrm>
            <a:off x="3619500" y="2081490"/>
            <a:ext cx="1762125" cy="42862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Rescheduled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3429000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025900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4613275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Hexagon 29"/>
          <p:cNvSpPr/>
          <p:nvPr/>
        </p:nvSpPr>
        <p:spPr>
          <a:xfrm>
            <a:off x="6016625" y="5026025"/>
            <a:ext cx="2057400" cy="1635125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Contradict the result of [KO04]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34000" y="-1"/>
            <a:ext cx="3810000" cy="10696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rgbClr val="000000"/>
                </a:solidFill>
              </a:rPr>
              <a:t>Suppose that there exists a </a:t>
            </a:r>
            <a:r>
              <a:rPr lang="en-US" dirty="0">
                <a:solidFill>
                  <a:srgbClr val="000000"/>
                </a:solidFill>
              </a:rPr>
              <a:t>protocol </a:t>
            </a:r>
            <a:r>
              <a:rPr lang="en-US" dirty="0" smtClean="0">
                <a:solidFill>
                  <a:srgbClr val="000000"/>
                </a:solidFill>
              </a:rPr>
              <a:t>which </a:t>
            </a:r>
            <a:r>
              <a:rPr lang="en-US" dirty="0">
                <a:solidFill>
                  <a:srgbClr val="000000"/>
                </a:solidFill>
              </a:rPr>
              <a:t>realizes </a:t>
            </a:r>
            <a:r>
              <a:rPr lang="en-US" dirty="0" err="1">
                <a:solidFill>
                  <a:srgbClr val="000000"/>
                </a:solidFill>
              </a:rPr>
              <a:t>simulatable</a:t>
            </a:r>
            <a:r>
              <a:rPr lang="en-US" dirty="0">
                <a:solidFill>
                  <a:srgbClr val="000000"/>
                </a:solidFill>
              </a:rPr>
              <a:t> coin-</a:t>
            </a:r>
          </a:p>
          <a:p>
            <a:pPr algn="just"/>
            <a:r>
              <a:rPr lang="en-US" dirty="0">
                <a:solidFill>
                  <a:srgbClr val="000000"/>
                </a:solidFill>
              </a:rPr>
              <a:t>flipping in </a:t>
            </a:r>
            <a:r>
              <a:rPr lang="en-US" dirty="0" smtClean="0">
                <a:solidFill>
                  <a:srgbClr val="000000"/>
                </a:solidFill>
              </a:rPr>
              <a:t>3 rounds.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590584"/>
              </p:ext>
            </p:extLst>
          </p:nvPr>
        </p:nvGraphicFramePr>
        <p:xfrm>
          <a:off x="8712836" y="3429000"/>
          <a:ext cx="447396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Equation" r:id="rId4" imgW="190500" imgH="203200" progId="Equation.3">
                  <p:embed/>
                </p:oleObj>
              </mc:Choice>
              <mc:Fallback>
                <p:oleObj name="Equation" r:id="rId4" imgW="190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12836" y="3429000"/>
                        <a:ext cx="447396" cy="34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516040"/>
              </p:ext>
            </p:extLst>
          </p:nvPr>
        </p:nvGraphicFramePr>
        <p:xfrm>
          <a:off x="8712837" y="4697412"/>
          <a:ext cx="477837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" name="Equation" r:id="rId6" imgW="203200" imgH="215900" progId="Equation.3">
                  <p:embed/>
                </p:oleObj>
              </mc:Choice>
              <mc:Fallback>
                <p:oleObj name="Equation" r:id="rId6" imgW="203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12837" y="4697412"/>
                        <a:ext cx="477837" cy="36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161877"/>
              </p:ext>
            </p:extLst>
          </p:nvPr>
        </p:nvGraphicFramePr>
        <p:xfrm>
          <a:off x="8712836" y="3724275"/>
          <a:ext cx="47783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" name="Equation" r:id="rId8" imgW="203200" imgH="203200" progId="Equation.3">
                  <p:embed/>
                </p:oleObj>
              </mc:Choice>
              <mc:Fallback>
                <p:oleObj name="Equation" r:id="rId8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712836" y="3724275"/>
                        <a:ext cx="477838" cy="34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367840"/>
              </p:ext>
            </p:extLst>
          </p:nvPr>
        </p:nvGraphicFramePr>
        <p:xfrm>
          <a:off x="-39767" y="2985293"/>
          <a:ext cx="447396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" name="Equation" r:id="rId10" imgW="190500" imgH="203200" progId="Equation.3">
                  <p:embed/>
                </p:oleObj>
              </mc:Choice>
              <mc:Fallback>
                <p:oleObj name="Equation" r:id="rId10" imgW="190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-39767" y="2985293"/>
                        <a:ext cx="447396" cy="34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601269"/>
              </p:ext>
            </p:extLst>
          </p:nvPr>
        </p:nvGraphicFramePr>
        <p:xfrm>
          <a:off x="4884462" y="4003675"/>
          <a:ext cx="4762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" name="Equation" r:id="rId12" imgW="203200" imgH="203200" progId="Equation.3">
                  <p:embed/>
                </p:oleObj>
              </mc:Choice>
              <mc:Fallback>
                <p:oleObj name="Equation" r:id="rId12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84462" y="4003675"/>
                        <a:ext cx="476250" cy="34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653278"/>
              </p:ext>
            </p:extLst>
          </p:nvPr>
        </p:nvGraphicFramePr>
        <p:xfrm>
          <a:off x="4885414" y="4295775"/>
          <a:ext cx="47625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5" name="Equation" r:id="rId14" imgW="203200" imgH="215900" progId="Equation.3">
                  <p:embed/>
                </p:oleObj>
              </mc:Choice>
              <mc:Fallback>
                <p:oleObj name="Equation" r:id="rId14" imgW="203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885414" y="4295775"/>
                        <a:ext cx="476250" cy="36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400057"/>
              </p:ext>
            </p:extLst>
          </p:nvPr>
        </p:nvGraphicFramePr>
        <p:xfrm>
          <a:off x="3626326" y="2922588"/>
          <a:ext cx="447396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6" name="Equation" r:id="rId16" imgW="190500" imgH="203200" progId="Equation.3">
                  <p:embed/>
                </p:oleObj>
              </mc:Choice>
              <mc:Fallback>
                <p:oleObj name="Equation" r:id="rId16" imgW="190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626326" y="2922588"/>
                        <a:ext cx="447396" cy="34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620411"/>
              </p:ext>
            </p:extLst>
          </p:nvPr>
        </p:nvGraphicFramePr>
        <p:xfrm>
          <a:off x="3626326" y="3550443"/>
          <a:ext cx="47783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name="Equation" r:id="rId18" imgW="203200" imgH="203200" progId="Equation.3">
                  <p:embed/>
                </p:oleObj>
              </mc:Choice>
              <mc:Fallback>
                <p:oleObj name="Equation" r:id="rId18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26326" y="3550443"/>
                        <a:ext cx="477838" cy="34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79669"/>
              </p:ext>
            </p:extLst>
          </p:nvPr>
        </p:nvGraphicFramePr>
        <p:xfrm>
          <a:off x="-39767" y="3622675"/>
          <a:ext cx="4762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" name="Equation" r:id="rId19" imgW="203200" imgH="203200" progId="Equation.3">
                  <p:embed/>
                </p:oleObj>
              </mc:Choice>
              <mc:Fallback>
                <p:oleObj name="Equation" r:id="rId19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-39767" y="3622675"/>
                        <a:ext cx="476250" cy="34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959512"/>
              </p:ext>
            </p:extLst>
          </p:nvPr>
        </p:nvGraphicFramePr>
        <p:xfrm>
          <a:off x="3626327" y="4210050"/>
          <a:ext cx="477837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name="Equation" r:id="rId20" imgW="203200" imgH="215900" progId="Equation.3">
                  <p:embed/>
                </p:oleObj>
              </mc:Choice>
              <mc:Fallback>
                <p:oleObj name="Equation" r:id="rId20" imgW="203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26327" y="4210050"/>
                        <a:ext cx="477837" cy="36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022747"/>
              </p:ext>
            </p:extLst>
          </p:nvPr>
        </p:nvGraphicFramePr>
        <p:xfrm>
          <a:off x="-39767" y="4259263"/>
          <a:ext cx="47625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Equation" r:id="rId21" imgW="203200" imgH="215900" progId="Equation.3">
                  <p:embed/>
                </p:oleObj>
              </mc:Choice>
              <mc:Fallback>
                <p:oleObj name="Equation" r:id="rId21" imgW="203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-39767" y="4259263"/>
                        <a:ext cx="476250" cy="36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008559"/>
              </p:ext>
            </p:extLst>
          </p:nvPr>
        </p:nvGraphicFramePr>
        <p:xfrm>
          <a:off x="4881287" y="2985293"/>
          <a:ext cx="447396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Equation" r:id="rId22" imgW="190500" imgH="203200" progId="Equation.3">
                  <p:embed/>
                </p:oleObj>
              </mc:Choice>
              <mc:Fallback>
                <p:oleObj name="Equation" r:id="rId22" imgW="190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81287" y="2985293"/>
                        <a:ext cx="447396" cy="34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" name="Picture 47" descr="Converted_file_73cb18e6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80" y="2122484"/>
            <a:ext cx="658618" cy="609927"/>
          </a:xfrm>
          <a:prstGeom prst="rect">
            <a:avLst/>
          </a:prstGeom>
        </p:spPr>
      </p:pic>
      <p:pic>
        <p:nvPicPr>
          <p:cNvPr id="49" name="Picture 48" descr="Converted_file_8bffa089 copy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1930" y="2081490"/>
            <a:ext cx="587032" cy="650921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>
            <a:off x="457200" y="3120144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57200" y="3775182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57200" y="4352925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2179891" y="3101661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179891" y="3794125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2179891" y="4366192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55" descr="Converted_file_73cb18e6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87" y="2081490"/>
            <a:ext cx="658618" cy="609927"/>
          </a:xfrm>
          <a:prstGeom prst="rect">
            <a:avLst/>
          </a:prstGeom>
        </p:spPr>
      </p:pic>
      <p:pic>
        <p:nvPicPr>
          <p:cNvPr id="57" name="Picture 56" descr="Converted_file_8bffa089 copy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6837" y="2040496"/>
            <a:ext cx="587032" cy="650921"/>
          </a:xfrm>
          <a:prstGeom prst="rect">
            <a:avLst/>
          </a:prstGeom>
        </p:spPr>
      </p:pic>
      <p:cxnSp>
        <p:nvCxnSpPr>
          <p:cNvPr id="58" name="Straight Arrow Connector 57"/>
          <p:cNvCxnSpPr/>
          <p:nvPr/>
        </p:nvCxnSpPr>
        <p:spPr>
          <a:xfrm>
            <a:off x="5572173" y="3154962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572173" y="4298889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572173" y="4461540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7445926" y="3672034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7445926" y="3811948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453588" y="4936565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8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Converted_file_8bffa089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7406" y="3804633"/>
            <a:ext cx="587032" cy="65092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-29128" y="4778375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-58256" y="5343525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-58256" y="5988050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321048" y="4540250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62673" y="4559300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321048" y="5111750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321048" y="5715000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162673" y="5718175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321048" y="6397625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162673" y="6400800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Our Results 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1119" y="1124658"/>
            <a:ext cx="9144000" cy="26371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78319" y="1232559"/>
            <a:ext cx="8229600" cy="25292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/>
              </a:rPr>
              <a:t>Theorem 2. </a:t>
            </a:r>
            <a:r>
              <a:rPr lang="en-US" sz="2400" dirty="0" smtClean="0">
                <a:latin typeface="+mj-lt"/>
                <a:cs typeface="Times New Roman"/>
              </a:rPr>
              <a:t>There does 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cs typeface="Times New Roman"/>
              </a:rPr>
              <a:t>not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exist a </a:t>
            </a:r>
            <a:r>
              <a:rPr lang="en-US" sz="2400" b="1" dirty="0">
                <a:solidFill>
                  <a:srgbClr val="000000"/>
                </a:solidFill>
                <a:latin typeface="+mj-lt"/>
                <a:cs typeface="Times New Roman"/>
              </a:rPr>
              <a:t>4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cs typeface="Times New Roman"/>
              </a:rPr>
              <a:t>-round protocol </a:t>
            </a:r>
            <a:r>
              <a:rPr lang="en-US" sz="2400" dirty="0" smtClean="0">
                <a:latin typeface="+mj-lt"/>
                <a:cs typeface="Times New Roman"/>
              </a:rPr>
              <a:t>for the 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cs typeface="Times New Roman"/>
              </a:rPr>
              <a:t>two-party coin-flipping </a:t>
            </a:r>
            <a:r>
              <a:rPr lang="en-US" sz="2400" dirty="0" smtClean="0">
                <a:latin typeface="+mj-lt"/>
                <a:cs typeface="Times New Roman"/>
              </a:rPr>
              <a:t>functionality </a:t>
            </a:r>
          </a:p>
          <a:p>
            <a:pPr algn="just"/>
            <a:r>
              <a:rPr lang="en-US" sz="2400" dirty="0" smtClean="0">
                <a:latin typeface="+mj-lt"/>
                <a:cs typeface="Times New Roman"/>
              </a:rPr>
              <a:t>for tossing </a:t>
            </a:r>
            <a:r>
              <a:rPr lang="en-US" sz="2400" dirty="0" err="1" smtClean="0">
                <a:latin typeface="+mj-lt"/>
                <a:cs typeface="Times New Roman"/>
              </a:rPr>
              <a:t>ω</a:t>
            </a:r>
            <a:r>
              <a:rPr lang="en-US" sz="2400" dirty="0" smtClean="0">
                <a:latin typeface="+mj-lt"/>
                <a:cs typeface="Times New Roman"/>
              </a:rPr>
              <a:t>(log </a:t>
            </a:r>
            <a:r>
              <a:rPr lang="el-GR" sz="2400" dirty="0" smtClean="0">
                <a:latin typeface="+mj-lt"/>
                <a:cs typeface="Times New Roman"/>
              </a:rPr>
              <a:t>λ</a:t>
            </a:r>
            <a:r>
              <a:rPr lang="en-US" sz="2400" dirty="0" smtClean="0">
                <a:latin typeface="+mj-lt"/>
                <a:cs typeface="Times New Roman"/>
              </a:rPr>
              <a:t>) coins,</a:t>
            </a:r>
          </a:p>
          <a:p>
            <a:pPr algn="just"/>
            <a:r>
              <a:rPr lang="en-US" sz="2400" dirty="0" smtClean="0">
                <a:latin typeface="+mj-lt"/>
                <a:cs typeface="Times New Roman"/>
              </a:rPr>
              <a:t>with a black-box simulation,</a:t>
            </a:r>
          </a:p>
          <a:p>
            <a:pPr algn="just"/>
            <a:r>
              <a:rPr lang="en-US" sz="2400" dirty="0" smtClean="0">
                <a:latin typeface="+mj-lt"/>
                <a:cs typeface="Times New Roman"/>
              </a:rPr>
              <a:t>in the simultaneous message exchange model,</a:t>
            </a:r>
          </a:p>
          <a:p>
            <a:pPr algn="just"/>
            <a:r>
              <a:rPr lang="en-US" sz="2400" dirty="0">
                <a:latin typeface="+mj-lt"/>
              </a:rPr>
              <a:t>with </a:t>
            </a:r>
            <a:r>
              <a:rPr lang="en-US" sz="2400" b="1" dirty="0">
                <a:latin typeface="+mj-lt"/>
              </a:rPr>
              <a:t>at least one unidirectional </a:t>
            </a:r>
            <a:r>
              <a:rPr lang="en-US" sz="2400" b="1" dirty="0" smtClean="0">
                <a:latin typeface="+mj-lt"/>
              </a:rPr>
              <a:t>round.</a:t>
            </a:r>
            <a:endParaRPr lang="en-US" sz="2400" dirty="0" smtClean="0">
              <a:latin typeface="+mj-lt"/>
              <a:cs typeface="Times New Roman"/>
            </a:endParaRPr>
          </a:p>
          <a:p>
            <a:pPr marL="0" indent="0" algn="just">
              <a:buFont typeface="Arial"/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0" indent="0" algn="just">
              <a:buFont typeface="Arial"/>
              <a:buNone/>
            </a:pP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398944" y="7019925"/>
            <a:ext cx="3749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where </a:t>
            </a:r>
            <a:r>
              <a:rPr lang="el-GR" sz="2000" dirty="0" smtClean="0">
                <a:latin typeface="+mj-lt"/>
                <a:cs typeface="Times New Roman"/>
              </a:rPr>
              <a:t>λ</a:t>
            </a:r>
            <a:r>
              <a:rPr lang="en-US" sz="2000" dirty="0" smtClean="0">
                <a:latin typeface="+mj-lt"/>
                <a:cs typeface="Times New Roman"/>
              </a:rPr>
              <a:t> is the security parameter</a:t>
            </a:r>
            <a:r>
              <a:rPr lang="en-US" sz="2000" dirty="0" smtClean="0">
                <a:latin typeface="+mj-lt"/>
              </a:rPr>
              <a:t>  </a:t>
            </a:r>
            <a:endParaRPr lang="en-US" sz="2000" dirty="0">
              <a:latin typeface="+mj-lt"/>
            </a:endParaRPr>
          </a:p>
        </p:txBody>
      </p:sp>
      <p:pic>
        <p:nvPicPr>
          <p:cNvPr id="34" name="Picture 33" descr="Converted_file_73cb18e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297" y="3804633"/>
            <a:ext cx="658618" cy="60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3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Converted_file_8bffa089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7406" y="3804633"/>
            <a:ext cx="587032" cy="65092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-29128" y="4778375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-58256" y="5343525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-58256" y="5988050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321048" y="4540250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62673" y="4559300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321048" y="5111750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321048" y="5715000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162673" y="5718175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321048" y="6397625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162673" y="6400800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Our Results 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1119" y="1124658"/>
            <a:ext cx="9144000" cy="26371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78319" y="1232559"/>
            <a:ext cx="8229600" cy="25292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n-US" sz="2400" dirty="0" smtClean="0">
                <a:latin typeface="+mj-lt"/>
                <a:cs typeface="Times New Roman"/>
              </a:rPr>
              <a:t>Theorem 2. There does 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cs typeface="Times New Roman"/>
              </a:rPr>
              <a:t>not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/>
              </a:rPr>
              <a:t> exist a </a:t>
            </a:r>
            <a:r>
              <a:rPr lang="en-US" sz="2400" b="1" dirty="0">
                <a:solidFill>
                  <a:srgbClr val="000000"/>
                </a:solidFill>
                <a:latin typeface="+mj-lt"/>
                <a:cs typeface="Times New Roman"/>
              </a:rPr>
              <a:t>4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cs typeface="Times New Roman"/>
              </a:rPr>
              <a:t>-round protocol </a:t>
            </a:r>
            <a:r>
              <a:rPr lang="en-US" sz="2400" dirty="0" smtClean="0">
                <a:latin typeface="+mj-lt"/>
                <a:cs typeface="Times New Roman"/>
              </a:rPr>
              <a:t>for the 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cs typeface="Times New Roman"/>
              </a:rPr>
              <a:t>two-party coin-flipping </a:t>
            </a:r>
            <a:r>
              <a:rPr lang="en-US" sz="2400" dirty="0" smtClean="0">
                <a:latin typeface="+mj-lt"/>
                <a:cs typeface="Times New Roman"/>
              </a:rPr>
              <a:t>functionality </a:t>
            </a:r>
          </a:p>
          <a:p>
            <a:pPr algn="just"/>
            <a:r>
              <a:rPr lang="en-US" sz="2400" dirty="0" smtClean="0">
                <a:latin typeface="+mj-lt"/>
                <a:cs typeface="Times New Roman"/>
              </a:rPr>
              <a:t>for tossing </a:t>
            </a:r>
            <a:r>
              <a:rPr lang="en-US" sz="2400" dirty="0" err="1" smtClean="0">
                <a:latin typeface="+mj-lt"/>
                <a:cs typeface="Times New Roman"/>
              </a:rPr>
              <a:t>ω</a:t>
            </a:r>
            <a:r>
              <a:rPr lang="en-US" sz="2400" dirty="0" smtClean="0">
                <a:latin typeface="+mj-lt"/>
                <a:cs typeface="Times New Roman"/>
              </a:rPr>
              <a:t>(log </a:t>
            </a:r>
            <a:r>
              <a:rPr lang="el-GR" sz="2400" dirty="0" smtClean="0">
                <a:latin typeface="+mj-lt"/>
                <a:cs typeface="Times New Roman"/>
              </a:rPr>
              <a:t>λ</a:t>
            </a:r>
            <a:r>
              <a:rPr lang="en-US" sz="2400" dirty="0" smtClean="0">
                <a:latin typeface="+mj-lt"/>
                <a:cs typeface="Times New Roman"/>
              </a:rPr>
              <a:t>) coins,</a:t>
            </a:r>
          </a:p>
          <a:p>
            <a:pPr algn="just"/>
            <a:r>
              <a:rPr lang="en-US" sz="2400" dirty="0" smtClean="0">
                <a:latin typeface="+mj-lt"/>
                <a:cs typeface="Times New Roman"/>
              </a:rPr>
              <a:t>with a black-box simulation,</a:t>
            </a:r>
          </a:p>
          <a:p>
            <a:pPr algn="just"/>
            <a:r>
              <a:rPr lang="en-US" sz="2400" dirty="0" smtClean="0">
                <a:latin typeface="+mj-lt"/>
                <a:cs typeface="Times New Roman"/>
              </a:rPr>
              <a:t>in the simultaneous message exchange model,</a:t>
            </a:r>
          </a:p>
          <a:p>
            <a:pPr algn="just"/>
            <a:r>
              <a:rPr lang="en-US" sz="2400" dirty="0">
                <a:latin typeface="+mj-lt"/>
              </a:rPr>
              <a:t>with </a:t>
            </a:r>
            <a:r>
              <a:rPr lang="en-US" sz="2400" b="1" dirty="0">
                <a:latin typeface="+mj-lt"/>
              </a:rPr>
              <a:t>at least one unidirectional </a:t>
            </a:r>
            <a:r>
              <a:rPr lang="en-US" sz="2400" b="1" dirty="0" smtClean="0">
                <a:latin typeface="+mj-lt"/>
              </a:rPr>
              <a:t>round.</a:t>
            </a:r>
            <a:endParaRPr lang="en-US" sz="2400" dirty="0" smtClean="0">
              <a:latin typeface="+mj-lt"/>
              <a:cs typeface="Times New Roman"/>
            </a:endParaRPr>
          </a:p>
          <a:p>
            <a:pPr marL="0" indent="0" algn="just">
              <a:buFont typeface="Arial"/>
              <a:buNone/>
            </a:pPr>
            <a:endParaRPr lang="en-US" sz="2400" dirty="0" smtClean="0">
              <a:latin typeface="+mj-lt"/>
              <a:cs typeface="Times New Roman"/>
            </a:endParaRPr>
          </a:p>
          <a:p>
            <a:pPr marL="0" indent="0" algn="just">
              <a:buFont typeface="Arial"/>
              <a:buNone/>
            </a:pPr>
            <a:endParaRPr lang="en-US" sz="24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8944" y="7019925"/>
            <a:ext cx="3749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where </a:t>
            </a:r>
            <a:r>
              <a:rPr lang="el-GR" sz="2000" dirty="0" smtClean="0">
                <a:latin typeface="+mj-lt"/>
                <a:cs typeface="Times New Roman"/>
              </a:rPr>
              <a:t>λ</a:t>
            </a:r>
            <a:r>
              <a:rPr lang="en-US" sz="2000" dirty="0" smtClean="0">
                <a:latin typeface="+mj-lt"/>
                <a:cs typeface="Times New Roman"/>
              </a:rPr>
              <a:t> is the security parameter</a:t>
            </a:r>
            <a:r>
              <a:rPr lang="en-US" sz="2000" dirty="0" smtClean="0">
                <a:latin typeface="+mj-lt"/>
              </a:rPr>
              <a:t>  </a:t>
            </a:r>
            <a:endParaRPr lang="en-US" sz="2000" dirty="0">
              <a:latin typeface="+mj-lt"/>
            </a:endParaRPr>
          </a:p>
        </p:txBody>
      </p:sp>
      <p:pic>
        <p:nvPicPr>
          <p:cNvPr id="34" name="Picture 33" descr="Converted_file_73cb18e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297" y="3804633"/>
            <a:ext cx="658618" cy="609927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>
            <a:off x="5162673" y="5095875"/>
            <a:ext cx="1240874" cy="15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53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 for 2PC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417638"/>
            <a:ext cx="9144000" cy="1349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Starting point: Katz-</a:t>
            </a:r>
            <a:r>
              <a:rPr lang="en-US" sz="2400" dirty="0" err="1">
                <a:solidFill>
                  <a:srgbClr val="000000"/>
                </a:solidFill>
              </a:rPr>
              <a:t>Ostrovsky</a:t>
            </a:r>
            <a:r>
              <a:rPr lang="en-US" sz="2400" dirty="0">
                <a:solidFill>
                  <a:srgbClr val="000000"/>
                </a:solidFill>
              </a:rPr>
              <a:t> (KO) protocol </a:t>
            </a:r>
            <a:r>
              <a:rPr lang="en-US" sz="2400" dirty="0">
                <a:solidFill>
                  <a:schemeClr val="tx1"/>
                </a:solidFill>
              </a:rPr>
              <a:t>[KO04] </a:t>
            </a:r>
            <a:r>
              <a:rPr lang="en-US" sz="2400" dirty="0">
                <a:solidFill>
                  <a:srgbClr val="000000"/>
                </a:solidFill>
              </a:rPr>
              <a:t>which is a </a:t>
            </a:r>
            <a:r>
              <a:rPr lang="en-US" sz="2400" dirty="0" smtClean="0">
                <a:solidFill>
                  <a:srgbClr val="000000"/>
                </a:solidFill>
              </a:rPr>
              <a:t>4-round </a:t>
            </a:r>
            <a:r>
              <a:rPr lang="en-US" sz="2400" dirty="0">
                <a:solidFill>
                  <a:srgbClr val="000000"/>
                </a:solidFill>
              </a:rPr>
              <a:t>protocol for </a:t>
            </a:r>
            <a:r>
              <a:rPr lang="en-US" sz="2400" b="1" dirty="0">
                <a:solidFill>
                  <a:srgbClr val="000000"/>
                </a:solidFill>
              </a:rPr>
              <a:t>only</a:t>
            </a:r>
            <a:r>
              <a:rPr lang="en-US" sz="2400" dirty="0">
                <a:solidFill>
                  <a:srgbClr val="000000"/>
                </a:solidFill>
              </a:rPr>
              <a:t> one-sided </a:t>
            </a:r>
            <a:r>
              <a:rPr lang="en-US" sz="2400" dirty="0" smtClean="0">
                <a:solidFill>
                  <a:srgbClr val="000000"/>
                </a:solidFill>
              </a:rPr>
              <a:t>functionalities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and 5-round for two sided functionalities. 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384" y="4368145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256" y="4933295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256" y="5577820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37560" y="4145895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279185" y="4688820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37560" y="5304770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279185" y="5990570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6266140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37560" y="6628090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7384" y="3464580"/>
            <a:ext cx="1902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5-round </a:t>
            </a:r>
            <a:r>
              <a:rPr lang="en-US" sz="2000" b="1" dirty="0"/>
              <a:t>[KO04</a:t>
            </a:r>
            <a:r>
              <a:rPr lang="en-US" sz="2000" b="1" dirty="0" smtClean="0"/>
              <a:t>]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19" name="Hexagon 18"/>
          <p:cNvSpPr/>
          <p:nvPr/>
        </p:nvSpPr>
        <p:spPr>
          <a:xfrm>
            <a:off x="6490931" y="1814513"/>
            <a:ext cx="2714625" cy="1905000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30000" dirty="0" smtClean="0">
                <a:solidFill>
                  <a:schemeClr val="tx1"/>
                </a:solidFill>
              </a:rPr>
              <a:t>Is it still </a:t>
            </a:r>
            <a:r>
              <a:rPr lang="en-US" sz="3200" b="1" baseline="30000" dirty="0" smtClean="0">
                <a:solidFill>
                  <a:schemeClr val="tx1"/>
                </a:solidFill>
              </a:rPr>
              <a:t>5</a:t>
            </a:r>
            <a:r>
              <a:rPr lang="en-US" sz="3200" baseline="30000" dirty="0" smtClean="0">
                <a:solidFill>
                  <a:schemeClr val="tx1"/>
                </a:solidFill>
              </a:rPr>
              <a:t> rounds with simultaneous transmission?</a:t>
            </a:r>
            <a:endParaRPr lang="en-US" sz="3200" baseline="30000" dirty="0">
              <a:solidFill>
                <a:schemeClr val="tx1"/>
              </a:solidFill>
            </a:endParaRPr>
          </a:p>
        </p:txBody>
      </p:sp>
      <p:pic>
        <p:nvPicPr>
          <p:cNvPr id="27" name="Picture 26" descr="Converted_file_8bffa089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7406" y="3414549"/>
            <a:ext cx="587032" cy="650921"/>
          </a:xfrm>
          <a:prstGeom prst="rect">
            <a:avLst/>
          </a:prstGeom>
        </p:spPr>
      </p:pic>
      <p:pic>
        <p:nvPicPr>
          <p:cNvPr id="28" name="Picture 27" descr="Converted_file_73cb18e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297" y="3414549"/>
            <a:ext cx="658618" cy="60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1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 for 2PC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417638"/>
            <a:ext cx="9144000" cy="1349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Starting point: Katz-</a:t>
            </a:r>
            <a:r>
              <a:rPr lang="en-US" sz="2400" dirty="0" err="1">
                <a:solidFill>
                  <a:srgbClr val="000000"/>
                </a:solidFill>
              </a:rPr>
              <a:t>Ostrovsky</a:t>
            </a:r>
            <a:r>
              <a:rPr lang="en-US" sz="2400" dirty="0">
                <a:solidFill>
                  <a:srgbClr val="000000"/>
                </a:solidFill>
              </a:rPr>
              <a:t> (KO) protocol </a:t>
            </a:r>
            <a:r>
              <a:rPr lang="en-US" sz="2400" dirty="0">
                <a:solidFill>
                  <a:schemeClr val="tx1"/>
                </a:solidFill>
              </a:rPr>
              <a:t>[KO04] </a:t>
            </a:r>
            <a:r>
              <a:rPr lang="en-US" sz="2400" dirty="0">
                <a:solidFill>
                  <a:srgbClr val="000000"/>
                </a:solidFill>
              </a:rPr>
              <a:t>which is a </a:t>
            </a:r>
            <a:r>
              <a:rPr lang="en-US" sz="2400" dirty="0" smtClean="0">
                <a:solidFill>
                  <a:srgbClr val="000000"/>
                </a:solidFill>
              </a:rPr>
              <a:t>4-round </a:t>
            </a:r>
            <a:r>
              <a:rPr lang="en-US" sz="2400" dirty="0">
                <a:solidFill>
                  <a:srgbClr val="000000"/>
                </a:solidFill>
              </a:rPr>
              <a:t>protocol for </a:t>
            </a:r>
            <a:r>
              <a:rPr lang="en-US" sz="2400" b="1" dirty="0">
                <a:solidFill>
                  <a:srgbClr val="000000"/>
                </a:solidFill>
              </a:rPr>
              <a:t>only</a:t>
            </a:r>
            <a:r>
              <a:rPr lang="en-US" sz="2400" dirty="0">
                <a:solidFill>
                  <a:srgbClr val="000000"/>
                </a:solidFill>
              </a:rPr>
              <a:t> one-sided </a:t>
            </a:r>
            <a:r>
              <a:rPr lang="en-US" sz="2400" dirty="0" smtClean="0">
                <a:solidFill>
                  <a:srgbClr val="000000"/>
                </a:solidFill>
              </a:rPr>
              <a:t>functionalities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and 5-round for two sided functionalities.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Hexagon 3"/>
          <p:cNvSpPr/>
          <p:nvPr/>
        </p:nvSpPr>
        <p:spPr>
          <a:xfrm>
            <a:off x="6490931" y="1814513"/>
            <a:ext cx="2714625" cy="1905000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30000" dirty="0" smtClean="0">
                <a:solidFill>
                  <a:schemeClr val="tx1"/>
                </a:solidFill>
              </a:rPr>
              <a:t>Is it still </a:t>
            </a:r>
            <a:r>
              <a:rPr lang="en-US" sz="3200" b="1" baseline="30000" dirty="0" smtClean="0">
                <a:solidFill>
                  <a:schemeClr val="tx1"/>
                </a:solidFill>
              </a:rPr>
              <a:t>5</a:t>
            </a:r>
            <a:r>
              <a:rPr lang="en-US" sz="3200" baseline="30000" dirty="0" smtClean="0">
                <a:solidFill>
                  <a:schemeClr val="tx1"/>
                </a:solidFill>
              </a:rPr>
              <a:t> rounds with simultaneous transmission?</a:t>
            </a:r>
            <a:endParaRPr lang="en-US" sz="3200" baseline="300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384" y="4368145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256" y="4933295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256" y="5577820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37560" y="4145895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279185" y="4688820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37560" y="5304770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279185" y="5990570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6266140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37560" y="5972730"/>
            <a:ext cx="1240873" cy="15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Hexagon 6"/>
          <p:cNvSpPr/>
          <p:nvPr/>
        </p:nvSpPr>
        <p:spPr>
          <a:xfrm>
            <a:off x="6520059" y="4688820"/>
            <a:ext cx="2623940" cy="174055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30000" dirty="0" smtClean="0">
                <a:solidFill>
                  <a:schemeClr val="tx1"/>
                </a:solidFill>
              </a:rPr>
              <a:t>Such a 4-round protocol fails due to Theorem 2.</a:t>
            </a:r>
            <a:endParaRPr lang="en-US" sz="3200" baseline="300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384" y="3464580"/>
            <a:ext cx="2023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4</a:t>
            </a:r>
            <a:r>
              <a:rPr lang="en-US" sz="2000" b="1" dirty="0" smtClean="0"/>
              <a:t>-round attempt:</a:t>
            </a:r>
            <a:endParaRPr lang="en-US" sz="2000" b="1" dirty="0"/>
          </a:p>
        </p:txBody>
      </p:sp>
      <p:pic>
        <p:nvPicPr>
          <p:cNvPr id="19" name="Picture 18" descr="Converted_file_8bffa089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7406" y="3339004"/>
            <a:ext cx="587032" cy="650921"/>
          </a:xfrm>
          <a:prstGeom prst="rect">
            <a:avLst/>
          </a:prstGeom>
        </p:spPr>
      </p:pic>
      <p:pic>
        <p:nvPicPr>
          <p:cNvPr id="20" name="Picture 19" descr="Converted_file_73cb18e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297" y="3339004"/>
            <a:ext cx="658618" cy="60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82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 for 2PC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7384" y="3406220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256" y="3971370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256" y="4615895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37560" y="3183970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279185" y="3726895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37560" y="4342845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279185" y="5028645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5304215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37560" y="5010805"/>
            <a:ext cx="1240873" cy="15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437560" y="3711020"/>
            <a:ext cx="1240873" cy="15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279185" y="3151565"/>
            <a:ext cx="124087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279185" y="4358720"/>
            <a:ext cx="124087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57201" y="159771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Must use </a:t>
            </a:r>
            <a:r>
              <a:rPr lang="en-US" sz="2400" dirty="0"/>
              <a:t>the simultaneous message exchange channel in each round;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1" y="571371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Run </a:t>
            </a:r>
            <a:r>
              <a:rPr lang="en-US" sz="2400" dirty="0"/>
              <a:t>two executions of a 4-round protocol (in which only one party learns the output) in “opposite” directions. </a:t>
            </a:r>
          </a:p>
        </p:txBody>
      </p:sp>
      <p:sp>
        <p:nvSpPr>
          <p:cNvPr id="26" name="Hexagon 25"/>
          <p:cNvSpPr/>
          <p:nvPr/>
        </p:nvSpPr>
        <p:spPr>
          <a:xfrm>
            <a:off x="5601010" y="4295220"/>
            <a:ext cx="3289300" cy="2349500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Fails due to malleability 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 and input consistency issues.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3" name="Picture 22" descr="Converted_file_8bffa089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7071" y="2280633"/>
            <a:ext cx="587032" cy="650921"/>
          </a:xfrm>
          <a:prstGeom prst="rect">
            <a:avLst/>
          </a:prstGeom>
        </p:spPr>
      </p:pic>
      <p:pic>
        <p:nvPicPr>
          <p:cNvPr id="27" name="Picture 26" descr="Converted_file_73cb18e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62" y="2280633"/>
            <a:ext cx="658618" cy="60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42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4875" y="1555750"/>
            <a:ext cx="7334250" cy="4778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3874"/>
            <a:ext cx="8229600" cy="5297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imultaneous </a:t>
            </a:r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xecutions 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3-round NMCOM</a:t>
            </a:r>
            <a:endParaRPr lang="en-U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is-IS" dirty="0" smtClean="0"/>
              <a:t>…</a:t>
            </a:r>
          </a:p>
          <a:p>
            <a:pPr marL="0" indent="0" algn="ctr">
              <a:buNone/>
            </a:pPr>
            <a:endParaRPr lang="is-IS" dirty="0" smtClean="0"/>
          </a:p>
          <a:p>
            <a:pPr marL="0" indent="0" algn="ctr">
              <a:buNone/>
            </a:pPr>
            <a:r>
              <a:rPr lang="is-IS" dirty="0" smtClean="0"/>
              <a:t>4-round 2PC</a:t>
            </a:r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4286250" y="2397125"/>
            <a:ext cx="635000" cy="5715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us 4"/>
          <p:cNvSpPr/>
          <p:nvPr/>
        </p:nvSpPr>
        <p:spPr>
          <a:xfrm>
            <a:off x="4286250" y="3470275"/>
            <a:ext cx="635000" cy="5715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413250" y="4810125"/>
            <a:ext cx="365125" cy="5556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38375" y="346352"/>
            <a:ext cx="4742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Our Approach for 2PC  </a:t>
            </a:r>
          </a:p>
        </p:txBody>
      </p:sp>
    </p:spTree>
    <p:extLst>
      <p:ext uri="{BB962C8B-B14F-4D97-AF65-F5344CB8AC3E}">
        <p14:creationId xmlns:p14="http://schemas.microsoft.com/office/powerpoint/2010/main" val="240750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0"/>
            <a:ext cx="9144000" cy="16065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24955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 smtClean="0">
                <a:solidFill>
                  <a:srgbClr val="0000FF"/>
                </a:solidFill>
                <a:cs typeface="Times New Roman"/>
              </a:rPr>
              <a:t>Theorem 3.</a:t>
            </a:r>
            <a:endParaRPr lang="en-US" sz="2400" dirty="0">
              <a:solidFill>
                <a:srgbClr val="0000FF"/>
              </a:solidFill>
              <a:cs typeface="Times New Roman"/>
            </a:endParaRPr>
          </a:p>
          <a:p>
            <a:pPr marL="0" indent="0" algn="just">
              <a:buNone/>
            </a:pPr>
            <a:endParaRPr lang="en-US" sz="2400" dirty="0">
              <a:cs typeface="Times New Roman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365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cs typeface="Times New Roman"/>
              </a:rPr>
              <a:t>max(4, k </a:t>
            </a:r>
            <a:r>
              <a:rPr lang="en-US" sz="4000" dirty="0" smtClean="0">
                <a:cs typeface="Times New Roman"/>
              </a:rPr>
              <a:t>+ 1)</a:t>
            </a:r>
            <a:r>
              <a:rPr lang="en-US" sz="4000" dirty="0">
                <a:cs typeface="Times New Roman"/>
              </a:rPr>
              <a:t>-round </a:t>
            </a:r>
            <a:r>
              <a:rPr lang="en-US" sz="4000" dirty="0" smtClean="0">
                <a:cs typeface="Times New Roman"/>
              </a:rPr>
              <a:t>2PC protocols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59793" y="2195293"/>
            <a:ext cx="82270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200" b="1" dirty="0" smtClean="0">
                <a:solidFill>
                  <a:srgbClr val="000000"/>
                </a:solidFill>
                <a:cs typeface="Times New Roman"/>
              </a:rPr>
              <a:t>TDP </a:t>
            </a:r>
            <a:r>
              <a:rPr lang="en-US" sz="2800" b="1" dirty="0" smtClean="0">
                <a:solidFill>
                  <a:srgbClr val="000000"/>
                </a:solidFill>
                <a:cs typeface="Times New Roman"/>
              </a:rPr>
              <a:t>+</a:t>
            </a:r>
            <a:r>
              <a:rPr lang="en-US" sz="2200" dirty="0" smtClean="0">
                <a:cs typeface="Times New Roman"/>
              </a:rPr>
              <a:t> </a:t>
            </a:r>
            <a:r>
              <a:rPr lang="en-US" sz="2200" b="1" dirty="0">
                <a:cs typeface="Times New Roman"/>
              </a:rPr>
              <a:t>k-round </a:t>
            </a:r>
            <a:r>
              <a:rPr lang="en-US" sz="2200" dirty="0">
                <a:cs typeface="Times New Roman"/>
              </a:rPr>
              <a:t>(parallel) </a:t>
            </a:r>
            <a:r>
              <a:rPr lang="en-US" sz="2200" b="1" dirty="0" smtClean="0">
                <a:solidFill>
                  <a:srgbClr val="000000"/>
                </a:solidFill>
                <a:cs typeface="Times New Roman"/>
              </a:rPr>
              <a:t>NMCOM </a:t>
            </a:r>
            <a:r>
              <a:rPr lang="en-US" sz="2200" b="1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200" b="1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200" b="1" dirty="0" smtClean="0">
                <a:cs typeface="Times New Roman"/>
              </a:rPr>
              <a:t>max</a:t>
            </a:r>
            <a:r>
              <a:rPr lang="en-US" sz="2200" b="1" dirty="0">
                <a:cs typeface="Times New Roman"/>
              </a:rPr>
              <a:t>(4, k + 1)</a:t>
            </a:r>
            <a:r>
              <a:rPr lang="en-US" sz="2200" dirty="0">
                <a:cs typeface="Times New Roman"/>
              </a:rPr>
              <a:t>-round</a:t>
            </a:r>
            <a:r>
              <a:rPr lang="en-US" sz="2200" b="1" dirty="0">
                <a:cs typeface="Times New Roman"/>
              </a:rPr>
              <a:t> </a:t>
            </a:r>
            <a:r>
              <a:rPr lang="en-US" sz="2200" b="1" dirty="0" smtClean="0">
                <a:cs typeface="Times New Roman"/>
              </a:rPr>
              <a:t>2PC </a:t>
            </a:r>
            <a:r>
              <a:rPr lang="en-US" sz="2200" dirty="0" smtClean="0">
                <a:cs typeface="Times New Roman"/>
              </a:rPr>
              <a:t>protocol</a:t>
            </a:r>
            <a:endParaRPr lang="en-US" sz="2200" dirty="0">
              <a:cs typeface="Times New Roman"/>
            </a:endParaRPr>
          </a:p>
          <a:p>
            <a:endParaRPr lang="en-US" sz="2200" dirty="0"/>
          </a:p>
        </p:txBody>
      </p:sp>
      <p:sp>
        <p:nvSpPr>
          <p:cNvPr id="8" name="Oval Callout 7"/>
          <p:cNvSpPr/>
          <p:nvPr/>
        </p:nvSpPr>
        <p:spPr>
          <a:xfrm>
            <a:off x="4400550" y="3095625"/>
            <a:ext cx="4743450" cy="2222500"/>
          </a:xfrm>
          <a:prstGeom prst="wedgeEllipseCallout">
            <a:avLst>
              <a:gd name="adj1" fmla="val 9076"/>
              <a:gd name="adj2" fmla="val -7067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0"/>
              </a:spcBef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cs typeface="Times New Roman"/>
              </a:rPr>
              <a:t>with black-box simulation, 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cs typeface="Times New Roman"/>
              </a:rPr>
              <a:t>in the presence of a malicious adversary, 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cs typeface="Times New Roman"/>
              </a:rPr>
              <a:t>in the simultaneous message exchange model.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86521" y="2629389"/>
            <a:ext cx="1495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+ 3-robust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9686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771138" y="1926864"/>
            <a:ext cx="2850802" cy="1891689"/>
          </a:xfrm>
          <a:prstGeom prst="hexagon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cs typeface="Times New Roman"/>
              </a:rPr>
              <a:t>3-round Parallel NMCOM</a:t>
            </a:r>
          </a:p>
        </p:txBody>
      </p:sp>
      <p:sp>
        <p:nvSpPr>
          <p:cNvPr id="6" name="Hexagon 5"/>
          <p:cNvSpPr/>
          <p:nvPr/>
        </p:nvSpPr>
        <p:spPr>
          <a:xfrm>
            <a:off x="3317875" y="2872709"/>
            <a:ext cx="2682875" cy="1889002"/>
          </a:xfrm>
          <a:prstGeom prst="hexagon">
            <a:avLst/>
          </a:prstGeom>
          <a:ln w="57150" cmpd="sng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000000"/>
              </a:solidFill>
            </a:endParaRPr>
          </a:p>
          <a:p>
            <a:pPr algn="ctr"/>
            <a:r>
              <a:rPr lang="en-US" sz="2400" dirty="0" smtClean="0"/>
              <a:t>4-round 2PC Protocol </a:t>
            </a:r>
            <a:endParaRPr lang="en-US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0013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Tools for our 2PC Protocol</a:t>
            </a:r>
            <a:endParaRPr lang="en-US" sz="4000" dirty="0">
              <a:latin typeface="+mn-lt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5727088" y="1923015"/>
            <a:ext cx="2893036" cy="1891689"/>
          </a:xfrm>
          <a:prstGeom prst="hexagon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cs typeface="Times New Roman"/>
              </a:rPr>
              <a:t>Garble Circuits</a:t>
            </a:r>
            <a:endParaRPr lang="en-US" sz="2400" dirty="0">
              <a:cs typeface="Times New Roman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771138" y="3818553"/>
            <a:ext cx="2850803" cy="1891689"/>
          </a:xfrm>
          <a:prstGeom prst="hexagon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Input-delayed ZK Argument*</a:t>
            </a:r>
          </a:p>
        </p:txBody>
      </p:sp>
      <p:sp>
        <p:nvSpPr>
          <p:cNvPr id="12" name="Hexagon 11"/>
          <p:cNvSpPr/>
          <p:nvPr/>
        </p:nvSpPr>
        <p:spPr>
          <a:xfrm>
            <a:off x="5727087" y="3815866"/>
            <a:ext cx="2893037" cy="1891689"/>
          </a:xfrm>
          <a:prstGeom prst="hexagon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cs typeface="Times New Roman"/>
              </a:rPr>
              <a:t>Semi-Honest</a:t>
            </a:r>
          </a:p>
          <a:p>
            <a:pPr algn="ctr"/>
            <a:r>
              <a:rPr lang="en-US" sz="2400" dirty="0" smtClean="0">
                <a:cs typeface="Times New Roman"/>
              </a:rPr>
              <a:t>OT </a:t>
            </a:r>
            <a:endParaRPr lang="en-US" sz="2400" dirty="0"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1138" y="524358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5" name="Hexagon 14"/>
          <p:cNvSpPr/>
          <p:nvPr/>
        </p:nvSpPr>
        <p:spPr>
          <a:xfrm>
            <a:off x="3317875" y="4916797"/>
            <a:ext cx="2682875" cy="1891689"/>
          </a:xfrm>
          <a:prstGeom prst="hexagon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Input-delayed WIPOK</a:t>
            </a:r>
          </a:p>
        </p:txBody>
      </p:sp>
      <p:sp>
        <p:nvSpPr>
          <p:cNvPr id="16" name="Hexagon 15"/>
          <p:cNvSpPr/>
          <p:nvPr/>
        </p:nvSpPr>
        <p:spPr>
          <a:xfrm>
            <a:off x="3317875" y="885409"/>
            <a:ext cx="2682875" cy="1891689"/>
          </a:xfrm>
          <a:prstGeom prst="hexagon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cs typeface="Times New Roman"/>
              </a:rPr>
              <a:t>Equicoval</a:t>
            </a:r>
            <a:r>
              <a:rPr lang="en-US" sz="2400" dirty="0" smtClean="0">
                <a:cs typeface="Times New Roman"/>
              </a:rPr>
              <a:t> COM</a:t>
            </a:r>
            <a:endParaRPr lang="en-US" sz="24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3953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Motivating Questions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849439"/>
            <a:ext cx="9144000" cy="142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Lower </a:t>
            </a:r>
            <a:r>
              <a:rPr lang="en-US" sz="2400" b="1" dirty="0">
                <a:solidFill>
                  <a:srgbClr val="000000"/>
                </a:solidFill>
              </a:rPr>
              <a:t>bounds </a:t>
            </a:r>
            <a:r>
              <a:rPr lang="en-US" sz="2400" dirty="0">
                <a:solidFill>
                  <a:srgbClr val="000000"/>
                </a:solidFill>
              </a:rPr>
              <a:t>on the </a:t>
            </a:r>
            <a:r>
              <a:rPr lang="en-US" sz="2400" dirty="0" smtClean="0">
                <a:solidFill>
                  <a:srgbClr val="000000"/>
                </a:solidFill>
              </a:rPr>
              <a:t>round </a:t>
            </a:r>
            <a:r>
              <a:rPr lang="en-US" sz="2400" dirty="0">
                <a:solidFill>
                  <a:srgbClr val="000000"/>
                </a:solidFill>
              </a:rPr>
              <a:t>complexity of </a:t>
            </a:r>
            <a:r>
              <a:rPr lang="en-US" sz="2400" dirty="0" smtClean="0">
                <a:solidFill>
                  <a:srgbClr val="000000"/>
                </a:solidFill>
              </a:rPr>
              <a:t>secure protocols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278189"/>
            <a:ext cx="9144000" cy="142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Construct </a:t>
            </a:r>
            <a:r>
              <a:rPr lang="en-US" sz="2400" b="1" dirty="0" smtClean="0">
                <a:solidFill>
                  <a:srgbClr val="000000"/>
                </a:solidFill>
              </a:rPr>
              <a:t>optimal</a:t>
            </a:r>
            <a:r>
              <a:rPr lang="en-US" sz="2400" dirty="0" smtClean="0">
                <a:solidFill>
                  <a:srgbClr val="000000"/>
                </a:solidFill>
              </a:rPr>
              <a:t> round secure protocols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7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/>
          <p:cNvSpPr/>
          <p:nvPr/>
        </p:nvSpPr>
        <p:spPr>
          <a:xfrm>
            <a:off x="3317875" y="2872709"/>
            <a:ext cx="2682875" cy="1889002"/>
          </a:xfrm>
          <a:prstGeom prst="hexagon">
            <a:avLst/>
          </a:prstGeom>
          <a:ln w="57150" cmpd="sng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000000"/>
              </a:solidFill>
            </a:endParaRPr>
          </a:p>
          <a:p>
            <a:pPr algn="ctr"/>
            <a:r>
              <a:rPr lang="en-US" sz="2400" dirty="0" smtClean="0"/>
              <a:t>4-round 2PC Protocol </a:t>
            </a:r>
            <a:endParaRPr lang="en-US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0013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Tools for our 2PC Protocol</a:t>
            </a:r>
            <a:endParaRPr lang="en-US" sz="4000" dirty="0">
              <a:latin typeface="+mn-lt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5727088" y="1923015"/>
            <a:ext cx="2893036" cy="1891689"/>
          </a:xfrm>
          <a:prstGeom prst="hexag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cs typeface="Times New Roman"/>
              </a:rPr>
              <a:t>Garble Circuits</a:t>
            </a:r>
            <a:endParaRPr lang="en-US" sz="2400" dirty="0">
              <a:solidFill>
                <a:srgbClr val="000000"/>
              </a:solidFill>
              <a:cs typeface="Times New Roman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771138" y="3818553"/>
            <a:ext cx="2850803" cy="1891689"/>
          </a:xfrm>
          <a:prstGeom prst="hexagon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Input-delayed ZK Argument*</a:t>
            </a:r>
          </a:p>
        </p:txBody>
      </p:sp>
      <p:sp>
        <p:nvSpPr>
          <p:cNvPr id="12" name="Hexagon 11"/>
          <p:cNvSpPr/>
          <p:nvPr/>
        </p:nvSpPr>
        <p:spPr>
          <a:xfrm>
            <a:off x="5727087" y="3815866"/>
            <a:ext cx="2893037" cy="1891689"/>
          </a:xfrm>
          <a:prstGeom prst="hexag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cs typeface="Times New Roman"/>
              </a:rPr>
              <a:t>Semi-Honest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cs typeface="Times New Roman"/>
              </a:rPr>
              <a:t>OT </a:t>
            </a:r>
            <a:endParaRPr lang="en-US" sz="2400" dirty="0">
              <a:solidFill>
                <a:srgbClr val="000000"/>
              </a:solidFill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1138" y="524358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6" name="Hexagon 15"/>
          <p:cNvSpPr/>
          <p:nvPr/>
        </p:nvSpPr>
        <p:spPr>
          <a:xfrm>
            <a:off x="3317875" y="885409"/>
            <a:ext cx="2682875" cy="1891689"/>
          </a:xfrm>
          <a:prstGeom prst="hexagon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cs typeface="Times New Roman"/>
              </a:rPr>
              <a:t>Equicoval</a:t>
            </a:r>
            <a:r>
              <a:rPr lang="en-US" sz="2400" dirty="0" smtClean="0">
                <a:cs typeface="Times New Roman"/>
              </a:rPr>
              <a:t> COM</a:t>
            </a:r>
            <a:endParaRPr lang="en-US" sz="2400" dirty="0">
              <a:cs typeface="Times New Roman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3317875" y="4916797"/>
            <a:ext cx="2682875" cy="1891689"/>
          </a:xfrm>
          <a:prstGeom prst="hexagon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Input-delayed WIPOK</a:t>
            </a:r>
          </a:p>
        </p:txBody>
      </p:sp>
      <p:sp>
        <p:nvSpPr>
          <p:cNvPr id="14" name="Hexagon 13"/>
          <p:cNvSpPr/>
          <p:nvPr/>
        </p:nvSpPr>
        <p:spPr>
          <a:xfrm>
            <a:off x="771138" y="1926864"/>
            <a:ext cx="2850802" cy="1891689"/>
          </a:xfrm>
          <a:prstGeom prst="hexagon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cs typeface="Times New Roman"/>
              </a:rPr>
              <a:t>3-round Parallel NMCOM</a:t>
            </a:r>
          </a:p>
        </p:txBody>
      </p:sp>
    </p:spTree>
    <p:extLst>
      <p:ext uri="{BB962C8B-B14F-4D97-AF65-F5344CB8AC3E}">
        <p14:creationId xmlns:p14="http://schemas.microsoft.com/office/powerpoint/2010/main" val="198882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Garble Circuit Construction [Yao80]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53866" y="1291113"/>
            <a:ext cx="242588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Boolean Circuit C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143500" y="1307138"/>
            <a:ext cx="289738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Garbled Circuit GC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99329" y="5821424"/>
            <a:ext cx="211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E20CE"/>
                </a:solidFill>
              </a:rPr>
              <a:t>Pairs of </a:t>
            </a:r>
            <a:r>
              <a:rPr lang="el-GR" dirty="0" smtClean="0">
                <a:solidFill>
                  <a:srgbClr val="BE20CE"/>
                </a:solidFill>
                <a:latin typeface="Times New Roman"/>
                <a:cs typeface="Times New Roman"/>
              </a:rPr>
              <a:t>λ</a:t>
            </a:r>
            <a:r>
              <a:rPr lang="en-US" dirty="0" smtClean="0">
                <a:solidFill>
                  <a:srgbClr val="BE20CE"/>
                </a:solidFill>
                <a:latin typeface="Times New Roman"/>
                <a:cs typeface="Times New Roman"/>
              </a:rPr>
              <a:t>-</a:t>
            </a:r>
            <a:r>
              <a:rPr lang="en-US" dirty="0" smtClean="0">
                <a:solidFill>
                  <a:srgbClr val="BE20CE"/>
                </a:solidFill>
              </a:rPr>
              <a:t>bit</a:t>
            </a:r>
            <a:r>
              <a:rPr lang="en-US" dirty="0">
                <a:solidFill>
                  <a:srgbClr val="BE20CE"/>
                </a:solidFill>
              </a:rPr>
              <a:t> </a:t>
            </a:r>
            <a:r>
              <a:rPr lang="en-US" dirty="0" smtClean="0">
                <a:solidFill>
                  <a:srgbClr val="BE20CE"/>
                </a:solidFill>
              </a:rPr>
              <a:t>keys</a:t>
            </a:r>
            <a:endParaRPr lang="en-US" dirty="0">
              <a:solidFill>
                <a:srgbClr val="BE20CE"/>
              </a:solidFill>
            </a:endParaRPr>
          </a:p>
        </p:txBody>
      </p:sp>
      <p:sp>
        <p:nvSpPr>
          <p:cNvPr id="8" name="Line 43"/>
          <p:cNvSpPr>
            <a:spLocks noChangeShapeType="1"/>
          </p:cNvSpPr>
          <p:nvPr/>
        </p:nvSpPr>
        <p:spPr bwMode="auto">
          <a:xfrm>
            <a:off x="1050751" y="3050789"/>
            <a:ext cx="287338" cy="0"/>
          </a:xfrm>
          <a:prstGeom prst="line">
            <a:avLst/>
          </a:prstGeom>
          <a:ln>
            <a:solidFill>
              <a:srgbClr val="000000"/>
            </a:solidFill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9" name="Line 44"/>
          <p:cNvSpPr>
            <a:spLocks noChangeShapeType="1"/>
          </p:cNvSpPr>
          <p:nvPr/>
        </p:nvSpPr>
        <p:spPr bwMode="auto">
          <a:xfrm>
            <a:off x="1050751" y="3231764"/>
            <a:ext cx="287338" cy="0"/>
          </a:xfrm>
          <a:prstGeom prst="line">
            <a:avLst/>
          </a:prstGeom>
          <a:ln>
            <a:solidFill>
              <a:srgbClr val="000000"/>
            </a:solidFill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 dirty="0"/>
          </a:p>
        </p:txBody>
      </p:sp>
      <p:cxnSp>
        <p:nvCxnSpPr>
          <p:cNvPr id="10" name="Elbow Connector 9"/>
          <p:cNvCxnSpPr/>
          <p:nvPr/>
        </p:nvCxnSpPr>
        <p:spPr>
          <a:xfrm>
            <a:off x="1524510" y="3065844"/>
            <a:ext cx="920111" cy="438624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16" idx="0"/>
          </p:cNvCxnSpPr>
          <p:nvPr/>
        </p:nvCxnSpPr>
        <p:spPr>
          <a:xfrm flipV="1">
            <a:off x="1754441" y="3892638"/>
            <a:ext cx="701269" cy="420083"/>
          </a:xfrm>
          <a:prstGeom prst="bentConnector3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apezoid 11"/>
          <p:cNvSpPr/>
          <p:nvPr/>
        </p:nvSpPr>
        <p:spPr>
          <a:xfrm rot="5400000">
            <a:off x="1077684" y="2900214"/>
            <a:ext cx="937161" cy="416352"/>
          </a:xfrm>
          <a:prstGeom prst="trapezoid">
            <a:avLst>
              <a:gd name="adj" fmla="val 70303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Line 43"/>
          <p:cNvSpPr>
            <a:spLocks noChangeShapeType="1"/>
          </p:cNvSpPr>
          <p:nvPr/>
        </p:nvSpPr>
        <p:spPr bwMode="auto">
          <a:xfrm>
            <a:off x="1050751" y="4255119"/>
            <a:ext cx="287338" cy="0"/>
          </a:xfrm>
          <a:prstGeom prst="line">
            <a:avLst/>
          </a:prstGeom>
          <a:ln>
            <a:solidFill>
              <a:srgbClr val="000000"/>
            </a:solidFill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5" name="Line 44"/>
          <p:cNvSpPr>
            <a:spLocks noChangeShapeType="1"/>
          </p:cNvSpPr>
          <p:nvPr/>
        </p:nvSpPr>
        <p:spPr bwMode="auto">
          <a:xfrm>
            <a:off x="1050751" y="4436094"/>
            <a:ext cx="287338" cy="0"/>
          </a:xfrm>
          <a:prstGeom prst="line">
            <a:avLst/>
          </a:prstGeom>
          <a:ln>
            <a:solidFill>
              <a:srgbClr val="000000"/>
            </a:solidFill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6" name="Trapezoid 15"/>
          <p:cNvSpPr/>
          <p:nvPr/>
        </p:nvSpPr>
        <p:spPr>
          <a:xfrm rot="5400000">
            <a:off x="1077684" y="4104544"/>
            <a:ext cx="937161" cy="416352"/>
          </a:xfrm>
          <a:prstGeom prst="trapezoid">
            <a:avLst>
              <a:gd name="adj" fmla="val 70303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rapezoid 17"/>
          <p:cNvSpPr/>
          <p:nvPr/>
        </p:nvSpPr>
        <p:spPr>
          <a:xfrm rot="5400000">
            <a:off x="2184217" y="3514528"/>
            <a:ext cx="937161" cy="416352"/>
          </a:xfrm>
          <a:prstGeom prst="trapezoid">
            <a:avLst>
              <a:gd name="adj" fmla="val 70303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Line 43"/>
          <p:cNvSpPr>
            <a:spLocks noChangeShapeType="1"/>
          </p:cNvSpPr>
          <p:nvPr/>
        </p:nvSpPr>
        <p:spPr bwMode="auto">
          <a:xfrm>
            <a:off x="2860974" y="3748961"/>
            <a:ext cx="287338" cy="0"/>
          </a:xfrm>
          <a:prstGeom prst="line">
            <a:avLst/>
          </a:prstGeom>
          <a:ln w="28575" cmpd="sng">
            <a:solidFill>
              <a:srgbClr val="000000"/>
            </a:solidFill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7" name="Trapezoid 26"/>
          <p:cNvSpPr/>
          <p:nvPr/>
        </p:nvSpPr>
        <p:spPr>
          <a:xfrm rot="5400000">
            <a:off x="5678551" y="2500819"/>
            <a:ext cx="1839148" cy="617291"/>
          </a:xfrm>
          <a:prstGeom prst="trapezoid">
            <a:avLst>
              <a:gd name="adj" fmla="val 70303"/>
            </a:avLst>
          </a:prstGeom>
          <a:blipFill rotWithShape="1">
            <a:blip r:embed="rId2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rapezoid 28"/>
          <p:cNvSpPr/>
          <p:nvPr/>
        </p:nvSpPr>
        <p:spPr>
          <a:xfrm rot="5400000">
            <a:off x="5678551" y="4570762"/>
            <a:ext cx="1839148" cy="617291"/>
          </a:xfrm>
          <a:prstGeom prst="trapezoid">
            <a:avLst>
              <a:gd name="adj" fmla="val 70303"/>
            </a:avLst>
          </a:prstGeom>
          <a:blipFill rotWithShape="1">
            <a:blip r:embed="rId2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rapezoid 30"/>
          <p:cNvSpPr/>
          <p:nvPr/>
        </p:nvSpPr>
        <p:spPr>
          <a:xfrm rot="5400000">
            <a:off x="7037178" y="3536220"/>
            <a:ext cx="1839148" cy="617291"/>
          </a:xfrm>
          <a:prstGeom prst="trapezoid">
            <a:avLst>
              <a:gd name="adj" fmla="val 70303"/>
            </a:avLst>
          </a:prstGeom>
          <a:blipFill rotWithShape="1">
            <a:blip r:embed="rId2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>
            <a:off x="6002141" y="2358407"/>
            <a:ext cx="287338" cy="0"/>
          </a:xfrm>
          <a:prstGeom prst="line">
            <a:avLst/>
          </a:prstGeom>
          <a:ln>
            <a:solidFill>
              <a:srgbClr val="000000"/>
            </a:solidFill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>
            <a:off x="6002141" y="3230622"/>
            <a:ext cx="287338" cy="0"/>
          </a:xfrm>
          <a:prstGeom prst="line">
            <a:avLst/>
          </a:prstGeom>
          <a:ln>
            <a:solidFill>
              <a:srgbClr val="000000"/>
            </a:solidFill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6002141" y="4451435"/>
            <a:ext cx="287338" cy="0"/>
          </a:xfrm>
          <a:prstGeom prst="line">
            <a:avLst/>
          </a:prstGeom>
          <a:ln>
            <a:solidFill>
              <a:srgbClr val="000000"/>
            </a:solidFill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46" name="Line 43"/>
          <p:cNvSpPr>
            <a:spLocks noChangeShapeType="1"/>
          </p:cNvSpPr>
          <p:nvPr/>
        </p:nvSpPr>
        <p:spPr bwMode="auto">
          <a:xfrm>
            <a:off x="6002141" y="5385353"/>
            <a:ext cx="287338" cy="0"/>
          </a:xfrm>
          <a:prstGeom prst="line">
            <a:avLst/>
          </a:prstGeom>
          <a:ln>
            <a:solidFill>
              <a:srgbClr val="000000"/>
            </a:solidFill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 dirty="0"/>
          </a:p>
        </p:txBody>
      </p:sp>
      <p:cxnSp>
        <p:nvCxnSpPr>
          <p:cNvPr id="48" name="Elbow Connector 47"/>
          <p:cNvCxnSpPr/>
          <p:nvPr/>
        </p:nvCxnSpPr>
        <p:spPr>
          <a:xfrm>
            <a:off x="6897848" y="2795242"/>
            <a:ext cx="690180" cy="438624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flipV="1">
            <a:off x="6886759" y="4430845"/>
            <a:ext cx="701269" cy="420083"/>
          </a:xfrm>
          <a:prstGeom prst="bentConnector3">
            <a:avLst>
              <a:gd name="adj1" fmla="val 52264"/>
            </a:avLst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Line 43"/>
          <p:cNvSpPr>
            <a:spLocks noChangeShapeType="1"/>
          </p:cNvSpPr>
          <p:nvPr/>
        </p:nvSpPr>
        <p:spPr bwMode="auto">
          <a:xfrm>
            <a:off x="8265398" y="3807571"/>
            <a:ext cx="372769" cy="0"/>
          </a:xfrm>
          <a:prstGeom prst="line">
            <a:avLst/>
          </a:prstGeom>
          <a:ln w="28575" cmpd="sng">
            <a:solidFill>
              <a:srgbClr val="000000"/>
            </a:solidFill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86549" y="273774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6549" y="304048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8326" y="394002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98326" y="4242765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99330" y="2044553"/>
            <a:ext cx="966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E20CE"/>
                </a:solidFill>
                <a:latin typeface="Times New Roman"/>
                <a:cs typeface="Times New Roman"/>
              </a:rPr>
              <a:t>Z</a:t>
            </a:r>
            <a:r>
              <a:rPr lang="en-US" baseline="-25000" dirty="0" smtClean="0">
                <a:solidFill>
                  <a:srgbClr val="BE20CE"/>
                </a:solidFill>
                <a:latin typeface="Times New Roman"/>
                <a:cs typeface="Times New Roman"/>
              </a:rPr>
              <a:t>1,0</a:t>
            </a:r>
            <a:r>
              <a:rPr lang="en-US" dirty="0" smtClean="0">
                <a:solidFill>
                  <a:srgbClr val="BE20CE"/>
                </a:solidFill>
                <a:latin typeface="Times New Roman"/>
                <a:cs typeface="Times New Roman"/>
              </a:rPr>
              <a:t>,</a:t>
            </a:r>
            <a:r>
              <a:rPr lang="en-US" dirty="0">
                <a:solidFill>
                  <a:srgbClr val="BE20CE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BE20CE"/>
                </a:solidFill>
                <a:latin typeface="Times New Roman"/>
                <a:cs typeface="Times New Roman"/>
              </a:rPr>
              <a:t>Z</a:t>
            </a:r>
            <a:r>
              <a:rPr lang="en-US" baseline="-25000" dirty="0" smtClean="0">
                <a:solidFill>
                  <a:srgbClr val="BE20CE"/>
                </a:solidFill>
                <a:latin typeface="Times New Roman"/>
                <a:cs typeface="Times New Roman"/>
              </a:rPr>
              <a:t>1,1</a:t>
            </a:r>
            <a:endParaRPr lang="en-US" dirty="0">
              <a:solidFill>
                <a:srgbClr val="BE20CE"/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rgbClr val="BE20CE"/>
              </a:solidFill>
              <a:latin typeface="Times New Roman"/>
              <a:cs typeface="Times New Roman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099330" y="2988531"/>
            <a:ext cx="966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E20CE"/>
                </a:solidFill>
                <a:latin typeface="Times New Roman"/>
                <a:cs typeface="Times New Roman"/>
              </a:rPr>
              <a:t>Z</a:t>
            </a:r>
            <a:r>
              <a:rPr lang="en-US" baseline="-25000" dirty="0">
                <a:solidFill>
                  <a:srgbClr val="BE20CE"/>
                </a:solidFill>
                <a:latin typeface="Times New Roman"/>
                <a:cs typeface="Times New Roman"/>
              </a:rPr>
              <a:t>2</a:t>
            </a:r>
            <a:r>
              <a:rPr lang="en-US" baseline="-25000" dirty="0" smtClean="0">
                <a:solidFill>
                  <a:srgbClr val="BE20CE"/>
                </a:solidFill>
                <a:latin typeface="Times New Roman"/>
                <a:cs typeface="Times New Roman"/>
              </a:rPr>
              <a:t>,0</a:t>
            </a:r>
            <a:r>
              <a:rPr lang="en-US" dirty="0" smtClean="0">
                <a:solidFill>
                  <a:srgbClr val="BE20CE"/>
                </a:solidFill>
                <a:latin typeface="Times New Roman"/>
                <a:cs typeface="Times New Roman"/>
              </a:rPr>
              <a:t>,</a:t>
            </a:r>
            <a:r>
              <a:rPr lang="en-US" dirty="0">
                <a:solidFill>
                  <a:srgbClr val="BE20CE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BE20CE"/>
                </a:solidFill>
                <a:latin typeface="Times New Roman"/>
                <a:cs typeface="Times New Roman"/>
              </a:rPr>
              <a:t>Z</a:t>
            </a:r>
            <a:r>
              <a:rPr lang="en-US" baseline="-25000" dirty="0">
                <a:solidFill>
                  <a:srgbClr val="BE20CE"/>
                </a:solidFill>
                <a:latin typeface="Times New Roman"/>
                <a:cs typeface="Times New Roman"/>
              </a:rPr>
              <a:t>2</a:t>
            </a:r>
            <a:r>
              <a:rPr lang="en-US" baseline="-25000" dirty="0" smtClean="0">
                <a:solidFill>
                  <a:srgbClr val="BE20CE"/>
                </a:solidFill>
                <a:latin typeface="Times New Roman"/>
                <a:cs typeface="Times New Roman"/>
              </a:rPr>
              <a:t>,1</a:t>
            </a:r>
            <a:endParaRPr lang="en-US" dirty="0">
              <a:solidFill>
                <a:srgbClr val="BE20CE"/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rgbClr val="BE20CE"/>
              </a:solidFill>
              <a:latin typeface="Times New Roman"/>
              <a:cs typeface="Times New Roman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99330" y="4118209"/>
            <a:ext cx="966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E20CE"/>
                </a:solidFill>
                <a:latin typeface="Times New Roman"/>
                <a:cs typeface="Times New Roman"/>
              </a:rPr>
              <a:t>Z</a:t>
            </a:r>
            <a:r>
              <a:rPr lang="en-US" baseline="-25000" dirty="0">
                <a:solidFill>
                  <a:srgbClr val="BE20CE"/>
                </a:solidFill>
                <a:latin typeface="Times New Roman"/>
                <a:cs typeface="Times New Roman"/>
              </a:rPr>
              <a:t>3</a:t>
            </a:r>
            <a:r>
              <a:rPr lang="en-US" baseline="-25000" dirty="0" smtClean="0">
                <a:solidFill>
                  <a:srgbClr val="BE20CE"/>
                </a:solidFill>
                <a:latin typeface="Times New Roman"/>
                <a:cs typeface="Times New Roman"/>
              </a:rPr>
              <a:t>,0</a:t>
            </a:r>
            <a:r>
              <a:rPr lang="en-US" dirty="0" smtClean="0">
                <a:solidFill>
                  <a:srgbClr val="BE20CE"/>
                </a:solidFill>
                <a:latin typeface="Times New Roman"/>
                <a:cs typeface="Times New Roman"/>
              </a:rPr>
              <a:t>,</a:t>
            </a:r>
            <a:r>
              <a:rPr lang="en-US" dirty="0">
                <a:solidFill>
                  <a:srgbClr val="BE20CE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BE20CE"/>
                </a:solidFill>
                <a:latin typeface="Times New Roman"/>
                <a:cs typeface="Times New Roman"/>
              </a:rPr>
              <a:t>Z</a:t>
            </a:r>
            <a:r>
              <a:rPr lang="en-US" baseline="-25000" dirty="0">
                <a:solidFill>
                  <a:srgbClr val="BE20CE"/>
                </a:solidFill>
                <a:latin typeface="Times New Roman"/>
                <a:cs typeface="Times New Roman"/>
              </a:rPr>
              <a:t>3</a:t>
            </a:r>
            <a:r>
              <a:rPr lang="en-US" baseline="-25000" dirty="0" smtClean="0">
                <a:solidFill>
                  <a:srgbClr val="BE20CE"/>
                </a:solidFill>
                <a:latin typeface="Times New Roman"/>
                <a:cs typeface="Times New Roman"/>
              </a:rPr>
              <a:t>,1</a:t>
            </a:r>
            <a:endParaRPr lang="en-US" dirty="0">
              <a:solidFill>
                <a:srgbClr val="BE20CE"/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rgbClr val="BE20CE"/>
              </a:solidFill>
              <a:latin typeface="Times New Roman"/>
              <a:cs typeface="Times New Roman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99330" y="5062187"/>
            <a:ext cx="966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E20CE"/>
                </a:solidFill>
                <a:latin typeface="Times New Roman"/>
                <a:cs typeface="Times New Roman"/>
              </a:rPr>
              <a:t>Z</a:t>
            </a:r>
            <a:r>
              <a:rPr lang="en-US" baseline="-25000" dirty="0" smtClean="0">
                <a:solidFill>
                  <a:srgbClr val="BE20CE"/>
                </a:solidFill>
                <a:latin typeface="Times New Roman"/>
                <a:cs typeface="Times New Roman"/>
              </a:rPr>
              <a:t>4,0</a:t>
            </a:r>
            <a:r>
              <a:rPr lang="en-US" dirty="0" smtClean="0">
                <a:solidFill>
                  <a:srgbClr val="BE20CE"/>
                </a:solidFill>
                <a:latin typeface="Times New Roman"/>
                <a:cs typeface="Times New Roman"/>
              </a:rPr>
              <a:t>,</a:t>
            </a:r>
            <a:r>
              <a:rPr lang="en-US" dirty="0">
                <a:solidFill>
                  <a:srgbClr val="BE20CE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BE20CE"/>
                </a:solidFill>
                <a:latin typeface="Times New Roman"/>
                <a:cs typeface="Times New Roman"/>
              </a:rPr>
              <a:t>Z</a:t>
            </a:r>
            <a:r>
              <a:rPr lang="en-US" baseline="-25000" dirty="0" smtClean="0">
                <a:solidFill>
                  <a:srgbClr val="BE20CE"/>
                </a:solidFill>
                <a:latin typeface="Times New Roman"/>
                <a:cs typeface="Times New Roman"/>
              </a:rPr>
              <a:t>4,1</a:t>
            </a:r>
            <a:endParaRPr lang="en-US" dirty="0">
              <a:solidFill>
                <a:srgbClr val="BE20CE"/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rgbClr val="BE20CE"/>
              </a:solidFill>
              <a:latin typeface="Times New Roman"/>
              <a:cs typeface="Times New Roman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236230" y="1867448"/>
            <a:ext cx="2397321" cy="39315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GC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3608487" y="3149682"/>
            <a:ext cx="1086742" cy="45536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7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2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Garble Circuit Construction [Yao80]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53866" y="936327"/>
            <a:ext cx="242588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Boolean Circuit C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143500" y="952352"/>
            <a:ext cx="289738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Garbled Circuit GC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943228" y="5466638"/>
            <a:ext cx="211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E20CE"/>
                </a:solidFill>
              </a:rPr>
              <a:t>Pairs of </a:t>
            </a:r>
            <a:r>
              <a:rPr lang="el-GR" dirty="0" smtClean="0">
                <a:solidFill>
                  <a:srgbClr val="BE20CE"/>
                </a:solidFill>
                <a:latin typeface="Times New Roman"/>
                <a:cs typeface="Times New Roman"/>
              </a:rPr>
              <a:t>λ</a:t>
            </a:r>
            <a:r>
              <a:rPr lang="en-US" dirty="0" smtClean="0">
                <a:solidFill>
                  <a:srgbClr val="BE20CE"/>
                </a:solidFill>
                <a:latin typeface="Times New Roman"/>
                <a:cs typeface="Times New Roman"/>
              </a:rPr>
              <a:t>-</a:t>
            </a:r>
            <a:r>
              <a:rPr lang="en-US" dirty="0" smtClean="0">
                <a:solidFill>
                  <a:srgbClr val="BE20CE"/>
                </a:solidFill>
              </a:rPr>
              <a:t>bit</a:t>
            </a:r>
            <a:r>
              <a:rPr lang="en-US" dirty="0">
                <a:solidFill>
                  <a:srgbClr val="BE20CE"/>
                </a:solidFill>
              </a:rPr>
              <a:t> </a:t>
            </a:r>
            <a:r>
              <a:rPr lang="en-US" dirty="0" smtClean="0">
                <a:solidFill>
                  <a:srgbClr val="BE20CE"/>
                </a:solidFill>
              </a:rPr>
              <a:t>keys</a:t>
            </a:r>
            <a:endParaRPr lang="en-US" dirty="0">
              <a:solidFill>
                <a:srgbClr val="BE20CE"/>
              </a:solidFill>
            </a:endParaRPr>
          </a:p>
        </p:txBody>
      </p:sp>
      <p:sp>
        <p:nvSpPr>
          <p:cNvPr id="8" name="Line 43"/>
          <p:cNvSpPr>
            <a:spLocks noChangeShapeType="1"/>
          </p:cNvSpPr>
          <p:nvPr/>
        </p:nvSpPr>
        <p:spPr bwMode="auto">
          <a:xfrm>
            <a:off x="1050751" y="2696003"/>
            <a:ext cx="287338" cy="0"/>
          </a:xfrm>
          <a:prstGeom prst="line">
            <a:avLst/>
          </a:prstGeom>
          <a:ln>
            <a:solidFill>
              <a:srgbClr val="000000"/>
            </a:solidFill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9" name="Line 44"/>
          <p:cNvSpPr>
            <a:spLocks noChangeShapeType="1"/>
          </p:cNvSpPr>
          <p:nvPr/>
        </p:nvSpPr>
        <p:spPr bwMode="auto">
          <a:xfrm>
            <a:off x="1050751" y="2876978"/>
            <a:ext cx="287338" cy="0"/>
          </a:xfrm>
          <a:prstGeom prst="line">
            <a:avLst/>
          </a:prstGeom>
          <a:ln>
            <a:solidFill>
              <a:srgbClr val="000000"/>
            </a:solidFill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 dirty="0"/>
          </a:p>
        </p:txBody>
      </p:sp>
      <p:cxnSp>
        <p:nvCxnSpPr>
          <p:cNvPr id="10" name="Elbow Connector 9"/>
          <p:cNvCxnSpPr/>
          <p:nvPr/>
        </p:nvCxnSpPr>
        <p:spPr>
          <a:xfrm>
            <a:off x="1524510" y="2711058"/>
            <a:ext cx="920111" cy="438624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16" idx="0"/>
          </p:cNvCxnSpPr>
          <p:nvPr/>
        </p:nvCxnSpPr>
        <p:spPr>
          <a:xfrm flipV="1">
            <a:off x="1754441" y="3537852"/>
            <a:ext cx="701269" cy="420083"/>
          </a:xfrm>
          <a:prstGeom prst="bentConnector3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apezoid 11"/>
          <p:cNvSpPr/>
          <p:nvPr/>
        </p:nvSpPr>
        <p:spPr>
          <a:xfrm rot="5400000">
            <a:off x="1077684" y="2545428"/>
            <a:ext cx="937161" cy="416352"/>
          </a:xfrm>
          <a:prstGeom prst="trapezoid">
            <a:avLst>
              <a:gd name="adj" fmla="val 70303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Line 43"/>
          <p:cNvSpPr>
            <a:spLocks noChangeShapeType="1"/>
          </p:cNvSpPr>
          <p:nvPr/>
        </p:nvSpPr>
        <p:spPr bwMode="auto">
          <a:xfrm>
            <a:off x="1050751" y="3900333"/>
            <a:ext cx="287338" cy="0"/>
          </a:xfrm>
          <a:prstGeom prst="line">
            <a:avLst/>
          </a:prstGeom>
          <a:ln>
            <a:solidFill>
              <a:srgbClr val="000000"/>
            </a:solidFill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5" name="Line 44"/>
          <p:cNvSpPr>
            <a:spLocks noChangeShapeType="1"/>
          </p:cNvSpPr>
          <p:nvPr/>
        </p:nvSpPr>
        <p:spPr bwMode="auto">
          <a:xfrm>
            <a:off x="1050751" y="4081308"/>
            <a:ext cx="287338" cy="0"/>
          </a:xfrm>
          <a:prstGeom prst="line">
            <a:avLst/>
          </a:prstGeom>
          <a:ln>
            <a:solidFill>
              <a:srgbClr val="000000"/>
            </a:solidFill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6" name="Trapezoid 15"/>
          <p:cNvSpPr/>
          <p:nvPr/>
        </p:nvSpPr>
        <p:spPr>
          <a:xfrm rot="5400000">
            <a:off x="1077684" y="3749758"/>
            <a:ext cx="937161" cy="416352"/>
          </a:xfrm>
          <a:prstGeom prst="trapezoid">
            <a:avLst>
              <a:gd name="adj" fmla="val 70303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rapezoid 17"/>
          <p:cNvSpPr/>
          <p:nvPr/>
        </p:nvSpPr>
        <p:spPr>
          <a:xfrm rot="5400000">
            <a:off x="2184217" y="3159742"/>
            <a:ext cx="937161" cy="416352"/>
          </a:xfrm>
          <a:prstGeom prst="trapezoid">
            <a:avLst>
              <a:gd name="adj" fmla="val 70303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Line 43"/>
          <p:cNvSpPr>
            <a:spLocks noChangeShapeType="1"/>
          </p:cNvSpPr>
          <p:nvPr/>
        </p:nvSpPr>
        <p:spPr bwMode="auto">
          <a:xfrm>
            <a:off x="2860974" y="3394175"/>
            <a:ext cx="287338" cy="0"/>
          </a:xfrm>
          <a:prstGeom prst="line">
            <a:avLst/>
          </a:prstGeom>
          <a:ln w="28575" cmpd="sng">
            <a:solidFill>
              <a:srgbClr val="000000"/>
            </a:solidFill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7" name="Trapezoid 26"/>
          <p:cNvSpPr/>
          <p:nvPr/>
        </p:nvSpPr>
        <p:spPr>
          <a:xfrm rot="5400000">
            <a:off x="5678551" y="2146033"/>
            <a:ext cx="1839148" cy="617291"/>
          </a:xfrm>
          <a:prstGeom prst="trapezoid">
            <a:avLst>
              <a:gd name="adj" fmla="val 70303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rapezoid 28"/>
          <p:cNvSpPr/>
          <p:nvPr/>
        </p:nvSpPr>
        <p:spPr>
          <a:xfrm rot="5400000">
            <a:off x="5678551" y="4215976"/>
            <a:ext cx="1839148" cy="617291"/>
          </a:xfrm>
          <a:prstGeom prst="trapezoid">
            <a:avLst>
              <a:gd name="adj" fmla="val 70303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rapezoid 30"/>
          <p:cNvSpPr/>
          <p:nvPr/>
        </p:nvSpPr>
        <p:spPr>
          <a:xfrm rot="5400000">
            <a:off x="7037178" y="3181434"/>
            <a:ext cx="1839148" cy="617291"/>
          </a:xfrm>
          <a:prstGeom prst="trapezoid">
            <a:avLst>
              <a:gd name="adj" fmla="val 70303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>
            <a:off x="6002141" y="2003621"/>
            <a:ext cx="287338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>
            <a:off x="6002141" y="2875836"/>
            <a:ext cx="287338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6002141" y="4096649"/>
            <a:ext cx="287338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46" name="Line 43"/>
          <p:cNvSpPr>
            <a:spLocks noChangeShapeType="1"/>
          </p:cNvSpPr>
          <p:nvPr/>
        </p:nvSpPr>
        <p:spPr bwMode="auto">
          <a:xfrm>
            <a:off x="6002141" y="5030567"/>
            <a:ext cx="287338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 dirty="0"/>
          </a:p>
        </p:txBody>
      </p:sp>
      <p:cxnSp>
        <p:nvCxnSpPr>
          <p:cNvPr id="48" name="Elbow Connector 47"/>
          <p:cNvCxnSpPr/>
          <p:nvPr/>
        </p:nvCxnSpPr>
        <p:spPr>
          <a:xfrm>
            <a:off x="6897848" y="2440456"/>
            <a:ext cx="690180" cy="438624"/>
          </a:xfrm>
          <a:prstGeom prst="bentConnector3">
            <a:avLst>
              <a:gd name="adj1" fmla="val 50000"/>
            </a:avLst>
          </a:prstGeom>
          <a:ln w="127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flipV="1">
            <a:off x="6886759" y="4076059"/>
            <a:ext cx="701269" cy="420083"/>
          </a:xfrm>
          <a:prstGeom prst="bentConnector3">
            <a:avLst>
              <a:gd name="adj1" fmla="val 5226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Line 43"/>
          <p:cNvSpPr>
            <a:spLocks noChangeShapeType="1"/>
          </p:cNvSpPr>
          <p:nvPr/>
        </p:nvSpPr>
        <p:spPr bwMode="auto">
          <a:xfrm>
            <a:off x="8265398" y="3452785"/>
            <a:ext cx="372769" cy="0"/>
          </a:xfrm>
          <a:prstGeom prst="line">
            <a:avLst/>
          </a:prstGeom>
          <a:ln w="28575" cmpd="sng"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86549" y="238295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6549" y="2685697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8326" y="358524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98326" y="388797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289479" y="1535104"/>
            <a:ext cx="2397321" cy="39315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GC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9698" y="1818955"/>
            <a:ext cx="518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E20CE"/>
                </a:solidFill>
                <a:latin typeface="Times New Roman"/>
                <a:cs typeface="Times New Roman"/>
              </a:rPr>
              <a:t>Z</a:t>
            </a:r>
            <a:r>
              <a:rPr lang="en-US" baseline="-25000" dirty="0">
                <a:solidFill>
                  <a:srgbClr val="BE20CE"/>
                </a:solidFill>
                <a:latin typeface="Times New Roman"/>
                <a:cs typeface="Times New Roman"/>
              </a:rPr>
              <a:t>1,1</a:t>
            </a:r>
            <a:endParaRPr lang="en-US" dirty="0">
              <a:solidFill>
                <a:srgbClr val="BE20CE"/>
              </a:solidFill>
              <a:latin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43229" y="2672895"/>
            <a:ext cx="608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E20CE"/>
                </a:solidFill>
                <a:latin typeface="Times New Roman"/>
                <a:cs typeface="Times New Roman"/>
              </a:rPr>
              <a:t>Z</a:t>
            </a:r>
            <a:r>
              <a:rPr lang="en-US" baseline="-25000" dirty="0">
                <a:solidFill>
                  <a:srgbClr val="BE20CE"/>
                </a:solidFill>
                <a:latin typeface="Times New Roman"/>
                <a:cs typeface="Times New Roman"/>
              </a:rPr>
              <a:t>2</a:t>
            </a:r>
            <a:r>
              <a:rPr lang="en-US" baseline="-25000" dirty="0" smtClean="0">
                <a:solidFill>
                  <a:srgbClr val="BE20CE"/>
                </a:solidFill>
                <a:latin typeface="Times New Roman"/>
                <a:cs typeface="Times New Roman"/>
              </a:rPr>
              <a:t>,0</a:t>
            </a:r>
            <a:r>
              <a:rPr lang="en-US" dirty="0" smtClean="0">
                <a:solidFill>
                  <a:srgbClr val="BE20CE"/>
                </a:solidFill>
                <a:latin typeface="Times New Roman"/>
                <a:cs typeface="Times New Roman"/>
              </a:rPr>
              <a:t> </a:t>
            </a:r>
          </a:p>
          <a:p>
            <a:endParaRPr lang="en-US" dirty="0">
              <a:solidFill>
                <a:srgbClr val="BE20CE"/>
              </a:solidFill>
              <a:latin typeface="Times New Roman"/>
              <a:cs typeface="Times New Roman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483644" y="2672895"/>
            <a:ext cx="518028" cy="369332"/>
          </a:xfrm>
          <a:prstGeom prst="rect">
            <a:avLst/>
          </a:prstGeom>
          <a:solidFill>
            <a:srgbClr val="C3D69B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BE20CE"/>
                </a:solidFill>
                <a:latin typeface="Times New Roman"/>
                <a:cs typeface="Times New Roman"/>
              </a:rPr>
              <a:t>Z</a:t>
            </a:r>
            <a:r>
              <a:rPr lang="en-US" baseline="-25000" dirty="0" smtClean="0">
                <a:solidFill>
                  <a:srgbClr val="BE20CE"/>
                </a:solidFill>
                <a:latin typeface="Times New Roman"/>
                <a:cs typeface="Times New Roman"/>
              </a:rPr>
              <a:t>2,1</a:t>
            </a:r>
            <a:endParaRPr lang="en-US" dirty="0">
              <a:solidFill>
                <a:srgbClr val="BE20CE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43229" y="3900333"/>
            <a:ext cx="585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E20CE"/>
                </a:solidFill>
                <a:latin typeface="Times New Roman"/>
                <a:cs typeface="Times New Roman"/>
              </a:rPr>
              <a:t>Z</a:t>
            </a:r>
            <a:r>
              <a:rPr lang="en-US" baseline="-25000" dirty="0">
                <a:solidFill>
                  <a:srgbClr val="BE20CE"/>
                </a:solidFill>
                <a:latin typeface="Times New Roman"/>
                <a:cs typeface="Times New Roman"/>
              </a:rPr>
              <a:t>3</a:t>
            </a:r>
            <a:r>
              <a:rPr lang="en-US" baseline="-25000" dirty="0" smtClean="0">
                <a:solidFill>
                  <a:srgbClr val="BE20CE"/>
                </a:solidFill>
                <a:latin typeface="Times New Roman"/>
                <a:cs typeface="Times New Roman"/>
              </a:rPr>
              <a:t>,0</a:t>
            </a:r>
            <a:r>
              <a:rPr lang="en-US" dirty="0" smtClean="0">
                <a:solidFill>
                  <a:srgbClr val="BE20CE"/>
                </a:solidFill>
                <a:latin typeface="Times New Roman"/>
                <a:cs typeface="Times New Roman"/>
              </a:rPr>
              <a:t> </a:t>
            </a:r>
          </a:p>
          <a:p>
            <a:endParaRPr lang="en-US" dirty="0">
              <a:solidFill>
                <a:srgbClr val="BE20CE"/>
              </a:solidFill>
              <a:latin typeface="Times New Roman"/>
              <a:cs typeface="Times New Roman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461064" y="3900333"/>
            <a:ext cx="518028" cy="369332"/>
          </a:xfrm>
          <a:prstGeom prst="rect">
            <a:avLst/>
          </a:prstGeom>
          <a:solidFill>
            <a:srgbClr val="C3D69B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BE20CE"/>
                </a:solidFill>
                <a:latin typeface="Times New Roman"/>
                <a:cs typeface="Times New Roman"/>
              </a:rPr>
              <a:t>Z</a:t>
            </a:r>
            <a:r>
              <a:rPr lang="en-US" baseline="-25000" dirty="0" smtClean="0">
                <a:solidFill>
                  <a:srgbClr val="BE20CE"/>
                </a:solidFill>
                <a:latin typeface="Times New Roman"/>
                <a:cs typeface="Times New Roman"/>
              </a:rPr>
              <a:t>3,1</a:t>
            </a:r>
            <a:endParaRPr lang="en-US" dirty="0">
              <a:solidFill>
                <a:srgbClr val="BE20CE"/>
              </a:solidFill>
              <a:latin typeface="Times New Roman"/>
              <a:cs typeface="Times New Roman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83644" y="4845901"/>
            <a:ext cx="518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BE20CE"/>
                </a:solidFill>
                <a:latin typeface="Times New Roman"/>
                <a:cs typeface="Times New Roman"/>
              </a:rPr>
              <a:t>Z</a:t>
            </a:r>
            <a:r>
              <a:rPr lang="en-US" baseline="-25000" dirty="0" smtClean="0">
                <a:solidFill>
                  <a:srgbClr val="BE20CE"/>
                </a:solidFill>
                <a:latin typeface="Times New Roman"/>
                <a:cs typeface="Times New Roman"/>
              </a:rPr>
              <a:t>4,1</a:t>
            </a:r>
            <a:endParaRPr lang="en-US" dirty="0">
              <a:solidFill>
                <a:srgbClr val="BE20CE"/>
              </a:solidFill>
              <a:latin typeface="Times New Roman"/>
              <a:cs typeface="Times New Roman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058969" y="1827862"/>
            <a:ext cx="51802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BE20CE"/>
                </a:solidFill>
                <a:latin typeface="Times New Roman"/>
                <a:cs typeface="Times New Roman"/>
              </a:rPr>
              <a:t>Z</a:t>
            </a:r>
            <a:r>
              <a:rPr lang="en-US" baseline="-25000" dirty="0" smtClean="0">
                <a:solidFill>
                  <a:srgbClr val="BE20CE"/>
                </a:solidFill>
                <a:latin typeface="Times New Roman"/>
                <a:cs typeface="Times New Roman"/>
              </a:rPr>
              <a:t>1,0</a:t>
            </a:r>
            <a:endParaRPr lang="en-US" dirty="0">
              <a:solidFill>
                <a:srgbClr val="BE20CE"/>
              </a:solidFill>
              <a:latin typeface="Times New Roman"/>
              <a:cs typeface="Times New Roman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050695" y="4879074"/>
            <a:ext cx="51802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BE20CE"/>
                </a:solidFill>
                <a:latin typeface="Times New Roman"/>
                <a:cs typeface="Times New Roman"/>
              </a:rPr>
              <a:t>Z</a:t>
            </a:r>
            <a:r>
              <a:rPr lang="en-US" baseline="-25000" dirty="0">
                <a:solidFill>
                  <a:srgbClr val="BE20CE"/>
                </a:solidFill>
                <a:latin typeface="Times New Roman"/>
                <a:cs typeface="Times New Roman"/>
              </a:rPr>
              <a:t>4</a:t>
            </a:r>
            <a:r>
              <a:rPr lang="en-US" baseline="-25000" dirty="0" smtClean="0">
                <a:solidFill>
                  <a:srgbClr val="BE20CE"/>
                </a:solidFill>
                <a:latin typeface="Times New Roman"/>
                <a:cs typeface="Times New Roman"/>
              </a:rPr>
              <a:t>,0</a:t>
            </a:r>
            <a:endParaRPr lang="en-US" dirty="0">
              <a:solidFill>
                <a:srgbClr val="BE20CE"/>
              </a:solidFill>
              <a:latin typeface="Times New Roman"/>
              <a:cs typeface="Times New Roman"/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3454452" y="6175375"/>
            <a:ext cx="1488776" cy="3175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583597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647424" y="6427113"/>
            <a:ext cx="1330601" cy="430887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Decoder</a:t>
            </a:r>
            <a:endParaRPr lang="en-US" sz="2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774" y="6070601"/>
            <a:ext cx="914400" cy="469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0" y="6175375"/>
            <a:ext cx="1384300" cy="419100"/>
          </a:xfrm>
          <a:prstGeom prst="rect">
            <a:avLst/>
          </a:prstGeom>
        </p:spPr>
      </p:pic>
      <p:sp>
        <p:nvSpPr>
          <p:cNvPr id="47" name="Right Arrow 46"/>
          <p:cNvSpPr/>
          <p:nvPr/>
        </p:nvSpPr>
        <p:spPr>
          <a:xfrm>
            <a:off x="3608487" y="3149682"/>
            <a:ext cx="1086742" cy="45536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57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2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Garble Circuit Construction [Yao80]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53866" y="936327"/>
            <a:ext cx="242588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Boolean Circuit C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143500" y="952352"/>
            <a:ext cx="289738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Garbled Circuit GC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943228" y="5466638"/>
            <a:ext cx="211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E20CE"/>
                </a:solidFill>
              </a:rPr>
              <a:t>Pairs of </a:t>
            </a:r>
            <a:r>
              <a:rPr lang="el-GR" dirty="0" smtClean="0">
                <a:solidFill>
                  <a:srgbClr val="BE20CE"/>
                </a:solidFill>
                <a:latin typeface="Times New Roman"/>
                <a:cs typeface="Times New Roman"/>
              </a:rPr>
              <a:t>λ</a:t>
            </a:r>
            <a:r>
              <a:rPr lang="en-US" dirty="0" smtClean="0">
                <a:solidFill>
                  <a:srgbClr val="BE20CE"/>
                </a:solidFill>
                <a:latin typeface="Times New Roman"/>
                <a:cs typeface="Times New Roman"/>
              </a:rPr>
              <a:t>-</a:t>
            </a:r>
            <a:r>
              <a:rPr lang="en-US" dirty="0" smtClean="0">
                <a:solidFill>
                  <a:srgbClr val="BE20CE"/>
                </a:solidFill>
              </a:rPr>
              <a:t>bit</a:t>
            </a:r>
            <a:r>
              <a:rPr lang="en-US" dirty="0">
                <a:solidFill>
                  <a:srgbClr val="BE20CE"/>
                </a:solidFill>
              </a:rPr>
              <a:t> </a:t>
            </a:r>
            <a:r>
              <a:rPr lang="en-US" dirty="0" smtClean="0">
                <a:solidFill>
                  <a:srgbClr val="BE20CE"/>
                </a:solidFill>
              </a:rPr>
              <a:t>keys</a:t>
            </a:r>
            <a:endParaRPr lang="en-US" dirty="0">
              <a:solidFill>
                <a:srgbClr val="BE20CE"/>
              </a:solidFill>
            </a:endParaRPr>
          </a:p>
        </p:txBody>
      </p:sp>
      <p:sp>
        <p:nvSpPr>
          <p:cNvPr id="8" name="Line 43"/>
          <p:cNvSpPr>
            <a:spLocks noChangeShapeType="1"/>
          </p:cNvSpPr>
          <p:nvPr/>
        </p:nvSpPr>
        <p:spPr bwMode="auto">
          <a:xfrm>
            <a:off x="1050751" y="2696003"/>
            <a:ext cx="287338" cy="0"/>
          </a:xfrm>
          <a:prstGeom prst="line">
            <a:avLst/>
          </a:prstGeom>
          <a:ln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9" name="Line 44"/>
          <p:cNvSpPr>
            <a:spLocks noChangeShapeType="1"/>
          </p:cNvSpPr>
          <p:nvPr/>
        </p:nvSpPr>
        <p:spPr bwMode="auto">
          <a:xfrm>
            <a:off x="1050751" y="2876978"/>
            <a:ext cx="287338" cy="0"/>
          </a:xfrm>
          <a:prstGeom prst="line">
            <a:avLst/>
          </a:prstGeom>
          <a:ln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 dirty="0"/>
          </a:p>
        </p:txBody>
      </p:sp>
      <p:cxnSp>
        <p:nvCxnSpPr>
          <p:cNvPr id="10" name="Elbow Connector 9"/>
          <p:cNvCxnSpPr/>
          <p:nvPr/>
        </p:nvCxnSpPr>
        <p:spPr>
          <a:xfrm>
            <a:off x="1524510" y="2711058"/>
            <a:ext cx="920111" cy="438624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16" idx="0"/>
          </p:cNvCxnSpPr>
          <p:nvPr/>
        </p:nvCxnSpPr>
        <p:spPr>
          <a:xfrm flipV="1">
            <a:off x="1754441" y="3537852"/>
            <a:ext cx="701269" cy="420083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apezoid 11"/>
          <p:cNvSpPr/>
          <p:nvPr/>
        </p:nvSpPr>
        <p:spPr>
          <a:xfrm rot="5400000">
            <a:off x="1077684" y="2545428"/>
            <a:ext cx="937161" cy="416352"/>
          </a:xfrm>
          <a:prstGeom prst="trapezoid">
            <a:avLst>
              <a:gd name="adj" fmla="val 7030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Line 43"/>
          <p:cNvSpPr>
            <a:spLocks noChangeShapeType="1"/>
          </p:cNvSpPr>
          <p:nvPr/>
        </p:nvSpPr>
        <p:spPr bwMode="auto">
          <a:xfrm>
            <a:off x="1050751" y="3900333"/>
            <a:ext cx="287338" cy="0"/>
          </a:xfrm>
          <a:prstGeom prst="line">
            <a:avLst/>
          </a:prstGeom>
          <a:ln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5" name="Line 44"/>
          <p:cNvSpPr>
            <a:spLocks noChangeShapeType="1"/>
          </p:cNvSpPr>
          <p:nvPr/>
        </p:nvSpPr>
        <p:spPr bwMode="auto">
          <a:xfrm>
            <a:off x="1050751" y="4081308"/>
            <a:ext cx="287338" cy="0"/>
          </a:xfrm>
          <a:prstGeom prst="line">
            <a:avLst/>
          </a:prstGeom>
          <a:ln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6" name="Trapezoid 15"/>
          <p:cNvSpPr/>
          <p:nvPr/>
        </p:nvSpPr>
        <p:spPr>
          <a:xfrm rot="5400000">
            <a:off x="1077684" y="3749758"/>
            <a:ext cx="937161" cy="416352"/>
          </a:xfrm>
          <a:prstGeom prst="trapezoid">
            <a:avLst>
              <a:gd name="adj" fmla="val 7030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rapezoid 17"/>
          <p:cNvSpPr/>
          <p:nvPr/>
        </p:nvSpPr>
        <p:spPr>
          <a:xfrm rot="5400000">
            <a:off x="2184217" y="3159742"/>
            <a:ext cx="937161" cy="416352"/>
          </a:xfrm>
          <a:prstGeom prst="trapezoid">
            <a:avLst>
              <a:gd name="adj" fmla="val 7030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Line 43"/>
          <p:cNvSpPr>
            <a:spLocks noChangeShapeType="1"/>
          </p:cNvSpPr>
          <p:nvPr/>
        </p:nvSpPr>
        <p:spPr bwMode="auto">
          <a:xfrm>
            <a:off x="2860974" y="3394175"/>
            <a:ext cx="287338" cy="0"/>
          </a:xfrm>
          <a:prstGeom prst="line">
            <a:avLst/>
          </a:prstGeom>
          <a:ln w="28575" cmpd="sng"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7" name="Trapezoid 26"/>
          <p:cNvSpPr/>
          <p:nvPr/>
        </p:nvSpPr>
        <p:spPr>
          <a:xfrm rot="5400000">
            <a:off x="5678551" y="2146033"/>
            <a:ext cx="1839148" cy="617291"/>
          </a:xfrm>
          <a:prstGeom prst="trapezoid">
            <a:avLst>
              <a:gd name="adj" fmla="val 70303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rapezoid 28"/>
          <p:cNvSpPr/>
          <p:nvPr/>
        </p:nvSpPr>
        <p:spPr>
          <a:xfrm rot="5400000">
            <a:off x="5678551" y="4215976"/>
            <a:ext cx="1839148" cy="617291"/>
          </a:xfrm>
          <a:prstGeom prst="trapezoid">
            <a:avLst>
              <a:gd name="adj" fmla="val 70303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rapezoid 30"/>
          <p:cNvSpPr/>
          <p:nvPr/>
        </p:nvSpPr>
        <p:spPr>
          <a:xfrm rot="5400000">
            <a:off x="7037178" y="3181434"/>
            <a:ext cx="1839148" cy="617291"/>
          </a:xfrm>
          <a:prstGeom prst="trapezoid">
            <a:avLst>
              <a:gd name="adj" fmla="val 70303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>
            <a:off x="6002141" y="2003621"/>
            <a:ext cx="287338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>
            <a:off x="6002141" y="2875836"/>
            <a:ext cx="287338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6002141" y="4096649"/>
            <a:ext cx="287338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46" name="Line 43"/>
          <p:cNvSpPr>
            <a:spLocks noChangeShapeType="1"/>
          </p:cNvSpPr>
          <p:nvPr/>
        </p:nvSpPr>
        <p:spPr bwMode="auto">
          <a:xfrm>
            <a:off x="6002141" y="5030567"/>
            <a:ext cx="287338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 dirty="0"/>
          </a:p>
        </p:txBody>
      </p:sp>
      <p:cxnSp>
        <p:nvCxnSpPr>
          <p:cNvPr id="48" name="Elbow Connector 47"/>
          <p:cNvCxnSpPr/>
          <p:nvPr/>
        </p:nvCxnSpPr>
        <p:spPr>
          <a:xfrm>
            <a:off x="6897848" y="2440456"/>
            <a:ext cx="690180" cy="438624"/>
          </a:xfrm>
          <a:prstGeom prst="bentConnector3">
            <a:avLst>
              <a:gd name="adj1" fmla="val 50000"/>
            </a:avLst>
          </a:prstGeom>
          <a:ln w="127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flipV="1">
            <a:off x="6886759" y="4076059"/>
            <a:ext cx="701269" cy="420083"/>
          </a:xfrm>
          <a:prstGeom prst="bentConnector3">
            <a:avLst>
              <a:gd name="adj1" fmla="val 5226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Line 43"/>
          <p:cNvSpPr>
            <a:spLocks noChangeShapeType="1"/>
          </p:cNvSpPr>
          <p:nvPr/>
        </p:nvSpPr>
        <p:spPr bwMode="auto">
          <a:xfrm>
            <a:off x="8265398" y="3452785"/>
            <a:ext cx="372769" cy="0"/>
          </a:xfrm>
          <a:prstGeom prst="line">
            <a:avLst/>
          </a:prstGeom>
          <a:ln w="28575" cmpd="sng"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86549" y="238295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6549" y="2685697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8326" y="358524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98326" y="388797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289479" y="1535104"/>
            <a:ext cx="2397321" cy="39315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GC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454452" y="6175375"/>
            <a:ext cx="1488776" cy="3175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583597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608487" y="6427113"/>
            <a:ext cx="1330601" cy="430887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Simulator</a:t>
            </a:r>
            <a:endParaRPr lang="en-US" sz="2200" dirty="0"/>
          </a:p>
        </p:txBody>
      </p:sp>
      <p:sp>
        <p:nvSpPr>
          <p:cNvPr id="13" name="Right Arrow 12"/>
          <p:cNvSpPr/>
          <p:nvPr/>
        </p:nvSpPr>
        <p:spPr>
          <a:xfrm>
            <a:off x="3608487" y="3149682"/>
            <a:ext cx="1086742" cy="45536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6175375"/>
            <a:ext cx="1384300" cy="4191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721" y="6099967"/>
            <a:ext cx="1701800" cy="469900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5509698" y="1818955"/>
            <a:ext cx="518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E20CE"/>
                </a:solidFill>
                <a:latin typeface="Times New Roman"/>
                <a:cs typeface="Times New Roman"/>
              </a:rPr>
              <a:t>Z</a:t>
            </a:r>
            <a:r>
              <a:rPr lang="en-US" baseline="-25000" dirty="0">
                <a:solidFill>
                  <a:srgbClr val="BE20CE"/>
                </a:solidFill>
                <a:latin typeface="Times New Roman"/>
                <a:cs typeface="Times New Roman"/>
              </a:rPr>
              <a:t>1,1</a:t>
            </a:r>
            <a:endParaRPr lang="en-US" dirty="0">
              <a:solidFill>
                <a:srgbClr val="BE20CE"/>
              </a:solidFill>
              <a:latin typeface="Times New Roman"/>
              <a:cs typeface="Times New Roman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43229" y="2672895"/>
            <a:ext cx="608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E20CE"/>
                </a:solidFill>
                <a:latin typeface="Times New Roman"/>
                <a:cs typeface="Times New Roman"/>
              </a:rPr>
              <a:t>Z</a:t>
            </a:r>
            <a:r>
              <a:rPr lang="en-US" baseline="-25000" dirty="0">
                <a:solidFill>
                  <a:srgbClr val="BE20CE"/>
                </a:solidFill>
                <a:latin typeface="Times New Roman"/>
                <a:cs typeface="Times New Roman"/>
              </a:rPr>
              <a:t>2</a:t>
            </a:r>
            <a:r>
              <a:rPr lang="en-US" baseline="-25000" dirty="0" smtClean="0">
                <a:solidFill>
                  <a:srgbClr val="BE20CE"/>
                </a:solidFill>
                <a:latin typeface="Times New Roman"/>
                <a:cs typeface="Times New Roman"/>
              </a:rPr>
              <a:t>,0</a:t>
            </a:r>
            <a:r>
              <a:rPr lang="en-US" dirty="0" smtClean="0">
                <a:solidFill>
                  <a:srgbClr val="BE20CE"/>
                </a:solidFill>
                <a:latin typeface="Times New Roman"/>
                <a:cs typeface="Times New Roman"/>
              </a:rPr>
              <a:t> </a:t>
            </a:r>
          </a:p>
          <a:p>
            <a:endParaRPr lang="en-US" dirty="0">
              <a:solidFill>
                <a:srgbClr val="BE20CE"/>
              </a:solidFill>
              <a:latin typeface="Times New Roman"/>
              <a:cs typeface="Times New Roman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483644" y="2672895"/>
            <a:ext cx="518028" cy="369332"/>
          </a:xfrm>
          <a:prstGeom prst="rect">
            <a:avLst/>
          </a:prstGeom>
          <a:solidFill>
            <a:srgbClr val="C3D69B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BE20CE"/>
                </a:solidFill>
                <a:latin typeface="Times New Roman"/>
                <a:cs typeface="Times New Roman"/>
              </a:rPr>
              <a:t>Z</a:t>
            </a:r>
            <a:r>
              <a:rPr lang="en-US" baseline="-25000" dirty="0" smtClean="0">
                <a:solidFill>
                  <a:srgbClr val="BE20CE"/>
                </a:solidFill>
                <a:latin typeface="Times New Roman"/>
                <a:cs typeface="Times New Roman"/>
              </a:rPr>
              <a:t>2,1</a:t>
            </a:r>
            <a:endParaRPr lang="en-US" dirty="0">
              <a:solidFill>
                <a:srgbClr val="BE20CE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943229" y="3900333"/>
            <a:ext cx="585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E20CE"/>
                </a:solidFill>
                <a:latin typeface="Times New Roman"/>
                <a:cs typeface="Times New Roman"/>
              </a:rPr>
              <a:t>Z</a:t>
            </a:r>
            <a:r>
              <a:rPr lang="en-US" baseline="-25000" dirty="0">
                <a:solidFill>
                  <a:srgbClr val="BE20CE"/>
                </a:solidFill>
                <a:latin typeface="Times New Roman"/>
                <a:cs typeface="Times New Roman"/>
              </a:rPr>
              <a:t>3</a:t>
            </a:r>
            <a:r>
              <a:rPr lang="en-US" baseline="-25000" dirty="0" smtClean="0">
                <a:solidFill>
                  <a:srgbClr val="BE20CE"/>
                </a:solidFill>
                <a:latin typeface="Times New Roman"/>
                <a:cs typeface="Times New Roman"/>
              </a:rPr>
              <a:t>,0</a:t>
            </a:r>
            <a:r>
              <a:rPr lang="en-US" dirty="0" smtClean="0">
                <a:solidFill>
                  <a:srgbClr val="BE20CE"/>
                </a:solidFill>
                <a:latin typeface="Times New Roman"/>
                <a:cs typeface="Times New Roman"/>
              </a:rPr>
              <a:t> </a:t>
            </a:r>
          </a:p>
          <a:p>
            <a:endParaRPr lang="en-US" dirty="0">
              <a:solidFill>
                <a:srgbClr val="BE20CE"/>
              </a:solidFill>
              <a:latin typeface="Times New Roman"/>
              <a:cs typeface="Times New Roman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461064" y="3900333"/>
            <a:ext cx="518028" cy="369332"/>
          </a:xfrm>
          <a:prstGeom prst="rect">
            <a:avLst/>
          </a:prstGeom>
          <a:solidFill>
            <a:srgbClr val="C3D69B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BE20CE"/>
                </a:solidFill>
                <a:latin typeface="Times New Roman"/>
                <a:cs typeface="Times New Roman"/>
              </a:rPr>
              <a:t>Z</a:t>
            </a:r>
            <a:r>
              <a:rPr lang="en-US" baseline="-25000" dirty="0" smtClean="0">
                <a:solidFill>
                  <a:srgbClr val="BE20CE"/>
                </a:solidFill>
                <a:latin typeface="Times New Roman"/>
                <a:cs typeface="Times New Roman"/>
              </a:rPr>
              <a:t>3,1</a:t>
            </a:r>
            <a:endParaRPr lang="en-US" dirty="0">
              <a:solidFill>
                <a:srgbClr val="BE20CE"/>
              </a:solidFill>
              <a:latin typeface="Times New Roman"/>
              <a:cs typeface="Times New Roman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483644" y="4845901"/>
            <a:ext cx="518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BE20CE"/>
                </a:solidFill>
                <a:latin typeface="Times New Roman"/>
                <a:cs typeface="Times New Roman"/>
              </a:rPr>
              <a:t>Z</a:t>
            </a:r>
            <a:r>
              <a:rPr lang="en-US" baseline="-25000" dirty="0" smtClean="0">
                <a:solidFill>
                  <a:srgbClr val="BE20CE"/>
                </a:solidFill>
                <a:latin typeface="Times New Roman"/>
                <a:cs typeface="Times New Roman"/>
              </a:rPr>
              <a:t>4,1</a:t>
            </a:r>
            <a:endParaRPr lang="en-US" dirty="0">
              <a:solidFill>
                <a:srgbClr val="BE20CE"/>
              </a:solidFill>
              <a:latin typeface="Times New Roman"/>
              <a:cs typeface="Times New Roman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058969" y="1827862"/>
            <a:ext cx="51802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BE20CE"/>
                </a:solidFill>
                <a:latin typeface="Times New Roman"/>
                <a:cs typeface="Times New Roman"/>
              </a:rPr>
              <a:t>Z</a:t>
            </a:r>
            <a:r>
              <a:rPr lang="en-US" baseline="-25000" dirty="0" smtClean="0">
                <a:solidFill>
                  <a:srgbClr val="BE20CE"/>
                </a:solidFill>
                <a:latin typeface="Times New Roman"/>
                <a:cs typeface="Times New Roman"/>
              </a:rPr>
              <a:t>1,0</a:t>
            </a:r>
            <a:endParaRPr lang="en-US" dirty="0">
              <a:solidFill>
                <a:srgbClr val="BE20CE"/>
              </a:solidFill>
              <a:latin typeface="Times New Roman"/>
              <a:cs typeface="Times New Roman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050695" y="4879074"/>
            <a:ext cx="51802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BE20CE"/>
                </a:solidFill>
                <a:latin typeface="Times New Roman"/>
                <a:cs typeface="Times New Roman"/>
              </a:rPr>
              <a:t>Z</a:t>
            </a:r>
            <a:r>
              <a:rPr lang="en-US" baseline="-25000" dirty="0">
                <a:solidFill>
                  <a:srgbClr val="BE20CE"/>
                </a:solidFill>
                <a:latin typeface="Times New Roman"/>
                <a:cs typeface="Times New Roman"/>
              </a:rPr>
              <a:t>4</a:t>
            </a:r>
            <a:r>
              <a:rPr lang="en-US" baseline="-25000" dirty="0" smtClean="0">
                <a:solidFill>
                  <a:srgbClr val="BE20CE"/>
                </a:solidFill>
                <a:latin typeface="Times New Roman"/>
                <a:cs typeface="Times New Roman"/>
              </a:rPr>
              <a:t>,0</a:t>
            </a:r>
            <a:endParaRPr lang="en-US" dirty="0">
              <a:solidFill>
                <a:srgbClr val="BE20CE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314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3978" y="258376"/>
            <a:ext cx="52892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Semi-Honest </a:t>
            </a:r>
            <a:r>
              <a:rPr lang="en-US" sz="4000" dirty="0" smtClean="0"/>
              <a:t>Secure 2PC</a:t>
            </a:r>
            <a:endParaRPr lang="en-US" sz="4000" dirty="0"/>
          </a:p>
        </p:txBody>
      </p:sp>
      <p:pic>
        <p:nvPicPr>
          <p:cNvPr id="5" name="Picture 4" descr="Converted_file_8bffa089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3313" y="1201133"/>
            <a:ext cx="587032" cy="650921"/>
          </a:xfrm>
          <a:prstGeom prst="rect">
            <a:avLst/>
          </a:prstGeom>
        </p:spPr>
      </p:pic>
      <p:pic>
        <p:nvPicPr>
          <p:cNvPr id="6" name="Picture 5" descr="Converted_file_73cb18e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978" y="1242127"/>
            <a:ext cx="658618" cy="60992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2640713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3846610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4876591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678434" y="3235913"/>
            <a:ext cx="1416808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0625" y="2967546"/>
            <a:ext cx="451861" cy="2595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086" y="4160932"/>
            <a:ext cx="475400" cy="26411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823" y="5075406"/>
            <a:ext cx="2909198" cy="30204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cxnSp>
        <p:nvCxnSpPr>
          <p:cNvPr id="31" name="Straight Arrow Connector 30"/>
          <p:cNvCxnSpPr/>
          <p:nvPr/>
        </p:nvCxnSpPr>
        <p:spPr>
          <a:xfrm flipH="1">
            <a:off x="3544905" y="2384820"/>
            <a:ext cx="1550337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678433" y="4443516"/>
            <a:ext cx="1416809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882" y="5642777"/>
            <a:ext cx="2962139" cy="70196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2596" y="1462007"/>
            <a:ext cx="299318" cy="263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2434" y="1462007"/>
            <a:ext cx="292191" cy="26368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8988" y="1230489"/>
            <a:ext cx="997951" cy="3450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4667" y="2026204"/>
            <a:ext cx="1490575" cy="3562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1629" y="2858104"/>
            <a:ext cx="2931392" cy="66912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1595" y="2111603"/>
            <a:ext cx="2611012" cy="45530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11595" y="4259486"/>
            <a:ext cx="3072175" cy="36806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04707" y="6365561"/>
            <a:ext cx="2339293" cy="30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0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3978" y="258376"/>
            <a:ext cx="52892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Semi-Honest </a:t>
            </a:r>
            <a:r>
              <a:rPr lang="en-US" sz="4000" dirty="0" smtClean="0"/>
              <a:t>Secure 2PC</a:t>
            </a:r>
            <a:endParaRPr lang="en-US" sz="4000" dirty="0"/>
          </a:p>
        </p:txBody>
      </p:sp>
      <p:pic>
        <p:nvPicPr>
          <p:cNvPr id="5" name="Picture 4" descr="Converted_file_8bffa089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3313" y="1201133"/>
            <a:ext cx="587032" cy="650921"/>
          </a:xfrm>
          <a:prstGeom prst="rect">
            <a:avLst/>
          </a:prstGeom>
        </p:spPr>
      </p:pic>
      <p:pic>
        <p:nvPicPr>
          <p:cNvPr id="6" name="Picture 5" descr="Converted_file_73cb18e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978" y="1242127"/>
            <a:ext cx="658618" cy="60992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2640713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3846610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4876591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678434" y="3235913"/>
            <a:ext cx="1416808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570" y="5075406"/>
            <a:ext cx="2909198" cy="302047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H="1">
            <a:off x="3544905" y="2384820"/>
            <a:ext cx="1550337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678433" y="4443516"/>
            <a:ext cx="1416809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29" y="5642777"/>
            <a:ext cx="2962139" cy="70196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2596" y="1462007"/>
            <a:ext cx="299318" cy="263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2434" y="1462007"/>
            <a:ext cx="292191" cy="26368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8988" y="1230489"/>
            <a:ext cx="997951" cy="3450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78433" y="2765138"/>
            <a:ext cx="1482814" cy="36588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01051" y="4057860"/>
            <a:ext cx="1560196" cy="34671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1595" y="2111603"/>
            <a:ext cx="2611012" cy="45530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1629" y="2858104"/>
            <a:ext cx="2822574" cy="64428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1595" y="4259486"/>
            <a:ext cx="3072175" cy="36806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23621" y="1960324"/>
            <a:ext cx="1926811" cy="30255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04707" y="6365561"/>
            <a:ext cx="2339293" cy="30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6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2PC Protocol</a:t>
            </a:r>
            <a:endParaRPr lang="en-US" dirty="0"/>
          </a:p>
        </p:txBody>
      </p:sp>
      <p:pic>
        <p:nvPicPr>
          <p:cNvPr id="4" name="Picture 3" descr="Converted_file_8bffa089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5662" y="1481017"/>
            <a:ext cx="587032" cy="650921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5" name="Straight Connector 4"/>
          <p:cNvCxnSpPr/>
          <p:nvPr/>
        </p:nvCxnSpPr>
        <p:spPr>
          <a:xfrm>
            <a:off x="29128" y="3202799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126361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5058879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79304" y="2698116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220929" y="2717166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79304" y="3739374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79304" y="4590735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220929" y="4593910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79304" y="5518367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220929" y="5534242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Converted_file_73cb18e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53" y="1481017"/>
            <a:ext cx="658618" cy="609927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16" name="Straight Arrow Connector 15"/>
          <p:cNvCxnSpPr/>
          <p:nvPr/>
        </p:nvCxnSpPr>
        <p:spPr>
          <a:xfrm flipH="1">
            <a:off x="5220929" y="3723499"/>
            <a:ext cx="1240874" cy="15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5071" y="2418716"/>
            <a:ext cx="546100" cy="279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6594" y="3376479"/>
            <a:ext cx="558800" cy="279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2371" y="4298635"/>
            <a:ext cx="558800" cy="2921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6594" y="5238967"/>
            <a:ext cx="558800" cy="279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2371" y="5099267"/>
            <a:ext cx="558800" cy="4191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93894" y="4170105"/>
            <a:ext cx="558800" cy="4191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2371" y="3304399"/>
            <a:ext cx="558800" cy="4191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06594" y="2298066"/>
            <a:ext cx="546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46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2PC Protocol</a:t>
            </a:r>
            <a:endParaRPr lang="en-US" dirty="0"/>
          </a:p>
        </p:txBody>
      </p:sp>
      <p:pic>
        <p:nvPicPr>
          <p:cNvPr id="4" name="Picture 3" descr="Converted_file_8bffa089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5662" y="1481017"/>
            <a:ext cx="587032" cy="650921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5" name="Straight Connector 4"/>
          <p:cNvCxnSpPr/>
          <p:nvPr/>
        </p:nvCxnSpPr>
        <p:spPr>
          <a:xfrm>
            <a:off x="29128" y="3202799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126361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5058879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79304" y="2698116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220929" y="2717166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79304" y="3739374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79304" y="4590735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220929" y="4593910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79304" y="5518367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220929" y="5534242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Converted_file_73cb18e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53" y="1481017"/>
            <a:ext cx="658618" cy="609927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16" name="Straight Arrow Connector 15"/>
          <p:cNvCxnSpPr/>
          <p:nvPr/>
        </p:nvCxnSpPr>
        <p:spPr>
          <a:xfrm flipH="1">
            <a:off x="5220929" y="3723499"/>
            <a:ext cx="1240874" cy="15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2371" y="5099267"/>
            <a:ext cx="558800" cy="4191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3894" y="4170105"/>
            <a:ext cx="558800" cy="4191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2371" y="3304399"/>
            <a:ext cx="558800" cy="4191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6594" y="2298066"/>
            <a:ext cx="546100" cy="419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2371" y="2376975"/>
            <a:ext cx="546100" cy="279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6594" y="3361638"/>
            <a:ext cx="558800" cy="279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9671" y="4260908"/>
            <a:ext cx="558800" cy="2921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06594" y="5214135"/>
            <a:ext cx="5588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Needed Proof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3-round Π</a:t>
            </a:r>
            <a:r>
              <a:rPr lang="en-US" sz="2400" baseline="-25000" dirty="0" smtClean="0"/>
              <a:t>WIPOK</a:t>
            </a:r>
            <a:r>
              <a:rPr lang="en-US" sz="2400" dirty="0" smtClean="0"/>
              <a:t> </a:t>
            </a:r>
            <a:r>
              <a:rPr lang="en-US" sz="2400" dirty="0"/>
              <a:t>public-coin, witness-indistinguishable proof-of-knowledge </a:t>
            </a:r>
            <a:r>
              <a:rPr lang="en-US" sz="2400" dirty="0" smtClean="0"/>
              <a:t>[</a:t>
            </a:r>
            <a:r>
              <a:rPr lang="en-US" sz="2400" dirty="0"/>
              <a:t>FLS99] </a:t>
            </a:r>
            <a:r>
              <a:rPr lang="en-US" sz="2400" dirty="0" smtClean="0"/>
              <a:t>for NP</a:t>
            </a:r>
          </a:p>
          <a:p>
            <a:r>
              <a:rPr lang="en-US" sz="2400" dirty="0" smtClean="0"/>
              <a:t>4-round </a:t>
            </a:r>
            <a:r>
              <a:rPr lang="en-US" sz="2400" dirty="0"/>
              <a:t>Π</a:t>
            </a:r>
            <a:r>
              <a:rPr lang="en-US" sz="2400" baseline="-25000" dirty="0"/>
              <a:t>FS</a:t>
            </a:r>
            <a:r>
              <a:rPr lang="en-US" sz="2400" dirty="0"/>
              <a:t> </a:t>
            </a:r>
            <a:r>
              <a:rPr lang="en-US" sz="2400" dirty="0" smtClean="0"/>
              <a:t>zero</a:t>
            </a:r>
            <a:r>
              <a:rPr lang="en-US" sz="2400" dirty="0"/>
              <a:t>-</a:t>
            </a:r>
            <a:r>
              <a:rPr lang="en-US" sz="2400" dirty="0" smtClean="0"/>
              <a:t>knowledge argument</a:t>
            </a:r>
            <a:r>
              <a:rPr lang="en-US" sz="2400" dirty="0"/>
              <a:t>-</a:t>
            </a:r>
            <a:r>
              <a:rPr lang="en-US" sz="2400" dirty="0" smtClean="0"/>
              <a:t>of knowledge protocol [</a:t>
            </a:r>
            <a:r>
              <a:rPr lang="en-US" sz="2400" dirty="0"/>
              <a:t>FS90</a:t>
            </a:r>
            <a:r>
              <a:rPr lang="en-US" sz="2400" dirty="0" smtClean="0"/>
              <a:t>]</a:t>
            </a:r>
            <a:r>
              <a:rPr lang="en-US" sz="2400" dirty="0"/>
              <a:t> </a:t>
            </a:r>
            <a:r>
              <a:rPr lang="en-US" sz="2400" dirty="0" smtClean="0"/>
              <a:t>for NP             based </a:t>
            </a:r>
            <a:r>
              <a:rPr lang="en-US" sz="2400" dirty="0"/>
              <a:t>on </a:t>
            </a:r>
            <a:r>
              <a:rPr lang="en-US" sz="2400" dirty="0" smtClean="0"/>
              <a:t>NMCOM </a:t>
            </a:r>
            <a:r>
              <a:rPr lang="en-US" sz="2400" dirty="0"/>
              <a:t>and </a:t>
            </a:r>
            <a:r>
              <a:rPr lang="en-US" sz="2400" dirty="0" smtClean="0"/>
              <a:t>Π</a:t>
            </a:r>
            <a:r>
              <a:rPr lang="en-US" sz="2400" baseline="-25000" dirty="0" smtClean="0"/>
              <a:t>WIPOK</a:t>
            </a:r>
            <a:r>
              <a:rPr lang="en-US" sz="2400" dirty="0" smtClean="0"/>
              <a:t>. 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Π</a:t>
            </a:r>
            <a:r>
              <a:rPr lang="en-US" sz="2400" baseline="-25000" dirty="0" smtClean="0"/>
              <a:t>WIPOK</a:t>
            </a:r>
            <a:r>
              <a:rPr lang="en-US" sz="2400" dirty="0" smtClean="0"/>
              <a:t>: V </a:t>
            </a:r>
            <a:r>
              <a:rPr lang="en-US" sz="2400" dirty="0"/>
              <a:t>sets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				     and </a:t>
            </a:r>
            <a:r>
              <a:rPr lang="en-US" sz="2400" dirty="0"/>
              <a:t>proves </a:t>
            </a:r>
            <a:r>
              <a:rPr lang="en-US" sz="2400" dirty="0" smtClean="0"/>
              <a:t>knowledge </a:t>
            </a:r>
            <a:r>
              <a:rPr lang="en-US" sz="2400" dirty="0"/>
              <a:t>of a </a:t>
            </a:r>
            <a:r>
              <a:rPr lang="en-US" sz="2400" dirty="0" smtClean="0"/>
              <a:t>    for 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     		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</a:t>
            </a:r>
            <a:r>
              <a:rPr lang="en-US" sz="2400" dirty="0"/>
              <a:t>Π</a:t>
            </a:r>
            <a:r>
              <a:rPr lang="en-US" sz="2400" baseline="-25000" dirty="0"/>
              <a:t>WIPOK</a:t>
            </a:r>
            <a:r>
              <a:rPr lang="en-US" sz="2400" dirty="0"/>
              <a:t>: </a:t>
            </a:r>
            <a:r>
              <a:rPr lang="en-US" sz="2400" dirty="0" smtClean="0"/>
              <a:t>P proves </a:t>
            </a:r>
            <a:r>
              <a:rPr lang="en-US" sz="2400" dirty="0"/>
              <a:t>knowledge of a witness </a:t>
            </a:r>
            <a:r>
              <a:rPr lang="en-US" sz="2400" dirty="0" smtClean="0"/>
              <a:t>to 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160" y="3694463"/>
            <a:ext cx="3245278" cy="3450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815" y="2876280"/>
            <a:ext cx="744029" cy="3164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134" y="2027385"/>
            <a:ext cx="1491897" cy="3607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7586" y="4255495"/>
            <a:ext cx="256266" cy="1742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4438" y="4180476"/>
            <a:ext cx="816609" cy="249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0844" y="5037930"/>
            <a:ext cx="2118895" cy="34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41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Needed Proof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3-round Π</a:t>
            </a:r>
            <a:r>
              <a:rPr lang="en-US" sz="2400" baseline="-25000" dirty="0" smtClean="0"/>
              <a:t>WIPOK</a:t>
            </a:r>
            <a:r>
              <a:rPr lang="en-US" sz="2400" dirty="0" smtClean="0"/>
              <a:t> </a:t>
            </a:r>
            <a:r>
              <a:rPr lang="en-US" sz="2400" dirty="0"/>
              <a:t>public-coin, witness-indistinguishable proof-of-knowledge </a:t>
            </a:r>
            <a:r>
              <a:rPr lang="en-US" sz="2400" dirty="0" smtClean="0"/>
              <a:t>[</a:t>
            </a:r>
            <a:r>
              <a:rPr lang="en-US" sz="2400" dirty="0"/>
              <a:t>FLS99] </a:t>
            </a:r>
            <a:r>
              <a:rPr lang="en-US" sz="2400" dirty="0" smtClean="0"/>
              <a:t>for NP</a:t>
            </a:r>
          </a:p>
          <a:p>
            <a:r>
              <a:rPr lang="en-US" sz="2400" dirty="0" smtClean="0"/>
              <a:t>4-round </a:t>
            </a:r>
            <a:r>
              <a:rPr lang="en-US" sz="2400" dirty="0"/>
              <a:t>Π</a:t>
            </a:r>
            <a:r>
              <a:rPr lang="en-US" sz="2400" baseline="-25000" dirty="0"/>
              <a:t>FS</a:t>
            </a:r>
            <a:r>
              <a:rPr lang="en-US" sz="2400" dirty="0"/>
              <a:t> </a:t>
            </a:r>
            <a:r>
              <a:rPr lang="en-US" sz="2400" dirty="0" smtClean="0"/>
              <a:t>zero</a:t>
            </a:r>
            <a:r>
              <a:rPr lang="en-US" sz="2400" dirty="0"/>
              <a:t>-</a:t>
            </a:r>
            <a:r>
              <a:rPr lang="en-US" sz="2400" dirty="0" smtClean="0"/>
              <a:t>knowledge argument</a:t>
            </a:r>
            <a:r>
              <a:rPr lang="en-US" sz="2400" dirty="0"/>
              <a:t>-</a:t>
            </a:r>
            <a:r>
              <a:rPr lang="en-US" sz="2400" dirty="0" smtClean="0"/>
              <a:t>of knowledge protocol [</a:t>
            </a:r>
            <a:r>
              <a:rPr lang="en-US" sz="2400" dirty="0"/>
              <a:t>FS90</a:t>
            </a:r>
            <a:r>
              <a:rPr lang="en-US" sz="2400" dirty="0" smtClean="0"/>
              <a:t>]</a:t>
            </a:r>
            <a:r>
              <a:rPr lang="en-US" sz="2400" dirty="0"/>
              <a:t> </a:t>
            </a:r>
            <a:r>
              <a:rPr lang="en-US" sz="2400" dirty="0" smtClean="0"/>
              <a:t>for NP             based </a:t>
            </a:r>
            <a:r>
              <a:rPr lang="en-US" sz="2400" dirty="0"/>
              <a:t>on </a:t>
            </a:r>
            <a:r>
              <a:rPr lang="en-US" sz="2400" dirty="0" smtClean="0"/>
              <a:t>NMCOM </a:t>
            </a:r>
            <a:r>
              <a:rPr lang="en-US" sz="2400" dirty="0"/>
              <a:t>and </a:t>
            </a:r>
            <a:r>
              <a:rPr lang="en-US" sz="2400" dirty="0" smtClean="0"/>
              <a:t>Π</a:t>
            </a:r>
            <a:r>
              <a:rPr lang="en-US" sz="2400" baseline="-25000" dirty="0" smtClean="0"/>
              <a:t>WIPOK</a:t>
            </a:r>
            <a:r>
              <a:rPr lang="en-US" sz="2400" dirty="0" smtClean="0"/>
              <a:t>.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           </a:t>
            </a:r>
            <a:r>
              <a:rPr lang="en-US" sz="2400" dirty="0" smtClean="0">
                <a:solidFill>
                  <a:srgbClr val="D00303"/>
                </a:solidFill>
              </a:rPr>
              <a:t>Crucial change: </a:t>
            </a:r>
            <a:endParaRPr lang="en-US" sz="2400" dirty="0">
              <a:solidFill>
                <a:srgbClr val="D00303"/>
              </a:solidFill>
            </a:endParaRP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Π</a:t>
            </a:r>
            <a:r>
              <a:rPr lang="en-US" sz="2400" baseline="-25000" dirty="0" smtClean="0"/>
              <a:t>WIPOK</a:t>
            </a:r>
            <a:r>
              <a:rPr lang="en-US" sz="2400" dirty="0" smtClean="0"/>
              <a:t>: V </a:t>
            </a:r>
            <a:r>
              <a:rPr lang="en-US" sz="2400" dirty="0"/>
              <a:t>sets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				     and </a:t>
            </a:r>
            <a:r>
              <a:rPr lang="en-US" sz="2400" dirty="0"/>
              <a:t>proves </a:t>
            </a:r>
            <a:r>
              <a:rPr lang="en-US" sz="2400" dirty="0" smtClean="0"/>
              <a:t>knowledge </a:t>
            </a:r>
            <a:r>
              <a:rPr lang="en-US" sz="2400" dirty="0"/>
              <a:t>of </a:t>
            </a:r>
            <a:r>
              <a:rPr lang="en-US" sz="2400" dirty="0" smtClean="0"/>
              <a:t> 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     		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</a:t>
            </a:r>
            <a:r>
              <a:rPr lang="en-US" sz="2400" dirty="0"/>
              <a:t>Π</a:t>
            </a:r>
            <a:r>
              <a:rPr lang="en-US" sz="2400" baseline="-25000" dirty="0"/>
              <a:t>WIPOK</a:t>
            </a:r>
            <a:r>
              <a:rPr lang="en-US" sz="2400" dirty="0"/>
              <a:t>: </a:t>
            </a:r>
            <a:r>
              <a:rPr lang="en-US" sz="2400" dirty="0" smtClean="0"/>
              <a:t>P proves </a:t>
            </a:r>
            <a:r>
              <a:rPr lang="en-US" sz="2400" dirty="0"/>
              <a:t>knowledge of a witness </a:t>
            </a:r>
            <a:r>
              <a:rPr lang="en-US" sz="2400" dirty="0" smtClean="0"/>
              <a:t>to 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815" y="2876280"/>
            <a:ext cx="744029" cy="3164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134" y="2027385"/>
            <a:ext cx="1491897" cy="360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829" y="4205776"/>
            <a:ext cx="816609" cy="249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0844" y="5037930"/>
            <a:ext cx="2118895" cy="343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8057" y="3736028"/>
            <a:ext cx="2923363" cy="29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7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61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of the </a:t>
            </a:r>
            <a:r>
              <a:rPr lang="en-US" dirty="0"/>
              <a:t>Art</a:t>
            </a:r>
            <a:r>
              <a:rPr lang="en-US" dirty="0" smtClean="0"/>
              <a:t>: Information</a:t>
            </a:r>
            <a:r>
              <a:rPr lang="en-US" dirty="0"/>
              <a:t>-Theoretic Setting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364144"/>
              </p:ext>
            </p:extLst>
          </p:nvPr>
        </p:nvGraphicFramePr>
        <p:xfrm>
          <a:off x="2095501" y="2397124"/>
          <a:ext cx="5238750" cy="7924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238750"/>
              </a:tblGrid>
              <a:tr h="3734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Round</a:t>
                      </a:r>
                      <a:r>
                        <a:rPr lang="en-US" sz="2000" baseline="0" dirty="0" smtClean="0"/>
                        <a:t> Complexity of gate-by-gate protocols </a:t>
                      </a:r>
                      <a:endParaRPr lang="en-US" sz="2000" dirty="0"/>
                    </a:p>
                  </a:txBody>
                  <a:tcPr/>
                </a:tc>
              </a:tr>
              <a:tr h="38859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Ω</a:t>
                      </a:r>
                      <a:r>
                        <a:rPr lang="en-US" sz="2000" dirty="0" smtClean="0"/>
                        <a:t>(depth</a:t>
                      </a:r>
                      <a:r>
                        <a:rPr lang="en-US" sz="2000" baseline="-25000" dirty="0" smtClean="0"/>
                        <a:t>C</a:t>
                      </a:r>
                      <a:r>
                        <a:rPr lang="en-US" sz="2000" dirty="0" smtClean="0"/>
                        <a:t>) </a:t>
                      </a:r>
                      <a:r>
                        <a:rPr lang="hu-HU" sz="2000" b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[</a:t>
                      </a:r>
                      <a:r>
                        <a:rPr lang="hu-HU" sz="2000" b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DN</a:t>
                      </a:r>
                      <a:r>
                        <a:rPr lang="hu-HU" sz="2000" b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lang="hu-HU" sz="2000" b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l-GR" sz="2000" b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lang="hu-HU" sz="2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91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Needed Proof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3-round Π</a:t>
            </a:r>
            <a:r>
              <a:rPr lang="en-US" sz="2400" baseline="-25000" dirty="0" smtClean="0"/>
              <a:t>WIPOK</a:t>
            </a:r>
            <a:r>
              <a:rPr lang="en-US" sz="2400" dirty="0" smtClean="0"/>
              <a:t> </a:t>
            </a:r>
            <a:r>
              <a:rPr lang="en-US" sz="2400" dirty="0"/>
              <a:t>public-coin, witness-indistinguishable proof-of-knowledge </a:t>
            </a:r>
            <a:r>
              <a:rPr lang="en-US" sz="2400" dirty="0" smtClean="0"/>
              <a:t>[</a:t>
            </a:r>
            <a:r>
              <a:rPr lang="en-US" sz="2400" dirty="0"/>
              <a:t>FLS99] </a:t>
            </a:r>
            <a:r>
              <a:rPr lang="en-US" sz="2400" dirty="0" smtClean="0"/>
              <a:t>for NP</a:t>
            </a:r>
          </a:p>
          <a:p>
            <a:r>
              <a:rPr lang="en-US" sz="2400" dirty="0" smtClean="0"/>
              <a:t>4-round Π</a:t>
            </a:r>
            <a:r>
              <a:rPr lang="en-US" sz="2400" baseline="-25000" dirty="0" smtClean="0"/>
              <a:t>FS</a:t>
            </a:r>
            <a:r>
              <a:rPr lang="en-US" sz="2400" dirty="0" smtClean="0"/>
              <a:t> zero-knowledge argument-of knowledge protocol [FS90] for NP                            based on NMCOM and Π</a:t>
            </a:r>
            <a:r>
              <a:rPr lang="en-US" sz="2400" baseline="-25000" dirty="0" smtClean="0"/>
              <a:t>WIPOK</a:t>
            </a:r>
            <a:r>
              <a:rPr lang="en-US" sz="2400" dirty="0" smtClean="0"/>
              <a:t>.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Π</a:t>
            </a:r>
            <a:r>
              <a:rPr lang="en-US" sz="2400" baseline="-25000" dirty="0" smtClean="0"/>
              <a:t>WIPOK</a:t>
            </a:r>
            <a:r>
              <a:rPr lang="en-US" sz="2400" dirty="0" smtClean="0"/>
              <a:t>: V </a:t>
            </a:r>
            <a:r>
              <a:rPr lang="en-US" sz="2400" dirty="0"/>
              <a:t>sets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				     and </a:t>
            </a:r>
            <a:r>
              <a:rPr lang="en-US" sz="2400" dirty="0"/>
              <a:t>proves </a:t>
            </a:r>
            <a:r>
              <a:rPr lang="en-US" sz="2400" dirty="0" smtClean="0"/>
              <a:t>knowledge </a:t>
            </a:r>
            <a:r>
              <a:rPr lang="en-US" sz="2400" dirty="0"/>
              <a:t>of </a:t>
            </a:r>
            <a:r>
              <a:rPr lang="en-US" sz="2400" dirty="0" smtClean="0"/>
              <a:t> 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     		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</a:t>
            </a:r>
            <a:r>
              <a:rPr lang="en-US" sz="2400" dirty="0"/>
              <a:t>Π</a:t>
            </a:r>
            <a:r>
              <a:rPr lang="en-US" sz="2400" baseline="-25000" dirty="0"/>
              <a:t>WIPOK</a:t>
            </a:r>
            <a:r>
              <a:rPr lang="en-US" sz="2400" dirty="0"/>
              <a:t>: </a:t>
            </a:r>
            <a:r>
              <a:rPr lang="en-US" sz="2400" dirty="0" smtClean="0"/>
              <a:t>P proves </a:t>
            </a:r>
            <a:r>
              <a:rPr lang="en-US" sz="2400" dirty="0"/>
              <a:t>knowledge of a witness </a:t>
            </a:r>
            <a:r>
              <a:rPr lang="en-US" sz="2400" dirty="0" smtClean="0"/>
              <a:t>to 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134" y="2027385"/>
            <a:ext cx="1491897" cy="360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829" y="4205776"/>
            <a:ext cx="816609" cy="249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844" y="5037930"/>
            <a:ext cx="2118895" cy="343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8057" y="3736028"/>
            <a:ext cx="2923363" cy="2958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459" y="2836610"/>
            <a:ext cx="1798125" cy="3471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6752" y="5688529"/>
            <a:ext cx="2684092" cy="87526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Input-Delayed Proof Systems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6090" y="3224872"/>
            <a:ext cx="2087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D00303"/>
                </a:solidFill>
              </a:rPr>
              <a:t>Crucial change: </a:t>
            </a:r>
          </a:p>
        </p:txBody>
      </p:sp>
    </p:spTree>
    <p:extLst>
      <p:ext uri="{BB962C8B-B14F-4D97-AF65-F5344CB8AC3E}">
        <p14:creationId xmlns:p14="http://schemas.microsoft.com/office/powerpoint/2010/main" val="2220508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209" y="0"/>
            <a:ext cx="8229600" cy="1143000"/>
          </a:xfrm>
        </p:spPr>
        <p:txBody>
          <a:bodyPr/>
          <a:lstStyle/>
          <a:p>
            <a:r>
              <a:rPr lang="en-US" dirty="0" smtClean="0"/>
              <a:t>Our 2PC Protocol</a:t>
            </a:r>
            <a:endParaRPr lang="en-US" dirty="0"/>
          </a:p>
        </p:txBody>
      </p:sp>
      <p:pic>
        <p:nvPicPr>
          <p:cNvPr id="4" name="Picture 3" descr="Converted_file_8bffa089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2677" y="1066675"/>
            <a:ext cx="587032" cy="650921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5" name="Straight Connector 4"/>
          <p:cNvCxnSpPr/>
          <p:nvPr/>
        </p:nvCxnSpPr>
        <p:spPr>
          <a:xfrm>
            <a:off x="29128" y="3202799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970" y="4487163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5547799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2016" y="2425610"/>
            <a:ext cx="3162977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93438" y="5085339"/>
            <a:ext cx="3974308" cy="15874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421007" y="6165442"/>
            <a:ext cx="3465871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Converted_file_73cb18e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53" y="1121632"/>
            <a:ext cx="658618" cy="609927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16" name="Straight Arrow Connector 15"/>
          <p:cNvCxnSpPr/>
          <p:nvPr/>
        </p:nvCxnSpPr>
        <p:spPr>
          <a:xfrm flipH="1">
            <a:off x="2668867" y="3837136"/>
            <a:ext cx="6243648" cy="395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016" y="2123086"/>
            <a:ext cx="586138" cy="30252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5051" y="3502869"/>
            <a:ext cx="587032" cy="29817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993" y="4757713"/>
            <a:ext cx="562823" cy="28587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4184" y="5856968"/>
            <a:ext cx="607308" cy="30847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639" y="2123086"/>
            <a:ext cx="1319953" cy="272506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8860" y="3512220"/>
            <a:ext cx="1408018" cy="28882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0616" y="4757713"/>
            <a:ext cx="1313951" cy="26952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6274" y="4631407"/>
            <a:ext cx="804957" cy="44612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86843" y="3401598"/>
            <a:ext cx="744743" cy="41274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8946" y="2070763"/>
            <a:ext cx="586105" cy="32482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24408" y="3409930"/>
            <a:ext cx="359228" cy="29270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49861" y="4626684"/>
            <a:ext cx="299318" cy="41690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58390" y="5856968"/>
            <a:ext cx="355600" cy="2921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55047" y="4087140"/>
            <a:ext cx="1674917" cy="37665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2016" y="2715207"/>
            <a:ext cx="3734571" cy="34091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5531" y="3370666"/>
            <a:ext cx="486328" cy="38570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98804" y="3385627"/>
            <a:ext cx="831682" cy="38570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949211" y="5829837"/>
            <a:ext cx="578066" cy="31923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145450" y="3401598"/>
            <a:ext cx="470154" cy="43949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84807" y="6022674"/>
            <a:ext cx="4216389" cy="68638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1993" y="5337455"/>
            <a:ext cx="4209203" cy="68521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349861" y="1400704"/>
            <a:ext cx="299318" cy="26368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367024" y="1400704"/>
            <a:ext cx="292191" cy="26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33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209" y="0"/>
            <a:ext cx="8229600" cy="1143000"/>
          </a:xfrm>
        </p:spPr>
        <p:txBody>
          <a:bodyPr/>
          <a:lstStyle/>
          <a:p>
            <a:r>
              <a:rPr lang="en-US" dirty="0" smtClean="0"/>
              <a:t>Our 2PC Protocol</a:t>
            </a:r>
            <a:endParaRPr lang="en-US" dirty="0"/>
          </a:p>
        </p:txBody>
      </p:sp>
      <p:pic>
        <p:nvPicPr>
          <p:cNvPr id="4" name="Picture 3" descr="Converted_file_8bffa089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2677" y="1066675"/>
            <a:ext cx="587032" cy="650921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5" name="Straight Connector 4"/>
          <p:cNvCxnSpPr/>
          <p:nvPr/>
        </p:nvCxnSpPr>
        <p:spPr>
          <a:xfrm>
            <a:off x="29128" y="3202799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970" y="4487163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5547799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2016" y="2425610"/>
            <a:ext cx="3162977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93438" y="5085339"/>
            <a:ext cx="3974308" cy="15874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421007" y="6165442"/>
            <a:ext cx="3465871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Converted_file_73cb18e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53" y="1121632"/>
            <a:ext cx="658618" cy="609927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16" name="Straight Arrow Connector 15"/>
          <p:cNvCxnSpPr/>
          <p:nvPr/>
        </p:nvCxnSpPr>
        <p:spPr>
          <a:xfrm flipH="1">
            <a:off x="2668867" y="3837136"/>
            <a:ext cx="6243648" cy="395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016" y="2123086"/>
            <a:ext cx="586138" cy="30252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5051" y="3502869"/>
            <a:ext cx="587032" cy="29817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993" y="4757713"/>
            <a:ext cx="562823" cy="28587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4184" y="5856968"/>
            <a:ext cx="607308" cy="30847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639" y="2123086"/>
            <a:ext cx="1319953" cy="272506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8860" y="3512220"/>
            <a:ext cx="1408018" cy="28882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0616" y="4757713"/>
            <a:ext cx="1313951" cy="26952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6274" y="4631407"/>
            <a:ext cx="804957" cy="44612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86843" y="3401598"/>
            <a:ext cx="744743" cy="41274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8946" y="2070763"/>
            <a:ext cx="586105" cy="32482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49861" y="4626684"/>
            <a:ext cx="299318" cy="41690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58390" y="5856968"/>
            <a:ext cx="355600" cy="2921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49211" y="5829837"/>
            <a:ext cx="578066" cy="31923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45450" y="3401598"/>
            <a:ext cx="470154" cy="43949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49861" y="1400704"/>
            <a:ext cx="299318" cy="26368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67024" y="1400704"/>
            <a:ext cx="292191" cy="26368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93438" y="5241178"/>
            <a:ext cx="3721411" cy="24379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421007" y="6291532"/>
            <a:ext cx="3607587" cy="2892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224408" y="3409930"/>
            <a:ext cx="359228" cy="29270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5531" y="3370666"/>
            <a:ext cx="486328" cy="38570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698804" y="3385627"/>
            <a:ext cx="831682" cy="38570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8568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/>
          <p:cNvSpPr/>
          <p:nvPr/>
        </p:nvSpPr>
        <p:spPr>
          <a:xfrm>
            <a:off x="3317875" y="2872709"/>
            <a:ext cx="2682875" cy="1889002"/>
          </a:xfrm>
          <a:prstGeom prst="hexagon">
            <a:avLst/>
          </a:prstGeom>
          <a:ln w="57150" cmpd="sng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000000"/>
              </a:solidFill>
            </a:endParaRPr>
          </a:p>
          <a:p>
            <a:pPr algn="ctr"/>
            <a:r>
              <a:rPr lang="en-US" sz="2400" dirty="0" smtClean="0"/>
              <a:t>4-round 2PC Protocol </a:t>
            </a:r>
            <a:endParaRPr lang="en-US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2875" y="0"/>
            <a:ext cx="8889613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Tools for our Coin-Flipping Protocol</a:t>
            </a:r>
            <a:endParaRPr lang="en-US" sz="4000" dirty="0">
              <a:latin typeface="+mn-lt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771138" y="3818553"/>
            <a:ext cx="2850803" cy="1891689"/>
          </a:xfrm>
          <a:prstGeom prst="hexagon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Input delayed ZK Argument*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1138" y="524358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5" name="Hexagon 14"/>
          <p:cNvSpPr/>
          <p:nvPr/>
        </p:nvSpPr>
        <p:spPr>
          <a:xfrm>
            <a:off x="3317875" y="4916797"/>
            <a:ext cx="2682875" cy="1891689"/>
          </a:xfrm>
          <a:prstGeom prst="hexagon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Extractable </a:t>
            </a:r>
          </a:p>
          <a:p>
            <a:pPr algn="ctr"/>
            <a:r>
              <a:rPr lang="en-US" sz="2400" dirty="0" smtClean="0"/>
              <a:t>COM</a:t>
            </a:r>
            <a:endParaRPr lang="en-US" sz="2400" dirty="0"/>
          </a:p>
        </p:txBody>
      </p:sp>
      <p:sp>
        <p:nvSpPr>
          <p:cNvPr id="16" name="Hexagon 15"/>
          <p:cNvSpPr/>
          <p:nvPr/>
        </p:nvSpPr>
        <p:spPr>
          <a:xfrm>
            <a:off x="3317875" y="885409"/>
            <a:ext cx="2682875" cy="1891689"/>
          </a:xfrm>
          <a:prstGeom prst="hexagon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cs typeface="Times New Roman"/>
              </a:rPr>
              <a:t>Equicoval</a:t>
            </a:r>
            <a:r>
              <a:rPr lang="en-US" sz="2400" dirty="0" smtClean="0">
                <a:cs typeface="Times New Roman"/>
              </a:rPr>
              <a:t> COM</a:t>
            </a:r>
            <a:endParaRPr lang="en-US" sz="2400" dirty="0">
              <a:cs typeface="Times New Roman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771138" y="1926864"/>
            <a:ext cx="2850802" cy="1891689"/>
          </a:xfrm>
          <a:prstGeom prst="hexagon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cs typeface="Times New Roman"/>
              </a:rPr>
              <a:t>3-round Parallel NMCOM</a:t>
            </a:r>
          </a:p>
        </p:txBody>
      </p:sp>
    </p:spTree>
    <p:extLst>
      <p:ext uri="{BB962C8B-B14F-4D97-AF65-F5344CB8AC3E}">
        <p14:creationId xmlns:p14="http://schemas.microsoft.com/office/powerpoint/2010/main" val="322945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774010"/>
            <a:ext cx="9144000" cy="25442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/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Suppose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that there exists a k-round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NMCOM scheme; then </a:t>
            </a:r>
          </a:p>
          <a:p>
            <a:pPr marL="285750" indent="-285750" algn="just"/>
            <a:endParaRPr lang="en-US" sz="2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2000" b="1" dirty="0">
                <a:solidFill>
                  <a:schemeClr val="tx1"/>
                </a:solidFill>
                <a:cs typeface="Times New Roman"/>
              </a:rPr>
              <a:t>2PC)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: there exists a </a:t>
            </a:r>
            <a:r>
              <a:rPr lang="en-US" sz="2000" b="1" dirty="0">
                <a:solidFill>
                  <a:schemeClr val="tx1"/>
                </a:solidFill>
                <a:cs typeface="Times New Roman"/>
              </a:rPr>
              <a:t>max(4, k + 1)-round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 protocol for securely realizing every </a:t>
            </a:r>
            <a:r>
              <a:rPr lang="en-US" sz="2000" dirty="0" smtClean="0">
                <a:solidFill>
                  <a:schemeClr val="tx1"/>
                </a:solidFill>
                <a:cs typeface="Times New Roman"/>
              </a:rPr>
              <a:t>two-party functionality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; 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000" b="1" dirty="0">
                <a:solidFill>
                  <a:schemeClr val="tx1"/>
                </a:solidFill>
                <a:cs typeface="Times New Roman"/>
              </a:rPr>
              <a:t>(MPC)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: there exists a </a:t>
            </a:r>
            <a:r>
              <a:rPr lang="en-US" sz="2000" b="1" dirty="0">
                <a:solidFill>
                  <a:schemeClr val="tx1"/>
                </a:solidFill>
                <a:cs typeface="Times New Roman"/>
              </a:rPr>
              <a:t>max(4, k + 1)-round</a:t>
            </a:r>
            <a:r>
              <a:rPr lang="en-US" sz="2000" dirty="0">
                <a:solidFill>
                  <a:schemeClr val="tx1"/>
                </a:solidFill>
                <a:cs typeface="Times New Roman"/>
              </a:rPr>
              <a:t> protocol for securely realizing the multi-party coin-flipping functionality. </a:t>
            </a:r>
          </a:p>
          <a:p>
            <a:pPr algn="ctr"/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9567" y="3185795"/>
            <a:ext cx="1928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k-round NMCOM</a:t>
            </a:r>
            <a:endParaRPr lang="en-US" baseline="30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331793"/>
              </p:ext>
            </p:extLst>
          </p:nvPr>
        </p:nvGraphicFramePr>
        <p:xfrm>
          <a:off x="1889123" y="1903729"/>
          <a:ext cx="5095876" cy="126873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47938"/>
                <a:gridCol w="2547938"/>
              </a:tblGrid>
              <a:tr h="47625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Round</a:t>
                      </a:r>
                      <a:r>
                        <a:rPr lang="en-US" sz="2000" baseline="0" dirty="0" smtClean="0"/>
                        <a:t> Complexity 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80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2PC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MCF*</a:t>
                      </a:r>
                    </a:p>
                  </a:txBody>
                  <a:tcPr>
                    <a:solidFill>
                      <a:srgbClr val="C3D69B"/>
                    </a:solidFill>
                  </a:tcPr>
                </a:tc>
              </a:tr>
              <a:tr h="24780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max(4,k+1)</a:t>
                      </a:r>
                      <a:r>
                        <a:rPr lang="en-US" sz="2000" baseline="30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max(4,k+1)</a:t>
                      </a:r>
                    </a:p>
                  </a:txBody>
                  <a:tcPr>
                    <a:solidFill>
                      <a:srgbClr val="C3D69B"/>
                    </a:solidFill>
                  </a:tcPr>
                </a:tc>
              </a:tr>
            </a:tbl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5413375" y="4445000"/>
            <a:ext cx="3603625" cy="17145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0000"/>
                </a:solidFill>
                <a:cs typeface="Times New Roman"/>
              </a:rPr>
              <a:t>F</a:t>
            </a:r>
            <a:r>
              <a:rPr lang="en-US" b="1" dirty="0" smtClean="0">
                <a:solidFill>
                  <a:srgbClr val="000000"/>
                </a:solidFill>
                <a:cs typeface="Times New Roman"/>
              </a:rPr>
              <a:t>our </a:t>
            </a:r>
            <a:r>
              <a:rPr lang="en-US" b="1" dirty="0">
                <a:solidFill>
                  <a:srgbClr val="000000"/>
                </a:solidFill>
                <a:cs typeface="Times New Roman"/>
              </a:rPr>
              <a:t>rounds 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are both </a:t>
            </a:r>
            <a:r>
              <a:rPr lang="en-US" b="1" dirty="0">
                <a:solidFill>
                  <a:srgbClr val="000000"/>
                </a:solidFill>
                <a:cs typeface="Times New Roman"/>
              </a:rPr>
              <a:t>necessary and sufficient 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for both the results </a:t>
            </a:r>
            <a:r>
              <a:rPr lang="en-US" dirty="0" smtClean="0">
                <a:solidFill>
                  <a:srgbClr val="000000"/>
                </a:solidFill>
                <a:cs typeface="Times New Roman"/>
              </a:rPr>
              <a:t>based 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on the 3-round NMCOM of 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[GPR16]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.</a:t>
            </a:r>
            <a:endParaRPr lang="en-US" b="1" dirty="0">
              <a:solidFill>
                <a:srgbClr val="000000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275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1692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Open Problems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329084"/>
              </p:ext>
            </p:extLst>
          </p:nvPr>
        </p:nvGraphicFramePr>
        <p:xfrm>
          <a:off x="390522" y="2781827"/>
          <a:ext cx="8331201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2778"/>
                <a:gridCol w="2632428"/>
                <a:gridCol w="280599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Semi-Honest</a:t>
                      </a:r>
                      <a:r>
                        <a:rPr lang="el-GR" baseline="0" dirty="0" smtClean="0"/>
                        <a:t> ΟΤ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O(1) rounds </a:t>
                      </a:r>
                      <a:r>
                        <a:rPr lang="en-US" baseline="0" dirty="0" smtClean="0">
                          <a:solidFill>
                            <a:srgbClr val="008000"/>
                          </a:solidFill>
                        </a:rPr>
                        <a:t>[BMR90</a:t>
                      </a:r>
                      <a:r>
                        <a:rPr lang="is-IS" baseline="0" dirty="0" smtClean="0">
                          <a:solidFill>
                            <a:srgbClr val="008000"/>
                          </a:solidFill>
                        </a:rPr>
                        <a:t>…</a:t>
                      </a:r>
                      <a:r>
                        <a:rPr lang="en-US" baseline="0" dirty="0" smtClean="0">
                          <a:solidFill>
                            <a:srgbClr val="008000"/>
                          </a:solidFill>
                        </a:rPr>
                        <a:t>]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rounds </a:t>
                      </a:r>
                      <a:r>
                        <a:rPr lang="en-US" baseline="0" dirty="0" smtClean="0">
                          <a:solidFill>
                            <a:srgbClr val="008000"/>
                          </a:solidFill>
                        </a:rPr>
                        <a:t>[GMW87+AIK05]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</a:t>
                      </a:r>
                      <a:r>
                        <a:rPr lang="en-US" baseline="0" dirty="0" smtClean="0"/>
                        <a:t> rounds </a:t>
                      </a:r>
                      <a:r>
                        <a:rPr lang="en-US" baseline="0" dirty="0" smtClean="0">
                          <a:solidFill>
                            <a:srgbClr val="008000"/>
                          </a:solidFill>
                        </a:rPr>
                        <a:t>[this work]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rounds </a:t>
                      </a:r>
                      <a:r>
                        <a:rPr lang="en-US" baseline="0" dirty="0" smtClean="0">
                          <a:solidFill>
                            <a:srgbClr val="008000"/>
                          </a:solidFill>
                        </a:rPr>
                        <a:t>[MW15]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rounds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008000"/>
                          </a:solidFill>
                        </a:rPr>
                        <a:t>[H</a:t>
                      </a:r>
                      <a:r>
                        <a:rPr lang="en-US" b="1" baseline="0" dirty="0" smtClean="0">
                          <a:solidFill>
                            <a:srgbClr val="008000"/>
                          </a:solidFill>
                        </a:rPr>
                        <a:t>P</a:t>
                      </a:r>
                      <a:r>
                        <a:rPr lang="en-US" baseline="0" dirty="0" smtClean="0">
                          <a:solidFill>
                            <a:srgbClr val="008000"/>
                          </a:solidFill>
                        </a:rPr>
                        <a:t>W16]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rounds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008000"/>
                          </a:solidFill>
                        </a:rPr>
                        <a:t>[GGHR14]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90523" y="2284494"/>
            <a:ext cx="8331200" cy="4973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MPC protocols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462100"/>
              </p:ext>
            </p:extLst>
          </p:nvPr>
        </p:nvGraphicFramePr>
        <p:xfrm>
          <a:off x="390523" y="1918734"/>
          <a:ext cx="8331201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7241"/>
                <a:gridCol w="2589037"/>
                <a:gridCol w="283492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Crypto Assumption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Plain</a:t>
                      </a:r>
                      <a:r>
                        <a:rPr lang="en-US" baseline="0" dirty="0" smtClean="0"/>
                        <a:t>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CRS</a:t>
                      </a:r>
                      <a:r>
                        <a:rPr lang="en-US" baseline="0" dirty="0" smtClean="0"/>
                        <a:t> Model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3894347"/>
            <a:ext cx="9144000" cy="272808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Can we get optimal-round static MPC protocols from </a:t>
            </a:r>
            <a:r>
              <a:rPr lang="en-US" sz="2400" dirty="0">
                <a:solidFill>
                  <a:srgbClr val="000000"/>
                </a:solidFill>
              </a:rPr>
              <a:t>different/weaker </a:t>
            </a:r>
            <a:r>
              <a:rPr lang="en-US" sz="2400" dirty="0" smtClean="0">
                <a:solidFill>
                  <a:srgbClr val="000000"/>
                </a:solidFill>
              </a:rPr>
              <a:t>assumptions? </a:t>
            </a:r>
          </a:p>
        </p:txBody>
      </p:sp>
    </p:spTree>
    <p:extLst>
      <p:ext uri="{BB962C8B-B14F-4D97-AF65-F5344CB8AC3E}">
        <p14:creationId xmlns:p14="http://schemas.microsoft.com/office/powerpoint/2010/main" val="709751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CHT" dirty="0" smtClean="0"/>
          </a:p>
          <a:p>
            <a:pPr marL="0" indent="0" algn="ctr">
              <a:buNone/>
            </a:pPr>
            <a:r>
              <a:rPr lang="en-US" altLang="zh-CHT" smtClean="0"/>
              <a:t>Thank you!</a:t>
            </a:r>
            <a:endParaRPr lang="en-US" altLang="zh-CHT" dirty="0" smtClean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of the Art: Computational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08322"/>
              </p:ext>
            </p:extLst>
          </p:nvPr>
        </p:nvGraphicFramePr>
        <p:xfrm>
          <a:off x="2095500" y="1889124"/>
          <a:ext cx="5238750" cy="126873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19375"/>
                <a:gridCol w="2619375"/>
              </a:tblGrid>
              <a:tr h="47625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Round</a:t>
                      </a:r>
                      <a:r>
                        <a:rPr lang="en-US" sz="2000" baseline="0" dirty="0" smtClean="0"/>
                        <a:t> Complexity 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80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MPC</a:t>
                      </a:r>
                    </a:p>
                  </a:txBody>
                  <a:tcPr/>
                </a:tc>
              </a:tr>
              <a:tr h="24780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5 rounds</a:t>
                      </a:r>
                      <a:r>
                        <a:rPr lang="en-US" sz="2000" baseline="0" dirty="0" smtClean="0"/>
                        <a:t> [KO04,ORS15]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O(1)*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156326"/>
            <a:ext cx="8200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*[</a:t>
            </a:r>
            <a:r>
              <a:rPr lang="pt-BR" sz="2000" dirty="0" smtClean="0"/>
              <a:t>BMR90</a:t>
            </a:r>
            <a:r>
              <a:rPr lang="pt-BR" sz="2000" dirty="0"/>
              <a:t>,KOS03,Pas04,DI05,DI06,PPV08</a:t>
            </a:r>
            <a:r>
              <a:rPr lang="pt-BR" sz="2000" dirty="0" smtClean="0"/>
              <a:t>,IPS08,Wee10</a:t>
            </a:r>
            <a:r>
              <a:rPr lang="pt-BR" sz="2000" dirty="0"/>
              <a:t>,Goy11,</a:t>
            </a:r>
            <a:r>
              <a:rPr lang="pt-BR" sz="2000" dirty="0" smtClean="0"/>
              <a:t>LP11,</a:t>
            </a:r>
            <a:r>
              <a:rPr lang="pt-BR" sz="2000" dirty="0"/>
              <a:t>GLOV12]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116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of the Art: Computational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094480"/>
            <a:ext cx="9144000" cy="13506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30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876" y="4423460"/>
            <a:ext cx="7635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What is the exact round complexity of </a:t>
            </a:r>
            <a:r>
              <a:rPr lang="en-US" sz="2400" dirty="0" smtClean="0"/>
              <a:t>secure MPC?</a:t>
            </a: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270611"/>
              </p:ext>
            </p:extLst>
          </p:nvPr>
        </p:nvGraphicFramePr>
        <p:xfrm>
          <a:off x="2095499" y="1968499"/>
          <a:ext cx="5232236" cy="126873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16118"/>
                <a:gridCol w="2616118"/>
              </a:tblGrid>
              <a:tr h="47625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Round</a:t>
                      </a:r>
                      <a:r>
                        <a:rPr lang="en-US" sz="2000" baseline="0" dirty="0" smtClean="0"/>
                        <a:t> Complexity 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80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MPC</a:t>
                      </a:r>
                    </a:p>
                  </a:txBody>
                  <a:tcPr>
                    <a:solidFill>
                      <a:srgbClr val="D99694"/>
                    </a:solidFill>
                  </a:tcPr>
                </a:tc>
              </a:tr>
              <a:tr h="24780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5 rounds</a:t>
                      </a:r>
                      <a:r>
                        <a:rPr lang="en-US" sz="2000" baseline="0" dirty="0" smtClean="0"/>
                        <a:t> [KO04,ORS15]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O(1)</a:t>
                      </a:r>
                    </a:p>
                  </a:txBody>
                  <a:tcPr>
                    <a:solidFill>
                      <a:srgbClr val="D9969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04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4538"/>
            <a:ext cx="8229600" cy="1143000"/>
          </a:xfrm>
        </p:spPr>
        <p:txBody>
          <a:bodyPr>
            <a:noAutofit/>
          </a:bodyPr>
          <a:lstStyle/>
          <a:p>
            <a:r>
              <a:rPr lang="da-DK" sz="4000" dirty="0" smtClean="0">
                <a:latin typeface="+mn-lt"/>
                <a:cs typeface="Times New Roman"/>
              </a:rPr>
              <a:t>Standard </a:t>
            </a:r>
            <a:r>
              <a:rPr lang="da-DK" sz="4000" dirty="0" err="1" smtClean="0">
                <a:latin typeface="+mn-lt"/>
                <a:cs typeface="Times New Roman"/>
              </a:rPr>
              <a:t>Communication</a:t>
            </a:r>
            <a:r>
              <a:rPr lang="da-DK" sz="4000" dirty="0" smtClean="0">
                <a:latin typeface="+mn-lt"/>
                <a:cs typeface="Times New Roman"/>
              </a:rPr>
              <a:t> Model </a:t>
            </a:r>
            <a:br>
              <a:rPr lang="da-DK" sz="4000" dirty="0" smtClean="0">
                <a:latin typeface="+mn-lt"/>
                <a:cs typeface="Times New Roman"/>
              </a:rPr>
            </a:br>
            <a:r>
              <a:rPr lang="da-DK" sz="4000" dirty="0" smtClean="0">
                <a:latin typeface="+mn-lt"/>
                <a:cs typeface="Times New Roman"/>
              </a:rPr>
              <a:t>for MPC</a:t>
            </a:r>
            <a:r>
              <a:rPr lang="da-DK" sz="4000" dirty="0">
                <a:latin typeface="+mn-lt"/>
                <a:cs typeface="Times New Roman"/>
              </a:rPr>
              <a:t/>
            </a:r>
            <a:br>
              <a:rPr lang="da-DK" sz="4000" dirty="0">
                <a:latin typeface="+mn-lt"/>
                <a:cs typeface="Times New Roman"/>
              </a:rPr>
            </a:br>
            <a:endParaRPr lang="en-US" sz="4000" dirty="0">
              <a:latin typeface="+mn-lt"/>
              <a:cs typeface="Times New Rom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3517900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4114800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201" y="2530206"/>
            <a:ext cx="8099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Simultaneous</a:t>
            </a:r>
            <a:r>
              <a:rPr lang="da-DK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Message Exchange Channel </a:t>
            </a:r>
          </a:p>
        </p:txBody>
      </p:sp>
      <p:pic>
        <p:nvPicPr>
          <p:cNvPr id="8" name="Picture 7" descr="Converted_file_73cb18e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22" y="3079750"/>
            <a:ext cx="658618" cy="609927"/>
          </a:xfrm>
          <a:prstGeom prst="rect">
            <a:avLst/>
          </a:prstGeom>
        </p:spPr>
      </p:pic>
      <p:pic>
        <p:nvPicPr>
          <p:cNvPr id="9" name="Picture 8" descr="Converted_file_8bffa089 cop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7406" y="3038756"/>
            <a:ext cx="587032" cy="65092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379304" y="3873500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220929" y="3876675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3865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72"/>
    </mc:Choice>
    <mc:Fallback xmlns="">
      <p:transition xmlns:p14="http://schemas.microsoft.com/office/powerpoint/2010/main" spd="slow" advTm="932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4538"/>
            <a:ext cx="8229600" cy="1143000"/>
          </a:xfrm>
        </p:spPr>
        <p:txBody>
          <a:bodyPr>
            <a:noAutofit/>
          </a:bodyPr>
          <a:lstStyle/>
          <a:p>
            <a:r>
              <a:rPr lang="da-DK" sz="4000" dirty="0" smtClean="0">
                <a:latin typeface="+mn-lt"/>
                <a:cs typeface="Times New Roman"/>
              </a:rPr>
              <a:t>Standard </a:t>
            </a:r>
            <a:r>
              <a:rPr lang="da-DK" sz="4000" dirty="0" err="1" smtClean="0">
                <a:latin typeface="+mn-lt"/>
                <a:cs typeface="Times New Roman"/>
              </a:rPr>
              <a:t>Communication</a:t>
            </a:r>
            <a:r>
              <a:rPr lang="da-DK" sz="4000" dirty="0" smtClean="0">
                <a:latin typeface="+mn-lt"/>
                <a:cs typeface="Times New Roman"/>
              </a:rPr>
              <a:t> Model </a:t>
            </a:r>
            <a:br>
              <a:rPr lang="da-DK" sz="4000" dirty="0" smtClean="0">
                <a:latin typeface="+mn-lt"/>
                <a:cs typeface="Times New Roman"/>
              </a:rPr>
            </a:br>
            <a:r>
              <a:rPr lang="da-DK" sz="4000" dirty="0" smtClean="0">
                <a:latin typeface="+mn-lt"/>
                <a:cs typeface="Times New Roman"/>
              </a:rPr>
              <a:t>for MPC</a:t>
            </a:r>
            <a:r>
              <a:rPr lang="da-DK" sz="4000" dirty="0">
                <a:latin typeface="+mn-lt"/>
                <a:cs typeface="Times New Roman"/>
              </a:rPr>
              <a:t/>
            </a:r>
            <a:br>
              <a:rPr lang="da-DK" sz="4000" dirty="0">
                <a:latin typeface="+mn-lt"/>
                <a:cs typeface="Times New Roman"/>
              </a:rPr>
            </a:br>
            <a:endParaRPr lang="en-US" sz="4000" dirty="0">
              <a:latin typeface="+mn-lt"/>
              <a:cs typeface="Times New Rom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3517900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4114800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201" y="2530206"/>
            <a:ext cx="8099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Simultaneous</a:t>
            </a:r>
            <a:r>
              <a:rPr lang="da-DK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Message Exchange Channel </a:t>
            </a:r>
          </a:p>
        </p:txBody>
      </p:sp>
      <p:pic>
        <p:nvPicPr>
          <p:cNvPr id="22" name="Picture 21" descr="Converted_file_8bffa089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7406" y="3038756"/>
            <a:ext cx="587032" cy="65092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5220929" y="3876675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onverted_file_73cb18e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22" y="3079750"/>
            <a:ext cx="658618" cy="609927"/>
          </a:xfrm>
          <a:prstGeom prst="rect">
            <a:avLst/>
          </a:prstGeom>
        </p:spPr>
      </p:pic>
      <p:pic>
        <p:nvPicPr>
          <p:cNvPr id="21" name="Picture 20" descr="Converted_file_250848b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22" y="2930316"/>
            <a:ext cx="633544" cy="8278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624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72"/>
    </mc:Choice>
    <mc:Fallback xmlns="">
      <p:transition xmlns:p14="http://schemas.microsoft.com/office/powerpoint/2010/main" spd="slow" advTm="9327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4538"/>
            <a:ext cx="8229600" cy="1143000"/>
          </a:xfrm>
        </p:spPr>
        <p:txBody>
          <a:bodyPr>
            <a:noAutofit/>
          </a:bodyPr>
          <a:lstStyle/>
          <a:p>
            <a:r>
              <a:rPr lang="da-DK" sz="4000" dirty="0" smtClean="0">
                <a:latin typeface="+mn-lt"/>
                <a:cs typeface="Times New Roman"/>
              </a:rPr>
              <a:t>Standard </a:t>
            </a:r>
            <a:r>
              <a:rPr lang="da-DK" sz="4000" dirty="0" err="1" smtClean="0">
                <a:latin typeface="+mn-lt"/>
                <a:cs typeface="Times New Roman"/>
              </a:rPr>
              <a:t>Communication</a:t>
            </a:r>
            <a:r>
              <a:rPr lang="da-DK" sz="4000" dirty="0" smtClean="0">
                <a:latin typeface="+mn-lt"/>
                <a:cs typeface="Times New Roman"/>
              </a:rPr>
              <a:t> Model </a:t>
            </a:r>
            <a:br>
              <a:rPr lang="da-DK" sz="4000" dirty="0" smtClean="0">
                <a:latin typeface="+mn-lt"/>
                <a:cs typeface="Times New Roman"/>
              </a:rPr>
            </a:br>
            <a:r>
              <a:rPr lang="da-DK" sz="4000" dirty="0" smtClean="0">
                <a:latin typeface="+mn-lt"/>
                <a:cs typeface="Times New Roman"/>
              </a:rPr>
              <a:t>for MPC</a:t>
            </a:r>
            <a:r>
              <a:rPr lang="da-DK" sz="4000" dirty="0">
                <a:latin typeface="+mn-lt"/>
                <a:cs typeface="Times New Roman"/>
              </a:rPr>
              <a:t/>
            </a:r>
            <a:br>
              <a:rPr lang="da-DK" sz="4000" dirty="0">
                <a:latin typeface="+mn-lt"/>
                <a:cs typeface="Times New Roman"/>
              </a:rPr>
            </a:br>
            <a:endParaRPr lang="en-US" sz="4000" dirty="0">
              <a:latin typeface="+mn-lt"/>
              <a:cs typeface="Times New Rom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3517900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4114800"/>
            <a:ext cx="914400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201" y="2530206"/>
            <a:ext cx="8099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Simultaneous</a:t>
            </a:r>
            <a:r>
              <a:rPr lang="da-DK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Message Exchange Channel </a:t>
            </a:r>
          </a:p>
        </p:txBody>
      </p:sp>
      <p:pic>
        <p:nvPicPr>
          <p:cNvPr id="8" name="Picture 7" descr="Converted_file_250848b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5" y="2930316"/>
            <a:ext cx="633544" cy="827842"/>
          </a:xfrm>
          <a:prstGeom prst="rect">
            <a:avLst/>
          </a:prstGeom>
        </p:spPr>
      </p:pic>
      <p:pic>
        <p:nvPicPr>
          <p:cNvPr id="9" name="Picture 8" descr="Converted_file_8bffa089 cop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7406" y="3038756"/>
            <a:ext cx="587032" cy="65092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379304" y="3873500"/>
            <a:ext cx="1240873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220929" y="3876675"/>
            <a:ext cx="1240874" cy="1587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802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72"/>
    </mc:Choice>
    <mc:Fallback xmlns="">
      <p:transition xmlns:p14="http://schemas.microsoft.com/office/powerpoint/2010/main" spd="slow" advTm="932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0.6|0.5|0.2|0.2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0.5|1.2|0.7|4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0.5|1.2|0.7|4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0.5|1.2|0.7|4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0.5|1.2|0.7|4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0.5|1.2|0.7|4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46584</TotalTime>
  <Words>1754</Words>
  <Application>Microsoft Macintosh PowerPoint</Application>
  <PresentationFormat>On-screen Show (4:3)</PresentationFormat>
  <Paragraphs>351</Paragraphs>
  <Slides>46</Slides>
  <Notes>41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Equation</vt:lpstr>
      <vt:lpstr>The Exact Round Complexity  of  Secure Computation  </vt:lpstr>
      <vt:lpstr>Background: Secure Multi-Party Computation </vt:lpstr>
      <vt:lpstr>Motivating Questions</vt:lpstr>
      <vt:lpstr>State of the Art: Information-Theoretic Setting </vt:lpstr>
      <vt:lpstr>State of the Art: Computational Setting</vt:lpstr>
      <vt:lpstr>State of the Art: Computational Setting</vt:lpstr>
      <vt:lpstr>Standard Communication Model  for MPC </vt:lpstr>
      <vt:lpstr>Standard Communication Model  for MPC </vt:lpstr>
      <vt:lpstr>Standard Communication Model  for MPC </vt:lpstr>
      <vt:lpstr>Standard Communication Model  for MPC </vt:lpstr>
      <vt:lpstr>Communication Model for 2PC </vt:lpstr>
      <vt:lpstr>State of the Art: Computational Setting</vt:lpstr>
      <vt:lpstr>Our Results</vt:lpstr>
      <vt:lpstr>Our Results</vt:lpstr>
      <vt:lpstr>Our Results</vt:lpstr>
      <vt:lpstr>Outline</vt:lpstr>
      <vt:lpstr>Our Results </vt:lpstr>
      <vt:lpstr>Proof (sketch)</vt:lpstr>
      <vt:lpstr>Proof (sketch)</vt:lpstr>
      <vt:lpstr>Proof (sketch)</vt:lpstr>
      <vt:lpstr>Proof (sketch)</vt:lpstr>
      <vt:lpstr>Our Results </vt:lpstr>
      <vt:lpstr>Our Results </vt:lpstr>
      <vt:lpstr>Our Approach for 2PC </vt:lpstr>
      <vt:lpstr>Our Approach for 2PC </vt:lpstr>
      <vt:lpstr>Our Approach for 2PC </vt:lpstr>
      <vt:lpstr>PowerPoint Presentation</vt:lpstr>
      <vt:lpstr>PowerPoint Presentation</vt:lpstr>
      <vt:lpstr>Tools for our 2PC Protocol</vt:lpstr>
      <vt:lpstr>Tools for our 2PC Protocol</vt:lpstr>
      <vt:lpstr>Garble Circuit Construction [Yao80] </vt:lpstr>
      <vt:lpstr>Garble Circuit Construction [Yao80]</vt:lpstr>
      <vt:lpstr>Garble Circuit Construction [Yao80]</vt:lpstr>
      <vt:lpstr>PowerPoint Presentation</vt:lpstr>
      <vt:lpstr>PowerPoint Presentation</vt:lpstr>
      <vt:lpstr>Our 2PC Protocol</vt:lpstr>
      <vt:lpstr>Our 2PC Protocol</vt:lpstr>
      <vt:lpstr>Needed Proof Systems</vt:lpstr>
      <vt:lpstr>Needed Proof Systems</vt:lpstr>
      <vt:lpstr>Needed Proof Systems</vt:lpstr>
      <vt:lpstr>Our 2PC Protocol</vt:lpstr>
      <vt:lpstr>Our 2PC Protocol</vt:lpstr>
      <vt:lpstr>Tools for our Coin-Flipping Protocol</vt:lpstr>
      <vt:lpstr>Conclusion</vt:lpstr>
      <vt:lpstr>Open Problems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antigoni</dc:creator>
  <cp:lastModifiedBy>Antigoni Poly</cp:lastModifiedBy>
  <cp:revision>784</cp:revision>
  <cp:lastPrinted>2016-05-09T17:14:50Z</cp:lastPrinted>
  <dcterms:created xsi:type="dcterms:W3CDTF">2014-03-09T17:37:21Z</dcterms:created>
  <dcterms:modified xsi:type="dcterms:W3CDTF">2016-08-15T16:15:20Z</dcterms:modified>
</cp:coreProperties>
</file>