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2"/>
  </p:notesMasterIdLst>
  <p:sldIdLst>
    <p:sldId id="256" r:id="rId3"/>
    <p:sldId id="319" r:id="rId4"/>
    <p:sldId id="266" r:id="rId5"/>
    <p:sldId id="346" r:id="rId6"/>
    <p:sldId id="372" r:id="rId7"/>
    <p:sldId id="286" r:id="rId8"/>
    <p:sldId id="320" r:id="rId9"/>
    <p:sldId id="347" r:id="rId10"/>
    <p:sldId id="288" r:id="rId11"/>
    <p:sldId id="289" r:id="rId12"/>
    <p:sldId id="332" r:id="rId13"/>
    <p:sldId id="322" r:id="rId14"/>
    <p:sldId id="348" r:id="rId15"/>
    <p:sldId id="296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9" r:id="rId24"/>
    <p:sldId id="333" r:id="rId25"/>
    <p:sldId id="335" r:id="rId26"/>
    <p:sldId id="349" r:id="rId27"/>
    <p:sldId id="336" r:id="rId28"/>
    <p:sldId id="337" r:id="rId29"/>
    <p:sldId id="350" r:id="rId30"/>
    <p:sldId id="338" r:id="rId3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FF"/>
    <a:srgbClr val="FFFF9F"/>
    <a:srgbClr val="F0FEBE"/>
    <a:srgbClr val="B0FED5"/>
    <a:srgbClr val="FFE1FF"/>
    <a:srgbClr val="FFCCFF"/>
    <a:srgbClr val="006600"/>
    <a:srgbClr val="E8FE98"/>
    <a:srgbClr val="ED8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69" autoAdjust="0"/>
  </p:normalViewPr>
  <p:slideViewPr>
    <p:cSldViewPr>
      <p:cViewPr varScale="1">
        <p:scale>
          <a:sx n="78" d="100"/>
          <a:sy n="78" d="100"/>
        </p:scale>
        <p:origin x="94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2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A3174-61E6-4168-AE02-CD6A07614E94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35431-A9B1-4457-9C8F-C19B4B8078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051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35431-A9B1-4457-9C8F-C19B4B80784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11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35431-A9B1-4457-9C8F-C19B4B80784F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728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02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42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60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8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11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38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63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801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97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4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231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D4427-744D-483E-BA4A-11EA03E6032A}" type="datetimeFigureOut">
              <a:rPr kumimoji="1" lang="ja-JP" altLang="en-US" smtClean="0"/>
              <a:t>2016/5/8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45D18-7FDD-4286-BD78-84EC14F376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99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9.png"/><Relationship Id="rId7" Type="http://schemas.openxmlformats.org/officeDocument/2006/relationships/image" Target="../media/image3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31.png"/><Relationship Id="rId4" Type="http://schemas.openxmlformats.org/officeDocument/2006/relationships/image" Target="../media/image21.png"/><Relationship Id="rId9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0.png"/><Relationship Id="rId7" Type="http://schemas.openxmlformats.org/officeDocument/2006/relationships/image" Target="../media/image2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25.png"/><Relationship Id="rId4" Type="http://schemas.openxmlformats.org/officeDocument/2006/relationships/image" Target="../media/image46.png"/><Relationship Id="rId9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4.png"/><Relationship Id="rId7" Type="http://schemas.openxmlformats.org/officeDocument/2006/relationships/image" Target="../media/image6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10" Type="http://schemas.openxmlformats.org/officeDocument/2006/relationships/image" Target="../media/image66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2.png"/><Relationship Id="rId1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0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29.png"/><Relationship Id="rId5" Type="http://schemas.openxmlformats.org/officeDocument/2006/relationships/image" Target="../media/image24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Adaptively Secure Identity-Based Encryption from Lattices with</a:t>
            </a:r>
            <a:br>
              <a:rPr lang="en-US" altLang="ja-JP" dirty="0"/>
            </a:br>
            <a:r>
              <a:rPr lang="en-US" altLang="ja-JP" dirty="0"/>
              <a:t>Asymptotically Shorter Public Parameters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75260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Shota Yamada (AIST)</a:t>
            </a:r>
          </a:p>
        </p:txBody>
      </p:sp>
    </p:spTree>
    <p:extLst>
      <p:ext uri="{BB962C8B-B14F-4D97-AF65-F5344CB8AC3E}">
        <p14:creationId xmlns:p14="http://schemas.microsoft.com/office/powerpoint/2010/main" val="59878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8800" y="105179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Template for IBE(2)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7504" y="692696"/>
            <a:ext cx="2026418" cy="57606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Decryption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6" name="TexTeXPicture" descr="&lt;?xml version=&quot;1.0&quot; encoding=&quot;utf-16&quot;?&gt;&#10;&lt;TeXTeX&gt;&#10;  &lt;preamble&gt;\documentclass{jarticle}&#10;\usepackage{amsmath}&#10;\pagestyle{empty}&lt;/preamble&gt;&#10;  &lt;body&gt;\begin{align*} &#10;\langle&#10;\mathbf{c}_1, &#10;\mathbf{e} \rangle&#10;=&#10;\end{align*}&lt;/body&gt;&#10;  &lt;fcolor&gt;FF000000&lt;/fcolor&gt;&#10;  &lt;bcolor&gt;FFFFFFFF&lt;/bcolor&gt;&#10;  &lt;transparent&gt;True&lt;/transparent&gt;&#10;  &lt;resolution&gt;1800&lt;/resolution&gt;&#10;  &lt;imageh&gt;249&lt;/imageh&gt;&#10;  &lt;imagew&gt;895&lt;/imagew&gt;&#10;  &lt;scale&gt;50&lt;/scale&gt;&#10;  &lt;cursor&gt;59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83" y="1805166"/>
            <a:ext cx="1454516" cy="404664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2272653" y="1737384"/>
            <a:ext cx="5164044" cy="550619"/>
            <a:chOff x="4015067" y="4158914"/>
            <a:chExt cx="5164044" cy="550619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4892599" y="4158914"/>
              <a:ext cx="2088232" cy="550619"/>
              <a:chOff x="510416" y="3230937"/>
              <a:chExt cx="2593484" cy="648728"/>
            </a:xfrm>
          </p:grpSpPr>
          <p:sp>
            <p:nvSpPr>
              <p:cNvPr id="12" name="正方形/長方形 11"/>
              <p:cNvSpPr/>
              <p:nvPr/>
            </p:nvSpPr>
            <p:spPr>
              <a:xfrm>
                <a:off x="510416" y="3230937"/>
                <a:ext cx="1296144" cy="648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600" dirty="0" smtClean="0"/>
                  <a:t>A</a:t>
                </a:r>
                <a:endParaRPr kumimoji="1" lang="ja-JP" altLang="en-US" sz="3600" dirty="0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1807757" y="3231593"/>
                <a:ext cx="1296143" cy="648072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3200" dirty="0" smtClean="0"/>
                  <a:t>H(ID)</a:t>
                </a:r>
                <a:endParaRPr kumimoji="1" lang="ja-JP" altLang="en-US" sz="3200" dirty="0"/>
              </a:p>
            </p:txBody>
          </p:sp>
        </p:grpSp>
        <p:sp>
          <p:nvSpPr>
            <p:cNvPr id="9" name="正方形/長方形 8"/>
            <p:cNvSpPr/>
            <p:nvPr/>
          </p:nvSpPr>
          <p:spPr>
            <a:xfrm>
              <a:off x="4015067" y="4325010"/>
              <a:ext cx="697872" cy="2639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dirty="0"/>
                <a:t>s</a:t>
              </a:r>
              <a:endParaRPr kumimoji="1" lang="ja-JP" altLang="en-US" sz="3600" dirty="0"/>
            </a:p>
          </p:txBody>
        </p:sp>
        <p:pic>
          <p:nvPicPr>
            <p:cNvPr id="10" name="TexTeXPicture" descr="&lt;?xml version=&quot;1.0&quot; encoding=&quot;utf-16&quot;?&gt;&#10;&lt;TeXTeX&gt;&#10;  &lt;preamble&gt;\documentclass{jarticle}&#10;\usepackage{amsmath}&#10;\pagestyle{empty}&lt;/preamble&gt;&#10;  &lt;body&gt;\begin{align*} &#10;+&#10;\end{align*}&lt;/body&gt;&#10;  &lt;fcolor&gt;FF000000&lt;/fcolor&gt;&#10;  &lt;bcolor&gt;FFFFFFFF&lt;/bcolor&gt;&#10;  &lt;transparent&gt;True&lt;/transparent&gt;&#10;  &lt;resolution&gt;1800&lt;/resolution&gt;&#10;  &lt;imageh&gt;166&lt;/imageh&gt;&#10;  &lt;imagew&gt;166&lt;/imagew&gt;&#10;  &lt;scale&gt;50&lt;/scale&gt;&#10;  &lt;cursor&gt;17&lt;/cursor&gt;&#10;&lt;/TeXTeX&gt;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784" y="4295229"/>
              <a:ext cx="323528" cy="323528"/>
            </a:xfrm>
            <a:prstGeom prst="rect">
              <a:avLst/>
            </a:prstGeom>
          </p:spPr>
        </p:pic>
        <p:sp>
          <p:nvSpPr>
            <p:cNvPr id="11" name="正方形/長方形 10"/>
            <p:cNvSpPr/>
            <p:nvPr/>
          </p:nvSpPr>
          <p:spPr>
            <a:xfrm>
              <a:off x="7431718" y="4348225"/>
              <a:ext cx="1747393" cy="2419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/>
                <a:t>x</a:t>
              </a:r>
              <a:endParaRPr kumimoji="1" lang="ja-JP" altLang="en-US" sz="2800" dirty="0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7913277" y="894719"/>
            <a:ext cx="230696" cy="19579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e</a:t>
            </a:r>
            <a:endParaRPr kumimoji="1" lang="ja-JP" altLang="en-US" sz="3600" dirty="0"/>
          </a:p>
        </p:txBody>
      </p:sp>
      <p:pic>
        <p:nvPicPr>
          <p:cNvPr id="15" name="TexTeXPicture" descr="&lt;?xml version=&quot;1.0&quot; encoding=&quot;utf-16&quot;?&gt;&#10;&lt;TeXTeX&gt;&#10;  &lt;preamble&gt;\documentclass{jarticle}&#10;\usepackage{amsmath}&#10;\pagestyle{empty}&lt;/preamble&gt;&#10;  &lt;body&gt;\begin{align*} &#10;(&#10;\end{align*}&lt;/body&gt;&#10;  &lt;fcolor&gt;FF000000&lt;/fcolor&gt;&#10;  &lt;bcolor&gt;FFFFFFFF&lt;/bcolor&gt;&#10;  &lt;transparent&gt;True&lt;/transparent&gt;&#10;  &lt;resolution&gt;1800&lt;/resolution&gt;&#10;  &lt;imageh&gt;249&lt;/imageh&gt;&#10;  &lt;imagew&gt;57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225" y="1414039"/>
            <a:ext cx="166451" cy="1196752"/>
          </a:xfrm>
          <a:prstGeom prst="rect">
            <a:avLst/>
          </a:prstGeom>
        </p:spPr>
      </p:pic>
      <p:pic>
        <p:nvPicPr>
          <p:cNvPr id="16" name="TexTeXPicture" descr="&lt;?xml version=&quot;1.0&quot; encoding=&quot;utf-16&quot;?&gt;&#10;&lt;TeXTeX&gt;&#10;  &lt;preamble&gt;\documentclass{jarticle}&#10;\usepackage{amsmath}&#10;\pagestyle{empty}&lt;/preamble&gt;&#10;  &lt;body&gt;\begin{align*} &#10;)&#10;\end{align*}&lt;/body&gt;&#10;  &lt;fcolor&gt;FF000000&lt;/fcolor&gt;&#10;  &lt;bcolor&gt;FFFFFFFF&lt;/bcolor&gt;&#10;  &lt;transparent&gt;True&lt;/transparent&gt;&#10;  &lt;resolution&gt;1800&lt;/resolution&gt;&#10;  &lt;imageh&gt;249&lt;/imageh&gt;&#10;  &lt;imagew&gt;58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1585" y="1356725"/>
            <a:ext cx="179660" cy="1196752"/>
          </a:xfrm>
          <a:prstGeom prst="rect">
            <a:avLst/>
          </a:prstGeom>
        </p:spPr>
      </p:pic>
      <p:pic>
        <p:nvPicPr>
          <p:cNvPr id="17" name="TexTeXPicture" descr="&lt;?xml version=&quot;1.0&quot; encoding=&quot;utf-16&quot;?&gt;&#10;&lt;TeXTeX&gt;&#10;  &lt;preamble&gt;\documentclass{jarticle}&#10;\usepackage{amsmath}&#10;\pagestyle{empty}&lt;/preamble&gt;&#10;  &lt;body&gt;\begin{align*} &#10;=&#10;\end{align*}&lt;/body&gt;&#10;  &lt;fcolor&gt;FF000000&lt;/fcolor&gt;&#10;  &lt;bcolor&gt;FFFFFFFF&lt;/bcolor&gt;&#10;  &lt;transparent&gt;True&lt;/transparent&gt;&#10;  &lt;resolution&gt;1800&lt;/resolution&gt;&#10;  &lt;imageh&gt;58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85" y="3642781"/>
            <a:ext cx="333810" cy="116632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1202024" y="3284016"/>
            <a:ext cx="697872" cy="263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s</a:t>
            </a:r>
            <a:endParaRPr kumimoji="1" lang="ja-JP" altLang="en-US" sz="3600" dirty="0"/>
          </a:p>
        </p:txBody>
      </p:sp>
      <p:sp>
        <p:nvSpPr>
          <p:cNvPr id="19" name="正方形/長方形 18"/>
          <p:cNvSpPr/>
          <p:nvPr/>
        </p:nvSpPr>
        <p:spPr>
          <a:xfrm>
            <a:off x="3147719" y="3140968"/>
            <a:ext cx="1043634" cy="5500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H(ID)</a:t>
            </a:r>
            <a:endParaRPr kumimoji="1" lang="ja-JP" altLang="en-US" sz="3200" dirty="0"/>
          </a:p>
        </p:txBody>
      </p:sp>
      <p:sp>
        <p:nvSpPr>
          <p:cNvPr id="20" name="正方形/長方形 19"/>
          <p:cNvSpPr/>
          <p:nvPr/>
        </p:nvSpPr>
        <p:spPr>
          <a:xfrm>
            <a:off x="2101618" y="3140968"/>
            <a:ext cx="1043634" cy="55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2" name="正方形/長方形 21"/>
          <p:cNvSpPr/>
          <p:nvPr/>
        </p:nvSpPr>
        <p:spPr>
          <a:xfrm>
            <a:off x="5371304" y="3290759"/>
            <a:ext cx="1747393" cy="241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x</a:t>
            </a:r>
            <a:endParaRPr kumimoji="1" lang="ja-JP" altLang="en-US" sz="2800" dirty="0"/>
          </a:p>
        </p:txBody>
      </p:sp>
      <p:pic>
        <p:nvPicPr>
          <p:cNvPr id="24" name="TexTeXPicture" descr="&lt;?xml version=&quot;1.0&quot; encoding=&quot;utf-16&quot;?&gt;&#10;&lt;TeXTeX&gt;&#10;  &lt;preamble&gt;\documentclass{jarticle}&#10;\usepackage{amsmath}&#10;\pagestyle{empty}&lt;/preamble&gt;&#10;  &lt;body&gt;\begin{align*} &#10;+&#10;\end{align*}&lt;/body&gt;&#10;  &lt;fcolor&gt;FF000000&lt;/fcolor&gt;&#10;  &lt;bcolor&gt;FFFFFFFF&lt;/bcolor&gt;&#10;  &lt;transparent&gt;True&lt;/transparent&gt;&#10;  &lt;resolution&gt;1800&lt;/resolution&gt;&#10;  &lt;imageh&gt;166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224" y="3290759"/>
            <a:ext cx="323528" cy="323528"/>
          </a:xfrm>
          <a:prstGeom prst="rect">
            <a:avLst/>
          </a:prstGeom>
        </p:spPr>
      </p:pic>
      <p:sp>
        <p:nvSpPr>
          <p:cNvPr id="25" name="左中かっこ 24"/>
          <p:cNvSpPr/>
          <p:nvPr/>
        </p:nvSpPr>
        <p:spPr>
          <a:xfrm rot="16200000">
            <a:off x="3180119" y="2851455"/>
            <a:ext cx="442394" cy="279275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3655136" y="4429416"/>
            <a:ext cx="245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u</a:t>
            </a:r>
            <a:endParaRPr kumimoji="1" lang="ja-JP" altLang="en-US" sz="3600" dirty="0"/>
          </a:p>
        </p:txBody>
      </p:sp>
      <p:pic>
        <p:nvPicPr>
          <p:cNvPr id="27" name="TexTeXPicture" descr="&lt;?xml version=&quot;1.0&quot; encoding=&quot;utf-16&quot;?&gt;&#10;&lt;TeXTeX&gt;&#10;  &lt;preamble&gt;\documentclass{jarticle}&#10;\usepackage{amsmath}&#10;\pagestyle{empty}&lt;/preamble&gt;&#10;  &lt;body&gt;\begin{align*} &#10;=&#10;\end{align*}&lt;/body&gt;&#10;  &lt;fcolor&gt;FF000000&lt;/fcolor&gt;&#10;  &lt;bcolor&gt;FFFFFFFF&lt;/bcolor&gt;&#10;  &lt;transparent&gt;True&lt;/transparent&gt;&#10;  &lt;resolution&gt;1800&lt;/resolution&gt;&#10;  &lt;imageh&gt;58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506" y="4695136"/>
            <a:ext cx="333810" cy="116632"/>
          </a:xfrm>
          <a:prstGeom prst="rect">
            <a:avLst/>
          </a:prstGeom>
        </p:spPr>
      </p:pic>
      <p:sp>
        <p:nvSpPr>
          <p:cNvPr id="28" name="左中かっこ 27"/>
          <p:cNvSpPr/>
          <p:nvPr/>
        </p:nvSpPr>
        <p:spPr>
          <a:xfrm rot="16200000">
            <a:off x="6432779" y="2814991"/>
            <a:ext cx="442394" cy="279275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867816" y="4519323"/>
            <a:ext cx="1534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Small term</a:t>
            </a:r>
            <a:endParaRPr kumimoji="1" lang="ja-JP" altLang="en-US" sz="2400" dirty="0"/>
          </a:p>
        </p:txBody>
      </p:sp>
      <p:pic>
        <p:nvPicPr>
          <p:cNvPr id="32" name="TexTeXPicture" descr="&lt;?xml version=&quot;1.0&quot; encoding=&quot;utf-16&quot;?&gt;&#10;&lt;TeXTeX&gt;&#10;  &lt;preamble&gt;\documentclass{jarticle}&#10;\usepackage{amsmath}&#10;\pagestyle{empty}&lt;/preamble&gt;&#10;  &lt;body&gt;\begin{align*} &#10;c_0  - &#10;\langle&#10;\mathbf{c}_1,\mathbf{e} \rangle&#10;=&#10;\langle&#10;\mathbf{s},\mathbf{u}\rangle&#10;+&#10;\mathsf{M}\lceil q/2 \rceil + x_0&#10;-&#10;\langle&#10;\mathbf{s},\mathbf{u}\rangle&#10;- \mathrm{small}\end{align*}&lt;/body&gt;&#10;  &lt;fcolor&gt;FF000000&lt;/fcolor&gt;&#10;  &lt;bcolor&gt;FFFFFFFF&lt;/bcolor&gt;&#10;  &lt;transparent&gt;True&lt;/transparent&gt;&#10;  &lt;resolution&gt;1800&lt;/resolution&gt;&#10;  &lt;imageh&gt;250&lt;/imageh&gt;&#10;  &lt;imagew&gt;5519&lt;/imagew&gt;&#10;  &lt;scale&gt;50&lt;/scale&gt;&#10;  &lt;cursor&gt;194&lt;/cursor&gt;&#10;&lt;/TeXTeX&gt;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45224"/>
            <a:ext cx="8270497" cy="374637"/>
          </a:xfrm>
          <a:prstGeom prst="rect">
            <a:avLst/>
          </a:prstGeom>
        </p:spPr>
      </p:pic>
      <p:pic>
        <p:nvPicPr>
          <p:cNvPr id="33" name="TexTeXPicture" descr="&lt;?xml version=&quot;1.0&quot; encoding=&quot;utf-16&quot;?&gt;&#10;&lt;TeXTeX&gt;&#10;  &lt;preamble&gt;\documentclass{jarticle}&#10;\usepackage{amsmath}&#10;\pagestyle{empty}&lt;/preamble&gt;&#10;  &lt;body&gt;\begin{align*} &#10;= &#10;\mathsf{M}\lceil q/2 \rceil &#10;+&#10;\mathrm{small}&#10;\end{align*}&lt;/body&gt;&#10;  &lt;fcolor&gt;FF000000&lt;/fcolor&gt;&#10;  &lt;bcolor&gt;FFFFFFFF&lt;/bcolor&gt;&#10;  &lt;transparent&gt;True&lt;/transparent&gt;&#10;  &lt;resolution&gt;1800&lt;/resolution&gt;&#10;  &lt;imageh&gt;250&lt;/imageh&gt;&#10;  &lt;imagew&gt;1926&lt;/imagew&gt;&#10;  &lt;scale&gt;50&lt;/scale&gt;&#10;  &lt;cursor&gt;18&lt;/cursor&gt;&#10;&lt;/TeXTeX&gt;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82" y="6130204"/>
            <a:ext cx="2754060" cy="357484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7326603" y="2700558"/>
            <a:ext cx="220186" cy="175112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e</a:t>
            </a:r>
            <a:endParaRPr kumimoji="1" lang="ja-JP" altLang="en-US" sz="3600" dirty="0"/>
          </a:p>
        </p:txBody>
      </p:sp>
      <p:sp>
        <p:nvSpPr>
          <p:cNvPr id="35" name="右矢印 34"/>
          <p:cNvSpPr/>
          <p:nvPr/>
        </p:nvSpPr>
        <p:spPr>
          <a:xfrm>
            <a:off x="4160356" y="6001922"/>
            <a:ext cx="542754" cy="5453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360206" y="2701715"/>
            <a:ext cx="220186" cy="175112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e</a:t>
            </a:r>
            <a:endParaRPr kumimoji="1" lang="ja-JP" altLang="en-US" sz="3600" dirty="0"/>
          </a:p>
        </p:txBody>
      </p:sp>
      <p:pic>
        <p:nvPicPr>
          <p:cNvPr id="3" name="TexTeXPicture" descr="&lt;?xml version=&quot;1.0&quot; encoding=&quot;utf-16&quot;?&gt;&#10;&lt;TeXTeX&gt;&#10;  &lt;preamble&gt;\documentclass{jarticle}&#10;\usepackage{amsmath}&#10;\pagestyle{empty}&lt;/preamble&gt;&#10;  &lt;body&gt;\begin{align*} &#10;\mbox{Retrieve\ }&#10;\mathsf{M}\in \{ 0,1\}&#10;\end{align*}&lt;/body&gt;&#10;  &lt;fcolor&gt;FF000000&lt;/fcolor&gt;&#10;  &lt;bcolor&gt;FFFFFFFF&lt;/bcolor&gt;&#10;  &lt;transparent&gt;True&lt;/transparent&gt;&#10;  &lt;resolution&gt;1800&lt;/resolution&gt;&#10;  &lt;imageh&gt;249&lt;/imageh&gt;&#10;  &lt;imagew&gt;2091&lt;/imagew&gt;&#10;  &lt;scale&gt;50&lt;/scale&gt;&#10;  &lt;cursor&gt;54&lt;/cursor&gt;&#10;&lt;/TeXTeX&gt;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988" y="6141135"/>
            <a:ext cx="3136025" cy="373443"/>
          </a:xfrm>
          <a:prstGeom prst="rect">
            <a:avLst/>
          </a:prstGeom>
        </p:spPr>
      </p:pic>
      <p:cxnSp>
        <p:nvCxnSpPr>
          <p:cNvPr id="23" name="直線コネクタ 22"/>
          <p:cNvCxnSpPr/>
          <p:nvPr/>
        </p:nvCxnSpPr>
        <p:spPr>
          <a:xfrm flipV="1">
            <a:off x="2510658" y="5402841"/>
            <a:ext cx="1144478" cy="4480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V="1">
            <a:off x="6366937" y="5402840"/>
            <a:ext cx="1144478" cy="4480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3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Template for Security Proof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6391" y="1069587"/>
            <a:ext cx="85446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We </a:t>
            </a:r>
            <a:r>
              <a:rPr lang="en-US" altLang="ja-JP" sz="3200" dirty="0" smtClean="0"/>
              <a:t>depend on the </a:t>
            </a:r>
            <a:r>
              <a:rPr lang="en-US" altLang="ja-JP" sz="3200" dirty="0" smtClean="0">
                <a:solidFill>
                  <a:srgbClr val="FF0000"/>
                </a:solidFill>
              </a:rPr>
              <a:t>partitioning technique </a:t>
            </a:r>
            <a:r>
              <a:rPr lang="en-US" altLang="ja-JP" sz="3200" dirty="0" smtClean="0"/>
              <a:t>to prove the security from LWE. </a:t>
            </a:r>
          </a:p>
          <a:p>
            <a:r>
              <a:rPr lang="en-US" altLang="ja-JP" sz="3200" dirty="0" smtClean="0"/>
              <a:t>We embed the problem instance into </a:t>
            </a:r>
          </a:p>
          <a:p>
            <a:r>
              <a:rPr lang="en-US" altLang="ja-JP" sz="3200" dirty="0" smtClean="0"/>
              <a:t>public parameters so that</a:t>
            </a:r>
            <a:endParaRPr kumimoji="1" lang="ja-JP" altLang="en-US" sz="3200" dirty="0"/>
          </a:p>
        </p:txBody>
      </p:sp>
      <p:sp>
        <p:nvSpPr>
          <p:cNvPr id="5" name="正方形/長方形 4"/>
          <p:cNvSpPr/>
          <p:nvPr/>
        </p:nvSpPr>
        <p:spPr>
          <a:xfrm>
            <a:off x="1546697" y="3681724"/>
            <a:ext cx="1043634" cy="5500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H(ID)</a:t>
            </a:r>
            <a:endParaRPr kumimoji="1" lang="ja-JP" altLang="en-US" sz="3200" dirty="0"/>
          </a:p>
        </p:txBody>
      </p:sp>
      <p:sp>
        <p:nvSpPr>
          <p:cNvPr id="7" name="正方形/長方形 6"/>
          <p:cNvSpPr/>
          <p:nvPr/>
        </p:nvSpPr>
        <p:spPr>
          <a:xfrm>
            <a:off x="3392391" y="3713347"/>
            <a:ext cx="1043634" cy="55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pic>
        <p:nvPicPr>
          <p:cNvPr id="8" name="TexTeXPicture" descr="&lt;?xml version=&quot;1.0&quot; encoding=&quot;utf-16&quot;?&gt;&#10;&lt;TeXTeX&gt;&#10;  &lt;preamble&gt;\documentclass{jarticle}&#10;\usepackage{amsmath}&#10;\pagestyle{empty}&lt;/preamble&gt;&#10;  &lt;body&gt;\begin{align*} &#10;=&#10;\end{align*}&lt;/body&gt;&#10;  &lt;fcolor&gt;FF000000&lt;/fcolor&gt;&#10;  &lt;bcolor&gt;FFFFFFFF&lt;/bcolor&gt;&#10;  &lt;transparent&gt;True&lt;/transparent&gt;&#10;  &lt;resolution&gt;1800&lt;/resolution&gt;&#10;  &lt;imageh&gt;58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456" y="3871746"/>
            <a:ext cx="333810" cy="116632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4670150" y="3485577"/>
            <a:ext cx="1043634" cy="103910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R</a:t>
            </a:r>
            <a:r>
              <a:rPr lang="en-US" altLang="ja-JP" sz="2400" dirty="0" smtClean="0"/>
              <a:t>ID</a:t>
            </a:r>
            <a:endParaRPr kumimoji="1" lang="ja-JP" altLang="en-US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7505149" y="3693976"/>
            <a:ext cx="1043634" cy="550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/>
              <a:t>G</a:t>
            </a:r>
            <a:endParaRPr kumimoji="1" lang="ja-JP" altLang="en-US" sz="2000" dirty="0"/>
          </a:p>
        </p:txBody>
      </p:sp>
      <p:pic>
        <p:nvPicPr>
          <p:cNvPr id="11" name="TexTeXPicture" descr="&lt;?xml version=&quot;1.0&quot; encoding=&quot;utf-16&quot;?&gt;&#10;&lt;TeXTeX&gt;&#10;  &lt;preamble&gt;\documentclass{jarticle}&#10;\usepackage{amsmath}&#10;\pagestyle{empty}&lt;/preamble&gt;&#10;  &lt;body&gt;\begin{align*} &#10;+&#10;\end{align*}&lt;/body&gt;&#10;  &lt;fcolor&gt;FF000000&lt;/fcolor&gt;&#10;  &lt;bcolor&gt;FFFFFFFF&lt;/bcolor&gt;&#10;  &lt;transparent&gt;True&lt;/transparent&gt;&#10;  &lt;resolution&gt;1800&lt;/resolution&gt;&#10;  &lt;imageh&gt;166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849" y="3794991"/>
            <a:ext cx="323528" cy="323528"/>
          </a:xfrm>
          <a:prstGeom prst="rect">
            <a:avLst/>
          </a:prstGeom>
        </p:spPr>
      </p:pic>
      <p:pic>
        <p:nvPicPr>
          <p:cNvPr id="13" name="TexTeXPicture" descr="&lt;?xml version=&quot;1.0&quot; encoding=&quot;utf-16&quot;?&gt;&#10;&lt;TeXTeX&gt;&#10;  &lt;preamble&gt;\documentclass{jarticle}&#10;\usepackage{amsmath}&#10;\pagestyle{empty}&lt;/preamble&gt;&#10;  &lt;body&gt;\begin{align*} &#10;\mathsf{F}(\mathsf{ID})&#10;\end{align*}&lt;/body&gt;&#10;  &lt;fcolor&gt;FF000000&lt;/fcolor&gt;&#10;  &lt;bcolor&gt;FFFFFFFF&lt;/bcolor&gt;&#10;  &lt;transparent&gt;True&lt;/transparent&gt;&#10;  &lt;resolution&gt;1800&lt;/resolution&gt;&#10;  &lt;imageh&gt;249&lt;/imageh&gt;&#10;  &lt;imagew&gt;536&lt;/imagew&gt;&#10;  &lt;scale&gt;50&lt;/scale&gt;&#10;  &lt;cursor&gt;26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330" y="3750042"/>
            <a:ext cx="1026090" cy="476672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206164" y="4687348"/>
            <a:ext cx="20403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In the </a:t>
            </a:r>
            <a:endParaRPr lang="en-US" altLang="ja-JP" sz="3200" dirty="0"/>
          </a:p>
          <a:p>
            <a:r>
              <a:rPr lang="en-US" altLang="ja-JP" sz="3200" dirty="0"/>
              <a:t>s</a:t>
            </a:r>
            <a:r>
              <a:rPr kumimoji="1" lang="en-US" altLang="ja-JP" sz="3200" dirty="0" smtClean="0"/>
              <a:t>imulation,</a:t>
            </a:r>
          </a:p>
          <a:p>
            <a:r>
              <a:rPr kumimoji="1" lang="en-US" altLang="ja-JP" sz="3200" dirty="0" smtClean="0"/>
              <a:t>We hope  </a:t>
            </a:r>
            <a:endParaRPr kumimoji="1" lang="ja-JP" altLang="en-US" sz="3200" dirty="0"/>
          </a:p>
        </p:txBody>
      </p:sp>
      <p:sp>
        <p:nvSpPr>
          <p:cNvPr id="17" name="四角形吹き出し 16"/>
          <p:cNvSpPr/>
          <p:nvPr/>
        </p:nvSpPr>
        <p:spPr>
          <a:xfrm>
            <a:off x="7562932" y="2420888"/>
            <a:ext cx="1581068" cy="958694"/>
          </a:xfrm>
          <a:prstGeom prst="wedgeRectCallout">
            <a:avLst>
              <a:gd name="adj1" fmla="val -27470"/>
              <a:gd name="adj2" fmla="val 9590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2"/>
                </a:solidFill>
              </a:rPr>
              <a:t>Gadget matrix</a:t>
            </a:r>
            <a:endParaRPr kumimoji="1" lang="ja-JP" altLang="en-US" sz="2800" dirty="0">
              <a:solidFill>
                <a:schemeClr val="tx2"/>
              </a:solidFill>
            </a:endParaRPr>
          </a:p>
        </p:txBody>
      </p:sp>
      <p:pic>
        <p:nvPicPr>
          <p:cNvPr id="24" name="TexTeXPicture" descr="&lt;?xml version=&quot;1.0&quot; encoding=&quot;utf-16&quot;?&gt;&#10;&lt;TeXTeX&gt;&#10;  &lt;preamble&gt;\documentclass{jarticle}&#10;\usepackage{amsmath}&#10;\pagestyle{empty}&lt;/preamble&gt;&#10;  &lt;body&gt;\begin{align*} &#10;\mathsf{F}(\mathsf{ID}_i)&#10;\neq 0 &#10;\mbox{ for queried }&#10;\mathsf{ID}_i&#10;\end{align*}&lt;/body&gt;&#10;  &lt;fcolor&gt;FF000000&lt;/fcolor&gt;&#10;  &lt;bcolor&gt;FFFFFFFF&lt;/bcolor&gt;&#10;  &lt;transparent&gt;True&lt;/transparent&gt;&#10;  &lt;resolution&gt;1800&lt;/resolution&gt;&#10;  &lt;imageh&gt;249&lt;/imageh&gt;&#10;  &lt;imagew&gt;2755&lt;/imagew&gt;&#10;  &lt;scale&gt;50&lt;/scale&gt;&#10;  &lt;cursor&gt;84&lt;/cursor&gt;&#10;&lt;/TeXTeX&gt;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657" y="5093509"/>
            <a:ext cx="5538246" cy="500553"/>
          </a:xfrm>
          <a:prstGeom prst="rect">
            <a:avLst/>
          </a:prstGeom>
        </p:spPr>
      </p:pic>
      <p:sp>
        <p:nvSpPr>
          <p:cNvPr id="27" name="四角形吹き出し 26"/>
          <p:cNvSpPr/>
          <p:nvPr/>
        </p:nvSpPr>
        <p:spPr>
          <a:xfrm>
            <a:off x="5065107" y="2759167"/>
            <a:ext cx="1581068" cy="569384"/>
          </a:xfrm>
          <a:prstGeom prst="wedgeRectCallout">
            <a:avLst>
              <a:gd name="adj1" fmla="val -27470"/>
              <a:gd name="adj2" fmla="val 9590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2"/>
                </a:solidFill>
              </a:rPr>
              <a:t>Small</a:t>
            </a:r>
            <a:endParaRPr kumimoji="1" lang="ja-JP" altLang="en-US" sz="2800" dirty="0">
              <a:solidFill>
                <a:schemeClr val="tx2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483768" y="4687348"/>
            <a:ext cx="6487252" cy="205402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TexTeXPicture" descr="&lt;?xml version=&quot;1.0&quot; encoding=&quot;utf-16&quot;?&gt;&#10;&lt;TeXTeX&gt;&#10;  &lt;preamble&gt;\documentclass{jarticle}&#10;\usepackage{amsmath}&#10;\pagestyle{empty}&lt;/preamble&gt;&#10;  &lt;body&gt;\begin{align*} &#10;\mathsf{F}(\mathsf{ID}^\star)&#10;= 0 &#10;\mbox{ for challenge }&#10;\mathsf{ID}^\star&#10;\end{align*}&lt;/body&gt;&#10;  &lt;fcolor&gt;FF000000&lt;/fcolor&gt;&#10;  &lt;bcolor&gt;FFFFFFFF&lt;/bcolor&gt;&#10;  &lt;transparent&gt;True&lt;/transparent&gt;&#10;  &lt;resolution&gt;1800&lt;/resolution&gt;&#10;  &lt;imageh&gt;258&lt;/imageh&gt;&#10;  &lt;imagew&gt;3014&lt;/imagew&gt;&#10;  &lt;scale&gt;50&lt;/scale&gt;&#10;  &lt;cursor&gt;91&lt;/cursor&gt;&#10;&lt;/TeXTeX&gt;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657" y="5883477"/>
            <a:ext cx="5773399" cy="49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33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5737" y="520149"/>
            <a:ext cx="8928992" cy="791359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Adaptively secure IBE from Lattices </a:t>
            </a:r>
            <a:r>
              <a:rPr lang="en-US" altLang="ja-JP" dirty="0"/>
              <a:t>[ABB10</a:t>
            </a:r>
            <a:r>
              <a:rPr lang="en-US" altLang="ja-JP" dirty="0" smtClean="0"/>
              <a:t>], [Boy10]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821292" y="2765405"/>
            <a:ext cx="1043634" cy="5500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H(ID)</a:t>
            </a:r>
            <a:endParaRPr kumimoji="1" lang="ja-JP" altLang="en-US" sz="3200" dirty="0"/>
          </a:p>
        </p:txBody>
      </p:sp>
      <p:pic>
        <p:nvPicPr>
          <p:cNvPr id="5" name="TexTeXPicture" descr="&lt;?xml version=&quot;1.0&quot; encoding=&quot;utf-16&quot;?&gt;&#10;&lt;TeXTeX&gt;&#10;  &lt;preamble&gt;\documentclass{jarticle}&#10;\usepackage{amsmath}&#10;\pagestyle{empty}&lt;/preamble&gt;&#10;  &lt;body&gt;\begin{align*} &#10;=&#10;\end{align*}&lt;/body&gt;&#10;  &lt;fcolor&gt;FF000000&lt;/fcolor&gt;&#10;  &lt;bcolor&gt;FFFFFFFF&lt;/bcolor&gt;&#10;  &lt;transparent&gt;True&lt;/transparent&gt;&#10;  &lt;resolution&gt;1800&lt;/resolution&gt;&#10;  &lt;imageh&gt;58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74" y="2955427"/>
            <a:ext cx="333810" cy="116632"/>
          </a:xfrm>
          <a:prstGeom prst="rect">
            <a:avLst/>
          </a:prstGeom>
        </p:spPr>
      </p:pic>
      <p:pic>
        <p:nvPicPr>
          <p:cNvPr id="6" name="TexTeXPicture" descr="&lt;?xml version=&quot;1.0&quot; encoding=&quot;utf-16&quot;?&gt;&#10;&lt;TeXTeX&gt;&#10;  &lt;preamble&gt;\documentclass{jarticle}&#10;\usepackage{amsmath}&#10;\pagestyle{empty}&lt;/preamble&gt;&#10;  &lt;body&gt;\begin{align*} &#10;\sum_{i\in S(\mathsf{ID})}&#10;\end{align*}&lt;/body&gt;&#10;  &lt;fcolor&gt;FF000000&lt;/fcolor&gt;&#10;  &lt;bcolor&gt;FFFFFFFF&lt;/bcolor&gt;&#10;  &lt;transparent&gt;True&lt;/transparent&gt;&#10;  &lt;resolution&gt;1800&lt;/resolution&gt;&#10;  &lt;imageh&gt;590&lt;/imageh&gt;&#10;  &lt;imagew&gt;650&lt;/imagew&gt;&#10;  &lt;scale&gt;50&lt;/scale&gt;&#10;  &lt;cursor&gt;42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708" y="2739403"/>
            <a:ext cx="1047850" cy="951125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696718" y="2759857"/>
            <a:ext cx="1043634" cy="5500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B</a:t>
            </a:r>
            <a:r>
              <a:rPr lang="en-US" altLang="ja-JP" sz="2400" dirty="0" smtClean="0"/>
              <a:t>i</a:t>
            </a:r>
            <a:endParaRPr kumimoji="1" lang="ja-JP" altLang="en-US" sz="1600" dirty="0"/>
          </a:p>
        </p:txBody>
      </p:sp>
      <p:sp>
        <p:nvSpPr>
          <p:cNvPr id="8" name="正方形/長方形 7"/>
          <p:cNvSpPr/>
          <p:nvPr/>
        </p:nvSpPr>
        <p:spPr>
          <a:xfrm>
            <a:off x="3852022" y="2765405"/>
            <a:ext cx="1043634" cy="55006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B</a:t>
            </a:r>
            <a:r>
              <a:rPr lang="en-US" altLang="ja-JP" sz="2400" dirty="0" smtClean="0"/>
              <a:t>0</a:t>
            </a:r>
            <a:endParaRPr kumimoji="1" lang="ja-JP" altLang="en-US" sz="1600" dirty="0"/>
          </a:p>
        </p:txBody>
      </p:sp>
      <p:pic>
        <p:nvPicPr>
          <p:cNvPr id="9" name="TexTeXPicture" descr="&lt;?xml version=&quot;1.0&quot; encoding=&quot;utf-16&quot;?&gt;&#10;&lt;TeXTeX&gt;&#10;  &lt;preamble&gt;\documentclass{jarticle}&#10;\usepackage{amsmath}&#10;\pagestyle{empty}&lt;/preamble&gt;&#10;  &lt;body&gt;\begin{align*} &#10;+&#10;\end{align*}&lt;/body&gt;&#10;  &lt;fcolor&gt;FF000000&lt;/fcolor&gt;&#10;  &lt;bcolor&gt;FFFFFFFF&lt;/bcolor&gt;&#10;  &lt;transparent&gt;True&lt;/transparent&gt;&#10;  &lt;resolution&gt;1800&lt;/resolution&gt;&#10;  &lt;imageh&gt;166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332" y="2873124"/>
            <a:ext cx="323528" cy="323528"/>
          </a:xfrm>
          <a:prstGeom prst="rect">
            <a:avLst/>
          </a:prstGeom>
        </p:spPr>
      </p:pic>
      <p:sp>
        <p:nvSpPr>
          <p:cNvPr id="11" name="四角形吹き出し 10"/>
          <p:cNvSpPr/>
          <p:nvPr/>
        </p:nvSpPr>
        <p:spPr>
          <a:xfrm>
            <a:off x="1442318" y="3790828"/>
            <a:ext cx="5863041" cy="1641335"/>
          </a:xfrm>
          <a:prstGeom prst="wedgeRectCallout">
            <a:avLst>
              <a:gd name="adj1" fmla="val -11571"/>
              <a:gd name="adj2" fmla="val -47894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2"/>
                </a:solidFill>
              </a:rPr>
              <a:t>Long public key!</a:t>
            </a:r>
          </a:p>
          <a:p>
            <a:pPr algn="ctr"/>
            <a:r>
              <a:rPr lang="en-US" altLang="ja-JP" sz="3200" dirty="0" smtClean="0">
                <a:solidFill>
                  <a:schemeClr val="tx2"/>
                </a:solidFill>
              </a:rPr>
              <a:t># of matrices is linear in the length of ID</a:t>
            </a:r>
            <a:endParaRPr kumimoji="1" lang="ja-JP" altLang="en-US" sz="3200" dirty="0">
              <a:solidFill>
                <a:schemeClr val="tx2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864926" y="1844824"/>
            <a:ext cx="2787194" cy="720080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05880" y="5673878"/>
            <a:ext cx="78501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The security proof </a:t>
            </a:r>
            <a:r>
              <a:rPr lang="en-US" altLang="ja-JP" sz="2800" dirty="0" smtClean="0"/>
              <a:t>follows the template. </a:t>
            </a:r>
            <a:r>
              <a:rPr lang="en-US" altLang="ja-JP" sz="2800" dirty="0"/>
              <a:t>I</a:t>
            </a:r>
            <a:r>
              <a:rPr lang="en-US" altLang="ja-JP" sz="2800" dirty="0" smtClean="0"/>
              <a:t>n particular</a:t>
            </a:r>
          </a:p>
          <a:p>
            <a:r>
              <a:rPr lang="en-US" altLang="ja-JP" sz="2800" dirty="0"/>
              <a:t>i</a:t>
            </a:r>
            <a:r>
              <a:rPr lang="en-US" altLang="ja-JP" sz="2800" dirty="0" smtClean="0"/>
              <a:t>t is similar to that of Waters’ IBE [Wa05].</a:t>
            </a:r>
            <a:endParaRPr kumimoji="1" lang="ja-JP" altLang="en-US" sz="2800" dirty="0"/>
          </a:p>
        </p:txBody>
      </p:sp>
      <p:pic>
        <p:nvPicPr>
          <p:cNvPr id="14" name="TexTeXPicture" descr="&lt;?xml version=&quot;1.0&quot; encoding=&quot;utf-16&quot;?&gt;&#10;&lt;TeXTeX&gt;&#10;  &lt;preamble&gt;\documentclass{jarticle}&#10;\usepackage{amsmath}&#10;\pagestyle{empty}&lt;/preamble&gt;&#10;  &lt;body&gt;\begin{align*} &#10;\mathsf{mpk}&#10;=(&#10;\mathbf{A},\mathbf{u},~&#10;\mathbf{B}_0,&#10;\mathbf{B}_1,&#10;\ldots,&#10;\mathbf{B}_{\kappa}&#10;~&#10;)&#10;\end{align*}&lt;/body&gt;&#10;  &lt;fcolor&gt;FF000000&lt;/fcolor&gt;&#10;  &lt;bcolor&gt;FFFFFFFF&lt;/bcolor&gt;&#10;  &lt;transparent&gt;True&lt;/transparent&gt;&#10;  &lt;resolution&gt;1800&lt;/resolution&gt;&#10;  &lt;imageh&gt;249&lt;/imageh&gt;&#10;  &lt;imagew&gt;3322&lt;/imagew&gt;&#10;  &lt;scale&gt;50&lt;/scale&gt;&#10;  &lt;cursor&gt;113&lt;/cursor&gt;&#10;&lt;/TeXTeX&gt;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80" y="2021164"/>
            <a:ext cx="5454925" cy="40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62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Agenda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Preliminaries</a:t>
            </a:r>
          </a:p>
          <a:p>
            <a:r>
              <a:rPr lang="en-US" altLang="ja-JP" sz="4000" dirty="0" smtClean="0"/>
              <a:t>Previous Works</a:t>
            </a:r>
            <a:endParaRPr lang="en-US" altLang="ja-JP" sz="2000" dirty="0" smtClean="0"/>
          </a:p>
          <a:p>
            <a:r>
              <a:rPr kumimoji="1" lang="en-US" altLang="ja-JP" sz="4000" dirty="0" smtClean="0">
                <a:solidFill>
                  <a:srgbClr val="FF0000"/>
                </a:solidFill>
              </a:rPr>
              <a:t>Our Construction</a:t>
            </a:r>
            <a:endParaRPr lang="en-US" altLang="ja-JP" sz="2000" dirty="0">
              <a:solidFill>
                <a:srgbClr val="FF0000"/>
              </a:solidFill>
            </a:endParaRPr>
          </a:p>
          <a:p>
            <a:r>
              <a:rPr lang="en-US" altLang="ja-JP" sz="4000" dirty="0" smtClean="0"/>
              <a:t>Comparison</a:t>
            </a:r>
            <a:endParaRPr kumimoji="1" lang="en-US" altLang="ja-JP" sz="4000" dirty="0"/>
          </a:p>
          <a:p>
            <a:r>
              <a:rPr lang="en-US" altLang="ja-JP" sz="4000" dirty="0" smtClean="0"/>
              <a:t>Summary</a:t>
            </a:r>
            <a:endParaRPr kumimoji="1" lang="en-US" altLang="ja-JP" sz="4000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Difficulty of Reducing the Size of </a:t>
            </a:r>
            <a:r>
              <a:rPr lang="en-US" altLang="ja-JP" dirty="0" err="1" smtClean="0"/>
              <a:t>mpk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To achieve adaptive security, we have several choices</a:t>
            </a:r>
          </a:p>
          <a:p>
            <a:pPr lvl="1"/>
            <a:r>
              <a:rPr lang="en-US" altLang="ja-JP" dirty="0" smtClean="0"/>
              <a:t>Waters’ </a:t>
            </a:r>
            <a:r>
              <a:rPr lang="en-US" altLang="ja-JP" dirty="0"/>
              <a:t>hash </a:t>
            </a:r>
            <a:r>
              <a:rPr lang="en-US" altLang="ja-JP" dirty="0" smtClean="0"/>
              <a:t>[Wa05]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→</a:t>
            </a:r>
            <a:r>
              <a:rPr lang="en-US" altLang="ja-JP" dirty="0" smtClean="0"/>
              <a:t>requires long parameters (as we have seen)</a:t>
            </a:r>
          </a:p>
          <a:p>
            <a:pPr lvl="1"/>
            <a:r>
              <a:rPr lang="en-US" altLang="ja-JP" dirty="0" smtClean="0"/>
              <a:t>Dual system encryption methodology [Wa09]</a:t>
            </a:r>
            <a:br>
              <a:rPr lang="en-US" altLang="ja-JP" dirty="0" smtClean="0"/>
            </a:br>
            <a:r>
              <a:rPr lang="ja-JP" altLang="en-US" dirty="0" smtClean="0"/>
              <a:t>→</a:t>
            </a:r>
            <a:r>
              <a:rPr lang="en-US" altLang="ja-JP" dirty="0" smtClean="0"/>
              <a:t>No lattice analogue</a:t>
            </a:r>
          </a:p>
          <a:p>
            <a:pPr lvl="1"/>
            <a:r>
              <a:rPr lang="en-US" altLang="ja-JP" dirty="0" err="1" smtClean="0"/>
              <a:t>Naccache’s</a:t>
            </a:r>
            <a:r>
              <a:rPr lang="en-US" altLang="ja-JP" dirty="0" smtClean="0"/>
              <a:t> variant of Waters’ hash [Na05]</a:t>
            </a:r>
            <a:br>
              <a:rPr lang="en-US" altLang="ja-JP" dirty="0" smtClean="0"/>
            </a:br>
            <a:r>
              <a:rPr lang="ja-JP" altLang="en-US" dirty="0" smtClean="0"/>
              <a:t>→</a:t>
            </a:r>
            <a:r>
              <a:rPr lang="en-US" altLang="ja-JP" dirty="0" smtClean="0"/>
              <a:t>still long (asymptotically)</a:t>
            </a:r>
          </a:p>
          <a:p>
            <a:pPr lvl="1"/>
            <a:r>
              <a:rPr lang="en-US" altLang="ja-JP" dirty="0" smtClean="0"/>
              <a:t>Use admissible hash [BB04b]</a:t>
            </a:r>
            <a:br>
              <a:rPr lang="en-US" altLang="ja-JP" dirty="0" smtClean="0"/>
            </a:br>
            <a:r>
              <a:rPr lang="ja-JP" altLang="en-US" dirty="0" smtClean="0"/>
              <a:t>→</a:t>
            </a:r>
            <a:r>
              <a:rPr lang="en-US" altLang="ja-JP" dirty="0" smtClean="0"/>
              <a:t>require long parameters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マイル 3"/>
          <p:cNvSpPr/>
          <p:nvPr/>
        </p:nvSpPr>
        <p:spPr>
          <a:xfrm>
            <a:off x="6516216" y="4740966"/>
            <a:ext cx="1368152" cy="1401019"/>
          </a:xfrm>
          <a:prstGeom prst="smileyFace">
            <a:avLst>
              <a:gd name="adj" fmla="val -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3131840" y="3863181"/>
            <a:ext cx="5554960" cy="26772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>
                <a:solidFill>
                  <a:schemeClr val="tx2">
                    <a:lumMod val="50000"/>
                  </a:schemeClr>
                </a:solidFill>
              </a:rPr>
              <a:t>Use a technique unique to lattice setting:</a:t>
            </a:r>
          </a:p>
          <a:p>
            <a:pPr algn="ctr"/>
            <a:r>
              <a:rPr lang="en-US" altLang="ja-JP" sz="4000" dirty="0" smtClean="0">
                <a:solidFill>
                  <a:schemeClr val="tx2">
                    <a:lumMod val="50000"/>
                  </a:schemeClr>
                </a:solidFill>
              </a:rPr>
              <a:t>Fully homomorphic computation.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870" y="4703828"/>
            <a:ext cx="1805940" cy="162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28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Special Matrix 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Given               and               , it is possible to </a:t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compute              with small coefficients such that                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051720" y="1600200"/>
            <a:ext cx="1043634" cy="550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/>
              <a:t>G</a:t>
            </a:r>
            <a:endParaRPr kumimoji="1" lang="ja-JP" altLang="en-US" sz="2000" dirty="0"/>
          </a:p>
        </p:txBody>
      </p:sp>
      <p:sp>
        <p:nvSpPr>
          <p:cNvPr id="10" name="正方形/長方形 9"/>
          <p:cNvSpPr/>
          <p:nvPr/>
        </p:nvSpPr>
        <p:spPr>
          <a:xfrm>
            <a:off x="4050183" y="1600200"/>
            <a:ext cx="1043634" cy="55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U</a:t>
            </a:r>
            <a:endParaRPr kumimoji="1" lang="ja-JP" altLang="en-US" sz="3600" dirty="0"/>
          </a:p>
        </p:txBody>
      </p:sp>
      <p:sp>
        <p:nvSpPr>
          <p:cNvPr id="11" name="正方形/長方形 10"/>
          <p:cNvSpPr/>
          <p:nvPr/>
        </p:nvSpPr>
        <p:spPr>
          <a:xfrm>
            <a:off x="2483768" y="2384424"/>
            <a:ext cx="1043634" cy="101210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V</a:t>
            </a:r>
            <a:endParaRPr kumimoji="1" lang="ja-JP" altLang="en-US" sz="36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529903" y="4134081"/>
            <a:ext cx="1043634" cy="550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/>
              <a:t>G</a:t>
            </a:r>
            <a:endParaRPr kumimoji="1" lang="ja-JP" altLang="en-US" sz="2000" dirty="0"/>
          </a:p>
        </p:txBody>
      </p:sp>
      <p:sp>
        <p:nvSpPr>
          <p:cNvPr id="13" name="正方形/長方形 12"/>
          <p:cNvSpPr/>
          <p:nvPr/>
        </p:nvSpPr>
        <p:spPr>
          <a:xfrm>
            <a:off x="2773154" y="3903059"/>
            <a:ext cx="1043634" cy="101210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V</a:t>
            </a:r>
            <a:endParaRPr kumimoji="1" lang="ja-JP" altLang="en-US" sz="3600" dirty="0"/>
          </a:p>
        </p:txBody>
      </p:sp>
      <p:pic>
        <p:nvPicPr>
          <p:cNvPr id="14" name="TexTeXPicture" descr="&lt;?xml version=&quot;1.0&quot; encoding=&quot;utf-16&quot;?&gt;&#10;&lt;TeXTeX&gt;&#10;  &lt;preamble&gt;\documentclass{jarticle}&#10;\usepackage{amsmath}&#10;\pagestyle{empty}&lt;/preamble&gt;&#10;  &lt;body&gt;\begin{align*} &#10;=&#10;\end{align*}&lt;/body&gt;&#10;  &lt;fcolor&gt;FF000000&lt;/fcolor&gt;&#10;  &lt;bcolor&gt;FFFFFFFF&lt;/bcolor&gt;&#10;  &lt;transparent&gt;True&lt;/transparent&gt;&#10;  &lt;resolution&gt;1800&lt;/resolution&gt;&#10;  &lt;imageh&gt;58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329240"/>
            <a:ext cx="457200" cy="159744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4830554" y="4134081"/>
            <a:ext cx="1043634" cy="55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U</a:t>
            </a:r>
            <a:endParaRPr kumimoji="1" lang="ja-JP" altLang="en-US" sz="3600" dirty="0"/>
          </a:p>
        </p:txBody>
      </p:sp>
      <p:sp>
        <p:nvSpPr>
          <p:cNvPr id="16" name="角丸四角形吹き出し 15"/>
          <p:cNvSpPr/>
          <p:nvPr/>
        </p:nvSpPr>
        <p:spPr>
          <a:xfrm>
            <a:off x="1115616" y="5229200"/>
            <a:ext cx="6912768" cy="1440160"/>
          </a:xfrm>
          <a:prstGeom prst="wedgeRoundRectCallout">
            <a:avLst>
              <a:gd name="adj1" fmla="val -14133"/>
              <a:gd name="adj2" fmla="val -6136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chemeClr val="tx2">
                    <a:lumMod val="50000"/>
                  </a:schemeClr>
                </a:solidFill>
              </a:rPr>
              <a:t>Chosen deterministically,</a:t>
            </a:r>
            <a:br>
              <a:rPr kumimoji="1" lang="en-US" altLang="ja-JP" sz="40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altLang="ja-JP" sz="4000" dirty="0" smtClean="0">
                <a:solidFill>
                  <a:schemeClr val="tx2">
                    <a:lumMod val="50000"/>
                  </a:schemeClr>
                </a:solidFill>
              </a:rPr>
              <a:t>denoted as </a:t>
            </a:r>
            <a:endParaRPr kumimoji="1" lang="ja-JP" alt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TexTeXPicture" descr="&lt;?xml version=&quot;1.0&quot; encoding=&quot;utf-16&quot;?&gt;&#10;&lt;TeXTeX&gt;&#10;  &lt;preamble&gt;\documentclass{jarticle}&#10;\usepackage{amsmath}&#10;\pagestyle{empty}&lt;/preamble&gt;&#10;  &lt;body&gt;\begin{align*} &#10;\mathbf{G}^{-1}&#10;(\mathbf{U})&#10;\end{align*}&lt;/body&gt;&#10;  &lt;fcolor&gt;FF000000&lt;/fcolor&gt;&#10;  &lt;bcolor&gt;FFFFFFFF&lt;/bcolor&gt;&#10;  &lt;transparent&gt;True&lt;/transparent&gt;&#10;  &lt;resolution&gt;1800&lt;/resolution&gt;&#10;  &lt;imageh&gt;281&lt;/imageh&gt;&#10;  &lt;imagew&gt;865&lt;/imagew&gt;&#10;  &lt;scale&gt;50&lt;/scale&gt;&#10;  &lt;cursor&gt;42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303" y="6034385"/>
            <a:ext cx="1688995" cy="54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2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Fully Homomorphic </a:t>
            </a:r>
            <a:r>
              <a:rPr lang="en-US" altLang="ja-JP" dirty="0" smtClean="0"/>
              <a:t>Computation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3609" y="1543398"/>
            <a:ext cx="8229600" cy="4525963"/>
          </a:xfrm>
        </p:spPr>
        <p:txBody>
          <a:bodyPr/>
          <a:lstStyle/>
          <a:p>
            <a:r>
              <a:rPr lang="en-US" altLang="ja-JP" dirty="0" smtClean="0"/>
              <a:t>Let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The following holds</a:t>
            </a:r>
            <a:endParaRPr lang="en-US" altLang="ja-JP" dirty="0"/>
          </a:p>
        </p:txBody>
      </p:sp>
      <p:pic>
        <p:nvPicPr>
          <p:cNvPr id="11" name="TexTeXPicture" descr="&lt;?xml version=&quot;1.0&quot; encoding=&quot;utf-16&quot;?&gt;&#10;&lt;TeXTeX&gt;&#10;  &lt;preamble&gt;\documentclass{jarticle}&#10;\usepackage{amsmath}&#10;\pagestyle{empty}&lt;/preamble&gt;&#10;  &lt;body&gt;\begin{align*} &#10;\mathbf{B}&#10;\mathbf{G}^{-1}&#10;(\mathbf{B'})&#10;= ( \mathbf{A R}&#10;+ x \mathbf{G} )&#10;\mathbf{G}^{-1}&#10;(\mathbf{B'})&#10;\end{align*}&lt;/body&gt;&#10;  &lt;fcolor&gt;FF000000&lt;/fcolor&gt;&#10;  &lt;bcolor&gt;FFFFFFFF&lt;/bcolor&gt;&#10;  &lt;transparent&gt;True&lt;/transparent&gt;&#10;  &lt;resolution&gt;1800&lt;/resolution&gt;&#10;  &lt;imageh&gt;281&lt;/imageh&gt;&#10;  &lt;imagew&gt;3719&lt;/imagew&gt;&#10;  &lt;scale&gt;50&lt;/scale&gt;&#10;  &lt;cursor&gt;75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91" y="3525549"/>
            <a:ext cx="6842313" cy="516991"/>
          </a:xfrm>
          <a:prstGeom prst="rect">
            <a:avLst/>
          </a:prstGeom>
        </p:spPr>
      </p:pic>
      <p:pic>
        <p:nvPicPr>
          <p:cNvPr id="12" name="TexTeXPicture" descr="&lt;?xml version=&quot;1.0&quot; encoding=&quot;utf-16&quot;?&gt;&#10;&lt;TeXTeX&gt;&#10;  &lt;preamble&gt;\documentclass{jarticle}&#10;\usepackage{amsmath}&#10;\pagestyle{empty}&lt;/preamble&gt;&#10;  &lt;body&gt;\begin{align*} &#10;=  \mathbf{A R}\mathbf{G}^{-1}&#10;(\mathbf{B'})&#10;+ x \mathbf{B'}&#10;\end{align*}&lt;/body&gt;&#10;  &lt;fcolor&gt;FF000000&lt;/fcolor&gt;&#10;  &lt;bcolor&gt;FFFFFFFF&lt;/bcolor&gt;&#10;  &lt;transparent&gt;True&lt;/transparent&gt;&#10;  &lt;resolution&gt;1800&lt;/resolution&gt;&#10;  &lt;imageh&gt;281&lt;/imageh&gt;&#10;  &lt;imagew&gt;2342&lt;/imagew&gt;&#10;  &lt;scale&gt;50&lt;/scale&gt;&#10;  &lt;cursor&gt;62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309414"/>
            <a:ext cx="4241405" cy="508897"/>
          </a:xfrm>
          <a:prstGeom prst="rect">
            <a:avLst/>
          </a:prstGeom>
        </p:spPr>
      </p:pic>
      <p:pic>
        <p:nvPicPr>
          <p:cNvPr id="13" name="TexTeXPicture" descr="&lt;?xml version=&quot;1.0&quot; encoding=&quot;utf-16&quot;?&gt;&#10;&lt;TeXTeX&gt;&#10;  &lt;preamble&gt;\documentclass{jarticle}&#10;\usepackage{amsmath}&#10;\pagestyle{empty}&lt;/preamble&gt;&#10;  &lt;body&gt;\begin{align*} &#10;=  &#10;\mathbf{A}&#10;(&#10;\mathbf{R}&#10;\mathbf{G}^{-1}&#10;(\mathbf{B'})&#10;+x&#10;\mathbf{R'}&#10;)&#10;+xx' \mathbf{G}&#10;\end{align*}&lt;/body&gt;&#10;  &lt;fcolor&gt;FF000000&lt;/fcolor&gt;&#10;  &lt;bcolor&gt;FFFFFFFF&lt;/bcolor&gt;&#10;  &lt;transparent&gt;True&lt;/transparent&gt;&#10;  &lt;resolution&gt;1800&lt;/resolution&gt;&#10;  &lt;imageh&gt;281&lt;/imageh&gt;&#10;  &lt;imagew&gt;3427&lt;/imagew&gt;&#10;  &lt;scale&gt;50&lt;/scale&gt;&#10;  &lt;cursor&gt;105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354" y="5017402"/>
            <a:ext cx="5747828" cy="471299"/>
          </a:xfrm>
          <a:prstGeom prst="rect">
            <a:avLst/>
          </a:prstGeom>
        </p:spPr>
      </p:pic>
      <p:sp>
        <p:nvSpPr>
          <p:cNvPr id="15" name="右中かっこ 14"/>
          <p:cNvSpPr/>
          <p:nvPr/>
        </p:nvSpPr>
        <p:spPr>
          <a:xfrm rot="5400000">
            <a:off x="4902081" y="4035023"/>
            <a:ext cx="635981" cy="3312368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吹き出し 15"/>
          <p:cNvSpPr/>
          <p:nvPr/>
        </p:nvSpPr>
        <p:spPr>
          <a:xfrm>
            <a:off x="2824453" y="6051543"/>
            <a:ext cx="3992082" cy="569384"/>
          </a:xfrm>
          <a:prstGeom prst="wedgeRectCallout">
            <a:avLst>
              <a:gd name="adj1" fmla="val -28418"/>
              <a:gd name="adj2" fmla="val 4851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2"/>
                </a:solidFill>
              </a:rPr>
              <a:t>Small, if R,R’,</a:t>
            </a:r>
            <a:r>
              <a:rPr kumimoji="1" lang="en-US" altLang="ja-JP" sz="2800" dirty="0" err="1" smtClean="0">
                <a:solidFill>
                  <a:schemeClr val="tx2"/>
                </a:solidFill>
              </a:rPr>
              <a:t>x,x</a:t>
            </a:r>
            <a:r>
              <a:rPr kumimoji="1" lang="en-US" altLang="ja-JP" sz="2800" dirty="0" smtClean="0">
                <a:solidFill>
                  <a:schemeClr val="tx2"/>
                </a:solidFill>
              </a:rPr>
              <a:t>’ are small</a:t>
            </a:r>
            <a:endParaRPr kumimoji="1" lang="ja-JP" altLang="en-US" sz="2800" dirty="0">
              <a:solidFill>
                <a:schemeClr val="tx2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020272" y="4941168"/>
            <a:ext cx="1594520" cy="6720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995936" y="1988840"/>
            <a:ext cx="735268" cy="6720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TexTeXPicture" descr="&lt;?xml version=&quot;1.0&quot; encoding=&quot;utf-16&quot;?&gt;&#10;&lt;TeXTeX&gt;&#10;  &lt;preamble&gt;\documentclass{jarticle}&#10;\usepackage{amsmath}&#10;\pagestyle{empty}&lt;/preamble&gt;&#10;  &lt;body&gt;\begin{align*} &#10;\mathbf{B}&#10;= \mathbf{A R}&#10;+ x \mathbf{G}~,~&#10;\mathbf{B'}&#10;= \mathbf{A R'}&#10;+ x' \mathbf{G}&#10;\end{align*}&lt;/body&gt;&#10;  &lt;fcolor&gt;FF000000&lt;/fcolor&gt;&#10;  &lt;bcolor&gt;FFFFFFFF&lt;/bcolor&gt;&#10;  &lt;transparent&gt;True&lt;/transparent&gt;&#10;  &lt;resolution&gt;1800&lt;/resolution&gt;&#10;  &lt;imageh&gt;248&lt;/imageh&gt;&#10;  &lt;imagew&gt;3740&lt;/imagew&gt;&#10;  &lt;scale&gt;50&lt;/scale&gt;&#10;  &lt;cursor&gt;57&lt;/cursor&gt;&#10;&lt;/TeXTeX&gt;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022" y="2101993"/>
            <a:ext cx="6766592" cy="448694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7729180" y="1988840"/>
            <a:ext cx="885612" cy="6720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46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Our Idea to Reduce </a:t>
            </a:r>
            <a:br>
              <a:rPr kumimoji="1" lang="en-US" altLang="ja-JP" dirty="0" smtClean="0"/>
            </a:br>
            <a:r>
              <a:rPr kumimoji="1" lang="en-US" altLang="ja-JP" dirty="0" smtClean="0"/>
              <a:t>Public Parameters (1)</a:t>
            </a:r>
            <a:endParaRPr kumimoji="1" lang="ja-JP" altLang="en-US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2398444" y="1990086"/>
            <a:ext cx="4477812" cy="442021"/>
            <a:chOff x="3132588" y="2111554"/>
            <a:chExt cx="4125172" cy="382308"/>
          </a:xfrm>
        </p:grpSpPr>
        <p:sp>
          <p:nvSpPr>
            <p:cNvPr id="8" name="正方形/長方形 7"/>
            <p:cNvSpPr/>
            <p:nvPr/>
          </p:nvSpPr>
          <p:spPr>
            <a:xfrm>
              <a:off x="3132588" y="2111554"/>
              <a:ext cx="861559" cy="36797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/>
                <a:t>2</a:t>
              </a:r>
              <a:r>
                <a:rPr lang="en-US" altLang="ja-JP" sz="2000" dirty="0" smtClean="0"/>
                <a:t>,1</a:t>
              </a:r>
              <a:endParaRPr kumimoji="1" lang="ja-JP" altLang="en-US" sz="140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823406" y="2111555"/>
              <a:ext cx="847910" cy="36797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 smtClean="0"/>
                <a:t>2,j</a:t>
              </a:r>
              <a:endParaRPr kumimoji="1" lang="ja-JP" altLang="en-US" sz="1400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6388770" y="2111554"/>
              <a:ext cx="868990" cy="38230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/>
                <a:t>2</a:t>
              </a:r>
              <a:r>
                <a:rPr lang="en-US" altLang="ja-JP" sz="2000" dirty="0" smtClean="0"/>
                <a:t>,</a:t>
              </a:r>
              <a:r>
                <a:rPr lang="ja-JP" altLang="en-US" sz="2000" dirty="0" smtClean="0"/>
                <a:t> √</a:t>
              </a:r>
              <a:r>
                <a:rPr lang="en-US" altLang="ja-JP" sz="2000" dirty="0" smtClean="0"/>
                <a:t>κ</a:t>
              </a:r>
              <a:endParaRPr kumimoji="1" lang="ja-JP" altLang="en-US" sz="1400" dirty="0"/>
            </a:p>
          </p:txBody>
        </p:sp>
        <p:pic>
          <p:nvPicPr>
            <p:cNvPr id="11" name="TexTeXPicture" descr="&lt;?xml version=&quot;1.0&quot; encoding=&quot;utf-16&quot;?&gt;&#10;&lt;TeXTeX&gt;&#10;  &lt;preamble&gt;\documentclass{jarticle}&#10;\usepackage{amsmath}&#10;\pagestyle{empty}&lt;/preamble&gt;&#10;  &lt;body&gt;\begin{align*} &#10;\ldots&#10;\end{align*}&lt;/body&gt;&#10;  &lt;fcolor&gt;FF000000&lt;/fcolor&gt;&#10;  &lt;bcolor&gt;FFFFFFFF&lt;/bcolor&gt;&#10;  &lt;transparent&gt;True&lt;/transparent&gt;&#10;  &lt;resolution&gt;1800&lt;/resolution&gt;&#10;  &lt;imageh&gt;26&lt;/imageh&gt;&#10;  &lt;imagew&gt;247&lt;/imagew&gt;&#10;  &lt;scale&gt;50&lt;/scale&gt;&#10;  &lt;cursor&gt;22&lt;/cursor&gt;&#10;&lt;/TeXTeX&gt;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5779799" y="2259520"/>
              <a:ext cx="375650" cy="39543"/>
            </a:xfrm>
            <a:prstGeom prst="rect">
              <a:avLst/>
            </a:prstGeom>
          </p:spPr>
        </p:pic>
      </p:grpSp>
      <p:grpSp>
        <p:nvGrpSpPr>
          <p:cNvPr id="13" name="グループ化 12"/>
          <p:cNvGrpSpPr/>
          <p:nvPr/>
        </p:nvGrpSpPr>
        <p:grpSpPr>
          <a:xfrm>
            <a:off x="1059585" y="2637318"/>
            <a:ext cx="935093" cy="2339430"/>
            <a:chOff x="2891672" y="2250056"/>
            <a:chExt cx="945445" cy="2023393"/>
          </a:xfrm>
        </p:grpSpPr>
        <p:sp>
          <p:nvSpPr>
            <p:cNvPr id="15" name="正方形/長方形 14"/>
            <p:cNvSpPr/>
            <p:nvPr/>
          </p:nvSpPr>
          <p:spPr>
            <a:xfrm>
              <a:off x="2891672" y="2250056"/>
              <a:ext cx="898113" cy="350393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 smtClean="0"/>
                <a:t>1,1</a:t>
              </a:r>
              <a:endParaRPr kumimoji="1" lang="ja-JP" altLang="en-US" sz="1400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903077" y="3058785"/>
              <a:ext cx="868884" cy="33795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 smtClean="0"/>
                <a:t>1,i</a:t>
              </a:r>
              <a:endParaRPr kumimoji="1" lang="ja-JP" altLang="en-US" sz="1400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915722" y="3902528"/>
              <a:ext cx="921395" cy="37092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 smtClean="0"/>
                <a:t>1,</a:t>
              </a:r>
              <a:r>
                <a:rPr lang="ja-JP" altLang="en-US" sz="2000" dirty="0"/>
                <a:t> </a:t>
              </a:r>
              <a:r>
                <a:rPr lang="ja-JP" altLang="en-US" sz="2000" dirty="0" smtClean="0"/>
                <a:t>√</a:t>
              </a:r>
              <a:r>
                <a:rPr lang="en-US" altLang="ja-JP" sz="2000" dirty="0" smtClean="0"/>
                <a:t>κ</a:t>
              </a:r>
              <a:endParaRPr kumimoji="1" lang="ja-JP" altLang="en-US" sz="1400" dirty="0"/>
            </a:p>
          </p:txBody>
        </p:sp>
        <p:pic>
          <p:nvPicPr>
            <p:cNvPr id="18" name="TexTeXPicture" descr="&lt;?xml version=&quot;1.0&quot; encoding=&quot;utf-16&quot;?&gt;&#10;&lt;TeXTeX&gt;&#10;  &lt;preamble&gt;\documentclass{jarticle}&#10;\usepackage{amsmath}&#10;\pagestyle{empty}&lt;/preamble&gt;&#10;  &lt;body&gt;\begin{align*} &#10;\ldots&#10;\end{align*}&lt;/body&gt;&#10;  &lt;fcolor&gt;FF000000&lt;/fcolor&gt;&#10;  &lt;bcolor&gt;FFFFFFFF&lt;/bcolor&gt;&#10;  &lt;transparent&gt;True&lt;/transparent&gt;&#10;  &lt;resolution&gt;1800&lt;/resolution&gt;&#10;  &lt;imageh&gt;26&lt;/imageh&gt;&#10;  &lt;imagew&gt;247&lt;/imagew&gt;&#10;  &lt;scale&gt;50&lt;/scale&gt;&#10;  &lt;cursor&gt;22&lt;/cursor&gt;&#10;&lt;/TeXTeX&gt;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81086" y="2798274"/>
              <a:ext cx="321347" cy="46225"/>
            </a:xfrm>
            <a:prstGeom prst="rect">
              <a:avLst/>
            </a:prstGeom>
          </p:spPr>
        </p:pic>
      </p:grpSp>
      <p:pic>
        <p:nvPicPr>
          <p:cNvPr id="20" name="TexTeXPicture" descr="&lt;?xml version=&quot;1.0&quot; encoding=&quot;utf-16&quot;?&gt;&#10;&lt;TeXTeX&gt;&#10;  &lt;preamble&gt;\documentclass{jarticle}&#10;\usepackage{amsmath}&#10;\pagestyle{empty}&lt;/preamble&gt;&#10;  &lt;body&gt;\begin{align*} &#10;\ldots&#10;\end{align*}&lt;/body&gt;&#10;  &lt;fcolor&gt;FF000000&lt;/fcolor&gt;&#10;  &lt;bcolor&gt;FFFFFFFF&lt;/bcolor&gt;&#10;  &lt;transparent&gt;True&lt;/transparent&gt;&#10;  &lt;resolution&gt;1800&lt;/resolution&gt;&#10;  &lt;imageh&gt;26&lt;/imageh&gt;&#10;  &lt;imagew&gt;247&lt;/imagew&gt;&#10;  &lt;scale&gt;50&lt;/scale&gt;&#10;  &lt;cursor&gt;22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619533" y="2176038"/>
            <a:ext cx="360577" cy="63406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2411760" y="2636912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2411760" y="3568029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4238583" y="2658257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4240660" y="3541926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5986577" y="2674826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5980233" y="3501008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" name="TexTeXPicture" descr="&lt;?xml version=&quot;1.0&quot; encoding=&quot;utf-16&quot;?&gt;&#10;&lt;TeXTeX&gt;&#10;  &lt;preamble&gt;\documentclass{jarticle}&#10;\usepackage{amsmath}&#10;\pagestyle{empty}&lt;/preamble&gt;&#10;  &lt;body&gt;\begin{align*} &#10;\ldots&#10;\end{align*}&lt;/body&gt;&#10;  &lt;fcolor&gt;FF000000&lt;/fcolor&gt;&#10;  &lt;bcolor&gt;FFFFFFFF&lt;/bcolor&gt;&#10;  &lt;transparent&gt;True&lt;/transparent&gt;&#10;  &lt;resolution&gt;1800&lt;/resolution&gt;&#10;  &lt;imageh&gt;26&lt;/imageh&gt;&#10;  &lt;imagew&gt;247&lt;/imagew&gt;&#10;  &lt;scale&gt;50&lt;/scale&gt;&#10;  &lt;cursor&gt;22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39035" y="4239982"/>
            <a:ext cx="371539" cy="45719"/>
          </a:xfrm>
          <a:prstGeom prst="rect">
            <a:avLst/>
          </a:prstGeom>
        </p:spPr>
      </p:pic>
      <p:sp>
        <p:nvSpPr>
          <p:cNvPr id="40" name="正方形/長方形 39"/>
          <p:cNvSpPr/>
          <p:nvPr/>
        </p:nvSpPr>
        <p:spPr>
          <a:xfrm>
            <a:off x="2442765" y="4541776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4271665" y="4515673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6011238" y="4537442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5635364" y="3763397"/>
            <a:ext cx="3454416" cy="843739"/>
            <a:chOff x="4859567" y="5443133"/>
            <a:chExt cx="3454416" cy="843739"/>
          </a:xfrm>
        </p:grpSpPr>
        <p:sp>
          <p:nvSpPr>
            <p:cNvPr id="30" name="角丸四角形吹き出し 29"/>
            <p:cNvSpPr/>
            <p:nvPr/>
          </p:nvSpPr>
          <p:spPr>
            <a:xfrm>
              <a:off x="4859567" y="5443133"/>
              <a:ext cx="3454416" cy="843739"/>
            </a:xfrm>
            <a:prstGeom prst="wedgeRoundRectCallout">
              <a:avLst>
                <a:gd name="adj1" fmla="val -76695"/>
                <a:gd name="adj2" fmla="val -54616"/>
                <a:gd name="adj3" fmla="val 16667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0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pic>
          <p:nvPicPr>
            <p:cNvPr id="31" name="TexTeXPicture" descr="&lt;?xml version=&quot;1.0&quot; encoding=&quot;utf-16&quot;?&gt;&#10;&lt;TeXTeX&gt;&#10;  &lt;preamble&gt;\documentclass{jarticle}&#10;\usepackage{amsmath}&#10;\pagestyle{empty}&lt;/preamble&gt;&#10;  &lt;body&gt;\begin{align*} &#10;\mathbf{B}_{1,i}&#10;\mathbf{G}^{-1}&#10;(\mathbf{B}_{2,j})&#10;\end{align*}&lt;/body&gt;&#10;  &lt;fcolor&gt;FF000000&lt;/fcolor&gt;&#10;  &lt;bcolor&gt;FFFFFFFF&lt;/bcolor&gt;&#10;  &lt;transparent&gt;True&lt;/transparent&gt;&#10;  &lt;resolution&gt;1800&lt;/resolution&gt;&#10;  &lt;imageh&gt;293&lt;/imageh&gt;&#10;  &lt;imagew&gt;1564&lt;/imagew&gt;&#10;  &lt;scale&gt;50&lt;/scale&gt;&#10;  &lt;cursor&gt;65&lt;/cursor&gt;&#10;&lt;/TeXTeX&gt;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4436" y="5536577"/>
              <a:ext cx="2928786" cy="548680"/>
            </a:xfrm>
            <a:prstGeom prst="rect">
              <a:avLst/>
            </a:prstGeom>
          </p:spPr>
        </p:pic>
      </p:grpSp>
      <p:sp>
        <p:nvSpPr>
          <p:cNvPr id="44" name="テキスト ボックス 43"/>
          <p:cNvSpPr txBox="1"/>
          <p:nvPr/>
        </p:nvSpPr>
        <p:spPr>
          <a:xfrm>
            <a:off x="467544" y="5373216"/>
            <a:ext cx="79864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Use smaller number ( 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O(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√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κ)</a:t>
            </a:r>
            <a:r>
              <a:rPr kumimoji="1" lang="en-US" altLang="ja-JP" sz="3200" dirty="0" smtClean="0"/>
              <a:t> ) of matrices </a:t>
            </a:r>
          </a:p>
          <a:p>
            <a:r>
              <a:rPr kumimoji="1" lang="en-US" altLang="ja-JP" sz="3200" dirty="0" smtClean="0"/>
              <a:t>to generate larger number</a:t>
            </a:r>
            <a:r>
              <a:rPr lang="en-US" altLang="ja-JP" sz="3200" dirty="0"/>
              <a:t> ( </a:t>
            </a:r>
            <a:r>
              <a:rPr lang="en-US" altLang="ja-JP" sz="3200" dirty="0" smtClean="0">
                <a:solidFill>
                  <a:srgbClr val="FF0000"/>
                </a:solidFill>
              </a:rPr>
              <a:t>O(κ</a:t>
            </a:r>
            <a:r>
              <a:rPr lang="en-US" altLang="ja-JP" sz="3200" dirty="0">
                <a:solidFill>
                  <a:srgbClr val="FF0000"/>
                </a:solidFill>
              </a:rPr>
              <a:t>)</a:t>
            </a:r>
            <a:r>
              <a:rPr lang="en-US" altLang="ja-JP" sz="3200" dirty="0"/>
              <a:t> )</a:t>
            </a:r>
            <a:r>
              <a:rPr kumimoji="1" lang="en-US" altLang="ja-JP" sz="3200" dirty="0" smtClean="0"/>
              <a:t> of </a:t>
            </a:r>
            <a:r>
              <a:rPr lang="en-US" altLang="ja-JP" sz="3200" dirty="0" smtClean="0"/>
              <a:t>matrices</a:t>
            </a:r>
            <a:endParaRPr kumimoji="1" lang="ja-JP" altLang="en-US" sz="3200" dirty="0"/>
          </a:p>
        </p:txBody>
      </p:sp>
      <p:sp>
        <p:nvSpPr>
          <p:cNvPr id="45" name="正方形/長方形 44"/>
          <p:cNvSpPr/>
          <p:nvPr/>
        </p:nvSpPr>
        <p:spPr>
          <a:xfrm>
            <a:off x="8316416" y="6056026"/>
            <a:ext cx="549457" cy="23316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7524328" y="5589240"/>
            <a:ext cx="534645" cy="2220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054156" y="1979699"/>
            <a:ext cx="888279" cy="40512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B</a:t>
            </a:r>
            <a:r>
              <a:rPr lang="en-US" altLang="ja-JP" sz="2000" dirty="0"/>
              <a:t>0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821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Our Idea to Reduce </a:t>
            </a:r>
            <a:br>
              <a:rPr lang="en-US" altLang="ja-JP" dirty="0"/>
            </a:br>
            <a:r>
              <a:rPr lang="en-US" altLang="ja-JP" dirty="0"/>
              <a:t>Public Parameters 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2851906" y="1810490"/>
            <a:ext cx="4477812" cy="442021"/>
            <a:chOff x="3132588" y="2111554"/>
            <a:chExt cx="4125172" cy="382308"/>
          </a:xfrm>
        </p:grpSpPr>
        <p:sp>
          <p:nvSpPr>
            <p:cNvPr id="5" name="正方形/長方形 4"/>
            <p:cNvSpPr/>
            <p:nvPr/>
          </p:nvSpPr>
          <p:spPr>
            <a:xfrm>
              <a:off x="3132588" y="2111554"/>
              <a:ext cx="861559" cy="36797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/>
                <a:t>2</a:t>
              </a:r>
              <a:r>
                <a:rPr lang="en-US" altLang="ja-JP" sz="2000" dirty="0" smtClean="0"/>
                <a:t>,1</a:t>
              </a:r>
              <a:endParaRPr kumimoji="1" lang="ja-JP" altLang="en-US" sz="1400" dirty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823406" y="2111555"/>
              <a:ext cx="847910" cy="367976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 smtClean="0"/>
                <a:t>2,j</a:t>
              </a:r>
              <a:endParaRPr kumimoji="1" lang="ja-JP" altLang="en-US" sz="1400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388770" y="2111554"/>
              <a:ext cx="868990" cy="382308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/>
                <a:t>2</a:t>
              </a:r>
              <a:r>
                <a:rPr lang="en-US" altLang="ja-JP" sz="2000" dirty="0" smtClean="0"/>
                <a:t>,</a:t>
              </a:r>
              <a:r>
                <a:rPr lang="ja-JP" altLang="en-US" sz="2000" dirty="0" smtClean="0"/>
                <a:t> √</a:t>
              </a:r>
              <a:r>
                <a:rPr lang="en-US" altLang="ja-JP" sz="2000" dirty="0" smtClean="0"/>
                <a:t>κ</a:t>
              </a:r>
              <a:endParaRPr kumimoji="1" lang="ja-JP" altLang="en-US" sz="1400" dirty="0"/>
            </a:p>
          </p:txBody>
        </p:sp>
        <p:pic>
          <p:nvPicPr>
            <p:cNvPr id="8" name="TexTeXPicture" descr="&lt;?xml version=&quot;1.0&quot; encoding=&quot;utf-16&quot;?&gt;&#10;&lt;TeXTeX&gt;&#10;  &lt;preamble&gt;\documentclass{jarticle}&#10;\usepackage{amsmath}&#10;\pagestyle{empty}&lt;/preamble&gt;&#10;  &lt;body&gt;\begin{align*} &#10;\ldots&#10;\end{align*}&lt;/body&gt;&#10;  &lt;fcolor&gt;FF000000&lt;/fcolor&gt;&#10;  &lt;bcolor&gt;FFFFFFFF&lt;/bcolor&gt;&#10;  &lt;transparent&gt;True&lt;/transparent&gt;&#10;  &lt;resolution&gt;1800&lt;/resolution&gt;&#10;  &lt;imageh&gt;26&lt;/imageh&gt;&#10;  &lt;imagew&gt;247&lt;/imagew&gt;&#10;  &lt;scale&gt;50&lt;/scale&gt;&#10;  &lt;cursor&gt;22&lt;/cursor&gt;&#10;&lt;/TeXTeX&gt;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V="1">
              <a:off x="5779799" y="2259520"/>
              <a:ext cx="375650" cy="39543"/>
            </a:xfrm>
            <a:prstGeom prst="rect">
              <a:avLst/>
            </a:prstGeom>
          </p:spPr>
        </p:pic>
      </p:grpSp>
      <p:grpSp>
        <p:nvGrpSpPr>
          <p:cNvPr id="9" name="グループ化 8"/>
          <p:cNvGrpSpPr/>
          <p:nvPr/>
        </p:nvGrpSpPr>
        <p:grpSpPr>
          <a:xfrm>
            <a:off x="1513047" y="2457722"/>
            <a:ext cx="935093" cy="2339430"/>
            <a:chOff x="2891672" y="2250056"/>
            <a:chExt cx="945445" cy="2023393"/>
          </a:xfrm>
        </p:grpSpPr>
        <p:sp>
          <p:nvSpPr>
            <p:cNvPr id="10" name="正方形/長方形 9"/>
            <p:cNvSpPr/>
            <p:nvPr/>
          </p:nvSpPr>
          <p:spPr>
            <a:xfrm>
              <a:off x="2891672" y="2250056"/>
              <a:ext cx="898113" cy="350393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 smtClean="0"/>
                <a:t>1,1</a:t>
              </a:r>
              <a:endParaRPr kumimoji="1" lang="ja-JP" altLang="en-US" sz="1400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903077" y="3058785"/>
              <a:ext cx="868884" cy="33795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 smtClean="0"/>
                <a:t>1,i</a:t>
              </a:r>
              <a:endParaRPr kumimoji="1" lang="ja-JP" altLang="en-US" sz="1400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2915722" y="3902528"/>
              <a:ext cx="921395" cy="37092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B</a:t>
              </a:r>
              <a:r>
                <a:rPr lang="en-US" altLang="ja-JP" sz="2000" dirty="0" smtClean="0"/>
                <a:t>1,</a:t>
              </a:r>
              <a:r>
                <a:rPr lang="ja-JP" altLang="en-US" sz="2000" dirty="0"/>
                <a:t> </a:t>
              </a:r>
              <a:r>
                <a:rPr lang="ja-JP" altLang="en-US" sz="2000" dirty="0" smtClean="0"/>
                <a:t>√</a:t>
              </a:r>
              <a:r>
                <a:rPr lang="en-US" altLang="ja-JP" sz="2000" dirty="0" smtClean="0"/>
                <a:t>κ</a:t>
              </a:r>
              <a:endParaRPr kumimoji="1" lang="ja-JP" altLang="en-US" sz="1400" dirty="0"/>
            </a:p>
          </p:txBody>
        </p:sp>
        <p:pic>
          <p:nvPicPr>
            <p:cNvPr id="13" name="TexTeXPicture" descr="&lt;?xml version=&quot;1.0&quot; encoding=&quot;utf-16&quot;?&gt;&#10;&lt;TeXTeX&gt;&#10;  &lt;preamble&gt;\documentclass{jarticle}&#10;\usepackage{amsmath}&#10;\pagestyle{empty}&lt;/preamble&gt;&#10;  &lt;body&gt;\begin{align*} &#10;\ldots&#10;\end{align*}&lt;/body&gt;&#10;  &lt;fcolor&gt;FF000000&lt;/fcolor&gt;&#10;  &lt;bcolor&gt;FFFFFFFF&lt;/bcolor&gt;&#10;  &lt;transparent&gt;True&lt;/transparent&gt;&#10;  &lt;resolution&gt;1800&lt;/resolution&gt;&#10;  &lt;imageh&gt;26&lt;/imageh&gt;&#10;  &lt;imagew&gt;247&lt;/imagew&gt;&#10;  &lt;scale&gt;50&lt;/scale&gt;&#10;  &lt;cursor&gt;22&lt;/cursor&gt;&#10;&lt;/TeXTeX&gt;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181086" y="2798274"/>
              <a:ext cx="321347" cy="46225"/>
            </a:xfrm>
            <a:prstGeom prst="rect">
              <a:avLst/>
            </a:prstGeom>
          </p:spPr>
        </p:pic>
      </p:grpSp>
      <p:pic>
        <p:nvPicPr>
          <p:cNvPr id="14" name="TexTeXPicture" descr="&lt;?xml version=&quot;1.0&quot; encoding=&quot;utf-16&quot;?&gt;&#10;&lt;TeXTeX&gt;&#10;  &lt;preamble&gt;\documentclass{jarticle}&#10;\usepackage{amsmath}&#10;\pagestyle{empty}&lt;/preamble&gt;&#10;  &lt;body&gt;\begin{align*} &#10;\ldots&#10;\end{align*}&lt;/body&gt;&#10;  &lt;fcolor&gt;FF000000&lt;/fcolor&gt;&#10;  &lt;bcolor&gt;FFFFFFFF&lt;/bcolor&gt;&#10;  &lt;transparent&gt;True&lt;/transparent&gt;&#10;  &lt;resolution&gt;1800&lt;/resolution&gt;&#10;  &lt;imageh&gt;26&lt;/imageh&gt;&#10;  &lt;imagew&gt;247&lt;/imagew&gt;&#10;  &lt;scale&gt;50&lt;/scale&gt;&#10;  &lt;cursor&gt;22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4072995" y="1996442"/>
            <a:ext cx="360577" cy="63406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2865222" y="2457316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865222" y="3388433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692045" y="2478661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4694122" y="3362330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rgbClr val="006600"/>
                </a:solidFill>
              </a:rPr>
              <a:t>( </a:t>
            </a:r>
            <a:r>
              <a:rPr kumimoji="1" lang="en-US" altLang="ja-JP" sz="2400" b="1" dirty="0" err="1" smtClean="0">
                <a:solidFill>
                  <a:srgbClr val="006600"/>
                </a:solidFill>
              </a:rPr>
              <a:t>i</a:t>
            </a:r>
            <a:r>
              <a:rPr kumimoji="1" lang="en-US" altLang="ja-JP" sz="2400" b="1" dirty="0" smtClean="0">
                <a:solidFill>
                  <a:srgbClr val="006600"/>
                </a:solidFill>
              </a:rPr>
              <a:t> ,j )</a:t>
            </a:r>
            <a:endParaRPr kumimoji="1" lang="ja-JP" altLang="en-US" sz="2400" b="1" dirty="0">
              <a:solidFill>
                <a:srgbClr val="006600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440039" y="2495230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433695" y="3321412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1" name="TexTeXPicture" descr="&lt;?xml version=&quot;1.0&quot; encoding=&quot;utf-16&quot;?&gt;&#10;&lt;TeXTeX&gt;&#10;  &lt;preamble&gt;\documentclass{jarticle}&#10;\usepackage{amsmath}&#10;\pagestyle{empty}&lt;/preamble&gt;&#10;  &lt;body&gt;\begin{align*} &#10;\ldots&#10;\end{align*}&lt;/body&gt;&#10;  &lt;fcolor&gt;FF000000&lt;/fcolor&gt;&#10;  &lt;bcolor&gt;FFFFFFFF&lt;/bcolor&gt;&#10;  &lt;transparent&gt;True&lt;/transparent&gt;&#10;  &lt;resolution&gt;1800&lt;/resolution&gt;&#10;  &lt;imageh&gt;26&lt;/imageh&gt;&#10;  &lt;imagew&gt;247&lt;/imagew&gt;&#10;  &lt;scale&gt;50&lt;/scale&gt;&#10;  &lt;cursor&gt;22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92497" y="4060386"/>
            <a:ext cx="371539" cy="45719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2896227" y="4362180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4725127" y="4336077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464700" y="4357846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ドーナツ 24"/>
          <p:cNvSpPr/>
          <p:nvPr/>
        </p:nvSpPr>
        <p:spPr>
          <a:xfrm>
            <a:off x="2462591" y="2169158"/>
            <a:ext cx="1656184" cy="1051548"/>
          </a:xfrm>
          <a:prstGeom prst="donut">
            <a:avLst>
              <a:gd name="adj" fmla="val 10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ドーナツ 25"/>
          <p:cNvSpPr/>
          <p:nvPr/>
        </p:nvSpPr>
        <p:spPr>
          <a:xfrm>
            <a:off x="4262359" y="3036258"/>
            <a:ext cx="1656184" cy="1051548"/>
          </a:xfrm>
          <a:prstGeom prst="donut">
            <a:avLst>
              <a:gd name="adj" fmla="val 10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ドーナツ 26"/>
          <p:cNvSpPr/>
          <p:nvPr/>
        </p:nvSpPr>
        <p:spPr>
          <a:xfrm>
            <a:off x="6094414" y="2987784"/>
            <a:ext cx="1656184" cy="1051548"/>
          </a:xfrm>
          <a:prstGeom prst="donut">
            <a:avLst>
              <a:gd name="adj" fmla="val 107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28634" y="4996569"/>
            <a:ext cx="87172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Depending on ID, choose matrices and aggregate it</a:t>
            </a:r>
            <a:endParaRPr kumimoji="1" lang="ja-JP" altLang="en-US" sz="3200" dirty="0"/>
          </a:p>
        </p:txBody>
      </p:sp>
      <p:sp>
        <p:nvSpPr>
          <p:cNvPr id="31" name="正方形/長方形 30"/>
          <p:cNvSpPr/>
          <p:nvPr/>
        </p:nvSpPr>
        <p:spPr>
          <a:xfrm>
            <a:off x="6339792" y="5848097"/>
            <a:ext cx="915612" cy="39940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 smtClean="0">
                <a:solidFill>
                  <a:srgbClr val="006600"/>
                </a:solidFill>
              </a:rPr>
              <a:t>( </a:t>
            </a:r>
            <a:r>
              <a:rPr kumimoji="1" lang="en-US" altLang="ja-JP" sz="2400" b="1" dirty="0" err="1" smtClean="0">
                <a:solidFill>
                  <a:srgbClr val="006600"/>
                </a:solidFill>
              </a:rPr>
              <a:t>i</a:t>
            </a:r>
            <a:r>
              <a:rPr kumimoji="1" lang="en-US" altLang="ja-JP" sz="2400" b="1" dirty="0" smtClean="0">
                <a:solidFill>
                  <a:srgbClr val="006600"/>
                </a:solidFill>
              </a:rPr>
              <a:t> ,j )</a:t>
            </a:r>
            <a:endParaRPr kumimoji="1" lang="ja-JP" altLang="en-US" sz="2400" b="1" dirty="0">
              <a:solidFill>
                <a:srgbClr val="006600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514066" y="1846220"/>
            <a:ext cx="888279" cy="40512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B</a:t>
            </a:r>
            <a:r>
              <a:rPr lang="en-US" altLang="ja-JP" sz="2000" dirty="0"/>
              <a:t>0</a:t>
            </a:r>
            <a:endParaRPr kumimoji="1" lang="ja-JP" altLang="en-US" sz="1400" dirty="0"/>
          </a:p>
        </p:txBody>
      </p:sp>
      <p:sp>
        <p:nvSpPr>
          <p:cNvPr id="33" name="正方形/長方形 32"/>
          <p:cNvSpPr/>
          <p:nvPr/>
        </p:nvSpPr>
        <p:spPr>
          <a:xfrm>
            <a:off x="3567752" y="5845240"/>
            <a:ext cx="888279" cy="40512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B</a:t>
            </a:r>
            <a:r>
              <a:rPr lang="en-US" altLang="ja-JP" sz="2000" dirty="0"/>
              <a:t>0</a:t>
            </a:r>
            <a:endParaRPr kumimoji="1" lang="ja-JP" altLang="en-US" sz="1400" dirty="0"/>
          </a:p>
        </p:txBody>
      </p:sp>
      <p:pic>
        <p:nvPicPr>
          <p:cNvPr id="34" name="TexTeXPicture" descr="&lt;?xml version=&quot;1.0&quot; encoding=&quot;utf-16&quot;?&gt;&#10;&lt;TeXTeX&gt;&#10;  &lt;preamble&gt;\documentclass{jarticle}&#10;\usepackage{amsmath}&#10;\pagestyle{empty}&lt;/preamble&gt;&#10;  &lt;body&gt;\begin{align*} &#10;\mathsf{H(ID)}&#10;=&#10;\end{align*}&lt;/body&gt;&#10;  &lt;fcolor&gt;FF000000&lt;/fcolor&gt;&#10;  &lt;bcolor&gt;FFFFFFFF&lt;/bcolor&gt;&#10;  &lt;transparent&gt;True&lt;/transparent&gt;&#10;  &lt;resolution&gt;1800&lt;/resolution&gt;&#10;  &lt;imageh&gt;249&lt;/imageh&gt;&#10;  &lt;imagew&gt;845&lt;/imagew&gt;&#10;  &lt;scale&gt;50&lt;/scale&gt;&#10;  &lt;cursor&gt;32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487" y="5881243"/>
            <a:ext cx="1539799" cy="453740"/>
          </a:xfrm>
          <a:prstGeom prst="rect">
            <a:avLst/>
          </a:prstGeom>
        </p:spPr>
      </p:pic>
      <p:pic>
        <p:nvPicPr>
          <p:cNvPr id="35" name="TexTeXPicture" descr="&lt;?xml version=&quot;1.0&quot; encoding=&quot;utf-16&quot;?&gt;&#10;&lt;TeXTeX&gt;&#10;  &lt;preamble&gt;\documentclass{jarticle}&#10;\usepackage{amsmath}&#10;\pagestyle{empty}&lt;/preamble&gt;&#10;  &lt;body&gt;\begin{align*} &#10;+&#10;\sum_{(i,j)\in S(\mathsf{ID})}&#10;\end{align*}&lt;/body&gt;&#10;  &lt;fcolor&gt;FF000000&lt;/fcolor&gt;&#10;  &lt;bcolor&gt;FFFFFFFF&lt;/bcolor&gt;&#10;  &lt;transparent&gt;True&lt;/transparent&gt;&#10;  &lt;resolution&gt;1800&lt;/resolution&gt;&#10;  &lt;imageh&gt;590&lt;/imageh&gt;&#10;  &lt;imagew&gt;1186&lt;/imagew&gt;&#10;  &lt;scale&gt;50&lt;/scale&gt;&#10;  &lt;cursor&gt;25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799" y="5757563"/>
            <a:ext cx="1911924" cy="95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8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Our Scheme</a:t>
            </a:r>
            <a:endParaRPr kumimoji="1" lang="ja-JP" altLang="en-US" dirty="0"/>
          </a:p>
        </p:txBody>
      </p:sp>
      <p:pic>
        <p:nvPicPr>
          <p:cNvPr id="4" name="TexTeXPicture" descr="&lt;?xml version=&quot;1.0&quot; encoding=&quot;utf-16&quot;?&gt;&#10;&lt;TeXTeX&gt;&#10;  &lt;preamble&gt;\documentclass{jarticle}&#10;\usepackage{amsmath}&#10;\pagestyle{empty}&lt;/preamble&gt;&#10;  &lt;body&gt;\begin{align*} &#10;\mathsf{mpk}=&#10;\end{align*}&lt;/body&gt;&#10;  &lt;fcolor&gt;FF000000&lt;/fcolor&gt;&#10;  &lt;bcolor&gt;FFFFFFFF&lt;/bcolor&gt;&#10;  &lt;transparent&gt;True&lt;/transparent&gt;&#10;  &lt;resolution&gt;1800&lt;/resolution&gt;&#10;  &lt;imageh&gt;221&lt;/imageh&gt;&#10;  &lt;imagew&gt;679&lt;/imagew&gt;&#10;  &lt;scale&gt;50&lt;/scale&gt;&#10;  &lt;cursor&gt;29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21" y="1279078"/>
            <a:ext cx="1267482" cy="412539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2367796" y="1557674"/>
            <a:ext cx="792088" cy="409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pic>
        <p:nvPicPr>
          <p:cNvPr id="6" name="TexTeXPicture" descr="&lt;?xml version=&quot;1.0&quot; encoding=&quot;utf-16&quot;?&gt;&#10;&lt;TeXTeX&gt;&#10;  &lt;preamble&gt;\documentclass{jarticle}&#10;\usepackage{amsmath}&#10;\pagestyle{empty}&lt;/preamble&gt;&#10;  &lt;body&gt;\begin{align*} &#10;,&#10;\end{align*}&lt;/body&gt;&#10;  &lt;fcolor&gt;FF000000&lt;/fcolor&gt;&#10;  &lt;bcolor&gt;FFFFFFFF&lt;/bcolor&gt;&#10;  &lt;transparent&gt;True&lt;/transparent&gt;&#10;  &lt;resolution&gt;1800&lt;/resolution&gt;&#10;  &lt;imageh&gt;74&lt;/imageh&gt;&#10;  &lt;imagew&gt;29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3094" y="1853027"/>
            <a:ext cx="89756" cy="229031"/>
          </a:xfrm>
          <a:prstGeom prst="rect">
            <a:avLst/>
          </a:prstGeom>
        </p:spPr>
      </p:pic>
      <p:sp>
        <p:nvSpPr>
          <p:cNvPr id="7" name="左中かっこ 6"/>
          <p:cNvSpPr/>
          <p:nvPr/>
        </p:nvSpPr>
        <p:spPr>
          <a:xfrm>
            <a:off x="2018181" y="1042416"/>
            <a:ext cx="216024" cy="1296144"/>
          </a:xfrm>
          <a:prstGeom prst="leftBrac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左中かっこ 7"/>
          <p:cNvSpPr/>
          <p:nvPr/>
        </p:nvSpPr>
        <p:spPr>
          <a:xfrm flipH="1">
            <a:off x="8418138" y="1114536"/>
            <a:ext cx="288032" cy="1296144"/>
          </a:xfrm>
          <a:prstGeom prst="leftBrac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8009713" y="1475172"/>
            <a:ext cx="245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u</a:t>
            </a:r>
            <a:endParaRPr kumimoji="1" lang="ja-JP" altLang="en-US" sz="36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547768" y="1566186"/>
            <a:ext cx="888279" cy="40512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B</a:t>
            </a:r>
            <a:r>
              <a:rPr lang="en-US" altLang="ja-JP" sz="2000" dirty="0"/>
              <a:t>0</a:t>
            </a:r>
            <a:endParaRPr kumimoji="1" lang="ja-JP" altLang="en-US" sz="1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4784542" y="1357488"/>
            <a:ext cx="888279" cy="40512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B</a:t>
            </a:r>
            <a:r>
              <a:rPr lang="en-US" altLang="ja-JP" sz="2000" dirty="0" smtClean="0"/>
              <a:t>1,1</a:t>
            </a:r>
            <a:endParaRPr kumimoji="1" lang="ja-JP" altLang="en-US" sz="1400" dirty="0"/>
          </a:p>
        </p:txBody>
      </p:sp>
      <p:pic>
        <p:nvPicPr>
          <p:cNvPr id="18" name="TexTeXPicture" descr="&lt;?xml version=&quot;1.0&quot; encoding=&quot;utf-16&quot;?&gt;&#10;&lt;TeXTeX&gt;&#10;  &lt;preamble&gt;\documentclass{jarticle}&#10;\usepackage{amsmath}&#10;\pagestyle{empty}&lt;/preamble&gt;&#10;  &lt;body&gt;\begin{align*} &#10;,&#10;\end{align*}&lt;/body&gt;&#10;  &lt;fcolor&gt;FF000000&lt;/fcolor&gt;&#10;  &lt;bcolor&gt;FFFFFFFF&lt;/bcolor&gt;&#10;  &lt;transparent&gt;True&lt;/transparent&gt;&#10;  &lt;resolution&gt;1800&lt;/resolution&gt;&#10;  &lt;imageh&gt;74&lt;/imageh&gt;&#10;  &lt;imagew&gt;29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209" y="1853027"/>
            <a:ext cx="89756" cy="229031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6619952" y="1345620"/>
            <a:ext cx="911306" cy="4288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B</a:t>
            </a:r>
            <a:r>
              <a:rPr lang="en-US" altLang="ja-JP" sz="2000" dirty="0" smtClean="0"/>
              <a:t>1,</a:t>
            </a:r>
            <a:r>
              <a:rPr lang="ja-JP" altLang="en-US" sz="2000" dirty="0"/>
              <a:t> </a:t>
            </a:r>
            <a:r>
              <a:rPr lang="ja-JP" altLang="en-US" sz="2000" dirty="0" smtClean="0"/>
              <a:t>√</a:t>
            </a:r>
            <a:r>
              <a:rPr lang="en-US" altLang="ja-JP" sz="2000" dirty="0" smtClean="0"/>
              <a:t>κ</a:t>
            </a:r>
            <a:endParaRPr kumimoji="1" lang="ja-JP" altLang="en-US" sz="1400" dirty="0"/>
          </a:p>
        </p:txBody>
      </p:sp>
      <p:pic>
        <p:nvPicPr>
          <p:cNvPr id="21" name="TexTeXPicture" descr="&lt;?xml version=&quot;1.0&quot; encoding=&quot;utf-16&quot;?&gt;&#10;&lt;TeXTeX&gt;&#10;  &lt;preamble&gt;\documentclass{jarticle}&#10;\usepackage{amsmath}&#10;\pagestyle{empty}&lt;/preamble&gt;&#10;  &lt;body&gt;\begin{align*} &#10;\ldots&#10;\end{align*}&lt;/body&gt;&#10;  &lt;fcolor&gt;FF000000&lt;/fcolor&gt;&#10;  &lt;bcolor&gt;FFFFFFFF&lt;/bcolor&gt;&#10;  &lt;transparent&gt;True&lt;/transparent&gt;&#10;  &lt;resolution&gt;1800&lt;/resolution&gt;&#10;  &lt;imageh&gt;26&lt;/imageh&gt;&#10;  &lt;imagew&gt;247&lt;/imagew&gt;&#10;  &lt;scale&gt;50&lt;/scale&gt;&#10;  &lt;cursor&gt;22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890094" y="1548180"/>
            <a:ext cx="407762" cy="45719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4761076" y="1995438"/>
            <a:ext cx="935209" cy="42545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B</a:t>
            </a:r>
            <a:r>
              <a:rPr lang="en-US" altLang="ja-JP" sz="2000" dirty="0"/>
              <a:t>2</a:t>
            </a:r>
            <a:r>
              <a:rPr lang="en-US" altLang="ja-JP" sz="2000" dirty="0" smtClean="0"/>
              <a:t>,1</a:t>
            </a:r>
            <a:endParaRPr kumimoji="1" lang="ja-JP" altLang="en-US" sz="1400" dirty="0"/>
          </a:p>
        </p:txBody>
      </p:sp>
      <p:sp>
        <p:nvSpPr>
          <p:cNvPr id="24" name="正方形/長方形 23"/>
          <p:cNvSpPr/>
          <p:nvPr/>
        </p:nvSpPr>
        <p:spPr>
          <a:xfrm>
            <a:off x="6587982" y="1915542"/>
            <a:ext cx="943276" cy="44202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B</a:t>
            </a:r>
            <a:r>
              <a:rPr lang="en-US" altLang="ja-JP" sz="2000" dirty="0"/>
              <a:t>2</a:t>
            </a:r>
            <a:r>
              <a:rPr lang="en-US" altLang="ja-JP" sz="2000" dirty="0" smtClean="0"/>
              <a:t>,</a:t>
            </a:r>
            <a:r>
              <a:rPr lang="ja-JP" altLang="en-US" sz="2000" dirty="0" smtClean="0"/>
              <a:t> √</a:t>
            </a:r>
            <a:r>
              <a:rPr lang="en-US" altLang="ja-JP" sz="2000" dirty="0" smtClean="0"/>
              <a:t>κ</a:t>
            </a:r>
            <a:endParaRPr kumimoji="1" lang="ja-JP" altLang="en-US" sz="1400" dirty="0"/>
          </a:p>
        </p:txBody>
      </p:sp>
      <p:pic>
        <p:nvPicPr>
          <p:cNvPr id="25" name="TexTeXPicture" descr="&lt;?xml version=&quot;1.0&quot; encoding=&quot;utf-16&quot;?&gt;&#10;&lt;TeXTeX&gt;&#10;  &lt;preamble&gt;\documentclass{jarticle}&#10;\usepackage{amsmath}&#10;\pagestyle{empty}&lt;/preamble&gt;&#10;  &lt;body&gt;\begin{align*} &#10;\ldots&#10;\end{align*}&lt;/body&gt;&#10;  &lt;fcolor&gt;FF000000&lt;/fcolor&gt;&#10;  &lt;bcolor&gt;FFFFFFFF&lt;/bcolor&gt;&#10;  &lt;transparent&gt;True&lt;/transparent&gt;&#10;  &lt;resolution&gt;1800&lt;/resolution&gt;&#10;  &lt;imageh&gt;26&lt;/imageh&gt;&#10;  &lt;imagew&gt;247&lt;/imagew&gt;&#10;  &lt;scale&gt;50&lt;/scale&gt;&#10;  &lt;cursor&gt;22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907741" y="2208163"/>
            <a:ext cx="407762" cy="45719"/>
          </a:xfrm>
          <a:prstGeom prst="rect">
            <a:avLst/>
          </a:prstGeom>
        </p:spPr>
      </p:pic>
      <p:pic>
        <p:nvPicPr>
          <p:cNvPr id="26" name="TexTeXPicture" descr="&lt;?xml version=&quot;1.0&quot; encoding=&quot;utf-16&quot;?&gt;&#10;&lt;TeXTeX&gt;&#10;  &lt;preamble&gt;\documentclass{jarticle}&#10;\usepackage{amsmath}&#10;\pagestyle{empty}&lt;/preamble&gt;&#10;  &lt;body&gt;\begin{align*} &#10;,&#10;\end{align*}&lt;/body&gt;&#10;  &lt;fcolor&gt;FF000000&lt;/fcolor&gt;&#10;  &lt;bcolor&gt;FFFFFFFF&lt;/bcolor&gt;&#10;  &lt;transparent&gt;True&lt;/transparent&gt;&#10;  &lt;resolution&gt;1800&lt;/resolution&gt;&#10;  &lt;imageh&gt;74&lt;/imageh&gt;&#10;  &lt;imagew&gt;29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8163" y="1853027"/>
            <a:ext cx="89756" cy="229031"/>
          </a:xfrm>
          <a:prstGeom prst="rect">
            <a:avLst/>
          </a:prstGeom>
        </p:spPr>
      </p:pic>
      <p:grpSp>
        <p:nvGrpSpPr>
          <p:cNvPr id="27" name="グループ化 26"/>
          <p:cNvGrpSpPr/>
          <p:nvPr/>
        </p:nvGrpSpPr>
        <p:grpSpPr>
          <a:xfrm>
            <a:off x="1282307" y="3446657"/>
            <a:ext cx="2088232" cy="553662"/>
            <a:chOff x="510416" y="3226696"/>
            <a:chExt cx="2593484" cy="652313"/>
          </a:xfrm>
        </p:grpSpPr>
        <p:sp>
          <p:nvSpPr>
            <p:cNvPr id="28" name="正方形/長方形 27"/>
            <p:cNvSpPr/>
            <p:nvPr/>
          </p:nvSpPr>
          <p:spPr>
            <a:xfrm>
              <a:off x="510416" y="3230937"/>
              <a:ext cx="129614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1807757" y="3226696"/>
              <a:ext cx="1296143" cy="64807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H(ID)</a:t>
              </a:r>
              <a:endParaRPr kumimoji="1" lang="ja-JP" altLang="en-US" sz="3200" dirty="0"/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4705630" y="3471342"/>
            <a:ext cx="245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u</a:t>
            </a:r>
            <a:endParaRPr kumimoji="1" lang="ja-JP" altLang="en-US" sz="3600" dirty="0"/>
          </a:p>
        </p:txBody>
      </p:sp>
      <p:pic>
        <p:nvPicPr>
          <p:cNvPr id="31" name="TexTeXPicture" descr="&lt;?xml version=&quot;1.0&quot; encoding=&quot;utf-16&quot;?&gt;&#10;&lt;TeXTeX&gt;&#10;  &lt;preamble&gt;\documentclass{jarticle}&#10;\usepackage{amsmath}&#10;\pagestyle{empty}&lt;/preamble&gt;&#10;  &lt;body&gt;\begin{align*} &#10;=&#10;\end{align*}&lt;/body&gt;&#10;  &lt;fcolor&gt;FF000000&lt;/fcolor&gt;&#10;  &lt;bcolor&gt;FFFFFFFF&lt;/bcolor&gt;&#10;  &lt;transparent&gt;True&lt;/transparent&gt;&#10;  &lt;resolution&gt;1800&lt;/resolution&gt;&#10;  &lt;imageh&gt;58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555" y="3674116"/>
            <a:ext cx="360040" cy="125797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3620253" y="2758034"/>
            <a:ext cx="302704" cy="19579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e</a:t>
            </a:r>
            <a:endParaRPr kumimoji="1" lang="ja-JP" altLang="en-US" sz="3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655592" y="2927846"/>
            <a:ext cx="3102196" cy="107721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Secret key for ID: </a:t>
            </a:r>
          </a:p>
          <a:p>
            <a:r>
              <a:rPr kumimoji="1" lang="en-US" altLang="ja-JP" sz="3200" dirty="0" smtClean="0"/>
              <a:t>short vector 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e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13871" y="2470002"/>
            <a:ext cx="1656184" cy="57606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>
                <a:solidFill>
                  <a:schemeClr val="tx1"/>
                </a:solidFill>
              </a:rPr>
              <a:t>KeyGen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92933" y="4796788"/>
            <a:ext cx="2026418" cy="57606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Encryption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3370539" y="6296622"/>
            <a:ext cx="5164044" cy="323528"/>
            <a:chOff x="4015067" y="4295229"/>
            <a:chExt cx="5164044" cy="323528"/>
          </a:xfrm>
        </p:grpSpPr>
        <p:sp>
          <p:nvSpPr>
            <p:cNvPr id="38" name="正方形/長方形 37"/>
            <p:cNvSpPr/>
            <p:nvPr/>
          </p:nvSpPr>
          <p:spPr>
            <a:xfrm>
              <a:off x="4015067" y="4325010"/>
              <a:ext cx="697872" cy="2639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dirty="0"/>
                <a:t>s</a:t>
              </a:r>
              <a:endParaRPr kumimoji="1" lang="ja-JP" altLang="en-US" sz="3600" dirty="0"/>
            </a:p>
          </p:txBody>
        </p:sp>
        <p:pic>
          <p:nvPicPr>
            <p:cNvPr id="39" name="TexTeXPicture" descr="&lt;?xml version=&quot;1.0&quot; encoding=&quot;utf-16&quot;?&gt;&#10;&lt;TeXTeX&gt;&#10;  &lt;preamble&gt;\documentclass{jarticle}&#10;\usepackage{amsmath}&#10;\pagestyle{empty}&lt;/preamble&gt;&#10;  &lt;body&gt;\begin{align*} &#10;+&#10;\end{align*}&lt;/body&gt;&#10;  &lt;fcolor&gt;FF000000&lt;/fcolor&gt;&#10;  &lt;bcolor&gt;FFFFFFFF&lt;/bcolor&gt;&#10;  &lt;transparent&gt;True&lt;/transparent&gt;&#10;  &lt;resolution&gt;1800&lt;/resolution&gt;&#10;  &lt;imageh&gt;166&lt;/imageh&gt;&#10;  &lt;imagew&gt;166&lt;/imagew&gt;&#10;  &lt;scale&gt;50&lt;/scale&gt;&#10;  &lt;cursor&gt;17&lt;/cursor&gt;&#10;&lt;/TeXTeX&gt;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784" y="4295229"/>
              <a:ext cx="323528" cy="323528"/>
            </a:xfrm>
            <a:prstGeom prst="rect">
              <a:avLst/>
            </a:prstGeom>
          </p:spPr>
        </p:pic>
        <p:sp>
          <p:nvSpPr>
            <p:cNvPr id="40" name="正方形/長方形 39"/>
            <p:cNvSpPr/>
            <p:nvPr/>
          </p:nvSpPr>
          <p:spPr>
            <a:xfrm>
              <a:off x="7431718" y="4348225"/>
              <a:ext cx="1747393" cy="2419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 smtClean="0"/>
                <a:t>x</a:t>
              </a:r>
              <a:endParaRPr kumimoji="1" lang="ja-JP" altLang="en-US" sz="2800" dirty="0"/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2267744" y="5229200"/>
            <a:ext cx="2036813" cy="648072"/>
            <a:chOff x="2578236" y="5301208"/>
            <a:chExt cx="2036813" cy="648072"/>
          </a:xfrm>
        </p:grpSpPr>
        <p:sp>
          <p:nvSpPr>
            <p:cNvPr id="44" name="正方形/長方形 43"/>
            <p:cNvSpPr/>
            <p:nvPr/>
          </p:nvSpPr>
          <p:spPr>
            <a:xfrm>
              <a:off x="3501184" y="5487120"/>
              <a:ext cx="697872" cy="2639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dirty="0"/>
                <a:t>s</a:t>
              </a:r>
              <a:endParaRPr kumimoji="1" lang="ja-JP" altLang="en-US" sz="3600" dirty="0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4369889" y="5301208"/>
              <a:ext cx="24516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dirty="0" smtClean="0"/>
                <a:t>u</a:t>
              </a:r>
              <a:endParaRPr kumimoji="1" lang="ja-JP" altLang="en-US" sz="3600" dirty="0"/>
            </a:p>
          </p:txBody>
        </p:sp>
        <p:pic>
          <p:nvPicPr>
            <p:cNvPr id="46" name="TexTeXPicture" descr="&lt;?xml version=&quot;1.0&quot; encoding=&quot;utf-16&quot;?&gt;&#10;&lt;TeXTeX&gt;&#10;  &lt;preamble&gt;\documentclass{jarticle}&#10;\usepackage{amsmath}&#10;\pagestyle{empty}&lt;/preamble&gt;&#10;  &lt;body&gt;\begin{align*} &#10;c_0=&#10;\end{align*}&lt;/body&gt;&#10;  &lt;fcolor&gt;FF000000&lt;/fcolor&gt;&#10;  &lt;bcolor&gt;FFFFFFFF&lt;/bcolor&gt;&#10;  &lt;transparent&gt;True&lt;/transparent&gt;&#10;  &lt;resolution&gt;1800&lt;/resolution&gt;&#10;  &lt;imageh&gt;151&lt;/imageh&gt;&#10;  &lt;imagew&gt;459&lt;/imagew&gt;&#10;  &lt;scale&gt;50&lt;/scale&gt;&#10;  &lt;cursor&gt;20&lt;/cursor&gt;&#10;&lt;/TeXTeX&gt;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8236" y="5517232"/>
              <a:ext cx="792303" cy="260648"/>
            </a:xfrm>
            <a:prstGeom prst="rect">
              <a:avLst/>
            </a:prstGeom>
          </p:spPr>
        </p:pic>
      </p:grpSp>
      <p:pic>
        <p:nvPicPr>
          <p:cNvPr id="47" name="TexTeXPicture" descr="&lt;?xml version=&quot;1.0&quot; encoding=&quot;utf-16&quot;?&gt;&#10;&lt;TeXTeX&gt;&#10;  &lt;preamble&gt;\documentclass{jarticle}&#10;\usepackage{amsmath}&#10;\pagestyle{empty}&lt;/preamble&gt;&#10;  &lt;body&gt;\begin{align*} &#10;\mathbf{c}_1=&#10;\end{align*}&lt;/body&gt;&#10;  &lt;fcolor&gt;FF000000&lt;/fcolor&gt;&#10;  &lt;bcolor&gt;FFFFFFFF&lt;/bcolor&gt;&#10;  &lt;transparent&gt;True&lt;/transparent&gt;&#10;  &lt;resolution&gt;1800&lt;/resolution&gt;&#10;  &lt;imageh&gt;151&lt;/imageh&gt;&#10;  &lt;imagew&gt;479&lt;/imagew&gt;&#10;  &lt;scale&gt;50&lt;/scale&gt;&#10;  &lt;cursor&gt;29&lt;/cursor&gt;&#10;&lt;/TeXTeX&gt;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269" y="6383258"/>
            <a:ext cx="907571" cy="286102"/>
          </a:xfrm>
          <a:prstGeom prst="rect">
            <a:avLst/>
          </a:prstGeom>
        </p:spPr>
      </p:pic>
      <p:pic>
        <p:nvPicPr>
          <p:cNvPr id="48" name="TexTeXPicture" descr="&lt;?xml version=&quot;1.0&quot; encoding=&quot;utf-16&quot;?&gt;&#10;&lt;TeXTeX&gt;&#10;  &lt;preamble&gt;\documentclass{jarticle}&#10;\usepackage{amsmath}&#10;\pagestyle{empty}&lt;/preamble&gt;&#10;  &lt;body&gt;\begin{align*} &#10;+ x_0 + \mathsf{M}&#10;\lceil q/2 \rceil&#10;\end{align*}&lt;/body&gt;&#10;  &lt;fcolor&gt;FF000000&lt;/fcolor&gt;&#10;  &lt;bcolor&gt;FFFFFFFF&lt;/bcolor&gt;&#10;  &lt;transparent&gt;True&lt;/transparent&gt;&#10;  &lt;resolution&gt;1800&lt;/resolution&gt;&#10;  &lt;imageh&gt;250&lt;/imageh&gt;&#10;  &lt;imagew&gt;1504&lt;/imagew&gt;&#10;  &lt;scale&gt;50&lt;/scale&gt;&#10;  &lt;cursor&gt;52&lt;/cursor&gt;&#10;&lt;/TeXTeX&gt;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684" y="5372814"/>
            <a:ext cx="2772483" cy="460851"/>
          </a:xfrm>
          <a:prstGeom prst="rect">
            <a:avLst/>
          </a:prstGeom>
        </p:spPr>
      </p:pic>
      <p:cxnSp>
        <p:nvCxnSpPr>
          <p:cNvPr id="49" name="直線コネクタ 48"/>
          <p:cNvCxnSpPr/>
          <p:nvPr/>
        </p:nvCxnSpPr>
        <p:spPr>
          <a:xfrm flipV="1">
            <a:off x="5155110" y="4886973"/>
            <a:ext cx="1433827" cy="55825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 flipV="1">
            <a:off x="7927593" y="4951450"/>
            <a:ext cx="57091" cy="140097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601247" y="4489785"/>
            <a:ext cx="1676485" cy="461665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Small errors</a:t>
            </a:r>
            <a:endParaRPr kumimoji="1" lang="ja-JP" altLang="en-US" sz="2400" dirty="0"/>
          </a:p>
        </p:txBody>
      </p:sp>
      <p:grpSp>
        <p:nvGrpSpPr>
          <p:cNvPr id="52" name="グループ化 51"/>
          <p:cNvGrpSpPr/>
          <p:nvPr/>
        </p:nvGrpSpPr>
        <p:grpSpPr>
          <a:xfrm>
            <a:off x="4253830" y="6168822"/>
            <a:ext cx="2088232" cy="553662"/>
            <a:chOff x="510416" y="3226696"/>
            <a:chExt cx="2593484" cy="652313"/>
          </a:xfrm>
        </p:grpSpPr>
        <p:sp>
          <p:nvSpPr>
            <p:cNvPr id="53" name="正方形/長方形 52"/>
            <p:cNvSpPr/>
            <p:nvPr/>
          </p:nvSpPr>
          <p:spPr>
            <a:xfrm>
              <a:off x="510416" y="3230937"/>
              <a:ext cx="1296144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1807757" y="3226696"/>
              <a:ext cx="1296143" cy="64807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H(ID)</a:t>
              </a:r>
              <a:endParaRPr kumimoji="1" lang="ja-JP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3683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Lattice-based cryptography</a:t>
            </a:r>
          </a:p>
          <a:p>
            <a:pPr lvl="1"/>
            <a:r>
              <a:rPr lang="en-US" altLang="ja-JP" dirty="0" smtClean="0"/>
              <a:t>Resilient to quantum computers, Expressive, (potentially) highly efficient</a:t>
            </a:r>
          </a:p>
          <a:p>
            <a:r>
              <a:rPr lang="en-US" altLang="ja-JP" dirty="0" smtClean="0"/>
              <a:t>We focus on </a:t>
            </a:r>
            <a:r>
              <a:rPr lang="en-US" altLang="ja-JP" dirty="0" smtClean="0">
                <a:solidFill>
                  <a:srgbClr val="FF0000"/>
                </a:solidFill>
              </a:rPr>
              <a:t>adaptively secure </a:t>
            </a:r>
            <a:r>
              <a:rPr lang="en-US" altLang="ja-JP" dirty="0">
                <a:solidFill>
                  <a:srgbClr val="FF0000"/>
                </a:solidFill>
              </a:rPr>
              <a:t>i</a:t>
            </a:r>
            <a:r>
              <a:rPr lang="en-US" altLang="ja-JP" dirty="0" smtClean="0">
                <a:solidFill>
                  <a:srgbClr val="FF0000"/>
                </a:solidFill>
              </a:rPr>
              <a:t>dentity-based encryption (IBE) from lattices</a:t>
            </a:r>
          </a:p>
          <a:p>
            <a:r>
              <a:rPr lang="en-US" altLang="ja-JP" dirty="0" smtClean="0"/>
              <a:t>Adaptively secure lattice IBE is not as efficient as selectively secure ones. (In particular, it requires </a:t>
            </a:r>
            <a:r>
              <a:rPr lang="en-US" altLang="ja-JP" dirty="0" smtClean="0">
                <a:solidFill>
                  <a:srgbClr val="FF0000"/>
                </a:solidFill>
              </a:rPr>
              <a:t>long public parameters</a:t>
            </a:r>
            <a:r>
              <a:rPr lang="en-US" altLang="ja-JP" dirty="0" smtClean="0"/>
              <a:t>.)</a:t>
            </a:r>
          </a:p>
        </p:txBody>
      </p:sp>
      <p:sp>
        <p:nvSpPr>
          <p:cNvPr id="4" name="右矢印 3"/>
          <p:cNvSpPr/>
          <p:nvPr/>
        </p:nvSpPr>
        <p:spPr>
          <a:xfrm>
            <a:off x="450900" y="5542695"/>
            <a:ext cx="936104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47664" y="5687581"/>
            <a:ext cx="6444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0000"/>
                </a:solidFill>
              </a:rPr>
              <a:t>Can we achieve better efficiency?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6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8864" y="260648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Security Proof (1)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131840" y="1659662"/>
            <a:ext cx="936104" cy="6720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585992" y="1628800"/>
            <a:ext cx="1162472" cy="6720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TexTeXPicture" descr="&lt;?xml version=&quot;1.0&quot; encoding=&quot;utf-16&quot;?&gt;&#10;&lt;TeXTeX&gt;&#10;  &lt;preamble&gt;\documentclass{jarticle}&#10;\usepackage{amsmath}&#10;\pagestyle{empty}&lt;/preamble&gt;&#10;  &lt;body&gt;\begin{align*} &#10;\mathbf{B}_0&#10;= \mathbf{A R}_0&#10;+ y_0 \mathbf{G}~,~&#10;\mathbf{B}_{i,j}&#10;= \mathbf{A }&#10;\mathbf{R}_{i,j}&#10;+ y_{i,j} \mathbf{G}&#10;\end{align*}&lt;/body&gt;&#10;  &lt;fcolor&gt;FF000000&lt;/fcolor&gt;&#10;  &lt;bcolor&gt;FFFFFFFF&lt;/bcolor&gt;&#10;  &lt;transparent&gt;True&lt;/transparent&gt;&#10;  &lt;resolution&gt;1800&lt;/resolution&gt;&#10;  &lt;imageh&gt;248&lt;/imageh&gt;&#10;  &lt;imagew&gt;4529&lt;/imagew&gt;&#10;  &lt;scale&gt;50&lt;/scale&gt;&#10;  &lt;cursor&gt;45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48" y="1771364"/>
            <a:ext cx="8194088" cy="448694"/>
          </a:xfrm>
          <a:prstGeom prst="rect">
            <a:avLst/>
          </a:prstGeom>
        </p:spPr>
      </p:pic>
      <p:pic>
        <p:nvPicPr>
          <p:cNvPr id="14" name="TexTeXPicture" descr="&lt;?xml version=&quot;1.0&quot; encoding=&quot;utf-16&quot;?&gt;&#10;&lt;TeXTeX&gt;&#10;  &lt;preamble&gt;\documentclass{jarticle}&#10;\usepackage{amsmath}&#10;\pagestyle{empty}&lt;/preamble&gt;&#10;  &lt;body&gt;\begin{align*} &#10;+&#10;\left(&#10;y_0+&#10;\sum_{(i,j)\in S(\mathsf{ID})}&#10;y_{1,i}y_{2,j}&#10;\right)&#10;\mathbf{G}&#10;\end{align*}&lt;/body&gt;&#10;  &lt;fcolor&gt;FF000000&lt;/fcolor&gt;&#10;  &lt;bcolor&gt;FFFFFFFF&lt;/bcolor&gt;&#10;  &lt;transparent&gt;True&lt;/transparent&gt;&#10;  &lt;resolution&gt;1800&lt;/resolution&gt;&#10;  &lt;imageh&gt;897&lt;/imageh&gt;&#10;  &lt;imagew&gt;3223&lt;/imagew&gt;&#10;  &lt;scale&gt;50&lt;/scale&gt;&#10;  &lt;cursor&gt;93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362" y="4611298"/>
            <a:ext cx="4453022" cy="1239330"/>
          </a:xfrm>
          <a:prstGeom prst="rect">
            <a:avLst/>
          </a:prstGeom>
        </p:spPr>
      </p:pic>
      <p:sp>
        <p:nvSpPr>
          <p:cNvPr id="15" name="右中かっこ 14"/>
          <p:cNvSpPr/>
          <p:nvPr/>
        </p:nvSpPr>
        <p:spPr>
          <a:xfrm rot="5400000">
            <a:off x="5192993" y="518721"/>
            <a:ext cx="635981" cy="6336704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44008" y="3855004"/>
            <a:ext cx="1576072" cy="646331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“Small”</a:t>
            </a:r>
            <a:endParaRPr kumimoji="1" lang="ja-JP" altLang="en-US" sz="3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851920" y="4581128"/>
            <a:ext cx="3816424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4" name="TexTeXPicture" descr="&lt;?xml version=&quot;1.0&quot; encoding=&quot;utf-16&quot;?&gt;&#10;&lt;TeXTeX&gt;&#10;  &lt;preamble&gt;\documentclass{jarticle}&#10;\usepackage{amsmath}&#10;\pagestyle{empty}&lt;/preamble&gt;&#10;  &lt;body&gt;\begin{align*} &#10;:=&#10;\mathsf{F}_{\mathbf{y}}&#10;(\mathsf{ID})&#10;\end{align*}&lt;/body&gt;&#10;  &lt;fcolor&gt;FF000000&lt;/fcolor&gt;&#10;  &lt;bcolor&gt;FFFFFFFF&lt;/bcolor&gt;&#10;  &lt;transparent&gt;True&lt;/transparent&gt;&#10;  &lt;resolution&gt;1800&lt;/resolution&gt;&#10;  &lt;imageh&gt;260&lt;/imageh&gt;&#10;  &lt;imagew&gt;1005&lt;/imagew&gt;&#10;  &lt;scale&gt;50&lt;/scale&gt;&#10;  &lt;cursor&gt;18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290" y="6056566"/>
            <a:ext cx="1812006" cy="468778"/>
          </a:xfrm>
          <a:prstGeom prst="rect">
            <a:avLst/>
          </a:prstGeom>
        </p:spPr>
      </p:pic>
      <p:pic>
        <p:nvPicPr>
          <p:cNvPr id="25" name="TexTeXPicture" descr="&lt;?xml version=&quot;1.0&quot; encoding=&quot;utf-16&quot;?&gt;&#10;&lt;TeXTeX&gt;&#10;  &lt;preamble&gt;\documentclass{jarticle}&#10;\usepackage{amsmath}&#10;\pagestyle{empty}&lt;/preamble&gt;&#10;  &lt;body&gt;\begin{align*} &#10;\mathsf{H(ID)}&#10;=&#10;\mathbf{A}&#10;(&#10;\mathbf{R}_0+&#10;\sum_{(i,j)\in S(\mathsf{ID})}&#10;\mathbf{R}_{1,i}&#10;\mathbf{G}^{-1}&#10;(\mathbf{B}_{2,j})&#10;+&#10;y_{1,i}\mathbf{R}_{2,j}&#10;)&#10;\end{align*}&lt;/body&gt;&#10;  &lt;fcolor&gt;FF000000&lt;/fcolor&gt;&#10;  &lt;bcolor&gt;FFFFFFFF&lt;/bcolor&gt;&#10;  &lt;transparent&gt;True&lt;/transparent&gt;&#10;  &lt;resolution&gt;1800&lt;/resolution&gt;&#10;  &lt;imageh&gt;590&lt;/imageh&gt;&#10;  &lt;imagew&gt;5728&lt;/imagew&gt;&#10;  &lt;scale&gt;50&lt;/scale&gt;&#10;  &lt;cursor&gt;167&lt;/cursor&gt;&#10;&lt;/TeXTeX&gt;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1" y="2738733"/>
            <a:ext cx="8089119" cy="83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20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Security Proof (2)</a:t>
            </a:r>
            <a:endParaRPr kumimoji="1" lang="ja-JP" altLang="en-US" dirty="0"/>
          </a:p>
        </p:txBody>
      </p:sp>
      <p:pic>
        <p:nvPicPr>
          <p:cNvPr id="8" name="TexTeXPicture" descr="&lt;?xml version=&quot;1.0&quot; encoding=&quot;utf-16&quot;?&gt;&#10;&lt;TeXTeX&gt;&#10;  &lt;preamble&gt;\documentclass{jarticle}&#10;\usepackage{amsmath}&#10;\pagestyle{empty}&lt;/preamble&gt;&#10;  &lt;body&gt;\begin{align*} &#10;\mathsf{F}_{\mathbf{y}}&#10;(\mathsf{ID})=&#10;y_0+&#10;\sum_{(i,j)\in S(\mathsf{ID})}&#10;y_{1,i}y_{2,j}&#10;\end{align*}&lt;/body&gt;&#10;  &lt;fcolor&gt;FF000000&lt;/fcolor&gt;&#10;  &lt;bcolor&gt;FFFFFFFF&lt;/bcolor&gt;&#10;  &lt;transparent&gt;True&lt;/transparent&gt;&#10;  &lt;resolution&gt;1800&lt;/resolution&gt;&#10;  &lt;imageh&gt;590&lt;/imageh&gt;&#10;  &lt;imagew&gt;3314&lt;/imagew&gt;&#10;  &lt;scale&gt;50&lt;/scale&gt;&#10;  &lt;cursor&gt;105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886" y="1412776"/>
            <a:ext cx="5618228" cy="1000228"/>
          </a:xfrm>
          <a:prstGeom prst="rect">
            <a:avLst/>
          </a:prstGeom>
        </p:spPr>
      </p:pic>
      <p:grpSp>
        <p:nvGrpSpPr>
          <p:cNvPr id="16" name="グループ化 15"/>
          <p:cNvGrpSpPr/>
          <p:nvPr/>
        </p:nvGrpSpPr>
        <p:grpSpPr>
          <a:xfrm>
            <a:off x="539552" y="2636912"/>
            <a:ext cx="8164094" cy="954107"/>
            <a:chOff x="351553" y="2996952"/>
            <a:chExt cx="8164094" cy="954107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351553" y="2996952"/>
              <a:ext cx="8164094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We have to choose                                so that</a:t>
              </a:r>
            </a:p>
            <a:p>
              <a:r>
                <a:rPr kumimoji="1" lang="en-US" altLang="ja-JP" sz="2800" dirty="0" smtClean="0"/>
                <a:t>the probability of the following occurring is noticeable:</a:t>
              </a:r>
              <a:endParaRPr kumimoji="1" lang="ja-JP" altLang="en-US" sz="2800" dirty="0"/>
            </a:p>
          </p:txBody>
        </p:sp>
        <p:pic>
          <p:nvPicPr>
            <p:cNvPr id="5" name="TexTeXPicture" descr="&lt;?xml version=&quot;1.0&quot; encoding=&quot;utf-16&quot;?&gt;&#10;&lt;TeXTeX&gt;&#10;  &lt;preamble&gt;\documentclass{jarticle}&#10;\usepackage{amsmath}&#10;\pagestyle{empty}&lt;/preamble&gt;&#10;  &lt;body&gt;\begin{align*} &#10;y_0, \{ y_{1,i}, y_{2,j} \}&#10;\end{align*}&lt;/body&gt;&#10;  &lt;fcolor&gt;FF000000&lt;/fcolor&gt;&#10;  &lt;bcolor&gt;FFFFFFFF&lt;/bcolor&gt;&#10;  &lt;transparent&gt;True&lt;/transparent&gt;&#10;  &lt;resolution&gt;1800&lt;/resolution&gt;&#10;  &lt;imageh&gt;261&lt;/imageh&gt;&#10;  &lt;imagew&gt;1428&lt;/imagew&gt;&#10;  &lt;scale&gt;50&lt;/scale&gt;&#10;  &lt;cursor&gt;24&lt;/cursor&gt;&#10;&lt;/TeXTeX&gt;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1167" y="3057319"/>
              <a:ext cx="2214024" cy="404664"/>
            </a:xfrm>
            <a:prstGeom prst="rect">
              <a:avLst/>
            </a:prstGeom>
          </p:spPr>
        </p:pic>
      </p:grpSp>
      <p:sp>
        <p:nvSpPr>
          <p:cNvPr id="11" name="テキスト ボックス 10"/>
          <p:cNvSpPr txBox="1"/>
          <p:nvPr/>
        </p:nvSpPr>
        <p:spPr>
          <a:xfrm>
            <a:off x="1187624" y="4762887"/>
            <a:ext cx="71581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where          </a:t>
            </a:r>
            <a:r>
              <a:rPr lang="en-US" altLang="ja-JP" sz="3200" dirty="0"/>
              <a:t>is the challenge </a:t>
            </a:r>
            <a:r>
              <a:rPr lang="en-US" altLang="ja-JP" sz="3200" dirty="0" smtClean="0"/>
              <a:t>identity, </a:t>
            </a:r>
            <a:endParaRPr lang="ja-JP" altLang="en-US" sz="3200" dirty="0"/>
          </a:p>
          <a:p>
            <a:r>
              <a:rPr lang="en-US" altLang="ja-JP" sz="3200" dirty="0" smtClean="0"/>
              <a:t>                        are identities for which key</a:t>
            </a:r>
          </a:p>
          <a:p>
            <a:r>
              <a:rPr lang="en-US" altLang="ja-JP" sz="3200" dirty="0"/>
              <a:t>e</a:t>
            </a:r>
            <a:r>
              <a:rPr kumimoji="1" lang="en-US" altLang="ja-JP" sz="3200" dirty="0" smtClean="0"/>
              <a:t>xtraction queries are made, and      is the</a:t>
            </a:r>
          </a:p>
          <a:p>
            <a:r>
              <a:rPr lang="en-US" altLang="ja-JP" sz="3200" dirty="0"/>
              <a:t>n</a:t>
            </a:r>
            <a:r>
              <a:rPr lang="en-US" altLang="ja-JP" sz="3200" dirty="0" smtClean="0"/>
              <a:t>umber of queries.</a:t>
            </a:r>
            <a:r>
              <a:rPr kumimoji="1" lang="en-US" altLang="ja-JP" sz="3200" dirty="0" smtClean="0"/>
              <a:t> </a:t>
            </a:r>
          </a:p>
          <a:p>
            <a:r>
              <a:rPr lang="en-US" altLang="ja-JP" sz="3200" dirty="0"/>
              <a:t> </a:t>
            </a:r>
            <a:r>
              <a:rPr lang="en-US" altLang="ja-JP" sz="3200" dirty="0" smtClean="0"/>
              <a:t>       </a:t>
            </a:r>
            <a:endParaRPr kumimoji="1" lang="ja-JP" altLang="en-US" sz="3200" dirty="0"/>
          </a:p>
        </p:txBody>
      </p:sp>
      <p:pic>
        <p:nvPicPr>
          <p:cNvPr id="12" name="TexTeXPicture" descr="&lt;?xml version=&quot;1.0&quot; encoding=&quot;utf-16&quot;?&gt;&#10;&lt;TeXTeX&gt;&#10;  &lt;preamble&gt;\documentclass{jarticle}&#10;\usepackage{amsmath}&#10;\pagestyle{empty}&lt;/preamble&gt;&#10;  &lt;body&gt;\begin{align*} &#10;\mathsf{ID}_1,&#10;\ldots, \mathsf{ID}_Q&#10;\end{align*}&lt;/body&gt;&#10;  &lt;fcolor&gt;FF000000&lt;/fcolor&gt;&#10;  &lt;bcolor&gt;FFFFFFFF&lt;/bcolor&gt;&#10;  &lt;transparent&gt;True&lt;/transparent&gt;&#10;  &lt;resolution&gt;1800&lt;/resolution&gt;&#10;  &lt;imageh&gt;245&lt;/imageh&gt;&#10;  &lt;imagew&gt;1285&lt;/imagew&gt;&#10;  &lt;scale&gt;50&lt;/scale&gt;&#10;  &lt;cursor&gt;52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847" y="5465341"/>
            <a:ext cx="2001817" cy="381670"/>
          </a:xfrm>
          <a:prstGeom prst="rect">
            <a:avLst/>
          </a:prstGeom>
        </p:spPr>
      </p:pic>
      <p:grpSp>
        <p:nvGrpSpPr>
          <p:cNvPr id="17" name="グループ化 16"/>
          <p:cNvGrpSpPr/>
          <p:nvPr/>
        </p:nvGrpSpPr>
        <p:grpSpPr>
          <a:xfrm>
            <a:off x="323528" y="3717032"/>
            <a:ext cx="8603468" cy="923840"/>
            <a:chOff x="368961" y="4077072"/>
            <a:chExt cx="8603468" cy="923840"/>
          </a:xfrm>
        </p:grpSpPr>
        <p:sp>
          <p:nvSpPr>
            <p:cNvPr id="6" name="正方形/長方形 5"/>
            <p:cNvSpPr/>
            <p:nvPr/>
          </p:nvSpPr>
          <p:spPr>
            <a:xfrm>
              <a:off x="368961" y="4077072"/>
              <a:ext cx="8603468" cy="92384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4" name="TexTeXPicture" descr="&lt;?xml version=&quot;1.0&quot; encoding=&quot;utf-16&quot;?&gt;&#10;&lt;TeXTeX&gt;&#10;  &lt;preamble&gt;\documentclass{jarticle}&#10;\usepackage{amsmath}&#10;\pagestyle{empty}&lt;/preamble&gt;&#10;  &lt;body&gt;\begin{align*} &#10;\mathsf{F}_{\mathbf{y}}&#10;(\mathsf{ID}^\star)&#10;=0 &#10;\wedge&#10; \mathsf{F}_{\mathbf{y}}&#10;(\mathsf{ID}_1)&#10;\neq 0 &#10;\wedge&#10;\cdots&#10;\wedge&#10; \mathsf{F}_{\mathbf{y}}&#10;(\mathsf{ID}_Q)&#10;\neq 0&#10;\end{align*}&lt;/body&gt;&#10;  &lt;fcolor&gt;FF000000&lt;/fcolor&gt;&#10;  &lt;bcolor&gt;FFFFFFFF&lt;/bcolor&gt;&#10;  &lt;transparent&gt;True&lt;/transparent&gt;&#10;  &lt;resolution&gt;1800&lt;/resolution&gt;&#10;  &lt;imageh&gt;269&lt;/imageh&gt;&#10;  &lt;imagew&gt;5012&lt;/imagew&gt;&#10;  &lt;scale&gt;50&lt;/scale&gt;&#10;  &lt;cursor&gt;61&lt;/cursor&gt;&#10;&lt;/TeXTeX&gt;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896" y="4368126"/>
              <a:ext cx="8221714" cy="441270"/>
            </a:xfrm>
            <a:prstGeom prst="rect">
              <a:avLst/>
            </a:prstGeom>
          </p:spPr>
        </p:pic>
      </p:grpSp>
      <p:pic>
        <p:nvPicPr>
          <p:cNvPr id="15" name="TexTeXPicture" descr="&lt;?xml version=&quot;1.0&quot; encoding=&quot;utf-16&quot;?&gt;&#10;&lt;TeXTeX&gt;&#10;  &lt;preamble&gt;\documentclass{jarticle}&#10;\usepackage{amsmath}&#10;\pagestyle{empty}&lt;/preamble&gt;&#10;  &lt;body&gt;\begin{align*} &#10;\mathsf{ID}^\star&#10;\end{align*}&lt;/body&gt;&#10;  &lt;fcolor&gt;FF000000&lt;/fcolor&gt;&#10;  &lt;bcolor&gt;FFFFFFFF&lt;/bcolor&gt;&#10;  &lt;transparent&gt;True&lt;/transparent&gt;&#10;  &lt;resolution&gt;1800&lt;/resolution&gt;&#10;  &lt;imageh&gt;196&lt;/imageh&gt;&#10;  &lt;imagew&gt;321&lt;/imagew&gt;&#10;  &lt;scale&gt;50&lt;/scale&gt;&#10;  &lt;cursor&gt;33&lt;/cursor&gt;&#10;&lt;/TeXTeX&gt;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889942"/>
            <a:ext cx="530936" cy="324185"/>
          </a:xfrm>
          <a:prstGeom prst="rect">
            <a:avLst/>
          </a:prstGeom>
        </p:spPr>
      </p:pic>
      <p:pic>
        <p:nvPicPr>
          <p:cNvPr id="18" name="TexTeXPicture" descr="&lt;?xml version=&quot;1.0&quot; encoding=&quot;utf-16&quot;?&gt;&#10;&lt;TeXTeX&gt;&#10;  &lt;preamble&gt;\documentclass{jarticle}&#10;\usepackage{amsmath}&#10;\pagestyle{empty}&lt;/preamble&gt;&#10;  &lt;body&gt;\begin{align*} &#10;Q&#10;\end{align*}&lt;/body&gt;&#10;  &lt;fcolor&gt;FF000000&lt;/fcolor&gt;&#10;  &lt;bcolor&gt;FFFFFFFF&lt;/bcolor&gt;&#10;  &lt;transparent&gt;True&lt;/transparent&gt;&#10;  &lt;resolution&gt;1800&lt;/resolution&gt;&#10;  &lt;imageh&gt;223&lt;/imageh&gt;&#10;  &lt;imagew&gt;172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877272"/>
            <a:ext cx="288032" cy="37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7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altLang="ja-JP" dirty="0"/>
              <a:t>Security Proof </a:t>
            </a:r>
            <a:r>
              <a:rPr lang="en-US" altLang="ja-JP" dirty="0" smtClean="0"/>
              <a:t>(3)</a:t>
            </a:r>
            <a:endParaRPr kumimoji="1" lang="ja-JP" altLang="en-US" dirty="0"/>
          </a:p>
        </p:txBody>
      </p:sp>
      <p:pic>
        <p:nvPicPr>
          <p:cNvPr id="5" name="TexTeXPicture" descr="&lt;?xml version=&quot;1.0&quot; encoding=&quot;utf-16&quot;?&gt;&#10;&lt;TeXTeX&gt;&#10;  &lt;preamble&gt;\documentclass{jarticle}&#10;\usepackage{amsmath}&#10;\pagestyle{empty}&lt;/preamble&gt;&#10;  &lt;body&gt;\begin{align*} &#10;\mathsf{F}_{\mathbf{y}}&#10;(\mathsf{ID})=&#10;y_0+&#10;\sum_{(i,j)\in S(\mathsf{ID})}&#10;y_{1,i}y_{2,j}&#10;\end{align*}&lt;/body&gt;&#10;  &lt;fcolor&gt;FF000000&lt;/fcolor&gt;&#10;  &lt;bcolor&gt;FFFFFFFF&lt;/bcolor&gt;&#10;  &lt;transparent&gt;True&lt;/transparent&gt;&#10;  &lt;resolution&gt;1800&lt;/resolution&gt;&#10;  &lt;imageh&gt;590&lt;/imageh&gt;&#10;  &lt;imagew&gt;3314&lt;/imagew&gt;&#10;  &lt;scale&gt;50&lt;/scale&gt;&#10;  &lt;cursor&gt;105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854" y="1150922"/>
            <a:ext cx="4548020" cy="80969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15201" y="3209345"/>
            <a:ext cx="2393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It is easy to see</a:t>
            </a:r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395536" y="2276872"/>
            <a:ext cx="5904656" cy="6720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9567" y="3927262"/>
            <a:ext cx="6826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By the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Schwartz-Zippel lemma</a:t>
            </a:r>
            <a:r>
              <a:rPr kumimoji="1" lang="en-US" altLang="ja-JP" sz="2800" dirty="0" smtClean="0"/>
              <a:t>, for all          for</a:t>
            </a:r>
            <a:endParaRPr kumimoji="1" lang="ja-JP" altLang="en-US" dirty="0"/>
          </a:p>
        </p:txBody>
      </p:sp>
      <p:pic>
        <p:nvPicPr>
          <p:cNvPr id="12" name="TexTeXPicture" descr="&lt;?xml version=&quot;1.0&quot; encoding=&quot;utf-16&quot;?&gt;&#10;&lt;TeXTeX&gt;&#10;  &lt;preamble&gt;\documentclass{jarticle}&#10;\usepackage{amsmath}&#10;\pagestyle{empty}&lt;/preamble&gt;&#10;  &lt;body&gt;\begin{align*} &#10;\mathsf{ID}_i&#10;\end{align*}&lt;/body&gt;&#10;  &lt;fcolor&gt;FF000000&lt;/fcolor&gt;&#10;  &lt;bcolor&gt;FFFFFFFF&lt;/bcolor&gt;&#10;  &lt;transparent&gt;True&lt;/transparent&gt;&#10;  &lt;resolution&gt;1800&lt;/resolution&gt;&#10;  &lt;imageh&gt;213&lt;/imageh&gt;&#10;  &lt;imagew&gt;287&lt;/imagew&gt;&#10;  &lt;scale&gt;50&lt;/scale&gt;&#10;  &lt;cursor&gt;29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305" y="4042119"/>
            <a:ext cx="463737" cy="344167"/>
          </a:xfrm>
          <a:prstGeom prst="rect">
            <a:avLst/>
          </a:prstGeom>
        </p:spPr>
      </p:pic>
      <p:pic>
        <p:nvPicPr>
          <p:cNvPr id="13" name="TexTeXPicture" descr="&lt;?xml version=&quot;1.0&quot; encoding=&quot;utf-16&quot;?&gt;&#10;&lt;TeXTeX&gt;&#10;  &lt;preamble&gt;\documentclass{jarticle}&#10;\usepackage{amsmath}&#10;\pagestyle{empty}&lt;/preamble&gt;&#10;  &lt;body&gt;\begin{align*} &#10;y_0 &#10;\leftarrow&#10;[-\kappa Q^2,0],~&#10;y_{i,j}&#10;\leftarrow&#10;[1,Q]&#10;\end{align*}&lt;/body&gt;&#10;  &lt;fcolor&gt;FF000000&lt;/fcolor&gt;&#10;  &lt;bcolor&gt;FFFFFFFF&lt;/bcolor&gt;&#10;  &lt;transparent&gt;True&lt;/transparent&gt;&#10;  &lt;resolution&gt;1800&lt;/resolution&gt;&#10;  &lt;imageh&gt;293&lt;/imageh&gt;&#10;  &lt;imagew&gt;3114&lt;/imagew&gt;&#10;  &lt;scale&gt;50&lt;/scale&gt;&#10;  &lt;cursor&gt;41&lt;/cursor&gt;&#10;&lt;/TeXTeX&gt;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2331479"/>
            <a:ext cx="5498249" cy="517337"/>
          </a:xfrm>
          <a:prstGeom prst="rect">
            <a:avLst/>
          </a:prstGeom>
        </p:spPr>
      </p:pic>
      <p:pic>
        <p:nvPicPr>
          <p:cNvPr id="15" name="TexTeXPicture" descr="&lt;?xml version=&quot;1.0&quot; encoding=&quot;utf-16&quot;?&gt;&#10;&lt;TeXTeX&gt;&#10;  &lt;preamble&gt;\documentclass{jarticle}&#10;\usepackage{amsmath}&#10;\pagestyle{empty}&lt;/preamble&gt;&#10;  &lt;body&gt;\begin{align*} &#10;\kappa =&#10;\max | S(\mathsf{ID}) |&#10;\end{align*}&lt;/body&gt;&#10;  &lt;fcolor&gt;FF000000&lt;/fcolor&gt;&#10;  &lt;bcolor&gt;FFFFFFFF&lt;/bcolor&gt;&#10;  &lt;transparent&gt;True&lt;/transparent&gt;&#10;  &lt;resolution&gt;1800&lt;/resolution&gt;&#10;  &lt;imageh&gt;249&lt;/imageh&gt;&#10;  &lt;imagew&gt;1686&lt;/imagew&gt;&#10;  &lt;scale&gt;50&lt;/scale&gt;&#10;  &lt;cursor&gt;48&lt;/cursor&gt;&#10;&lt;/TeXTeX&gt;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65266"/>
            <a:ext cx="2226204" cy="328781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6464315" y="2191884"/>
            <a:ext cx="977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where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96411" y="5157192"/>
            <a:ext cx="7086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The probability in estimation is expected to be  </a:t>
            </a:r>
            <a:endParaRPr kumimoji="1" lang="ja-JP" altLang="en-US" sz="2800" dirty="0"/>
          </a:p>
        </p:txBody>
      </p:sp>
      <p:pic>
        <p:nvPicPr>
          <p:cNvPr id="18" name="TexTeXPicture" descr="&lt;?xml version=&quot;1.0&quot; encoding=&quot;utf-16&quot;?&gt;&#10;&lt;TeXTeX&gt;&#10;  &lt;preamble&gt;\documentclass{jarticle}&#10;\usepackage{amsmath}&#10;\pagestyle{empty}&lt;/preamble&gt;&#10;  &lt;body&gt;\begin{align*} &#10;\Pr[&#10;\mathsf{F}_{\mathbf{y}}&#10;(\mathsf{ID}^\star)&#10;= 0 &#10;]&#10;=1/\kappa Q^2&#10;\end{align*}&lt;/body&gt;&#10;  &lt;fcolor&gt;FF000000&lt;/fcolor&gt;&#10;  &lt;bcolor&gt;FFFFFFFF&lt;/bcolor&gt;&#10;  &lt;transparent&gt;True&lt;/transparent&gt;&#10;  &lt;resolution&gt;1800&lt;/resolution&gt;&#10;  &lt;imageh&gt;292&lt;/imageh&gt;&#10;  &lt;imagew&gt;2698&lt;/imagew&gt;&#10;  &lt;scale&gt;50&lt;/scale&gt;&#10;  &lt;cursor&gt;82&lt;/cursor&gt;&#10;&lt;/TeXTeX&gt;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725" y="3256275"/>
            <a:ext cx="4289619" cy="464257"/>
          </a:xfrm>
          <a:prstGeom prst="rect">
            <a:avLst/>
          </a:prstGeom>
        </p:spPr>
      </p:pic>
      <p:pic>
        <p:nvPicPr>
          <p:cNvPr id="34" name="TexTeXPicture" descr="&lt;?xml version=&quot;1.0&quot; encoding=&quot;utf-16&quot;?&gt;&#10;&lt;TeXTeX&gt;&#10;  &lt;preamble&gt;\documentclass{jarticle}&#10;\usepackage{amsmath}&#10;\pagestyle{empty}&lt;/preamble&gt;&#10;  &lt;body&gt;\begin{align*} &#10;i= 1,\ldots, Q&#10;\end{align*}&lt;/body&gt;&#10;  &lt;fcolor&gt;FF000000&lt;/fcolor&gt;&#10;  &lt;bcolor&gt;FFFFFFFF&lt;/bcolor&gt;&#10;  &lt;transparent&gt;True&lt;/transparent&gt;&#10;  &lt;resolution&gt;1800&lt;/resolution&gt;&#10;  &lt;imageh&gt;223&lt;/imageh&gt;&#10;  &lt;imagew&gt;1273&lt;/imagew&gt;&#10;  &lt;scale&gt;50&lt;/scale&gt;&#10;  &lt;cursor&gt;30&lt;/cursor&gt;&#10;&lt;/TeXTeX&gt;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024606"/>
            <a:ext cx="1943742" cy="340498"/>
          </a:xfrm>
          <a:prstGeom prst="rect">
            <a:avLst/>
          </a:prstGeom>
        </p:spPr>
      </p:pic>
      <p:pic>
        <p:nvPicPr>
          <p:cNvPr id="35" name="TexTeXPicture" descr="&lt;?xml version=&quot;1.0&quot; encoding=&quot;utf-16&quot;?&gt;&#10;&lt;TeXTeX&gt;&#10;  &lt;preamble&gt;\documentclass{jarticle}&#10;\usepackage{amsmath}&#10;\pagestyle{empty}&lt;/preamble&gt;&#10;  &lt;body&gt;\begin{align*} &#10;\left(&#10;\frac{1}{\kappa Q^2}&#10;\right)&#10;\cdot &#10;\left(&#10;1- \frac{2}{Q}&#10;\right)^Q&#10;\approx &#10;\left(&#10;\frac{1}{\kappa Q^2}&#10;\right)&#10;\cdot&#10;\frac{1}{e^2}&#10;=&#10;\mathsf{noticeable}&#10;\end{align*}&lt;/body&gt;&#10;  &lt;fcolor&gt;FF000000&lt;/fcolor&gt;&#10;  &lt;bcolor&gt;FFFFFFFF&lt;/bcolor&gt;&#10;  &lt;transparent&gt;True&lt;/transparent&gt;&#10;  &lt;resolution&gt;1800&lt;/resolution&gt;&#10;  &lt;imageh&gt;657&lt;/imageh&gt;&#10;  &lt;imagew&gt;5275&lt;/imagew&gt;&#10;  &lt;scale&gt;50&lt;/scale&gt;&#10;  &lt;cursor&gt;176&lt;/cursor&gt;&#10;&lt;/TeXTeX&gt;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517" y="5784932"/>
            <a:ext cx="6522855" cy="812420"/>
          </a:xfrm>
          <a:prstGeom prst="rect">
            <a:avLst/>
          </a:prstGeom>
        </p:spPr>
      </p:pic>
      <p:pic>
        <p:nvPicPr>
          <p:cNvPr id="36" name="TexTeXPicture" descr="&lt;?xml version=&quot;1.0&quot; encoding=&quot;utf-16&quot;?&gt;&#10;&lt;TeXTeX&gt;&#10;  &lt;preamble&gt;\documentclass{jarticle}&#10;\usepackage{amsmath}&#10;\pagestyle{empty}&lt;/preamble&gt;&#10;  &lt;body&gt;\begin{align*} &#10;\Pr[&#10;\mathsf{F}_{\mathbf{y}}&#10;(\mathsf{ID}_i)&#10;\neq 0&#10;]&#10;\geq 1- 2/Q&#10;\end{align*}&lt;/body&gt;&#10;  &lt;fcolor&gt;FF000000&lt;/fcolor&gt;&#10;  &lt;bcolor&gt;FFFFFFFF&lt;/bcolor&gt;&#10;  &lt;transparent&gt;True&lt;/transparent&gt;&#10;  &lt;resolution&gt;1800&lt;/resolution&gt;&#10;  &lt;imageh&gt;260&lt;/imageh&gt;&#10;  &lt;imagew&gt;2851&lt;/imagew&gt;&#10;  &lt;scale&gt;50&lt;/scale&gt;&#10;  &lt;cursor&gt;78&lt;/cursor&gt;&#10;&lt;/TeXTeX&gt;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614" y="4594373"/>
            <a:ext cx="4593691" cy="41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76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There is still a Problem!</a:t>
            </a:r>
            <a:endParaRPr kumimoji="1" lang="ja-JP" altLang="en-US" dirty="0"/>
          </a:p>
        </p:txBody>
      </p:sp>
      <p:pic>
        <p:nvPicPr>
          <p:cNvPr id="4" name="TexTeXPicture" descr="&lt;?xml version=&quot;1.0&quot; encoding=&quot;utf-16&quot;?&gt;&#10;&lt;TeXTeX&gt;&#10;  &lt;preamble&gt;\documentclass{jarticle}&#10;\usepackage{amsmath}&#10;\pagestyle{empty}&lt;/preamble&gt;&#10;  &lt;body&gt;\begin{align*} &#10;\mathsf{H(ID)}&#10;=&#10;\mathbf{A}&#10;(&#10;\mathbf{R}_0+&#10;\sum_{(i,j)\in S(\mathsf{ID})}&#10;\mathbf{R}_{1,i}&#10;\mathbf{G}^{-1}&#10;(\mathbf{B}_{2,j})&#10;+&#10;y_{1,i}\mathbf{R}_{2,j}&#10;)&#10;+&#10;\mathsf{F}_{\mathbf{y}}&#10;(\mathsf{ID})\mathbf{G}&#10;\end{align*}&lt;/body&gt;&#10;  &lt;fcolor&gt;FF000000&lt;/fcolor&gt;&#10;  &lt;bcolor&gt;FFFFFFFF&lt;/bcolor&gt;&#10;  &lt;transparent&gt;True&lt;/transparent&gt;&#10;  &lt;resolution&gt;1800&lt;/resolution&gt;&#10;  &lt;imageh&gt;590&lt;/imageh&gt;&#10;  &lt;imagew&gt;6986&lt;/imagew&gt;&#10;  &lt;scale&gt;50&lt;/scale&gt;&#10;  &lt;cursor&gt;168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78" y="1724833"/>
            <a:ext cx="8911618" cy="752628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6164863" y="1628800"/>
            <a:ext cx="1152128" cy="6720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中かっこ 5"/>
          <p:cNvSpPr/>
          <p:nvPr/>
        </p:nvSpPr>
        <p:spPr>
          <a:xfrm rot="5400000">
            <a:off x="4222348" y="-232177"/>
            <a:ext cx="635981" cy="5841335"/>
          </a:xfrm>
          <a:prstGeom prst="rightBrace">
            <a:avLst/>
          </a:prstGeom>
          <a:noFill/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6688" y="2784656"/>
            <a:ext cx="7190623" cy="175432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These elements </a:t>
            </a:r>
            <a:r>
              <a:rPr lang="en-US" altLang="ja-JP" sz="3600" dirty="0" smtClean="0">
                <a:solidFill>
                  <a:srgbClr val="FF0000"/>
                </a:solidFill>
              </a:rPr>
              <a:t>are not small enough</a:t>
            </a:r>
          </a:p>
          <a:p>
            <a:r>
              <a:rPr lang="en-US" altLang="ja-JP" sz="3600" dirty="0">
                <a:solidFill>
                  <a:srgbClr val="FF0000"/>
                </a:solidFill>
              </a:rPr>
              <a:t>c</a:t>
            </a:r>
            <a:r>
              <a:rPr lang="en-US" altLang="ja-JP" sz="3600" dirty="0" smtClean="0">
                <a:solidFill>
                  <a:srgbClr val="FF0000"/>
                </a:solidFill>
              </a:rPr>
              <a:t>ompared to the modulus q </a:t>
            </a:r>
          </a:p>
          <a:p>
            <a:r>
              <a:rPr lang="en-US" altLang="ja-JP" sz="3600" dirty="0" smtClean="0"/>
              <a:t>(proportional to y</a:t>
            </a:r>
            <a:r>
              <a:rPr lang="en-US" altLang="ja-JP" sz="2000" dirty="0" smtClean="0"/>
              <a:t>1,i</a:t>
            </a:r>
            <a:r>
              <a:rPr lang="en-US" altLang="ja-JP" sz="3600" dirty="0" smtClean="0"/>
              <a:t>, and thus to Q)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4878" y="4581128"/>
            <a:ext cx="814402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3200" b="1" dirty="0" smtClean="0"/>
              <a:t>Simple Solution </a:t>
            </a:r>
            <a:r>
              <a:rPr lang="en-US" altLang="ja-JP" sz="3200" dirty="0" smtClean="0"/>
              <a:t>(Our first construction):</a:t>
            </a:r>
            <a:br>
              <a:rPr lang="en-US" altLang="ja-JP" sz="3200" dirty="0" smtClean="0"/>
            </a:br>
            <a:r>
              <a:rPr lang="en-US" altLang="ja-JP" sz="3200" dirty="0" smtClean="0"/>
              <a:t>Use super polynomial modulus q &gt;&gt; Q. </a:t>
            </a:r>
            <a:br>
              <a:rPr lang="en-US" altLang="ja-JP" sz="3200" dirty="0" smtClean="0"/>
            </a:br>
            <a:r>
              <a:rPr lang="en-US" altLang="ja-JP" sz="3200" dirty="0" smtClean="0"/>
              <a:t>The security proof requires </a:t>
            </a:r>
            <a:r>
              <a:rPr lang="en-US" altLang="ja-JP" sz="3200" dirty="0" smtClean="0">
                <a:solidFill>
                  <a:srgbClr val="FF0000"/>
                </a:solidFill>
              </a:rPr>
              <a:t>LWE assumption</a:t>
            </a:r>
            <a:br>
              <a:rPr lang="en-US" altLang="ja-JP" sz="3200" dirty="0" smtClean="0">
                <a:solidFill>
                  <a:srgbClr val="FF0000"/>
                </a:solidFill>
              </a:rPr>
            </a:br>
            <a:r>
              <a:rPr lang="en-US" altLang="ja-JP" sz="3200" dirty="0" smtClean="0">
                <a:solidFill>
                  <a:srgbClr val="FF0000"/>
                </a:solidFill>
              </a:rPr>
              <a:t>with super polynomial </a:t>
            </a:r>
            <a:r>
              <a:rPr lang="en-US" altLang="ja-JP" sz="3200" dirty="0" err="1" smtClean="0">
                <a:solidFill>
                  <a:srgbClr val="FF0000"/>
                </a:solidFill>
              </a:rPr>
              <a:t>approx</a:t>
            </a:r>
            <a:r>
              <a:rPr lang="en-US" altLang="ja-JP" sz="3200" dirty="0" smtClean="0">
                <a:solidFill>
                  <a:srgbClr val="FF0000"/>
                </a:solidFill>
              </a:rPr>
              <a:t> factor</a:t>
            </a:r>
            <a:r>
              <a:rPr lang="en-US" altLang="ja-JP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545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Idea to Base the Security</a:t>
            </a:r>
            <a:br>
              <a:rPr lang="en-US" altLang="ja-JP" dirty="0" smtClean="0"/>
            </a:br>
            <a:r>
              <a:rPr lang="en-US" altLang="ja-JP" dirty="0" smtClean="0"/>
              <a:t>on Polynomial LWE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By adding some modification to the scheme, we can prove the security </a:t>
            </a:r>
            <a:r>
              <a:rPr kumimoji="1" lang="en-US" altLang="ja-JP" dirty="0" smtClean="0">
                <a:solidFill>
                  <a:srgbClr val="FF0000"/>
                </a:solidFill>
              </a:rPr>
              <a:t>assuming that LWE is hard for all polynomial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approx</a:t>
            </a:r>
            <a:r>
              <a:rPr kumimoji="1" lang="en-US" altLang="ja-JP" dirty="0" smtClean="0">
                <a:solidFill>
                  <a:srgbClr val="FF0000"/>
                </a:solidFill>
              </a:rPr>
              <a:t> factors </a:t>
            </a:r>
            <a:r>
              <a:rPr kumimoji="1" lang="en-US" altLang="ja-JP" dirty="0" smtClean="0"/>
              <a:t>(Our second scheme)</a:t>
            </a:r>
          </a:p>
          <a:p>
            <a:pPr lvl="1"/>
            <a:r>
              <a:rPr lang="en-US" altLang="ja-JP" dirty="0" smtClean="0"/>
              <a:t>The idea is to run our first scheme with different parameters in parallel. </a:t>
            </a:r>
          </a:p>
          <a:p>
            <a:pPr lvl="1"/>
            <a:r>
              <a:rPr lang="en-US" altLang="ja-JP" dirty="0" smtClean="0"/>
              <a:t>By this modification, the anonymity of the scheme is lost. Furthermore, the efficiency slightly degrades.</a:t>
            </a:r>
          </a:p>
          <a:p>
            <a:r>
              <a:rPr lang="en-US" altLang="ja-JP" dirty="0" smtClean="0"/>
              <a:t>The similar idea is applicable </a:t>
            </a:r>
            <a:r>
              <a:rPr lang="en-US" altLang="ja-JP" dirty="0"/>
              <a:t>t</a:t>
            </a:r>
            <a:r>
              <a:rPr lang="en-US" altLang="ja-JP" dirty="0" smtClean="0"/>
              <a:t>o ABE for branching programs [GV15].</a:t>
            </a:r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650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Agenda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Preliminaries</a:t>
            </a:r>
          </a:p>
          <a:p>
            <a:r>
              <a:rPr lang="en-US" altLang="ja-JP" sz="4000" dirty="0" smtClean="0"/>
              <a:t>Previous Works</a:t>
            </a:r>
            <a:endParaRPr lang="en-US" altLang="ja-JP" sz="2000" dirty="0" smtClean="0"/>
          </a:p>
          <a:p>
            <a:r>
              <a:rPr kumimoji="1" lang="en-US" altLang="ja-JP" sz="4000" dirty="0" smtClean="0"/>
              <a:t>Our Construction</a:t>
            </a:r>
            <a:endParaRPr lang="en-US" altLang="ja-JP" sz="2000" dirty="0"/>
          </a:p>
          <a:p>
            <a:r>
              <a:rPr lang="en-US" altLang="ja-JP" sz="4000" dirty="0" smtClean="0">
                <a:solidFill>
                  <a:srgbClr val="FF0000"/>
                </a:solidFill>
              </a:rPr>
              <a:t>Comparison</a:t>
            </a:r>
            <a:endParaRPr kumimoji="1" lang="en-US" altLang="ja-JP" sz="4000" dirty="0">
              <a:solidFill>
                <a:srgbClr val="FF0000"/>
              </a:solidFill>
            </a:endParaRPr>
          </a:p>
          <a:p>
            <a:r>
              <a:rPr lang="en-US" altLang="ja-JP" sz="4000" dirty="0" smtClean="0"/>
              <a:t>Summary</a:t>
            </a:r>
            <a:endParaRPr kumimoji="1" lang="en-US" altLang="ja-JP" sz="4000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933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Comparison of IBE Schemes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297236"/>
                  </p:ext>
                </p:extLst>
              </p:nvPr>
            </p:nvGraphicFramePr>
            <p:xfrm>
              <a:off x="623644" y="1700808"/>
              <a:ext cx="7896711" cy="30479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43622"/>
                    <a:gridCol w="1271072"/>
                    <a:gridCol w="1043436"/>
                    <a:gridCol w="1059645"/>
                    <a:gridCol w="1118877"/>
                    <a:gridCol w="1000414"/>
                    <a:gridCol w="1059645"/>
                  </a:tblGrid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|</a:t>
                          </a:r>
                          <a:r>
                            <a:rPr kumimoji="1" lang="en-US" altLang="ja-JP" dirty="0" err="1" smtClean="0"/>
                            <a:t>mpk</a:t>
                          </a:r>
                          <a:r>
                            <a:rPr kumimoji="1" lang="en-US" altLang="ja-JP" dirty="0" smtClean="0"/>
                            <a:t>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|CT|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|SK_ID|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Security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Anonymous?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err="1" smtClean="0"/>
                            <a:t>Approx</a:t>
                          </a:r>
                          <a:r>
                            <a:rPr kumimoji="1" lang="en-US" altLang="ja-JP" baseline="0" dirty="0" smtClean="0"/>
                            <a:t> factor 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[ABB10]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selective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[CHKP10]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m:rPr>
                                    <m:sty m:val="p"/>
                                  </m:r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κ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κ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[ABB10]</a:t>
                          </a:r>
                        </a:p>
                        <a:p>
                          <a:r>
                            <a:rPr kumimoji="1" lang="en-US" altLang="ja-JP" dirty="0" smtClean="0"/>
                            <a:t>+[Boy10]</a:t>
                          </a:r>
                          <a:endParaRPr kumimoji="1" lang="ja-JP" alt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m:rPr>
                                    <m:sty m:val="p"/>
                                  </m:r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κ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  <a:p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  <a:p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Ours1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κ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1/</m:t>
                                    </m:r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p>
                                </m:sSup>
                                <m:r>
                                  <a:rPr kumimoji="1"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Super-poly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Ours2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κ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1/</m:t>
                                    </m:r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p>
                                </m:sSup>
                                <m:r>
                                  <a:rPr kumimoji="1"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No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All</a:t>
                          </a:r>
                          <a:r>
                            <a:rPr kumimoji="1" lang="en-US" altLang="ja-JP" baseline="0" dirty="0" smtClean="0"/>
                            <a:t> 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297236"/>
                  </p:ext>
                </p:extLst>
              </p:nvPr>
            </p:nvGraphicFramePr>
            <p:xfrm>
              <a:off x="623644" y="1700808"/>
              <a:ext cx="7896711" cy="30479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43622"/>
                    <a:gridCol w="1271072"/>
                    <a:gridCol w="1043436"/>
                    <a:gridCol w="1059645"/>
                    <a:gridCol w="1118877"/>
                    <a:gridCol w="1000414"/>
                    <a:gridCol w="1059645"/>
                  </a:tblGrid>
                  <a:tr h="64008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|</a:t>
                          </a:r>
                          <a:r>
                            <a:rPr kumimoji="1" lang="en-US" altLang="ja-JP" dirty="0" err="1" smtClean="0"/>
                            <a:t>mpk</a:t>
                          </a:r>
                          <a:r>
                            <a:rPr kumimoji="1" lang="en-US" altLang="ja-JP" dirty="0" smtClean="0"/>
                            <a:t>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|CT|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|SK_ID|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Security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Anonymous?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err="1" smtClean="0"/>
                            <a:t>Approx</a:t>
                          </a:r>
                          <a:r>
                            <a:rPr kumimoji="1" lang="en-US" altLang="ja-JP" baseline="0" dirty="0" smtClean="0"/>
                            <a:t> factor 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[ABB10]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6731" t="-180328" r="-418750" b="-5704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462" t="-180328" r="-409357" b="-5704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45402" t="-180328" r="-302299" b="-5704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selective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[CHKP10]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6731" t="-280328" r="-418750" b="-4704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462" t="-280328" r="-409357" b="-4704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45402" t="-280328" r="-302299" b="-4704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646811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[ABB10]</a:t>
                          </a:r>
                        </a:p>
                        <a:p>
                          <a:r>
                            <a:rPr kumimoji="1" lang="en-US" altLang="ja-JP" dirty="0" smtClean="0"/>
                            <a:t>+[Boy10]</a:t>
                          </a:r>
                          <a:endParaRPr kumimoji="1" lang="ja-JP" alt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6731" t="-218868" r="-418750" b="-170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462" t="-218868" r="-409357" b="-170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45402" t="-218868" r="-302299" b="-170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Ours1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6731" t="-321905" r="-418750" b="-7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462" t="-321905" r="-409357" b="-7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45402" t="-321905" r="-302299" b="-7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Super-poly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5984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Ours2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6731" t="-714516" r="-418750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462" t="-714516" r="-409357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45402" t="-714516" r="-302299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No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All</a:t>
                          </a:r>
                          <a:r>
                            <a:rPr kumimoji="1" lang="en-US" altLang="ja-JP" baseline="0" dirty="0" smtClean="0"/>
                            <a:t> 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四角形吹き出し 4"/>
          <p:cNvSpPr/>
          <p:nvPr/>
        </p:nvSpPr>
        <p:spPr>
          <a:xfrm>
            <a:off x="2123728" y="4941168"/>
            <a:ext cx="5400600" cy="1728192"/>
          </a:xfrm>
          <a:prstGeom prst="wedgeRectCallout">
            <a:avLst>
              <a:gd name="adj1" fmla="val 50464"/>
              <a:gd name="adj2" fmla="val -69929"/>
            </a:avLst>
          </a:prstGeom>
          <a:solidFill>
            <a:srgbClr val="B0FED5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rgbClr val="006600"/>
                </a:solidFill>
              </a:rPr>
              <a:t>We have to assume the LWE assumption with </a:t>
            </a:r>
            <a:r>
              <a:rPr kumimoji="1" lang="en-US" altLang="ja-JP" sz="3200" dirty="0" err="1" smtClean="0">
                <a:solidFill>
                  <a:srgbClr val="006600"/>
                </a:solidFill>
              </a:rPr>
              <a:t>approx</a:t>
            </a:r>
            <a:r>
              <a:rPr kumimoji="1" lang="en-US" altLang="ja-JP" sz="3200" dirty="0" smtClean="0">
                <a:solidFill>
                  <a:srgbClr val="006600"/>
                </a:solidFill>
              </a:rPr>
              <a:t> factor O(</a:t>
            </a:r>
            <a:r>
              <a:rPr kumimoji="1" lang="en-US" altLang="ja-JP" sz="3200" dirty="0" err="1" smtClean="0">
                <a:solidFill>
                  <a:srgbClr val="006600"/>
                </a:solidFill>
              </a:rPr>
              <a:t>n^c</a:t>
            </a:r>
            <a:r>
              <a:rPr kumimoji="1" lang="en-US" altLang="ja-JP" sz="3200" dirty="0" smtClean="0">
                <a:solidFill>
                  <a:srgbClr val="006600"/>
                </a:solidFill>
              </a:rPr>
              <a:t>) for all constant c</a:t>
            </a:r>
            <a:endParaRPr kumimoji="1" lang="ja-JP" altLang="en-US" sz="3200" dirty="0">
              <a:solidFill>
                <a:srgbClr val="0066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5031915"/>
            <a:ext cx="17027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n</a:t>
            </a:r>
            <a:r>
              <a:rPr kumimoji="1" lang="en-US" altLang="ja-JP" dirty="0" smtClean="0"/>
              <a:t>: dimension of </a:t>
            </a:r>
          </a:p>
          <a:p>
            <a:r>
              <a:rPr kumimoji="1" lang="en-US" altLang="ja-JP" dirty="0" smtClean="0"/>
              <a:t>    lattices,</a:t>
            </a:r>
          </a:p>
          <a:p>
            <a:r>
              <a:rPr kumimoji="1" lang="en-US" altLang="ja-JP" dirty="0" smtClean="0"/>
              <a:t>κ: length of the 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    </a:t>
            </a:r>
            <a:r>
              <a:rPr kumimoji="1" lang="en-US" altLang="ja-JP" dirty="0" smtClean="0"/>
              <a:t>identities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456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Comparison of ABE Schemes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/>
          <a:lstStyle/>
          <a:p>
            <a:r>
              <a:rPr kumimoji="1" lang="en-US" altLang="ja-JP" dirty="0" smtClean="0"/>
              <a:t>By a similar idea, we propose the first ABE for branching programs that </a:t>
            </a:r>
          </a:p>
          <a:p>
            <a:pPr lvl="1"/>
            <a:r>
              <a:rPr lang="en-US" altLang="ja-JP" dirty="0"/>
              <a:t>c</a:t>
            </a:r>
            <a:r>
              <a:rPr lang="en-US" altLang="ja-JP" dirty="0" smtClean="0"/>
              <a:t>an deal with unbounded length branching programs</a:t>
            </a:r>
          </a:p>
          <a:p>
            <a:pPr lvl="1"/>
            <a:r>
              <a:rPr lang="en-US" altLang="ja-JP" dirty="0"/>
              <a:t>c</a:t>
            </a:r>
            <a:r>
              <a:rPr kumimoji="1" lang="en-US" altLang="ja-JP" dirty="0" smtClean="0"/>
              <a:t>an be proven secure under the polynomial LWE</a:t>
            </a:r>
          </a:p>
          <a:p>
            <a:pPr lvl="1"/>
            <a:r>
              <a:rPr lang="en-US" altLang="ja-JP" dirty="0" smtClean="0"/>
              <a:t>has compact keys.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7355223"/>
                  </p:ext>
                </p:extLst>
              </p:nvPr>
            </p:nvGraphicFramePr>
            <p:xfrm>
              <a:off x="1032740" y="4077072"/>
              <a:ext cx="7499700" cy="25522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9308"/>
                    <a:gridCol w="1734479"/>
                    <a:gridCol w="2019573"/>
                    <a:gridCol w="1546340"/>
                  </a:tblGrid>
                  <a:tr h="45393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|SK|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Unbounded</a:t>
                          </a:r>
                          <a:br>
                            <a:rPr kumimoji="1" lang="en-US" altLang="ja-JP" dirty="0" smtClean="0"/>
                          </a:br>
                          <a:r>
                            <a:rPr kumimoji="1" lang="en-US" altLang="ja-JP" dirty="0" smtClean="0"/>
                            <a:t>length?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err="1" smtClean="0"/>
                            <a:t>Approx</a:t>
                          </a:r>
                          <a:r>
                            <a:rPr kumimoji="1" lang="en-US" altLang="ja-JP" baseline="0" dirty="0" smtClean="0"/>
                            <a:t> factor 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[GVW13]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dirty="0" smtClean="0"/>
                            <a:t>Not</a:t>
                          </a:r>
                          <a:r>
                            <a:rPr kumimoji="1" lang="en-US" altLang="ja-JP" baseline="0" dirty="0" smtClean="0"/>
                            <a:t> compact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poly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27589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[BGG+14]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compact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ω</m:t>
                                    </m:r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(1)</m:t>
                                    </m:r>
                                  </m:sup>
                                </m:sSup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</a:tr>
                  <a:tr h="18288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dirty="0" smtClean="0"/>
                            <a:t>[GV15] (q=poly)</a:t>
                          </a:r>
                          <a:endParaRPr kumimoji="1" lang="ja-JP" alt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compact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  No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poly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18288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dirty="0" smtClean="0"/>
                            <a:t>[GV15] (q=</a:t>
                          </a:r>
                          <a:r>
                            <a:rPr kumimoji="1" lang="en-US" altLang="ja-JP" dirty="0" err="1" smtClean="0"/>
                            <a:t>superpoly</a:t>
                          </a:r>
                          <a:r>
                            <a:rPr kumimoji="1" lang="en-US" altLang="ja-JP" dirty="0" smtClean="0"/>
                            <a:t>)</a:t>
                          </a:r>
                          <a:endParaRPr kumimoji="1" lang="ja-JP" alt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compact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ω</m:t>
                                    </m:r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(1)</m:t>
                                    </m:r>
                                  </m:sup>
                                </m:sSup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Ours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baseline="0" dirty="0" smtClean="0"/>
                            <a:t>   </a:t>
                          </a:r>
                          <a:r>
                            <a:rPr kumimoji="1" lang="en-US" altLang="ja-JP" baseline="0" dirty="0" smtClean="0">
                              <a:solidFill>
                                <a:srgbClr val="FF0000"/>
                              </a:solidFill>
                            </a:rPr>
                            <a:t>compact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All</a:t>
                          </a:r>
                          <a:r>
                            <a:rPr kumimoji="1" lang="en-US" altLang="ja-JP" baseline="0" dirty="0" smtClean="0">
                              <a:solidFill>
                                <a:srgbClr val="FF0000"/>
                              </a:solidFill>
                            </a:rPr>
                            <a:t> poly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7355223"/>
                  </p:ext>
                </p:extLst>
              </p:nvPr>
            </p:nvGraphicFramePr>
            <p:xfrm>
              <a:off x="1032740" y="4077072"/>
              <a:ext cx="7499700" cy="255223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9308"/>
                    <a:gridCol w="1734479"/>
                    <a:gridCol w="2019573"/>
                    <a:gridCol w="1546340"/>
                  </a:tblGrid>
                  <a:tr h="64008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|SK|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Unbounded</a:t>
                          </a:r>
                          <a:br>
                            <a:rPr kumimoji="1" lang="en-US" altLang="ja-JP" dirty="0" smtClean="0"/>
                          </a:br>
                          <a:r>
                            <a:rPr kumimoji="1" lang="en-US" altLang="ja-JP" dirty="0" smtClean="0"/>
                            <a:t>length?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err="1" smtClean="0"/>
                            <a:t>Approx</a:t>
                          </a:r>
                          <a:r>
                            <a:rPr kumimoji="1" lang="en-US" altLang="ja-JP" baseline="0" dirty="0" smtClean="0"/>
                            <a:t> factor 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[GVW13]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dirty="0" smtClean="0"/>
                            <a:t>Not</a:t>
                          </a:r>
                          <a:r>
                            <a:rPr kumimoji="1" lang="en-US" altLang="ja-JP" baseline="0" dirty="0" smtClean="0"/>
                            <a:t> compact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poly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427589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[BGG+14]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compact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85039" t="-240845" r="-1575" b="-278873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dirty="0" smtClean="0"/>
                            <a:t>[GV15] (q=poly)</a:t>
                          </a:r>
                          <a:endParaRPr kumimoji="1" lang="ja-JP" alt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compact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  No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poly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  <a:tr h="377127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dirty="0" smtClean="0"/>
                            <a:t>[GV15] (q=</a:t>
                          </a:r>
                          <a:r>
                            <a:rPr kumimoji="1" lang="en-US" altLang="ja-JP" dirty="0" err="1" smtClean="0"/>
                            <a:t>superpoly</a:t>
                          </a:r>
                          <a:r>
                            <a:rPr kumimoji="1" lang="en-US" altLang="ja-JP" dirty="0" smtClean="0"/>
                            <a:t>)</a:t>
                          </a:r>
                          <a:endParaRPr kumimoji="1" lang="ja-JP" alt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compact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85039" t="-487097" r="-1575" b="-12258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Ours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baseline="0" dirty="0" smtClean="0"/>
                            <a:t>   </a:t>
                          </a:r>
                          <a:r>
                            <a:rPr kumimoji="1" lang="en-US" altLang="ja-JP" baseline="0" dirty="0" smtClean="0">
                              <a:solidFill>
                                <a:srgbClr val="FF0000"/>
                              </a:solidFill>
                            </a:rPr>
                            <a:t>compact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     </a:t>
                          </a:r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Yes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All</a:t>
                          </a:r>
                          <a:r>
                            <a:rPr kumimoji="1" lang="en-US" altLang="ja-JP" baseline="0" dirty="0" smtClean="0">
                              <a:solidFill>
                                <a:srgbClr val="FF0000"/>
                              </a:solidFill>
                            </a:rPr>
                            <a:t> poly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735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Agenda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Preliminaries</a:t>
            </a:r>
          </a:p>
          <a:p>
            <a:r>
              <a:rPr lang="en-US" altLang="ja-JP" sz="4000" dirty="0" smtClean="0"/>
              <a:t>Previous Works</a:t>
            </a:r>
            <a:endParaRPr lang="en-US" altLang="ja-JP" sz="2000" dirty="0" smtClean="0"/>
          </a:p>
          <a:p>
            <a:r>
              <a:rPr kumimoji="1" lang="en-US" altLang="ja-JP" sz="4000" dirty="0" smtClean="0"/>
              <a:t>Our Construction</a:t>
            </a:r>
            <a:endParaRPr lang="en-US" altLang="ja-JP" sz="2000" dirty="0"/>
          </a:p>
          <a:p>
            <a:r>
              <a:rPr lang="en-US" altLang="ja-JP" sz="4000" dirty="0" smtClean="0"/>
              <a:t>Comparison</a:t>
            </a:r>
            <a:endParaRPr kumimoji="1" lang="en-US" altLang="ja-JP" sz="4000" dirty="0"/>
          </a:p>
          <a:p>
            <a:r>
              <a:rPr lang="en-US" altLang="ja-JP" sz="4000" dirty="0" smtClean="0">
                <a:solidFill>
                  <a:srgbClr val="FF0000"/>
                </a:solidFill>
              </a:rPr>
              <a:t>Summary</a:t>
            </a:r>
            <a:endParaRPr kumimoji="1" lang="en-US" altLang="ja-JP" sz="4000" dirty="0" smtClean="0">
              <a:solidFill>
                <a:srgbClr val="FF0000"/>
              </a:solidFill>
            </a:endParaRPr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38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proposed adaptively secure IBE scheme with asymptotically short public parameters.</a:t>
            </a:r>
          </a:p>
          <a:p>
            <a:pPr lvl="1"/>
            <a:r>
              <a:rPr lang="en-US" altLang="ja-JP" dirty="0" smtClean="0"/>
              <a:t>The idea is to use </a:t>
            </a:r>
            <a:r>
              <a:rPr lang="en-US" altLang="ja-JP" dirty="0" smtClean="0">
                <a:solidFill>
                  <a:srgbClr val="0070C0"/>
                </a:solidFill>
              </a:rPr>
              <a:t>fully homomorphic computation</a:t>
            </a:r>
          </a:p>
          <a:p>
            <a:pPr lvl="1"/>
            <a:r>
              <a:rPr lang="en-US" altLang="ja-JP" dirty="0" smtClean="0"/>
              <a:t>The security proof involves </a:t>
            </a:r>
            <a:r>
              <a:rPr lang="en-US" altLang="ja-JP" dirty="0" smtClean="0">
                <a:solidFill>
                  <a:srgbClr val="0070C0"/>
                </a:solidFill>
              </a:rPr>
              <a:t>partitioning technique with non-linear function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We also proposed ABE for branching programs with new properties.</a:t>
            </a:r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885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Our Result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3168352"/>
          </a:xfrm>
        </p:spPr>
        <p:txBody>
          <a:bodyPr/>
          <a:lstStyle/>
          <a:p>
            <a:r>
              <a:rPr kumimoji="1" lang="en-US" altLang="ja-JP" sz="2800" dirty="0" smtClean="0"/>
              <a:t>We</a:t>
            </a:r>
            <a:r>
              <a:rPr lang="ja-JP" altLang="en-US" sz="2800" dirty="0"/>
              <a:t> </a:t>
            </a:r>
            <a:r>
              <a:rPr lang="en-US" altLang="ja-JP" sz="2800" dirty="0" smtClean="0"/>
              <a:t>propose adaptively secure lattice </a:t>
            </a:r>
            <a:r>
              <a:rPr lang="en-US" altLang="ja-JP" sz="2800" dirty="0" smtClean="0">
                <a:solidFill>
                  <a:srgbClr val="FF0000"/>
                </a:solidFill>
              </a:rPr>
              <a:t>IBE with the best efficiency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(only) in asymptotic sense.</a:t>
            </a:r>
          </a:p>
          <a:p>
            <a:r>
              <a:rPr lang="en-US" altLang="ja-JP" sz="2800" dirty="0" smtClean="0"/>
              <a:t>First ABE with {security from polynomial LWE, short keys, unbounded length branching programs}. 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1110478"/>
                  </p:ext>
                </p:extLst>
              </p:nvPr>
            </p:nvGraphicFramePr>
            <p:xfrm>
              <a:off x="623644" y="3189375"/>
              <a:ext cx="7896711" cy="30479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43622"/>
                    <a:gridCol w="1271072"/>
                    <a:gridCol w="1043436"/>
                    <a:gridCol w="1059645"/>
                    <a:gridCol w="1118877"/>
                    <a:gridCol w="1000414"/>
                    <a:gridCol w="1059645"/>
                  </a:tblGrid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|</a:t>
                          </a:r>
                          <a:r>
                            <a:rPr kumimoji="1" lang="en-US" altLang="ja-JP" dirty="0" err="1" smtClean="0"/>
                            <a:t>mpk</a:t>
                          </a:r>
                          <a:r>
                            <a:rPr kumimoji="1" lang="en-US" altLang="ja-JP" dirty="0" smtClean="0"/>
                            <a:t>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|CT|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|SK_ID|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Security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Anonymous?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err="1" smtClean="0"/>
                            <a:t>Approx</a:t>
                          </a:r>
                          <a:r>
                            <a:rPr kumimoji="1" lang="en-US" altLang="ja-JP" baseline="0" dirty="0" smtClean="0"/>
                            <a:t> factor 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[ABB10]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selective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[CHKP10]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m:rPr>
                                    <m:sty m:val="p"/>
                                  </m:r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κ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m:rPr>
                                    <m:sty m:val="p"/>
                                  </m:r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κ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[ABB10]</a:t>
                          </a:r>
                        </a:p>
                        <a:p>
                          <a:r>
                            <a:rPr kumimoji="1" lang="en-US" altLang="ja-JP" dirty="0" smtClean="0"/>
                            <a:t>+[Boy10]</a:t>
                          </a:r>
                          <a:endParaRPr kumimoji="1" lang="ja-JP" alt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m:rPr>
                                    <m:sty m:val="p"/>
                                  </m:r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κ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  <a:p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  <a:p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Ours1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κ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1/</m:t>
                                    </m:r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p>
                                </m:sSup>
                                <m:r>
                                  <a:rPr kumimoji="1"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Super-poly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Ours2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κ</m:t>
                                    </m:r>
                                  </m:e>
                                  <m:sup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1/</m:t>
                                    </m:r>
                                    <m:r>
                                      <a:rPr kumimoji="1" lang="en-US" altLang="ja-JP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sup>
                                </m:sSup>
                                <m:r>
                                  <a:rPr kumimoji="1" lang="en-US" altLang="ja-JP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kumimoji="1" lang="ja-JP" alt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</m:e>
                                </m:acc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No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All</a:t>
                          </a:r>
                          <a:r>
                            <a:rPr kumimoji="1" lang="en-US" altLang="ja-JP" baseline="0" dirty="0" smtClean="0"/>
                            <a:t> 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1110478"/>
                  </p:ext>
                </p:extLst>
              </p:nvPr>
            </p:nvGraphicFramePr>
            <p:xfrm>
              <a:off x="623644" y="3189375"/>
              <a:ext cx="7896711" cy="30479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43622"/>
                    <a:gridCol w="1271072"/>
                    <a:gridCol w="1043436"/>
                    <a:gridCol w="1059645"/>
                    <a:gridCol w="1118877"/>
                    <a:gridCol w="1000414"/>
                    <a:gridCol w="1059645"/>
                  </a:tblGrid>
                  <a:tr h="64008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|</a:t>
                          </a:r>
                          <a:r>
                            <a:rPr kumimoji="1" lang="en-US" altLang="ja-JP" dirty="0" err="1" smtClean="0"/>
                            <a:t>mpk</a:t>
                          </a:r>
                          <a:r>
                            <a:rPr kumimoji="1" lang="en-US" altLang="ja-JP" dirty="0" smtClean="0"/>
                            <a:t>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    |CT|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|SK_ID|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Security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Anonymous?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err="1" smtClean="0"/>
                            <a:t>Approx</a:t>
                          </a:r>
                          <a:r>
                            <a:rPr kumimoji="1" lang="en-US" altLang="ja-JP" baseline="0" dirty="0" smtClean="0"/>
                            <a:t> factor 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[ABB10]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6731" t="-180328" r="-418750" b="-5721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462" t="-180328" r="-409357" b="-5721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45402" t="-180328" r="-302299" b="-5721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selective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[CHKP10]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6731" t="-275806" r="-418750" b="-46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462" t="-275806" r="-409357" b="-46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45402" t="-275806" r="-302299" b="-4629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646811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[ABB10]</a:t>
                          </a:r>
                        </a:p>
                        <a:p>
                          <a:r>
                            <a:rPr kumimoji="1" lang="en-US" altLang="ja-JP" dirty="0" smtClean="0"/>
                            <a:t>+[Boy10]</a:t>
                          </a:r>
                          <a:endParaRPr kumimoji="1" lang="ja-JP" alt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6731" t="-219811" r="-418750" b="-170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462" t="-219811" r="-409357" b="-170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45402" t="-219811" r="-302299" b="-1707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Ours1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6731" t="-322857" r="-418750" b="-7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462" t="-322857" r="-409357" b="-7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45402" t="-322857" r="-302299" b="-7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Yes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Super-poly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  <a:tr h="375984"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rgbClr val="FF0000"/>
                              </a:solidFill>
                            </a:rPr>
                            <a:t>Ours2</a:t>
                          </a:r>
                          <a:endParaRPr kumimoji="1" lang="ja-JP" altLang="en-US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6731" t="-716129" r="-418750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51462" t="-716129" r="-409357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345402" t="-716129" r="-302299" b="-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adaptive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No</a:t>
                          </a:r>
                          <a:endParaRPr kumimoji="1" lang="ja-JP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/>
                            <a:t>All</a:t>
                          </a:r>
                          <a:r>
                            <a:rPr kumimoji="1" lang="en-US" altLang="ja-JP" baseline="0" dirty="0" smtClean="0"/>
                            <a:t> poly</a:t>
                          </a:r>
                          <a:endParaRPr kumimoji="1" lang="ja-JP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テキスト ボックス 3"/>
          <p:cNvSpPr txBox="1"/>
          <p:nvPr/>
        </p:nvSpPr>
        <p:spPr>
          <a:xfrm>
            <a:off x="2051720" y="6381328"/>
            <a:ext cx="4862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n</a:t>
            </a:r>
            <a:r>
              <a:rPr kumimoji="1" lang="en-US" altLang="ja-JP" dirty="0" smtClean="0"/>
              <a:t>: dimension of lattices, κ: length of the identities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260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Agenda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>
                <a:solidFill>
                  <a:srgbClr val="FF0000"/>
                </a:solidFill>
              </a:rPr>
              <a:t>Preliminaries</a:t>
            </a:r>
          </a:p>
          <a:p>
            <a:r>
              <a:rPr lang="en-US" altLang="ja-JP" sz="4000" dirty="0" smtClean="0"/>
              <a:t>Previous Works</a:t>
            </a:r>
            <a:endParaRPr lang="en-US" altLang="ja-JP" sz="2000" dirty="0" smtClean="0"/>
          </a:p>
          <a:p>
            <a:r>
              <a:rPr kumimoji="1" lang="en-US" altLang="ja-JP" sz="4000" dirty="0" smtClean="0"/>
              <a:t>Our Construction</a:t>
            </a:r>
            <a:endParaRPr lang="en-US" altLang="ja-JP" sz="2000" dirty="0"/>
          </a:p>
          <a:p>
            <a:r>
              <a:rPr lang="en-US" altLang="ja-JP" sz="4000" dirty="0" smtClean="0"/>
              <a:t>Comparison</a:t>
            </a:r>
            <a:endParaRPr kumimoji="1" lang="en-US" altLang="ja-JP" sz="4000" dirty="0"/>
          </a:p>
          <a:p>
            <a:r>
              <a:rPr lang="en-US" altLang="ja-JP" sz="4000" dirty="0" smtClean="0"/>
              <a:t>Summary</a:t>
            </a:r>
            <a:endParaRPr kumimoji="1" lang="en-US" altLang="ja-JP" sz="4000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24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The Syntax of </a:t>
            </a:r>
            <a:br>
              <a:rPr kumimoji="1" lang="en-US" altLang="ja-JP" dirty="0" smtClean="0"/>
            </a:br>
            <a:r>
              <a:rPr kumimoji="1" lang="en-US" altLang="ja-JP" dirty="0" smtClean="0"/>
              <a:t>Identity-Based Encryption</a:t>
            </a:r>
            <a:endParaRPr kumimoji="1" lang="ja-JP" altLang="en-US" dirty="0"/>
          </a:p>
        </p:txBody>
      </p:sp>
      <p:pic>
        <p:nvPicPr>
          <p:cNvPr id="5" name="TexTeXPicture" descr="&lt;?xml version=&quot;1.0&quot; encoding=&quot;utf-16&quot;?&gt;&#10;&lt;TeXTeX&gt;&#10;  &lt;preamble&gt;\documentclass{jarticle}&#10;\usepackage{amsmath}&#10;\pagestyle{empty}&lt;/preamble&gt;&#10;  &lt;body&gt;\begin{align*} &#10;\mathsf{KeyGen}&#10;(\mathsf{msk}, \mathsf{ID})&#10;\rightarrow &#10;\mathsf{sk}_{\mathsf{ID}}&#10;\end{align*}&lt;/body&gt;&#10;  &lt;fcolor&gt;FF000000&lt;/fcolor&gt;&#10;  &lt;bcolor&gt;FFFFFFFF&lt;/bcolor&gt;&#10;  &lt;transparent&gt;True&lt;/transparent&gt;&#10;  &lt;resolution&gt;1800&lt;/resolution&gt;&#10;  &lt;imageh&gt;249&lt;/imageh&gt;&#10;  &lt;imagew&gt;2530&lt;/imagew&gt;&#10;  &lt;scale&gt;50&lt;/scale&gt;&#10;  &lt;cursor&gt;80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76479"/>
            <a:ext cx="5328493" cy="524425"/>
          </a:xfrm>
          <a:prstGeom prst="rect">
            <a:avLst/>
          </a:prstGeom>
        </p:spPr>
      </p:pic>
      <p:pic>
        <p:nvPicPr>
          <p:cNvPr id="7" name="TexTeXPicture" descr="&lt;?xml version=&quot;1.0&quot; encoding=&quot;utf-16&quot;?&gt;&#10;&lt;TeXTeX&gt;&#10;  &lt;preamble&gt;\documentclass{jarticle}&#10;\usepackage{amsmath}&#10;\pagestyle{empty}&lt;/preamble&gt;&#10;  &lt;body&gt;\begin{align*} &#10;\mathsf{Encrypt}(&#10;\mathsf{mpk},&#10;\mathsf{ID},&#10;\mathsf{M} )&#10;\rightarrow&#10;CT&#10;\end{align*}&lt;/body&gt;&#10;  &lt;fcolor&gt;FF000000&lt;/fcolor&gt;&#10;  &lt;bcolor&gt;FFFFFFFF&lt;/bcolor&gt;&#10;  &lt;transparent&gt;True&lt;/transparent&gt;&#10;  &lt;resolution&gt;1800&lt;/resolution&gt;&#10;  &lt;imageh&gt;249&lt;/imageh&gt;&#10;  &lt;imagew&gt;2872&lt;/imagew&gt;&#10;  &lt;scale&gt;50&lt;/scale&gt;&#10;  &lt;cursor&gt;89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584487"/>
            <a:ext cx="6409463" cy="555695"/>
          </a:xfrm>
          <a:prstGeom prst="rect">
            <a:avLst/>
          </a:prstGeom>
        </p:spPr>
      </p:pic>
      <p:pic>
        <p:nvPicPr>
          <p:cNvPr id="9" name="TexTeXPicture" descr="&lt;?xml version=&quot;1.0&quot; encoding=&quot;utf-16&quot;?&gt;&#10;&lt;TeXTeX&gt;&#10;  &lt;preamble&gt;\documentclass{jarticle}&#10;\usepackage{amsmath}&#10;\pagestyle{empty}&lt;/preamble&gt;&#10;  &lt;body&gt;\begin{align*} &#10;\mathsf{Decrypt}(&#10;\mathsf{sk}_{&#10;\mathsf{ID}},&#10;CT)&#10;\rightarrow&#10;\mathsf{M}&#10;\end{align*}&lt;/body&gt;&#10;  &lt;fcolor&gt;FF000000&lt;/fcolor&gt;&#10;  &lt;bcolor&gt;FFFFFFFF&lt;/bcolor&gt;&#10;  &lt;transparent&gt;True&lt;/transparent&gt;&#10;  &lt;resolution&gt;1800&lt;/resolution&gt;&#10;  &lt;imageh&gt;249&lt;/imageh&gt;&#10;  &lt;imagew&gt;2471&lt;/imagew&gt;&#10;  &lt;scale&gt;50&lt;/scale&gt;&#10;  &lt;cursor&gt;87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420317"/>
            <a:ext cx="5514548" cy="555695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251520" y="5148481"/>
            <a:ext cx="5112568" cy="584775"/>
          </a:xfrm>
          <a:prstGeom prst="rect">
            <a:avLst/>
          </a:prstGeom>
          <a:noFill/>
          <a:ln w="3175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Requirement for Correctness: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276984" y="5871975"/>
            <a:ext cx="1837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err="1" smtClean="0"/>
              <a:t>Iff</a:t>
            </a:r>
            <a:r>
              <a:rPr kumimoji="1" lang="en-US" altLang="ja-JP" sz="3200" dirty="0" smtClean="0"/>
              <a:t> ID = ID’</a:t>
            </a:r>
            <a:endParaRPr kumimoji="1" lang="ja-JP" altLang="en-US" sz="3200" dirty="0"/>
          </a:p>
        </p:txBody>
      </p:sp>
      <p:pic>
        <p:nvPicPr>
          <p:cNvPr id="3" name="TexTeXPicture" descr="&lt;?xml version=&quot;1.0&quot; encoding=&quot;utf-16&quot;?&gt;&#10;&lt;TeXTeX&gt;&#10;  &lt;preamble&gt;\documentclass{jarticle}&#10;\usepackage{amsmath}&#10;\pagestyle{empty}&lt;/preamble&gt;&#10;  &lt;body&gt;\begin{align*} &#10;\mathsf{Decrypt}(&#10;\mathsf{sk}_{\mathsf{ID}}&#10;,&#10;\mathsf{Encrypt}(&#10;\mathsf{mpk},&#10;\mathsf{ID}',&#10;\mathsf{M} ) )&#10;= \mathsf{M}&#10;\end{align*}&lt;/body&gt;&#10;  &lt;fcolor&gt;FF000000&lt;/fcolor&gt;&#10;  &lt;bcolor&gt;FFFFFFFF&lt;/bcolor&gt;&#10;  &lt;transparent&gt;True&lt;/transparent&gt;&#10;  &lt;resolution&gt;1800&lt;/resolution&gt;&#10;  &lt;imageh&gt;270&lt;/imageh&gt;&#10;  &lt;imagew&gt;4247&lt;/imagew&gt;&#10;  &lt;scale&gt;50&lt;/scale&gt;&#10;  &lt;cursor&gt;122&lt;/cursor&gt;&#10;&lt;/TeXTeX&gt;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22" y="6021024"/>
            <a:ext cx="6377247" cy="405429"/>
          </a:xfrm>
          <a:prstGeom prst="rect">
            <a:avLst/>
          </a:prstGeom>
        </p:spPr>
      </p:pic>
      <p:pic>
        <p:nvPicPr>
          <p:cNvPr id="4" name="TexTeXPicture" descr="&lt;?xml version=&quot;1.0&quot; encoding=&quot;utf-16&quot;?&gt;&#10;&lt;TeXTeX&gt;&#10;  &lt;preamble&gt;\documentclass{jarticle}&#10;\usepackage{amsmath}&#10;\pagestyle{empty}&lt;/preamble&gt;&#10;  &lt;body&gt;\begin{align*} &#10;\mathsf{Setup}(1^{n})\rightarrow&#10;(\mathsf{mpk},&#10;\mathsf{msk}&#10;)&#10;\end{align*}&lt;/body&gt;&#10;  &lt;fcolor&gt;FF000000&lt;/fcolor&gt;&#10;  &lt;bcolor&gt;FFFFFFFF&lt;/bcolor&gt;&#10;  &lt;transparent&gt;True&lt;/transparent&gt;&#10;  &lt;resolution&gt;1800&lt;/resolution&gt;&#10;  &lt;imageh&gt;249&lt;/imageh&gt;&#10;  &lt;imagew&gt;2570&lt;/imagew&gt;&#10;  &lt;scale&gt;50&lt;/scale&gt;&#10;  &lt;cursor&gt;35&lt;/cursor&gt;&#10;&lt;/TeXTeX&gt;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88840"/>
            <a:ext cx="5202504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01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4632" y="28964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Adaptive</a:t>
            </a:r>
            <a:r>
              <a:rPr kumimoji="1" lang="en-US" altLang="ja-JP" dirty="0" smtClean="0"/>
              <a:t> Security for IBE</a:t>
            </a:r>
            <a:endParaRPr kumimoji="1" lang="ja-JP" altLang="en-US" dirty="0"/>
          </a:p>
        </p:txBody>
      </p:sp>
      <p:pic>
        <p:nvPicPr>
          <p:cNvPr id="1027" name="Picture 3" descr="C:\Users\shota\AppData\Local\Microsoft\Windows\Temporary Internet Files\Content.IE5\UP3RF3AW\MC9003491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61874" y="2529850"/>
            <a:ext cx="1694949" cy="17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右矢印 9"/>
          <p:cNvSpPr/>
          <p:nvPr/>
        </p:nvSpPr>
        <p:spPr>
          <a:xfrm rot="16200000" flipH="1">
            <a:off x="2436568" y="1661106"/>
            <a:ext cx="749667" cy="62479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>
            <a:off x="3457537" y="2708962"/>
            <a:ext cx="2160240" cy="37528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B050"/>
              </a:solidFill>
            </a:endParaRPr>
          </a:p>
        </p:txBody>
      </p:sp>
      <p:sp>
        <p:nvSpPr>
          <p:cNvPr id="16" name="右矢印 15"/>
          <p:cNvSpPr/>
          <p:nvPr/>
        </p:nvSpPr>
        <p:spPr>
          <a:xfrm flipH="1">
            <a:off x="3389637" y="3542265"/>
            <a:ext cx="2160240" cy="40938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 rot="1483340">
            <a:off x="2932234" y="4296977"/>
            <a:ext cx="2009995" cy="375283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0" name="右矢印 19"/>
          <p:cNvSpPr/>
          <p:nvPr/>
        </p:nvSpPr>
        <p:spPr>
          <a:xfrm rot="1571012" flipH="1">
            <a:off x="2614723" y="4701585"/>
            <a:ext cx="2070627" cy="409388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pic>
        <p:nvPicPr>
          <p:cNvPr id="22" name="TexTeXPicture" descr="&lt;?xml version=&quot;1.0&quot; encoding=&quot;utf-16&quot;?&gt;&#10;&lt;TeXTeX&gt;&#10;  &lt;preamble&gt;\documentclass{jarticle}&#10;\usepackage{amsmath}&#10;\pagestyle{empty}&lt;/preamble&gt;&#10;  &lt;body&gt;\begin{align*} &#10;b\leftarrow \{ 0,1 \}&#10;\end{align*}&lt;/body&gt;&#10;  &lt;fcolor&gt;FF000000&lt;/fcolor&gt;&#10;  &lt;bcolor&gt;FFFFFFFF&lt;/bcolor&gt;&#10;  &lt;transparent&gt;True&lt;/transparent&gt;&#10;  &lt;resolution&gt;1800&lt;/resolution&gt;&#10;  &lt;imageh&gt;249&lt;/imageh&gt;&#10;  &lt;imagew&gt;1074&lt;/imagew&gt;&#10;  &lt;scale&gt;50&lt;/scale&gt;&#10;  &lt;cursor&gt;35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753" y="5065259"/>
            <a:ext cx="1609807" cy="373224"/>
          </a:xfrm>
          <a:prstGeom prst="rect">
            <a:avLst/>
          </a:prstGeom>
        </p:spPr>
      </p:pic>
      <p:pic>
        <p:nvPicPr>
          <p:cNvPr id="23" name="TexTeXPicture" descr="&lt;?xml version=&quot;1.0&quot; encoding=&quot;utf-16&quot;?&gt;&#10;&lt;TeXTeX&gt;&#10;  &lt;preamble&gt;\documentclass{jarticle}&#10;\usepackage{amsmath}&#10;\pagestyle{empty}&lt;/preamble&gt;&#10;  &lt;body&gt;\begin{align*} &#10;CT^\star&#10;\end{align*}&lt;/body&gt;&#10;  &lt;fcolor&gt;FF000000&lt;/fcolor&gt;&#10;  &lt;bcolor&gt;FFFFFFFF&lt;/bcolor&gt;&#10;  &lt;transparent&gt;True&lt;/transparent&gt;&#10;  &lt;resolution&gt;1800&lt;/resolution&gt;&#10;  &lt;imageh&gt;193&lt;/imageh&gt;&#10;  &lt;imagew&gt;459&lt;/imagew&gt;&#10;  &lt;scale&gt;50&lt;/scale&gt;&#10;  &lt;cursor&gt;24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640" y="5011892"/>
            <a:ext cx="791137" cy="332656"/>
          </a:xfrm>
          <a:prstGeom prst="rect">
            <a:avLst/>
          </a:prstGeom>
        </p:spPr>
      </p:pic>
      <p:pic>
        <p:nvPicPr>
          <p:cNvPr id="24" name="TexTeXPicture" descr="&lt;?xml version=&quot;1.0&quot; encoding=&quot;utf-16&quot;?&gt;&#10;&lt;TeXTeX&gt;&#10;  &lt;preamble&gt;\documentclass{jarticle}&#10;\usepackage{amsmath}&#10;\pagestyle{empty}&lt;/preamble&gt;&#10;  &lt;body&gt;\begin{align*} &#10;\tilde{b}&#10;\end{align*}&lt;/body&gt;&#10;  &lt;fcolor&gt;FF000000&lt;/fcolor&gt;&#10;  &lt;bcolor&gt;FFFFFFFF&lt;/bcolor&gt;&#10;  &lt;transparent&gt;True&lt;/transparent&gt;&#10;  &lt;resolution&gt;1800&lt;/resolution&gt;&#10;  &lt;imageh&gt;234&lt;/imageh&gt;&#10;  &lt;imagew&gt;91&lt;/imagew&gt;&#10;  &lt;scale&gt;50&lt;/scale&gt;&#10;  &lt;cursor&gt;25&lt;/cursor&gt;&#10;&lt;/TeXTeX&gt;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200" y="5215882"/>
            <a:ext cx="188450" cy="484587"/>
          </a:xfrm>
          <a:prstGeom prst="rect">
            <a:avLst/>
          </a:prstGeom>
        </p:spPr>
      </p:pic>
      <p:sp>
        <p:nvSpPr>
          <p:cNvPr id="27" name="右矢印 26"/>
          <p:cNvSpPr/>
          <p:nvPr/>
        </p:nvSpPr>
        <p:spPr>
          <a:xfrm rot="7077303">
            <a:off x="1079544" y="4598644"/>
            <a:ext cx="655112" cy="5289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pic>
        <p:nvPicPr>
          <p:cNvPr id="25" name="TexTeXPicture" descr="&lt;?xml version=&quot;1.0&quot; encoding=&quot;utf-16&quot;?&gt;&#10;&lt;TeXTeX&gt;&#10;  &lt;preamble&gt;\documentclass{jarticle}&#10;\usepackage{amsmath}&#10;\pagestyle{empty}&lt;/preamble&gt;&#10;  &lt;body&gt;\begin{align*} &#10;\Pr[\tilde{b}=b]\approx 1/2&#10;\end{align*}&lt;/body&gt;&#10;  &lt;fcolor&gt;FF000000&lt;/fcolor&gt;&#10;  &lt;bcolor&gt;FFFFFFFF&lt;/bcolor&gt;&#10;  &lt;transparent&gt;True&lt;/transparent&gt;&#10;  &lt;resolution&gt;1800&lt;/resolution&gt;&#10;  &lt;imageh&gt;295&lt;/imageh&gt;&#10;  &lt;imagew&gt;1637&lt;/imagew&gt;&#10;  &lt;scale&gt;50&lt;/scale&gt;&#10;  &lt;cursor&gt;43&lt;/cursor&gt;&#10;&lt;/TeXTeX&gt;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88" y="5848787"/>
            <a:ext cx="2484126" cy="447658"/>
          </a:xfrm>
          <a:prstGeom prst="rect">
            <a:avLst/>
          </a:prstGeom>
        </p:spPr>
      </p:pic>
      <p:pic>
        <p:nvPicPr>
          <p:cNvPr id="6" name="TexTeXPicture" descr="&lt;?xml version=&quot;1.0&quot; encoding=&quot;utf-16&quot;?&gt;&#10;&lt;TeXTeX&gt;&#10;  &lt;preamble&gt;\documentclass{jarticle}&#10;\usepackage{amsmath}&#10;\pagestyle{empty}&lt;/preamble&gt;&#10;  &lt;body&gt;\begin{align*} &#10;\mathsf{mpk}&#10;\end{align*}&lt;/body&gt;&#10;  &lt;fcolor&gt;FF000000&lt;/fcolor&gt;&#10;  &lt;bcolor&gt;FFFFFFFF&lt;/bcolor&gt;&#10;  &lt;transparent&gt;True&lt;/transparent&gt;&#10;  &lt;resolution&gt;1800&lt;/resolution&gt;&#10;  &lt;imageh&gt;221&lt;/imageh&gt;&#10;  &lt;imagew&gt;425&lt;/imagew&gt;&#10;  &lt;scale&gt;50&lt;/scale&gt;&#10;  &lt;cursor&gt;27&lt;/cursor&gt;&#10;&lt;/TeXTeX&gt;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468" y="1786001"/>
            <a:ext cx="723880" cy="376419"/>
          </a:xfrm>
          <a:prstGeom prst="rect">
            <a:avLst/>
          </a:prstGeom>
        </p:spPr>
      </p:pic>
      <p:pic>
        <p:nvPicPr>
          <p:cNvPr id="19" name="TexTeXPicture" descr="&lt;?xml version=&quot;1.0&quot; encoding=&quot;utf-16&quot;?&gt;&#10;&lt;TeXTeX&gt;&#10;  &lt;preamble&gt;\documentclass{jarticle}&#10;\usepackage{amsmath}&#10;\pagestyle{empty}&lt;/preamble&gt;&#10;  &lt;body&gt;\begin{align*} &#10;\mathsf{ID}\neq&#10;\mathsf{ID}^\star&#10;\end{align*}&lt;/body&gt;&#10;  &lt;fcolor&gt;FF000000&lt;/fcolor&gt;&#10;  &lt;bcolor&gt;FFFFFFFF&lt;/bcolor&gt;&#10;  &lt;transparent&gt;True&lt;/transparent&gt;&#10;  &lt;resolution&gt;1800&lt;/resolution&gt;&#10;  &lt;imageh&gt;250&lt;/imageh&gt;&#10;  &lt;imagew&gt;902&lt;/imagew&gt;&#10;  &lt;scale&gt;50&lt;/scale&gt;&#10;  &lt;cursor&gt;49&lt;/cursor&gt;&#10;&lt;/TeXTeX&gt;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100" y="2182402"/>
            <a:ext cx="1449314" cy="401694"/>
          </a:xfrm>
          <a:prstGeom prst="rect">
            <a:avLst/>
          </a:prstGeom>
        </p:spPr>
      </p:pic>
      <p:pic>
        <p:nvPicPr>
          <p:cNvPr id="26" name="TexTeXPicture" descr="&lt;?xml version=&quot;1.0&quot; encoding=&quot;utf-16&quot;?&gt;&#10;&lt;TeXTeX&gt;&#10;  &lt;preamble&gt;\documentclass{jarticle}&#10;\usepackage{amsmath}&#10;\pagestyle{empty}&lt;/preamble&gt;&#10;  &lt;body&gt;\begin{align*} &#10;\mathsf{KeyGen}&#10;(\mathsf{msk}, \mathsf{ID})&#10;\rightarrow &#10;\mathsf{sk}_{\mathsf{ID}}&#10;\end{align*}&lt;/body&gt;&#10;  &lt;fcolor&gt;FF000000&lt;/fcolor&gt;&#10;  &lt;bcolor&gt;FFFFFFFF&lt;/bcolor&gt;&#10;  &lt;transparent&gt;True&lt;/transparent&gt;&#10;  &lt;resolution&gt;1800&lt;/resolution&gt;&#10;  &lt;imageh&gt;249&lt;/imageh&gt;&#10;  &lt;imagew&gt;2530&lt;/imagew&gt;&#10;  &lt;scale&gt;50&lt;/scale&gt;&#10;  &lt;cursor&gt;80&lt;/cursor&gt;&#10;&lt;/TeXTeX&gt;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196" y="3172580"/>
            <a:ext cx="3600300" cy="354338"/>
          </a:xfrm>
          <a:prstGeom prst="rect">
            <a:avLst/>
          </a:prstGeom>
        </p:spPr>
      </p:pic>
      <p:pic>
        <p:nvPicPr>
          <p:cNvPr id="28" name="TexTeXPicture" descr="&lt;?xml version=&quot;1.0&quot; encoding=&quot;utf-16&quot;?&gt;&#10;&lt;TeXTeX&gt;&#10;  &lt;preamble&gt;\documentclass{jarticle}&#10;\usepackage{amsmath}&#10;\pagestyle{empty}&lt;/preamble&gt;&#10;  &lt;body&gt;\begin{align*} &#10;\mathsf{sk}_{\mathsf{ID}}&#10;\end{align*}&lt;/body&gt;&#10;  &lt;fcolor&gt;FF000000&lt;/fcolor&gt;&#10;  &lt;bcolor&gt;FFFFFFFF&lt;/bcolor&gt;&#10;  &lt;transparent&gt;True&lt;/transparent&gt;&#10;  &lt;resolution&gt;1800&lt;/resolution&gt;&#10;  &lt;imageh&gt;211&lt;/imageh&gt;&#10;  &lt;imagew&gt;385&lt;/imagew&gt;&#10;  &lt;scale&gt;50&lt;/scale&gt;&#10;  &lt;cursor&gt;39&lt;/cursor&gt;&#10;&lt;/TeXTeX&gt;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785" y="3137601"/>
            <a:ext cx="738370" cy="404664"/>
          </a:xfrm>
          <a:prstGeom prst="rect">
            <a:avLst/>
          </a:prstGeom>
        </p:spPr>
      </p:pic>
      <p:pic>
        <p:nvPicPr>
          <p:cNvPr id="3" name="TexTeXPicture" descr="&lt;?xml version=&quot;1.0&quot; encoding=&quot;utf-16&quot;?&gt;&#10;&lt;TeXTeX&gt;&#10;  &lt;preamble&gt;\documentclass{jarticle}&#10;\usepackage{amsmath}&#10;\pagestyle{empty}&lt;/preamble&gt;&#10;  &lt;body&gt;\begin{align*} &#10;(\mathsf{ID}^\star, &#10;\mathsf{M})&#10;\end{align*}&lt;/body&gt;&#10;  &lt;fcolor&gt;FF000000&lt;/fcolor&gt;&#10;  &lt;bcolor&gt;FFFFFFFF&lt;/bcolor&gt;&#10;  &lt;transparent&gt;True&lt;/transparent&gt;&#10;  &lt;resolution&gt;1800&lt;/resolution&gt;&#10;  &lt;imageh&gt;258&lt;/imageh&gt;&#10;  &lt;imagew&gt;836&lt;/imagew&gt;&#10;  &lt;scale&gt;50&lt;/scale&gt;&#10;  &lt;cursor&gt;47&lt;/cursor&gt;&#10;&lt;/TeXTeX&gt;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823" y="4390772"/>
            <a:ext cx="1421762" cy="438774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945871" y="5546799"/>
            <a:ext cx="6136902" cy="1122561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吹き出し 7"/>
          <p:cNvSpPr/>
          <p:nvPr/>
        </p:nvSpPr>
        <p:spPr>
          <a:xfrm>
            <a:off x="4923352" y="3510819"/>
            <a:ext cx="3981656" cy="1430349"/>
          </a:xfrm>
          <a:prstGeom prst="wedgeRectCallout">
            <a:avLst>
              <a:gd name="adj1" fmla="val 9700"/>
              <a:gd name="adj2" fmla="val 96644"/>
            </a:avLst>
          </a:prstGeom>
          <a:solidFill>
            <a:srgbClr val="FFF3FF"/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The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ciphertext</a:t>
            </a:r>
            <a:r>
              <a:rPr lang="en-US" altLang="ja-JP" sz="2800" dirty="0" smtClean="0">
                <a:solidFill>
                  <a:schemeClr val="tx1"/>
                </a:solidFill>
              </a:rPr>
              <a:t> is pseudorandom,</a:t>
            </a:r>
          </a:p>
          <a:p>
            <a:pPr algn="ctr"/>
            <a:r>
              <a:rPr lang="en-US" altLang="ja-JP" sz="2800" dirty="0">
                <a:solidFill>
                  <a:schemeClr val="tx1"/>
                </a:solidFill>
              </a:rPr>
              <a:t>w</a:t>
            </a:r>
            <a:r>
              <a:rPr lang="en-US" altLang="ja-JP" sz="2800" dirty="0" smtClean="0">
                <a:solidFill>
                  <a:schemeClr val="tx1"/>
                </a:solidFill>
              </a:rPr>
              <a:t>hich implies anonymity  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pic>
        <p:nvPicPr>
          <p:cNvPr id="9" name="TexTeXPicture" descr="&lt;?xml version=&quot;1.0&quot; encoding=&quot;utf-16&quot;?&gt;&#10;&lt;TeXTeX&gt;&#10;  &lt;preamble&gt;\documentclass{jarticle}&#10;\usepackage{amsmath}&#10;\pagestyle{empty}&lt;/preamble&gt;&#10;  &lt;body&gt;\begin{align*} &#10;CT^\star&#10;\leftarrow &#10;\mathsf{Encrypt}(&#10;\mathsf{mpk},&#10;\mathsf{ID}^\star,&#10;\mathsf{M})&#10;\mbox{~ if ~ }&#10;b=0&#10;\end{align*}&lt;/body&gt;&#10;  &lt;fcolor&gt;FF000000&lt;/fcolor&gt;&#10;  &lt;bcolor&gt;FFFFFFFF&lt;/bcolor&gt;&#10;  &lt;transparent&gt;True&lt;/transparent&gt;&#10;  &lt;resolution&gt;1800&lt;/resolution&gt;&#10;  &lt;imageh&gt;258&lt;/imageh&gt;&#10;  &lt;imagew&gt;4232&lt;/imagew&gt;&#10;  &lt;scale&gt;50&lt;/scale&gt;&#10;  &lt;cursor&gt;29&lt;/cursor&gt;&#10;&lt;/TeXTeX&gt;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5749995"/>
            <a:ext cx="5631209" cy="343301"/>
          </a:xfrm>
          <a:prstGeom prst="rect">
            <a:avLst/>
          </a:prstGeom>
        </p:spPr>
      </p:pic>
      <p:pic>
        <p:nvPicPr>
          <p:cNvPr id="1026" name="TexTeXPicture" descr="&lt;?xml version=&quot;1.0&quot; encoding=&quot;utf-16&quot;?&gt;&#10;&lt;TeXTeX&gt;&#10;  &lt;preamble&gt;\documentclass{jarticle}&#10;\usepackage{amsmath}&#10;\pagestyle{empty}&lt;/preamble&gt;&#10;  &lt;body&gt;\begin{align*} &#10;CT^\star&#10;\leftarrow&#10;\mbox{Ciphertext space}&#10;\mbox{~~~~~~if ~ }&#10;b=1&#10;\end{align*}&lt;/body&gt;&#10;  &lt;fcolor&gt;FF000000&lt;/fcolor&gt;&#10;  &lt;bcolor&gt;FFFFFFFF&lt;/bcolor&gt;&#10;  &lt;transparent&gt;True&lt;/transparent&gt;&#10;  &lt;resolution&gt;1800&lt;/resolution&gt;&#10;  &lt;imageh&gt;236&lt;/imageh&gt;&#10;  &lt;imagew&gt;4137&lt;/imagew&gt;&#10;  &lt;scale&gt;50&lt;/scale&gt;&#10;  &lt;cursor&gt;70&lt;/cursor&gt;&#10;&lt;/TeXTeX&gt;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223" y="6197706"/>
            <a:ext cx="5734558" cy="327135"/>
          </a:xfrm>
          <a:prstGeom prst="rect">
            <a:avLst/>
          </a:prstGeom>
        </p:spPr>
      </p:pic>
      <p:pic>
        <p:nvPicPr>
          <p:cNvPr id="4" name="TexTeXPicture" descr="&lt;?xml version=&quot;1.0&quot; encoding=&quot;utf-16&quot;?&gt;&#10;&lt;TeXTeX&gt;&#10;  &lt;preamble&gt;\documentclass{jarticle}&#10;\usepackage{amsmath}&#10;\pagestyle{empty}&lt;/preamble&gt;&#10;  &lt;body&gt;\begin{align*} &#10;\mathsf{Setup}(1^{n})\rightarrow&#10;(\mathsf{mpk},&#10;\mathsf{msk},&#10;)&#10;\end{align*}&lt;/body&gt;&#10;  &lt;fcolor&gt;FF000000&lt;/fcolor&gt;&#10;  &lt;bcolor&gt;FFFFFFFF&lt;/bcolor&gt;&#10;  &lt;transparent&gt;True&lt;/transparent&gt;&#10;  &lt;resolution&gt;1800&lt;/resolution&gt;&#10;  &lt;imageh&gt;249&lt;/imageh&gt;&#10;  &lt;imagew&gt;2680&lt;/imagew&gt;&#10;  &lt;scale&gt;50&lt;/scale&gt;&#10;  &lt;cursor&gt;35&lt;/cursor&gt;&#10;&lt;/TeXTeX&gt;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948" y="1191096"/>
            <a:ext cx="3875130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7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Learning with Erro</a:t>
            </a:r>
            <a:r>
              <a:rPr lang="en-US" altLang="ja-JP" dirty="0" smtClean="0"/>
              <a:t>r (LWE) Assumption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0881" y="1351309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Distinguish the following distributions: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439221" y="2307852"/>
            <a:ext cx="1561432" cy="621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/>
              <a:t>A</a:t>
            </a:r>
            <a:endParaRPr kumimoji="1" lang="ja-JP" altLang="en-US" sz="4400" dirty="0"/>
          </a:p>
        </p:txBody>
      </p:sp>
      <p:sp>
        <p:nvSpPr>
          <p:cNvPr id="8" name="正方形/長方形 7"/>
          <p:cNvSpPr/>
          <p:nvPr/>
        </p:nvSpPr>
        <p:spPr>
          <a:xfrm>
            <a:off x="4495842" y="2439816"/>
            <a:ext cx="1531768" cy="3824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b</a:t>
            </a:r>
            <a:endParaRPr kumimoji="1" lang="ja-JP" altLang="en-US" sz="3600" dirty="0"/>
          </a:p>
        </p:txBody>
      </p:sp>
      <p:sp>
        <p:nvSpPr>
          <p:cNvPr id="10" name="正方形/長方形 9"/>
          <p:cNvSpPr/>
          <p:nvPr/>
        </p:nvSpPr>
        <p:spPr>
          <a:xfrm>
            <a:off x="3414929" y="4088871"/>
            <a:ext cx="801474" cy="319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/>
              <a:t>s</a:t>
            </a:r>
            <a:endParaRPr kumimoji="1" lang="ja-JP" altLang="en-US" sz="4000" dirty="0"/>
          </a:p>
        </p:txBody>
      </p:sp>
      <p:sp>
        <p:nvSpPr>
          <p:cNvPr id="12" name="正方形/長方形 11"/>
          <p:cNvSpPr/>
          <p:nvPr/>
        </p:nvSpPr>
        <p:spPr>
          <a:xfrm>
            <a:off x="6786243" y="4134946"/>
            <a:ext cx="1551932" cy="284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x</a:t>
            </a:r>
            <a:endParaRPr kumimoji="1" lang="ja-JP" altLang="en-US" sz="2800" dirty="0"/>
          </a:p>
        </p:txBody>
      </p:sp>
      <p:pic>
        <p:nvPicPr>
          <p:cNvPr id="15" name="TexTeXPicture" descr="&lt;?xml version=&quot;1.0&quot; encoding=&quot;utf-16&quot;?&gt;&#10;&lt;TeXTeX&gt;&#10;  &lt;preamble&gt;\documentclass{jarticle}&#10;\usepackage{amsmath}&#10;\pagestyle{empty}&lt;/preamble&gt;&#10;  &lt;body&gt;\begin{align*} &#10;+&#10;\end{align*}&lt;/body&gt;&#10;  &lt;fcolor&gt;FF000000&lt;/fcolor&gt;&#10;  &lt;bcolor&gt;FFFFFFFF&lt;/bcolor&gt;&#10;  &lt;transparent&gt;True&lt;/transparent&gt;&#10;  &lt;resolution&gt;1800&lt;/resolution&gt;&#10;  &lt;imageh&gt;166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929" y="4209849"/>
            <a:ext cx="323528" cy="323528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624739" y="2307852"/>
            <a:ext cx="426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n</a:t>
            </a:r>
            <a:endParaRPr kumimoji="1" lang="ja-JP" altLang="en-US" sz="3600" dirty="0"/>
          </a:p>
        </p:txBody>
      </p:sp>
      <p:sp>
        <p:nvSpPr>
          <p:cNvPr id="17" name="右中かっこ 16"/>
          <p:cNvSpPr/>
          <p:nvPr/>
        </p:nvSpPr>
        <p:spPr>
          <a:xfrm rot="10800000">
            <a:off x="991376" y="2386269"/>
            <a:ext cx="319031" cy="54356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中かっこ 17"/>
          <p:cNvSpPr/>
          <p:nvPr/>
        </p:nvSpPr>
        <p:spPr>
          <a:xfrm rot="16200000" flipH="1">
            <a:off x="5058671" y="2271351"/>
            <a:ext cx="394976" cy="155709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22943" y="3144192"/>
            <a:ext cx="553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m</a:t>
            </a:r>
            <a:endParaRPr kumimoji="1" lang="ja-JP" altLang="en-US" sz="3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3769" y="5087473"/>
            <a:ext cx="8723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3200" dirty="0" smtClean="0"/>
              <a:t>Coefficients of s, A, b are random elements in </a:t>
            </a:r>
            <a:r>
              <a:rPr lang="en-US" altLang="ja-JP" sz="3600" dirty="0" err="1" smtClean="0"/>
              <a:t>Z</a:t>
            </a:r>
            <a:r>
              <a:rPr lang="en-US" altLang="ja-JP" sz="2800" dirty="0" err="1" smtClean="0"/>
              <a:t>q</a:t>
            </a:r>
            <a:r>
              <a:rPr lang="en-US" altLang="ja-JP" sz="28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3200" dirty="0" smtClean="0"/>
              <a:t>               affects the hardness. The smaller the harder. We call it approximation factor here.</a:t>
            </a:r>
            <a:r>
              <a:rPr lang="ja-JP" altLang="en-US" sz="3200" dirty="0" smtClean="0"/>
              <a:t>　</a:t>
            </a:r>
            <a:endParaRPr kumimoji="1" lang="ja-JP" altLang="en-US" sz="32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39114" y="2743326"/>
            <a:ext cx="1924822" cy="5232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Small errors</a:t>
            </a:r>
          </a:p>
        </p:txBody>
      </p:sp>
      <p:cxnSp>
        <p:nvCxnSpPr>
          <p:cNvPr id="24" name="直線コネクタ 23"/>
          <p:cNvCxnSpPr>
            <a:stCxn id="12" idx="0"/>
            <a:endCxn id="23" idx="2"/>
          </p:cNvCxnSpPr>
          <p:nvPr/>
        </p:nvCxnSpPr>
        <p:spPr>
          <a:xfrm flipV="1">
            <a:off x="7562209" y="3266546"/>
            <a:ext cx="339316" cy="86840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TexTeXPicture" descr="&lt;?xml version=&quot;1.0&quot; encoding=&quot;utf-16&quot;?&gt;&#10;&lt;TeXTeX&gt;&#10;  &lt;preamble&gt;\documentclass{jarticle}&#10;\usepackage{amsmath}&#10;\pagestyle{empty}&lt;/preamble&gt;&#10;  &lt;body&gt;\begin{align*} &#10;,&#10;\end{align*}&lt;/body&gt;&#10;  &lt;fcolor&gt;FF000000&lt;/fcolor&gt;&#10;  &lt;bcolor&gt;FFFFFFFF&lt;/bcolor&gt;&#10;  &lt;transparent&gt;True&lt;/transparent&gt;&#10;  &lt;resolution&gt;1800&lt;/resolution&gt;&#10;  &lt;imageh&gt;74&lt;/imageh&gt;&#10;  &lt;imagew&gt;29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866" y="4332912"/>
            <a:ext cx="138217" cy="352690"/>
          </a:xfrm>
          <a:prstGeom prst="rect">
            <a:avLst/>
          </a:prstGeom>
        </p:spPr>
      </p:pic>
      <p:pic>
        <p:nvPicPr>
          <p:cNvPr id="28" name="TexTeXPicture" descr="&lt;?xml version=&quot;1.0&quot; encoding=&quot;utf-16&quot;?&gt;&#10;&lt;TeXTeX&gt;&#10;  &lt;preamble&gt;\documentclass{jarticle}&#10;\usepackage{amsmath}&#10;\pagestyle{empty}&lt;/preamble&gt;&#10;  &lt;body&gt;\begin{align*} &#10;,&#10;\end{align*}&lt;/body&gt;&#10;  &lt;fcolor&gt;FF000000&lt;/fcolor&gt;&#10;  &lt;bcolor&gt;FFFFFFFF&lt;/bcolor&gt;&#10;  &lt;transparent&gt;True&lt;/transparent&gt;&#10;  &lt;resolution&gt;1800&lt;/resolution&gt;&#10;  &lt;imageh&gt;74&lt;/imageh&gt;&#10;  &lt;imagew&gt;29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421" y="2933590"/>
            <a:ext cx="100972" cy="257651"/>
          </a:xfrm>
          <a:prstGeom prst="rect">
            <a:avLst/>
          </a:prstGeom>
        </p:spPr>
      </p:pic>
      <p:pic>
        <p:nvPicPr>
          <p:cNvPr id="29" name="TexTeXPicture" descr="&lt;?xml version=&quot;1.0&quot; encoding=&quot;utf-16&quot;?&gt;&#10;&lt;TeXTeX&gt;&#10;  &lt;preamble&gt;\documentclass{jarticle}&#10;\usepackage{amsmath}&#10;\pagestyle{empty}&lt;/preamble&gt;&#10;  &lt;body&gt;\begin{align*} &#10;(&#10;\end{align*}&lt;/body&gt;&#10;  &lt;fcolor&gt;FF000000&lt;/fcolor&gt;&#10;  &lt;bcolor&gt;FFFFFFFF&lt;/bcolor&gt;&#10;  &lt;transparent&gt;True&lt;/transparent&gt;&#10;  &lt;resolution&gt;1800&lt;/resolution&gt;&#10;  &lt;imageh&gt;249&lt;/imageh&gt;&#10;  &lt;imagew&gt;57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75" y="2204864"/>
            <a:ext cx="269102" cy="1091780"/>
          </a:xfrm>
          <a:prstGeom prst="rect">
            <a:avLst/>
          </a:prstGeom>
        </p:spPr>
      </p:pic>
      <p:pic>
        <p:nvPicPr>
          <p:cNvPr id="31" name="TexTeXPicture" descr="&lt;?xml version=&quot;1.0&quot; encoding=&quot;utf-16&quot;?&gt;&#10;&lt;TeXTeX&gt;&#10;  &lt;preamble&gt;\documentclass{jarticle}&#10;\usepackage{amsmath}&#10;\pagestyle{empty}&lt;/preamble&gt;&#10;  &lt;body&gt;\begin{align*} &#10;(&#10;\end{align*}&lt;/body&gt;&#10;  &lt;fcolor&gt;FF000000&lt;/fcolor&gt;&#10;  &lt;bcolor&gt;FFFFFFFF&lt;/bcolor&gt;&#10;  &lt;transparent&gt;True&lt;/transparent&gt;&#10;  &lt;resolution&gt;1800&lt;/resolution&gt;&#10;  &lt;imageh&gt;249&lt;/imageh&gt;&#10;  &lt;imagew&gt;57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64" y="3639585"/>
            <a:ext cx="269102" cy="1091780"/>
          </a:xfrm>
          <a:prstGeom prst="rect">
            <a:avLst/>
          </a:prstGeom>
        </p:spPr>
      </p:pic>
      <p:pic>
        <p:nvPicPr>
          <p:cNvPr id="32" name="TexTeXPicture" descr="&lt;?xml version=&quot;1.0&quot; encoding=&quot;utf-16&quot;?&gt;&#10;&lt;TeXTeX&gt;&#10;  &lt;preamble&gt;\documentclass{jarticle}&#10;\usepackage{amsmath}&#10;\pagestyle{empty}&lt;/preamble&gt;&#10;  &lt;body&gt;\begin{align*} &#10;(&#10;\end{align*}&lt;/body&gt;&#10;  &lt;fcolor&gt;FF000000&lt;/fcolor&gt;&#10;  &lt;bcolor&gt;FFFFFFFF&lt;/bcolor&gt;&#10;  &lt;transparent&gt;True&lt;/transparent&gt;&#10;  &lt;resolution&gt;1800&lt;/resolution&gt;&#10;  &lt;imageh&gt;249&lt;/imageh&gt;&#10;  &lt;imagew&gt;57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58262" y="2197436"/>
            <a:ext cx="289650" cy="1091780"/>
          </a:xfrm>
          <a:prstGeom prst="rect">
            <a:avLst/>
          </a:prstGeom>
        </p:spPr>
      </p:pic>
      <p:pic>
        <p:nvPicPr>
          <p:cNvPr id="33" name="TexTeXPicture" descr="&lt;?xml version=&quot;1.0&quot; encoding=&quot;utf-16&quot;?&gt;&#10;&lt;TeXTeX&gt;&#10;  &lt;preamble&gt;\documentclass{jarticle}&#10;\usepackage{amsmath}&#10;\pagestyle{empty}&lt;/preamble&gt;&#10;  &lt;body&gt;\begin{align*} &#10;(&#10;\end{align*}&lt;/body&gt;&#10;  &lt;fcolor&gt;FF000000&lt;/fcolor&gt;&#10;  &lt;bcolor&gt;FFFFFFFF&lt;/bcolor&gt;&#10;  &lt;transparent&gt;True&lt;/transparent&gt;&#10;  &lt;resolution&gt;1800&lt;/resolution&gt;&#10;  &lt;imageh&gt;249&lt;/imageh&gt;&#10;  &lt;imagew&gt;57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55457" y="3695679"/>
            <a:ext cx="338326" cy="1091780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1125849" y="3911392"/>
            <a:ext cx="1561432" cy="621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/>
              <a:t>A</a:t>
            </a:r>
            <a:endParaRPr kumimoji="1" lang="ja-JP" altLang="en-US" sz="4400" dirty="0"/>
          </a:p>
        </p:txBody>
      </p:sp>
      <p:sp>
        <p:nvSpPr>
          <p:cNvPr id="35" name="右中かっこ 34"/>
          <p:cNvSpPr/>
          <p:nvPr/>
        </p:nvSpPr>
        <p:spPr>
          <a:xfrm rot="16200000" flipH="1">
            <a:off x="2024618" y="2390222"/>
            <a:ext cx="394976" cy="155709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927895" y="3191241"/>
            <a:ext cx="553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m</a:t>
            </a:r>
            <a:endParaRPr kumimoji="1" lang="ja-JP" altLang="en-US" sz="3600" dirty="0"/>
          </a:p>
        </p:txBody>
      </p:sp>
      <p:sp>
        <p:nvSpPr>
          <p:cNvPr id="37" name="正方形/長方形 36"/>
          <p:cNvSpPr/>
          <p:nvPr/>
        </p:nvSpPr>
        <p:spPr>
          <a:xfrm>
            <a:off x="4465681" y="3935052"/>
            <a:ext cx="1561432" cy="621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/>
              <a:t>A</a:t>
            </a:r>
            <a:endParaRPr kumimoji="1" lang="ja-JP" altLang="en-US" sz="4400" dirty="0"/>
          </a:p>
        </p:txBody>
      </p:sp>
      <p:sp>
        <p:nvSpPr>
          <p:cNvPr id="30" name="右中かっこ 29"/>
          <p:cNvSpPr/>
          <p:nvPr/>
        </p:nvSpPr>
        <p:spPr>
          <a:xfrm rot="10800000">
            <a:off x="4053752" y="2439816"/>
            <a:ext cx="288967" cy="36407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610168" y="228350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</a:t>
            </a:r>
            <a:endParaRPr kumimoji="1" lang="ja-JP" altLang="en-US" sz="3600" dirty="0"/>
          </a:p>
        </p:txBody>
      </p:sp>
      <p:pic>
        <p:nvPicPr>
          <p:cNvPr id="5" name="TexTeXPicture" descr="&lt;?xml version=&quot;1.0&quot; encoding=&quot;utf-16&quot;?&gt;&#10;&lt;TeXTeX&gt;&#10;  &lt;preamble&gt;\documentclass{jarticle}&#10;\usepackage{amsmath}&#10;\pagestyle{empty}&lt;/preamble&gt;&#10;  &lt;body&gt;\begin{align*} &#10;q/\| x \|_\infty&#10;\end{align*}&lt;/body&gt;&#10;  &lt;fcolor&gt;FFFF0000&lt;/fcolor&gt;&#10;  &lt;bcolor&gt;FFFFFFFF&lt;/bcolor&gt;&#10;  &lt;transparent&gt;True&lt;/transparent&gt;&#10;  &lt;resolution&gt;1800&lt;/resolution&gt;&#10;  &lt;imageh&gt;250&lt;/imageh&gt;&#10;  &lt;imagew&gt;813&lt;/imagew&gt;&#10;  &lt;scale&gt;50&lt;/scale&gt;&#10;  &lt;cursor&gt;32&lt;/cursor&gt;&#10;&lt;/TeXTeX&gt;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86" y="5751404"/>
            <a:ext cx="1202442" cy="36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20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smtClean="0"/>
              <a:t>Agenda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smtClean="0"/>
              <a:t>Preliminaries</a:t>
            </a:r>
          </a:p>
          <a:p>
            <a:r>
              <a:rPr lang="en-US" altLang="ja-JP" sz="4000" dirty="0" smtClean="0">
                <a:solidFill>
                  <a:srgbClr val="FF0000"/>
                </a:solidFill>
              </a:rPr>
              <a:t>Previous Works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r>
              <a:rPr kumimoji="1" lang="en-US" altLang="ja-JP" sz="4000" dirty="0" smtClean="0"/>
              <a:t>Our Construction</a:t>
            </a:r>
            <a:endParaRPr lang="en-US" altLang="ja-JP" sz="2000" dirty="0"/>
          </a:p>
          <a:p>
            <a:r>
              <a:rPr lang="en-US" altLang="ja-JP" sz="4000" dirty="0" smtClean="0"/>
              <a:t>Comparison</a:t>
            </a:r>
            <a:endParaRPr kumimoji="1" lang="en-US" altLang="ja-JP" sz="4000" dirty="0"/>
          </a:p>
          <a:p>
            <a:r>
              <a:rPr lang="en-US" altLang="ja-JP" sz="4000" dirty="0" smtClean="0"/>
              <a:t>Summary</a:t>
            </a:r>
            <a:endParaRPr kumimoji="1" lang="en-US" altLang="ja-JP" sz="4000" dirty="0" smtClean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61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Template for IBE(1)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131840" y="1506963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pic>
        <p:nvPicPr>
          <p:cNvPr id="6" name="TexTeXPicture" descr="&lt;?xml version=&quot;1.0&quot; encoding=&quot;utf-16&quot;?&gt;&#10;&lt;TeXTeX&gt;&#10;  &lt;preamble&gt;\documentclass{jarticle}&#10;\usepackage{amsmath}&#10;\pagestyle{empty}&lt;/preamble&gt;&#10;  &lt;body&gt;\begin{align*} &#10;,&#10;\end{align*}&lt;/body&gt;&#10;  &lt;fcolor&gt;FF000000&lt;/fcolor&gt;&#10;  &lt;bcolor&gt;FFFFFFFF&lt;/bcolor&gt;&#10;  &lt;transparent&gt;True&lt;/transparent&gt;&#10;  &lt;resolution&gt;1800&lt;/resolution&gt;&#10;  &lt;imageh&gt;74&lt;/imageh&gt;&#10;  &lt;imagew&gt;29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252" y="2042979"/>
            <a:ext cx="89756" cy="229031"/>
          </a:xfrm>
          <a:prstGeom prst="rect">
            <a:avLst/>
          </a:prstGeom>
        </p:spPr>
      </p:pic>
      <p:pic>
        <p:nvPicPr>
          <p:cNvPr id="7" name="TexTeXPicture" descr="&lt;?xml version=&quot;1.0&quot; encoding=&quot;utf-16&quot;?&gt;&#10;&lt;TeXTeX&gt;&#10;  &lt;preamble&gt;\documentclass{jarticle}&#10;\usepackage{amsmath}&#10;\pagestyle{empty}&lt;/preamble&gt;&#10;  &lt;body&gt;\begin{align*} &#10;\mathsf{mpk}=&#10;\end{align*}&lt;/body&gt;&#10;  &lt;fcolor&gt;FF000000&lt;/fcolor&gt;&#10;  &lt;bcolor&gt;FFFFFFFF&lt;/bcolor&gt;&#10;  &lt;transparent&gt;True&lt;/transparent&gt;&#10;  &lt;resolution&gt;1800&lt;/resolution&gt;&#10;  &lt;imageh&gt;221&lt;/imageh&gt;&#10;  &lt;imagew&gt;679&lt;/imagew&gt;&#10;  &lt;scale&gt;50&lt;/scale&gt;&#10;  &lt;cursor&gt;29&lt;/cursor&gt;&#10;&lt;/TeXTeX&gt;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768" y="1624729"/>
            <a:ext cx="1267482" cy="412539"/>
          </a:xfrm>
          <a:prstGeom prst="rect">
            <a:avLst/>
          </a:prstGeom>
        </p:spPr>
      </p:pic>
      <p:sp>
        <p:nvSpPr>
          <p:cNvPr id="8" name="左中かっこ 7"/>
          <p:cNvSpPr/>
          <p:nvPr/>
        </p:nvSpPr>
        <p:spPr>
          <a:xfrm>
            <a:off x="2771800" y="1191890"/>
            <a:ext cx="216024" cy="1296144"/>
          </a:xfrm>
          <a:prstGeom prst="leftBrac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左中かっこ 8"/>
          <p:cNvSpPr/>
          <p:nvPr/>
        </p:nvSpPr>
        <p:spPr>
          <a:xfrm flipH="1">
            <a:off x="6732240" y="1268760"/>
            <a:ext cx="288032" cy="1296144"/>
          </a:xfrm>
          <a:prstGeom prst="leftBrac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TexTeXPicture" descr="&lt;?xml version=&quot;1.0&quot; encoding=&quot;utf-16&quot;?&gt;&#10;&lt;TeXTeX&gt;&#10;  &lt;preamble&gt;\documentclass{jarticle}&#10;\usepackage{amsmath}&#10;\pagestyle{empty}&lt;/preamble&gt;&#10;  &lt;body&gt;\begin{align*} &#10;, \ldots&#10;\end{align*}&lt;/body&gt;&#10;  &lt;fcolor&gt;FF000000&lt;/fcolor&gt;&#10;  &lt;bcolor&gt;FFFFFFFF&lt;/bcolor&gt;&#10;  &lt;transparent&gt;True&lt;/transparent&gt;&#10;  &lt;resolution&gt;1800&lt;/resolution&gt;&#10;  &lt;imageh&gt;74&lt;/imageh&gt;&#10;  &lt;imagew&gt;359&lt;/imagew&gt;&#10;  &lt;scale&gt;50&lt;/scale&gt;&#10;  &lt;cursor&gt;24&lt;/cursor&gt;&#10;&lt;/TeXTeX&gt;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1218" y="2042979"/>
            <a:ext cx="1111117" cy="229031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4705630" y="3471342"/>
            <a:ext cx="245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u</a:t>
            </a:r>
            <a:endParaRPr kumimoji="1" lang="ja-JP" altLang="en-US" sz="3600" dirty="0"/>
          </a:p>
        </p:txBody>
      </p:sp>
      <p:pic>
        <p:nvPicPr>
          <p:cNvPr id="17" name="TexTeXPicture" descr="&lt;?xml version=&quot;1.0&quot; encoding=&quot;utf-16&quot;?&gt;&#10;&lt;TeXTeX&gt;&#10;  &lt;preamble&gt;\documentclass{jarticle}&#10;\usepackage{amsmath}&#10;\pagestyle{empty}&lt;/preamble&gt;&#10;  &lt;body&gt;\begin{align*} &#10;=&#10;\end{align*}&lt;/body&gt;&#10;  &lt;fcolor&gt;FF000000&lt;/fcolor&gt;&#10;  &lt;bcolor&gt;FFFFFFFF&lt;/bcolor&gt;&#10;  &lt;transparent&gt;True&lt;/transparent&gt;&#10;  &lt;resolution&gt;1800&lt;/resolution&gt;&#10;  &lt;imageh&gt;58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555" y="3674116"/>
            <a:ext cx="360040" cy="125797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3620253" y="2758034"/>
            <a:ext cx="302704" cy="195796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e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655592" y="2774300"/>
            <a:ext cx="3102196" cy="107721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Secret key for ID: </a:t>
            </a:r>
          </a:p>
          <a:p>
            <a:r>
              <a:rPr kumimoji="1" lang="en-US" altLang="ja-JP" sz="3200" dirty="0" smtClean="0"/>
              <a:t>short vector 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e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31434" y="2604590"/>
            <a:ext cx="1656184" cy="57606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err="1" smtClean="0">
                <a:solidFill>
                  <a:schemeClr val="tx1"/>
                </a:solidFill>
              </a:rPr>
              <a:t>KeyGen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895033" y="1506963"/>
            <a:ext cx="245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u</a:t>
            </a:r>
            <a:endParaRPr kumimoji="1" lang="ja-JP" altLang="en-US" sz="3600" dirty="0"/>
          </a:p>
        </p:txBody>
      </p:sp>
      <p:sp>
        <p:nvSpPr>
          <p:cNvPr id="31" name="正方形/長方形 30"/>
          <p:cNvSpPr/>
          <p:nvPr/>
        </p:nvSpPr>
        <p:spPr>
          <a:xfrm>
            <a:off x="192933" y="4796788"/>
            <a:ext cx="2026418" cy="57606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Encryption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4248071" y="6150473"/>
            <a:ext cx="2088232" cy="550062"/>
            <a:chOff x="4248071" y="6150473"/>
            <a:chExt cx="2088232" cy="550062"/>
          </a:xfrm>
        </p:grpSpPr>
        <p:sp>
          <p:nvSpPr>
            <p:cNvPr id="33" name="正方形/長方形 32"/>
            <p:cNvSpPr/>
            <p:nvPr/>
          </p:nvSpPr>
          <p:spPr>
            <a:xfrm>
              <a:off x="4248071" y="6150473"/>
              <a:ext cx="1043634" cy="5500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292669" y="6150473"/>
              <a:ext cx="1043634" cy="55006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H(ID)</a:t>
              </a:r>
              <a:endParaRPr kumimoji="1" lang="ja-JP" altLang="en-US" sz="3200" dirty="0"/>
            </a:p>
          </p:txBody>
        </p:sp>
      </p:grpSp>
      <p:sp>
        <p:nvSpPr>
          <p:cNvPr id="35" name="正方形/長方形 34"/>
          <p:cNvSpPr/>
          <p:nvPr/>
        </p:nvSpPr>
        <p:spPr>
          <a:xfrm>
            <a:off x="3370539" y="6326403"/>
            <a:ext cx="697872" cy="263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/>
              <a:t>s</a:t>
            </a:r>
            <a:endParaRPr kumimoji="1" lang="ja-JP" altLang="en-US" sz="3600" dirty="0"/>
          </a:p>
        </p:txBody>
      </p:sp>
      <p:pic>
        <p:nvPicPr>
          <p:cNvPr id="38" name="TexTeXPicture" descr="&lt;?xml version=&quot;1.0&quot; encoding=&quot;utf-16&quot;?&gt;&#10;&lt;TeXTeX&gt;&#10;  &lt;preamble&gt;\documentclass{jarticle}&#10;\usepackage{amsmath}&#10;\pagestyle{empty}&lt;/preamble&gt;&#10;  &lt;body&gt;\begin{align*} &#10;+&#10;\end{align*}&lt;/body&gt;&#10;  &lt;fcolor&gt;FF000000&lt;/fcolor&gt;&#10;  &lt;bcolor&gt;FFFFFFFF&lt;/bcolor&gt;&#10;  &lt;transparent&gt;True&lt;/transparent&gt;&#10;  &lt;resolution&gt;1800&lt;/resolution&gt;&#10;  &lt;imageh&gt;166&lt;/imageh&gt;&#10;  &lt;imagew&gt;166&lt;/imagew&gt;&#10;  &lt;scale&gt;50&lt;/scale&gt;&#10;  &lt;cursor&gt;17&lt;/cursor&gt;&#10;&lt;/TeXTeX&gt;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256" y="6296622"/>
            <a:ext cx="323528" cy="323528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6787190" y="6349618"/>
            <a:ext cx="1747393" cy="2419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x</a:t>
            </a:r>
            <a:endParaRPr kumimoji="1" lang="ja-JP" altLang="en-US" sz="2800" dirty="0"/>
          </a:p>
        </p:txBody>
      </p:sp>
      <p:grpSp>
        <p:nvGrpSpPr>
          <p:cNvPr id="44" name="グループ化 43"/>
          <p:cNvGrpSpPr/>
          <p:nvPr/>
        </p:nvGrpSpPr>
        <p:grpSpPr>
          <a:xfrm>
            <a:off x="2267744" y="5229200"/>
            <a:ext cx="2036813" cy="648072"/>
            <a:chOff x="2578236" y="5301208"/>
            <a:chExt cx="2036813" cy="648072"/>
          </a:xfrm>
        </p:grpSpPr>
        <p:sp>
          <p:nvSpPr>
            <p:cNvPr id="36" name="正方形/長方形 35"/>
            <p:cNvSpPr/>
            <p:nvPr/>
          </p:nvSpPr>
          <p:spPr>
            <a:xfrm>
              <a:off x="3501184" y="5487120"/>
              <a:ext cx="697872" cy="2639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dirty="0"/>
                <a:t>s</a:t>
              </a:r>
              <a:endParaRPr kumimoji="1" lang="ja-JP" altLang="en-US" sz="3600" dirty="0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369889" y="5301208"/>
              <a:ext cx="24516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600" dirty="0" smtClean="0"/>
                <a:t>u</a:t>
              </a:r>
              <a:endParaRPr kumimoji="1" lang="ja-JP" altLang="en-US" sz="3600" dirty="0"/>
            </a:p>
          </p:txBody>
        </p:sp>
        <p:pic>
          <p:nvPicPr>
            <p:cNvPr id="43" name="TexTeXPicture" descr="&lt;?xml version=&quot;1.0&quot; encoding=&quot;utf-16&quot;?&gt;&#10;&lt;TeXTeX&gt;&#10;  &lt;preamble&gt;\documentclass{jarticle}&#10;\usepackage{amsmath}&#10;\pagestyle{empty}&lt;/preamble&gt;&#10;  &lt;body&gt;\begin{align*} &#10;c_0=&#10;\end{align*}&lt;/body&gt;&#10;  &lt;fcolor&gt;FF000000&lt;/fcolor&gt;&#10;  &lt;bcolor&gt;FFFFFFFF&lt;/bcolor&gt;&#10;  &lt;transparent&gt;True&lt;/transparent&gt;&#10;  &lt;resolution&gt;1800&lt;/resolution&gt;&#10;  &lt;imageh&gt;151&lt;/imageh&gt;&#10;  &lt;imagew&gt;459&lt;/imagew&gt;&#10;  &lt;scale&gt;50&lt;/scale&gt;&#10;  &lt;cursor&gt;20&lt;/cursor&gt;&#10;&lt;/TeXTeX&gt;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78236" y="5517232"/>
              <a:ext cx="792303" cy="260648"/>
            </a:xfrm>
            <a:prstGeom prst="rect">
              <a:avLst/>
            </a:prstGeom>
          </p:spPr>
        </p:pic>
      </p:grpSp>
      <p:pic>
        <p:nvPicPr>
          <p:cNvPr id="45" name="TexTeXPicture" descr="&lt;?xml version=&quot;1.0&quot; encoding=&quot;utf-16&quot;?&gt;&#10;&lt;TeXTeX&gt;&#10;  &lt;preamble&gt;\documentclass{jarticle}&#10;\usepackage{amsmath}&#10;\pagestyle{empty}&lt;/preamble&gt;&#10;  &lt;body&gt;\begin{align*} &#10;\mathbf{c}_1=&#10;\end{align*}&lt;/body&gt;&#10;  &lt;fcolor&gt;FF000000&lt;/fcolor&gt;&#10;  &lt;bcolor&gt;FFFFFFFF&lt;/bcolor&gt;&#10;  &lt;transparent&gt;True&lt;/transparent&gt;&#10;  &lt;resolution&gt;1800&lt;/resolution&gt;&#10;  &lt;imageh&gt;151&lt;/imageh&gt;&#10;  &lt;imagew&gt;479&lt;/imagew&gt;&#10;  &lt;scale&gt;50&lt;/scale&gt;&#10;  &lt;cursor&gt;29&lt;/cursor&gt;&#10;&lt;/TeXTeX&gt;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269" y="6383258"/>
            <a:ext cx="907571" cy="286102"/>
          </a:xfrm>
          <a:prstGeom prst="rect">
            <a:avLst/>
          </a:prstGeom>
        </p:spPr>
      </p:pic>
      <p:pic>
        <p:nvPicPr>
          <p:cNvPr id="46" name="TexTeXPicture" descr="&lt;?xml version=&quot;1.0&quot; encoding=&quot;utf-16&quot;?&gt;&#10;&lt;TeXTeX&gt;&#10;  &lt;preamble&gt;\documentclass{jarticle}&#10;\usepackage{amsmath}&#10;\pagestyle{empty}&lt;/preamble&gt;&#10;  &lt;body&gt;\begin{align*} &#10;+ x_0 + \mathsf{M}&#10;\lceil q/2 \rceil&#10;\end{align*}&lt;/body&gt;&#10;  &lt;fcolor&gt;FF000000&lt;/fcolor&gt;&#10;  &lt;bcolor&gt;FFFFFFFF&lt;/bcolor&gt;&#10;  &lt;transparent&gt;True&lt;/transparent&gt;&#10;  &lt;resolution&gt;1800&lt;/resolution&gt;&#10;  &lt;imageh&gt;250&lt;/imageh&gt;&#10;  &lt;imagew&gt;1504&lt;/imagew&gt;&#10;  &lt;scale&gt;50&lt;/scale&gt;&#10;  &lt;cursor&gt;52&lt;/cursor&gt;&#10;&lt;/TeXTeX&gt;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684" y="5372814"/>
            <a:ext cx="2772483" cy="460851"/>
          </a:xfrm>
          <a:prstGeom prst="rect">
            <a:avLst/>
          </a:prstGeom>
        </p:spPr>
      </p:pic>
      <p:cxnSp>
        <p:nvCxnSpPr>
          <p:cNvPr id="49" name="直線コネクタ 48"/>
          <p:cNvCxnSpPr/>
          <p:nvPr/>
        </p:nvCxnSpPr>
        <p:spPr>
          <a:xfrm flipV="1">
            <a:off x="5155110" y="4886973"/>
            <a:ext cx="1433827" cy="55825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 flipV="1">
            <a:off x="7927593" y="4951450"/>
            <a:ext cx="57091" cy="140097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6601247" y="4489785"/>
            <a:ext cx="1676485" cy="461665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Small errors</a:t>
            </a:r>
            <a:endParaRPr kumimoji="1" lang="ja-JP" altLang="en-US" sz="2400" dirty="0"/>
          </a:p>
        </p:txBody>
      </p:sp>
      <p:pic>
        <p:nvPicPr>
          <p:cNvPr id="3" name="TexTeXPicture" descr="&lt;?xml version=&quot;1.0&quot; encoding=&quot;utf-16&quot;?&gt;&#10;&lt;TeXTeX&gt;&#10;  &lt;preamble&gt;\documentclass{jarticle}&#10;\usepackage{amsmath}&#10;\pagestyle{empty}&lt;/preamble&gt;&#10;  &lt;body&gt;\begin{align*} &#10;\mathsf{M}\in \{ 0,1\}&#10;\end{align*}&lt;/body&gt;&#10;  &lt;fcolor&gt;FF000000&lt;/fcolor&gt;&#10;  &lt;bcolor&gt;FFFFFFFF&lt;/bcolor&gt;&#10;  &lt;transparent&gt;True&lt;/transparent&gt;&#10;  &lt;resolution&gt;1800&lt;/resolution&gt;&#10;  &lt;imageh&gt;249&lt;/imageh&gt;&#10;  &lt;imagew&gt;1089&lt;/imagew&gt;&#10;  &lt;scale&gt;50&lt;/scale&gt;&#10;  &lt;cursor&gt;16&lt;/cursor&gt;&#10;&lt;/TeXTeX&gt;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97" y="6160307"/>
            <a:ext cx="1568457" cy="358628"/>
          </a:xfrm>
          <a:prstGeom prst="rect">
            <a:avLst/>
          </a:prstGeom>
        </p:spPr>
      </p:pic>
      <p:grpSp>
        <p:nvGrpSpPr>
          <p:cNvPr id="5" name="グループ化 4"/>
          <p:cNvGrpSpPr/>
          <p:nvPr/>
        </p:nvGrpSpPr>
        <p:grpSpPr>
          <a:xfrm>
            <a:off x="1037347" y="3481384"/>
            <a:ext cx="2089735" cy="550062"/>
            <a:chOff x="2101618" y="3140968"/>
            <a:chExt cx="2089735" cy="550062"/>
          </a:xfrm>
        </p:grpSpPr>
        <p:sp>
          <p:nvSpPr>
            <p:cNvPr id="41" name="正方形/長方形 40"/>
            <p:cNvSpPr/>
            <p:nvPr/>
          </p:nvSpPr>
          <p:spPr>
            <a:xfrm>
              <a:off x="3147719" y="3140968"/>
              <a:ext cx="1043634" cy="550062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/>
                <a:t>H(ID)</a:t>
              </a:r>
              <a:endParaRPr kumimoji="1" lang="ja-JP" altLang="en-US" sz="3200" dirty="0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2101618" y="3140968"/>
              <a:ext cx="1043634" cy="5500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600" dirty="0" smtClean="0"/>
                <a:t>A</a:t>
              </a:r>
              <a:endParaRPr kumimoji="1" lang="ja-JP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835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T e X T e X >  
     < p r e a m b l e > \ d o c u m e n t c l a s s { j a r t i c l e }  
 \ u s e p a c k a g e { a m s m a t h }  
 \ p a g e s t y l e { e m p t y } < / p r e a m b l e >  
     < b o d y > \ b e g i n { a l i g n * }    
  
 \ e n d { a l i g n * } < / b o d y >  
     < f c o l o r > F F 0 0 0 0 0 0 < / f c o l o r >  
     < b c o l o r > F F F F F F F F < / b c o l o r >  
     < t r a n s p a r e n t > T r u e < / t r a n s p a r e n t >  
     < r e s o l u t i o n > 1 8 0 0 < / r e s o l u t i o n >  
     < i m a g e h > - 1 < / i m a g e h >  
     < i m a g e w > - 1 < / i m a g e w >  
     < s c a l e > 5 0 < / s c a l e >  
     < c u r s o r > 1 6 < / c u r s o r >  
 < / T e X T e X > 
</file>

<file path=customXml/itemProps1.xml><?xml version="1.0" encoding="utf-8"?>
<ds:datastoreItem xmlns:ds="http://schemas.openxmlformats.org/officeDocument/2006/customXml" ds:itemID="{FD490440-A694-4A10-A11E-63F404668A4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3689</TotalTime>
  <Words>1136</Words>
  <Application>Microsoft Office PowerPoint</Application>
  <PresentationFormat>画面に合わせる (4:3)</PresentationFormat>
  <Paragraphs>348</Paragraphs>
  <Slides>29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4" baseType="lpstr">
      <vt:lpstr>ＭＳ Ｐゴシック</vt:lpstr>
      <vt:lpstr>Arial</vt:lpstr>
      <vt:lpstr>Calibri</vt:lpstr>
      <vt:lpstr>Cambria Math</vt:lpstr>
      <vt:lpstr>Office ​​テーマ</vt:lpstr>
      <vt:lpstr>Adaptively Secure Identity-Based Encryption from Lattices with Asymptotically Shorter Public Parameters</vt:lpstr>
      <vt:lpstr>Background</vt:lpstr>
      <vt:lpstr>Our Result</vt:lpstr>
      <vt:lpstr>Agenda</vt:lpstr>
      <vt:lpstr>The Syntax of  Identity-Based Encryption</vt:lpstr>
      <vt:lpstr>Adaptive Security for IBE</vt:lpstr>
      <vt:lpstr>Learning with Error (LWE) Assumption</vt:lpstr>
      <vt:lpstr>Agenda</vt:lpstr>
      <vt:lpstr>Template for IBE(1)</vt:lpstr>
      <vt:lpstr>Template for IBE(2)</vt:lpstr>
      <vt:lpstr>Template for Security Proof</vt:lpstr>
      <vt:lpstr>Adaptively secure IBE from Lattices [ABB10], [Boy10]</vt:lpstr>
      <vt:lpstr>Agenda</vt:lpstr>
      <vt:lpstr>Difficulty of Reducing the Size of mpk</vt:lpstr>
      <vt:lpstr>Special Matrix G</vt:lpstr>
      <vt:lpstr>Fully Homomorphic Computation</vt:lpstr>
      <vt:lpstr>Our Idea to Reduce  Public Parameters (1)</vt:lpstr>
      <vt:lpstr>Our Idea to Reduce  Public Parameters (2)</vt:lpstr>
      <vt:lpstr>Our Scheme</vt:lpstr>
      <vt:lpstr>Security Proof (1)</vt:lpstr>
      <vt:lpstr>Security Proof (2)</vt:lpstr>
      <vt:lpstr>Security Proof (3)</vt:lpstr>
      <vt:lpstr>There is still a Problem!</vt:lpstr>
      <vt:lpstr>Idea to Base the Security on Polynomial LWE</vt:lpstr>
      <vt:lpstr>Agenda</vt:lpstr>
      <vt:lpstr>Comparison of IBE Schemes</vt:lpstr>
      <vt:lpstr>Comparison of ABE Schemes</vt:lpstr>
      <vt:lpstr>Agenda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Shota</cp:lastModifiedBy>
  <cp:revision>217</cp:revision>
  <dcterms:created xsi:type="dcterms:W3CDTF">2014-11-28T08:01:15Z</dcterms:created>
  <dcterms:modified xsi:type="dcterms:W3CDTF">2016-05-07T17:58:36Z</dcterms:modified>
</cp:coreProperties>
</file>