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9"/>
  </p:notesMasterIdLst>
  <p:sldIdLst>
    <p:sldId id="257" r:id="rId2"/>
    <p:sldId id="333" r:id="rId3"/>
    <p:sldId id="335" r:id="rId4"/>
    <p:sldId id="334" r:id="rId5"/>
    <p:sldId id="352" r:id="rId6"/>
    <p:sldId id="348" r:id="rId7"/>
    <p:sldId id="358" r:id="rId8"/>
    <p:sldId id="357" r:id="rId9"/>
    <p:sldId id="364" r:id="rId10"/>
    <p:sldId id="365" r:id="rId11"/>
    <p:sldId id="366" r:id="rId12"/>
    <p:sldId id="353" r:id="rId13"/>
    <p:sldId id="354" r:id="rId14"/>
    <p:sldId id="355" r:id="rId15"/>
    <p:sldId id="356" r:id="rId16"/>
    <p:sldId id="367" r:id="rId17"/>
    <p:sldId id="369" r:id="rId18"/>
  </p:sldIdLst>
  <p:sldSz cx="9144000" cy="6858000" type="screen4x3"/>
  <p:notesSz cx="6858000" cy="9144000"/>
  <p:embeddedFontLst>
    <p:embeddedFont>
      <p:font typeface="cmsy5" panose="020B0500000000000000"/>
      <p:regular r:id="rId20"/>
    </p:embeddedFont>
    <p:embeddedFont>
      <p:font typeface="cmmi8" panose="020B0500000000000000"/>
      <p:regular r:id="rId21"/>
    </p:embeddedFont>
    <p:embeddedFont>
      <p:font typeface="cmr10" panose="020B0500000000000000"/>
      <p:regular r:id="rId22"/>
    </p:embeddedFont>
    <p:embeddedFont>
      <p:font typeface="cmmi7" panose="020B0500000000000000"/>
      <p:regular r:id="rId23"/>
    </p:embeddedFont>
    <p:embeddedFont>
      <p:font typeface="cmr5" panose="020B0500000000000000"/>
      <p:regular r:id="rId24"/>
    </p:embeddedFont>
    <p:embeddedFont>
      <p:font typeface="cmmi5" panose="020B0500000000000000"/>
      <p:regular r:id="rId25"/>
    </p:embeddedFont>
    <p:embeddedFont>
      <p:font typeface="cmex10" panose="020B0500000000000000"/>
      <p:regular r:id="rId26"/>
    </p:embeddedFont>
    <p:embeddedFont>
      <p:font typeface="cmsy10" panose="020B0500000000000000"/>
      <p:regular r:id="rId27"/>
    </p:embeddedFont>
    <p:embeddedFont>
      <p:font typeface="cmmi10" panose="020B0500000000000000"/>
      <p:regular r:id="rId28"/>
    </p:embeddedFont>
    <p:embeddedFont>
      <p:font typeface="cmsy8" panose="020B0500000000000000"/>
      <p:regular r:id="rId29"/>
    </p:embeddedFont>
    <p:embeddedFont>
      <p:font typeface="cmbx10" panose="020B0500000000000000"/>
      <p:regular r:id="rId30"/>
    </p:embeddedFont>
    <p:embeddedFont>
      <p:font typeface="Cambria Math" panose="02040503050406030204" pitchFamily="18" charset="0"/>
      <p:regular r:id="rId31"/>
    </p:embeddedFont>
    <p:embeddedFont>
      <p:font typeface="cmr7" panose="020B0500000000000000"/>
      <p:regular r:id="rId32"/>
    </p:embeddedFont>
    <p:embeddedFont>
      <p:font typeface="lcmss8" panose="020B0604020202020204"/>
      <p:regular r:id="rId33"/>
    </p:embeddedFont>
  </p:embeddedFontLst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666633"/>
    <a:srgbClr val="003300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9" autoAdjust="0"/>
    <p:restoredTop sz="94618" autoAdjust="0"/>
  </p:normalViewPr>
  <p:slideViewPr>
    <p:cSldViewPr>
      <p:cViewPr varScale="1">
        <p:scale>
          <a:sx n="81" d="100"/>
          <a:sy n="81" d="100"/>
        </p:scale>
        <p:origin x="1490" y="24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2289FF-ACE6-4C72-B062-77CE60701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945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EDE9DF-0833-426D-BF48-B5590DC98C39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DC709A-6EF9-47AC-99EC-B1AB634EB48A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arkGreen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66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C2656-5037-4D79-96EF-8AD1BB0C0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4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98A62-2CEE-49E9-852E-EA2DD6663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15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FD88F-648A-44BD-9938-8BD89FD5A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71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89487-25FD-47A6-B244-9437EFEC2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47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CD2C7-19E6-4197-A330-15EBED6F8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5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2CEA5-9E99-4165-B04F-115D359D6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79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6DA30-548E-4F85-B55F-1251D62CC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72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D9518-85A8-4D23-8C3F-78969D6AC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20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E6FBA-A5F6-48F6-B3D2-C6F418DFA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41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E32D3-EB91-4D6D-B7CE-26932CF33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79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6E304F-2179-4FA1-BF38-BB946F85535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14" descr="DarkGreen9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On the Size of Pairing-based </a:t>
            </a:r>
            <a:br>
              <a:rPr lang="en-US" altLang="en-US" dirty="0"/>
            </a:br>
            <a:r>
              <a:rPr lang="en-US" altLang="en-US" dirty="0"/>
              <a:t>Non-interactive Arguments</a:t>
            </a: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56992"/>
            <a:ext cx="8496300" cy="2808858"/>
          </a:xfrm>
        </p:spPr>
        <p:txBody>
          <a:bodyPr/>
          <a:lstStyle/>
          <a:p>
            <a:pPr eaLnBrk="1" hangingPunct="1"/>
            <a:endParaRPr lang="da-DK" altLang="en-US" dirty="0"/>
          </a:p>
          <a:p>
            <a:pPr eaLnBrk="1" hangingPunct="1"/>
            <a:r>
              <a:rPr lang="da-DK" altLang="en-US" dirty="0"/>
              <a:t>Jens Groth</a:t>
            </a:r>
            <a:br>
              <a:rPr lang="da-DK" altLang="en-US" dirty="0"/>
            </a:br>
            <a:r>
              <a:rPr lang="da-DK" altLang="en-US" dirty="0"/>
              <a:t>University College London</a:t>
            </a:r>
          </a:p>
          <a:p>
            <a:pPr eaLnBrk="1" hangingPunct="1"/>
            <a:endParaRPr lang="da-DK" altLang="en-US" dirty="0"/>
          </a:p>
        </p:txBody>
      </p:sp>
      <p:sp>
        <p:nvSpPr>
          <p:cNvPr id="3076" name="Text Box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TexPoint fonts used in EMF. </a:t>
            </a:r>
          </a:p>
          <a:p>
            <a:pPr eaLnBrk="1" hangingPunct="1"/>
            <a:r>
              <a:rPr lang="en-US" altLang="en-US"/>
              <a:t>Read the TexPoint manual before you delete this box.: </a:t>
            </a:r>
            <a:r>
              <a:rPr lang="en-US" altLang="en-US">
                <a:latin typeface="cmr10" pitchFamily="34" charset="0"/>
              </a:rPr>
              <a:t>A</a:t>
            </a:r>
            <a:r>
              <a:rPr lang="en-US" altLang="en-US">
                <a:latin typeface="cmex10" pitchFamily="34" charset="0"/>
              </a:rPr>
              <a:t>A</a:t>
            </a:r>
            <a:r>
              <a:rPr lang="en-US" altLang="en-US">
                <a:latin typeface="cmmi7" pitchFamily="34" charset="0"/>
              </a:rPr>
              <a:t>A</a:t>
            </a:r>
            <a:r>
              <a:rPr lang="en-US" altLang="en-US">
                <a:latin typeface="cmr7" pitchFamily="34" charset="0"/>
              </a:rPr>
              <a:t>A</a:t>
            </a:r>
            <a:r>
              <a:rPr lang="en-US" altLang="en-US">
                <a:latin typeface="cmmi10" pitchFamily="34" charset="0"/>
              </a:rPr>
              <a:t>A</a:t>
            </a:r>
            <a:r>
              <a:rPr lang="en-US" altLang="en-US">
                <a:latin typeface="cmmi5" pitchFamily="34" charset="0"/>
              </a:rPr>
              <a:t>A</a:t>
            </a:r>
            <a:r>
              <a:rPr lang="en-US" altLang="en-US">
                <a:latin typeface="cmr5" pitchFamily="34" charset="0"/>
              </a:rPr>
              <a:t>A</a:t>
            </a:r>
            <a:r>
              <a:rPr lang="en-US" altLang="en-US">
                <a:latin typeface="cmsy10" pitchFamily="34" charset="0"/>
              </a:rPr>
              <a:t>A</a:t>
            </a:r>
            <a:r>
              <a:rPr lang="en-US" altLang="en-US">
                <a:latin typeface="cmbx10" pitchFamily="34" charset="0"/>
              </a:rPr>
              <a:t>A</a:t>
            </a:r>
            <a:r>
              <a:rPr lang="en-US" altLang="en-US">
                <a:latin typeface="cmsy5" pitchFamily="34" charset="0"/>
              </a:rPr>
              <a:t>A</a:t>
            </a:r>
            <a:r>
              <a:rPr lang="en-US" altLang="en-US">
                <a:latin typeface="cmmi8" pitchFamily="34" charset="0"/>
              </a:rPr>
              <a:t>A</a:t>
            </a:r>
            <a:r>
              <a:rPr lang="en-US" altLang="en-US">
                <a:latin typeface="lcmss8" pitchFamily="34" charset="0"/>
              </a:rPr>
              <a:t>A</a:t>
            </a:r>
            <a:r>
              <a:rPr lang="en-US" altLang="en-US">
                <a:latin typeface="cmsy8" pitchFamily="34" charset="0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89950" cy="1296988"/>
          </a:xfrm>
        </p:spPr>
        <p:txBody>
          <a:bodyPr/>
          <a:lstStyle/>
          <a:p>
            <a:r>
              <a:rPr lang="en-US" dirty="0"/>
              <a:t>Single element impossible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46429"/>
                <a:ext cx="8489950" cy="4321026"/>
              </a:xfrm>
            </p:spPr>
            <p:txBody>
              <a:bodyPr/>
              <a:lstStyle/>
              <a:p>
                <a:r>
                  <a:rPr lang="en-US" sz="2400" dirty="0"/>
                  <a:t>Consider </a:t>
                </a:r>
                <a:r>
                  <a:rPr lang="en-US" sz="2400" dirty="0" err="1"/>
                  <a:t>wlog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and for simplicity single verification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Construct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that decides if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ProofMatrix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Test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Define vector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generated by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Test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Try to solve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solution found return Yes else return No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46429"/>
                <a:ext cx="8489950" cy="4321026"/>
              </a:xfrm>
              <a:blipFill>
                <a:blip r:embed="rId2"/>
                <a:stretch>
                  <a:fillRect l="-1006" t="-1834" b="-29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19"/>
              <p:cNvSpPr>
                <a:spLocks noChangeArrowheads="1"/>
              </p:cNvSpPr>
              <p:nvPr/>
            </p:nvSpPr>
            <p:spPr bwMode="auto">
              <a:xfrm>
                <a:off x="5828643" y="2103332"/>
                <a:ext cx="3168352" cy="1368152"/>
              </a:xfrm>
              <a:prstGeom prst="wedgeRectCallout">
                <a:avLst>
                  <a:gd name="adj1" fmla="val -101361"/>
                  <a:gd name="adj2" fmla="val 25609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a-DK" alt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Yes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dirty="0"/>
                  <a:t> large enough, probably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da-DK" altLang="en-US" dirty="0"/>
              </a:p>
            </p:txBody>
          </p:sp>
        </mc:Choice>
        <mc:Fallback xmlns="">
          <p:sp>
            <p:nvSpPr>
              <p:cNvPr id="4" name="AutoShap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8643" y="2103332"/>
                <a:ext cx="3168352" cy="1368152"/>
              </a:xfrm>
              <a:prstGeom prst="wedgeRectCallout">
                <a:avLst>
                  <a:gd name="adj1" fmla="val -101361"/>
                  <a:gd name="adj2" fmla="val 256092"/>
                </a:avLst>
              </a:prstGeom>
              <a:blipFill>
                <a:blip r:embed="rId3"/>
                <a:stretch>
                  <a:fillRect t="-866" r="-327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9"/>
              <p:cNvSpPr>
                <a:spLocks noChangeArrowheads="1"/>
              </p:cNvSpPr>
              <p:nvPr/>
            </p:nvSpPr>
            <p:spPr bwMode="auto">
              <a:xfrm>
                <a:off x="5828643" y="3645024"/>
                <a:ext cx="3168352" cy="3096344"/>
              </a:xfrm>
              <a:prstGeom prst="wedgeRectCallout">
                <a:avLst>
                  <a:gd name="adj1" fmla="val -56486"/>
                  <a:gd name="adj2" fmla="val 3649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a-DK" altLang="en-US" dirty="0"/>
                  <a:t>By completeness</a:t>
                </a:r>
                <a:br>
                  <a:rPr lang="da-DK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sSubSup>
                        <m:sSub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a-DK" altLang="en-US" dirty="0"/>
              </a:p>
              <a:p>
                <a:pPr eaLnBrk="1" hangingPunct="1"/>
                <a:r>
                  <a:rPr lang="da-DK" altLang="en-US" dirty="0"/>
                  <a:t>So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br>
                  <a:rPr lang="da-DK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en-US" dirty="0"/>
                </a:br>
                <a:r>
                  <a:rPr lang="en-US" altLang="en-US" dirty="0"/>
                  <a:t>By soundness if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da-DK" altLang="en-US" dirty="0"/>
                  <a:t> unlikely that</a:t>
                </a:r>
                <a:br>
                  <a:rPr lang="da-DK" alt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altLang="en-US" dirty="0"/>
                  <a:t> has solution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br>
                  <a:rPr lang="da-DK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5C027219-6BC7-4ACD-9424-32D093C17E94}" type="mathplaceholder">
                        <a:rPr lang="da-DK" alt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da-DK" altLang="en-US" dirty="0"/>
              </a:p>
            </p:txBody>
          </p:sp>
        </mc:Choice>
        <mc:Fallback xmlns="">
          <p:sp>
            <p:nvSpPr>
              <p:cNvPr id="5" name="AutoShap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8643" y="3645024"/>
                <a:ext cx="3168352" cy="3096344"/>
              </a:xfrm>
              <a:prstGeom prst="wedgeRectCallout">
                <a:avLst>
                  <a:gd name="adj1" fmla="val -56486"/>
                  <a:gd name="adj2" fmla="val 36493"/>
                </a:avLst>
              </a:prstGeom>
              <a:blipFill>
                <a:blip r:embed="rId4"/>
                <a:stretch>
                  <a:fillRect t="-1176" b="-568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9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348880"/>
            <a:ext cx="8489950" cy="4176464"/>
          </a:xfrm>
        </p:spPr>
        <p:txBody>
          <a:bodyPr/>
          <a:lstStyle/>
          <a:p>
            <a:r>
              <a:rPr lang="en-GB" dirty="0"/>
              <a:t>NIZK argument for arithmetic circuit satisfiability</a:t>
            </a:r>
          </a:p>
          <a:p>
            <a:pPr lvl="1"/>
            <a:r>
              <a:rPr lang="en-GB" dirty="0"/>
              <a:t>Perfect completeness</a:t>
            </a:r>
          </a:p>
          <a:p>
            <a:pPr lvl="1"/>
            <a:r>
              <a:rPr lang="en-GB" dirty="0"/>
              <a:t>Perfect zero-knowledge</a:t>
            </a:r>
          </a:p>
          <a:p>
            <a:pPr lvl="1"/>
            <a:r>
              <a:rPr lang="en-GB" dirty="0"/>
              <a:t>Knowledge soundness in the generic group model</a:t>
            </a:r>
          </a:p>
          <a:p>
            <a:r>
              <a:rPr lang="en-GB" dirty="0"/>
              <a:t>Efficiency</a:t>
            </a:r>
          </a:p>
          <a:p>
            <a:pPr lvl="1"/>
            <a:r>
              <a:rPr lang="en-GB" dirty="0"/>
              <a:t>Asymmetric (Type III) pairings</a:t>
            </a:r>
          </a:p>
          <a:p>
            <a:pPr lvl="1"/>
            <a:r>
              <a:rPr lang="en-GB" dirty="0"/>
              <a:t>3 group element proofs</a:t>
            </a:r>
          </a:p>
          <a:p>
            <a:pPr lvl="1"/>
            <a:r>
              <a:rPr lang="en-GB" dirty="0"/>
              <a:t>Low computation</a:t>
            </a:r>
          </a:p>
        </p:txBody>
      </p:sp>
    </p:spTree>
    <p:extLst>
      <p:ext uri="{BB962C8B-B14F-4D97-AF65-F5344CB8AC3E}">
        <p14:creationId xmlns:p14="http://schemas.microsoft.com/office/powerpoint/2010/main" val="2441016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8478" y="836712"/>
                <a:ext cx="4861672" cy="5329138"/>
              </a:xfrm>
            </p:spPr>
            <p:txBody>
              <a:bodyPr/>
              <a:lstStyle/>
              <a:p>
                <a:r>
                  <a:rPr lang="en-US" dirty="0"/>
                  <a:t>Write as quadratic equation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 general arithmetic circuit can be written as a set of equations of the form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over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     </a:t>
                </a:r>
                <a:br>
                  <a:rPr lang="en-US" dirty="0"/>
                </a:br>
                <a:r>
                  <a:rPr lang="en-US" dirty="0"/>
                  <a:t>    and by convention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Arithmetic circuit defines an NP-language with statements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witnesses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8478" y="836712"/>
                <a:ext cx="4861672" cy="5329138"/>
              </a:xfrm>
              <a:blipFill>
                <a:blip r:embed="rId2"/>
                <a:stretch>
                  <a:fillRect l="-2256" t="-1144" r="-3008" b="-13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Or 3"/>
          <p:cNvSpPr/>
          <p:nvPr/>
        </p:nvSpPr>
        <p:spPr>
          <a:xfrm>
            <a:off x="1496597" y="4338568"/>
            <a:ext cx="612648" cy="612648"/>
          </a:xfrm>
          <a:prstGeom prst="flowChar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Summing Junction 4"/>
          <p:cNvSpPr/>
          <p:nvPr/>
        </p:nvSpPr>
        <p:spPr>
          <a:xfrm>
            <a:off x="2216677" y="3149559"/>
            <a:ext cx="612648" cy="612648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1136557" y="4861496"/>
            <a:ext cx="449760" cy="5395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0"/>
            <a:endCxn id="5" idx="3"/>
          </p:cNvCxnSpPr>
          <p:nvPr/>
        </p:nvCxnSpPr>
        <p:spPr>
          <a:xfrm flipV="1">
            <a:off x="1802921" y="3672487"/>
            <a:ext cx="503476" cy="6660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5"/>
          </p:cNvCxnSpPr>
          <p:nvPr/>
        </p:nvCxnSpPr>
        <p:spPr>
          <a:xfrm flipH="1" flipV="1">
            <a:off x="2019525" y="4861496"/>
            <a:ext cx="503476" cy="5395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20733" y="3672487"/>
            <a:ext cx="0" cy="17285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16774" y="2699717"/>
            <a:ext cx="0" cy="4498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71263" y="2272793"/>
                <a:ext cx="558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263" y="2272793"/>
                <a:ext cx="558062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3165" y="5347374"/>
                <a:ext cx="552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65" y="5347374"/>
                <a:ext cx="552873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12994" y="5347374"/>
                <a:ext cx="558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994" y="5347374"/>
                <a:ext cx="558062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64209" y="3657788"/>
                <a:ext cx="558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09" y="3657788"/>
                <a:ext cx="558062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4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Rewriting the circuit as 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1916833"/>
                <a:ext cx="8489950" cy="4249018"/>
              </a:xfrm>
            </p:spPr>
            <p:txBody>
              <a:bodyPr/>
              <a:lstStyle/>
              <a:p>
                <a:r>
                  <a:rPr lang="en-US" dirty="0"/>
                  <a:t>Consider an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polynomials such that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/>
              </a:p>
              <a:p>
                <a:r>
                  <a:rPr lang="en-US" dirty="0"/>
                  <a:t>Then equation satisfied if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Pick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dirty="0"/>
                  <a:t>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this holds for all equations, using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equations in the circuit</a:t>
                </a:r>
              </a:p>
              <a:p>
                <a:r>
                  <a:rPr lang="en-US" dirty="0"/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satisfy all equations if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∏(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1916833"/>
                <a:ext cx="8489950" cy="4249018"/>
              </a:xfrm>
              <a:blipFill>
                <a:blip r:embed="rId2"/>
                <a:stretch>
                  <a:fillRect l="-1292" t="-1435" r="-2082" b="-1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5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arithmetic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quadratic arithmetic program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consists of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 defines an NP-relation with</a:t>
                </a:r>
              </a:p>
              <a:p>
                <a:pPr lvl="1"/>
                <a:r>
                  <a:rPr lang="en-US" dirty="0"/>
                  <a:t>Statements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Witnesses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Satisfying (using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to handle constants)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940" r="-2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05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89950" cy="1296988"/>
          </a:xfrm>
        </p:spPr>
        <p:txBody>
          <a:bodyPr/>
          <a:lstStyle/>
          <a:p>
            <a:r>
              <a:rPr lang="en-US" dirty="0"/>
              <a:t>SNARK for QAPs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054" y="1453540"/>
                <a:ext cx="9036496" cy="3457575"/>
              </a:xfrm>
            </p:spPr>
            <p:txBody>
              <a:bodyPr/>
              <a:lstStyle/>
              <a:p>
                <a:r>
                  <a:rPr lang="en-US" sz="2400" dirty="0"/>
                  <a:t>Common reference string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d>
                                      <m:dPr>
                                        <m:ctrlP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≤ℓ</m:t>
                            </m:r>
                          </m:sub>
                          <m:sup/>
                        </m:sSub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&gt;ℓ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400" dirty="0"/>
                  <a:t>Prover creates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&gt;ℓ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b="0" dirty="0"/>
              </a:p>
              <a:p>
                <a:r>
                  <a:rPr lang="en-US" sz="2400" dirty="0"/>
                  <a:t>Verifier accepts if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054" y="1453540"/>
                <a:ext cx="9036496" cy="3457575"/>
              </a:xfrm>
              <a:blipFill>
                <a:blip r:embed="rId2"/>
                <a:stretch>
                  <a:fillRect l="-877" t="-2289" b="-3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19"/>
              <p:cNvSpPr>
                <a:spLocks noChangeArrowheads="1"/>
              </p:cNvSpPr>
              <p:nvPr/>
            </p:nvSpPr>
            <p:spPr bwMode="auto">
              <a:xfrm>
                <a:off x="6300192" y="2996952"/>
                <a:ext cx="2736304" cy="2262897"/>
              </a:xfrm>
              <a:prstGeom prst="wedgeRectCallout">
                <a:avLst>
                  <a:gd name="adj1" fmla="val -64017"/>
                  <a:gd name="adj2" fmla="val 44655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 b="1" dirty="0"/>
                  <a:t>Completeness</a:t>
                </a:r>
                <a:br>
                  <a:rPr lang="en-US" altLang="en-US" sz="2000" b="0" dirty="0"/>
                </a:br>
                <a:r>
                  <a:rPr lang="en-US" altLang="en-US" sz="2000" b="0" dirty="0"/>
                  <a:t>Proof of form </a:t>
                </a:r>
                <a:br>
                  <a:rPr lang="en-US" altLang="en-US" sz="20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altLang="en-US" sz="2000" dirty="0"/>
                </a:br>
                <a:r>
                  <a:rPr lang="en-US" altLang="en-US" sz="2000" dirty="0"/>
                  <a:t>computable from witness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ℓ+1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satisfies verification</a:t>
                </a:r>
                <a:endParaRPr lang="da-DK" altLang="en-US" sz="2000" dirty="0"/>
              </a:p>
            </p:txBody>
          </p:sp>
        </mc:Choice>
        <mc:Fallback xmlns="">
          <p:sp>
            <p:nvSpPr>
              <p:cNvPr id="4" name="AutoShap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2996952"/>
                <a:ext cx="2736304" cy="2262897"/>
              </a:xfrm>
              <a:prstGeom prst="wedgeRectCallout">
                <a:avLst>
                  <a:gd name="adj1" fmla="val -64017"/>
                  <a:gd name="adj2" fmla="val 44655"/>
                </a:avLst>
              </a:prstGeom>
              <a:blipFill>
                <a:blip r:embed="rId3"/>
                <a:stretch>
                  <a:fillRect t="-1072" b="-321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9"/>
              <p:cNvSpPr>
                <a:spLocks noChangeArrowheads="1"/>
              </p:cNvSpPr>
              <p:nvPr/>
            </p:nvSpPr>
            <p:spPr bwMode="auto">
              <a:xfrm>
                <a:off x="6295103" y="575770"/>
                <a:ext cx="2783856" cy="1326371"/>
              </a:xfrm>
              <a:prstGeom prst="wedgeRectCallout">
                <a:avLst>
                  <a:gd name="adj1" fmla="val -58160"/>
                  <a:gd name="adj2" fmla="val -7085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 b="1" dirty="0"/>
                  <a:t>Efficiency</a:t>
                </a:r>
                <a:br>
                  <a:rPr lang="en-US" altLang="en-US" sz="2000" b="0" dirty="0"/>
                </a:br>
                <a:r>
                  <a:rPr lang="en-US" altLang="en-US" sz="2000" b="0" dirty="0"/>
                  <a:t>Proof </a:t>
                </a:r>
                <a:r>
                  <a:rPr lang="en-US" altLang="en-US" sz="2000" dirty="0"/>
                  <a:t>size: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, 1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a-DK" altLang="en-US" sz="2000" dirty="0"/>
              </a:p>
              <a:p>
                <a:pPr eaLnBrk="1" hangingPunct="1"/>
                <a:r>
                  <a:rPr lang="da-DK" altLang="en-US" sz="2000" dirty="0"/>
                  <a:t>Prover: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2000" b="0" dirty="0"/>
              </a:p>
              <a:p>
                <a:pPr eaLnBrk="1" hangingPunct="1"/>
                <a:r>
                  <a:rPr lang="da-DK" altLang="en-US" sz="2000" dirty="0"/>
                  <a:t>Verifier: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ℓ 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da-DK" altLang="en-US" sz="2000" dirty="0"/>
              </a:p>
            </p:txBody>
          </p:sp>
        </mc:Choice>
        <mc:Fallback xmlns="">
          <p:sp>
            <p:nvSpPr>
              <p:cNvPr id="5" name="AutoShap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5103" y="575770"/>
                <a:ext cx="2783856" cy="1326371"/>
              </a:xfrm>
              <a:prstGeom prst="wedgeRectCallout">
                <a:avLst>
                  <a:gd name="adj1" fmla="val -58160"/>
                  <a:gd name="adj2" fmla="val -7085"/>
                </a:avLst>
              </a:prstGeom>
              <a:blipFill>
                <a:blip r:embed="rId4"/>
                <a:stretch>
                  <a:fillRect t="-1364" b="-681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AutoShape 19"/>
              <p:cNvSpPr>
                <a:spLocks noChangeArrowheads="1"/>
              </p:cNvSpPr>
              <p:nvPr/>
            </p:nvSpPr>
            <p:spPr bwMode="auto">
              <a:xfrm>
                <a:off x="395536" y="1412776"/>
                <a:ext cx="6595962" cy="1692984"/>
              </a:xfrm>
              <a:prstGeom prst="wedgeRectCallout">
                <a:avLst>
                  <a:gd name="adj1" fmla="val -9994"/>
                  <a:gd name="adj2" fmla="val 5746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 b="1" dirty="0"/>
                  <a:t>Zero-knowledge</a:t>
                </a:r>
                <a:br>
                  <a:rPr lang="en-US" altLang="en-US" sz="2000" b="0" dirty="0"/>
                </a:br>
                <a:r>
                  <a:rPr lang="en-US" altLang="en-US" sz="2000" b="0" dirty="0"/>
                  <a:t>Simulator given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b="0" dirty="0"/>
                  <a:t> picks random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br>
                  <a:rPr lang="en-US" altLang="en-US" sz="2000" b="0" dirty="0"/>
                </a:br>
                <a:r>
                  <a:rPr lang="en-US" altLang="en-US" sz="2000" b="0" dirty="0"/>
                  <a:t>Computes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≤ℓ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endParaRPr lang="da-DK" altLang="en-US" sz="2000" dirty="0"/>
              </a:p>
              <a:p>
                <a:pPr eaLnBrk="1" hangingPunct="1"/>
                <a:r>
                  <a:rPr lang="da-DK" altLang="en-US" sz="2000" dirty="0"/>
                  <a:t>Returns simulated proof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altLang="en-US" sz="2000" dirty="0"/>
              </a:p>
            </p:txBody>
          </p:sp>
        </mc:Choice>
        <mc:Fallback xmlns="">
          <p:sp>
            <p:nvSpPr>
              <p:cNvPr id="6" name="AutoShap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12776"/>
                <a:ext cx="6595962" cy="1692984"/>
              </a:xfrm>
              <a:prstGeom prst="wedgeRectCallout">
                <a:avLst>
                  <a:gd name="adj1" fmla="val -9994"/>
                  <a:gd name="adj2" fmla="val 57462"/>
                </a:avLst>
              </a:prstGeom>
              <a:blipFill>
                <a:blip r:embed="rId5"/>
                <a:stretch>
                  <a:fillRect l="-923" t="-133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19"/>
              <p:cNvSpPr>
                <a:spLocks noChangeArrowheads="1"/>
              </p:cNvSpPr>
              <p:nvPr/>
            </p:nvSpPr>
            <p:spPr bwMode="auto">
              <a:xfrm>
                <a:off x="467544" y="702682"/>
                <a:ext cx="8056512" cy="4208433"/>
              </a:xfrm>
              <a:prstGeom prst="wedgeRectCallout">
                <a:avLst>
                  <a:gd name="adj1" fmla="val -9994"/>
                  <a:gd name="adj2" fmla="val 5746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 b="1" dirty="0"/>
                  <a:t>Knowledge soundness</a:t>
                </a:r>
                <a:br>
                  <a:rPr lang="en-US" altLang="en-US" sz="2000" b="0" dirty="0"/>
                </a:br>
                <a:r>
                  <a:rPr lang="en-US" altLang="en-US" sz="2000" dirty="0"/>
                  <a:t>Generic group adversary</a:t>
                </a:r>
              </a:p>
              <a:p>
                <a:pPr marL="342900" indent="-342900" eaLnBrk="1" hangingPunct="1">
                  <a:buFontTx/>
                  <a:buChar char="-"/>
                </a:pPr>
                <a:r>
                  <a:rPr lang="en-US" altLang="en-US" sz="2000" dirty="0"/>
                  <a:t>Random encodings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a-DK" altLang="en-US" sz="2000" dirty="0"/>
              </a:p>
              <a:p>
                <a:pPr marL="342900" indent="-342900" eaLnBrk="1" hangingPunct="1">
                  <a:buFontTx/>
                  <a:buChar char="-"/>
                </a:pPr>
                <a:r>
                  <a:rPr lang="da-DK" altLang="en-US" sz="2000" dirty="0"/>
                  <a:t>Gets encodings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a-DK" altLang="en-US" sz="2000" dirty="0"/>
              </a:p>
              <a:p>
                <a:pPr marL="342900" indent="-342900" eaLnBrk="1" hangingPunct="1">
                  <a:buFontTx/>
                  <a:buChar char="-"/>
                </a:pPr>
                <a:r>
                  <a:rPr lang="da-DK" altLang="en-US" sz="2000" dirty="0"/>
                  <a:t>Oracle access to polynomially many group additions and pairings</a:t>
                </a:r>
              </a:p>
              <a:p>
                <a:pPr eaLnBrk="1" hangingPunct="1"/>
                <a:r>
                  <a:rPr lang="da-DK" altLang="en-US" sz="2000" dirty="0"/>
                  <a:t>Outline of proof we have soundness</a:t>
                </a:r>
              </a:p>
              <a:p>
                <a:pPr marL="342900" indent="-342900" eaLnBrk="1" hangingPunct="1">
                  <a:buFontTx/>
                  <a:buChar char="-"/>
                </a:pPr>
                <a:r>
                  <a:rPr lang="da-DK" altLang="en-US" sz="2000" dirty="0"/>
                  <a:t>Generic group adversary must pick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a-DK" altLang="en-US" sz="2000" dirty="0"/>
                  <a:t> are computed linearly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a-DK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altLang="en-US" sz="20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a-DK" altLang="en-US" sz="2000" dirty="0"/>
              </a:p>
              <a:p>
                <a:pPr marL="342900" indent="-342900" eaLnBrk="1" hangingPunct="1">
                  <a:buFontTx/>
                  <a:buChar char="-"/>
                </a:pPr>
                <a:r>
                  <a:rPr lang="da-DK" altLang="en-US" sz="2000" dirty="0"/>
                  <a:t>We argue that generic adversary cannot learn non-trivial information about common reference string using generic group operations, so linear combinations chosen obliviously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a-DK" altLang="en-US" sz="2000" dirty="0"/>
              </a:p>
              <a:p>
                <a:pPr marL="342900" indent="-342900" eaLnBrk="1" hangingPunct="1">
                  <a:buFontTx/>
                  <a:buChar char="-"/>
                </a:pPr>
                <a:r>
                  <a:rPr lang="da-DK" altLang="en-US" sz="2000" dirty="0"/>
                  <a:t>Careful analysis shows this choice is unlikely to satisfy verification equation</a:t>
                </a:r>
              </a:p>
            </p:txBody>
          </p:sp>
        </mc:Choice>
        <mc:Fallback xmlns="">
          <p:sp>
            <p:nvSpPr>
              <p:cNvPr id="7" name="AutoShap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702682"/>
                <a:ext cx="8056512" cy="4208433"/>
              </a:xfrm>
              <a:prstGeom prst="wedgeRectCallout">
                <a:avLst>
                  <a:gd name="adj1" fmla="val -9994"/>
                  <a:gd name="adj2" fmla="val 57462"/>
                </a:avLst>
              </a:prstGeom>
              <a:blipFill>
                <a:blip r:embed="rId6"/>
                <a:stretch>
                  <a:fillRect l="-756" t="-40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3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08" y="620688"/>
            <a:ext cx="8489950" cy="1296988"/>
          </a:xfrm>
        </p:spPr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5191309"/>
            <a:ext cx="8489950" cy="648618"/>
          </a:xfrm>
        </p:spPr>
        <p:txBody>
          <a:bodyPr/>
          <a:lstStyle/>
          <a:p>
            <a:r>
              <a:rPr lang="en-US" sz="2400" dirty="0"/>
              <a:t>Implemented in </a:t>
            </a:r>
            <a:r>
              <a:rPr lang="en-US" sz="2400" dirty="0" err="1"/>
              <a:t>libsnark</a:t>
            </a:r>
            <a:r>
              <a:rPr lang="en-US" sz="2400" dirty="0"/>
              <a:t> [Chiesa and Virza 2016]</a:t>
            </a:r>
          </a:p>
          <a:p>
            <a:pPr lvl="1"/>
            <a:r>
              <a:rPr lang="en-US" sz="2000" dirty="0"/>
              <a:t>Recursion with SNARKs in two related elliptic curves</a:t>
            </a:r>
          </a:p>
          <a:p>
            <a:pPr lvl="1"/>
            <a:r>
              <a:rPr lang="en-US" sz="2000" dirty="0"/>
              <a:t>We reduce both time and size, leading to combined factor 4-5 performance improvement in prover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8766353"/>
                  </p:ext>
                </p:extLst>
              </p:nvPr>
            </p:nvGraphicFramePr>
            <p:xfrm>
              <a:off x="393242" y="1269182"/>
              <a:ext cx="8496946" cy="31660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36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1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328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20396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Arithmetic</a:t>
                          </a:r>
                          <a:r>
                            <a:rPr lang="en-GB" baseline="0" dirty="0"/>
                            <a:t> circuits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Proof</a:t>
                          </a:r>
                          <a:r>
                            <a:rPr lang="en-GB" baseline="0" dirty="0"/>
                            <a:t> s</a:t>
                          </a:r>
                          <a:r>
                            <a:rPr lang="en-GB" dirty="0"/>
                            <a:t>ize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Prover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Verifier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aseline="0" dirty="0"/>
                            <a:t>Equations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[PGHR13] (symmetric)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11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This</a:t>
                          </a:r>
                          <a:r>
                            <a:rPr lang="en-GB" baseline="0" dirty="0"/>
                            <a:t> work (symmetric)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3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[BCTV14]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1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, 12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Thi</a:t>
                          </a:r>
                          <a:r>
                            <a:rPr lang="en-GB" baseline="0" dirty="0"/>
                            <a:t>s work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1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3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1" dirty="0">
                              <a:solidFill>
                                <a:schemeClr val="bg1"/>
                              </a:solidFill>
                            </a:rPr>
                            <a:t>Boolean circuits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[DFGK14]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1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, 6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This</a:t>
                          </a:r>
                          <a:r>
                            <a:rPr lang="en-GB" baseline="0" dirty="0"/>
                            <a:t> work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1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, 3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8766353"/>
                  </p:ext>
                </p:extLst>
              </p:nvPr>
            </p:nvGraphicFramePr>
            <p:xfrm>
              <a:off x="393242" y="1269182"/>
              <a:ext cx="8496946" cy="31660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36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1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328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Arithmetic</a:t>
                          </a:r>
                          <a:r>
                            <a:rPr lang="en-GB" baseline="0" dirty="0"/>
                            <a:t> circuits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Proof</a:t>
                          </a:r>
                          <a:r>
                            <a:rPr lang="en-GB" baseline="0" dirty="0"/>
                            <a:t> s</a:t>
                          </a:r>
                          <a:r>
                            <a:rPr lang="en-GB" dirty="0"/>
                            <a:t>ize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Prover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Verifier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aseline="0" dirty="0"/>
                            <a:t>Equations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[PGHR13] (symmetric)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283" t="-98485" r="-365094" b="-6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486" t="-98485" r="-161486" b="-6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5315" t="-98485" r="-115315" b="-6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3968" t="-98485" r="-1587" b="-6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This</a:t>
                          </a:r>
                          <a:r>
                            <a:rPr lang="en-GB" baseline="0" dirty="0"/>
                            <a:t> work (symmetric)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283" t="-201538" r="-365094" b="-5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486" t="-201538" r="-161486" b="-5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5315" t="-201538" r="-115315" b="-5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3968" t="-201538" r="-1587" b="-5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[BCTV14]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283" t="-296970" r="-365094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486" t="-296970" r="-161486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5315" t="-296970" r="-115315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3968" t="-296970" r="-1587" b="-4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Thi</a:t>
                          </a:r>
                          <a:r>
                            <a:rPr lang="en-GB" baseline="0" dirty="0"/>
                            <a:t>s work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283" t="-396970" r="-365094" b="-3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486" t="-396970" r="-161486" b="-3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5315" t="-396970" r="-115315" b="-3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3968" t="-396970" r="-1587" b="-3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1" dirty="0">
                              <a:solidFill>
                                <a:schemeClr val="bg1"/>
                              </a:solidFill>
                            </a:rPr>
                            <a:t>Boolean circuits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[DFGK14]</a:t>
                          </a: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283" t="-606154" r="-36509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486" t="-606154" r="-161486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5315" t="-606154" r="-115315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3968" t="-606154" r="-1587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0004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/>
                            <a:t>This</a:t>
                          </a:r>
                          <a:r>
                            <a:rPr lang="en-GB" baseline="0" dirty="0"/>
                            <a:t> work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283" t="-695455" r="-365094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486" t="-695455" r="-161486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5315" t="-695455" r="-115315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3968" t="-695455" r="-1587" b="-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4491244"/>
                <a:ext cx="72248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Circuits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wires,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gates, statement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/>
                  <a:t> 	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ℓ≪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Group element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, exponentiation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, pairing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, multiplication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491244"/>
                <a:ext cx="7224845" cy="707886"/>
              </a:xfrm>
              <a:prstGeom prst="rect">
                <a:avLst/>
              </a:prstGeom>
              <a:blipFill>
                <a:blip r:embed="rId3"/>
                <a:stretch>
                  <a:fillRect l="-928"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78907" y="5367548"/>
            <a:ext cx="8470808" cy="1063294"/>
          </a:xfrm>
          <a:prstGeom prst="wedgeRectCallout">
            <a:avLst>
              <a:gd name="adj1" fmla="val -23675"/>
              <a:gd name="adj2" fmla="val -7059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dirty="0"/>
              <a:t>Efficiency gain</a:t>
            </a:r>
            <a:br>
              <a:rPr lang="en-US" altLang="en-US" sz="2000" b="0" dirty="0"/>
            </a:br>
            <a:r>
              <a:rPr lang="en-US" altLang="en-US" sz="2000" dirty="0"/>
              <a:t>1. Generic group model instead of knowledge of exponent assumption</a:t>
            </a:r>
            <a:br>
              <a:rPr lang="en-US" altLang="en-US" sz="2000" b="0" dirty="0"/>
            </a:br>
            <a:r>
              <a:rPr lang="en-US" altLang="en-US" sz="2000" b="0" dirty="0"/>
              <a:t>2. Carefully crafted verification equations</a:t>
            </a:r>
            <a:endParaRPr lang="da-D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7166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916832"/>
            <a:ext cx="8489950" cy="3457575"/>
          </a:xfrm>
        </p:spPr>
        <p:txBody>
          <a:bodyPr/>
          <a:lstStyle/>
          <a:p>
            <a:r>
              <a:rPr lang="en-US" dirty="0"/>
              <a:t>Lower bound</a:t>
            </a:r>
          </a:p>
          <a:p>
            <a:pPr lvl="1"/>
            <a:r>
              <a:rPr lang="en-US" dirty="0"/>
              <a:t>Pairing-based non-interactive arguments using Type III pairings must have at least 2 group elements</a:t>
            </a:r>
          </a:p>
          <a:p>
            <a:r>
              <a:rPr lang="en-US" dirty="0"/>
              <a:t>NIZK argument for arithmetic circuit satisfiability</a:t>
            </a:r>
          </a:p>
          <a:p>
            <a:pPr lvl="1"/>
            <a:r>
              <a:rPr lang="en-US" dirty="0"/>
              <a:t>Perfect completeness</a:t>
            </a:r>
          </a:p>
          <a:p>
            <a:pPr lvl="1"/>
            <a:r>
              <a:rPr lang="en-US" dirty="0"/>
              <a:t>Perfect zero-knowledge</a:t>
            </a:r>
          </a:p>
          <a:p>
            <a:pPr lvl="1"/>
            <a:r>
              <a:rPr lang="en-US" dirty="0"/>
              <a:t>Computational knowledge soundness</a:t>
            </a:r>
          </a:p>
          <a:p>
            <a:pPr lvl="2"/>
            <a:r>
              <a:rPr lang="en-US" dirty="0"/>
              <a:t>Proof in generic group model</a:t>
            </a:r>
          </a:p>
          <a:p>
            <a:pPr lvl="1"/>
            <a:r>
              <a:rPr lang="en-US" dirty="0"/>
              <a:t>Proof size of 3 group elements</a:t>
            </a:r>
          </a:p>
          <a:p>
            <a:pPr lvl="1"/>
            <a:r>
              <a:rPr lang="en-US" dirty="0"/>
              <a:t>Computationally efficient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4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altLang="en-US" sz="3000" b="1">
                <a:solidFill>
                  <a:schemeClr val="tx2"/>
                </a:solidFill>
              </a:rPr>
              <a:t>Non-interactive zero-knowledge argument</a:t>
            </a:r>
            <a:endParaRPr lang="en-US" altLang="en-US" sz="3000" b="1">
              <a:solidFill>
                <a:schemeClr val="tx2"/>
              </a:solidFill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8207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en-US"/>
          </a:p>
          <a:p>
            <a:pPr eaLnBrk="1" hangingPunct="1">
              <a:spcBef>
                <a:spcPct val="50000"/>
              </a:spcBef>
            </a:pPr>
            <a:r>
              <a:rPr lang="da-DK" altLang="en-US"/>
              <a:t>	 </a:t>
            </a:r>
            <a:endParaRPr lang="en-US" altLang="en-US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96875" y="5532438"/>
            <a:ext cx="7488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en-US"/>
              <a:t>		Prover				Verifier</a:t>
            </a:r>
            <a:endParaRPr lang="da-DK" altLang="en-US">
              <a:sym typeface="Symbol" pitchFamily="18" charset="2"/>
            </a:endParaRPr>
          </a:p>
        </p:txBody>
      </p:sp>
      <p:pic>
        <p:nvPicPr>
          <p:cNvPr id="6149" name="Picture 25" descr="pe0691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6738" y="3575050"/>
            <a:ext cx="172878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6" descr="pe0692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648075"/>
            <a:ext cx="18097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068763" y="4573588"/>
            <a:ext cx="785812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5256213" y="5499100"/>
            <a:ext cx="3094037" cy="952500"/>
          </a:xfrm>
          <a:prstGeom prst="wedgeRectCallout">
            <a:avLst>
              <a:gd name="adj1" fmla="val -68384"/>
              <a:gd name="adj2" fmla="val -12374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altLang="en-US"/>
              <a:t>Soundness:</a:t>
            </a:r>
          </a:p>
          <a:p>
            <a:pPr eaLnBrk="1" hangingPunct="1"/>
            <a:r>
              <a:rPr lang="da-DK" altLang="en-US"/>
              <a:t>Statement is true</a:t>
            </a:r>
            <a:endParaRPr lang="en-US" altLang="en-US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687388" y="5499100"/>
            <a:ext cx="3887787" cy="950913"/>
          </a:xfrm>
          <a:prstGeom prst="wedgeRectCallout">
            <a:avLst>
              <a:gd name="adj1" fmla="val 51528"/>
              <a:gd name="adj2" fmla="val -12304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altLang="en-US"/>
              <a:t>Zero-knowledge:</a:t>
            </a:r>
          </a:p>
          <a:p>
            <a:pPr eaLnBrk="1" hangingPunct="1"/>
            <a:r>
              <a:rPr lang="da-DK" altLang="en-US"/>
              <a:t>Nothing but truth revealed</a:t>
            </a:r>
            <a:endParaRPr lang="en-US" altLang="en-US"/>
          </a:p>
        </p:txBody>
      </p:sp>
      <p:sp>
        <p:nvSpPr>
          <p:cNvPr id="6154" name="TextBox 2"/>
          <p:cNvSpPr txBox="1">
            <a:spLocks noChangeArrowheads="1"/>
          </p:cNvSpPr>
          <p:nvPr/>
        </p:nvSpPr>
        <p:spPr bwMode="auto">
          <a:xfrm>
            <a:off x="2517775" y="1690688"/>
            <a:ext cx="3960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dirty="0"/>
              <a:t>  Common reference string</a:t>
            </a:r>
          </a:p>
        </p:txBody>
      </p:sp>
      <p:sp>
        <p:nvSpPr>
          <p:cNvPr id="6155" name="TextBox 3"/>
          <p:cNvSpPr txBox="1">
            <a:spLocks noChangeArrowheads="1"/>
          </p:cNvSpPr>
          <p:nvPr/>
        </p:nvSpPr>
        <p:spPr bwMode="auto">
          <a:xfrm>
            <a:off x="3786188" y="4076700"/>
            <a:ext cx="136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dirty="0"/>
              <a:t>Proof: </a:t>
            </a:r>
            <a:r>
              <a:rPr lang="en-GB" altLang="en-US" dirty="0">
                <a:sym typeface="Symbol" pitchFamily="18" charset="2"/>
              </a:rPr>
              <a:t></a:t>
            </a:r>
            <a:endParaRPr lang="en-GB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107950" y="2428875"/>
                <a:ext cx="2879874" cy="1146175"/>
              </a:xfrm>
              <a:prstGeom prst="cloudCallout">
                <a:avLst>
                  <a:gd name="adj1" fmla="val 13089"/>
                  <a:gd name="adj2" fmla="val 7321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" y="2428875"/>
                <a:ext cx="2879874" cy="1146175"/>
              </a:xfrm>
              <a:prstGeom prst="cloudCallout">
                <a:avLst>
                  <a:gd name="adj1" fmla="val 13089"/>
                  <a:gd name="adj2" fmla="val 73216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57" name="TextBox 2"/>
              <p:cNvSpPr txBox="1">
                <a:spLocks noChangeArrowheads="1"/>
              </p:cNvSpPr>
              <p:nvPr/>
            </p:nvSpPr>
            <p:spPr bwMode="auto">
              <a:xfrm>
                <a:off x="2525713" y="2138363"/>
                <a:ext cx="39608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en-US" dirty="0"/>
                  <a:t>  Statement: </a:t>
                </a:r>
                <a14:m>
                  <m:oMath xmlns:m="http://schemas.openxmlformats.org/officeDocument/2006/math">
                    <m:r>
                      <a:rPr lang="en-GB" altLang="en-US" b="0" i="1" smtClean="0">
                        <a:latin typeface="Cambria Math"/>
                      </a:rPr>
                      <m:t>𝑥</m:t>
                    </m:r>
                    <m:r>
                      <a:rPr lang="en-GB" alt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GB" altLang="en-US" dirty="0"/>
              </a:p>
            </p:txBody>
          </p:sp>
        </mc:Choice>
        <mc:Fallback xmlns="">
          <p:sp>
            <p:nvSpPr>
              <p:cNvPr id="6157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5713" y="2138363"/>
                <a:ext cx="3960812" cy="461665"/>
              </a:xfrm>
              <a:prstGeom prst="rect">
                <a:avLst/>
              </a:prstGeom>
              <a:blipFill>
                <a:blip r:embed="rId6"/>
                <a:stretch>
                  <a:fillRect t="-921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ular Callout 2"/>
          <p:cNvSpPr/>
          <p:nvPr/>
        </p:nvSpPr>
        <p:spPr>
          <a:xfrm>
            <a:off x="7367087" y="2715583"/>
            <a:ext cx="1080120" cy="648072"/>
          </a:xfrm>
          <a:prstGeom prst="wedgeRoundRectCallout">
            <a:avLst>
              <a:gd name="adj1" fmla="val -63794"/>
              <a:gd name="adj2" fmla="val 1046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22182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155" grpId="0"/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</a:t>
            </a:r>
          </a:p>
        </p:txBody>
      </p:sp>
      <p:pic>
        <p:nvPicPr>
          <p:cNvPr id="1027" name="Picture 3" descr="C:\Users\Jens\AppData\Local\Microsoft\Windows\Temporary Internet Files\Content.IE5\K9J7UAKK\MC900297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97" y="1645630"/>
            <a:ext cx="1085193" cy="13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ens\AppData\Local\Microsoft\Windows\Temporary Internet Files\Content.IE5\D6WWAYGW\MC9003013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1590" y="2952076"/>
            <a:ext cx="1468712" cy="1163438"/>
          </a:xfrm>
          <a:prstGeom prst="rect">
            <a:avLst/>
          </a:prstGeom>
          <a:noFill/>
        </p:spPr>
      </p:pic>
      <p:pic>
        <p:nvPicPr>
          <p:cNvPr id="1029" name="Picture 5" descr="C:\Users\Jens\AppData\Local\Microsoft\Windows\Temporary Internet Files\Content.IE5\6COSHPWO\MC90043163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97" y="181457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4387525" y="5510186"/>
            <a:ext cx="1574030" cy="1080120"/>
          </a:xfrm>
          <a:prstGeom prst="cloud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1" name="Picture 7" descr="C:\Users\Jens\AppData\Local\Microsoft\Windows\Temporary Internet Files\Content.IE5\6COSHPWO\MC90043163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69" y="5623013"/>
            <a:ext cx="967293" cy="9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ns\AppData\Local\Microsoft\Windows\Temporary Internet Files\Content.IE5\K9J7UAKK\MC90043389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69" y="460887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ns\AppData\Local\Microsoft\Windows\Temporary Internet Files\Content.IE5\CKDOMBQG\MC90002429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9798"/>
            <a:ext cx="1296144" cy="119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Jens\AppData\Local\Microsoft\Windows\Temporary Internet Files\Content.IE5\6COSHPWO\MC9000650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76" y="1730033"/>
            <a:ext cx="1503509" cy="14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3757914" y="5948129"/>
            <a:ext cx="596475" cy="3132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2880769" y="3514451"/>
            <a:ext cx="396044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NIZK arguments guarantee honesty (soundness), yet also preserve privacy (zero-knowledge) </a:t>
            </a:r>
          </a:p>
        </p:txBody>
      </p:sp>
    </p:spTree>
    <p:extLst>
      <p:ext uri="{BB962C8B-B14F-4D97-AF65-F5344CB8AC3E}">
        <p14:creationId xmlns:p14="http://schemas.microsoft.com/office/powerpoint/2010/main" val="365445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contribution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348880"/>
            <a:ext cx="8489950" cy="4176464"/>
          </a:xfrm>
        </p:spPr>
        <p:txBody>
          <a:bodyPr/>
          <a:lstStyle/>
          <a:p>
            <a:r>
              <a:rPr lang="en-GB" dirty="0"/>
              <a:t>NIZK argument</a:t>
            </a:r>
          </a:p>
          <a:p>
            <a:pPr lvl="1"/>
            <a:r>
              <a:rPr lang="en-GB" dirty="0"/>
              <a:t>Perfect completeness</a:t>
            </a:r>
          </a:p>
          <a:p>
            <a:pPr lvl="1"/>
            <a:r>
              <a:rPr lang="en-GB" dirty="0"/>
              <a:t>Perfect zero-knowledge</a:t>
            </a:r>
          </a:p>
          <a:p>
            <a:pPr lvl="1"/>
            <a:r>
              <a:rPr lang="en-GB" dirty="0"/>
              <a:t>Computational soundness</a:t>
            </a:r>
          </a:p>
          <a:p>
            <a:pPr lvl="2"/>
            <a:r>
              <a:rPr lang="en-GB" dirty="0"/>
              <a:t>Generic group model</a:t>
            </a:r>
          </a:p>
          <a:p>
            <a:r>
              <a:rPr lang="en-GB" dirty="0"/>
              <a:t>Efficiency</a:t>
            </a:r>
          </a:p>
          <a:p>
            <a:pPr lvl="1"/>
            <a:r>
              <a:rPr lang="en-GB" dirty="0"/>
              <a:t>Asymmetric (Type III) pairings</a:t>
            </a:r>
          </a:p>
          <a:p>
            <a:pPr lvl="1"/>
            <a:r>
              <a:rPr lang="en-GB" dirty="0"/>
              <a:t>3 group element proofs</a:t>
            </a:r>
          </a:p>
          <a:p>
            <a:pPr lvl="1"/>
            <a:r>
              <a:rPr lang="en-GB" dirty="0"/>
              <a:t>Low computation</a:t>
            </a: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5075734" y="2492896"/>
            <a:ext cx="3744416" cy="1296144"/>
          </a:xfrm>
          <a:prstGeom prst="wedgeRectCallout">
            <a:avLst>
              <a:gd name="adj1" fmla="val -72537"/>
              <a:gd name="adj2" fmla="val 17954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altLang="en-US" dirty="0"/>
              <a:t>zk-SNARK</a:t>
            </a:r>
            <a:br>
              <a:rPr lang="da-DK" altLang="en-US" dirty="0"/>
            </a:br>
            <a:r>
              <a:rPr lang="da-DK" altLang="en-US" dirty="0"/>
              <a:t>Succinct Non-interactive Argument of Knowledge</a:t>
            </a:r>
          </a:p>
        </p:txBody>
      </p:sp>
    </p:spTree>
    <p:extLst>
      <p:ext uri="{BB962C8B-B14F-4D97-AF65-F5344CB8AC3E}">
        <p14:creationId xmlns:p14="http://schemas.microsoft.com/office/powerpoint/2010/main" val="19776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3752"/>
            <a:ext cx="8489950" cy="3457575"/>
          </a:xfrm>
        </p:spPr>
        <p:txBody>
          <a:bodyPr/>
          <a:lstStyle/>
          <a:p>
            <a:r>
              <a:rPr lang="en-US" dirty="0"/>
              <a:t>Lower bound</a:t>
            </a:r>
          </a:p>
          <a:p>
            <a:pPr lvl="1"/>
            <a:r>
              <a:rPr lang="en-US" dirty="0"/>
              <a:t>Look at pairing-based non-interactive arguments</a:t>
            </a:r>
          </a:p>
          <a:p>
            <a:pPr lvl="2"/>
            <a:r>
              <a:rPr lang="en-US" dirty="0"/>
              <a:t>Not necessarily zero-knowledge</a:t>
            </a:r>
          </a:p>
          <a:p>
            <a:pPr lvl="1"/>
            <a:r>
              <a:rPr lang="en-US" dirty="0"/>
              <a:t>A few restrictions on the type of argument</a:t>
            </a:r>
          </a:p>
          <a:p>
            <a:pPr lvl="2"/>
            <a:r>
              <a:rPr lang="en-US" dirty="0"/>
              <a:t>Common for all known pairing-based SNARKs</a:t>
            </a:r>
          </a:p>
          <a:p>
            <a:pPr lvl="1"/>
            <a:r>
              <a:rPr lang="en-US" dirty="0"/>
              <a:t>NIZK arguments cannot have 1 element proofs</a:t>
            </a:r>
          </a:p>
          <a:p>
            <a:pPr lvl="2"/>
            <a:r>
              <a:rPr lang="en-US" dirty="0"/>
              <a:t>For asymmetric (Type III) pairings</a:t>
            </a: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4932040" y="5517232"/>
            <a:ext cx="3384376" cy="864096"/>
          </a:xfrm>
          <a:prstGeom prst="wedgeRectCallout">
            <a:avLst>
              <a:gd name="adj1" fmla="val -34479"/>
              <a:gd name="adj2" fmla="val -1348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altLang="en-US" dirty="0"/>
              <a:t>Open question whether 2 elements is possible</a:t>
            </a:r>
          </a:p>
        </p:txBody>
      </p:sp>
    </p:spTree>
    <p:extLst>
      <p:ext uri="{BB962C8B-B14F-4D97-AF65-F5344CB8AC3E}">
        <p14:creationId xmlns:p14="http://schemas.microsoft.com/office/powerpoint/2010/main" val="29539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Prime order bilinear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DD1FA-F0E6-49C9-927B-ED457B495E1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359273" y="1772816"/>
                <a:ext cx="8489950" cy="403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tx1"/>
                        </a:solidFill>
                        <a:latin typeface="Cambria Math"/>
                      </a:rPr>
                      <m:t>Gen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a-DK" b="0" dirty="0">
                    <a:solidFill>
                      <a:schemeClr val="tx1"/>
                    </a:solidFill>
                  </a:rPr>
                  <a:t> generates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da-DK" b="0" dirty="0">
                  <a:solidFill>
                    <a:schemeClr val="tx1"/>
                  </a:solidFill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a-DK" b="0" dirty="0">
                    <a:solidFill>
                      <a:schemeClr val="tx1"/>
                    </a:solidFill>
                  </a:rPr>
                  <a:t> finite cyclic groups of prime order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da-DK" b="0" dirty="0">
                    <a:solidFill>
                      <a:schemeClr val="tx1"/>
                    </a:solidFill>
                  </a:rPr>
                  <a:t> </a:t>
                </a:r>
                <a:br>
                  <a:rPr lang="da-DK" b="0" dirty="0">
                    <a:solidFill>
                      <a:schemeClr val="tx1"/>
                    </a:solidFill>
                  </a:rPr>
                </a:br>
                <a:r>
                  <a:rPr lang="da-DK" b="0" dirty="0">
                    <a:solidFill>
                      <a:schemeClr val="tx1"/>
                    </a:solidFill>
                  </a:rPr>
                  <a:t>generated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a-DK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b="0" dirty="0">
                  <a:solidFill>
                    <a:schemeClr val="tx1"/>
                  </a:solidFill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da-DK" dirty="0"/>
                  <a:t>Bilinear map</a:t>
                </a:r>
                <a:endParaRPr lang="da-DK" b="0" baseline="-250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𝑎𝑏</m:t>
                        </m:r>
                      </m:sup>
                    </m:sSup>
                  </m:oMath>
                </a14:m>
                <a:endParaRPr lang="da-DK" b="0" dirty="0">
                  <a:solidFill>
                    <a:schemeClr val="tx1"/>
                  </a:solidFill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da-DK" b="0" dirty="0">
                    <a:solidFill>
                      <a:schemeClr val="tx1"/>
                    </a:solidFill>
                  </a:rPr>
                  <a:t>Generic group operations efficiently computable</a:t>
                </a:r>
              </a:p>
              <a:p>
                <a:pPr lvl="1">
                  <a:spcBef>
                    <a:spcPct val="20000"/>
                  </a:spcBef>
                </a:pPr>
                <a:r>
                  <a:rPr lang="da-DK" sz="2000" dirty="0"/>
                  <a:t>  D</a:t>
                </a:r>
                <a:r>
                  <a:rPr lang="da-DK" sz="2000" b="0" dirty="0">
                    <a:solidFill>
                      <a:schemeClr val="tx1"/>
                    </a:solidFill>
                  </a:rPr>
                  <a:t>eciding group membership, group </a:t>
                </a:r>
                <a:r>
                  <a:rPr lang="da-DK" sz="2000" dirty="0"/>
                  <a:t>multiplica</a:t>
                </a:r>
                <a:r>
                  <a:rPr lang="da-DK" sz="2000" b="0" dirty="0">
                    <a:solidFill>
                      <a:schemeClr val="tx1"/>
                    </a:solidFill>
                  </a:rPr>
                  <a:t>tions, </a:t>
                </a:r>
                <a:r>
                  <a:rPr lang="da-DK" sz="2000" dirty="0"/>
                  <a:t>pairing</a:t>
                </a:r>
                <a:endParaRPr lang="da-DK" sz="2000" b="0" dirty="0">
                  <a:solidFill>
                    <a:schemeClr val="tx1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br>
                  <a:rPr lang="da-DK" dirty="0"/>
                </a:br>
                <a:r>
                  <a:rPr lang="da-DK" dirty="0"/>
                  <a:t>Symmetric bilinear groups (Type I):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da-DK" b="0" dirty="0">
                  <a:solidFill>
                    <a:schemeClr val="tx1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da-DK" dirty="0"/>
                  <a:t>Asymmetric bilinear groups (Type III): No efficiently computable isomorphism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a-DK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a-DK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273" y="1772816"/>
                <a:ext cx="8489950" cy="4032448"/>
              </a:xfrm>
              <a:prstGeom prst="rect">
                <a:avLst/>
              </a:prstGeom>
              <a:blipFill>
                <a:blip r:embed="rId2"/>
                <a:stretch>
                  <a:fillRect l="-1149" t="-908" b="-181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2276872"/>
                <a:ext cx="8634288" cy="3457575"/>
              </a:xfrm>
            </p:spPr>
            <p:txBody>
              <a:bodyPr/>
              <a:lstStyle/>
              <a:p>
                <a:r>
                  <a:rPr lang="en-US" dirty="0"/>
                  <a:t>Given bilinear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br>
                  <a:rPr lang="en-US" dirty="0"/>
                </a:br>
                <a:r>
                  <a:rPr lang="en-US" dirty="0"/>
                  <a:t>and use additive notation for elements in brackets</a:t>
                </a:r>
              </a:p>
              <a:p>
                <a:r>
                  <a:rPr lang="en-US" dirty="0"/>
                  <a:t>The generators can now be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Define dot products using linear algebra notation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And for matrix multiplication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2276872"/>
                <a:ext cx="8634288" cy="3457575"/>
              </a:xfrm>
              <a:blipFill>
                <a:blip r:embed="rId2"/>
                <a:stretch>
                  <a:fillRect l="-1270" t="-1940" b="-1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8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40" y="476250"/>
            <a:ext cx="8489950" cy="1296988"/>
          </a:xfrm>
        </p:spPr>
        <p:txBody>
          <a:bodyPr/>
          <a:lstStyle/>
          <a:p>
            <a:r>
              <a:rPr lang="en-US" dirty="0"/>
              <a:t>Pairing-based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489950" cy="4752527"/>
              </a:xfrm>
            </p:spPr>
            <p:txBody>
              <a:bodyPr/>
              <a:lstStyle/>
              <a:p>
                <a:r>
                  <a:rPr lang="en-US" sz="2400" dirty="0"/>
                  <a:t>NP-relation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with statements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 and witnesses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Common reference string</a:t>
                </a:r>
              </a:p>
              <a:p>
                <a:pPr lvl="1"/>
                <a:r>
                  <a:rPr lang="en-US" b="0" dirty="0"/>
                  <a:t>Generate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Setup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Let common reference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sz="2400" dirty="0"/>
                  <a:t>Proof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ProofMatrix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sz="2400" dirty="0"/>
                  <a:t>Verification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Test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Accept the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if and only if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489950" cy="4752527"/>
              </a:xfrm>
              <a:blipFill>
                <a:blip r:embed="rId2"/>
                <a:stretch>
                  <a:fillRect l="-933" t="-897" b="-1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6581230" y="4221088"/>
            <a:ext cx="2160240" cy="864096"/>
          </a:xfrm>
          <a:prstGeom prst="wedgeRectCallout">
            <a:avLst>
              <a:gd name="adj1" fmla="val -113908"/>
              <a:gd name="adj2" fmla="val 140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altLang="en-US" dirty="0"/>
              <a:t>Generic group operations</a:t>
            </a:r>
          </a:p>
        </p:txBody>
      </p:sp>
    </p:spTree>
    <p:extLst>
      <p:ext uri="{BB962C8B-B14F-4D97-AF65-F5344CB8AC3E}">
        <p14:creationId xmlns:p14="http://schemas.microsoft.com/office/powerpoint/2010/main" val="13857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89950" cy="1296988"/>
          </a:xfrm>
        </p:spPr>
        <p:txBody>
          <a:bodyPr/>
          <a:lstStyle/>
          <a:p>
            <a:r>
              <a:rPr lang="en-US" dirty="0"/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12776"/>
                <a:ext cx="8489950" cy="3889797"/>
              </a:xfrm>
            </p:spPr>
            <p:txBody>
              <a:bodyPr/>
              <a:lstStyle/>
              <a:p>
                <a:r>
                  <a:rPr lang="en-US" dirty="0"/>
                  <a:t>Consider relation with hard decisional problem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Yes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No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samples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Hard to distinguish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sampled by Yes or No</a:t>
                </a:r>
              </a:p>
              <a:p>
                <a:r>
                  <a:rPr lang="en-US" dirty="0"/>
                  <a:t>Theorem</a:t>
                </a:r>
              </a:p>
              <a:p>
                <a:pPr lvl="1"/>
                <a:r>
                  <a:rPr lang="en-US" dirty="0"/>
                  <a:t>Pairing-based SNARKs in Type III bilinear groups for relations with hard decisional problems have at least 2 group elements in the proofs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12776"/>
                <a:ext cx="8489950" cy="3889797"/>
              </a:xfrm>
              <a:blipFill>
                <a:blip r:embed="rId2"/>
                <a:stretch>
                  <a:fillRect l="-1292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19"/>
              <p:cNvSpPr>
                <a:spLocks noChangeArrowheads="1"/>
              </p:cNvSpPr>
              <p:nvPr/>
            </p:nvSpPr>
            <p:spPr bwMode="auto">
              <a:xfrm>
                <a:off x="1835696" y="5013176"/>
                <a:ext cx="7056784" cy="1656184"/>
              </a:xfrm>
              <a:prstGeom prst="wedgeRectCallout">
                <a:avLst>
                  <a:gd name="adj1" fmla="val -21675"/>
                  <a:gd name="adj2" fmla="val -56378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a-DK" altLang="en-US" dirty="0"/>
                  <a:t>Intuitively because single element proofs give linear verification equations</a:t>
                </a:r>
                <a:br>
                  <a:rPr lang="da-DK" altLang="en-US" dirty="0"/>
                </a:br>
                <a:r>
                  <a:rPr lang="da-DK" altLang="en-US" dirty="0"/>
                  <a:t>Can generalize to rule out any linear verification tests with proof elements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da-DK" altLang="en-US" dirty="0"/>
              </a:p>
            </p:txBody>
          </p:sp>
        </mc:Choice>
        <mc:Fallback xmlns="">
          <p:sp>
            <p:nvSpPr>
              <p:cNvPr id="5" name="AutoShap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5013176"/>
                <a:ext cx="7056784" cy="1656184"/>
              </a:xfrm>
              <a:prstGeom prst="wedgeRectCallout">
                <a:avLst>
                  <a:gd name="adj1" fmla="val -21675"/>
                  <a:gd name="adj2" fmla="val -56378"/>
                </a:avLst>
              </a:prstGeom>
              <a:blipFill>
                <a:blip r:embed="rId3"/>
                <a:stretch>
                  <a:fillRect l="-1207" b="-205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6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ENS20GROTH@EOD4Q7IFUVWXY596" val="2735"/>
  <p:tag name="FIRSTANNA20BANANA@EOD4Q7IFUVWXY596" val="29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A5A28F"/>
      </a:hlink>
      <a:folHlink>
        <a:srgbClr val="CCD15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A5A28F"/>
        </a:hlink>
        <a:folHlink>
          <a:srgbClr val="CCD1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5168</TotalTime>
  <Words>446</Words>
  <Application>Microsoft Office PowerPoint</Application>
  <PresentationFormat>On-screen Show (4:3)</PresentationFormat>
  <Paragraphs>195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cmsy5</vt:lpstr>
      <vt:lpstr>cmmi8</vt:lpstr>
      <vt:lpstr>cmr10</vt:lpstr>
      <vt:lpstr>cmmi7</vt:lpstr>
      <vt:lpstr>cmr5</vt:lpstr>
      <vt:lpstr>cmmi5</vt:lpstr>
      <vt:lpstr>cmex10</vt:lpstr>
      <vt:lpstr>Symbol</vt:lpstr>
      <vt:lpstr>cmsy10</vt:lpstr>
      <vt:lpstr>Arial</vt:lpstr>
      <vt:lpstr>cmmi10</vt:lpstr>
      <vt:lpstr>cmsy8</vt:lpstr>
      <vt:lpstr>cmbx10</vt:lpstr>
      <vt:lpstr>Cambria Math</vt:lpstr>
      <vt:lpstr>cmr7</vt:lpstr>
      <vt:lpstr>lcmss8</vt:lpstr>
      <vt:lpstr>Custom Design</vt:lpstr>
      <vt:lpstr>On the Size of Pairing-based  Non-interactive Arguments</vt:lpstr>
      <vt:lpstr>PowerPoint Presentation</vt:lpstr>
      <vt:lpstr>Applications</vt:lpstr>
      <vt:lpstr>Our contribution</vt:lpstr>
      <vt:lpstr>Our contribution</vt:lpstr>
      <vt:lpstr>Prime order bilinear groups</vt:lpstr>
      <vt:lpstr>Additive notation</vt:lpstr>
      <vt:lpstr>Pairing-based SNARK</vt:lpstr>
      <vt:lpstr>Lower bound</vt:lpstr>
      <vt:lpstr>Single element impossible</vt:lpstr>
      <vt:lpstr>Construction</vt:lpstr>
      <vt:lpstr>Arithmetic circuit</vt:lpstr>
      <vt:lpstr>Rewriting the circuit as polynomial equations</vt:lpstr>
      <vt:lpstr>Quadratic arithmetic program</vt:lpstr>
      <vt:lpstr>SNARK for QAPs</vt:lpstr>
      <vt:lpstr>Efficiency</vt:lpstr>
      <vt:lpstr>Summary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Jens Groth</cp:lastModifiedBy>
  <cp:revision>493</cp:revision>
  <dcterms:created xsi:type="dcterms:W3CDTF">2005-07-13T12:26:50Z</dcterms:created>
  <dcterms:modified xsi:type="dcterms:W3CDTF">2016-05-10T08:36:18Z</dcterms:modified>
</cp:coreProperties>
</file>