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7" r:id="rId2"/>
    <p:sldId id="497" r:id="rId3"/>
    <p:sldId id="484" r:id="rId4"/>
    <p:sldId id="460" r:id="rId5"/>
    <p:sldId id="509" r:id="rId6"/>
    <p:sldId id="479" r:id="rId7"/>
    <p:sldId id="513" r:id="rId8"/>
    <p:sldId id="514" r:id="rId9"/>
    <p:sldId id="515" r:id="rId10"/>
    <p:sldId id="516" r:id="rId11"/>
    <p:sldId id="511" r:id="rId12"/>
    <p:sldId id="501" r:id="rId13"/>
    <p:sldId id="503" r:id="rId14"/>
    <p:sldId id="504" r:id="rId15"/>
    <p:sldId id="505" r:id="rId16"/>
    <p:sldId id="506" r:id="rId17"/>
    <p:sldId id="508" r:id="rId18"/>
    <p:sldId id="499" r:id="rId19"/>
    <p:sldId id="517" r:id="rId20"/>
    <p:sldId id="518" r:id="rId21"/>
    <p:sldId id="519" r:id="rId22"/>
    <p:sldId id="520" r:id="rId23"/>
    <p:sldId id="521" r:id="rId24"/>
    <p:sldId id="522" r:id="rId25"/>
    <p:sldId id="523" r:id="rId26"/>
    <p:sldId id="524" r:id="rId27"/>
    <p:sldId id="525" r:id="rId28"/>
    <p:sldId id="526" r:id="rId29"/>
    <p:sldId id="527" r:id="rId30"/>
    <p:sldId id="528" r:id="rId31"/>
    <p:sldId id="534" r:id="rId32"/>
    <p:sldId id="530" r:id="rId33"/>
    <p:sldId id="531" r:id="rId34"/>
    <p:sldId id="532" r:id="rId35"/>
    <p:sldId id="398" r:id="rId36"/>
    <p:sldId id="399" r:id="rId37"/>
    <p:sldId id="533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5DE2DA2F-F61E-8248-B529-EBCDB05A5E8C}">
          <p14:sldIdLst>
            <p14:sldId id="257"/>
            <p14:sldId id="497"/>
            <p14:sldId id="484"/>
          </p14:sldIdLst>
        </p14:section>
        <p14:section name="Model" id="{31B08FA3-09AD-6044-8EBB-7E51065544DF}">
          <p14:sldIdLst>
            <p14:sldId id="460"/>
            <p14:sldId id="509"/>
            <p14:sldId id="479"/>
            <p14:sldId id="513"/>
            <p14:sldId id="514"/>
            <p14:sldId id="515"/>
            <p14:sldId id="516"/>
          </p14:sldIdLst>
        </p14:section>
        <p14:section name="Limitations" id="{8DDE8AF4-8C19-AA44-A317-8C9897ADCAC3}">
          <p14:sldIdLst>
            <p14:sldId id="511"/>
            <p14:sldId id="501"/>
            <p14:sldId id="503"/>
            <p14:sldId id="504"/>
            <p14:sldId id="505"/>
            <p14:sldId id="506"/>
            <p14:sldId id="508"/>
          </p14:sldIdLst>
        </p14:section>
        <p14:section name="New Construction" id="{BF9D722F-3058-914F-985A-D4E2464A99EE}">
          <p14:sldIdLst>
            <p14:sldId id="499"/>
            <p14:sldId id="517"/>
            <p14:sldId id="518"/>
            <p14:sldId id="519"/>
            <p14:sldId id="520"/>
            <p14:sldId id="521"/>
            <p14:sldId id="522"/>
            <p14:sldId id="523"/>
            <p14:sldId id="524"/>
            <p14:sldId id="525"/>
            <p14:sldId id="526"/>
            <p14:sldId id="527"/>
          </p14:sldIdLst>
        </p14:section>
        <p14:section name="Analysis" id="{E45428FA-B485-384A-B91E-9A203757E4A1}">
          <p14:sldIdLst>
            <p14:sldId id="528"/>
            <p14:sldId id="534"/>
            <p14:sldId id="530"/>
            <p14:sldId id="531"/>
            <p14:sldId id="532"/>
            <p14:sldId id="398"/>
            <p14:sldId id="399"/>
            <p14:sldId id="53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F40A"/>
    <a:srgbClr val="F3E816"/>
    <a:srgbClr val="FFFFFF"/>
    <a:srgbClr val="008000"/>
    <a:srgbClr val="82A0FF"/>
    <a:srgbClr val="0011B2"/>
    <a:srgbClr val="DE0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1" autoAdjust="0"/>
    <p:restoredTop sz="79825" autoAdjust="0"/>
  </p:normalViewPr>
  <p:slideViewPr>
    <p:cSldViewPr snapToGrid="0" snapToObjects="1">
      <p:cViewPr>
        <p:scale>
          <a:sx n="134" d="100"/>
          <a:sy n="134" d="100"/>
        </p:scale>
        <p:origin x="-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2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BC002-C4D2-8840-BC4F-A51557C1170F}" type="datetimeFigureOut">
              <a:rPr lang="en-US" smtClean="0"/>
              <a:t>8/9/16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EEE89-046A-8146-9442-8F0409274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710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E4532-0A1D-7741-B7F8-C491C4C533AD}" type="datetimeFigureOut">
              <a:rPr lang="en-US" smtClean="0"/>
              <a:t>8/9/16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37516-47F0-4541-821C-B48924875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45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FCF78-6F42-DD47-BFB7-03FB0C2A10D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>
            <a:prstTxWarp prst="textNoShape">
              <a:avLst/>
            </a:prstTxWarp>
          </a:bodyPr>
          <a:lstStyle/>
          <a:p>
            <a:pPr algn="r"/>
            <a:r>
              <a:rPr lang="en-US" altLang="en-US" sz="1000" i="1">
                <a:latin typeface="Times New Roman" pitchFamily="-110" charset="0"/>
              </a:rPr>
              <a:t>1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>
            <a:prstTxWarp prst="textNoShape">
              <a:avLst/>
            </a:prstTxWarp>
          </a:bodyPr>
          <a:lstStyle/>
          <a:p>
            <a:pPr algn="r"/>
            <a:r>
              <a:rPr lang="en-US" altLang="en-US" sz="1000" i="1">
                <a:latin typeface="Times New Roman" pitchFamily="-110" charset="0"/>
              </a:rPr>
              <a:t>1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0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</a:t>
            </a:r>
            <a:r>
              <a:rPr lang="en-US" sz="1200" dirty="0" err="1" smtClean="0"/>
              <a:t>sigma.octopart.com</a:t>
            </a:r>
            <a:r>
              <a:rPr lang="en-US" sz="1200" dirty="0" smtClean="0"/>
              <a:t>/14152599/image/Microchip-TC14433EPG.jpg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</a:t>
            </a:r>
            <a:r>
              <a:rPr lang="en-US" sz="1200" dirty="0" err="1" smtClean="0"/>
              <a:t>www.drgaelriverz.com</a:t>
            </a:r>
            <a:r>
              <a:rPr lang="en-US" sz="1200" dirty="0" smtClean="0"/>
              <a:t>/images/</a:t>
            </a:r>
            <a:r>
              <a:rPr lang="en-US" sz="1200" dirty="0" err="1" smtClean="0"/>
              <a:t>Round_Eye.JPG</a:t>
            </a:r>
            <a:endParaRPr lang="en-US" sz="120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41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400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70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09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B311-7DF2-4749-B34F-433F1544CC17}" type="datetime1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9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BE18-2EA4-1B45-8236-B941C374DA47}" type="datetime1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1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CB19-0393-2A44-A067-F021E0C4DDEF}" type="datetime1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2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9E4B-F207-7344-96A0-2EE5DA8E6E5C}" type="datetime1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7421F-71E7-F748-8E9F-5BC3CDBE49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BWF </a:t>
            </a:r>
            <a:fld id="{4BCE14F0-C6F9-E44F-9F22-565BFAD9AEFF}" type="datetime1">
              <a:rPr lang="en-US" smtClean="0"/>
              <a:t>8/9/16</a:t>
            </a:fld>
            <a:r>
              <a:rPr lang="en-US" smtClean="0"/>
              <a:t> </a:t>
            </a:r>
            <a:r>
              <a:rPr lang="en-US" dirty="0" smtClean="0"/>
              <a:t>&lt;#&gt;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5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7436-E9E6-8644-B76D-8A3670404431}" type="datetime1">
              <a:rPr lang="en-US" smtClean="0"/>
              <a:t>8/9/16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3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4BE-B73F-1247-8E97-FEF4265D02BE}" type="datetime1">
              <a:rPr lang="en-US" smtClean="0"/>
              <a:t>8/9/16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2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AAE1-044A-DB4F-8B1F-C3FE7097B265}" type="datetime1">
              <a:rPr lang="en-US" smtClean="0"/>
              <a:t>8/9/16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13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0E93-EFEE-154C-9C68-5682B0320442}" type="datetime1">
              <a:rPr lang="en-US" smtClean="0"/>
              <a:t>8/9/16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5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575D-A189-0643-BF9F-DF72296A7D40}" type="datetime1">
              <a:rPr lang="en-US" smtClean="0"/>
              <a:t>8/9/16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4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DE94-2512-214A-89F0-17106E75B3E3}" type="datetime1">
              <a:rPr lang="en-US" smtClean="0"/>
              <a:t>8/9/16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6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781E-7AB9-F640-8DBF-25F845829C35}" type="datetime1">
              <a:rPr lang="en-US" smtClean="0"/>
              <a:t>8/9/16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7421F-71E7-F748-8E9F-5BC3CDBE49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0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945" y="0"/>
            <a:ext cx="8345972" cy="2487076"/>
          </a:xfrm>
        </p:spPr>
        <p:txBody>
          <a:bodyPr>
            <a:noAutofit/>
          </a:bodyPr>
          <a:lstStyle/>
          <a:p>
            <a:r>
              <a:rPr lang="en-US" sz="5400" u="sng" dirty="0" smtClean="0"/>
              <a:t>Reusable</a:t>
            </a:r>
            <a:r>
              <a:rPr lang="en-US" sz="5400" dirty="0" smtClean="0"/>
              <a:t> Fuzzy Extractors for </a:t>
            </a:r>
            <a:r>
              <a:rPr lang="en-US" sz="5400" u="sng" dirty="0" smtClean="0"/>
              <a:t>Low-Entropy</a:t>
            </a:r>
            <a:r>
              <a:rPr lang="en-US" sz="5400" dirty="0" smtClean="0"/>
              <a:t> Distributions</a:t>
            </a:r>
            <a:endParaRPr lang="en-US" sz="5400" dirty="0"/>
          </a:p>
        </p:txBody>
      </p:sp>
      <p:sp>
        <p:nvSpPr>
          <p:cNvPr id="4110" name="Text Box 14"/>
          <p:cNvSpPr txBox="1">
            <a:spLocks noGrp="1" noChangeArrowheads="1"/>
          </p:cNvSpPr>
          <p:nvPr>
            <p:ph type="subTitle" sz="quarter" idx="1"/>
          </p:nvPr>
        </p:nvSpPr>
        <p:spPr>
          <a:xfrm>
            <a:off x="612340" y="2536002"/>
            <a:ext cx="7620237" cy="742186"/>
          </a:xfrm>
          <a:noFill/>
          <a:ln/>
        </p:spPr>
        <p:txBody>
          <a:bodyPr>
            <a:noAutofit/>
          </a:bodyPr>
          <a:lstStyle/>
          <a:p>
            <a:r>
              <a:rPr lang="en-US" altLang="en-US" sz="4000" dirty="0" smtClean="0">
                <a:solidFill>
                  <a:srgbClr val="000000"/>
                </a:solidFill>
              </a:rPr>
              <a:t>Benjamin Fuller</a:t>
            </a:r>
          </a:p>
          <a:p>
            <a:endParaRPr lang="en-US" altLang="en-US" dirty="0" smtClean="0">
              <a:solidFill>
                <a:srgbClr val="000000"/>
              </a:solidFill>
            </a:endParaRPr>
          </a:p>
          <a:p>
            <a:endParaRPr lang="en-US" altLang="en-US" dirty="0" smtClean="0">
              <a:solidFill>
                <a:srgbClr val="000000"/>
              </a:solidFill>
            </a:endParaRPr>
          </a:p>
          <a:p>
            <a:endParaRPr lang="en-US" altLang="en-US" dirty="0" smtClean="0">
              <a:solidFill>
                <a:srgbClr val="000000"/>
              </a:solidFill>
            </a:endParaRPr>
          </a:p>
          <a:p>
            <a:r>
              <a:rPr lang="en-US" altLang="en-US" dirty="0" smtClean="0">
                <a:solidFill>
                  <a:srgbClr val="000000"/>
                </a:solidFill>
              </a:rPr>
              <a:t>Joint work with Ran Canetti, Omer </a:t>
            </a:r>
            <a:r>
              <a:rPr lang="en-US" altLang="en-US" dirty="0" err="1" smtClean="0">
                <a:solidFill>
                  <a:srgbClr val="000000"/>
                </a:solidFill>
              </a:rPr>
              <a:t>Paneth</a:t>
            </a:r>
            <a:r>
              <a:rPr lang="en-US" altLang="en-US" dirty="0" smtClean="0">
                <a:solidFill>
                  <a:srgbClr val="000000"/>
                </a:solidFill>
              </a:rPr>
              <a:t>, Adam Smith, and Leonid </a:t>
            </a:r>
            <a:r>
              <a:rPr lang="en-US" altLang="en-US" dirty="0" err="1" smtClean="0">
                <a:solidFill>
                  <a:srgbClr val="000000"/>
                </a:solidFill>
              </a:rPr>
              <a:t>Reyzin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>
          <a:xfrm>
            <a:off x="0" y="6317194"/>
            <a:ext cx="2569726" cy="540806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solidFill>
                  <a:schemeClr val="tx1"/>
                </a:solidFill>
              </a:rPr>
              <a:t>May 9, 2016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1FF4-B098-D048-AAD3-7E68A4179873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 descr="Lincoln_Lab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616" y="3605166"/>
            <a:ext cx="2739646" cy="1141519"/>
          </a:xfrm>
          <a:prstGeom prst="rect">
            <a:avLst/>
          </a:prstGeom>
        </p:spPr>
      </p:pic>
      <p:pic>
        <p:nvPicPr>
          <p:cNvPr id="6" name="Picture 5" descr="imgr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06" y="3631699"/>
            <a:ext cx="2151530" cy="100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816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-100356"/>
            <a:ext cx="9887312" cy="8612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Fuzzy Extractors</a:t>
            </a:r>
            <a:br>
              <a:rPr lang="en-US" dirty="0" smtClean="0"/>
            </a:br>
            <a:r>
              <a:rPr lang="en-US" sz="2000" dirty="0" smtClean="0"/>
              <a:t> [JuelsWattenberg99], …, </a:t>
            </a:r>
            <a:r>
              <a:rPr lang="en-US" sz="2000" dirty="0" smtClean="0">
                <a:solidFill>
                  <a:prstClr val="black"/>
                </a:solidFill>
                <a:ea typeface="+mn-ea"/>
                <a:cs typeface="+mn-cs"/>
              </a:rPr>
              <a:t>[</a:t>
            </a:r>
            <a:r>
              <a:rPr lang="en-US" sz="2000" dirty="0">
                <a:solidFill>
                  <a:prstClr val="black"/>
                </a:solidFill>
                <a:ea typeface="+mn-ea"/>
                <a:cs typeface="+mn-cs"/>
              </a:rPr>
              <a:t>DodisOstrovskyReyzinSmith04] … </a:t>
            </a:r>
            <a:endParaRPr lang="en-US" sz="2000" dirty="0"/>
          </a:p>
        </p:txBody>
      </p:sp>
      <p:sp>
        <p:nvSpPr>
          <p:cNvPr id="36" name="Content Placeholder 1"/>
          <p:cNvSpPr txBox="1">
            <a:spLocks/>
          </p:cNvSpPr>
          <p:nvPr/>
        </p:nvSpPr>
        <p:spPr>
          <a:xfrm>
            <a:off x="-1" y="786641"/>
            <a:ext cx="9504948" cy="2853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cs typeface="Calibri"/>
              </a:rPr>
              <a:t>Enrollment </a:t>
            </a:r>
            <a:r>
              <a:rPr lang="en-US" sz="2800" i="1" dirty="0" smtClean="0">
                <a:latin typeface="Times New Roman"/>
                <a:cs typeface="Times New Roman"/>
              </a:rPr>
              <a:t>Gen</a:t>
            </a:r>
            <a:r>
              <a:rPr lang="en-US" sz="2800" dirty="0" smtClean="0">
                <a:cs typeface="Calibri"/>
              </a:rPr>
              <a:t>: </a:t>
            </a:r>
            <a:br>
              <a:rPr lang="en-US" sz="2800" dirty="0" smtClean="0">
                <a:cs typeface="Calibri"/>
              </a:rPr>
            </a:br>
            <a:r>
              <a:rPr lang="en-US" sz="2800" dirty="0" smtClean="0">
                <a:cs typeface="Calibri"/>
              </a:rPr>
              <a:t>	Create </a:t>
            </a:r>
            <a:r>
              <a:rPr lang="en-US" sz="2800" i="1" dirty="0">
                <a:latin typeface="Times New Roman"/>
                <a:cs typeface="Times New Roman"/>
              </a:rPr>
              <a:t>key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smtClean="0">
                <a:cs typeface="Calibri"/>
              </a:rPr>
              <a:t>from </a:t>
            </a:r>
            <a:r>
              <a:rPr lang="en-US" sz="2800" i="1" dirty="0" smtClean="0">
                <a:latin typeface="Times New Roman"/>
                <a:cs typeface="Times New Roman"/>
              </a:rPr>
              <a:t>initial</a:t>
            </a:r>
            <a:r>
              <a:rPr lang="en-US" sz="2800" dirty="0" smtClean="0">
                <a:cs typeface="Calibri"/>
              </a:rPr>
              <a:t>, </a:t>
            </a:r>
            <a:r>
              <a:rPr lang="en-US" sz="2800" dirty="0">
                <a:cs typeface="Calibri"/>
              </a:rPr>
              <a:t>also create public </a:t>
            </a:r>
            <a:r>
              <a:rPr lang="en-US" sz="2800" dirty="0" smtClean="0">
                <a:cs typeface="Calibri"/>
              </a:rPr>
              <a:t>value </a:t>
            </a:r>
            <a:r>
              <a:rPr lang="en-US" sz="2800" i="1" dirty="0" smtClean="0">
                <a:latin typeface="Times New Roman"/>
                <a:cs typeface="Times New Roman"/>
              </a:rPr>
              <a:t>help</a:t>
            </a:r>
            <a:r>
              <a:rPr lang="en-US" sz="2800" dirty="0" smtClean="0">
                <a:cs typeface="Calibri"/>
              </a:rPr>
              <a:t>.</a:t>
            </a:r>
          </a:p>
          <a:p>
            <a:r>
              <a:rPr lang="en-US" sz="2800" dirty="0" smtClean="0">
                <a:cs typeface="Calibri"/>
              </a:rPr>
              <a:t>Authentication </a:t>
            </a:r>
            <a:r>
              <a:rPr lang="en-US" sz="2800" i="1" dirty="0" smtClean="0">
                <a:latin typeface="Times New Roman"/>
                <a:cs typeface="Times New Roman"/>
              </a:rPr>
              <a:t>Rep</a:t>
            </a:r>
            <a:r>
              <a:rPr lang="en-US" sz="2800" dirty="0" smtClean="0">
                <a:latin typeface="Times New Roman"/>
                <a:cs typeface="Times New Roman"/>
              </a:rPr>
              <a:t>:</a:t>
            </a:r>
            <a:r>
              <a:rPr lang="en-US" sz="2800" dirty="0" smtClean="0">
                <a:latin typeface="Calibri"/>
                <a:cs typeface="Calibri"/>
              </a:rPr>
              <a:t> produce </a:t>
            </a:r>
            <a:r>
              <a:rPr lang="en-US" sz="2800" i="1" dirty="0" smtClean="0">
                <a:latin typeface="Times New Roman"/>
                <a:cs typeface="Times New Roman"/>
              </a:rPr>
              <a:t>key</a:t>
            </a:r>
            <a:r>
              <a:rPr lang="en-US" sz="2800" dirty="0" smtClean="0">
                <a:latin typeface="Calibri"/>
                <a:cs typeface="Calibri"/>
              </a:rPr>
              <a:t> if </a:t>
            </a:r>
            <a:br>
              <a:rPr lang="en-US" sz="2800" dirty="0" smtClean="0">
                <a:latin typeface="Calibri"/>
                <a:cs typeface="Calibri"/>
              </a:rPr>
            </a:br>
            <a:r>
              <a:rPr lang="en-US" sz="2800" dirty="0" smtClean="0">
                <a:latin typeface="Calibri"/>
                <a:cs typeface="Calibri"/>
              </a:rPr>
              <a:t>	</a:t>
            </a:r>
            <a:r>
              <a:rPr lang="en-US" sz="2800" i="1" dirty="0" smtClean="0">
                <a:latin typeface="Times New Roman"/>
                <a:cs typeface="Times New Roman"/>
              </a:rPr>
              <a:t>d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 smtClean="0">
                <a:latin typeface="Times New Roman"/>
                <a:cs typeface="Times New Roman"/>
              </a:rPr>
              <a:t>initial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final</a:t>
            </a:r>
            <a:r>
              <a:rPr lang="en-US" sz="2800" dirty="0" smtClean="0">
                <a:latin typeface="Times New Roman"/>
                <a:cs typeface="Times New Roman"/>
              </a:rPr>
              <a:t>) </a:t>
            </a:r>
            <a:r>
              <a:rPr lang="en-US" sz="2800" dirty="0">
                <a:latin typeface="Times New Roman"/>
                <a:cs typeface="Times New Roman"/>
              </a:rPr>
              <a:t>&lt;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Security: </a:t>
            </a:r>
            <a:r>
              <a:rPr lang="en-US" sz="2800" i="1" dirty="0" smtClean="0">
                <a:latin typeface="Times New Roman"/>
                <a:cs typeface="Times New Roman"/>
              </a:rPr>
              <a:t>key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cs typeface="Calibri"/>
              </a:rPr>
              <a:t>looks </a:t>
            </a:r>
            <a:r>
              <a:rPr lang="en-US" sz="2800" dirty="0">
                <a:cs typeface="Calibri"/>
              </a:rPr>
              <a:t>random even if attacker knows </a:t>
            </a:r>
            <a:r>
              <a:rPr lang="en-US" sz="2800" i="1" dirty="0">
                <a:latin typeface="Times New Roman"/>
                <a:cs typeface="Times New Roman"/>
              </a:rPr>
              <a:t>help</a:t>
            </a:r>
            <a:br>
              <a:rPr lang="en-US" sz="2800" i="1" dirty="0">
                <a:latin typeface="Times New Roman"/>
                <a:cs typeface="Times New Roman"/>
              </a:rPr>
            </a:br>
            <a:endParaRPr lang="en-US" sz="2800" dirty="0">
              <a:cs typeface="Calibri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52770" y="4650145"/>
            <a:ext cx="352425" cy="358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702254" y="5104753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3574885" y="4350783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3584314" y="5496221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9" name="Straight Arrow Connector 78"/>
          <p:cNvCxnSpPr/>
          <p:nvPr/>
        </p:nvCxnSpPr>
        <p:spPr bwMode="auto">
          <a:xfrm flipV="1">
            <a:off x="1205195" y="6309768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81" name="Straight Arrow Connector 80"/>
          <p:cNvCxnSpPr/>
          <p:nvPr/>
        </p:nvCxnSpPr>
        <p:spPr bwMode="auto">
          <a:xfrm flipV="1">
            <a:off x="7777239" y="5329210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83" name="TextBox 82"/>
          <p:cNvSpPr txBox="1"/>
          <p:nvPr/>
        </p:nvSpPr>
        <p:spPr>
          <a:xfrm>
            <a:off x="356689" y="4604213"/>
            <a:ext cx="108288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initial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66122" y="4906860"/>
            <a:ext cx="922565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help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72365" y="506323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5" name="Straight Arrow Connector 44"/>
          <p:cNvCxnSpPr>
            <a:endCxn id="33" idx="5"/>
          </p:cNvCxnSpPr>
          <p:nvPr/>
        </p:nvCxnSpPr>
        <p:spPr bwMode="auto">
          <a:xfrm flipH="1" flipV="1">
            <a:off x="683232" y="5172507"/>
            <a:ext cx="387010" cy="1092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11" name="Rectangle 10"/>
          <p:cNvSpPr/>
          <p:nvPr/>
        </p:nvSpPr>
        <p:spPr>
          <a:xfrm rot="4179712">
            <a:off x="469482" y="5469863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&lt;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492901" y="4148185"/>
            <a:ext cx="2081984" cy="1938895"/>
            <a:chOff x="6851950" y="2557364"/>
            <a:chExt cx="967619" cy="1492731"/>
          </a:xfrm>
        </p:grpSpPr>
        <p:sp>
          <p:nvSpPr>
            <p:cNvPr id="47" name="Trapezoid 46"/>
            <p:cNvSpPr/>
            <p:nvPr/>
          </p:nvSpPr>
          <p:spPr bwMode="auto">
            <a:xfrm rot="5400000">
              <a:off x="6589784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51951" y="2557364"/>
              <a:ext cx="371070" cy="35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Gen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261308" y="5037105"/>
            <a:ext cx="2515929" cy="1471041"/>
            <a:chOff x="6851949" y="2549986"/>
            <a:chExt cx="967619" cy="1500110"/>
          </a:xfrm>
        </p:grpSpPr>
        <p:sp>
          <p:nvSpPr>
            <p:cNvPr id="50" name="Trapezoid 49"/>
            <p:cNvSpPr/>
            <p:nvPr/>
          </p:nvSpPr>
          <p:spPr bwMode="auto">
            <a:xfrm rot="5400000">
              <a:off x="6589783" y="2820310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51951" y="2549986"/>
              <a:ext cx="293891" cy="470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Rep</a:t>
              </a:r>
              <a:endParaRPr lang="en-US" sz="24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52997" y="3733039"/>
            <a:ext cx="766348" cy="523220"/>
            <a:chOff x="4333175" y="615512"/>
            <a:chExt cx="766348" cy="523220"/>
          </a:xfrm>
        </p:grpSpPr>
        <p:sp>
          <p:nvSpPr>
            <p:cNvPr id="30" name="Rectangle 29"/>
            <p:cNvSpPr/>
            <p:nvPr/>
          </p:nvSpPr>
          <p:spPr>
            <a:xfrm>
              <a:off x="4333175" y="762786"/>
              <a:ext cx="766347" cy="303915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90610" y="615512"/>
              <a:ext cx="7089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key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890536" y="4812969"/>
            <a:ext cx="852576" cy="523220"/>
            <a:chOff x="6391213" y="2384012"/>
            <a:chExt cx="852576" cy="523220"/>
          </a:xfrm>
        </p:grpSpPr>
        <p:sp>
          <p:nvSpPr>
            <p:cNvPr id="34" name="Rectangle 33"/>
            <p:cNvSpPr/>
            <p:nvPr/>
          </p:nvSpPr>
          <p:spPr>
            <a:xfrm>
              <a:off x="6391213" y="2535066"/>
              <a:ext cx="796263" cy="303915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61311" y="2384012"/>
              <a:ext cx="7824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key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10</a:t>
            </a:fld>
            <a:endParaRPr lang="en-US"/>
          </a:p>
        </p:txBody>
      </p:sp>
      <p:sp>
        <p:nvSpPr>
          <p:cNvPr id="42" name="Rectangle 36"/>
          <p:cNvSpPr>
            <a:spLocks noChangeArrowheads="1"/>
          </p:cNvSpPr>
          <p:nvPr/>
        </p:nvSpPr>
        <p:spPr bwMode="auto">
          <a:xfrm>
            <a:off x="5558118" y="3234268"/>
            <a:ext cx="3509681" cy="126302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2000" b="1" dirty="0" smtClean="0"/>
              <a:t>Security can be information-theoretic or computational </a:t>
            </a:r>
            <a:r>
              <a:rPr lang="en-US" sz="1600" b="1" dirty="0" smtClean="0"/>
              <a:t>[DodisOstrovskyReyzinSmith04], [FullerMengReyzin13]</a:t>
            </a:r>
            <a:endParaRPr lang="en-US" sz="1600" i="1" dirty="0" smtClean="0">
              <a:latin typeface="Times New Roman"/>
              <a:cs typeface="Times New Roman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1051220" y="6246303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08696" y="6128760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final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6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80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Key Derivation from Noisy Sources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Model and Defining Security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Limitations </a:t>
            </a:r>
            <a:r>
              <a:rPr lang="en-US" dirty="0"/>
              <a:t>of Traditional </a:t>
            </a:r>
            <a:r>
              <a:rPr lang="en-US" dirty="0" smtClean="0"/>
              <a:t>Approaches</a:t>
            </a:r>
          </a:p>
          <a:p>
            <a:pPr lvl="1"/>
            <a:r>
              <a:rPr lang="en-US" dirty="0" smtClean="0"/>
              <a:t>Many biometrics </a:t>
            </a:r>
            <a:r>
              <a:rPr lang="en-US" dirty="0">
                <a:cs typeface="Calibri"/>
              </a:rPr>
              <a:t>[</a:t>
            </a:r>
            <a:r>
              <a:rPr lang="en-US" dirty="0" smtClean="0">
                <a:cs typeface="Calibri"/>
              </a:rPr>
              <a:t>BlantonHudelson09]</a:t>
            </a:r>
            <a:r>
              <a:rPr lang="en-US" b="1" dirty="0" smtClean="0">
                <a:cs typeface="Calibri"/>
              </a:rPr>
              <a:t> </a:t>
            </a:r>
            <a:r>
              <a:rPr lang="en-US" dirty="0" smtClean="0"/>
              <a:t>and PUFs [</a:t>
            </a:r>
            <a:r>
              <a:rPr lang="en-US" dirty="0" smtClean="0">
                <a:cs typeface="Calibri"/>
              </a:rPr>
              <a:t>KoeberlLiRajanWu14]</a:t>
            </a:r>
            <a:r>
              <a:rPr lang="en-US" b="1" dirty="0" smtClean="0">
                <a:cs typeface="Calibri"/>
              </a:rPr>
              <a:t> </a:t>
            </a:r>
            <a:r>
              <a:rPr lang="en-US" dirty="0" smtClean="0">
                <a:cs typeface="Calibri"/>
              </a:rPr>
              <a:t>have little entropy, traditional fuzzy extractors provide no security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New Constructions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6661" y="2862654"/>
            <a:ext cx="801077" cy="4700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274865" y="4748415"/>
            <a:ext cx="8634552" cy="84022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 algn="ctr">
              <a:defRPr/>
            </a:pPr>
            <a:r>
              <a:rPr lang="en-US" sz="2800" b="1" dirty="0" smtClean="0"/>
              <a:t>Is it possible to provide security for low entropy sources?</a:t>
            </a:r>
          </a:p>
          <a:p>
            <a:pPr algn="ctr">
              <a:defRPr/>
            </a:pPr>
            <a:r>
              <a:rPr lang="en-US" sz="2800" b="1" dirty="0" smtClean="0">
                <a:latin typeface="Calibri"/>
                <a:cs typeface="Calibri"/>
              </a:rPr>
              <a:t>Consider case where entropy </a:t>
            </a:r>
            <a:r>
              <a:rPr lang="en-US" sz="2800" b="1" i="1" dirty="0" smtClean="0">
                <a:latin typeface="Times New Roman"/>
                <a:cs typeface="Times New Roman"/>
              </a:rPr>
              <a:t>k </a:t>
            </a:r>
            <a:r>
              <a:rPr lang="en-US" sz="2800" b="1" i="1" dirty="0">
                <a:latin typeface="Times New Roman"/>
                <a:cs typeface="Times New Roman"/>
              </a:rPr>
              <a:t>&lt; t </a:t>
            </a:r>
            <a:r>
              <a:rPr lang="en-US" sz="2800" b="1" dirty="0">
                <a:latin typeface="Calibri"/>
                <a:cs typeface="Calibri"/>
              </a:rPr>
              <a:t>(number of </a:t>
            </a:r>
            <a:r>
              <a:rPr lang="en-US" sz="2800" b="1" dirty="0" smtClean="0">
                <a:latin typeface="Calibri"/>
                <a:cs typeface="Calibri"/>
              </a:rPr>
              <a:t>errors)</a:t>
            </a:r>
          </a:p>
        </p:txBody>
      </p:sp>
    </p:spTree>
    <p:extLst>
      <p:ext uri="{BB962C8B-B14F-4D97-AF65-F5344CB8AC3E}">
        <p14:creationId xmlns:p14="http://schemas.microsoft.com/office/powerpoint/2010/main" val="235447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0" y="-21686"/>
            <a:ext cx="899390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Is it possible to handle low entropy: </a:t>
            </a:r>
            <a:r>
              <a:rPr lang="en-US" i="1" dirty="0">
                <a:latin typeface="Times New Roman"/>
                <a:cs typeface="Times New Roman"/>
              </a:rPr>
              <a:t>k</a:t>
            </a:r>
            <a:r>
              <a:rPr lang="en-US" dirty="0">
                <a:latin typeface="Times New Roman"/>
                <a:cs typeface="Times New Roman"/>
              </a:rPr>
              <a:t> &lt; </a:t>
            </a:r>
            <a:r>
              <a:rPr lang="en-US" i="1" dirty="0">
                <a:latin typeface="Times New Roman"/>
                <a:cs typeface="Times New Roman"/>
              </a:rPr>
              <a:t>t </a:t>
            </a:r>
            <a:r>
              <a:rPr lang="en-US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12</a:t>
            </a:fld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50091" y="1442709"/>
            <a:ext cx="4137707" cy="47152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1366705" y="374090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366705" y="394347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63916" y="356617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68963" y="421387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1448585" y="348052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812942" y="352928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328741" y="367690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561539" y="400748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2198852" y="392029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2068963" y="346527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733699" y="421387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228861" y="410014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034027" y="368257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436799" y="1884402"/>
            <a:ext cx="2081586" cy="1700524"/>
            <a:chOff x="5792120" y="1884402"/>
            <a:chExt cx="2081586" cy="1700524"/>
          </a:xfrm>
        </p:grpSpPr>
        <p:cxnSp>
          <p:nvCxnSpPr>
            <p:cNvPr id="42" name="Straight Arrow Connector 41"/>
            <p:cNvCxnSpPr/>
            <p:nvPr/>
          </p:nvCxnSpPr>
          <p:spPr>
            <a:xfrm flipH="1">
              <a:off x="6630104" y="2496194"/>
              <a:ext cx="476222" cy="10887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6233208" y="2496194"/>
              <a:ext cx="856581" cy="10330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792120" y="1884402"/>
              <a:ext cx="20815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Possible values of </a:t>
              </a:r>
              <a:r>
                <a:rPr lang="en-US" sz="2400" i="1" dirty="0">
                  <a:latin typeface="Times New Roman"/>
                  <a:cs typeface="Times New Roman"/>
                </a:rPr>
                <a:t>initial</a:t>
              </a:r>
              <a:endParaRPr lang="en-US" sz="2400" i="1" baseline="-250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0427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13</a:t>
            </a:fld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50091" y="1442709"/>
            <a:ext cx="4137707" cy="47152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1366705" y="374090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366705" y="394347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63916" y="356617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68963" y="421387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1448585" y="348052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812942" y="352928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328741" y="367690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561539" y="400748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2198852" y="392029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2068963" y="346527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733699" y="421387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228861" y="410014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034027" y="368257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436799" y="1884402"/>
            <a:ext cx="2081586" cy="1700524"/>
            <a:chOff x="5792120" y="1884402"/>
            <a:chExt cx="2081586" cy="1700524"/>
          </a:xfrm>
        </p:grpSpPr>
        <p:cxnSp>
          <p:nvCxnSpPr>
            <p:cNvPr id="42" name="Straight Arrow Connector 41"/>
            <p:cNvCxnSpPr/>
            <p:nvPr/>
          </p:nvCxnSpPr>
          <p:spPr>
            <a:xfrm flipH="1">
              <a:off x="6630104" y="2496194"/>
              <a:ext cx="476222" cy="10887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6233208" y="2496194"/>
              <a:ext cx="856581" cy="10330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792120" y="1884402"/>
              <a:ext cx="20815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Possible values of </a:t>
              </a:r>
              <a:r>
                <a:rPr lang="en-US" sz="2400" i="1" dirty="0">
                  <a:latin typeface="Times New Roman"/>
                  <a:cs typeface="Times New Roman"/>
                </a:rPr>
                <a:t>initial</a:t>
              </a:r>
              <a:endParaRPr lang="en-US" sz="2400" i="1" baseline="-25000" dirty="0">
                <a:latin typeface="Times New Roman"/>
                <a:cs typeface="Times New Roman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985367" y="4324185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final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759237" y="4287026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" name="Straight Arrow Connector 24"/>
          <p:cNvCxnSpPr>
            <a:stCxn id="24" idx="1"/>
          </p:cNvCxnSpPr>
          <p:nvPr/>
        </p:nvCxnSpPr>
        <p:spPr bwMode="auto">
          <a:xfrm flipH="1" flipV="1">
            <a:off x="2353812" y="4196632"/>
            <a:ext cx="424447" cy="1091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28" name="Oval 27"/>
          <p:cNvSpPr/>
          <p:nvPr/>
        </p:nvSpPr>
        <p:spPr>
          <a:xfrm>
            <a:off x="1543345" y="3439337"/>
            <a:ext cx="1462875" cy="1462875"/>
          </a:xfrm>
          <a:prstGeom prst="ellipse">
            <a:avLst/>
          </a:prstGeom>
          <a:noFill/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09511" y="3866144"/>
            <a:ext cx="3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t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43" name="Rectangle 36"/>
          <p:cNvSpPr>
            <a:spLocks noChangeArrowheads="1"/>
          </p:cNvSpPr>
          <p:nvPr/>
        </p:nvSpPr>
        <p:spPr bwMode="auto">
          <a:xfrm>
            <a:off x="587642" y="6262150"/>
            <a:ext cx="7906019" cy="46954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 algn="ctr">
              <a:defRPr/>
            </a:pPr>
            <a:r>
              <a:rPr lang="en-US" sz="2000" b="1" dirty="0" smtClean="0"/>
              <a:t>Recall: attacker can run </a:t>
            </a:r>
            <a:r>
              <a:rPr lang="en-US" sz="2000" b="1" i="1" dirty="0" smtClean="0">
                <a:latin typeface="Times New Roman"/>
                <a:cs typeface="Times New Roman"/>
              </a:rPr>
              <a:t>Rep </a:t>
            </a:r>
            <a:r>
              <a:rPr lang="en-US" sz="2000" b="1" dirty="0" smtClean="0">
                <a:latin typeface="Calibri"/>
                <a:cs typeface="Calibri"/>
              </a:rPr>
              <a:t>on any point</a:t>
            </a:r>
            <a:endParaRPr lang="en-US" sz="2000" b="1" baseline="-25000" dirty="0" smtClean="0">
              <a:latin typeface="Times New Roman"/>
              <a:cs typeface="Times New Roman"/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150090" y="-21686"/>
            <a:ext cx="899390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Is it possible to handle low entropy: </a:t>
            </a:r>
            <a:r>
              <a:rPr lang="en-US" i="1" dirty="0">
                <a:latin typeface="Times New Roman"/>
                <a:cs typeface="Times New Roman"/>
              </a:rPr>
              <a:t>k</a:t>
            </a:r>
            <a:r>
              <a:rPr lang="en-US" dirty="0">
                <a:latin typeface="Times New Roman"/>
                <a:cs typeface="Times New Roman"/>
              </a:rPr>
              <a:t> &lt; </a:t>
            </a:r>
            <a:r>
              <a:rPr lang="en-US" i="1" dirty="0">
                <a:latin typeface="Times New Roman"/>
                <a:cs typeface="Times New Roman"/>
              </a:rPr>
              <a:t>t 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19720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8" grpId="0" animBg="1"/>
      <p:bldP spid="4" grpId="0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14</a:t>
            </a:fld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50091" y="1442709"/>
            <a:ext cx="4137707" cy="47152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1366705" y="374090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366705" y="394347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63916" y="356617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68963" y="421387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1448585" y="348052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812942" y="352928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328741" y="367690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561539" y="400748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2198852" y="392029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2068963" y="346527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733699" y="421387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228861" y="410014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034027" y="368257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436799" y="1884402"/>
            <a:ext cx="2081586" cy="1700524"/>
            <a:chOff x="5792120" y="1884402"/>
            <a:chExt cx="2081586" cy="1700524"/>
          </a:xfrm>
        </p:grpSpPr>
        <p:cxnSp>
          <p:nvCxnSpPr>
            <p:cNvPr id="42" name="Straight Arrow Connector 41"/>
            <p:cNvCxnSpPr/>
            <p:nvPr/>
          </p:nvCxnSpPr>
          <p:spPr>
            <a:xfrm flipH="1">
              <a:off x="6630104" y="2496194"/>
              <a:ext cx="476222" cy="10887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6233208" y="2496194"/>
              <a:ext cx="856581" cy="10330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792120" y="1884402"/>
              <a:ext cx="20815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Possible values of </a:t>
              </a:r>
              <a:r>
                <a:rPr lang="en-US" sz="2400" i="1" dirty="0">
                  <a:latin typeface="Times New Roman"/>
                  <a:cs typeface="Times New Roman"/>
                </a:rPr>
                <a:t>initial</a:t>
              </a:r>
              <a:endParaRPr lang="en-US" sz="2400" i="1" baseline="-25000" dirty="0">
                <a:latin typeface="Times New Roman"/>
                <a:cs typeface="Times New Roman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985367" y="4324185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final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759237" y="4287026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" name="Straight Arrow Connector 24"/>
          <p:cNvCxnSpPr>
            <a:stCxn id="24" idx="1"/>
          </p:cNvCxnSpPr>
          <p:nvPr/>
        </p:nvCxnSpPr>
        <p:spPr bwMode="auto">
          <a:xfrm flipH="1" flipV="1">
            <a:off x="2353812" y="4196632"/>
            <a:ext cx="424447" cy="1091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28" name="Oval 27"/>
          <p:cNvSpPr/>
          <p:nvPr/>
        </p:nvSpPr>
        <p:spPr>
          <a:xfrm>
            <a:off x="1543345" y="3439337"/>
            <a:ext cx="1462875" cy="1462875"/>
          </a:xfrm>
          <a:prstGeom prst="ellipse">
            <a:avLst/>
          </a:prstGeom>
          <a:noFill/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09511" y="3866144"/>
            <a:ext cx="3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t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43" name="Rectangle 36"/>
          <p:cNvSpPr>
            <a:spLocks noChangeArrowheads="1"/>
          </p:cNvSpPr>
          <p:nvPr/>
        </p:nvSpPr>
        <p:spPr bwMode="auto">
          <a:xfrm>
            <a:off x="587642" y="6262150"/>
            <a:ext cx="7906019" cy="46954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 algn="ctr">
              <a:defRPr/>
            </a:pPr>
            <a:r>
              <a:rPr lang="en-US" sz="2000" b="1" dirty="0" smtClean="0"/>
              <a:t>Recall: attacker can run </a:t>
            </a:r>
            <a:r>
              <a:rPr lang="en-US" sz="2000" b="1" i="1" dirty="0" smtClean="0">
                <a:latin typeface="Times New Roman"/>
                <a:cs typeface="Times New Roman"/>
              </a:rPr>
              <a:t>Rep </a:t>
            </a:r>
            <a:r>
              <a:rPr lang="en-US" sz="2000" b="1" dirty="0" smtClean="0">
                <a:latin typeface="Calibri"/>
                <a:cs typeface="Calibri"/>
              </a:rPr>
              <a:t>on any point</a:t>
            </a:r>
            <a:endParaRPr lang="en-US" sz="2000" b="1" baseline="-25000" dirty="0" smtClean="0">
              <a:latin typeface="Times New Roman"/>
              <a:cs typeface="Times New Roman"/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150090" y="-21686"/>
            <a:ext cx="899390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Is it possible to handle low entropy: </a:t>
            </a:r>
            <a:r>
              <a:rPr lang="en-US" i="1" dirty="0">
                <a:latin typeface="Times New Roman"/>
                <a:cs typeface="Times New Roman"/>
              </a:rPr>
              <a:t>k</a:t>
            </a:r>
            <a:r>
              <a:rPr lang="en-US" dirty="0">
                <a:latin typeface="Times New Roman"/>
                <a:cs typeface="Times New Roman"/>
              </a:rPr>
              <a:t> &lt; </a:t>
            </a:r>
            <a:r>
              <a:rPr lang="en-US" i="1" dirty="0">
                <a:latin typeface="Times New Roman"/>
                <a:cs typeface="Times New Roman"/>
              </a:rPr>
              <a:t>t 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7760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8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15</a:t>
            </a:fld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50091" y="1442709"/>
            <a:ext cx="4137707" cy="47152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1366705" y="374090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366705" y="394347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63916" y="356617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68963" y="421387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1448585" y="348052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812942" y="352928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328741" y="367690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561539" y="400748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2198852" y="392029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2068963" y="346527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733699" y="421387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228861" y="410014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034027" y="368257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436799" y="1884402"/>
            <a:ext cx="2081586" cy="1700524"/>
            <a:chOff x="5792120" y="1884402"/>
            <a:chExt cx="2081586" cy="1700524"/>
          </a:xfrm>
        </p:grpSpPr>
        <p:cxnSp>
          <p:nvCxnSpPr>
            <p:cNvPr id="42" name="Straight Arrow Connector 41"/>
            <p:cNvCxnSpPr/>
            <p:nvPr/>
          </p:nvCxnSpPr>
          <p:spPr>
            <a:xfrm flipH="1">
              <a:off x="6630104" y="2496194"/>
              <a:ext cx="476222" cy="10887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6233208" y="2496194"/>
              <a:ext cx="856581" cy="10330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792120" y="1884402"/>
              <a:ext cx="20815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Possible values of </a:t>
              </a:r>
              <a:r>
                <a:rPr lang="en-US" sz="2400" i="1" dirty="0">
                  <a:latin typeface="Times New Roman"/>
                  <a:cs typeface="Times New Roman"/>
                </a:rPr>
                <a:t>initial</a:t>
              </a:r>
              <a:endParaRPr lang="en-US" sz="2400" i="1" baseline="-25000" dirty="0">
                <a:latin typeface="Times New Roman"/>
                <a:cs typeface="Times New Roman"/>
              </a:endParaRPr>
            </a:p>
          </p:txBody>
        </p:sp>
      </p:grp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587642" y="6262150"/>
            <a:ext cx="7906019" cy="46954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 algn="ctr">
              <a:defRPr/>
            </a:pPr>
            <a:r>
              <a:rPr lang="en-US" sz="2000" b="1" dirty="0" smtClean="0"/>
              <a:t>Recall: attacker can run </a:t>
            </a:r>
            <a:r>
              <a:rPr lang="en-US" sz="2000" b="1" i="1" dirty="0" smtClean="0">
                <a:latin typeface="Times New Roman"/>
                <a:cs typeface="Times New Roman"/>
              </a:rPr>
              <a:t>Rep </a:t>
            </a:r>
            <a:r>
              <a:rPr lang="en-US" sz="2000" b="1" dirty="0" smtClean="0">
                <a:latin typeface="Calibri"/>
                <a:cs typeface="Calibri"/>
              </a:rPr>
              <a:t>on any point</a:t>
            </a:r>
            <a:endParaRPr lang="en-US" sz="2000" b="1" baseline="-25000" dirty="0" smtClean="0">
              <a:latin typeface="Times New Roman"/>
              <a:cs typeface="Times New Roman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034027" y="3943472"/>
            <a:ext cx="114851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25" name="Trapezoid 24"/>
          <p:cNvSpPr/>
          <p:nvPr/>
        </p:nvSpPr>
        <p:spPr bwMode="auto">
          <a:xfrm rot="5400000">
            <a:off x="3263152" y="3500996"/>
            <a:ext cx="668853" cy="627770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918842" y="3320556"/>
            <a:ext cx="790647" cy="558288"/>
            <a:chOff x="8254429" y="3263906"/>
            <a:chExt cx="790647" cy="558288"/>
          </a:xfrm>
        </p:grpSpPr>
        <p:cxnSp>
          <p:nvCxnSpPr>
            <p:cNvPr id="43" name="Straight Arrow Connector 42"/>
            <p:cNvCxnSpPr/>
            <p:nvPr/>
          </p:nvCxnSpPr>
          <p:spPr bwMode="auto">
            <a:xfrm flipV="1">
              <a:off x="8254429" y="3810593"/>
              <a:ext cx="790647" cy="11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</p:cxnSp>
        <p:sp>
          <p:nvSpPr>
            <p:cNvPr id="45" name="TextBox 44"/>
            <p:cNvSpPr txBox="1"/>
            <p:nvPr/>
          </p:nvSpPr>
          <p:spPr>
            <a:xfrm>
              <a:off x="8294435" y="3294103"/>
              <a:ext cx="4054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4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346278" y="3263906"/>
              <a:ext cx="498494" cy="453423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322786" y="3263906"/>
              <a:ext cx="69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key</a:t>
              </a:r>
              <a:endParaRPr lang="en-US" sz="24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49" name="Straight Arrow Connector 48"/>
          <p:cNvCxnSpPr/>
          <p:nvPr/>
        </p:nvCxnSpPr>
        <p:spPr bwMode="auto">
          <a:xfrm flipH="1" flipV="1">
            <a:off x="1516328" y="3350753"/>
            <a:ext cx="421031" cy="5481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50" name="Rectangle 49"/>
          <p:cNvSpPr/>
          <p:nvPr/>
        </p:nvSpPr>
        <p:spPr>
          <a:xfrm rot="2488448">
            <a:off x="1590648" y="318956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t</a:t>
            </a:r>
            <a:endParaRPr lang="en-US" sz="2400" dirty="0">
              <a:cs typeface="Calibri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205921" y="3167421"/>
            <a:ext cx="1462875" cy="1462875"/>
          </a:xfrm>
          <a:prstGeom prst="ellipse">
            <a:avLst/>
          </a:prstGeom>
          <a:noFill/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 bwMode="auto">
          <a:xfrm>
            <a:off x="1893131" y="3853395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83693" y="3578799"/>
            <a:ext cx="532991" cy="359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Rep</a:t>
            </a:r>
            <a:endParaRPr lang="en-US" sz="24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150090" y="-21686"/>
            <a:ext cx="899390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Is it possible to handle low entropy: </a:t>
            </a:r>
            <a:r>
              <a:rPr lang="en-US" i="1" dirty="0">
                <a:latin typeface="Times New Roman"/>
                <a:cs typeface="Times New Roman"/>
              </a:rPr>
              <a:t>k</a:t>
            </a:r>
            <a:r>
              <a:rPr lang="en-US" dirty="0">
                <a:latin typeface="Times New Roman"/>
                <a:cs typeface="Times New Roman"/>
              </a:rPr>
              <a:t> &lt; </a:t>
            </a:r>
            <a:r>
              <a:rPr lang="en-US" i="1" dirty="0">
                <a:latin typeface="Times New Roman"/>
                <a:cs typeface="Times New Roman"/>
              </a:rPr>
              <a:t>t 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918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0" grpId="0"/>
      <p:bldP spid="52" grpId="0" animBg="1"/>
      <p:bldP spid="53" grpId="0" animBg="1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16</a:t>
            </a:fld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50091" y="1442709"/>
            <a:ext cx="4137707" cy="47152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1366705" y="374090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366705" y="394347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63916" y="356617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68963" y="421387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1448585" y="348052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812942" y="352928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328741" y="367690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561539" y="400748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2198852" y="392029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2068963" y="346527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733699" y="421387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228861" y="410014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034027" y="368257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436799" y="1884402"/>
            <a:ext cx="2081586" cy="1700524"/>
            <a:chOff x="5792120" y="1884402"/>
            <a:chExt cx="2081586" cy="1700524"/>
          </a:xfrm>
        </p:grpSpPr>
        <p:cxnSp>
          <p:nvCxnSpPr>
            <p:cNvPr id="42" name="Straight Arrow Connector 41"/>
            <p:cNvCxnSpPr/>
            <p:nvPr/>
          </p:nvCxnSpPr>
          <p:spPr>
            <a:xfrm flipH="1">
              <a:off x="6630104" y="2496194"/>
              <a:ext cx="476222" cy="10887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6233208" y="2496194"/>
              <a:ext cx="856581" cy="10330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792120" y="1884402"/>
              <a:ext cx="20815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Possible values of </a:t>
              </a:r>
              <a:r>
                <a:rPr lang="en-US" sz="2400" i="1" dirty="0">
                  <a:latin typeface="Times New Roman"/>
                  <a:cs typeface="Times New Roman"/>
                </a:rPr>
                <a:t>initial</a:t>
              </a:r>
              <a:endParaRPr lang="en-US" sz="2400" i="1" baseline="-25000" dirty="0">
                <a:latin typeface="Times New Roman"/>
                <a:cs typeface="Times New Roman"/>
              </a:endParaRPr>
            </a:p>
          </p:txBody>
        </p:sp>
      </p:grp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587642" y="6262150"/>
            <a:ext cx="7906019" cy="46954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 algn="ctr">
              <a:defRPr/>
            </a:pPr>
            <a:r>
              <a:rPr lang="en-US" sz="2000" b="1" dirty="0" smtClean="0"/>
              <a:t>Recall: attacker can run </a:t>
            </a:r>
            <a:r>
              <a:rPr lang="en-US" sz="2000" b="1" i="1" dirty="0" smtClean="0">
                <a:latin typeface="Times New Roman"/>
                <a:cs typeface="Times New Roman"/>
              </a:rPr>
              <a:t>Rep </a:t>
            </a:r>
            <a:r>
              <a:rPr lang="en-US" sz="2000" b="1" dirty="0" smtClean="0">
                <a:latin typeface="Calibri"/>
                <a:cs typeface="Calibri"/>
              </a:rPr>
              <a:t>on any point</a:t>
            </a:r>
            <a:endParaRPr lang="en-US" sz="2000" b="1" baseline="-25000" dirty="0" smtClean="0">
              <a:latin typeface="Times New Roman"/>
              <a:cs typeface="Times New Roman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034027" y="3943472"/>
            <a:ext cx="114851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25" name="Trapezoid 24"/>
          <p:cNvSpPr/>
          <p:nvPr/>
        </p:nvSpPr>
        <p:spPr bwMode="auto">
          <a:xfrm rot="5400000">
            <a:off x="3263152" y="3500996"/>
            <a:ext cx="668853" cy="627770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918842" y="3320556"/>
            <a:ext cx="790647" cy="558288"/>
            <a:chOff x="8254429" y="3263906"/>
            <a:chExt cx="790647" cy="558288"/>
          </a:xfrm>
        </p:grpSpPr>
        <p:cxnSp>
          <p:nvCxnSpPr>
            <p:cNvPr id="43" name="Straight Arrow Connector 42"/>
            <p:cNvCxnSpPr/>
            <p:nvPr/>
          </p:nvCxnSpPr>
          <p:spPr bwMode="auto">
            <a:xfrm flipV="1">
              <a:off x="8254429" y="3810593"/>
              <a:ext cx="790647" cy="11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</p:cxnSp>
        <p:sp>
          <p:nvSpPr>
            <p:cNvPr id="45" name="TextBox 44"/>
            <p:cNvSpPr txBox="1"/>
            <p:nvPr/>
          </p:nvSpPr>
          <p:spPr>
            <a:xfrm>
              <a:off x="8294435" y="3294103"/>
              <a:ext cx="4054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4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346278" y="3263906"/>
              <a:ext cx="498494" cy="453423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322786" y="3263906"/>
              <a:ext cx="69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key</a:t>
              </a:r>
              <a:endParaRPr lang="en-US" sz="24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49" name="Straight Arrow Connector 48"/>
          <p:cNvCxnSpPr/>
          <p:nvPr/>
        </p:nvCxnSpPr>
        <p:spPr bwMode="auto">
          <a:xfrm flipH="1" flipV="1">
            <a:off x="1516328" y="3350753"/>
            <a:ext cx="421031" cy="5481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50" name="Rectangle 49"/>
          <p:cNvSpPr/>
          <p:nvPr/>
        </p:nvSpPr>
        <p:spPr>
          <a:xfrm rot="2488448">
            <a:off x="1590648" y="318956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t</a:t>
            </a:r>
            <a:endParaRPr lang="en-US" sz="2400" dirty="0">
              <a:cs typeface="Calibri"/>
            </a:endParaRPr>
          </a:p>
        </p:txBody>
      </p:sp>
      <p:sp>
        <p:nvSpPr>
          <p:cNvPr id="51" name="Rectangle 36"/>
          <p:cNvSpPr>
            <a:spLocks noChangeArrowheads="1"/>
          </p:cNvSpPr>
          <p:nvPr/>
        </p:nvSpPr>
        <p:spPr bwMode="auto">
          <a:xfrm>
            <a:off x="877371" y="5032826"/>
            <a:ext cx="2911582" cy="94347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2000" b="1" dirty="0" smtClean="0"/>
              <a:t>Key derivation is not possible if the source is distributed like this</a:t>
            </a:r>
            <a:endParaRPr lang="en-US" sz="2000" b="1" baseline="-25000" dirty="0" smtClean="0">
              <a:latin typeface="Times New Roman"/>
              <a:cs typeface="Times New Roman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205921" y="3167421"/>
            <a:ext cx="1462875" cy="1462875"/>
          </a:xfrm>
          <a:prstGeom prst="ellipse">
            <a:avLst/>
          </a:prstGeom>
          <a:noFill/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 bwMode="auto">
          <a:xfrm>
            <a:off x="1893131" y="3853395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83693" y="3578799"/>
            <a:ext cx="532991" cy="359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Rep</a:t>
            </a:r>
            <a:endParaRPr lang="en-US" sz="24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150090" y="-21686"/>
            <a:ext cx="899390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Is it possible to handle low entropy: </a:t>
            </a:r>
            <a:r>
              <a:rPr lang="en-US" i="1" dirty="0">
                <a:latin typeface="Times New Roman"/>
                <a:cs typeface="Times New Roman"/>
              </a:rPr>
              <a:t>k</a:t>
            </a:r>
            <a:r>
              <a:rPr lang="en-US" dirty="0">
                <a:latin typeface="Times New Roman"/>
                <a:cs typeface="Times New Roman"/>
              </a:rPr>
              <a:t> &lt; </a:t>
            </a:r>
            <a:r>
              <a:rPr lang="en-US" i="1" dirty="0">
                <a:latin typeface="Times New Roman"/>
                <a:cs typeface="Times New Roman"/>
              </a:rPr>
              <a:t>t 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416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/>
        </p:nvSpPr>
        <p:spPr bwMode="auto">
          <a:xfrm>
            <a:off x="1964062" y="527972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031188" y="259409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1031188" y="595813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3099568" y="561949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3777925" y="236485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484882" y="308693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3648036" y="367230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781542" y="407148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573988" y="574750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2774529" y="467107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716598" y="200335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031188" y="1605695"/>
            <a:ext cx="2897406" cy="1481241"/>
            <a:chOff x="5743345" y="2034529"/>
            <a:chExt cx="2897406" cy="1481241"/>
          </a:xfrm>
        </p:grpSpPr>
        <p:cxnSp>
          <p:nvCxnSpPr>
            <p:cNvPr id="65" name="Straight Arrow Connector 64"/>
            <p:cNvCxnSpPr>
              <a:endCxn id="51" idx="0"/>
            </p:cNvCxnSpPr>
            <p:nvPr/>
          </p:nvCxnSpPr>
          <p:spPr>
            <a:xfrm flipH="1">
              <a:off x="7261984" y="2567056"/>
              <a:ext cx="22640" cy="9487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endCxn id="45" idx="6"/>
            </p:cNvCxnSpPr>
            <p:nvPr/>
          </p:nvCxnSpPr>
          <p:spPr>
            <a:xfrm flipH="1">
              <a:off x="5873234" y="2567056"/>
              <a:ext cx="1411390" cy="5198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5743345" y="2034529"/>
              <a:ext cx="28974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Possible values of </a:t>
              </a:r>
              <a:r>
                <a:rPr lang="en-US" sz="2400" i="1" dirty="0" smtClean="0">
                  <a:latin typeface="Times New Roman"/>
                  <a:cs typeface="Times New Roman"/>
                </a:rPr>
                <a:t>initial</a:t>
              </a:r>
              <a:endParaRPr lang="en-US" sz="2400" i="1" baseline="-25000" dirty="0">
                <a:latin typeface="Times New Roman"/>
                <a:cs typeface="Times New Roman"/>
              </a:endParaRPr>
            </a:p>
          </p:txBody>
        </p:sp>
      </p:grpSp>
      <p:sp>
        <p:nvSpPr>
          <p:cNvPr id="68" name="Oval 67"/>
          <p:cNvSpPr/>
          <p:nvPr/>
        </p:nvSpPr>
        <p:spPr bwMode="auto">
          <a:xfrm>
            <a:off x="1899117" y="369169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535973" y="4862635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final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3309843" y="4825476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2" name="Straight Arrow Connector 71"/>
          <p:cNvCxnSpPr>
            <a:stCxn id="71" idx="1"/>
            <a:endCxn id="55" idx="6"/>
          </p:cNvCxnSpPr>
          <p:nvPr/>
        </p:nvCxnSpPr>
        <p:spPr bwMode="auto">
          <a:xfrm flipH="1" flipV="1">
            <a:off x="2904418" y="4735082"/>
            <a:ext cx="424447" cy="1091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17</a:t>
            </a:fld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093951" y="3977787"/>
            <a:ext cx="1462875" cy="1462875"/>
          </a:xfrm>
          <a:prstGeom prst="ellipse">
            <a:avLst/>
          </a:prstGeom>
          <a:noFill/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1613051">
            <a:off x="2968315" y="4327822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t</a:t>
            </a:r>
            <a:endParaRPr lang="en-US" sz="2400" dirty="0">
              <a:cs typeface="Calibri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50091" y="1442709"/>
            <a:ext cx="4137707" cy="47152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4468084" y="5279723"/>
            <a:ext cx="3521915" cy="88921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2000" b="1" dirty="0" smtClean="0"/>
              <a:t>Noisy sources have more structure than </a:t>
            </a:r>
            <a:r>
              <a:rPr lang="en-US" sz="2000" b="1" i="1" dirty="0" smtClean="0">
                <a:latin typeface="Times New Roman"/>
                <a:cs typeface="Times New Roman"/>
              </a:rPr>
              <a:t>k</a:t>
            </a:r>
            <a:r>
              <a:rPr lang="en-US" sz="2000" b="1" dirty="0" smtClean="0"/>
              <a:t> and </a:t>
            </a:r>
            <a:r>
              <a:rPr lang="en-US" sz="2000" b="1" i="1" dirty="0" smtClean="0">
                <a:latin typeface="Times New Roman"/>
                <a:cs typeface="Times New Roman"/>
              </a:rPr>
              <a:t>t </a:t>
            </a:r>
            <a:r>
              <a:rPr lang="en-US" sz="2000" b="1" dirty="0" smtClean="0">
                <a:latin typeface="Calibri"/>
                <a:cs typeface="Calibri"/>
              </a:rPr>
              <a:t>!!</a:t>
            </a: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587642" y="6262150"/>
            <a:ext cx="7906019" cy="46954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 algn="ctr">
              <a:defRPr/>
            </a:pPr>
            <a:r>
              <a:rPr lang="en-US" sz="2000" b="1" dirty="0" smtClean="0"/>
              <a:t>Recall: attacker can run </a:t>
            </a:r>
            <a:r>
              <a:rPr lang="en-US" sz="2000" b="1" i="1" dirty="0" smtClean="0">
                <a:latin typeface="Times New Roman"/>
                <a:cs typeface="Times New Roman"/>
              </a:rPr>
              <a:t>Rep </a:t>
            </a:r>
            <a:r>
              <a:rPr lang="en-US" sz="2000" b="1" dirty="0" smtClean="0">
                <a:latin typeface="Calibri"/>
                <a:cs typeface="Calibri"/>
              </a:rPr>
              <a:t>on any point</a:t>
            </a:r>
            <a:endParaRPr lang="en-US" sz="2000" b="1" baseline="-25000" dirty="0" smtClean="0">
              <a:latin typeface="Times New Roman"/>
              <a:cs typeface="Times New Roman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50090" y="-21686"/>
            <a:ext cx="899390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Is it possible to handle low entropy: </a:t>
            </a:r>
            <a:r>
              <a:rPr lang="en-US" i="1" dirty="0">
                <a:latin typeface="Times New Roman"/>
                <a:cs typeface="Times New Roman"/>
              </a:rPr>
              <a:t>k</a:t>
            </a:r>
            <a:r>
              <a:rPr lang="en-US" dirty="0">
                <a:latin typeface="Times New Roman"/>
                <a:cs typeface="Times New Roman"/>
              </a:rPr>
              <a:t> &lt; </a:t>
            </a:r>
            <a:r>
              <a:rPr lang="en-US" i="1" dirty="0">
                <a:latin typeface="Times New Roman"/>
                <a:cs typeface="Times New Roman"/>
              </a:rPr>
              <a:t>t </a:t>
            </a:r>
            <a:r>
              <a:rPr lang="en-US" dirty="0"/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68084" y="2148808"/>
            <a:ext cx="45720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Calibri"/>
              </a:rPr>
              <a:t>Checking in with reality: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cs typeface="Calibri"/>
              </a:rPr>
              <a:t>Iris has: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|</a:t>
            </a:r>
            <a:r>
              <a:rPr lang="en-US" sz="2400" i="1" dirty="0" smtClean="0">
                <a:latin typeface="Times New Roman"/>
                <a:cs typeface="Times New Roman"/>
              </a:rPr>
              <a:t>initial</a:t>
            </a:r>
            <a:r>
              <a:rPr lang="en-US" sz="2400" dirty="0" smtClean="0">
                <a:latin typeface="Times New Roman"/>
                <a:cs typeface="Times New Roman"/>
              </a:rPr>
              <a:t>|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= 2048 </a:t>
            </a:r>
            <a:r>
              <a:rPr lang="en-US" sz="2400" dirty="0" smtClean="0">
                <a:latin typeface="Calibri"/>
                <a:cs typeface="Calibri"/>
              </a:rPr>
              <a:t>bits</a:t>
            </a:r>
            <a:endParaRPr lang="en-US" sz="2400" i="1" dirty="0" smtClean="0">
              <a:latin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i="1" dirty="0" smtClean="0">
                <a:latin typeface="Times New Roman"/>
                <a:cs typeface="Times New Roman"/>
              </a:rPr>
              <a:t>k</a:t>
            </a:r>
            <a:r>
              <a:rPr lang="en-US" sz="2400" dirty="0" smtClean="0">
                <a:cs typeface="Calibri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= </a:t>
            </a:r>
            <a:r>
              <a:rPr lang="en-US" sz="2400" dirty="0" smtClean="0">
                <a:latin typeface="Times New Roman"/>
                <a:cs typeface="Times New Roman"/>
              </a:rPr>
              <a:t>249</a:t>
            </a:r>
            <a:endParaRPr lang="en-US" sz="2400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i="1" dirty="0" smtClean="0"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cs typeface="Calibri"/>
              </a:rPr>
              <a:t> </a:t>
            </a:r>
            <a:r>
              <a:rPr lang="en-US" sz="2400" dirty="0">
                <a:cs typeface="Calibri"/>
              </a:rPr>
              <a:t>≈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300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Closest distance for two people is 680 bits</a:t>
            </a:r>
            <a:br>
              <a:rPr lang="en-US" sz="2400" dirty="0" smtClean="0">
                <a:latin typeface="Times New Roman"/>
                <a:cs typeface="Times New Roman"/>
              </a:rPr>
            </a:br>
            <a:r>
              <a:rPr lang="en-US" sz="2000" dirty="0" smtClean="0">
                <a:cs typeface="Calibri"/>
              </a:rPr>
              <a:t>[Daugman04]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4468084" y="1120725"/>
            <a:ext cx="3521915" cy="88262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2000" b="1" dirty="0" smtClean="0"/>
              <a:t>Counterexample goes away if source distributed like this!</a:t>
            </a:r>
            <a:endParaRPr lang="en-US" sz="2000" b="1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658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  <p:bldP spid="25" grpId="0" animBg="1"/>
      <p:bldP spid="27" grpId="0"/>
      <p:bldP spid="30" grpId="0" animBg="1"/>
      <p:bldP spid="32" grpId="1" build="allAtOnce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Strong Authentication through Key Derivation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Model and Defining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Security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Limitations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of Traditional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Approaches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New </a:t>
            </a:r>
            <a:r>
              <a:rPr lang="en-US" dirty="0" smtClean="0"/>
              <a:t>Constructions</a:t>
            </a:r>
          </a:p>
          <a:p>
            <a:pPr lvl="1"/>
            <a:r>
              <a:rPr lang="en-US" dirty="0" smtClean="0"/>
              <a:t>Use properties of distribution beyond entropy (</a:t>
            </a:r>
            <a:r>
              <a:rPr lang="en-US" i="1" dirty="0" smtClean="0">
                <a:latin typeface="Times New Roman"/>
                <a:cs typeface="Times New Roman"/>
              </a:rPr>
              <a:t>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Observation: many noisy sources are redundant; subsampling increases entropy rate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8847" y="3414920"/>
            <a:ext cx="801077" cy="4700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7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1" y="-271546"/>
            <a:ext cx="8890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Idea: “encrypt” </a:t>
            </a:r>
            <a:r>
              <a:rPr lang="en-US" sz="3600" i="1" dirty="0" smtClean="0">
                <a:latin typeface="Times New Roman"/>
                <a:cs typeface="Times New Roman"/>
              </a:rPr>
              <a:t>key</a:t>
            </a:r>
            <a:r>
              <a:rPr lang="en-US" sz="3600" dirty="0" smtClean="0"/>
              <a:t> using parts of </a:t>
            </a:r>
            <a:r>
              <a:rPr lang="en-US" sz="3600" i="1" dirty="0" smtClean="0">
                <a:latin typeface="Times New Roman"/>
                <a:cs typeface="Times New Roman"/>
              </a:rPr>
              <a:t>initial</a:t>
            </a:r>
            <a:endParaRPr lang="en-US" sz="3600" baseline="-25000" dirty="0">
              <a:latin typeface="Times New Roman"/>
              <a:cs typeface="Times New 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65531" y="3463476"/>
            <a:ext cx="4869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initial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= a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2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3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4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5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6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7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8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9</a:t>
            </a:r>
            <a:endParaRPr lang="en-US" sz="2800" dirty="0"/>
          </a:p>
        </p:txBody>
      </p:sp>
      <p:sp>
        <p:nvSpPr>
          <p:cNvPr id="54" name="Rectangle 53"/>
          <p:cNvSpPr/>
          <p:nvPr/>
        </p:nvSpPr>
        <p:spPr>
          <a:xfrm>
            <a:off x="333007" y="883707"/>
            <a:ext cx="8733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Gen</a:t>
            </a:r>
            <a:r>
              <a:rPr lang="en-US" sz="2800" dirty="0" smtClean="0">
                <a:cs typeface="Times New Roman"/>
              </a:rPr>
              <a:t>: - get random combinations of symbols in </a:t>
            </a:r>
            <a:r>
              <a:rPr lang="en-US" sz="2800" i="1" dirty="0" smtClean="0">
                <a:latin typeface="Times New Roman"/>
                <a:cs typeface="Times New Roman"/>
              </a:rPr>
              <a:t>initial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cs typeface="Times New Roman"/>
              </a:rPr>
              <a:t> 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125694" y="3291672"/>
            <a:ext cx="721908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 bwMode="auto">
          <a:xfrm flipV="1">
            <a:off x="1963132" y="4089416"/>
            <a:ext cx="4415084" cy="1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8023154" y="3789089"/>
            <a:ext cx="869787" cy="77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8017028" y="4461840"/>
            <a:ext cx="83017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0" name="TextBox 59"/>
          <p:cNvSpPr txBox="1"/>
          <p:nvPr/>
        </p:nvSpPr>
        <p:spPr>
          <a:xfrm>
            <a:off x="8095246" y="3239952"/>
            <a:ext cx="78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key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095657" y="3887125"/>
            <a:ext cx="922565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help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1855854" y="403534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rapezoid 64"/>
          <p:cNvSpPr/>
          <p:nvPr/>
        </p:nvSpPr>
        <p:spPr bwMode="auto">
          <a:xfrm rot="5400000">
            <a:off x="6699007" y="3227355"/>
            <a:ext cx="989246" cy="1630826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803914" y="3748872"/>
            <a:ext cx="722974" cy="206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Gen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1644808" y="4561927"/>
            <a:ext cx="1279508" cy="2177697"/>
            <a:chOff x="1643244" y="4564057"/>
            <a:chExt cx="1279508" cy="2177697"/>
          </a:xfrm>
        </p:grpSpPr>
        <p:grpSp>
          <p:nvGrpSpPr>
            <p:cNvPr id="78" name="Group 77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01" name="Rectangle 100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98" name="Rectangle 97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3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9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0" name="Rectangle 79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5701" y="4561927"/>
            <a:ext cx="1279508" cy="2177697"/>
            <a:chOff x="1643244" y="4564057"/>
            <a:chExt cx="1279508" cy="2177697"/>
          </a:xfrm>
        </p:grpSpPr>
        <p:grpSp>
          <p:nvGrpSpPr>
            <p:cNvPr id="104" name="Group 103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27" name="Rectangle 126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24" name="Rectangle 123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1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9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6" name="Rectangle 105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213915" y="4561927"/>
            <a:ext cx="1279508" cy="2177697"/>
            <a:chOff x="1643244" y="4564057"/>
            <a:chExt cx="1279508" cy="2177697"/>
          </a:xfrm>
        </p:grpSpPr>
        <p:grpSp>
          <p:nvGrpSpPr>
            <p:cNvPr id="130" name="Group 129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53" name="Rectangle 152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50" name="Rectangle 149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3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4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2" name="Rectangle 131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783022" y="4561927"/>
            <a:ext cx="1279508" cy="2177697"/>
            <a:chOff x="1643244" y="4564057"/>
            <a:chExt cx="1279508" cy="2177697"/>
          </a:xfrm>
        </p:grpSpPr>
        <p:grpSp>
          <p:nvGrpSpPr>
            <p:cNvPr id="156" name="Group 155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78" name="Picture 17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79" name="Rectangle 178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76" name="Rectangle 175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7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6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8" name="Rectangle 157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6352129" y="4561927"/>
            <a:ext cx="1279508" cy="2177697"/>
            <a:chOff x="1643244" y="4564057"/>
            <a:chExt cx="1279508" cy="2177697"/>
          </a:xfrm>
        </p:grpSpPr>
        <p:grpSp>
          <p:nvGrpSpPr>
            <p:cNvPr id="182" name="Group 181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204" name="Picture 20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205" name="Rectangle 204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201" name="Picture 20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202" name="Rectangle 201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8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7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4" name="Rectangle 183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7921237" y="4561927"/>
            <a:ext cx="1279508" cy="2177697"/>
            <a:chOff x="1643244" y="4564057"/>
            <a:chExt cx="1279508" cy="2177697"/>
          </a:xfrm>
        </p:grpSpPr>
        <p:grpSp>
          <p:nvGrpSpPr>
            <p:cNvPr id="208" name="Group 207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230" name="Picture 2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231" name="Rectangle 230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232" name="Rectangle 231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227" name="Picture 22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228" name="Rectangle 227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3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0" name="Rectangle 209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33" name="Rectangle 232"/>
          <p:cNvSpPr/>
          <p:nvPr/>
        </p:nvSpPr>
        <p:spPr>
          <a:xfrm>
            <a:off x="1113648" y="1358783"/>
            <a:ext cx="6413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- “lock” </a:t>
            </a:r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r>
              <a:rPr lang="en-US" sz="2800" dirty="0" smtClean="0">
                <a:cs typeface="Times New Roman"/>
              </a:rPr>
              <a:t>       using these combinations</a:t>
            </a:r>
          </a:p>
        </p:txBody>
      </p:sp>
      <p:sp>
        <p:nvSpPr>
          <p:cNvPr id="234" name="Rectangle 233"/>
          <p:cNvSpPr/>
          <p:nvPr/>
        </p:nvSpPr>
        <p:spPr>
          <a:xfrm>
            <a:off x="2346799" y="1399403"/>
            <a:ext cx="665143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TextBox 234"/>
          <p:cNvSpPr txBox="1"/>
          <p:nvPr/>
        </p:nvSpPr>
        <p:spPr>
          <a:xfrm>
            <a:off x="2308341" y="1355859"/>
            <a:ext cx="78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key 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882646" y="4561927"/>
            <a:ext cx="10613283" cy="1721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81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233" grpId="0"/>
      <p:bldP spid="234" grpId="0" animBg="1"/>
      <p:bldP spid="2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457200" y="-1294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Key Derivation from Noisy Sources</a:t>
            </a:r>
            <a:endParaRPr lang="en-US" dirty="0"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9461" y="890362"/>
            <a:ext cx="1585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Biometric Data</a:t>
            </a:r>
            <a:endParaRPr lang="en-US" sz="1800" dirty="0"/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247930" y="5955854"/>
            <a:ext cx="8193836" cy="77354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 algn="ctr">
              <a:defRPr/>
            </a:pPr>
            <a:r>
              <a:rPr lang="en-US" sz="2800" b="1" dirty="0" smtClean="0"/>
              <a:t>Challenge: Traditional approaches do not provide adequate security for many physical sources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0966" y="2781790"/>
            <a:ext cx="10024191" cy="3149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charset="0"/>
              </a:rPr>
              <a:t>High-entropy sources are often noisy </a:t>
            </a:r>
          </a:p>
          <a:p>
            <a:pPr lvl="1"/>
            <a:r>
              <a:rPr lang="en-US" sz="2400" dirty="0" smtClean="0">
                <a:latin typeface="Arial" charset="0"/>
              </a:rPr>
              <a:t>Initial reading </a:t>
            </a:r>
            <a:r>
              <a:rPr lang="en-US" sz="2400" i="1" dirty="0" smtClean="0">
                <a:latin typeface="Times New Roman"/>
                <a:cs typeface="Times New Roman"/>
              </a:rPr>
              <a:t>initial</a:t>
            </a:r>
            <a:r>
              <a:rPr lang="en-US" sz="2400" baseline="-25000" dirty="0" smtClean="0">
                <a:latin typeface="Times New Roman"/>
                <a:cs typeface="Times New Roman"/>
              </a:rPr>
              <a:t>  </a:t>
            </a:r>
            <a:r>
              <a:rPr lang="en-US" sz="2400" dirty="0" smtClean="0">
                <a:latin typeface="Times New Roman"/>
                <a:cs typeface="Times New Roman"/>
              </a:rPr>
              <a:t>≠ </a:t>
            </a:r>
            <a:r>
              <a:rPr lang="en-US" sz="2400" dirty="0" smtClean="0">
                <a:latin typeface="Arial" charset="0"/>
              </a:rPr>
              <a:t> later reading 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final</a:t>
            </a:r>
            <a:endParaRPr lang="en-US" sz="2400" dirty="0" smtClean="0">
              <a:latin typeface="Arial" charset="0"/>
            </a:endParaRPr>
          </a:p>
          <a:p>
            <a:pPr lvl="1"/>
            <a:r>
              <a:rPr lang="en-US" sz="2400" dirty="0">
                <a:cs typeface="Calibri"/>
              </a:rPr>
              <a:t>Source </a:t>
            </a:r>
            <a:r>
              <a:rPr lang="en-US" sz="2400" i="1" dirty="0" smtClean="0">
                <a:latin typeface="Times New Roman"/>
                <a:cs typeface="Times New Roman"/>
              </a:rPr>
              <a:t>initial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= </a:t>
            </a:r>
            <a:r>
              <a:rPr lang="en-US" sz="2400" i="1" dirty="0">
                <a:latin typeface="Times New Roman"/>
                <a:cs typeface="Times New Roman"/>
              </a:rPr>
              <a:t>a</a:t>
            </a:r>
            <a:r>
              <a:rPr lang="en-US" sz="2400" baseline="-25000" dirty="0">
                <a:latin typeface="Times New Roman"/>
                <a:cs typeface="Times New Roman"/>
              </a:rPr>
              <a:t>1</a:t>
            </a:r>
            <a:r>
              <a:rPr lang="en-US" sz="2400" dirty="0">
                <a:latin typeface="Times New Roman"/>
                <a:cs typeface="Times New Roman"/>
              </a:rPr>
              <a:t>,…, </a:t>
            </a:r>
            <a:r>
              <a:rPr lang="en-US" sz="2400" i="1" dirty="0" err="1">
                <a:latin typeface="Times New Roman"/>
                <a:cs typeface="Times New Roman"/>
              </a:rPr>
              <a:t>a</a:t>
            </a:r>
            <a:r>
              <a:rPr lang="en-US" sz="2400" i="1" baseline="-25000" dirty="0" err="1">
                <a:latin typeface="Times New Roman"/>
                <a:cs typeface="Times New Roman"/>
              </a:rPr>
              <a:t>k</a:t>
            </a:r>
            <a:r>
              <a:rPr lang="en-US" sz="2400" i="1" dirty="0">
                <a:latin typeface="Times New Roman"/>
                <a:cs typeface="Times New Roman"/>
              </a:rPr>
              <a:t>,</a:t>
            </a:r>
            <a:r>
              <a:rPr lang="en-US" sz="2400" dirty="0">
                <a:cs typeface="Calibri"/>
              </a:rPr>
              <a:t> each </a:t>
            </a:r>
            <a:r>
              <a:rPr lang="en-US" sz="2400" dirty="0"/>
              <a:t>symbol </a:t>
            </a:r>
            <a:r>
              <a:rPr lang="en-US" sz="2400" i="1" dirty="0" err="1">
                <a:latin typeface="Times New Roman"/>
                <a:cs typeface="Times New Roman"/>
              </a:rPr>
              <a:t>a</a:t>
            </a:r>
            <a:r>
              <a:rPr lang="en-US" sz="2400" i="1" baseline="-25000" dirty="0" err="1">
                <a:latin typeface="Times New Roman"/>
                <a:cs typeface="Times New Roman"/>
              </a:rPr>
              <a:t>i</a:t>
            </a:r>
            <a:r>
              <a:rPr lang="en-US" sz="2400" dirty="0"/>
              <a:t> over alphabet </a:t>
            </a:r>
            <a:r>
              <a:rPr lang="en-US" sz="2400" i="1" dirty="0">
                <a:latin typeface="Times New Roman"/>
                <a:cs typeface="Times New Roman"/>
              </a:rPr>
              <a:t>Z </a:t>
            </a:r>
            <a:endParaRPr lang="en-US" sz="2400" dirty="0">
              <a:latin typeface="Arial" charset="0"/>
            </a:endParaRPr>
          </a:p>
          <a:p>
            <a:pPr lvl="1"/>
            <a:r>
              <a:rPr lang="en-US" altLang="ja-JP" sz="2400" dirty="0">
                <a:latin typeface="Arial"/>
                <a:cs typeface="Arial"/>
              </a:rPr>
              <a:t>Assume a bound on </a:t>
            </a:r>
            <a:r>
              <a:rPr lang="en-US" altLang="ja-JP" sz="2400" dirty="0" smtClean="0">
                <a:latin typeface="Arial"/>
                <a:cs typeface="Arial"/>
              </a:rPr>
              <a:t>Hamming distance</a:t>
            </a:r>
            <a:r>
              <a:rPr lang="en-US" altLang="ja-JP" sz="2400" dirty="0">
                <a:latin typeface="Arial"/>
                <a:cs typeface="Arial"/>
              </a:rPr>
              <a:t>: </a:t>
            </a:r>
            <a:r>
              <a:rPr lang="en-US" altLang="ja-JP" sz="2400" i="1" dirty="0">
                <a:latin typeface="Times New Roman"/>
                <a:cs typeface="Times New Roman"/>
              </a:rPr>
              <a:t>d</a:t>
            </a:r>
            <a:r>
              <a:rPr lang="en-US" altLang="ja-JP" sz="2400" dirty="0" smtClean="0">
                <a:latin typeface="Times New Roman"/>
                <a:cs typeface="Times New Roman"/>
              </a:rPr>
              <a:t>(</a:t>
            </a:r>
            <a:r>
              <a:rPr lang="en-US" altLang="ja-JP" sz="2400" i="1" dirty="0" smtClean="0">
                <a:latin typeface="Times New Roman"/>
                <a:cs typeface="Times New Roman"/>
              </a:rPr>
              <a:t>initial</a:t>
            </a:r>
            <a:r>
              <a:rPr lang="en-US" altLang="ja-JP" sz="2400" dirty="0" smtClean="0">
                <a:latin typeface="Times New Roman"/>
                <a:cs typeface="Times New Roman"/>
              </a:rPr>
              <a:t>, 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final</a:t>
            </a:r>
            <a:r>
              <a:rPr lang="en-US" altLang="ja-JP" sz="2400" dirty="0" smtClean="0">
                <a:latin typeface="Times New Roman"/>
                <a:cs typeface="Times New Roman"/>
              </a:rPr>
              <a:t>) </a:t>
            </a:r>
            <a:r>
              <a:rPr lang="en-US" altLang="ja-JP" sz="2400" dirty="0">
                <a:latin typeface="Times New Roman"/>
                <a:cs typeface="Times New Roman"/>
              </a:rPr>
              <a:t>≤ </a:t>
            </a:r>
            <a:r>
              <a:rPr lang="en-US" altLang="ja-JP" sz="2400" i="1" dirty="0" smtClean="0">
                <a:latin typeface="Times New Roman"/>
                <a:cs typeface="Times New Roman"/>
              </a:rPr>
              <a:t>t</a:t>
            </a:r>
            <a:endParaRPr lang="en-US" sz="1800" dirty="0" smtClean="0">
              <a:latin typeface="Arial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charset="0"/>
              </a:rPr>
              <a:t>Goal: </a:t>
            </a:r>
            <a:r>
              <a:rPr lang="en-US" sz="2800" dirty="0">
                <a:latin typeface="Arial" charset="0"/>
              </a:rPr>
              <a:t>derive </a:t>
            </a:r>
            <a:r>
              <a:rPr lang="en-US" sz="2800" dirty="0" smtClean="0">
                <a:latin typeface="Arial" charset="0"/>
              </a:rPr>
              <a:t>a stable cryptographically strong output</a:t>
            </a:r>
            <a:endParaRPr lang="en-US" sz="2800" dirty="0">
              <a:latin typeface="Arial" charset="0"/>
            </a:endParaRPr>
          </a:p>
          <a:p>
            <a:pPr lvl="1"/>
            <a:r>
              <a:rPr lang="en-US" sz="2400" dirty="0" smtClean="0">
                <a:latin typeface="Arial" charset="0"/>
                <a:cs typeface="Arial" charset="0"/>
              </a:rPr>
              <a:t>Give same key if </a:t>
            </a:r>
            <a:r>
              <a:rPr lang="en-US" sz="2400" i="1" dirty="0">
                <a:latin typeface="Times New Roman"/>
                <a:cs typeface="Times New Roman"/>
              </a:rPr>
              <a:t>d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i="1" dirty="0">
                <a:latin typeface="Times New Roman"/>
                <a:cs typeface="Times New Roman"/>
              </a:rPr>
              <a:t>initial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final</a:t>
            </a:r>
            <a:r>
              <a:rPr lang="en-US" sz="2400" dirty="0">
                <a:latin typeface="Times New Roman"/>
                <a:cs typeface="Times New Roman"/>
              </a:rPr>
              <a:t>)&lt;</a:t>
            </a:r>
            <a:r>
              <a:rPr lang="en-US" sz="2400" i="1" dirty="0" smtClean="0">
                <a:latin typeface="Times New Roman"/>
                <a:cs typeface="Times New Roman"/>
              </a:rPr>
              <a:t>t</a:t>
            </a:r>
            <a:endParaRPr lang="en-US" sz="2400" dirty="0">
              <a:latin typeface="Arial" charset="0"/>
              <a:cs typeface="Arial" charset="0"/>
            </a:endParaRPr>
          </a:p>
          <a:p>
            <a:pPr lvl="1"/>
            <a:r>
              <a:rPr lang="en-US" sz="2400" dirty="0" smtClean="0">
                <a:latin typeface="Arial" charset="0"/>
                <a:cs typeface="Arial" charset="0"/>
              </a:rPr>
              <a:t>Key appears (pseudo)random to adversary</a:t>
            </a:r>
            <a:endParaRPr lang="en-US" sz="2400" dirty="0">
              <a:latin typeface="Times New Roman" charset="0"/>
              <a:cs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0810" t="11493" r="15055" b="2758"/>
          <a:stretch/>
        </p:blipFill>
        <p:spPr>
          <a:xfrm>
            <a:off x="6480292" y="1326829"/>
            <a:ext cx="1781840" cy="15821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 descr="Screen Shot 2016-05-01 at 2.57.2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15" y="1463912"/>
            <a:ext cx="1974849" cy="14187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6458" y="890362"/>
            <a:ext cx="38225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Physically Unclonable Functions (PUFs) </a:t>
            </a:r>
            <a:br>
              <a:rPr lang="en-US" sz="1800" dirty="0" smtClean="0"/>
            </a:br>
            <a:r>
              <a:rPr lang="en-US" sz="1600" dirty="0" smtClean="0"/>
              <a:t>[PappuRechtTaylorGershenfeld02]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3383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build="p"/>
      <p:bldP spid="2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Arrow Connector 55"/>
          <p:cNvCxnSpPr/>
          <p:nvPr/>
        </p:nvCxnSpPr>
        <p:spPr bwMode="auto">
          <a:xfrm flipV="1">
            <a:off x="1963132" y="4089416"/>
            <a:ext cx="4415084" cy="1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8023154" y="3789089"/>
            <a:ext cx="869787" cy="77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8017028" y="4461840"/>
            <a:ext cx="83017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2" name="Oval 61"/>
          <p:cNvSpPr/>
          <p:nvPr/>
        </p:nvSpPr>
        <p:spPr bwMode="auto">
          <a:xfrm>
            <a:off x="1855854" y="403534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rapezoid 64"/>
          <p:cNvSpPr/>
          <p:nvPr/>
        </p:nvSpPr>
        <p:spPr bwMode="auto">
          <a:xfrm rot="5400000">
            <a:off x="6699007" y="3227355"/>
            <a:ext cx="989246" cy="1630826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803914" y="3748872"/>
            <a:ext cx="722974" cy="206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Gen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1644808" y="4561927"/>
            <a:ext cx="1279508" cy="2177697"/>
            <a:chOff x="1643244" y="4564057"/>
            <a:chExt cx="1279508" cy="2177697"/>
          </a:xfrm>
        </p:grpSpPr>
        <p:grpSp>
          <p:nvGrpSpPr>
            <p:cNvPr id="78" name="Group 77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01" name="Rectangle 100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98" name="Rectangle 97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3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9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0" name="Rectangle 79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5701" y="4561927"/>
            <a:ext cx="1279508" cy="2177697"/>
            <a:chOff x="1643244" y="4564057"/>
            <a:chExt cx="1279508" cy="2177697"/>
          </a:xfrm>
        </p:grpSpPr>
        <p:grpSp>
          <p:nvGrpSpPr>
            <p:cNvPr id="104" name="Group 103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27" name="Rectangle 126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24" name="Rectangle 123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1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9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6" name="Rectangle 105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213915" y="4561927"/>
            <a:ext cx="1279508" cy="2177697"/>
            <a:chOff x="1643244" y="4564057"/>
            <a:chExt cx="1279508" cy="2177697"/>
          </a:xfrm>
        </p:grpSpPr>
        <p:grpSp>
          <p:nvGrpSpPr>
            <p:cNvPr id="130" name="Group 129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53" name="Rectangle 152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50" name="Rectangle 149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3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4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2" name="Rectangle 131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783022" y="4561927"/>
            <a:ext cx="1279508" cy="2177697"/>
            <a:chOff x="1643244" y="4564057"/>
            <a:chExt cx="1279508" cy="2177697"/>
          </a:xfrm>
        </p:grpSpPr>
        <p:grpSp>
          <p:nvGrpSpPr>
            <p:cNvPr id="156" name="Group 155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78" name="Picture 17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79" name="Rectangle 178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76" name="Rectangle 175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7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6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8" name="Rectangle 157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6352129" y="4561927"/>
            <a:ext cx="1279508" cy="2177697"/>
            <a:chOff x="1643244" y="4564057"/>
            <a:chExt cx="1279508" cy="2177697"/>
          </a:xfrm>
        </p:grpSpPr>
        <p:grpSp>
          <p:nvGrpSpPr>
            <p:cNvPr id="182" name="Group 181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204" name="Picture 20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205" name="Rectangle 204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201" name="Picture 20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202" name="Rectangle 201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8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7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4" name="Rectangle 183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7921237" y="4561927"/>
            <a:ext cx="1279508" cy="2177697"/>
            <a:chOff x="1643244" y="4564057"/>
            <a:chExt cx="1279508" cy="2177697"/>
          </a:xfrm>
        </p:grpSpPr>
        <p:grpSp>
          <p:nvGrpSpPr>
            <p:cNvPr id="208" name="Group 207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230" name="Picture 2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231" name="Rectangle 230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232" name="Rectangle 231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227" name="Picture 22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228" name="Rectangle 227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3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0" name="Rectangle 209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33" name="Title 1"/>
          <p:cNvSpPr>
            <a:spLocks noGrp="1"/>
          </p:cNvSpPr>
          <p:nvPr>
            <p:ph type="title"/>
          </p:nvPr>
        </p:nvSpPr>
        <p:spPr>
          <a:xfrm>
            <a:off x="150091" y="-271546"/>
            <a:ext cx="8890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Idea: “encrypt” </a:t>
            </a:r>
            <a:r>
              <a:rPr lang="en-US" sz="3600" i="1" dirty="0" smtClean="0">
                <a:latin typeface="Times New Roman"/>
                <a:cs typeface="Times New Roman"/>
              </a:rPr>
              <a:t>key</a:t>
            </a:r>
            <a:r>
              <a:rPr lang="en-US" sz="3600" dirty="0" smtClean="0"/>
              <a:t> using parts of </a:t>
            </a:r>
            <a:r>
              <a:rPr lang="en-US" sz="3600" i="1" dirty="0" smtClean="0">
                <a:latin typeface="Times New Roman"/>
                <a:cs typeface="Times New Roman"/>
              </a:rPr>
              <a:t>initial</a:t>
            </a:r>
            <a:endParaRPr lang="en-US" sz="3600" baseline="-25000" dirty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20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33007" y="883707"/>
            <a:ext cx="8733482" cy="998296"/>
            <a:chOff x="333007" y="883707"/>
            <a:chExt cx="8733482" cy="998296"/>
          </a:xfrm>
        </p:grpSpPr>
        <p:sp>
          <p:nvSpPr>
            <p:cNvPr id="234" name="Rectangle 233"/>
            <p:cNvSpPr/>
            <p:nvPr/>
          </p:nvSpPr>
          <p:spPr>
            <a:xfrm>
              <a:off x="333007" y="883707"/>
              <a:ext cx="87334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Gen</a:t>
              </a:r>
              <a:r>
                <a:rPr lang="en-US" sz="2800" dirty="0" smtClean="0">
                  <a:cs typeface="Times New Roman"/>
                </a:rPr>
                <a:t>: - get random combinations of symbols in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initial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 </a:t>
              </a:r>
              <a:r>
                <a:rPr lang="en-US" sz="2800" dirty="0" smtClean="0">
                  <a:cs typeface="Times New Roman"/>
                </a:rPr>
                <a:t>  </a:t>
              </a: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1113648" y="1358783"/>
              <a:ext cx="64132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cs typeface="Times New Roman"/>
                </a:rPr>
                <a:t>- “lock”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r>
                <a:rPr lang="en-US" sz="2800" dirty="0" smtClean="0">
                  <a:cs typeface="Times New Roman"/>
                </a:rPr>
                <a:t>       using these combinations</a:t>
              </a:r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2346799" y="1399403"/>
              <a:ext cx="665143" cy="457200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2308341" y="1355859"/>
              <a:ext cx="7824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key 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44" name="Rectangle 243"/>
          <p:cNvSpPr/>
          <p:nvPr/>
        </p:nvSpPr>
        <p:spPr>
          <a:xfrm>
            <a:off x="1665531" y="3463476"/>
            <a:ext cx="4869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initial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= a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2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3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4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5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6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7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8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9</a:t>
            </a:r>
            <a:endParaRPr lang="en-US" sz="2800" dirty="0"/>
          </a:p>
        </p:txBody>
      </p:sp>
      <p:sp>
        <p:nvSpPr>
          <p:cNvPr id="245" name="Rectangle 244"/>
          <p:cNvSpPr/>
          <p:nvPr/>
        </p:nvSpPr>
        <p:spPr>
          <a:xfrm>
            <a:off x="8125694" y="3291672"/>
            <a:ext cx="721908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TextBox 245"/>
          <p:cNvSpPr txBox="1"/>
          <p:nvPr/>
        </p:nvSpPr>
        <p:spPr>
          <a:xfrm>
            <a:off x="8095246" y="3239952"/>
            <a:ext cx="78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key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8095657" y="3887125"/>
            <a:ext cx="922565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help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91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Arrow Connector 55"/>
          <p:cNvCxnSpPr/>
          <p:nvPr/>
        </p:nvCxnSpPr>
        <p:spPr bwMode="auto">
          <a:xfrm flipV="1">
            <a:off x="1963132" y="4089416"/>
            <a:ext cx="4415084" cy="1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8023154" y="3789089"/>
            <a:ext cx="869787" cy="77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8017028" y="4461840"/>
            <a:ext cx="83017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2" name="Oval 61"/>
          <p:cNvSpPr/>
          <p:nvPr/>
        </p:nvSpPr>
        <p:spPr bwMode="auto">
          <a:xfrm>
            <a:off x="1855854" y="403534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rapezoid 64"/>
          <p:cNvSpPr/>
          <p:nvPr/>
        </p:nvSpPr>
        <p:spPr bwMode="auto">
          <a:xfrm rot="5400000">
            <a:off x="6699007" y="3227355"/>
            <a:ext cx="989246" cy="1630826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803914" y="3748872"/>
            <a:ext cx="722974" cy="206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Gen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1644808" y="4561927"/>
            <a:ext cx="1279508" cy="2177697"/>
            <a:chOff x="1643244" y="4564057"/>
            <a:chExt cx="1279508" cy="2177697"/>
          </a:xfrm>
        </p:grpSpPr>
        <p:grpSp>
          <p:nvGrpSpPr>
            <p:cNvPr id="78" name="Group 77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01" name="Rectangle 100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98" name="Rectangle 97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3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9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0" name="Rectangle 79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983919" y="4840707"/>
              <a:ext cx="71135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key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5701" y="4561927"/>
            <a:ext cx="1279508" cy="2177697"/>
            <a:chOff x="1643244" y="4564057"/>
            <a:chExt cx="1279508" cy="2177697"/>
          </a:xfrm>
        </p:grpSpPr>
        <p:grpSp>
          <p:nvGrpSpPr>
            <p:cNvPr id="104" name="Group 103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27" name="Rectangle 126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24" name="Rectangle 123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1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9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6" name="Rectangle 105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983919" y="4840707"/>
              <a:ext cx="82737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key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213915" y="4561927"/>
            <a:ext cx="1279508" cy="2177697"/>
            <a:chOff x="1643244" y="4564057"/>
            <a:chExt cx="1279508" cy="2177697"/>
          </a:xfrm>
        </p:grpSpPr>
        <p:grpSp>
          <p:nvGrpSpPr>
            <p:cNvPr id="130" name="Group 129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53" name="Rectangle 152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50" name="Rectangle 149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3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4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2" name="Rectangle 131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983919" y="4840707"/>
              <a:ext cx="71135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key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783022" y="4561927"/>
            <a:ext cx="1279508" cy="2177697"/>
            <a:chOff x="1643244" y="4564057"/>
            <a:chExt cx="1279508" cy="2177697"/>
          </a:xfrm>
        </p:grpSpPr>
        <p:grpSp>
          <p:nvGrpSpPr>
            <p:cNvPr id="156" name="Group 155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78" name="Picture 17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79" name="Rectangle 178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76" name="Rectangle 175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7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6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8" name="Rectangle 157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1983919" y="4840707"/>
              <a:ext cx="74878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key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6352129" y="4561927"/>
            <a:ext cx="1279508" cy="2177697"/>
            <a:chOff x="1643244" y="4564057"/>
            <a:chExt cx="1279508" cy="2177697"/>
          </a:xfrm>
        </p:grpSpPr>
        <p:grpSp>
          <p:nvGrpSpPr>
            <p:cNvPr id="182" name="Group 181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204" name="Picture 20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205" name="Rectangle 204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201" name="Picture 20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202" name="Rectangle 201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8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7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4" name="Rectangle 183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983919" y="4840707"/>
              <a:ext cx="71135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key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7921237" y="4561927"/>
            <a:ext cx="1279508" cy="2177697"/>
            <a:chOff x="1643244" y="4564057"/>
            <a:chExt cx="1279508" cy="2177697"/>
          </a:xfrm>
        </p:grpSpPr>
        <p:grpSp>
          <p:nvGrpSpPr>
            <p:cNvPr id="208" name="Group 207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230" name="Picture 2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231" name="Rectangle 230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232" name="Rectangle 231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227" name="Picture 22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228" name="Rectangle 227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3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0" name="Rectangle 209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1983919" y="4840707"/>
              <a:ext cx="74878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key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21</a:t>
            </a:fld>
            <a:endParaRPr lang="en-US"/>
          </a:p>
        </p:txBody>
      </p:sp>
      <p:grpSp>
        <p:nvGrpSpPr>
          <p:cNvPr id="239" name="Group 238"/>
          <p:cNvGrpSpPr/>
          <p:nvPr/>
        </p:nvGrpSpPr>
        <p:grpSpPr>
          <a:xfrm>
            <a:off x="333007" y="883707"/>
            <a:ext cx="8733482" cy="998296"/>
            <a:chOff x="333007" y="883707"/>
            <a:chExt cx="8733482" cy="998296"/>
          </a:xfrm>
        </p:grpSpPr>
        <p:sp>
          <p:nvSpPr>
            <p:cNvPr id="240" name="Rectangle 239"/>
            <p:cNvSpPr/>
            <p:nvPr/>
          </p:nvSpPr>
          <p:spPr>
            <a:xfrm>
              <a:off x="333007" y="883707"/>
              <a:ext cx="87334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Gen</a:t>
              </a:r>
              <a:r>
                <a:rPr lang="en-US" sz="2800" dirty="0" smtClean="0">
                  <a:cs typeface="Times New Roman"/>
                </a:rPr>
                <a:t>: - get random combinations of symbols in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initial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 </a:t>
              </a:r>
              <a:r>
                <a:rPr lang="en-US" sz="2800" dirty="0" smtClean="0">
                  <a:cs typeface="Times New Roman"/>
                </a:rPr>
                <a:t>  </a:t>
              </a: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1113648" y="1358783"/>
              <a:ext cx="64132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cs typeface="Times New Roman"/>
                </a:rPr>
                <a:t>- “lock”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r>
                <a:rPr lang="en-US" sz="2800" dirty="0" smtClean="0">
                  <a:cs typeface="Times New Roman"/>
                </a:rPr>
                <a:t>       using these combinations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346799" y="1399403"/>
              <a:ext cx="665143" cy="457200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2308341" y="1355859"/>
              <a:ext cx="7824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key 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44" name="Rectangle 243"/>
          <p:cNvSpPr/>
          <p:nvPr/>
        </p:nvSpPr>
        <p:spPr>
          <a:xfrm>
            <a:off x="1665531" y="3463476"/>
            <a:ext cx="4869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initial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= a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2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3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4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5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6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7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8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9</a:t>
            </a:r>
            <a:endParaRPr lang="en-US" sz="2800" dirty="0"/>
          </a:p>
        </p:txBody>
      </p:sp>
      <p:sp>
        <p:nvSpPr>
          <p:cNvPr id="245" name="Rectangle 244"/>
          <p:cNvSpPr/>
          <p:nvPr/>
        </p:nvSpPr>
        <p:spPr>
          <a:xfrm>
            <a:off x="8125694" y="3291672"/>
            <a:ext cx="721908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TextBox 245"/>
          <p:cNvSpPr txBox="1"/>
          <p:nvPr/>
        </p:nvSpPr>
        <p:spPr>
          <a:xfrm>
            <a:off x="8095246" y="3239952"/>
            <a:ext cx="78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key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8095657" y="3887125"/>
            <a:ext cx="922565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help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48" name="Title 1"/>
          <p:cNvSpPr>
            <a:spLocks noGrp="1"/>
          </p:cNvSpPr>
          <p:nvPr>
            <p:ph type="title"/>
          </p:nvPr>
        </p:nvSpPr>
        <p:spPr>
          <a:xfrm>
            <a:off x="150091" y="-271546"/>
            <a:ext cx="8890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Idea: “encrypt” </a:t>
            </a:r>
            <a:r>
              <a:rPr lang="en-US" sz="3600" i="1" dirty="0" smtClean="0">
                <a:latin typeface="Times New Roman"/>
                <a:cs typeface="Times New Roman"/>
              </a:rPr>
              <a:t>key</a:t>
            </a:r>
            <a:r>
              <a:rPr lang="en-US" sz="3600" dirty="0" smtClean="0"/>
              <a:t> using parts of </a:t>
            </a:r>
            <a:r>
              <a:rPr lang="en-US" sz="3600" i="1" dirty="0" smtClean="0">
                <a:latin typeface="Times New Roman"/>
                <a:cs typeface="Times New Roman"/>
              </a:rPr>
              <a:t>initial</a:t>
            </a:r>
            <a:endParaRPr lang="en-US" sz="3600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904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66800" y="4832469"/>
            <a:ext cx="1186629" cy="1909285"/>
            <a:chOff x="166800" y="4578964"/>
            <a:chExt cx="1186629" cy="19092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736123" y="4832469"/>
            <a:ext cx="1186629" cy="1909285"/>
            <a:chOff x="166800" y="4578964"/>
            <a:chExt cx="1186629" cy="190928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</a:t>
              </a:r>
              <a:endParaRPr lang="en-US" sz="28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05446" y="4832469"/>
            <a:ext cx="1186629" cy="1909285"/>
            <a:chOff x="166800" y="4578964"/>
            <a:chExt cx="1186629" cy="190928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4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</a:t>
              </a:r>
              <a:endParaRPr lang="en-US" sz="2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74769" y="4832469"/>
            <a:ext cx="1186629" cy="1909285"/>
            <a:chOff x="166800" y="4578964"/>
            <a:chExt cx="1186629" cy="190928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7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5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6</a:t>
              </a:r>
              <a:endParaRPr lang="en-US" sz="28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444092" y="4832469"/>
            <a:ext cx="1186629" cy="1909285"/>
            <a:chOff x="166800" y="4578964"/>
            <a:chExt cx="1186629" cy="1909285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8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7</a:t>
              </a:r>
              <a:endParaRPr lang="en-US" sz="28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013416" y="4832469"/>
            <a:ext cx="1186629" cy="1909285"/>
            <a:chOff x="166800" y="4578964"/>
            <a:chExt cx="1186629" cy="190928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1117650" y="1928003"/>
            <a:ext cx="7896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-  </a:t>
            </a:r>
            <a:r>
              <a:rPr lang="en-US" sz="2800" i="1" dirty="0" smtClean="0">
                <a:latin typeface="Times New Roman"/>
                <a:cs typeface="Times New Roman"/>
              </a:rPr>
              <a:t>         </a:t>
            </a:r>
            <a:r>
              <a:rPr lang="en-US" sz="2800" dirty="0" smtClean="0">
                <a:latin typeface="Times New Roman"/>
                <a:cs typeface="Times New Roman"/>
              </a:rPr>
              <a:t>= </a:t>
            </a:r>
            <a:r>
              <a:rPr lang="en-US" sz="2800" dirty="0" smtClean="0">
                <a:cs typeface="Times New Roman"/>
              </a:rPr>
              <a:t>locks + positions of symbols to unlock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489822" y="1928003"/>
            <a:ext cx="701704" cy="518566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help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22</a:t>
            </a:fld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333007" y="883707"/>
            <a:ext cx="8733482" cy="998296"/>
            <a:chOff x="333007" y="883707"/>
            <a:chExt cx="8733482" cy="998296"/>
          </a:xfrm>
        </p:grpSpPr>
        <p:sp>
          <p:nvSpPr>
            <p:cNvPr id="54" name="Rectangle 53"/>
            <p:cNvSpPr/>
            <p:nvPr/>
          </p:nvSpPr>
          <p:spPr>
            <a:xfrm>
              <a:off x="333007" y="883707"/>
              <a:ext cx="87334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Gen</a:t>
              </a:r>
              <a:r>
                <a:rPr lang="en-US" sz="2800" dirty="0" smtClean="0">
                  <a:cs typeface="Times New Roman"/>
                </a:rPr>
                <a:t>: - get random combinations of symbols in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initial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 </a:t>
              </a:r>
              <a:r>
                <a:rPr lang="en-US" sz="2800" dirty="0" smtClean="0">
                  <a:cs typeface="Times New Roman"/>
                </a:rPr>
                <a:t>  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113648" y="1358783"/>
              <a:ext cx="64132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cs typeface="Times New Roman"/>
                </a:rPr>
                <a:t>- “lock”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r>
                <a:rPr lang="en-US" sz="2800" dirty="0" smtClean="0">
                  <a:cs typeface="Times New Roman"/>
                </a:rPr>
                <a:t>       using these combinations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46799" y="1399403"/>
              <a:ext cx="665143" cy="457200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308341" y="1355859"/>
              <a:ext cx="7824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key 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150091" y="-271546"/>
            <a:ext cx="8890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Idea: “encrypt” </a:t>
            </a:r>
            <a:r>
              <a:rPr lang="en-US" sz="3600" i="1" dirty="0" smtClean="0">
                <a:latin typeface="Times New Roman"/>
                <a:cs typeface="Times New Roman"/>
              </a:rPr>
              <a:t>key</a:t>
            </a:r>
            <a:r>
              <a:rPr lang="en-US" sz="3600" dirty="0" smtClean="0"/>
              <a:t> using parts of </a:t>
            </a:r>
            <a:r>
              <a:rPr lang="en-US" sz="3600" i="1" dirty="0" smtClean="0">
                <a:latin typeface="Times New Roman"/>
                <a:cs typeface="Times New Roman"/>
              </a:rPr>
              <a:t>initial</a:t>
            </a:r>
            <a:endParaRPr lang="en-US" sz="3600" baseline="-25000" dirty="0">
              <a:latin typeface="Times New Roman"/>
              <a:cs typeface="Times New Roman"/>
            </a:endParaRPr>
          </a:p>
        </p:txBody>
      </p:sp>
      <p:cxnSp>
        <p:nvCxnSpPr>
          <p:cNvPr id="73" name="Straight Arrow Connector 72"/>
          <p:cNvCxnSpPr/>
          <p:nvPr/>
        </p:nvCxnSpPr>
        <p:spPr bwMode="auto">
          <a:xfrm flipV="1">
            <a:off x="1963132" y="4089416"/>
            <a:ext cx="4415084" cy="1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8023154" y="3789089"/>
            <a:ext cx="869787" cy="77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5" name="Straight Arrow Connector 74"/>
          <p:cNvCxnSpPr/>
          <p:nvPr/>
        </p:nvCxnSpPr>
        <p:spPr bwMode="auto">
          <a:xfrm>
            <a:off x="8017028" y="4461840"/>
            <a:ext cx="83017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76" name="Oval 75"/>
          <p:cNvSpPr/>
          <p:nvPr/>
        </p:nvSpPr>
        <p:spPr bwMode="auto">
          <a:xfrm>
            <a:off x="1855854" y="403534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rapezoid 76"/>
          <p:cNvSpPr/>
          <p:nvPr/>
        </p:nvSpPr>
        <p:spPr bwMode="auto">
          <a:xfrm rot="5400000">
            <a:off x="6699007" y="3227355"/>
            <a:ext cx="989246" cy="1630826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803914" y="3748872"/>
            <a:ext cx="722974" cy="206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Gen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665531" y="3463476"/>
            <a:ext cx="4869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initial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= a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2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3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4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5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6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7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8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9</a:t>
            </a:r>
            <a:endParaRPr lang="en-US" sz="2800" dirty="0"/>
          </a:p>
        </p:txBody>
      </p:sp>
      <p:sp>
        <p:nvSpPr>
          <p:cNvPr id="80" name="Rectangle 79"/>
          <p:cNvSpPr/>
          <p:nvPr/>
        </p:nvSpPr>
        <p:spPr>
          <a:xfrm>
            <a:off x="8125694" y="3291672"/>
            <a:ext cx="721908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8095246" y="3239952"/>
            <a:ext cx="78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key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095657" y="3887125"/>
            <a:ext cx="922565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help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463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66800" y="4832469"/>
            <a:ext cx="1186629" cy="1909285"/>
            <a:chOff x="166800" y="4578964"/>
            <a:chExt cx="1186629" cy="19092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736123" y="4832469"/>
            <a:ext cx="1186629" cy="1909285"/>
            <a:chOff x="166800" y="4578964"/>
            <a:chExt cx="1186629" cy="190928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</a:t>
              </a:r>
              <a:endParaRPr lang="en-US" sz="28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05446" y="4832469"/>
            <a:ext cx="1186629" cy="1909285"/>
            <a:chOff x="166800" y="4578964"/>
            <a:chExt cx="1186629" cy="190928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4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</a:t>
              </a:r>
              <a:endParaRPr lang="en-US" sz="2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74769" y="4832469"/>
            <a:ext cx="1186629" cy="1909285"/>
            <a:chOff x="166800" y="4578964"/>
            <a:chExt cx="1186629" cy="190928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7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5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6</a:t>
              </a:r>
              <a:endParaRPr lang="en-US" sz="28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444092" y="4832469"/>
            <a:ext cx="1186629" cy="1909285"/>
            <a:chOff x="166800" y="4578964"/>
            <a:chExt cx="1186629" cy="1909285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8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7</a:t>
              </a:r>
              <a:endParaRPr lang="en-US" sz="28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013416" y="4832469"/>
            <a:ext cx="1186629" cy="1909285"/>
            <a:chOff x="166800" y="4578964"/>
            <a:chExt cx="1186629" cy="190928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23</a:t>
            </a:fld>
            <a:endParaRPr lang="en-US"/>
          </a:p>
        </p:txBody>
      </p:sp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150091" y="-271546"/>
            <a:ext cx="8890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Idea: “encrypt” </a:t>
            </a:r>
            <a:r>
              <a:rPr lang="en-US" sz="3600" i="1" dirty="0" smtClean="0">
                <a:latin typeface="Times New Roman"/>
                <a:cs typeface="Times New Roman"/>
              </a:rPr>
              <a:t>key</a:t>
            </a:r>
            <a:r>
              <a:rPr lang="en-US" sz="3600" dirty="0" smtClean="0"/>
              <a:t> using parts of </a:t>
            </a:r>
            <a:r>
              <a:rPr lang="en-US" sz="3600" i="1" dirty="0" smtClean="0">
                <a:latin typeface="Times New Roman"/>
                <a:cs typeface="Times New Roman"/>
              </a:rPr>
              <a:t>initial</a:t>
            </a:r>
            <a:endParaRPr lang="en-US" sz="3600" baseline="-25000" dirty="0">
              <a:latin typeface="Times New Roman"/>
              <a:cs typeface="Times New Roman"/>
            </a:endParaRPr>
          </a:p>
        </p:txBody>
      </p:sp>
      <p:cxnSp>
        <p:nvCxnSpPr>
          <p:cNvPr id="75" name="Straight Arrow Connector 74"/>
          <p:cNvCxnSpPr/>
          <p:nvPr/>
        </p:nvCxnSpPr>
        <p:spPr bwMode="auto">
          <a:xfrm flipV="1">
            <a:off x="1963132" y="4089416"/>
            <a:ext cx="4415084" cy="1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8023154" y="3789089"/>
            <a:ext cx="869787" cy="77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8017028" y="4461840"/>
            <a:ext cx="83017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78" name="Oval 77"/>
          <p:cNvSpPr/>
          <p:nvPr/>
        </p:nvSpPr>
        <p:spPr bwMode="auto">
          <a:xfrm>
            <a:off x="1855854" y="403534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rapezoid 78"/>
          <p:cNvSpPr/>
          <p:nvPr/>
        </p:nvSpPr>
        <p:spPr bwMode="auto">
          <a:xfrm rot="5400000">
            <a:off x="6699007" y="3227355"/>
            <a:ext cx="989246" cy="1630826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803914" y="3748872"/>
            <a:ext cx="722974" cy="206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Gen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665531" y="3463476"/>
            <a:ext cx="4869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initial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= a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2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3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4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5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6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7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8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9</a:t>
            </a:r>
            <a:endParaRPr lang="en-US" sz="2800" dirty="0"/>
          </a:p>
        </p:txBody>
      </p:sp>
      <p:sp>
        <p:nvSpPr>
          <p:cNvPr id="82" name="Rectangle 81"/>
          <p:cNvSpPr/>
          <p:nvPr/>
        </p:nvSpPr>
        <p:spPr>
          <a:xfrm>
            <a:off x="8125694" y="3291672"/>
            <a:ext cx="721908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8095246" y="3239952"/>
            <a:ext cx="78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key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95657" y="3887125"/>
            <a:ext cx="922565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help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33007" y="883707"/>
            <a:ext cx="8733482" cy="1567516"/>
            <a:chOff x="333007" y="883707"/>
            <a:chExt cx="8733482" cy="1567516"/>
          </a:xfrm>
        </p:grpSpPr>
        <p:grpSp>
          <p:nvGrpSpPr>
            <p:cNvPr id="54" name="Group 53"/>
            <p:cNvGrpSpPr/>
            <p:nvPr/>
          </p:nvGrpSpPr>
          <p:grpSpPr>
            <a:xfrm>
              <a:off x="333007" y="883707"/>
              <a:ext cx="8733482" cy="998296"/>
              <a:chOff x="333007" y="883707"/>
              <a:chExt cx="8733482" cy="998296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333007" y="883707"/>
                <a:ext cx="87334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latin typeface="Times New Roman"/>
                    <a:cs typeface="Times New Roman"/>
                  </a:rPr>
                  <a:t>Gen</a:t>
                </a:r>
                <a:r>
                  <a:rPr lang="en-US" sz="2800" dirty="0" smtClean="0">
                    <a:cs typeface="Times New Roman"/>
                  </a:rPr>
                  <a:t>: - get random combinations of symbols in </a:t>
                </a:r>
                <a:r>
                  <a:rPr lang="en-US" sz="2800" i="1" dirty="0" smtClean="0">
                    <a:latin typeface="Times New Roman"/>
                    <a:cs typeface="Times New Roman"/>
                  </a:rPr>
                  <a:t>initial</a:t>
                </a:r>
                <a:r>
                  <a:rPr lang="en-US" sz="2800" baseline="-250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2800" dirty="0" smtClean="0">
                    <a:cs typeface="Times New Roman"/>
                  </a:rPr>
                  <a:t>  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113648" y="1358783"/>
                <a:ext cx="641324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cs typeface="Times New Roman"/>
                  </a:rPr>
                  <a:t>- “lock” </a:t>
                </a:r>
                <a:r>
                  <a:rPr lang="en-US" sz="2800" i="1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sz="2800" dirty="0" smtClean="0">
                    <a:cs typeface="Times New Roman"/>
                  </a:rPr>
                  <a:t>       using these combinations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2346799" y="1399403"/>
                <a:ext cx="665143" cy="457200"/>
              </a:xfrm>
              <a:prstGeom prst="rect">
                <a:avLst/>
              </a:prstGeom>
              <a:solidFill>
                <a:srgbClr val="0011B2"/>
              </a:solidFill>
              <a:ln>
                <a:solidFill>
                  <a:srgbClr val="0011B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308341" y="1355859"/>
                <a:ext cx="7824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key </a:t>
                </a:r>
                <a:endParaRPr lang="en-US" sz="2800" i="1" dirty="0">
                  <a:solidFill>
                    <a:srgbClr val="FFFFFF"/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85" name="Rectangle 84"/>
            <p:cNvSpPr/>
            <p:nvPr/>
          </p:nvSpPr>
          <p:spPr>
            <a:xfrm>
              <a:off x="1117650" y="1928003"/>
              <a:ext cx="78960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cs typeface="Times New Roman"/>
                </a:rPr>
                <a:t>- 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         </a:t>
              </a:r>
              <a:r>
                <a:rPr lang="en-US" sz="2800" dirty="0" smtClean="0">
                  <a:latin typeface="Times New Roman"/>
                  <a:cs typeface="Times New Roman"/>
                </a:rPr>
                <a:t>= </a:t>
              </a:r>
              <a:r>
                <a:rPr lang="en-US" sz="2800" dirty="0" smtClean="0">
                  <a:cs typeface="Times New Roman"/>
                </a:rPr>
                <a:t>locks + positions of symbols to unlock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489822" y="1928003"/>
              <a:ext cx="701704" cy="518566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help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3785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66800" y="4832469"/>
            <a:ext cx="1186629" cy="1909285"/>
            <a:chOff x="166800" y="4578964"/>
            <a:chExt cx="1186629" cy="19092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736123" y="4832469"/>
            <a:ext cx="1186629" cy="1909285"/>
            <a:chOff x="166800" y="4578964"/>
            <a:chExt cx="1186629" cy="190928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</a:t>
              </a:r>
              <a:endParaRPr lang="en-US" sz="28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05446" y="4832469"/>
            <a:ext cx="1186629" cy="1909285"/>
            <a:chOff x="166800" y="4578964"/>
            <a:chExt cx="1186629" cy="190928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4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</a:t>
              </a:r>
              <a:endParaRPr lang="en-US" sz="2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74769" y="4832469"/>
            <a:ext cx="1186629" cy="1909285"/>
            <a:chOff x="166800" y="4578964"/>
            <a:chExt cx="1186629" cy="190928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7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5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6</a:t>
              </a:r>
              <a:endParaRPr lang="en-US" sz="28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444092" y="4832469"/>
            <a:ext cx="1186629" cy="1909285"/>
            <a:chOff x="166800" y="4578964"/>
            <a:chExt cx="1186629" cy="1909285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8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7</a:t>
              </a:r>
              <a:endParaRPr lang="en-US" sz="28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013416" y="4832469"/>
            <a:ext cx="1186629" cy="1909285"/>
            <a:chOff x="166800" y="4578964"/>
            <a:chExt cx="1186629" cy="190928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8092440" y="3887125"/>
            <a:ext cx="922565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help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24</a:t>
            </a:fld>
            <a:endParaRPr lang="en-US"/>
          </a:p>
        </p:txBody>
      </p:sp>
      <p:sp>
        <p:nvSpPr>
          <p:cNvPr id="77" name="Title 1"/>
          <p:cNvSpPr>
            <a:spLocks noGrp="1"/>
          </p:cNvSpPr>
          <p:nvPr>
            <p:ph type="title"/>
          </p:nvPr>
        </p:nvSpPr>
        <p:spPr>
          <a:xfrm>
            <a:off x="150091" y="-271546"/>
            <a:ext cx="8890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Idea: “encrypt” </a:t>
            </a:r>
            <a:r>
              <a:rPr lang="en-US" sz="3600" i="1" dirty="0" smtClean="0">
                <a:latin typeface="Times New Roman"/>
                <a:cs typeface="Times New Roman"/>
              </a:rPr>
              <a:t>key</a:t>
            </a:r>
            <a:r>
              <a:rPr lang="en-US" sz="3600" dirty="0" smtClean="0"/>
              <a:t> using parts of </a:t>
            </a:r>
            <a:r>
              <a:rPr lang="en-US" sz="3600" i="1" dirty="0" smtClean="0">
                <a:latin typeface="Times New Roman"/>
                <a:cs typeface="Times New Roman"/>
              </a:rPr>
              <a:t>initial</a:t>
            </a:r>
            <a:endParaRPr lang="en-US" sz="3600" baseline="-25000" dirty="0">
              <a:latin typeface="Times New Roman"/>
              <a:cs typeface="Times New Roman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333007" y="883707"/>
            <a:ext cx="8733482" cy="1567516"/>
            <a:chOff x="333007" y="883707"/>
            <a:chExt cx="8733482" cy="1567516"/>
          </a:xfrm>
        </p:grpSpPr>
        <p:grpSp>
          <p:nvGrpSpPr>
            <p:cNvPr id="79" name="Group 78"/>
            <p:cNvGrpSpPr/>
            <p:nvPr/>
          </p:nvGrpSpPr>
          <p:grpSpPr>
            <a:xfrm>
              <a:off x="333007" y="883707"/>
              <a:ext cx="8733482" cy="998296"/>
              <a:chOff x="333007" y="883707"/>
              <a:chExt cx="8733482" cy="998296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333007" y="883707"/>
                <a:ext cx="87334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latin typeface="Times New Roman"/>
                    <a:cs typeface="Times New Roman"/>
                  </a:rPr>
                  <a:t>Gen</a:t>
                </a:r>
                <a:r>
                  <a:rPr lang="en-US" sz="2800" dirty="0" smtClean="0">
                    <a:cs typeface="Times New Roman"/>
                  </a:rPr>
                  <a:t>: - get random combinations of symbols in </a:t>
                </a:r>
                <a:r>
                  <a:rPr lang="en-US" sz="2800" i="1" dirty="0" smtClean="0">
                    <a:latin typeface="Times New Roman"/>
                    <a:cs typeface="Times New Roman"/>
                  </a:rPr>
                  <a:t>initial</a:t>
                </a:r>
                <a:r>
                  <a:rPr lang="en-US" sz="2800" baseline="-250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2800" dirty="0" smtClean="0">
                    <a:cs typeface="Times New Roman"/>
                  </a:rPr>
                  <a:t>  </a:t>
                </a: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113648" y="1358783"/>
                <a:ext cx="641324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cs typeface="Times New Roman"/>
                  </a:rPr>
                  <a:t>- “lock” </a:t>
                </a:r>
                <a:r>
                  <a:rPr lang="en-US" sz="2800" i="1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sz="2800" dirty="0" smtClean="0">
                    <a:cs typeface="Times New Roman"/>
                  </a:rPr>
                  <a:t>       using these combinations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346799" y="1399403"/>
                <a:ext cx="665143" cy="457200"/>
              </a:xfrm>
              <a:prstGeom prst="rect">
                <a:avLst/>
              </a:prstGeom>
              <a:solidFill>
                <a:srgbClr val="0011B2"/>
              </a:solidFill>
              <a:ln>
                <a:solidFill>
                  <a:srgbClr val="0011B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308341" y="1355859"/>
                <a:ext cx="7824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key </a:t>
                </a:r>
                <a:endParaRPr lang="en-US" sz="2800" i="1" dirty="0">
                  <a:solidFill>
                    <a:srgbClr val="FFFFFF"/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80" name="Rectangle 79"/>
            <p:cNvSpPr/>
            <p:nvPr/>
          </p:nvSpPr>
          <p:spPr>
            <a:xfrm>
              <a:off x="1117650" y="1928003"/>
              <a:ext cx="78960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cs typeface="Times New Roman"/>
                </a:rPr>
                <a:t>- 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         </a:t>
              </a:r>
              <a:r>
                <a:rPr lang="en-US" sz="2800" dirty="0" smtClean="0">
                  <a:latin typeface="Times New Roman"/>
                  <a:cs typeface="Times New Roman"/>
                </a:rPr>
                <a:t>= </a:t>
              </a:r>
              <a:r>
                <a:rPr lang="en-US" sz="2800" dirty="0" smtClean="0">
                  <a:cs typeface="Times New Roman"/>
                </a:rPr>
                <a:t>locks + positions of symbols to unlock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489822" y="1928003"/>
              <a:ext cx="701704" cy="518566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help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9978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486 L -0.87446 0.0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88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1861510" y="3530324"/>
            <a:ext cx="4869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final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= a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i="1" strike="sngStrike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strike="sngStrike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3 </a:t>
            </a:r>
            <a:r>
              <a:rPr lang="en-US" sz="2800" i="1" strike="sngStrike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strike="sngStrike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5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6 </a:t>
            </a:r>
            <a:r>
              <a:rPr lang="en-US" sz="2800" i="1" strike="sngStrike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strike="sngStrike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8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9</a:t>
            </a:r>
            <a:endParaRPr lang="en-US" sz="28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66800" y="4832469"/>
            <a:ext cx="1186629" cy="1909285"/>
            <a:chOff x="166800" y="4578964"/>
            <a:chExt cx="1186629" cy="19092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736123" y="4832469"/>
            <a:ext cx="1186629" cy="1909285"/>
            <a:chOff x="166800" y="4578964"/>
            <a:chExt cx="1186629" cy="190928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</a:t>
              </a:r>
              <a:endParaRPr lang="en-US" sz="28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05446" y="4832469"/>
            <a:ext cx="1186629" cy="1909285"/>
            <a:chOff x="166800" y="4578964"/>
            <a:chExt cx="1186629" cy="190928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4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</a:t>
              </a:r>
              <a:endParaRPr lang="en-US" sz="2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74769" y="4832469"/>
            <a:ext cx="1186629" cy="1909285"/>
            <a:chOff x="166800" y="4578964"/>
            <a:chExt cx="1186629" cy="190928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7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5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6</a:t>
              </a:r>
              <a:endParaRPr lang="en-US" sz="28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444092" y="4832469"/>
            <a:ext cx="1186629" cy="1909285"/>
            <a:chOff x="166800" y="4578964"/>
            <a:chExt cx="1186629" cy="1909285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8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7</a:t>
              </a:r>
              <a:endParaRPr lang="en-US" sz="28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013416" y="4832469"/>
            <a:ext cx="1186629" cy="1909285"/>
            <a:chOff x="166800" y="4578964"/>
            <a:chExt cx="1186629" cy="190928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373929" y="2780366"/>
            <a:ext cx="8733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Rep</a:t>
            </a:r>
            <a:r>
              <a:rPr lang="en-US" sz="2800" dirty="0" smtClean="0">
                <a:cs typeface="Times New Roman"/>
              </a:rPr>
              <a:t>: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8023154" y="4340753"/>
            <a:ext cx="869787" cy="77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pSp>
        <p:nvGrpSpPr>
          <p:cNvPr id="5" name="Group 4"/>
          <p:cNvGrpSpPr/>
          <p:nvPr/>
        </p:nvGrpSpPr>
        <p:grpSpPr>
          <a:xfrm>
            <a:off x="8149574" y="3817533"/>
            <a:ext cx="782478" cy="523220"/>
            <a:chOff x="8250725" y="3817533"/>
            <a:chExt cx="782478" cy="523220"/>
          </a:xfrm>
        </p:grpSpPr>
        <p:sp>
          <p:nvSpPr>
            <p:cNvPr id="56" name="Rectangle 55"/>
            <p:cNvSpPr/>
            <p:nvPr/>
          </p:nvSpPr>
          <p:spPr>
            <a:xfrm>
              <a:off x="8251357" y="3833586"/>
              <a:ext cx="641583" cy="457200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250725" y="3817533"/>
              <a:ext cx="7824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key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63" name="Trapezoid 62"/>
          <p:cNvSpPr/>
          <p:nvPr/>
        </p:nvSpPr>
        <p:spPr bwMode="auto">
          <a:xfrm rot="5400000">
            <a:off x="6699007" y="3489669"/>
            <a:ext cx="989246" cy="1630826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03914" y="4011186"/>
            <a:ext cx="764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Rep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 flipV="1">
            <a:off x="1963132" y="4089416"/>
            <a:ext cx="4415084" cy="1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6" name="Oval 65"/>
          <p:cNvSpPr/>
          <p:nvPr/>
        </p:nvSpPr>
        <p:spPr bwMode="auto">
          <a:xfrm>
            <a:off x="1855854" y="403534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>
            <a:off x="622952" y="4585760"/>
            <a:ext cx="57552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25</a:t>
            </a:fld>
            <a:endParaRPr lang="en-US"/>
          </a:p>
        </p:txBody>
      </p:sp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150091" y="-271546"/>
            <a:ext cx="8890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Idea: “encrypt” </a:t>
            </a:r>
            <a:r>
              <a:rPr lang="en-US" sz="3600" i="1" dirty="0" smtClean="0">
                <a:latin typeface="Times New Roman"/>
                <a:cs typeface="Times New Roman"/>
              </a:rPr>
              <a:t>key</a:t>
            </a:r>
            <a:r>
              <a:rPr lang="en-US" sz="3600" dirty="0" smtClean="0"/>
              <a:t> using parts of </a:t>
            </a:r>
            <a:r>
              <a:rPr lang="en-US" sz="3600" i="1" dirty="0" smtClean="0">
                <a:latin typeface="Times New Roman"/>
                <a:cs typeface="Times New Roman"/>
              </a:rPr>
              <a:t>initial</a:t>
            </a:r>
            <a:endParaRPr lang="en-US" sz="3600" baseline="-25000" dirty="0">
              <a:latin typeface="Times New Roman"/>
              <a:cs typeface="Times New Roman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333007" y="883707"/>
            <a:ext cx="8733482" cy="1567516"/>
            <a:chOff x="333007" y="883707"/>
            <a:chExt cx="8733482" cy="1567516"/>
          </a:xfrm>
        </p:grpSpPr>
        <p:grpSp>
          <p:nvGrpSpPr>
            <p:cNvPr id="82" name="Group 81"/>
            <p:cNvGrpSpPr/>
            <p:nvPr/>
          </p:nvGrpSpPr>
          <p:grpSpPr>
            <a:xfrm>
              <a:off x="333007" y="883707"/>
              <a:ext cx="8733482" cy="998296"/>
              <a:chOff x="333007" y="883707"/>
              <a:chExt cx="8733482" cy="998296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333007" y="883707"/>
                <a:ext cx="87334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latin typeface="Times New Roman"/>
                    <a:cs typeface="Times New Roman"/>
                  </a:rPr>
                  <a:t>Gen</a:t>
                </a:r>
                <a:r>
                  <a:rPr lang="en-US" sz="2800" dirty="0" smtClean="0">
                    <a:cs typeface="Times New Roman"/>
                  </a:rPr>
                  <a:t>: - get random combinations of symbols in </a:t>
                </a:r>
                <a:r>
                  <a:rPr lang="en-US" sz="2800" i="1" dirty="0" smtClean="0">
                    <a:latin typeface="Times New Roman"/>
                    <a:cs typeface="Times New Roman"/>
                  </a:rPr>
                  <a:t>initial</a:t>
                </a:r>
                <a:r>
                  <a:rPr lang="en-US" sz="2800" baseline="-250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2800" dirty="0" smtClean="0">
                    <a:cs typeface="Times New Roman"/>
                  </a:rPr>
                  <a:t>  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113648" y="1358783"/>
                <a:ext cx="641324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cs typeface="Times New Roman"/>
                  </a:rPr>
                  <a:t>- “lock” </a:t>
                </a:r>
                <a:r>
                  <a:rPr lang="en-US" sz="2800" i="1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sz="2800" dirty="0" smtClean="0">
                    <a:cs typeface="Times New Roman"/>
                  </a:rPr>
                  <a:t>       using these combinations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2346799" y="1399403"/>
                <a:ext cx="665143" cy="457200"/>
              </a:xfrm>
              <a:prstGeom prst="rect">
                <a:avLst/>
              </a:prstGeom>
              <a:solidFill>
                <a:srgbClr val="0011B2"/>
              </a:solidFill>
              <a:ln>
                <a:solidFill>
                  <a:srgbClr val="0011B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2308341" y="1355859"/>
                <a:ext cx="7824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key </a:t>
                </a:r>
                <a:endParaRPr lang="en-US" sz="2800" i="1" dirty="0">
                  <a:solidFill>
                    <a:srgbClr val="FFFFFF"/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1117650" y="1928003"/>
              <a:ext cx="78960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cs typeface="Times New Roman"/>
                </a:rPr>
                <a:t>- 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         </a:t>
              </a:r>
              <a:r>
                <a:rPr lang="en-US" sz="2800" dirty="0" smtClean="0">
                  <a:latin typeface="Times New Roman"/>
                  <a:cs typeface="Times New Roman"/>
                </a:rPr>
                <a:t>= </a:t>
              </a:r>
              <a:r>
                <a:rPr lang="en-US" sz="2800" dirty="0" smtClean="0">
                  <a:cs typeface="Times New Roman"/>
                </a:rPr>
                <a:t>locks + positions of symbols to unlock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489822" y="1928003"/>
              <a:ext cx="701704" cy="518566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help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105135" y="4295828"/>
            <a:ext cx="922565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help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2304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3" grpId="0" animBg="1"/>
      <p:bldP spid="64" grpId="0"/>
      <p:bldP spid="6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66800" y="4832469"/>
            <a:ext cx="1186629" cy="1909285"/>
            <a:chOff x="166800" y="4578964"/>
            <a:chExt cx="1186629" cy="1909285"/>
          </a:xfrm>
        </p:grpSpPr>
        <p:sp>
          <p:nvSpPr>
            <p:cNvPr id="27" name="Rectangle 26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strike="sngStrike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strike="sngStrike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sz="2800" strike="sngStrike" dirty="0">
                <a:solidFill>
                  <a:srgbClr val="FF0000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05446" y="4832469"/>
            <a:ext cx="1186629" cy="1909285"/>
            <a:chOff x="166800" y="4578964"/>
            <a:chExt cx="1186629" cy="190928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strike="sngStrike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strike="sngStrike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74769" y="4832469"/>
            <a:ext cx="1186629" cy="1909285"/>
            <a:chOff x="166800" y="4578964"/>
            <a:chExt cx="1186629" cy="190928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strike="sngStrike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strike="sngStrike" baseline="-25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6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444092" y="4832469"/>
            <a:ext cx="1186629" cy="1909285"/>
            <a:chOff x="166800" y="4578964"/>
            <a:chExt cx="1186629" cy="1909285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2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8 </a:t>
              </a:r>
              <a:r>
                <a:rPr lang="en-US" sz="2800" i="1" strike="sngStrike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strike="sngStrike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endParaRPr lang="en-US" sz="2800" strike="sngStrike" dirty="0">
                <a:solidFill>
                  <a:srgbClr val="FF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013416" y="4832469"/>
            <a:ext cx="1186629" cy="1909285"/>
            <a:chOff x="166800" y="4578964"/>
            <a:chExt cx="1186629" cy="190928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 </a:t>
              </a:r>
              <a:r>
                <a:rPr lang="en-US" sz="2800" i="1" strike="sngStrike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strike="sngStrike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sz="2800" strike="sngStrike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736123" y="4832469"/>
            <a:ext cx="1186629" cy="1909285"/>
            <a:chOff x="166800" y="4578964"/>
            <a:chExt cx="1186629" cy="1909285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77" name="Rectangle 76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80" name="Rectangle 79"/>
          <p:cNvSpPr/>
          <p:nvPr/>
        </p:nvSpPr>
        <p:spPr>
          <a:xfrm>
            <a:off x="373929" y="2780366"/>
            <a:ext cx="8733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Rep</a:t>
            </a:r>
            <a:r>
              <a:rPr lang="en-US" sz="2800" dirty="0" smtClean="0">
                <a:cs typeface="Times New Roman"/>
              </a:rPr>
              <a:t>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5135" y="3810459"/>
            <a:ext cx="8826917" cy="1008589"/>
            <a:chOff x="105135" y="3810459"/>
            <a:chExt cx="8826917" cy="1008589"/>
          </a:xfrm>
        </p:grpSpPr>
        <p:cxnSp>
          <p:nvCxnSpPr>
            <p:cNvPr id="90" name="Straight Arrow Connector 89"/>
            <p:cNvCxnSpPr/>
            <p:nvPr/>
          </p:nvCxnSpPr>
          <p:spPr bwMode="auto">
            <a:xfrm>
              <a:off x="8023154" y="4340753"/>
              <a:ext cx="869787" cy="77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</p:cxnSp>
        <p:grpSp>
          <p:nvGrpSpPr>
            <p:cNvPr id="91" name="Group 90"/>
            <p:cNvGrpSpPr/>
            <p:nvPr/>
          </p:nvGrpSpPr>
          <p:grpSpPr>
            <a:xfrm>
              <a:off x="8149574" y="3817533"/>
              <a:ext cx="782478" cy="523220"/>
              <a:chOff x="8250725" y="3817533"/>
              <a:chExt cx="782478" cy="523220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8251357" y="3833586"/>
                <a:ext cx="641583" cy="457200"/>
              </a:xfrm>
              <a:prstGeom prst="rect">
                <a:avLst/>
              </a:prstGeom>
              <a:solidFill>
                <a:srgbClr val="0011B2"/>
              </a:solidFill>
              <a:ln>
                <a:solidFill>
                  <a:srgbClr val="0011B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8250725" y="3817533"/>
                <a:ext cx="7824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key</a:t>
                </a:r>
                <a:endParaRPr lang="en-US" sz="2800" i="1" dirty="0">
                  <a:solidFill>
                    <a:srgbClr val="FFFFFF"/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94" name="Trapezoid 93"/>
            <p:cNvSpPr/>
            <p:nvPr/>
          </p:nvSpPr>
          <p:spPr bwMode="auto">
            <a:xfrm rot="5400000">
              <a:off x="6699007" y="3489669"/>
              <a:ext cx="989246" cy="1630826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803914" y="4011186"/>
              <a:ext cx="7641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Rep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 bwMode="auto">
            <a:xfrm flipV="1">
              <a:off x="1963132" y="4089416"/>
              <a:ext cx="4415084" cy="11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</p:cxnSp>
        <p:sp>
          <p:nvSpPr>
            <p:cNvPr id="97" name="Oval 96"/>
            <p:cNvSpPr/>
            <p:nvPr/>
          </p:nvSpPr>
          <p:spPr bwMode="auto">
            <a:xfrm>
              <a:off x="1855854" y="4035342"/>
              <a:ext cx="129889" cy="12801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8" name="Straight Arrow Connector 97"/>
            <p:cNvCxnSpPr/>
            <p:nvPr/>
          </p:nvCxnSpPr>
          <p:spPr bwMode="auto">
            <a:xfrm>
              <a:off x="622952" y="4585760"/>
              <a:ext cx="575526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</p:cxnSp>
        <p:sp>
          <p:nvSpPr>
            <p:cNvPr id="99" name="TextBox 98"/>
            <p:cNvSpPr txBox="1"/>
            <p:nvPr/>
          </p:nvSpPr>
          <p:spPr>
            <a:xfrm>
              <a:off x="105135" y="4295828"/>
              <a:ext cx="922565" cy="523220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help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00" name="Title 1"/>
          <p:cNvSpPr>
            <a:spLocks noGrp="1"/>
          </p:cNvSpPr>
          <p:nvPr>
            <p:ph type="title"/>
          </p:nvPr>
        </p:nvSpPr>
        <p:spPr>
          <a:xfrm>
            <a:off x="150091" y="-271546"/>
            <a:ext cx="8890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Idea: “encrypt” </a:t>
            </a:r>
            <a:r>
              <a:rPr lang="en-US" sz="3600" i="1" dirty="0" smtClean="0">
                <a:latin typeface="Times New Roman"/>
                <a:cs typeface="Times New Roman"/>
              </a:rPr>
              <a:t>key</a:t>
            </a:r>
            <a:r>
              <a:rPr lang="en-US" sz="3600" dirty="0" smtClean="0"/>
              <a:t> using parts of </a:t>
            </a:r>
            <a:r>
              <a:rPr lang="en-US" sz="3600" i="1" dirty="0" smtClean="0">
                <a:latin typeface="Times New Roman"/>
                <a:cs typeface="Times New Roman"/>
              </a:rPr>
              <a:t>initial</a:t>
            </a:r>
            <a:endParaRPr lang="en-US" sz="3600" baseline="-25000" dirty="0">
              <a:latin typeface="Times New Roman"/>
              <a:cs typeface="Times New Roman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333007" y="883707"/>
            <a:ext cx="8733482" cy="1567516"/>
            <a:chOff x="333007" y="883707"/>
            <a:chExt cx="8733482" cy="1567516"/>
          </a:xfrm>
        </p:grpSpPr>
        <p:grpSp>
          <p:nvGrpSpPr>
            <p:cNvPr id="102" name="Group 101"/>
            <p:cNvGrpSpPr/>
            <p:nvPr/>
          </p:nvGrpSpPr>
          <p:grpSpPr>
            <a:xfrm>
              <a:off x="333007" y="883707"/>
              <a:ext cx="8733482" cy="998296"/>
              <a:chOff x="333007" y="883707"/>
              <a:chExt cx="8733482" cy="998296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333007" y="883707"/>
                <a:ext cx="87334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latin typeface="Times New Roman"/>
                    <a:cs typeface="Times New Roman"/>
                  </a:rPr>
                  <a:t>Gen</a:t>
                </a:r>
                <a:r>
                  <a:rPr lang="en-US" sz="2800" dirty="0" smtClean="0">
                    <a:cs typeface="Times New Roman"/>
                  </a:rPr>
                  <a:t>: - get random combinations of symbols in </a:t>
                </a:r>
                <a:r>
                  <a:rPr lang="en-US" sz="2800" i="1" dirty="0" smtClean="0">
                    <a:latin typeface="Times New Roman"/>
                    <a:cs typeface="Times New Roman"/>
                  </a:rPr>
                  <a:t>initial</a:t>
                </a:r>
                <a:r>
                  <a:rPr lang="en-US" sz="2800" baseline="-250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2800" dirty="0" smtClean="0">
                    <a:cs typeface="Times New Roman"/>
                  </a:rPr>
                  <a:t>  </a:t>
                </a: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113648" y="1358783"/>
                <a:ext cx="641324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cs typeface="Times New Roman"/>
                  </a:rPr>
                  <a:t>- “lock” </a:t>
                </a:r>
                <a:r>
                  <a:rPr lang="en-US" sz="2800" i="1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sz="2800" dirty="0" smtClean="0">
                    <a:cs typeface="Times New Roman"/>
                  </a:rPr>
                  <a:t>       using these combinations</a:t>
                </a: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346799" y="1399403"/>
                <a:ext cx="665143" cy="457200"/>
              </a:xfrm>
              <a:prstGeom prst="rect">
                <a:avLst/>
              </a:prstGeom>
              <a:solidFill>
                <a:srgbClr val="0011B2"/>
              </a:solidFill>
              <a:ln>
                <a:solidFill>
                  <a:srgbClr val="0011B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2308341" y="1355859"/>
                <a:ext cx="7824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key </a:t>
                </a:r>
                <a:endParaRPr lang="en-US" sz="2800" i="1" dirty="0">
                  <a:solidFill>
                    <a:srgbClr val="FFFFFF"/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03" name="Rectangle 102"/>
            <p:cNvSpPr/>
            <p:nvPr/>
          </p:nvSpPr>
          <p:spPr>
            <a:xfrm>
              <a:off x="1117650" y="1928003"/>
              <a:ext cx="78960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cs typeface="Times New Roman"/>
                </a:rPr>
                <a:t>- 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         </a:t>
              </a:r>
              <a:r>
                <a:rPr lang="en-US" sz="2800" dirty="0" smtClean="0">
                  <a:latin typeface="Times New Roman"/>
                  <a:cs typeface="Times New Roman"/>
                </a:rPr>
                <a:t>= </a:t>
              </a:r>
              <a:r>
                <a:rPr lang="en-US" sz="2800" dirty="0" smtClean="0">
                  <a:cs typeface="Times New Roman"/>
                </a:rPr>
                <a:t>locks + positions of symbols to unlock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489822" y="1928003"/>
              <a:ext cx="701704" cy="518566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help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1861510" y="3530324"/>
            <a:ext cx="4869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final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= a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i="1" strike="sngStrike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strike="sngStrike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3 </a:t>
            </a:r>
            <a:r>
              <a:rPr lang="en-US" sz="2800" i="1" strike="sngStrike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strike="sngStrike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5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6 </a:t>
            </a:r>
            <a:r>
              <a:rPr lang="en-US" sz="2800" i="1" strike="sngStrike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strike="sngStrike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8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575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373929" y="2780366"/>
            <a:ext cx="8733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Rep</a:t>
            </a:r>
            <a:r>
              <a:rPr lang="en-US" sz="2800" dirty="0" smtClean="0">
                <a:cs typeface="Times New Roman"/>
              </a:rPr>
              <a:t>:  Use the symbols of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final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cs typeface="Times New Roman"/>
              </a:rPr>
              <a:t>to open at least one lock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27</a:t>
            </a:fld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333007" y="883707"/>
            <a:ext cx="8733482" cy="1567516"/>
            <a:chOff x="333007" y="883707"/>
            <a:chExt cx="8733482" cy="1567516"/>
          </a:xfrm>
        </p:grpSpPr>
        <p:grpSp>
          <p:nvGrpSpPr>
            <p:cNvPr id="101" name="Group 100"/>
            <p:cNvGrpSpPr/>
            <p:nvPr/>
          </p:nvGrpSpPr>
          <p:grpSpPr>
            <a:xfrm>
              <a:off x="333007" y="883707"/>
              <a:ext cx="8733482" cy="998296"/>
              <a:chOff x="333007" y="883707"/>
              <a:chExt cx="8733482" cy="998296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333007" y="883707"/>
                <a:ext cx="87334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latin typeface="Times New Roman"/>
                    <a:cs typeface="Times New Roman"/>
                  </a:rPr>
                  <a:t>Gen</a:t>
                </a:r>
                <a:r>
                  <a:rPr lang="en-US" sz="2800" dirty="0" smtClean="0">
                    <a:cs typeface="Times New Roman"/>
                  </a:rPr>
                  <a:t>: - get random combinations of symbols in </a:t>
                </a:r>
                <a:r>
                  <a:rPr lang="en-US" sz="2800" i="1" dirty="0" smtClean="0">
                    <a:latin typeface="Times New Roman"/>
                    <a:cs typeface="Times New Roman"/>
                  </a:rPr>
                  <a:t>initial</a:t>
                </a:r>
                <a:r>
                  <a:rPr lang="en-US" sz="2800" baseline="-250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2800" dirty="0" smtClean="0">
                    <a:cs typeface="Times New Roman"/>
                  </a:rPr>
                  <a:t>  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113648" y="1358783"/>
                <a:ext cx="641324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cs typeface="Times New Roman"/>
                  </a:rPr>
                  <a:t>- “lock” </a:t>
                </a:r>
                <a:r>
                  <a:rPr lang="en-US" sz="2800" i="1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sz="2800" dirty="0" smtClean="0">
                    <a:cs typeface="Times New Roman"/>
                  </a:rPr>
                  <a:t>       using these combinations</a:t>
                </a: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2346799" y="1399403"/>
                <a:ext cx="665143" cy="457200"/>
              </a:xfrm>
              <a:prstGeom prst="rect">
                <a:avLst/>
              </a:prstGeom>
              <a:solidFill>
                <a:srgbClr val="0011B2"/>
              </a:solidFill>
              <a:ln>
                <a:solidFill>
                  <a:srgbClr val="0011B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308341" y="1355859"/>
                <a:ext cx="7824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key </a:t>
                </a:r>
                <a:endParaRPr lang="en-US" sz="2800" i="1" dirty="0">
                  <a:solidFill>
                    <a:srgbClr val="FFFFFF"/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>
              <a:off x="1117650" y="1928003"/>
              <a:ext cx="78960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cs typeface="Times New Roman"/>
                </a:rPr>
                <a:t>- 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         </a:t>
              </a:r>
              <a:r>
                <a:rPr lang="en-US" sz="2800" dirty="0" smtClean="0">
                  <a:latin typeface="Times New Roman"/>
                  <a:cs typeface="Times New Roman"/>
                </a:rPr>
                <a:t>= </a:t>
              </a:r>
              <a:r>
                <a:rPr lang="en-US" sz="2800" dirty="0" smtClean="0">
                  <a:cs typeface="Times New Roman"/>
                </a:rPr>
                <a:t>locks + positions of symbols to unlock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489822" y="1928003"/>
              <a:ext cx="701704" cy="518566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help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08" name="Title 1"/>
          <p:cNvSpPr>
            <a:spLocks noGrp="1"/>
          </p:cNvSpPr>
          <p:nvPr>
            <p:ph type="title"/>
          </p:nvPr>
        </p:nvSpPr>
        <p:spPr>
          <a:xfrm>
            <a:off x="150091" y="-271546"/>
            <a:ext cx="8890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Idea: “encrypt” </a:t>
            </a:r>
            <a:r>
              <a:rPr lang="en-US" sz="3600" i="1" dirty="0" smtClean="0">
                <a:latin typeface="Times New Roman"/>
                <a:cs typeface="Times New Roman"/>
              </a:rPr>
              <a:t>key</a:t>
            </a:r>
            <a:r>
              <a:rPr lang="en-US" sz="3600" dirty="0" smtClean="0"/>
              <a:t> using parts of </a:t>
            </a:r>
            <a:r>
              <a:rPr lang="en-US" sz="3600" i="1" dirty="0" smtClean="0">
                <a:latin typeface="Times New Roman"/>
                <a:cs typeface="Times New Roman"/>
              </a:rPr>
              <a:t>initial</a:t>
            </a:r>
            <a:endParaRPr lang="en-US" sz="3600" baseline="-25000" dirty="0">
              <a:latin typeface="Times New Roman"/>
              <a:cs typeface="Times New Roman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166800" y="4832469"/>
            <a:ext cx="1186629" cy="1909285"/>
            <a:chOff x="166800" y="4578964"/>
            <a:chExt cx="1186629" cy="1909285"/>
          </a:xfrm>
        </p:grpSpPr>
        <p:sp>
          <p:nvSpPr>
            <p:cNvPr id="110" name="Rectangle 109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strike="sngStrike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strike="sngStrike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sz="2800" strike="sngStrike" dirty="0">
                <a:solidFill>
                  <a:srgbClr val="FF0000"/>
                </a:solidFill>
              </a:endParaRPr>
            </a:p>
          </p:txBody>
        </p:sp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112" name="Rectangle 111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305446" y="4832469"/>
            <a:ext cx="1186629" cy="1909285"/>
            <a:chOff x="166800" y="4578964"/>
            <a:chExt cx="1186629" cy="1909285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115" name="Rectangle 114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strike="sngStrike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strike="sngStrike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874769" y="4832469"/>
            <a:ext cx="1186629" cy="1909285"/>
            <a:chOff x="166800" y="4578964"/>
            <a:chExt cx="1186629" cy="1909285"/>
          </a:xfrm>
        </p:grpSpPr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119" name="Rectangle 118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strike="sngStrike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strike="sngStrike" baseline="-25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6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444092" y="4832469"/>
            <a:ext cx="1186629" cy="1909285"/>
            <a:chOff x="166800" y="4578964"/>
            <a:chExt cx="1186629" cy="1909285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123" name="Rectangle 122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2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8 </a:t>
              </a:r>
              <a:r>
                <a:rPr lang="en-US" sz="2800" i="1" strike="sngStrike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strike="sngStrike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endParaRPr lang="en-US" sz="2800" strike="sngStrike" dirty="0">
                <a:solidFill>
                  <a:srgbClr val="FF0000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8013416" y="4832469"/>
            <a:ext cx="1186629" cy="1909285"/>
            <a:chOff x="166800" y="4578964"/>
            <a:chExt cx="1186629" cy="1909285"/>
          </a:xfrm>
        </p:grpSpPr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127" name="Rectangle 126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 </a:t>
              </a:r>
              <a:r>
                <a:rPr lang="en-US" sz="2800" i="1" strike="sngStrike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strike="sngStrike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sz="2800" strike="sngStrike" dirty="0">
                <a:solidFill>
                  <a:srgbClr val="FF0000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1736123" y="4832469"/>
            <a:ext cx="1186629" cy="1909285"/>
            <a:chOff x="166800" y="4578964"/>
            <a:chExt cx="1186629" cy="1909285"/>
          </a:xfrm>
        </p:grpSpPr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131" name="Rectangle 130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05135" y="3810459"/>
            <a:ext cx="8826917" cy="1008589"/>
            <a:chOff x="105135" y="3810459"/>
            <a:chExt cx="8826917" cy="1008589"/>
          </a:xfrm>
        </p:grpSpPr>
        <p:cxnSp>
          <p:nvCxnSpPr>
            <p:cNvPr id="134" name="Straight Arrow Connector 133"/>
            <p:cNvCxnSpPr/>
            <p:nvPr/>
          </p:nvCxnSpPr>
          <p:spPr bwMode="auto">
            <a:xfrm>
              <a:off x="8023154" y="4340753"/>
              <a:ext cx="869787" cy="77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</p:cxnSp>
        <p:grpSp>
          <p:nvGrpSpPr>
            <p:cNvPr id="135" name="Group 134"/>
            <p:cNvGrpSpPr/>
            <p:nvPr/>
          </p:nvGrpSpPr>
          <p:grpSpPr>
            <a:xfrm>
              <a:off x="8149574" y="3817533"/>
              <a:ext cx="782478" cy="523220"/>
              <a:chOff x="8250725" y="3817533"/>
              <a:chExt cx="782478" cy="523220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8251357" y="3833586"/>
                <a:ext cx="641583" cy="457200"/>
              </a:xfrm>
              <a:prstGeom prst="rect">
                <a:avLst/>
              </a:prstGeom>
              <a:solidFill>
                <a:srgbClr val="0011B2"/>
              </a:solidFill>
              <a:ln>
                <a:solidFill>
                  <a:srgbClr val="0011B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8250725" y="3817533"/>
                <a:ext cx="7824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key</a:t>
                </a:r>
                <a:endParaRPr lang="en-US" sz="2800" i="1" dirty="0">
                  <a:solidFill>
                    <a:srgbClr val="FFFFFF"/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36" name="Trapezoid 135"/>
            <p:cNvSpPr/>
            <p:nvPr/>
          </p:nvSpPr>
          <p:spPr bwMode="auto">
            <a:xfrm rot="5400000">
              <a:off x="6699007" y="3489669"/>
              <a:ext cx="989246" cy="1630826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803914" y="4011186"/>
              <a:ext cx="7641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Rep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  <p:cxnSp>
          <p:nvCxnSpPr>
            <p:cNvPr id="138" name="Straight Arrow Connector 137"/>
            <p:cNvCxnSpPr/>
            <p:nvPr/>
          </p:nvCxnSpPr>
          <p:spPr bwMode="auto">
            <a:xfrm flipV="1">
              <a:off x="1963132" y="4089416"/>
              <a:ext cx="4415084" cy="11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</p:cxnSp>
        <p:sp>
          <p:nvSpPr>
            <p:cNvPr id="139" name="Oval 138"/>
            <p:cNvSpPr/>
            <p:nvPr/>
          </p:nvSpPr>
          <p:spPr bwMode="auto">
            <a:xfrm>
              <a:off x="1855854" y="4035342"/>
              <a:ext cx="129889" cy="12801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0" name="Straight Arrow Connector 139"/>
            <p:cNvCxnSpPr/>
            <p:nvPr/>
          </p:nvCxnSpPr>
          <p:spPr bwMode="auto">
            <a:xfrm>
              <a:off x="622952" y="4585760"/>
              <a:ext cx="575526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</p:cxnSp>
        <p:sp>
          <p:nvSpPr>
            <p:cNvPr id="141" name="TextBox 140"/>
            <p:cNvSpPr txBox="1"/>
            <p:nvPr/>
          </p:nvSpPr>
          <p:spPr>
            <a:xfrm>
              <a:off x="105135" y="4295828"/>
              <a:ext cx="922565" cy="523220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help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861510" y="3530324"/>
            <a:ext cx="4869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final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= a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i="1" strike="sngStrike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strike="sngStrike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3 </a:t>
            </a:r>
            <a:r>
              <a:rPr lang="en-US" sz="2800" i="1" strike="sngStrike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strike="sngStrike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5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6 </a:t>
            </a:r>
            <a:r>
              <a:rPr lang="en-US" sz="2800" i="1" strike="sngStrike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strike="sngStrike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8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502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373929" y="2780366"/>
            <a:ext cx="8733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Rep</a:t>
            </a:r>
            <a:r>
              <a:rPr lang="en-US" sz="2800" dirty="0" smtClean="0">
                <a:cs typeface="Times New Roman"/>
              </a:rPr>
              <a:t>:  Use the symbols of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final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cs typeface="Times New Roman"/>
              </a:rPr>
              <a:t>to open at least one lock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42492" y="4556050"/>
            <a:ext cx="1279508" cy="2177697"/>
            <a:chOff x="1643244" y="4564057"/>
            <a:chExt cx="1279508" cy="2177697"/>
          </a:xfrm>
        </p:grpSpPr>
        <p:grpSp>
          <p:nvGrpSpPr>
            <p:cNvPr id="84" name="Group 83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86" name="Rectangle 85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90" name="Rectangle 89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3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9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983919" y="4840707"/>
              <a:ext cx="71135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key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33007" y="883707"/>
            <a:ext cx="8733482" cy="1567516"/>
            <a:chOff x="333007" y="883707"/>
            <a:chExt cx="8733482" cy="1567516"/>
          </a:xfrm>
        </p:grpSpPr>
        <p:grpSp>
          <p:nvGrpSpPr>
            <p:cNvPr id="126" name="Group 125"/>
            <p:cNvGrpSpPr/>
            <p:nvPr/>
          </p:nvGrpSpPr>
          <p:grpSpPr>
            <a:xfrm>
              <a:off x="333007" y="883707"/>
              <a:ext cx="8733482" cy="998296"/>
              <a:chOff x="333007" y="883707"/>
              <a:chExt cx="8733482" cy="998296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333007" y="883707"/>
                <a:ext cx="87334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latin typeface="Times New Roman"/>
                    <a:cs typeface="Times New Roman"/>
                  </a:rPr>
                  <a:t>Gen</a:t>
                </a:r>
                <a:r>
                  <a:rPr lang="en-US" sz="2800" dirty="0" smtClean="0">
                    <a:cs typeface="Times New Roman"/>
                  </a:rPr>
                  <a:t>: - get random combinations of symbols in </a:t>
                </a:r>
                <a:r>
                  <a:rPr lang="en-US" sz="2800" i="1" dirty="0" smtClean="0">
                    <a:latin typeface="Times New Roman"/>
                    <a:cs typeface="Times New Roman"/>
                  </a:rPr>
                  <a:t>initial</a:t>
                </a:r>
                <a:r>
                  <a:rPr lang="en-US" sz="2800" baseline="-250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2800" dirty="0" smtClean="0">
                    <a:cs typeface="Times New Roman"/>
                  </a:rPr>
                  <a:t>  </a:t>
                </a: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1113648" y="1358783"/>
                <a:ext cx="641324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cs typeface="Times New Roman"/>
                  </a:rPr>
                  <a:t>- “lock” </a:t>
                </a:r>
                <a:r>
                  <a:rPr lang="en-US" sz="2800" i="1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sz="2800" dirty="0" smtClean="0">
                    <a:cs typeface="Times New Roman"/>
                  </a:rPr>
                  <a:t>       using these combinations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2346799" y="1399403"/>
                <a:ext cx="665143" cy="457200"/>
              </a:xfrm>
              <a:prstGeom prst="rect">
                <a:avLst/>
              </a:prstGeom>
              <a:solidFill>
                <a:srgbClr val="0011B2"/>
              </a:solidFill>
              <a:ln>
                <a:solidFill>
                  <a:srgbClr val="0011B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2308341" y="1355859"/>
                <a:ext cx="7824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key </a:t>
                </a:r>
                <a:endParaRPr lang="en-US" sz="2800" i="1" dirty="0">
                  <a:solidFill>
                    <a:srgbClr val="FFFFFF"/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27" name="Rectangle 126"/>
            <p:cNvSpPr/>
            <p:nvPr/>
          </p:nvSpPr>
          <p:spPr>
            <a:xfrm>
              <a:off x="1117650" y="1928003"/>
              <a:ext cx="78960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cs typeface="Times New Roman"/>
                </a:rPr>
                <a:t>- 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         </a:t>
              </a:r>
              <a:r>
                <a:rPr lang="en-US" sz="2800" dirty="0" smtClean="0">
                  <a:latin typeface="Times New Roman"/>
                  <a:cs typeface="Times New Roman"/>
                </a:rPr>
                <a:t>= </a:t>
              </a:r>
              <a:r>
                <a:rPr lang="en-US" sz="2800" dirty="0" smtClean="0">
                  <a:cs typeface="Times New Roman"/>
                </a:rPr>
                <a:t>locks + positions of symbols to unlock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489822" y="1928003"/>
              <a:ext cx="701704" cy="518566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help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3" name="Title 1"/>
          <p:cNvSpPr>
            <a:spLocks noGrp="1"/>
          </p:cNvSpPr>
          <p:nvPr>
            <p:ph type="title"/>
          </p:nvPr>
        </p:nvSpPr>
        <p:spPr>
          <a:xfrm>
            <a:off x="150091" y="-271546"/>
            <a:ext cx="8890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Idea: “encrypt” </a:t>
            </a:r>
            <a:r>
              <a:rPr lang="en-US" sz="3600" i="1" dirty="0" smtClean="0">
                <a:latin typeface="Times New Roman"/>
                <a:cs typeface="Times New Roman"/>
              </a:rPr>
              <a:t>key</a:t>
            </a:r>
            <a:r>
              <a:rPr lang="en-US" sz="3600" dirty="0" smtClean="0"/>
              <a:t> using parts of </a:t>
            </a:r>
            <a:r>
              <a:rPr lang="en-US" sz="3600" i="1" dirty="0" smtClean="0">
                <a:latin typeface="Times New Roman"/>
                <a:cs typeface="Times New Roman"/>
              </a:rPr>
              <a:t>initial</a:t>
            </a:r>
            <a:endParaRPr lang="en-US" sz="3600" baseline="-25000" dirty="0">
              <a:latin typeface="Times New Roman"/>
              <a:cs typeface="Times New Roman"/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166800" y="4832469"/>
            <a:ext cx="1186629" cy="1909285"/>
            <a:chOff x="166800" y="4578964"/>
            <a:chExt cx="1186629" cy="1909285"/>
          </a:xfrm>
        </p:grpSpPr>
        <p:sp>
          <p:nvSpPr>
            <p:cNvPr id="135" name="Rectangle 134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strike="sngStrike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strike="sngStrike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sz="2800" strike="sngStrike" dirty="0">
                <a:solidFill>
                  <a:srgbClr val="FF0000"/>
                </a:solidFill>
              </a:endParaRPr>
            </a:p>
          </p:txBody>
        </p:sp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137" name="Rectangle 136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305446" y="4832469"/>
            <a:ext cx="1186629" cy="1909285"/>
            <a:chOff x="166800" y="4578964"/>
            <a:chExt cx="1186629" cy="1909285"/>
          </a:xfrm>
        </p:grpSpPr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140" name="Rectangle 139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strike="sngStrike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strike="sngStrike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4874769" y="4832469"/>
            <a:ext cx="1186629" cy="1909285"/>
            <a:chOff x="166800" y="4578964"/>
            <a:chExt cx="1186629" cy="1909285"/>
          </a:xfrm>
        </p:grpSpPr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144" name="Rectangle 143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strike="sngStrike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strike="sngStrike" baseline="-25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6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6444092" y="4832469"/>
            <a:ext cx="1186629" cy="1909285"/>
            <a:chOff x="166800" y="4578964"/>
            <a:chExt cx="1186629" cy="1909285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148" name="Rectangle 147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2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8 </a:t>
              </a:r>
              <a:r>
                <a:rPr lang="en-US" sz="2800" i="1" strike="sngStrike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strike="sngStrike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endParaRPr lang="en-US" sz="2800" strike="sngStrike" dirty="0">
                <a:solidFill>
                  <a:srgbClr val="FF0000"/>
                </a:solidFill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8013416" y="4832469"/>
            <a:ext cx="1186629" cy="1909285"/>
            <a:chOff x="166800" y="4578964"/>
            <a:chExt cx="1186629" cy="1909285"/>
          </a:xfrm>
        </p:grpSpPr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152" name="Rectangle 151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 </a:t>
              </a:r>
              <a:r>
                <a:rPr lang="en-US" sz="2800" i="1" strike="sngStrike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strike="sngStrike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sz="2800" strike="sngStrike" dirty="0">
                <a:solidFill>
                  <a:srgbClr val="FF0000"/>
                </a:solidFill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105135" y="3810459"/>
            <a:ext cx="8826917" cy="1008589"/>
            <a:chOff x="105135" y="3810459"/>
            <a:chExt cx="8826917" cy="1008589"/>
          </a:xfrm>
        </p:grpSpPr>
        <p:cxnSp>
          <p:nvCxnSpPr>
            <p:cNvPr id="159" name="Straight Arrow Connector 158"/>
            <p:cNvCxnSpPr/>
            <p:nvPr/>
          </p:nvCxnSpPr>
          <p:spPr bwMode="auto">
            <a:xfrm>
              <a:off x="8023154" y="4340753"/>
              <a:ext cx="869787" cy="77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</p:cxnSp>
        <p:grpSp>
          <p:nvGrpSpPr>
            <p:cNvPr id="160" name="Group 159"/>
            <p:cNvGrpSpPr/>
            <p:nvPr/>
          </p:nvGrpSpPr>
          <p:grpSpPr>
            <a:xfrm>
              <a:off x="8149574" y="3817533"/>
              <a:ext cx="782478" cy="523220"/>
              <a:chOff x="8250725" y="3817533"/>
              <a:chExt cx="782478" cy="52322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8251357" y="3833586"/>
                <a:ext cx="641583" cy="457200"/>
              </a:xfrm>
              <a:prstGeom prst="rect">
                <a:avLst/>
              </a:prstGeom>
              <a:solidFill>
                <a:srgbClr val="0011B2"/>
              </a:solidFill>
              <a:ln>
                <a:solidFill>
                  <a:srgbClr val="0011B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8250725" y="3817533"/>
                <a:ext cx="7824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key</a:t>
                </a:r>
                <a:endParaRPr lang="en-US" sz="2800" i="1" dirty="0">
                  <a:solidFill>
                    <a:srgbClr val="FFFFFF"/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61" name="Trapezoid 160"/>
            <p:cNvSpPr/>
            <p:nvPr/>
          </p:nvSpPr>
          <p:spPr bwMode="auto">
            <a:xfrm rot="5400000">
              <a:off x="6699007" y="3489669"/>
              <a:ext cx="989246" cy="1630826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6803914" y="4011186"/>
              <a:ext cx="7641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Rep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  <p:cxnSp>
          <p:nvCxnSpPr>
            <p:cNvPr id="163" name="Straight Arrow Connector 162"/>
            <p:cNvCxnSpPr/>
            <p:nvPr/>
          </p:nvCxnSpPr>
          <p:spPr bwMode="auto">
            <a:xfrm flipV="1">
              <a:off x="1963132" y="4089416"/>
              <a:ext cx="4415084" cy="11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</p:cxnSp>
        <p:sp>
          <p:nvSpPr>
            <p:cNvPr id="164" name="Oval 163"/>
            <p:cNvSpPr/>
            <p:nvPr/>
          </p:nvSpPr>
          <p:spPr bwMode="auto">
            <a:xfrm>
              <a:off x="1855854" y="4035342"/>
              <a:ext cx="129889" cy="12801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5" name="Straight Arrow Connector 164"/>
            <p:cNvCxnSpPr/>
            <p:nvPr/>
          </p:nvCxnSpPr>
          <p:spPr bwMode="auto">
            <a:xfrm>
              <a:off x="622952" y="4585760"/>
              <a:ext cx="575526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</p:cxnSp>
        <p:sp>
          <p:nvSpPr>
            <p:cNvPr id="166" name="TextBox 165"/>
            <p:cNvSpPr txBox="1"/>
            <p:nvPr/>
          </p:nvSpPr>
          <p:spPr>
            <a:xfrm>
              <a:off x="105135" y="4295828"/>
              <a:ext cx="922565" cy="523220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help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69" name="Rectangle 168"/>
          <p:cNvSpPr/>
          <p:nvPr/>
        </p:nvSpPr>
        <p:spPr>
          <a:xfrm>
            <a:off x="1861510" y="3530324"/>
            <a:ext cx="4869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final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= a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i="1" strike="sngStrike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strike="sngStrike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3 </a:t>
            </a:r>
            <a:r>
              <a:rPr lang="en-US" sz="2800" i="1" strike="sngStrike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strike="sngStrike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5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6 </a:t>
            </a:r>
            <a:r>
              <a:rPr lang="en-US" sz="2800" i="1" strike="sngStrike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strike="sngStrike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8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9</a:t>
            </a:r>
            <a:endParaRPr lang="en-US" sz="2800" dirty="0"/>
          </a:p>
        </p:txBody>
      </p:sp>
      <p:sp>
        <p:nvSpPr>
          <p:cNvPr id="7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9ED7421F-71E7-F748-8E9F-5BC3CDBE49C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81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373929" y="2780366"/>
            <a:ext cx="8733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Rep</a:t>
            </a:r>
            <a:r>
              <a:rPr lang="en-US" sz="2800" dirty="0" smtClean="0">
                <a:cs typeface="Times New Roman"/>
              </a:rPr>
              <a:t>:  Use the symbols of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final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cs typeface="Times New Roman"/>
              </a:rPr>
              <a:t>to open at least one lock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59239" y="2901338"/>
            <a:ext cx="87334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/>
            </a:r>
            <a:br>
              <a:rPr lang="en-US" sz="2800" dirty="0" smtClean="0">
                <a:cs typeface="Times New Roman"/>
              </a:rPr>
            </a:br>
            <a:r>
              <a:rPr lang="en-US" sz="2800" dirty="0" smtClean="0">
                <a:cs typeface="Times New Roman"/>
              </a:rPr>
              <a:t>Error-tolerance:  supports any </a:t>
            </a:r>
            <a:r>
              <a:rPr lang="en-US" sz="2800" i="1" dirty="0">
                <a:latin typeface="Times New Roman"/>
                <a:cs typeface="Times New Roman"/>
              </a:rPr>
              <a:t>t</a:t>
            </a:r>
            <a:r>
              <a:rPr lang="en-US" sz="2800" dirty="0"/>
              <a:t> </a:t>
            </a:r>
            <a:r>
              <a:rPr lang="en-US" sz="2800" dirty="0">
                <a:latin typeface="Times New Roman"/>
                <a:cs typeface="Times New Roman"/>
              </a:rPr>
              <a:t>=</a:t>
            </a:r>
            <a:r>
              <a:rPr lang="en-US" sz="2800" i="1" dirty="0">
                <a:latin typeface="Times New Roman"/>
                <a:cs typeface="Times New Roman"/>
              </a:rPr>
              <a:t>o</a:t>
            </a:r>
            <a:r>
              <a:rPr lang="en-US" sz="2800" dirty="0">
                <a:latin typeface="Times New Roman"/>
                <a:cs typeface="Times New Roman"/>
              </a:rPr>
              <a:t>(|</a:t>
            </a:r>
            <a:r>
              <a:rPr lang="en-US" sz="2800" i="1" dirty="0">
                <a:latin typeface="Times New Roman"/>
                <a:cs typeface="Times New Roman"/>
              </a:rPr>
              <a:t>initial</a:t>
            </a:r>
            <a:r>
              <a:rPr lang="en-US" sz="2800" dirty="0">
                <a:latin typeface="Times New Roman"/>
                <a:cs typeface="Times New Roman"/>
              </a:rPr>
              <a:t>|)</a:t>
            </a:r>
          </a:p>
          <a:p>
            <a:endParaRPr lang="en-US" sz="2800" dirty="0" smtClean="0">
              <a:cs typeface="Times New Roman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77967" y="3736934"/>
            <a:ext cx="8733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Security: must be hard to guess each combination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29</a:t>
            </a:fld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333007" y="883707"/>
            <a:ext cx="8733482" cy="1567516"/>
            <a:chOff x="333007" y="883707"/>
            <a:chExt cx="8733482" cy="1567516"/>
          </a:xfrm>
        </p:grpSpPr>
        <p:grpSp>
          <p:nvGrpSpPr>
            <p:cNvPr id="80" name="Group 79"/>
            <p:cNvGrpSpPr/>
            <p:nvPr/>
          </p:nvGrpSpPr>
          <p:grpSpPr>
            <a:xfrm>
              <a:off x="333007" y="883707"/>
              <a:ext cx="8733482" cy="998296"/>
              <a:chOff x="333007" y="883707"/>
              <a:chExt cx="8733482" cy="998296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333007" y="883707"/>
                <a:ext cx="87334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latin typeface="Times New Roman"/>
                    <a:cs typeface="Times New Roman"/>
                  </a:rPr>
                  <a:t>Gen</a:t>
                </a:r>
                <a:r>
                  <a:rPr lang="en-US" sz="2800" dirty="0" smtClean="0">
                    <a:cs typeface="Times New Roman"/>
                  </a:rPr>
                  <a:t>: - get random combinations of symbols in </a:t>
                </a:r>
                <a:r>
                  <a:rPr lang="en-US" sz="2800" i="1" dirty="0" smtClean="0">
                    <a:latin typeface="Times New Roman"/>
                    <a:cs typeface="Times New Roman"/>
                  </a:rPr>
                  <a:t>initial</a:t>
                </a:r>
                <a:r>
                  <a:rPr lang="en-US" sz="2800" baseline="-250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2800" dirty="0" smtClean="0">
                    <a:cs typeface="Times New Roman"/>
                  </a:rPr>
                  <a:t>  </a:t>
                </a: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113648" y="1358783"/>
                <a:ext cx="641324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cs typeface="Times New Roman"/>
                  </a:rPr>
                  <a:t>- “lock” </a:t>
                </a:r>
                <a:r>
                  <a:rPr lang="en-US" sz="2800" i="1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sz="2800" dirty="0" smtClean="0">
                    <a:cs typeface="Times New Roman"/>
                  </a:rPr>
                  <a:t>       using these combinations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346799" y="1399403"/>
                <a:ext cx="665143" cy="457200"/>
              </a:xfrm>
              <a:prstGeom prst="rect">
                <a:avLst/>
              </a:prstGeom>
              <a:solidFill>
                <a:srgbClr val="0011B2"/>
              </a:solidFill>
              <a:ln>
                <a:solidFill>
                  <a:srgbClr val="0011B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2308341" y="1355859"/>
                <a:ext cx="7824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key </a:t>
                </a:r>
                <a:endParaRPr lang="en-US" sz="2800" i="1" dirty="0">
                  <a:solidFill>
                    <a:srgbClr val="FFFFFF"/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82" name="Rectangle 81"/>
            <p:cNvSpPr/>
            <p:nvPr/>
          </p:nvSpPr>
          <p:spPr>
            <a:xfrm>
              <a:off x="1117650" y="1928003"/>
              <a:ext cx="78960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cs typeface="Times New Roman"/>
                </a:rPr>
                <a:t>- 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         </a:t>
              </a:r>
              <a:r>
                <a:rPr lang="en-US" sz="2800" dirty="0" smtClean="0">
                  <a:latin typeface="Times New Roman"/>
                  <a:cs typeface="Times New Roman"/>
                </a:rPr>
                <a:t>= </a:t>
              </a:r>
              <a:r>
                <a:rPr lang="en-US" sz="2800" dirty="0" smtClean="0">
                  <a:cs typeface="Times New Roman"/>
                </a:rPr>
                <a:t>locks + positions of symbols to unlock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89822" y="1928003"/>
              <a:ext cx="701704" cy="518566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help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13" name="Title 1"/>
          <p:cNvSpPr>
            <a:spLocks noGrp="1"/>
          </p:cNvSpPr>
          <p:nvPr>
            <p:ph type="title"/>
          </p:nvPr>
        </p:nvSpPr>
        <p:spPr>
          <a:xfrm>
            <a:off x="150091" y="-271546"/>
            <a:ext cx="8890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Idea: “encrypt” </a:t>
            </a:r>
            <a:r>
              <a:rPr lang="en-US" sz="3600" i="1" dirty="0" smtClean="0">
                <a:latin typeface="Times New Roman"/>
                <a:cs typeface="Times New Roman"/>
              </a:rPr>
              <a:t>key</a:t>
            </a:r>
            <a:r>
              <a:rPr lang="en-US" sz="3600" dirty="0" smtClean="0"/>
              <a:t> using parts of </a:t>
            </a:r>
            <a:r>
              <a:rPr lang="en-US" sz="3600" i="1" dirty="0" smtClean="0">
                <a:latin typeface="Times New Roman"/>
                <a:cs typeface="Times New Roman"/>
              </a:rPr>
              <a:t>initial</a:t>
            </a:r>
            <a:endParaRPr lang="en-US" sz="3600" baseline="-25000" dirty="0">
              <a:latin typeface="Times New Roman"/>
              <a:cs typeface="Times New Roman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642492" y="4556050"/>
            <a:ext cx="1279508" cy="2177697"/>
            <a:chOff x="1643244" y="4564057"/>
            <a:chExt cx="1279508" cy="2177697"/>
          </a:xfrm>
        </p:grpSpPr>
        <p:grpSp>
          <p:nvGrpSpPr>
            <p:cNvPr id="115" name="Group 114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38" name="Rectangle 137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39" name="Rectangle 138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35" name="Rectangle 134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3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9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7" name="Rectangle 116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983919" y="4840707"/>
              <a:ext cx="71135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key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66800" y="4832469"/>
            <a:ext cx="1186629" cy="1909285"/>
            <a:chOff x="166800" y="4578964"/>
            <a:chExt cx="1186629" cy="1909285"/>
          </a:xfrm>
        </p:grpSpPr>
        <p:sp>
          <p:nvSpPr>
            <p:cNvPr id="141" name="Rectangle 140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strike="sngStrike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strike="sngStrike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sz="2800" strike="sngStrike" dirty="0">
                <a:solidFill>
                  <a:srgbClr val="FF0000"/>
                </a:solidFill>
              </a:endParaRPr>
            </a:p>
          </p:txBody>
        </p:sp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143" name="Rectangle 142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305446" y="4832469"/>
            <a:ext cx="1186629" cy="1909285"/>
            <a:chOff x="166800" y="4578964"/>
            <a:chExt cx="1186629" cy="1909285"/>
          </a:xfrm>
        </p:grpSpPr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146" name="Rectangle 145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strike="sngStrike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strike="sngStrike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4874769" y="4832469"/>
            <a:ext cx="1186629" cy="1909285"/>
            <a:chOff x="166800" y="4578964"/>
            <a:chExt cx="1186629" cy="1909285"/>
          </a:xfrm>
        </p:grpSpPr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150" name="Rectangle 149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strike="sngStrike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strike="sngStrike" baseline="-25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6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6444092" y="4832469"/>
            <a:ext cx="1186629" cy="1909285"/>
            <a:chOff x="166800" y="4578964"/>
            <a:chExt cx="1186629" cy="1909285"/>
          </a:xfrm>
        </p:grpSpPr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154" name="Rectangle 153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2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8 </a:t>
              </a:r>
              <a:r>
                <a:rPr lang="en-US" sz="2800" i="1" strike="sngStrike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strike="sngStrike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endParaRPr lang="en-US" sz="2800" strike="sngStrike" dirty="0">
                <a:solidFill>
                  <a:srgbClr val="FF0000"/>
                </a:solidFill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8013416" y="4832469"/>
            <a:ext cx="1186629" cy="1909285"/>
            <a:chOff x="166800" y="4578964"/>
            <a:chExt cx="1186629" cy="1909285"/>
          </a:xfrm>
        </p:grpSpPr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158" name="Rectangle 157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 </a:t>
              </a:r>
              <a:r>
                <a:rPr lang="en-US" sz="2800" i="1" strike="sngStrike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strike="sngStrike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sz="2800" strike="sngStrike" dirty="0">
                <a:solidFill>
                  <a:srgbClr val="FF0000"/>
                </a:solidFill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2660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5923E-6 2.74873E-6 L 7.05923E-6 -0.05275 " pathEditMode="relative" ptsTypes="AA">
                                      <p:cBhvr>
                                        <p:cTn id="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77" grpId="0"/>
      <p:bldP spid="78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84750"/>
              </p:ext>
            </p:extLst>
          </p:nvPr>
        </p:nvGraphicFramePr>
        <p:xfrm>
          <a:off x="104258" y="413629"/>
          <a:ext cx="8966286" cy="59161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1968"/>
                <a:gridCol w="3895501"/>
                <a:gridCol w="3108817"/>
              </a:tblGrid>
              <a:tr h="495836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Contribution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Previous Approach</a:t>
                      </a:r>
                      <a:endParaRPr lang="en-US" sz="2800" b="1" dirty="0"/>
                    </a:p>
                  </a:txBody>
                  <a:tcPr/>
                </a:tc>
              </a:tr>
              <a:tr h="2546243"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Reusability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Reusable fuzzy extractor:</a:t>
                      </a:r>
                    </a:p>
                    <a:p>
                      <a:r>
                        <a:rPr lang="en-US" sz="2000" dirty="0" smtClean="0"/>
                        <a:t>Source can be enrolled multiple times, no assumption about how repeated readings are correlated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Biometrics can’t be changed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Producing PUFs costs money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Construction of [Boyen04] requires each reading differ by fixed constants</a:t>
                      </a:r>
                      <a:endParaRPr lang="en-US" sz="2000" dirty="0"/>
                    </a:p>
                  </a:txBody>
                  <a:tcPr/>
                </a:tc>
              </a:tr>
              <a:tr h="2851792"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Necessary Entropy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3 fuzzy extractors for low entropy distributions:</a:t>
                      </a:r>
                      <a:r>
                        <a:rPr lang="en-US" sz="2000" baseline="0" dirty="0" smtClean="0"/>
                        <a:t> each construction is secure </a:t>
                      </a:r>
                      <a:r>
                        <a:rPr lang="en-US" sz="2000" dirty="0" smtClean="0"/>
                        <a:t>for a large class of sources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dirty="0" smtClean="0"/>
                        <a:t>Main construction requires only super-logarithmic</a:t>
                      </a:r>
                      <a:r>
                        <a:rPr lang="en-US" sz="2000" baseline="0" dirty="0" smtClean="0"/>
                        <a:t> entropy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Construction of </a:t>
                      </a:r>
                      <a:r>
                        <a:rPr lang="en-US" sz="1600" dirty="0" smtClean="0"/>
                        <a:t>[JuelsWattenberg99]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2000" baseline="0" dirty="0" smtClean="0"/>
                        <a:t/>
                      </a:r>
                      <a:br>
                        <a:rPr lang="en-US" sz="2000" baseline="0" dirty="0" smtClean="0"/>
                      </a:br>
                      <a:r>
                        <a:rPr lang="en-US" sz="2000" baseline="0" dirty="0" smtClean="0"/>
                        <a:t>needs lin</a:t>
                      </a:r>
                      <a:r>
                        <a:rPr lang="en-US" sz="2000" dirty="0" smtClean="0"/>
                        <a:t>ear entropy rate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 or</a:t>
                      </a:r>
                    </a:p>
                    <a:p>
                      <a:pPr algn="l"/>
                      <a:r>
                        <a:rPr lang="en-US" sz="2000" baseline="0" dirty="0" smtClean="0"/>
                        <a:t>Constructions of </a:t>
                      </a:r>
                      <a:r>
                        <a:rPr lang="en-US" sz="1600" baseline="0" dirty="0" smtClean="0"/>
                        <a:t>[MaesTuylsVerbauwhede09,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DevadasYu10]</a:t>
                      </a:r>
                      <a:r>
                        <a:rPr lang="en-US" sz="2000" baseline="0" dirty="0" smtClean="0"/>
                        <a:t> require symbols are </a:t>
                      </a:r>
                      <a:r>
                        <a:rPr lang="en-US" sz="2000" baseline="0" dirty="0" err="1" smtClean="0"/>
                        <a:t>i.i.d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681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29"/>
            <a:ext cx="8229600" cy="1143000"/>
          </a:xfrm>
        </p:spPr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9473"/>
            <a:ext cx="8490129" cy="34865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Must be hard to guess each combination</a:t>
            </a:r>
          </a:p>
          <a:p>
            <a:r>
              <a:rPr lang="en-US" dirty="0" smtClean="0"/>
              <a:t>Necessary (+sufficient): Samples from source have super logarithmic entropy</a:t>
            </a:r>
          </a:p>
          <a:p>
            <a:r>
              <a:rPr lang="en-US" dirty="0" smtClean="0"/>
              <a:t>Includes: </a:t>
            </a:r>
          </a:p>
          <a:p>
            <a:pPr lvl="1"/>
            <a:r>
              <a:rPr lang="en-US" dirty="0" smtClean="0"/>
              <a:t>All high entropy sources</a:t>
            </a:r>
          </a:p>
          <a:p>
            <a:pPr lvl="1"/>
            <a:r>
              <a:rPr lang="en-US" dirty="0" smtClean="0"/>
              <a:t>Low entropy sources where symbols are redundant</a:t>
            </a:r>
          </a:p>
          <a:p>
            <a:r>
              <a:rPr lang="en-US" dirty="0" smtClean="0"/>
              <a:t>Subset of all sources where </a:t>
            </a:r>
            <a:r>
              <a:rPr lang="en-US" i="1" dirty="0" smtClean="0">
                <a:latin typeface="Times New Roman"/>
                <a:cs typeface="Times New Roman"/>
              </a:rPr>
              <a:t>initial</a:t>
            </a:r>
            <a:r>
              <a:rPr lang="en-US" dirty="0" smtClean="0"/>
              <a:t> are far apart in Hamming space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642492" y="4556050"/>
            <a:ext cx="1279508" cy="2177697"/>
            <a:chOff x="1643244" y="4564057"/>
            <a:chExt cx="1279508" cy="2177697"/>
          </a:xfrm>
        </p:grpSpPr>
        <p:grpSp>
          <p:nvGrpSpPr>
            <p:cNvPr id="17" name="Group 16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40" name="Rectangle 39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3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9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983919" y="4840707"/>
              <a:ext cx="71135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key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66800" y="4832469"/>
            <a:ext cx="1186629" cy="1909285"/>
            <a:chOff x="166800" y="4578964"/>
            <a:chExt cx="1186629" cy="1909285"/>
          </a:xfrm>
        </p:grpSpPr>
        <p:sp>
          <p:nvSpPr>
            <p:cNvPr id="43" name="Rectangle 42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strike="sngStrike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strike="sngStrike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sz="2800" strike="sngStrike" dirty="0">
                <a:solidFill>
                  <a:srgbClr val="FF0000"/>
                </a:solidFill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305446" y="4832469"/>
            <a:ext cx="1186629" cy="1909285"/>
            <a:chOff x="166800" y="4578964"/>
            <a:chExt cx="1186629" cy="190928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strike="sngStrike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strike="sngStrike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874769" y="4832469"/>
            <a:ext cx="1186629" cy="1909285"/>
            <a:chOff x="166800" y="4578964"/>
            <a:chExt cx="1186629" cy="1909285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strike="sngStrike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strike="sngStrike" baseline="-25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6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444092" y="4832469"/>
            <a:ext cx="1186629" cy="1909285"/>
            <a:chOff x="166800" y="4578964"/>
            <a:chExt cx="1186629" cy="1909285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56" name="Rectangle 55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2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8 </a:t>
              </a:r>
              <a:r>
                <a:rPr lang="en-US" sz="2800" i="1" strike="sngStrike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strike="sngStrike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endParaRPr lang="en-US" sz="2800" strike="sngStrike" dirty="0">
                <a:solidFill>
                  <a:srgbClr val="FF0000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013416" y="4832469"/>
            <a:ext cx="1186629" cy="1909285"/>
            <a:chOff x="166800" y="4578964"/>
            <a:chExt cx="1186629" cy="1909285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60" name="Rectangle 59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 </a:t>
              </a:r>
              <a:r>
                <a:rPr lang="en-US" sz="2800" i="1" strike="sngStrike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strike="sngStrike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sz="2800" strike="sngStrike" dirty="0">
                <a:solidFill>
                  <a:srgbClr val="FF0000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1704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2541803" y="1402642"/>
            <a:ext cx="2559976" cy="758181"/>
            <a:chOff x="2796894" y="2378802"/>
            <a:chExt cx="2559976" cy="758181"/>
          </a:xfrm>
        </p:grpSpPr>
        <p:sp>
          <p:nvSpPr>
            <p:cNvPr id="63" name="Oval 62"/>
            <p:cNvSpPr/>
            <p:nvPr/>
          </p:nvSpPr>
          <p:spPr>
            <a:xfrm>
              <a:off x="2796894" y="2378802"/>
              <a:ext cx="1865515" cy="71096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flipH="1" flipV="1">
              <a:off x="4589578" y="2852662"/>
              <a:ext cx="767292" cy="2843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29"/>
            <a:ext cx="8229600" cy="1143000"/>
          </a:xfrm>
        </p:spPr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9473"/>
            <a:ext cx="8490129" cy="34865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Must be hard to guess each combination</a:t>
            </a:r>
          </a:p>
          <a:p>
            <a:r>
              <a:rPr lang="en-US" dirty="0" smtClean="0"/>
              <a:t>Necessary (+sufficient): Samples from source have super logarithmic entropy</a:t>
            </a:r>
          </a:p>
          <a:p>
            <a:r>
              <a:rPr lang="en-US" dirty="0" smtClean="0"/>
              <a:t>Includes: </a:t>
            </a:r>
          </a:p>
          <a:p>
            <a:pPr lvl="1"/>
            <a:r>
              <a:rPr lang="en-US" dirty="0" smtClean="0"/>
              <a:t>All high entropy sources</a:t>
            </a:r>
          </a:p>
          <a:p>
            <a:pPr lvl="1"/>
            <a:r>
              <a:rPr lang="en-US" dirty="0" smtClean="0"/>
              <a:t>Low entropy sources where symbols are redundant</a:t>
            </a:r>
          </a:p>
          <a:p>
            <a:r>
              <a:rPr lang="en-US" dirty="0" smtClean="0"/>
              <a:t>Subset of all sources where </a:t>
            </a:r>
            <a:r>
              <a:rPr lang="en-US" i="1" dirty="0" smtClean="0">
                <a:latin typeface="Times New Roman"/>
                <a:cs typeface="Times New Roman"/>
              </a:rPr>
              <a:t>initial</a:t>
            </a:r>
            <a:r>
              <a:rPr lang="en-US" dirty="0" smtClean="0"/>
              <a:t> are far apart in Hamming space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642492" y="4556050"/>
            <a:ext cx="1279508" cy="2177697"/>
            <a:chOff x="1643244" y="4564057"/>
            <a:chExt cx="1279508" cy="2177697"/>
          </a:xfrm>
        </p:grpSpPr>
        <p:grpSp>
          <p:nvGrpSpPr>
            <p:cNvPr id="17" name="Group 16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40" name="Rectangle 39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3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9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983919" y="4840707"/>
              <a:ext cx="71135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key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66800" y="4832469"/>
            <a:ext cx="1186629" cy="1909285"/>
            <a:chOff x="166800" y="4578964"/>
            <a:chExt cx="1186629" cy="1909285"/>
          </a:xfrm>
        </p:grpSpPr>
        <p:sp>
          <p:nvSpPr>
            <p:cNvPr id="43" name="Rectangle 42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strike="sngStrike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strike="sngStrike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sz="2800" strike="sngStrike" dirty="0">
                <a:solidFill>
                  <a:srgbClr val="FF0000"/>
                </a:solidFill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305446" y="4832469"/>
            <a:ext cx="1186629" cy="1909285"/>
            <a:chOff x="166800" y="4578964"/>
            <a:chExt cx="1186629" cy="190928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strike="sngStrike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strike="sngStrike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874769" y="4832469"/>
            <a:ext cx="1186629" cy="1909285"/>
            <a:chOff x="166800" y="4578964"/>
            <a:chExt cx="1186629" cy="1909285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strike="sngStrike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strike="sngStrike" baseline="-25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6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444092" y="4832469"/>
            <a:ext cx="1186629" cy="1909285"/>
            <a:chOff x="166800" y="4578964"/>
            <a:chExt cx="1186629" cy="1909285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56" name="Rectangle 55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2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8 </a:t>
              </a:r>
              <a:r>
                <a:rPr lang="en-US" sz="2800" i="1" strike="sngStrike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strike="sngStrike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endParaRPr lang="en-US" sz="2800" strike="sngStrike" dirty="0">
                <a:solidFill>
                  <a:srgbClr val="FF0000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013416" y="4832469"/>
            <a:ext cx="1186629" cy="1909285"/>
            <a:chOff x="166800" y="4578964"/>
            <a:chExt cx="1186629" cy="1909285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60" name="Rectangle 59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 </a:t>
              </a:r>
              <a:r>
                <a:rPr lang="en-US" sz="2800" i="1" strike="sngStrike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strike="sngStrike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sz="2800" strike="sngStrike" dirty="0">
                <a:solidFill>
                  <a:srgbClr val="FF0000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65" name="Rectangle 36"/>
          <p:cNvSpPr>
            <a:spLocks noChangeArrowheads="1"/>
          </p:cNvSpPr>
          <p:nvPr/>
        </p:nvSpPr>
        <p:spPr bwMode="auto">
          <a:xfrm>
            <a:off x="5094100" y="2075697"/>
            <a:ext cx="3715761" cy="8845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 algn="ctr">
              <a:defRPr/>
            </a:pPr>
            <a:r>
              <a:rPr lang="en-US" sz="2400" b="1" dirty="0" smtClean="0"/>
              <a:t>Need to show how locks are implemented</a:t>
            </a:r>
            <a:endParaRPr lang="en-US" sz="2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449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34"/>
            <a:ext cx="8229600" cy="1143000"/>
          </a:xfrm>
        </p:spPr>
        <p:txBody>
          <a:bodyPr/>
          <a:lstStyle/>
          <a:p>
            <a:r>
              <a:rPr lang="en-US" dirty="0" smtClean="0"/>
              <a:t>How to implement locks?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4385" y="773965"/>
            <a:ext cx="8229600" cy="23052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lock is the following program:</a:t>
            </a:r>
          </a:p>
          <a:p>
            <a:pPr lvl="1"/>
            <a:r>
              <a:rPr lang="en-US" dirty="0" smtClean="0"/>
              <a:t>If input =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baseline="-25000" dirty="0">
                <a:latin typeface="Times New Roman"/>
                <a:cs typeface="Times New Roman"/>
              </a:rPr>
              <a:t>1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baseline="-25000" dirty="0">
                <a:latin typeface="Times New Roman"/>
                <a:cs typeface="Times New Roman"/>
              </a:rPr>
              <a:t>9 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r>
              <a:rPr lang="en-US" dirty="0" smtClean="0"/>
              <a:t>, output </a:t>
            </a:r>
            <a:r>
              <a:rPr lang="en-US" i="1" dirty="0" smtClean="0">
                <a:latin typeface="Times New Roman"/>
                <a:cs typeface="Times New Roman"/>
              </a:rPr>
              <a:t>key</a:t>
            </a:r>
          </a:p>
          <a:p>
            <a:pPr lvl="1"/>
            <a:r>
              <a:rPr lang="en-US" dirty="0" smtClean="0"/>
              <a:t>Else output </a:t>
            </a:r>
            <a:r>
              <a:rPr lang="en-US" dirty="0" smtClean="0">
                <a:sym typeface="Symbol"/>
              </a:rPr>
              <a:t></a:t>
            </a:r>
          </a:p>
          <a:p>
            <a:pPr lvl="1"/>
            <a:r>
              <a:rPr lang="en-US" dirty="0" smtClean="0"/>
              <a:t>One implementation: </a:t>
            </a:r>
            <a:br>
              <a:rPr lang="en-US" dirty="0" smtClean="0"/>
            </a:br>
            <a:r>
              <a:rPr lang="en-US" dirty="0" smtClean="0"/>
              <a:t>lock </a:t>
            </a:r>
            <a:r>
              <a:rPr lang="en-US" dirty="0"/>
              <a:t>=  </a:t>
            </a:r>
            <a:r>
              <a:rPr lang="en-US" i="1" dirty="0" smtClean="0">
                <a:latin typeface="Times New Roman"/>
                <a:cs typeface="Times New Roman"/>
              </a:rPr>
              <a:t>key || </a:t>
            </a:r>
            <a:r>
              <a:rPr lang="en-US" dirty="0" smtClean="0">
                <a:latin typeface="Times New Roman"/>
                <a:cs typeface="Times New Roman"/>
              </a:rPr>
              <a:t>00…00 </a:t>
            </a:r>
            <a:r>
              <a:rPr lang="en-US" dirty="0">
                <a:sym typeface="Symbol"/>
              </a:rPr>
              <a:t>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Hash(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baseline="-25000" dirty="0">
                <a:latin typeface="Times New Roman"/>
                <a:cs typeface="Times New Roman"/>
              </a:rPr>
              <a:t>1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baseline="-25000" dirty="0">
                <a:latin typeface="Times New Roman"/>
                <a:cs typeface="Times New Roman"/>
              </a:rPr>
              <a:t>9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(secure in the random oracle model)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711283" y="881584"/>
            <a:ext cx="1452535" cy="1909285"/>
            <a:chOff x="166800" y="4578964"/>
            <a:chExt cx="1452535" cy="19092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17303" y="4602138"/>
              <a:ext cx="80203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key</a:t>
              </a:r>
              <a:endParaRPr lang="en-US" sz="2800" dirty="0"/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-44385" y="3527983"/>
            <a:ext cx="9559742" cy="4118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Ideally: Obfuscate this program</a:t>
            </a:r>
          </a:p>
          <a:p>
            <a:pPr lvl="1"/>
            <a:r>
              <a:rPr lang="en-US" dirty="0" smtClean="0"/>
              <a:t>Obfuscation: preserve functionality, hide the program</a:t>
            </a:r>
          </a:p>
          <a:p>
            <a:pPr lvl="1"/>
            <a:r>
              <a:rPr lang="en-US" dirty="0" smtClean="0"/>
              <a:t>Obfuscating this specific program called “digital locker”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8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175"/>
            <a:ext cx="8229600" cy="1143000"/>
          </a:xfrm>
        </p:spPr>
        <p:txBody>
          <a:bodyPr/>
          <a:lstStyle/>
          <a:p>
            <a:r>
              <a:rPr lang="en-US" dirty="0" smtClean="0"/>
              <a:t>Digital Lockers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Digital Locker is obfuscation of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input =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baseline="-25000" dirty="0">
                <a:latin typeface="Times New Roman"/>
                <a:cs typeface="Times New Roman"/>
              </a:rPr>
              <a:t>1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baseline="-25000" dirty="0">
                <a:latin typeface="Times New Roman"/>
                <a:cs typeface="Times New Roman"/>
              </a:rPr>
              <a:t>9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/>
              <a:t>, output </a:t>
            </a:r>
            <a:r>
              <a:rPr lang="en-US" i="1" dirty="0" smtClean="0">
                <a:latin typeface="Times New Roman"/>
                <a:cs typeface="Times New Roman"/>
              </a:rPr>
              <a:t>key</a:t>
            </a:r>
            <a:endParaRPr lang="en-US" i="1" dirty="0">
              <a:latin typeface="Times New Roman"/>
              <a:cs typeface="Times New Roman"/>
            </a:endParaRPr>
          </a:p>
          <a:p>
            <a:pPr lvl="1"/>
            <a:r>
              <a:rPr lang="en-US" dirty="0"/>
              <a:t>Else output </a:t>
            </a:r>
            <a:r>
              <a:rPr lang="en-US" dirty="0">
                <a:sym typeface="Symbol"/>
              </a:rPr>
              <a:t></a:t>
            </a:r>
          </a:p>
          <a:p>
            <a:endParaRPr lang="en-US" dirty="0" smtClean="0"/>
          </a:p>
          <a:p>
            <a:r>
              <a:rPr lang="en-US" dirty="0" smtClean="0"/>
              <a:t>Equivalent to encryption </a:t>
            </a:r>
            <a:r>
              <a:rPr lang="en-US" dirty="0"/>
              <a:t>of </a:t>
            </a:r>
            <a:r>
              <a:rPr lang="en-US" i="1" dirty="0" smtClean="0">
                <a:latin typeface="Times New Roman"/>
                <a:cs typeface="Times New Roman"/>
              </a:rPr>
              <a:t>key</a:t>
            </a:r>
            <a:r>
              <a:rPr lang="en-US" dirty="0" smtClean="0"/>
              <a:t> </a:t>
            </a:r>
            <a:r>
              <a:rPr lang="en-US" dirty="0"/>
              <a:t>that is secure</a:t>
            </a:r>
            <a:br>
              <a:rPr lang="en-US" dirty="0"/>
            </a:br>
            <a:r>
              <a:rPr lang="en-US" dirty="0"/>
              <a:t>even </a:t>
            </a:r>
            <a:r>
              <a:rPr lang="en-US" dirty="0" smtClean="0"/>
              <a:t>when encrypted multiple </a:t>
            </a:r>
            <a:r>
              <a:rPr lang="en-US" dirty="0"/>
              <a:t>times </a:t>
            </a:r>
            <a:r>
              <a:rPr lang="en-US" dirty="0" smtClean="0"/>
              <a:t>with correlated, weak keys </a:t>
            </a:r>
            <a:r>
              <a:rPr lang="en-US" sz="2600" dirty="0" smtClean="0"/>
              <a:t>[</a:t>
            </a:r>
            <a:r>
              <a:rPr lang="en-US" sz="2600" dirty="0"/>
              <a:t>CanettiKalaiVariaWichs10]</a:t>
            </a:r>
            <a:endParaRPr lang="en-US" dirty="0"/>
          </a:p>
          <a:p>
            <a:r>
              <a:rPr lang="en-US" dirty="0" smtClean="0"/>
              <a:t>Digital lockers are practical</a:t>
            </a:r>
            <a:r>
              <a:rPr lang="en-US" dirty="0"/>
              <a:t> </a:t>
            </a:r>
            <a:r>
              <a:rPr lang="en-US" dirty="0" smtClean="0"/>
              <a:t>(random oracle, discrete logarithm-based</a:t>
            </a:r>
            <a:r>
              <a:rPr lang="en-US" dirty="0"/>
              <a:t>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00" dirty="0" smtClean="0"/>
              <a:t>[</a:t>
            </a:r>
            <a:r>
              <a:rPr lang="en-US" sz="2600" dirty="0"/>
              <a:t>CanettiDakdouk08], [BitanskyCanetti10]</a:t>
            </a:r>
          </a:p>
          <a:p>
            <a:r>
              <a:rPr lang="en-US" dirty="0"/>
              <a:t>Hides </a:t>
            </a:r>
            <a:r>
              <a:rPr lang="en-US" i="1" dirty="0" smtClean="0">
                <a:latin typeface="Times New Roman"/>
                <a:cs typeface="Times New Roman"/>
              </a:rPr>
              <a:t>key</a:t>
            </a:r>
            <a:r>
              <a:rPr lang="en-US" dirty="0" smtClean="0"/>
              <a:t> </a:t>
            </a:r>
            <a:r>
              <a:rPr lang="en-US" dirty="0"/>
              <a:t>if input can’t be exhaustively searched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superlogarithmic</a:t>
            </a:r>
            <a:r>
              <a:rPr lang="en-US" dirty="0"/>
              <a:t> entropy)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33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711283" y="881584"/>
            <a:ext cx="1452535" cy="1909285"/>
            <a:chOff x="166800" y="4578964"/>
            <a:chExt cx="1452535" cy="19092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17303" y="4602138"/>
              <a:ext cx="80203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key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3710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 smtClean="0"/>
              <a:t>Digital Locker is obfuscation of</a:t>
            </a:r>
          </a:p>
          <a:p>
            <a:pPr lvl="1"/>
            <a:r>
              <a:rPr lang="en-US" sz="2600" dirty="0" smtClean="0"/>
              <a:t>If input = </a:t>
            </a:r>
            <a:r>
              <a:rPr lang="en-US" sz="2600" i="1" dirty="0" smtClean="0">
                <a:latin typeface="Times New Roman"/>
                <a:cs typeface="Times New Roman"/>
              </a:rPr>
              <a:t>a</a:t>
            </a:r>
            <a:r>
              <a:rPr lang="en-US" sz="2600" baseline="-25000" dirty="0" smtClean="0">
                <a:latin typeface="Times New Roman"/>
                <a:cs typeface="Times New Roman"/>
              </a:rPr>
              <a:t>1 </a:t>
            </a:r>
            <a:r>
              <a:rPr lang="en-US" sz="2600" i="1" dirty="0" smtClean="0">
                <a:latin typeface="Times New Roman"/>
                <a:cs typeface="Times New Roman"/>
              </a:rPr>
              <a:t>a</a:t>
            </a:r>
            <a:r>
              <a:rPr lang="en-US" sz="2600" baseline="-25000" dirty="0" smtClean="0">
                <a:latin typeface="Times New Roman"/>
                <a:cs typeface="Times New Roman"/>
              </a:rPr>
              <a:t>9 </a:t>
            </a:r>
            <a:r>
              <a:rPr lang="en-US" sz="2600" i="1" dirty="0" smtClean="0">
                <a:latin typeface="Times New Roman"/>
                <a:cs typeface="Times New Roman"/>
              </a:rPr>
              <a:t>a</a:t>
            </a:r>
            <a:r>
              <a:rPr lang="en-US" sz="2600" baseline="-25000" dirty="0" smtClean="0">
                <a:latin typeface="Times New Roman"/>
                <a:cs typeface="Times New Roman"/>
              </a:rPr>
              <a:t>2</a:t>
            </a:r>
            <a:r>
              <a:rPr lang="en-US" sz="2600" dirty="0" smtClean="0"/>
              <a:t>, output </a:t>
            </a:r>
            <a:r>
              <a:rPr lang="en-US" sz="2600" i="1" dirty="0" smtClean="0">
                <a:latin typeface="Times New Roman"/>
                <a:cs typeface="Times New Roman"/>
              </a:rPr>
              <a:t>key</a:t>
            </a:r>
          </a:p>
          <a:p>
            <a:pPr lvl="1"/>
            <a:r>
              <a:rPr lang="en-US" sz="2600" dirty="0" smtClean="0"/>
              <a:t>Else output </a:t>
            </a:r>
            <a:r>
              <a:rPr lang="en-US" sz="2600" dirty="0" smtClean="0">
                <a:sym typeface="Symbol"/>
              </a:rPr>
              <a:t>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Equivalent to encryption of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n-US" dirty="0" smtClean="0">
                <a:solidFill>
                  <a:srgbClr val="FFFFFF"/>
                </a:solidFill>
              </a:rPr>
              <a:t> that is secure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even multiple times with correlated and weak keys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[CanettiKalaiVariaWichs10]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Digital lockers are practical (R.O. or DL-based) 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[CanettiDakdouk08], [BitanskyCanetti10]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Hides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n-US" dirty="0" smtClean="0">
                <a:solidFill>
                  <a:srgbClr val="FFFFFF"/>
                </a:solidFill>
              </a:rPr>
              <a:t> if input can’t be exhaustively searched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(</a:t>
            </a:r>
            <a:r>
              <a:rPr lang="en-US" dirty="0" err="1" smtClean="0">
                <a:solidFill>
                  <a:srgbClr val="FFFFFF"/>
                </a:solidFill>
              </a:rPr>
              <a:t>superlogarithmic</a:t>
            </a:r>
            <a:r>
              <a:rPr lang="en-US" dirty="0" smtClean="0">
                <a:solidFill>
                  <a:srgbClr val="FFFFFF"/>
                </a:solidFill>
              </a:rPr>
              <a:t> entropy)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175"/>
            <a:ext cx="8229600" cy="1143000"/>
          </a:xfrm>
        </p:spPr>
        <p:txBody>
          <a:bodyPr/>
          <a:lstStyle/>
          <a:p>
            <a:r>
              <a:rPr lang="en-US" dirty="0" smtClean="0"/>
              <a:t>Digital Lockers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99072"/>
            <a:ext cx="8229600" cy="3553982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Q</a:t>
            </a:r>
            <a:r>
              <a:rPr lang="en-US" sz="3600" dirty="0"/>
              <a:t>: if you are going to use obfuscation, why bother?</a:t>
            </a:r>
            <a:br>
              <a:rPr lang="en-US" sz="3600" dirty="0"/>
            </a:br>
            <a:r>
              <a:rPr lang="en-US" sz="3600" dirty="0"/>
              <a:t>Why not just obfuscate the following program for </a:t>
            </a:r>
            <a:r>
              <a:rPr lang="en-US" sz="3600" i="1" dirty="0" smtClean="0">
                <a:latin typeface="Times New Roman"/>
                <a:cs typeface="Times New Roman"/>
              </a:rPr>
              <a:t>help</a:t>
            </a:r>
            <a:endParaRPr lang="en-US" sz="3600" dirty="0"/>
          </a:p>
          <a:p>
            <a:pPr lvl="1"/>
            <a:r>
              <a:rPr lang="en-US" sz="3100" dirty="0"/>
              <a:t>If distance between </a:t>
            </a:r>
            <a:r>
              <a:rPr lang="en-US" sz="3100" i="1" dirty="0" smtClean="0">
                <a:latin typeface="Times New Roman"/>
                <a:cs typeface="Times New Roman"/>
              </a:rPr>
              <a:t>initial</a:t>
            </a:r>
            <a:r>
              <a:rPr lang="en-US" sz="3100" baseline="-25000" dirty="0" smtClean="0">
                <a:latin typeface="Times New Roman"/>
                <a:cs typeface="Times New Roman"/>
              </a:rPr>
              <a:t>  </a:t>
            </a:r>
            <a:r>
              <a:rPr lang="en-US" sz="3100" dirty="0"/>
              <a:t>and </a:t>
            </a:r>
            <a:r>
              <a:rPr lang="en-US" sz="3100" dirty="0" smtClean="0"/>
              <a:t>input </a:t>
            </a:r>
            <a:r>
              <a:rPr lang="en-US" sz="3100" dirty="0"/>
              <a:t>is less than </a:t>
            </a:r>
            <a:r>
              <a:rPr lang="en-US" sz="3100" i="1" dirty="0">
                <a:latin typeface="Times New Roman"/>
                <a:cs typeface="Times New Roman"/>
              </a:rPr>
              <a:t>t</a:t>
            </a:r>
            <a:r>
              <a:rPr lang="en-US" sz="3100" dirty="0"/>
              <a:t>, output </a:t>
            </a:r>
            <a:r>
              <a:rPr lang="en-US" sz="3100" i="1" dirty="0" smtClean="0">
                <a:latin typeface="Times New Roman"/>
                <a:cs typeface="Times New Roman"/>
              </a:rPr>
              <a:t>key</a:t>
            </a:r>
            <a:endParaRPr lang="en-US" sz="3100" i="1" dirty="0">
              <a:latin typeface="Times New Roman"/>
              <a:cs typeface="Times New Roman"/>
            </a:endParaRPr>
          </a:p>
          <a:p>
            <a:pPr lvl="1"/>
            <a:r>
              <a:rPr lang="en-US" sz="3100" dirty="0"/>
              <a:t>Else output </a:t>
            </a:r>
            <a:r>
              <a:rPr lang="en-US" sz="3100" dirty="0">
                <a:sym typeface="Symbol"/>
              </a:rPr>
              <a:t></a:t>
            </a:r>
            <a:r>
              <a:rPr lang="en-US" sz="3100" dirty="0"/>
              <a:t> </a:t>
            </a:r>
          </a:p>
          <a:p>
            <a:pPr lvl="1"/>
            <a:endParaRPr lang="en-US" sz="3100" dirty="0"/>
          </a:p>
          <a:p>
            <a:r>
              <a:rPr lang="en-US" sz="3600" dirty="0"/>
              <a:t>A: you can do that </a:t>
            </a:r>
            <a:r>
              <a:rPr lang="en-US" sz="2900" dirty="0"/>
              <a:t>[</a:t>
            </a:r>
            <a:r>
              <a:rPr lang="en-US" sz="2900" dirty="0" smtClean="0"/>
              <a:t>BitanskyCanettiKalaiPaneth14</a:t>
            </a:r>
            <a:r>
              <a:rPr lang="en-US" sz="2900" dirty="0"/>
              <a:t>]</a:t>
            </a:r>
            <a:r>
              <a:rPr lang="en-US" sz="3600" dirty="0" smtClean="0"/>
              <a:t>, it is:</a:t>
            </a:r>
            <a:endParaRPr lang="en-US" sz="3600" dirty="0"/>
          </a:p>
          <a:p>
            <a:pPr lvl="1"/>
            <a:r>
              <a:rPr lang="en-US" sz="3100" dirty="0" smtClean="0"/>
              <a:t>inefficient</a:t>
            </a:r>
          </a:p>
          <a:p>
            <a:pPr lvl="1"/>
            <a:r>
              <a:rPr lang="en-US" sz="3100" dirty="0" smtClean="0"/>
              <a:t>requires very </a:t>
            </a:r>
            <a:r>
              <a:rPr lang="en-US" sz="3100" dirty="0"/>
              <a:t>strong </a:t>
            </a:r>
            <a:r>
              <a:rPr lang="en-US" sz="3100" dirty="0" smtClean="0"/>
              <a:t>assumption</a:t>
            </a:r>
          </a:p>
          <a:p>
            <a:pPr lvl="1"/>
            <a:r>
              <a:rPr lang="en-US" sz="3100" dirty="0" smtClean="0"/>
              <a:t>not known to be reusable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34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711283" y="881584"/>
            <a:ext cx="1452535" cy="1909285"/>
            <a:chOff x="166800" y="4578964"/>
            <a:chExt cx="1452535" cy="190928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17303" y="4602138"/>
              <a:ext cx="80203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key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4965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34"/>
            <a:ext cx="8229600" cy="1143000"/>
          </a:xfrm>
        </p:spPr>
        <p:txBody>
          <a:bodyPr/>
          <a:lstStyle/>
          <a:p>
            <a:r>
              <a:rPr lang="en-US" dirty="0" smtClean="0"/>
              <a:t>A Reusable Fuzzy Extractor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65" y="781313"/>
            <a:ext cx="9434529" cy="2109782"/>
          </a:xfrm>
        </p:spPr>
        <p:txBody>
          <a:bodyPr>
            <a:noAutofit/>
          </a:bodyPr>
          <a:lstStyle/>
          <a:p>
            <a:r>
              <a:rPr lang="en-US" dirty="0" smtClean="0"/>
              <a:t>Same source can be enrolled multiple times </a:t>
            </a:r>
            <a:br>
              <a:rPr lang="en-US" dirty="0" smtClean="0"/>
            </a:br>
            <a:r>
              <a:rPr lang="en-US" dirty="0" smtClean="0"/>
              <a:t>with independent services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95038" y="2446843"/>
            <a:ext cx="4105262" cy="1341150"/>
            <a:chOff x="1395038" y="2446843"/>
            <a:chExt cx="4105262" cy="1341150"/>
          </a:xfrm>
        </p:grpSpPr>
        <p:sp>
          <p:nvSpPr>
            <p:cNvPr id="35" name="Rectangle 34"/>
            <p:cNvSpPr/>
            <p:nvPr/>
          </p:nvSpPr>
          <p:spPr>
            <a:xfrm>
              <a:off x="4207385" y="2446843"/>
              <a:ext cx="779589" cy="457200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 flipV="1">
              <a:off x="1723965" y="3246883"/>
              <a:ext cx="790647" cy="11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3851876" y="2947521"/>
              <a:ext cx="1648424" cy="147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3851875" y="3620640"/>
              <a:ext cx="1648424" cy="147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</p:cxnSp>
        <p:sp>
          <p:nvSpPr>
            <p:cNvPr id="40" name="TextBox 39"/>
            <p:cNvSpPr txBox="1"/>
            <p:nvPr/>
          </p:nvSpPr>
          <p:spPr>
            <a:xfrm>
              <a:off x="1395038" y="2671256"/>
              <a:ext cx="1082882" cy="5232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initial</a:t>
              </a:r>
              <a:endParaRPr lang="en-US" sz="2800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80321" y="2473123"/>
              <a:ext cx="7824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key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92469" y="3081415"/>
              <a:ext cx="922565" cy="523220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help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1594076" y="3194476"/>
              <a:ext cx="129889" cy="12801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Trapezoid 45"/>
            <p:cNvSpPr/>
            <p:nvPr/>
          </p:nvSpPr>
          <p:spPr bwMode="auto">
            <a:xfrm rot="5400000">
              <a:off x="2679545" y="2615663"/>
              <a:ext cx="1042058" cy="1302602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826264" y="2985273"/>
              <a:ext cx="9025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Gen</a:t>
              </a:r>
              <a:endParaRPr lang="en-US" sz="2800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99032" y="3895504"/>
            <a:ext cx="4101269" cy="1341150"/>
            <a:chOff x="1399032" y="3895504"/>
            <a:chExt cx="4101269" cy="1341150"/>
          </a:xfrm>
        </p:grpSpPr>
        <p:sp>
          <p:nvSpPr>
            <p:cNvPr id="48" name="Rectangle 47"/>
            <p:cNvSpPr/>
            <p:nvPr/>
          </p:nvSpPr>
          <p:spPr>
            <a:xfrm>
              <a:off x="4197909" y="3895504"/>
              <a:ext cx="789066" cy="457200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 flipV="1">
              <a:off x="1723966" y="4695544"/>
              <a:ext cx="790647" cy="11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3851877" y="4396182"/>
              <a:ext cx="1648424" cy="147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3851876" y="5069301"/>
              <a:ext cx="1648424" cy="147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</p:cxnSp>
        <p:sp>
          <p:nvSpPr>
            <p:cNvPr id="52" name="TextBox 51"/>
            <p:cNvSpPr txBox="1"/>
            <p:nvPr/>
          </p:nvSpPr>
          <p:spPr>
            <a:xfrm>
              <a:off x="1399032" y="4119917"/>
              <a:ext cx="1159826" cy="5232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initial'</a:t>
              </a:r>
              <a:endParaRPr lang="en-US" sz="2800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251888" y="3921784"/>
              <a:ext cx="8592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key'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195287" y="4530076"/>
              <a:ext cx="999359" cy="523220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help'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1594077" y="4643137"/>
              <a:ext cx="129889" cy="12801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Trapezoid 55"/>
            <p:cNvSpPr/>
            <p:nvPr/>
          </p:nvSpPr>
          <p:spPr bwMode="auto">
            <a:xfrm rot="5400000">
              <a:off x="2679546" y="4064324"/>
              <a:ext cx="1042058" cy="1302602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826265" y="4433934"/>
              <a:ext cx="9025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Gen</a:t>
              </a:r>
              <a:endParaRPr lang="en-US" sz="2800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95038" y="5379374"/>
            <a:ext cx="4105264" cy="1351847"/>
            <a:chOff x="1395038" y="5379374"/>
            <a:chExt cx="4105264" cy="1351847"/>
          </a:xfrm>
        </p:grpSpPr>
        <p:sp>
          <p:nvSpPr>
            <p:cNvPr id="58" name="Rectangle 57"/>
            <p:cNvSpPr/>
            <p:nvPr/>
          </p:nvSpPr>
          <p:spPr>
            <a:xfrm>
              <a:off x="4201947" y="5390071"/>
              <a:ext cx="817906" cy="457200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flipV="1">
              <a:off x="1723967" y="6190111"/>
              <a:ext cx="790647" cy="11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3851878" y="5890749"/>
              <a:ext cx="1648424" cy="147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3851877" y="6563868"/>
              <a:ext cx="1648424" cy="147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</p:cxnSp>
        <p:sp>
          <p:nvSpPr>
            <p:cNvPr id="62" name="TextBox 61"/>
            <p:cNvSpPr txBox="1"/>
            <p:nvPr/>
          </p:nvSpPr>
          <p:spPr>
            <a:xfrm>
              <a:off x="1395038" y="5597465"/>
              <a:ext cx="1236770" cy="5232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initial''</a:t>
              </a:r>
              <a:endParaRPr lang="en-US" sz="2800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238729" y="5379374"/>
              <a:ext cx="9360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key''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185325" y="6024643"/>
              <a:ext cx="1076153" cy="523220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help''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1594078" y="6137704"/>
              <a:ext cx="129889" cy="12801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rapezoid 65"/>
            <p:cNvSpPr/>
            <p:nvPr/>
          </p:nvSpPr>
          <p:spPr bwMode="auto">
            <a:xfrm rot="5400000">
              <a:off x="2679547" y="5558891"/>
              <a:ext cx="1042058" cy="1302602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826266" y="5928501"/>
              <a:ext cx="9025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Gen</a:t>
              </a:r>
              <a:endParaRPr lang="en-US" sz="2800" i="1" dirty="0">
                <a:latin typeface="Times New Roman"/>
                <a:cs typeface="Times New Roman"/>
              </a:endParaRPr>
            </a:p>
          </p:txBody>
        </p:sp>
      </p:grpSp>
      <p:sp>
        <p:nvSpPr>
          <p:cNvPr id="5" name="Line Callout 1 4"/>
          <p:cNvSpPr/>
          <p:nvPr/>
        </p:nvSpPr>
        <p:spPr>
          <a:xfrm>
            <a:off x="6063833" y="3258483"/>
            <a:ext cx="3080167" cy="1384653"/>
          </a:xfrm>
          <a:prstGeom prst="borderCallout1">
            <a:avLst>
              <a:gd name="adj1" fmla="val 29996"/>
              <a:gd name="adj2" fmla="val -1281"/>
              <a:gd name="adj3" fmla="val 61137"/>
              <a:gd name="adj4" fmla="val -34478"/>
            </a:avLst>
          </a:prstGeom>
          <a:solidFill>
            <a:schemeClr val="tx2"/>
          </a:solidFill>
          <a:ln w="25400"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Secret even given</a:t>
            </a:r>
          </a:p>
          <a:p>
            <a:pPr algn="ctr"/>
            <a:r>
              <a:rPr lang="en-US" sz="2800" i="1" dirty="0" smtClean="0">
                <a:latin typeface="Times New Roman"/>
                <a:cs typeface="Times New Roman"/>
              </a:rPr>
              <a:t>help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  <a:r>
              <a:rPr lang="en-US" sz="2800" i="1" dirty="0" smtClean="0">
                <a:latin typeface="Times New Roman"/>
                <a:cs typeface="Times New Roman"/>
              </a:rPr>
              <a:t>help'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  <a:r>
              <a:rPr lang="en-US" sz="2800" i="1" dirty="0" smtClean="0">
                <a:latin typeface="Times New Roman"/>
                <a:cs typeface="Times New Roman"/>
              </a:rPr>
              <a:t>help'</a:t>
            </a:r>
            <a:r>
              <a:rPr lang="en-US" sz="2800" i="1" dirty="0">
                <a:latin typeface="Times New Roman"/>
                <a:cs typeface="Times New Roman"/>
              </a:rPr>
              <a:t>'</a:t>
            </a:r>
            <a:r>
              <a:rPr lang="en-US" sz="2800" dirty="0" smtClean="0">
                <a:latin typeface="Times New Roman"/>
                <a:cs typeface="Times New Roman"/>
              </a:rPr>
              <a:t>,</a:t>
            </a:r>
            <a:r>
              <a:rPr lang="en-US" sz="2800" i="1" dirty="0" smtClean="0">
                <a:latin typeface="Times New Roman"/>
                <a:cs typeface="Times New Roman"/>
              </a:rPr>
              <a:t> </a:t>
            </a:r>
            <a:br>
              <a:rPr lang="en-US" sz="2800" i="1" dirty="0" smtClean="0">
                <a:latin typeface="Times New Roman"/>
                <a:cs typeface="Times New Roman"/>
              </a:rPr>
            </a:br>
            <a:r>
              <a:rPr lang="en-US" sz="2800" i="1" dirty="0" smtClean="0">
                <a:latin typeface="Times New Roman"/>
                <a:cs typeface="Times New Roman"/>
              </a:rPr>
              <a:t>key</a:t>
            </a:r>
            <a:r>
              <a:rPr lang="en-US" sz="2800" dirty="0" smtClean="0">
                <a:latin typeface="Times New Roman"/>
                <a:cs typeface="Times New Roman"/>
              </a:rPr>
              <a:t>,</a:t>
            </a:r>
            <a:r>
              <a:rPr lang="en-US" sz="2800" i="1" dirty="0" smtClean="0">
                <a:latin typeface="Times New Roman"/>
                <a:cs typeface="Times New Roman"/>
              </a:rPr>
              <a:t> key'</a:t>
            </a:r>
            <a:r>
              <a:rPr lang="en-US" sz="2800" i="1" dirty="0">
                <a:latin typeface="Times New Roman"/>
                <a:cs typeface="Times New Roman"/>
              </a:rPr>
              <a:t>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8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34"/>
            <a:ext cx="8229600" cy="1143000"/>
          </a:xfrm>
        </p:spPr>
        <p:txBody>
          <a:bodyPr/>
          <a:lstStyle/>
          <a:p>
            <a:r>
              <a:rPr lang="en-US" dirty="0"/>
              <a:t>A Reusable Fuzzy Extractor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65" y="781312"/>
            <a:ext cx="9000389" cy="5492649"/>
          </a:xfrm>
        </p:spPr>
        <p:txBody>
          <a:bodyPr>
            <a:noAutofit/>
          </a:bodyPr>
          <a:lstStyle/>
          <a:p>
            <a:r>
              <a:rPr lang="en-US" dirty="0" smtClean="0"/>
              <a:t>Same source can be enrolled multiple times </a:t>
            </a:r>
            <a:br>
              <a:rPr lang="en-US" dirty="0" smtClean="0"/>
            </a:br>
            <a:r>
              <a:rPr lang="en-US" dirty="0" smtClean="0"/>
              <a:t>with independent services</a:t>
            </a:r>
          </a:p>
          <a:p>
            <a:r>
              <a:rPr lang="en-US" dirty="0" smtClean="0"/>
              <a:t>In the past: difficult to achieve, because typically </a:t>
            </a:r>
            <a:br>
              <a:rPr lang="en-US" dirty="0" smtClean="0"/>
            </a:br>
            <a:r>
              <a:rPr lang="en-US" dirty="0" smtClean="0"/>
              <a:t>new enrollments leak fresh information </a:t>
            </a:r>
            <a:br>
              <a:rPr lang="en-US" dirty="0" smtClean="0"/>
            </a:br>
            <a:r>
              <a:rPr lang="en-US" dirty="0" smtClean="0"/>
              <a:t>(esp. in </a:t>
            </a:r>
            <a:r>
              <a:rPr lang="en-US" i="1" dirty="0" smtClean="0">
                <a:latin typeface="Times New Roman"/>
                <a:cs typeface="Times New Roman"/>
              </a:rPr>
              <a:t>help</a:t>
            </a:r>
            <a:r>
              <a:rPr lang="en-US" dirty="0" smtClean="0"/>
              <a:t>)</a:t>
            </a:r>
          </a:p>
          <a:p>
            <a:r>
              <a:rPr lang="en-US" dirty="0"/>
              <a:t>Only previous construction [Boyen2004]:</a:t>
            </a:r>
            <a:br>
              <a:rPr lang="en-US" dirty="0"/>
            </a:br>
            <a:r>
              <a:rPr lang="en-US" dirty="0" smtClean="0"/>
              <a:t>each enrollment must </a:t>
            </a:r>
            <a:r>
              <a:rPr lang="en-US" dirty="0"/>
              <a:t>differ by fixed constants (unrealistic</a:t>
            </a:r>
            <a:r>
              <a:rPr lang="en-US" dirty="0" smtClean="0"/>
              <a:t>)</a:t>
            </a:r>
          </a:p>
          <a:p>
            <a:r>
              <a:rPr lang="en-US" dirty="0" smtClean="0"/>
              <a:t>Our construction: digital </a:t>
            </a:r>
            <a:r>
              <a:rPr lang="en-US" dirty="0"/>
              <a:t>lockers leak no partial information (</a:t>
            </a:r>
            <a:r>
              <a:rPr lang="en-US" dirty="0" err="1"/>
              <a:t>w.h.p</a:t>
            </a:r>
            <a:r>
              <a:rPr lang="en-US" dirty="0"/>
              <a:t>.</a:t>
            </a:r>
            <a:r>
              <a:rPr lang="en-US" dirty="0" smtClean="0"/>
              <a:t>), only requirement: </a:t>
            </a:r>
            <a:br>
              <a:rPr lang="en-US" dirty="0" smtClean="0"/>
            </a:br>
            <a:r>
              <a:rPr lang="en-US" dirty="0" smtClean="0"/>
              <a:t>	sampling condition holds for each reading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280641"/>
              </p:ext>
            </p:extLst>
          </p:nvPr>
        </p:nvGraphicFramePr>
        <p:xfrm>
          <a:off x="104258" y="413629"/>
          <a:ext cx="5977524" cy="38837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7355"/>
                <a:gridCol w="3750169"/>
              </a:tblGrid>
              <a:tr h="485579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Contribution</a:t>
                      </a:r>
                      <a:endParaRPr lang="en-US" sz="2800" b="1" dirty="0"/>
                    </a:p>
                  </a:txBody>
                  <a:tcPr/>
                </a:tc>
              </a:tr>
              <a:tr h="1702398"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Reusability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Reusable fuzzy extractor:</a:t>
                      </a:r>
                    </a:p>
                    <a:p>
                      <a:r>
                        <a:rPr lang="en-US" sz="2000" dirty="0" smtClean="0"/>
                        <a:t>Source can be enrolled with multiple services, no assumption about how repeated readings are correlated</a:t>
                      </a:r>
                    </a:p>
                  </a:txBody>
                  <a:tcPr/>
                </a:tc>
              </a:tr>
              <a:tr h="166317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Necessary Entropy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dirty="0" smtClean="0"/>
                        <a:t>Main construction requires only super-logarithmic</a:t>
                      </a:r>
                      <a:r>
                        <a:rPr lang="en-US" sz="2000" baseline="0" dirty="0" smtClean="0"/>
                        <a:t> entropy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Two additional constructions in paper supporting </a:t>
                      </a:r>
                      <a:r>
                        <a:rPr lang="en-US" sz="2000" i="1" baseline="0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&lt; </a:t>
                      </a:r>
                      <a:r>
                        <a:rPr lang="en-US" sz="2000" i="1" baseline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baseline="0" dirty="0" smtClean="0"/>
                        <a:t>, one w/ info-theoretic security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Rectangle 36"/>
          <p:cNvSpPr>
            <a:spLocks noChangeArrowheads="1"/>
          </p:cNvSpPr>
          <p:nvPr/>
        </p:nvSpPr>
        <p:spPr bwMode="auto">
          <a:xfrm>
            <a:off x="6179724" y="2184511"/>
            <a:ext cx="2891168" cy="81961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 algn="ctr">
              <a:defRPr/>
            </a:pPr>
            <a:r>
              <a:rPr lang="en-US" sz="3600" b="1" dirty="0" smtClean="0">
                <a:latin typeface="Arial"/>
                <a:cs typeface="Arial"/>
              </a:rPr>
              <a:t>Questions?</a:t>
            </a:r>
            <a:endParaRPr lang="en-US" sz="3600" b="1" i="1" dirty="0" smtClean="0">
              <a:latin typeface="Times New Roman"/>
              <a:cs typeface="Times New Roman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1642492" y="4556050"/>
            <a:ext cx="1279508" cy="2177697"/>
            <a:chOff x="1643244" y="4564057"/>
            <a:chExt cx="1279508" cy="2177697"/>
          </a:xfrm>
        </p:grpSpPr>
        <p:grpSp>
          <p:nvGrpSpPr>
            <p:cNvPr id="104" name="Group 103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27" name="Rectangle 126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24" name="Rectangle 123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3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9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6" name="Rectangle 105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983919" y="4840707"/>
              <a:ext cx="71135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key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166800" y="4832469"/>
            <a:ext cx="1186629" cy="1909285"/>
            <a:chOff x="166800" y="4578964"/>
            <a:chExt cx="1186629" cy="1909285"/>
          </a:xfrm>
        </p:grpSpPr>
        <p:sp>
          <p:nvSpPr>
            <p:cNvPr id="130" name="Rectangle 129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strike="sngStrike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strike="sngStrike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sz="2800" strike="sngStrike" dirty="0">
                <a:solidFill>
                  <a:srgbClr val="FF0000"/>
                </a:solidFill>
              </a:endParaRPr>
            </a:p>
          </p:txBody>
        </p: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132" name="Rectangle 131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3305446" y="4832469"/>
            <a:ext cx="1186629" cy="1909285"/>
            <a:chOff x="166800" y="4578964"/>
            <a:chExt cx="1186629" cy="1909285"/>
          </a:xfrm>
        </p:grpSpPr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135" name="Rectangle 134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strike="sngStrike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strike="sngStrike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4874769" y="4832469"/>
            <a:ext cx="1186629" cy="1909285"/>
            <a:chOff x="166800" y="4578964"/>
            <a:chExt cx="1186629" cy="1909285"/>
          </a:xfrm>
        </p:grpSpPr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139" name="Rectangle 138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strike="sngStrike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strike="sngStrike" baseline="-25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6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6444092" y="4832469"/>
            <a:ext cx="1186629" cy="1909285"/>
            <a:chOff x="166800" y="4578964"/>
            <a:chExt cx="1186629" cy="1909285"/>
          </a:xfrm>
        </p:grpSpPr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143" name="Rectangle 142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2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8 </a:t>
              </a:r>
              <a:r>
                <a:rPr lang="en-US" sz="2800" i="1" strike="sngStrike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strike="sngStrike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endParaRPr lang="en-US" sz="2800" strike="sngStrike" dirty="0">
                <a:solidFill>
                  <a:srgbClr val="FF0000"/>
                </a:solidFill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8013416" y="4832469"/>
            <a:ext cx="1186629" cy="1909285"/>
            <a:chOff x="166800" y="4578964"/>
            <a:chExt cx="1186629" cy="1909285"/>
          </a:xfrm>
        </p:grpSpPr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147" name="Rectangle 146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 </a:t>
              </a:r>
              <a:r>
                <a:rPr lang="en-US" sz="2800" i="1" strike="sngStrike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strike="sngStrike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sz="2800" strike="sngStrike" dirty="0">
                <a:solidFill>
                  <a:srgbClr val="FF0000"/>
                </a:solidFill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9811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Key Derivation from Noisy Sources</a:t>
            </a:r>
          </a:p>
          <a:p>
            <a:r>
              <a:rPr lang="en-US" dirty="0" smtClean="0"/>
              <a:t>Modeling Noisy Sources and Defining Security</a:t>
            </a:r>
            <a:endParaRPr lang="en-US" dirty="0"/>
          </a:p>
          <a:p>
            <a:r>
              <a:rPr lang="en-US" dirty="0" smtClean="0"/>
              <a:t>Limitations </a:t>
            </a:r>
            <a:r>
              <a:rPr lang="en-US" dirty="0"/>
              <a:t>of Traditional </a:t>
            </a:r>
            <a:r>
              <a:rPr lang="en-US" dirty="0" smtClean="0"/>
              <a:t>Approaches</a:t>
            </a:r>
          </a:p>
          <a:p>
            <a:r>
              <a:rPr lang="en-US" dirty="0" smtClean="0"/>
              <a:t>New Constructions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6661" y="2237153"/>
            <a:ext cx="801077" cy="4700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3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230"/>
            <a:ext cx="8229600" cy="1143000"/>
          </a:xfrm>
        </p:spPr>
        <p:txBody>
          <a:bodyPr/>
          <a:lstStyle/>
          <a:p>
            <a:r>
              <a:rPr lang="en-US" dirty="0" smtClean="0"/>
              <a:t>Quality of a noisy source</a:t>
            </a:r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" y="1861482"/>
            <a:ext cx="1697020" cy="74809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090187" y="2236564"/>
            <a:ext cx="799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98" y="1559230"/>
            <a:ext cx="1354667" cy="1354667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9" idx="3"/>
            <a:endCxn id="44" idx="2"/>
          </p:cNvCxnSpPr>
          <p:nvPr/>
        </p:nvCxnSpPr>
        <p:spPr>
          <a:xfrm>
            <a:off x="4301065" y="2236564"/>
            <a:ext cx="2315388" cy="6552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91290" y="1471973"/>
            <a:ext cx="3250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initial</a:t>
            </a:r>
            <a:r>
              <a:rPr lang="en-US" sz="2000" dirty="0" smtClean="0"/>
              <a:t> – create a new person, </a:t>
            </a:r>
            <a:br>
              <a:rPr lang="en-US" sz="2000" dirty="0" smtClean="0"/>
            </a:br>
            <a:r>
              <a:rPr lang="en-US" sz="2000" dirty="0" smtClean="0"/>
              <a:t>take initial reading</a:t>
            </a:r>
            <a:endParaRPr lang="en-US" sz="2000" dirty="0"/>
          </a:p>
        </p:txBody>
      </p:sp>
      <p:cxnSp>
        <p:nvCxnSpPr>
          <p:cNvPr id="17" name="Straight Arrow Connector 16"/>
          <p:cNvCxnSpPr>
            <a:stCxn id="9" idx="3"/>
            <a:endCxn id="46" idx="2"/>
          </p:cNvCxnSpPr>
          <p:nvPr/>
        </p:nvCxnSpPr>
        <p:spPr>
          <a:xfrm>
            <a:off x="4301065" y="2236564"/>
            <a:ext cx="1985007" cy="11149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28140" y="3482722"/>
            <a:ext cx="2737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final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–new reading from </a:t>
            </a:r>
            <a:br>
              <a:rPr lang="en-US" sz="2000" dirty="0" smtClean="0"/>
            </a:br>
            <a:r>
              <a:rPr lang="en-US" sz="2000" dirty="0" smtClean="0"/>
              <a:t>same person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5</a:t>
            </a:fld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894737" y="1221069"/>
            <a:ext cx="4137707" cy="47152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 bwMode="auto">
          <a:xfrm>
            <a:off x="6681398" y="501684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748524" y="217245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748524" y="569525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816904" y="535661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8495261" y="210197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202218" y="222303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8365372" y="340942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498878" y="267460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5291324" y="548462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7491865" y="440819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433934" y="134357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1" name="Straight Arrow Connector 40"/>
          <p:cNvCxnSpPr>
            <a:endCxn id="34" idx="0"/>
          </p:cNvCxnSpPr>
          <p:nvPr/>
        </p:nvCxnSpPr>
        <p:spPr>
          <a:xfrm flipH="1">
            <a:off x="11984499" y="1011440"/>
            <a:ext cx="22640" cy="9487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 bwMode="auto">
          <a:xfrm>
            <a:off x="6616453" y="282779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6286072" y="3287522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7" name="Straight Arrow Connector 46"/>
          <p:cNvCxnSpPr>
            <a:stCxn id="46" idx="7"/>
            <a:endCxn id="44" idx="4"/>
          </p:cNvCxnSpPr>
          <p:nvPr/>
        </p:nvCxnSpPr>
        <p:spPr bwMode="auto">
          <a:xfrm flipV="1">
            <a:off x="6396939" y="2955812"/>
            <a:ext cx="284459" cy="3504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48" name="Oval 47"/>
          <p:cNvSpPr/>
          <p:nvPr/>
        </p:nvSpPr>
        <p:spPr>
          <a:xfrm>
            <a:off x="5949960" y="2144757"/>
            <a:ext cx="1462875" cy="1462875"/>
          </a:xfrm>
          <a:prstGeom prst="ellipse">
            <a:avLst/>
          </a:prstGeom>
          <a:noFill/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681398" y="3015428"/>
            <a:ext cx="810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&lt;t</a:t>
            </a:r>
            <a:endParaRPr lang="en-US" sz="2000" i="1" baseline="-25000" dirty="0">
              <a:latin typeface="Times New Roman"/>
              <a:cs typeface="Times New Roman"/>
            </a:endParaRPr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49979" y="3075779"/>
            <a:ext cx="4941311" cy="29208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dirty="0">
                <a:cs typeface="Calibri"/>
              </a:rPr>
              <a:t>Parameters:</a:t>
            </a:r>
          </a:p>
          <a:p>
            <a:pPr>
              <a:defRPr/>
            </a:pPr>
            <a:r>
              <a:rPr lang="en-US" sz="2800" dirty="0">
                <a:cs typeface="Calibri"/>
              </a:rPr>
              <a:t>How far apart are </a:t>
            </a:r>
            <a:r>
              <a:rPr lang="en-US" sz="2800" i="1" dirty="0">
                <a:latin typeface="Times New Roman"/>
                <a:cs typeface="Times New Roman"/>
              </a:rPr>
              <a:t>initial</a:t>
            </a:r>
            <a:r>
              <a:rPr lang="en-US" sz="2800" dirty="0">
                <a:cs typeface="Calibri"/>
              </a:rPr>
              <a:t> and 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cs typeface="Times New Roman"/>
              </a:rPr>
              <a:t>final</a:t>
            </a:r>
            <a:r>
              <a:rPr lang="en-US" sz="2800" dirty="0">
                <a:cs typeface="Calibri"/>
              </a:rPr>
              <a:t>?  </a:t>
            </a:r>
            <a:r>
              <a:rPr lang="en-US" sz="2800" dirty="0" smtClean="0">
                <a:cs typeface="Calibri"/>
              </a:rPr>
              <a:t>Noise </a:t>
            </a:r>
            <a:r>
              <a:rPr lang="en-US" sz="2800" dirty="0">
                <a:cs typeface="Calibri"/>
              </a:rPr>
              <a:t>or </a:t>
            </a:r>
            <a:r>
              <a:rPr lang="en-US" sz="2800" i="1" dirty="0" smtClean="0">
                <a:latin typeface="Times New Roman"/>
                <a:cs typeface="Times New Roman"/>
              </a:rPr>
              <a:t>t </a:t>
            </a:r>
            <a:r>
              <a:rPr lang="en-US" sz="2800" dirty="0" smtClean="0">
                <a:latin typeface="Calibri"/>
                <a:cs typeface="Calibri"/>
              </a:rPr>
              <a:t>(from experimentation)</a:t>
            </a:r>
            <a:endParaRPr lang="en-US" sz="2800" dirty="0">
              <a:latin typeface="Calibri"/>
              <a:cs typeface="Calibri"/>
            </a:endParaRPr>
          </a:p>
          <a:p>
            <a:pPr>
              <a:defRPr/>
            </a:pPr>
            <a:r>
              <a:rPr lang="en-US" sz="2800" dirty="0">
                <a:cs typeface="Calibri"/>
              </a:rPr>
              <a:t>How many values of initial are there?  </a:t>
            </a:r>
            <a:r>
              <a:rPr lang="en-US" sz="2800" dirty="0" smtClean="0">
                <a:cs typeface="Calibri"/>
              </a:rPr>
              <a:t>Define entropy as </a:t>
            </a:r>
          </a:p>
          <a:p>
            <a:pPr marL="0" indent="0">
              <a:buNone/>
              <a:defRPr/>
            </a:pPr>
            <a:r>
              <a:rPr lang="en-US" sz="2800" dirty="0" smtClean="0">
                <a:cs typeface="Calibri"/>
              </a:rPr>
              <a:t>	</a:t>
            </a:r>
            <a:r>
              <a:rPr lang="en-US" sz="2800" i="1" dirty="0" smtClean="0">
                <a:latin typeface="Times New Roman"/>
                <a:cs typeface="Times New Roman"/>
              </a:rPr>
              <a:t>k</a:t>
            </a:r>
            <a:r>
              <a:rPr lang="en-US" sz="2800" dirty="0" smtClean="0">
                <a:latin typeface="Times New Roman"/>
                <a:cs typeface="Times New Roman"/>
              </a:rPr>
              <a:t>=log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dirty="0"/>
              <a:t># </a:t>
            </a:r>
            <a:r>
              <a:rPr lang="en-US" sz="2800" dirty="0" smtClean="0"/>
              <a:t>values </a:t>
            </a:r>
            <a:r>
              <a:rPr lang="en-US" sz="2800" dirty="0"/>
              <a:t>of </a:t>
            </a:r>
            <a:r>
              <a:rPr lang="en-US" sz="2800" i="1" dirty="0" smtClean="0">
                <a:latin typeface="Times New Roman"/>
                <a:cs typeface="Times New Roman"/>
              </a:rPr>
              <a:t>initial</a:t>
            </a:r>
            <a:r>
              <a:rPr lang="en-US" sz="2800" dirty="0">
                <a:latin typeface="Times New Roman"/>
                <a:cs typeface="Times New Roman"/>
              </a:rPr>
              <a:t>)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63541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4" grpId="0" animBg="1"/>
      <p:bldP spid="46" grpId="0" animBg="1"/>
      <p:bldP spid="48" grpId="0" animBg="1"/>
      <p:bldP spid="49" grpId="0"/>
      <p:bldP spid="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080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Key Derivation from Noisy Sources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577" y="1001693"/>
            <a:ext cx="5170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Interactive Protocols</a:t>
            </a:r>
            <a:br>
              <a:rPr lang="en-US" sz="3200" dirty="0" smtClean="0"/>
            </a:br>
            <a:r>
              <a:rPr lang="en-US" sz="1600" dirty="0"/>
              <a:t>[Wyner75] … </a:t>
            </a:r>
            <a:r>
              <a:rPr lang="en-US" sz="1600" dirty="0">
                <a:solidFill>
                  <a:prstClr val="black"/>
                </a:solidFill>
              </a:rPr>
              <a:t>[</a:t>
            </a:r>
            <a:r>
              <a:rPr lang="en-US" sz="1600" dirty="0" smtClean="0">
                <a:solidFill>
                  <a:prstClr val="black"/>
                </a:solidFill>
              </a:rPr>
              <a:t>BennettBrassardRobert85,88] </a:t>
            </a:r>
            <a:r>
              <a:rPr lang="en-US" sz="1600" dirty="0">
                <a:solidFill>
                  <a:prstClr val="black"/>
                </a:solidFill>
              </a:rPr>
              <a:t>…lots of work… </a:t>
            </a:r>
            <a:endParaRPr lang="en-US" sz="3200" dirty="0"/>
          </a:p>
        </p:txBody>
      </p:sp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" y="2054371"/>
            <a:ext cx="1354667" cy="13546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2467" y="3517372"/>
            <a:ext cx="101822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final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618" y="2054371"/>
            <a:ext cx="2145531" cy="14096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4470" y="3510900"/>
            <a:ext cx="121486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latin typeface="Times New Roman"/>
                <a:cs typeface="Times New Roman"/>
              </a:rPr>
              <a:t>initial</a:t>
            </a:r>
            <a:endParaRPr lang="en-US" sz="32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363133" y="3657600"/>
            <a:ext cx="1676400" cy="8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363133" y="3843868"/>
            <a:ext cx="1676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363133" y="3996268"/>
            <a:ext cx="16764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84200" y="4275667"/>
            <a:ext cx="0" cy="821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810000" y="4284134"/>
            <a:ext cx="0" cy="821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2467" y="5191667"/>
            <a:ext cx="3790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Parties agree on cryptographic key</a:t>
            </a:r>
            <a:endParaRPr lang="en-US" sz="2000" dirty="0"/>
          </a:p>
        </p:txBody>
      </p: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5012267" y="2872519"/>
            <a:ext cx="3674533" cy="164814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2400" b="1" dirty="0" smtClean="0"/>
              <a:t>Today: focus on </a:t>
            </a:r>
            <a:r>
              <a:rPr lang="en-US" sz="2400" b="1" dirty="0" err="1" smtClean="0"/>
              <a:t>noninteractive</a:t>
            </a:r>
            <a:r>
              <a:rPr lang="en-US" sz="2400" b="1" dirty="0" smtClean="0"/>
              <a:t> setting,</a:t>
            </a:r>
          </a:p>
          <a:p>
            <a:pPr>
              <a:defRPr/>
            </a:pPr>
            <a:r>
              <a:rPr lang="en-US" sz="2400" b="1" dirty="0" smtClean="0">
                <a:latin typeface="Times New Roman"/>
                <a:cs typeface="Times New Roman"/>
              </a:rPr>
              <a:t>user authenticating to insecure device</a:t>
            </a:r>
            <a:endParaRPr lang="en-US" sz="2400" dirty="0" smtClean="0">
              <a:latin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50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2581E-6 -2.97547E-6 L 0.31592 -0.00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10" grpId="0"/>
      <p:bldP spid="10" grpId="1"/>
      <p:bldP spid="23" grpId="0"/>
      <p:bldP spid="2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-100356"/>
            <a:ext cx="9887312" cy="8612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Fuzzy Extractors</a:t>
            </a:r>
            <a:br>
              <a:rPr lang="en-US" dirty="0" smtClean="0"/>
            </a:br>
            <a:r>
              <a:rPr lang="en-US" sz="2000" dirty="0" smtClean="0"/>
              <a:t> [JuelsWattenberg99], …, </a:t>
            </a:r>
            <a:r>
              <a:rPr lang="en-US" sz="2000" dirty="0" smtClean="0">
                <a:solidFill>
                  <a:prstClr val="black"/>
                </a:solidFill>
                <a:ea typeface="+mn-ea"/>
                <a:cs typeface="+mn-cs"/>
              </a:rPr>
              <a:t>[</a:t>
            </a:r>
            <a:r>
              <a:rPr lang="en-US" sz="2000" dirty="0">
                <a:solidFill>
                  <a:prstClr val="black"/>
                </a:solidFill>
                <a:ea typeface="+mn-ea"/>
                <a:cs typeface="+mn-cs"/>
              </a:rPr>
              <a:t>DodisOstrovskyReyzinSmith04] … </a:t>
            </a:r>
            <a:endParaRPr lang="en-US" sz="2000" dirty="0"/>
          </a:p>
        </p:txBody>
      </p:sp>
      <p:sp>
        <p:nvSpPr>
          <p:cNvPr id="36" name="Content Placeholder 1"/>
          <p:cNvSpPr txBox="1">
            <a:spLocks/>
          </p:cNvSpPr>
          <p:nvPr/>
        </p:nvSpPr>
        <p:spPr>
          <a:xfrm>
            <a:off x="-1" y="786641"/>
            <a:ext cx="9504948" cy="2853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cs typeface="Calibri"/>
              </a:rPr>
              <a:t>Enrollment </a:t>
            </a:r>
            <a:r>
              <a:rPr lang="en-US" sz="2800" i="1" dirty="0" smtClean="0">
                <a:latin typeface="Times New Roman"/>
                <a:cs typeface="Times New Roman"/>
              </a:rPr>
              <a:t>Gen</a:t>
            </a:r>
            <a:r>
              <a:rPr lang="en-US" sz="2800" dirty="0" smtClean="0">
                <a:cs typeface="Calibri"/>
              </a:rPr>
              <a:t>: </a:t>
            </a:r>
            <a:br>
              <a:rPr lang="en-US" sz="2800" dirty="0" smtClean="0">
                <a:cs typeface="Calibri"/>
              </a:rPr>
            </a:br>
            <a:r>
              <a:rPr lang="en-US" sz="2800" dirty="0" smtClean="0">
                <a:cs typeface="Calibri"/>
              </a:rPr>
              <a:t>	Create </a:t>
            </a:r>
            <a:r>
              <a:rPr lang="en-US" sz="2800" i="1" dirty="0">
                <a:latin typeface="Times New Roman"/>
                <a:cs typeface="Times New Roman"/>
              </a:rPr>
              <a:t>key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smtClean="0">
                <a:cs typeface="Calibri"/>
              </a:rPr>
              <a:t>from </a:t>
            </a:r>
            <a:r>
              <a:rPr lang="en-US" sz="2800" i="1" dirty="0" smtClean="0">
                <a:latin typeface="Times New Roman"/>
                <a:cs typeface="Times New Roman"/>
              </a:rPr>
              <a:t>initial</a:t>
            </a:r>
            <a:r>
              <a:rPr lang="en-US" sz="2800" dirty="0" smtClean="0">
                <a:cs typeface="Calibri"/>
              </a:rPr>
              <a:t>, also create public value </a:t>
            </a:r>
            <a:r>
              <a:rPr lang="en-US" sz="2800" i="1" dirty="0" smtClean="0">
                <a:latin typeface="Times New Roman"/>
                <a:cs typeface="Times New Roman"/>
              </a:rPr>
              <a:t>help</a:t>
            </a:r>
            <a:r>
              <a:rPr lang="en-US" sz="2800" dirty="0" smtClean="0">
                <a:cs typeface="Calibri"/>
              </a:rPr>
              <a:t>.</a:t>
            </a:r>
          </a:p>
          <a:p>
            <a:r>
              <a:rPr lang="en-US" sz="2800" dirty="0" smtClean="0">
                <a:cs typeface="Calibri"/>
              </a:rPr>
              <a:t>Authentication </a:t>
            </a:r>
            <a:r>
              <a:rPr lang="en-US" sz="2800" i="1" dirty="0" smtClean="0">
                <a:latin typeface="Times New Roman"/>
                <a:cs typeface="Times New Roman"/>
              </a:rPr>
              <a:t>Rep</a:t>
            </a:r>
            <a:r>
              <a:rPr lang="en-US" sz="2800" dirty="0" smtClean="0">
                <a:latin typeface="Times New Roman"/>
                <a:cs typeface="Times New Roman"/>
              </a:rPr>
              <a:t>:</a:t>
            </a:r>
            <a:r>
              <a:rPr lang="en-US" sz="2800" dirty="0" smtClean="0">
                <a:latin typeface="Calibri"/>
                <a:cs typeface="Calibri"/>
              </a:rPr>
              <a:t> produce </a:t>
            </a:r>
            <a:r>
              <a:rPr lang="en-US" sz="2800" i="1" dirty="0" smtClean="0">
                <a:latin typeface="Times New Roman"/>
                <a:cs typeface="Times New Roman"/>
              </a:rPr>
              <a:t>key</a:t>
            </a:r>
            <a:r>
              <a:rPr lang="en-US" sz="2800" dirty="0" smtClean="0">
                <a:latin typeface="Calibri"/>
                <a:cs typeface="Calibri"/>
              </a:rPr>
              <a:t> if </a:t>
            </a:r>
            <a:br>
              <a:rPr lang="en-US" sz="2800" dirty="0" smtClean="0">
                <a:latin typeface="Calibri"/>
                <a:cs typeface="Calibri"/>
              </a:rPr>
            </a:br>
            <a:r>
              <a:rPr lang="en-US" sz="2800" dirty="0" smtClean="0">
                <a:latin typeface="Calibri"/>
                <a:cs typeface="Calibri"/>
              </a:rPr>
              <a:t>	</a:t>
            </a:r>
            <a:r>
              <a:rPr lang="en-US" sz="2800" i="1" dirty="0" smtClean="0">
                <a:latin typeface="Times New Roman"/>
                <a:cs typeface="Times New Roman"/>
              </a:rPr>
              <a:t>d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 smtClean="0">
                <a:latin typeface="Times New Roman"/>
                <a:cs typeface="Times New Roman"/>
              </a:rPr>
              <a:t>initial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final</a:t>
            </a:r>
            <a:r>
              <a:rPr lang="en-US" sz="2800" dirty="0" smtClean="0">
                <a:latin typeface="Times New Roman"/>
                <a:cs typeface="Times New Roman"/>
              </a:rPr>
              <a:t>) </a:t>
            </a:r>
            <a:r>
              <a:rPr lang="en-US" sz="2800" dirty="0">
                <a:latin typeface="Times New Roman"/>
                <a:cs typeface="Times New Roman"/>
              </a:rPr>
              <a:t>&lt;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Assume attacker knows distribution of </a:t>
            </a:r>
            <a:r>
              <a:rPr lang="en-US" sz="2800" i="1" dirty="0" smtClean="0">
                <a:latin typeface="Times New Roman"/>
                <a:cs typeface="Times New Roman"/>
              </a:rPr>
              <a:t>initial</a:t>
            </a:r>
          </a:p>
          <a:p>
            <a:r>
              <a:rPr lang="en-US" sz="2800" dirty="0" smtClean="0">
                <a:latin typeface="Calibri"/>
                <a:cs typeface="Calibri"/>
              </a:rPr>
              <a:t>Security: </a:t>
            </a:r>
            <a:r>
              <a:rPr lang="en-US" sz="2800" dirty="0" smtClean="0">
                <a:cs typeface="Calibri"/>
              </a:rPr>
              <a:t>attacker shouldn’t know anything about </a:t>
            </a:r>
            <a:r>
              <a:rPr lang="en-US" sz="2800" i="1" dirty="0" smtClean="0">
                <a:latin typeface="Times New Roman"/>
                <a:cs typeface="Times New Roman"/>
              </a:rPr>
              <a:t>key</a:t>
            </a:r>
          </a:p>
          <a:p>
            <a:endParaRPr lang="en-US" sz="2800" dirty="0" smtClean="0">
              <a:latin typeface="Times New Roman"/>
              <a:cs typeface="Times New Roman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52770" y="4650145"/>
            <a:ext cx="352425" cy="358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702254" y="5104753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3574885" y="4350783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3584314" y="5496221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9" name="Straight Arrow Connector 78"/>
          <p:cNvCxnSpPr/>
          <p:nvPr/>
        </p:nvCxnSpPr>
        <p:spPr bwMode="auto">
          <a:xfrm flipV="1">
            <a:off x="1205195" y="6309768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81" name="Straight Arrow Connector 80"/>
          <p:cNvCxnSpPr/>
          <p:nvPr/>
        </p:nvCxnSpPr>
        <p:spPr bwMode="auto">
          <a:xfrm flipV="1">
            <a:off x="7777239" y="5329210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83" name="TextBox 82"/>
          <p:cNvSpPr txBox="1"/>
          <p:nvPr/>
        </p:nvSpPr>
        <p:spPr>
          <a:xfrm>
            <a:off x="356689" y="4604213"/>
            <a:ext cx="108288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initial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66122" y="4906860"/>
            <a:ext cx="922565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help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72365" y="506323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1051220" y="6246303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08696" y="6128760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final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45" name="Straight Arrow Connector 44"/>
          <p:cNvCxnSpPr>
            <a:stCxn id="43" idx="1"/>
            <a:endCxn id="33" idx="5"/>
          </p:cNvCxnSpPr>
          <p:nvPr/>
        </p:nvCxnSpPr>
        <p:spPr bwMode="auto">
          <a:xfrm flipH="1" flipV="1">
            <a:off x="683232" y="5172507"/>
            <a:ext cx="387010" cy="1092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11" name="Rectangle 10"/>
          <p:cNvSpPr/>
          <p:nvPr/>
        </p:nvSpPr>
        <p:spPr>
          <a:xfrm rot="4179712">
            <a:off x="469482" y="5469863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&lt;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492901" y="4149197"/>
            <a:ext cx="2081984" cy="1937883"/>
            <a:chOff x="6851950" y="2558143"/>
            <a:chExt cx="967619" cy="1491952"/>
          </a:xfrm>
        </p:grpSpPr>
        <p:sp>
          <p:nvSpPr>
            <p:cNvPr id="47" name="Trapezoid 46"/>
            <p:cNvSpPr/>
            <p:nvPr/>
          </p:nvSpPr>
          <p:spPr bwMode="auto">
            <a:xfrm rot="5400000">
              <a:off x="6589784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51951" y="2559542"/>
              <a:ext cx="371070" cy="35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Gen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261308" y="5037105"/>
            <a:ext cx="2515929" cy="1471041"/>
            <a:chOff x="6851949" y="2549986"/>
            <a:chExt cx="967619" cy="1500110"/>
          </a:xfrm>
        </p:grpSpPr>
        <p:sp>
          <p:nvSpPr>
            <p:cNvPr id="50" name="Trapezoid 49"/>
            <p:cNvSpPr/>
            <p:nvPr/>
          </p:nvSpPr>
          <p:spPr bwMode="auto">
            <a:xfrm rot="5400000">
              <a:off x="6589783" y="2820310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51951" y="2549986"/>
              <a:ext cx="293891" cy="470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Rep</a:t>
              </a:r>
              <a:endParaRPr lang="en-US" sz="24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52997" y="3733039"/>
            <a:ext cx="766348" cy="523220"/>
            <a:chOff x="4333175" y="615512"/>
            <a:chExt cx="766348" cy="523220"/>
          </a:xfrm>
        </p:grpSpPr>
        <p:sp>
          <p:nvSpPr>
            <p:cNvPr id="30" name="Rectangle 29"/>
            <p:cNvSpPr/>
            <p:nvPr/>
          </p:nvSpPr>
          <p:spPr>
            <a:xfrm>
              <a:off x="4333175" y="762786"/>
              <a:ext cx="766347" cy="303915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90610" y="615512"/>
              <a:ext cx="7089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key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890536" y="4812969"/>
            <a:ext cx="852576" cy="523220"/>
            <a:chOff x="6391213" y="2384012"/>
            <a:chExt cx="852576" cy="523220"/>
          </a:xfrm>
        </p:grpSpPr>
        <p:sp>
          <p:nvSpPr>
            <p:cNvPr id="34" name="Rectangle 33"/>
            <p:cNvSpPr/>
            <p:nvPr/>
          </p:nvSpPr>
          <p:spPr>
            <a:xfrm>
              <a:off x="6391213" y="2535066"/>
              <a:ext cx="796263" cy="303915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61311" y="2384012"/>
              <a:ext cx="7824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key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9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68" grpId="0" uiExpand="1"/>
      <p:bldP spid="83" grpId="0" uiExpand="1"/>
      <p:bldP spid="41" grpId="0" uiExpand="1" animBg="1"/>
      <p:bldP spid="33" grpId="0" uiExpand="1" animBg="1"/>
      <p:bldP spid="43" grpId="0" uiExpand="1" animBg="1"/>
      <p:bldP spid="44" grpId="0" uiExpan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848963" y="4410512"/>
            <a:ext cx="1624232" cy="1376757"/>
            <a:chOff x="3848963" y="4410512"/>
            <a:chExt cx="1624232" cy="1376757"/>
          </a:xfrm>
        </p:grpSpPr>
        <p:sp>
          <p:nvSpPr>
            <p:cNvPr id="6" name="Oval 5"/>
            <p:cNvSpPr/>
            <p:nvPr/>
          </p:nvSpPr>
          <p:spPr>
            <a:xfrm>
              <a:off x="3848963" y="4557501"/>
              <a:ext cx="1161338" cy="122976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endCxn id="6" idx="7"/>
            </p:cNvCxnSpPr>
            <p:nvPr/>
          </p:nvCxnSpPr>
          <p:spPr>
            <a:xfrm flipH="1">
              <a:off x="4840227" y="4410512"/>
              <a:ext cx="632968" cy="3270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-100356"/>
            <a:ext cx="9887312" cy="8612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Fuzzy Extractors</a:t>
            </a:r>
            <a:br>
              <a:rPr lang="en-US" dirty="0" smtClean="0"/>
            </a:br>
            <a:r>
              <a:rPr lang="en-US" sz="2000" dirty="0" smtClean="0"/>
              <a:t> [JuelsWattenberg99], …, </a:t>
            </a:r>
            <a:r>
              <a:rPr lang="en-US" sz="2000" dirty="0" smtClean="0">
                <a:solidFill>
                  <a:prstClr val="black"/>
                </a:solidFill>
                <a:ea typeface="+mn-ea"/>
                <a:cs typeface="+mn-cs"/>
              </a:rPr>
              <a:t>[</a:t>
            </a:r>
            <a:r>
              <a:rPr lang="en-US" sz="2000" dirty="0">
                <a:solidFill>
                  <a:prstClr val="black"/>
                </a:solidFill>
                <a:ea typeface="+mn-ea"/>
                <a:cs typeface="+mn-cs"/>
              </a:rPr>
              <a:t>DodisOstrovskyReyzinSmith04] … </a:t>
            </a:r>
            <a:endParaRPr lang="en-US" sz="2000" dirty="0"/>
          </a:p>
        </p:txBody>
      </p:sp>
      <p:sp>
        <p:nvSpPr>
          <p:cNvPr id="36" name="Content Placeholder 1"/>
          <p:cNvSpPr txBox="1">
            <a:spLocks/>
          </p:cNvSpPr>
          <p:nvPr/>
        </p:nvSpPr>
        <p:spPr>
          <a:xfrm>
            <a:off x="-1" y="786641"/>
            <a:ext cx="9504948" cy="2853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cs typeface="Calibri"/>
              </a:rPr>
              <a:t>Enrollment </a:t>
            </a:r>
            <a:r>
              <a:rPr lang="en-US" sz="2800" i="1" dirty="0" smtClean="0">
                <a:latin typeface="Times New Roman"/>
                <a:cs typeface="Times New Roman"/>
              </a:rPr>
              <a:t>Gen</a:t>
            </a:r>
            <a:r>
              <a:rPr lang="en-US" sz="2800" dirty="0" smtClean="0">
                <a:cs typeface="Calibri"/>
              </a:rPr>
              <a:t>: </a:t>
            </a:r>
            <a:br>
              <a:rPr lang="en-US" sz="2800" dirty="0" smtClean="0">
                <a:cs typeface="Calibri"/>
              </a:rPr>
            </a:br>
            <a:r>
              <a:rPr lang="en-US" sz="2800" dirty="0" smtClean="0">
                <a:cs typeface="Calibri"/>
              </a:rPr>
              <a:t>	Create </a:t>
            </a:r>
            <a:r>
              <a:rPr lang="en-US" sz="2800" i="1" dirty="0">
                <a:latin typeface="Times New Roman"/>
                <a:cs typeface="Times New Roman"/>
              </a:rPr>
              <a:t>key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smtClean="0">
                <a:cs typeface="Calibri"/>
              </a:rPr>
              <a:t>from </a:t>
            </a:r>
            <a:r>
              <a:rPr lang="en-US" sz="2800" i="1" dirty="0" smtClean="0">
                <a:latin typeface="Times New Roman"/>
                <a:cs typeface="Times New Roman"/>
              </a:rPr>
              <a:t>initial</a:t>
            </a:r>
            <a:r>
              <a:rPr lang="en-US" sz="2800" dirty="0" smtClean="0">
                <a:cs typeface="Calibri"/>
              </a:rPr>
              <a:t>, also create public value </a:t>
            </a:r>
            <a:r>
              <a:rPr lang="en-US" sz="2800" i="1" dirty="0" smtClean="0">
                <a:latin typeface="Times New Roman"/>
                <a:cs typeface="Times New Roman"/>
              </a:rPr>
              <a:t>help</a:t>
            </a:r>
            <a:r>
              <a:rPr lang="en-US" sz="2800" dirty="0" smtClean="0">
                <a:cs typeface="Calibri"/>
              </a:rPr>
              <a:t>.</a:t>
            </a:r>
          </a:p>
          <a:p>
            <a:r>
              <a:rPr lang="en-US" sz="2800" dirty="0" smtClean="0">
                <a:cs typeface="Calibri"/>
              </a:rPr>
              <a:t>Authentication </a:t>
            </a:r>
            <a:r>
              <a:rPr lang="en-US" sz="2800" i="1" dirty="0" smtClean="0">
                <a:latin typeface="Times New Roman"/>
                <a:cs typeface="Times New Roman"/>
              </a:rPr>
              <a:t>Rep</a:t>
            </a:r>
            <a:r>
              <a:rPr lang="en-US" sz="2800" dirty="0" smtClean="0">
                <a:latin typeface="Times New Roman"/>
                <a:cs typeface="Times New Roman"/>
              </a:rPr>
              <a:t>:</a:t>
            </a:r>
            <a:r>
              <a:rPr lang="en-US" sz="2800" dirty="0" smtClean="0">
                <a:latin typeface="Calibri"/>
                <a:cs typeface="Calibri"/>
              </a:rPr>
              <a:t> produce </a:t>
            </a:r>
            <a:r>
              <a:rPr lang="en-US" sz="2800" i="1" dirty="0" smtClean="0">
                <a:latin typeface="Times New Roman"/>
                <a:cs typeface="Times New Roman"/>
              </a:rPr>
              <a:t>key</a:t>
            </a:r>
            <a:r>
              <a:rPr lang="en-US" sz="2800" dirty="0" smtClean="0">
                <a:latin typeface="Calibri"/>
                <a:cs typeface="Calibri"/>
              </a:rPr>
              <a:t> if </a:t>
            </a:r>
            <a:br>
              <a:rPr lang="en-US" sz="2800" dirty="0" smtClean="0">
                <a:latin typeface="Calibri"/>
                <a:cs typeface="Calibri"/>
              </a:rPr>
            </a:br>
            <a:r>
              <a:rPr lang="en-US" sz="2800" dirty="0" smtClean="0">
                <a:latin typeface="Calibri"/>
                <a:cs typeface="Calibri"/>
              </a:rPr>
              <a:t>	</a:t>
            </a:r>
            <a:r>
              <a:rPr lang="en-US" sz="2800" i="1" dirty="0" smtClean="0">
                <a:latin typeface="Times New Roman"/>
                <a:cs typeface="Times New Roman"/>
              </a:rPr>
              <a:t>d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 smtClean="0">
                <a:latin typeface="Times New Roman"/>
                <a:cs typeface="Times New Roman"/>
              </a:rPr>
              <a:t>initial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final</a:t>
            </a:r>
            <a:r>
              <a:rPr lang="en-US" sz="2800" dirty="0" smtClean="0">
                <a:latin typeface="Times New Roman"/>
                <a:cs typeface="Times New Roman"/>
              </a:rPr>
              <a:t>) </a:t>
            </a:r>
            <a:r>
              <a:rPr lang="en-US" sz="2800" dirty="0">
                <a:latin typeface="Times New Roman"/>
                <a:cs typeface="Times New Roman"/>
              </a:rPr>
              <a:t>&lt;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Security: </a:t>
            </a:r>
            <a:r>
              <a:rPr lang="en-US" sz="2800" i="1" dirty="0" smtClean="0">
                <a:latin typeface="Times New Roman"/>
                <a:cs typeface="Times New Roman"/>
              </a:rPr>
              <a:t>key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cs typeface="Calibri"/>
              </a:rPr>
              <a:t>looks random</a:t>
            </a:r>
            <a:endParaRPr lang="en-US" sz="2800" dirty="0" smtClean="0">
              <a:latin typeface="Times New Roman"/>
              <a:cs typeface="Times New Roman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52770" y="4650145"/>
            <a:ext cx="352425" cy="358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702254" y="5104753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3574885" y="4350783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3584314" y="5496221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9" name="Straight Arrow Connector 78"/>
          <p:cNvCxnSpPr/>
          <p:nvPr/>
        </p:nvCxnSpPr>
        <p:spPr bwMode="auto">
          <a:xfrm flipV="1">
            <a:off x="1205195" y="6309768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81" name="Straight Arrow Connector 80"/>
          <p:cNvCxnSpPr/>
          <p:nvPr/>
        </p:nvCxnSpPr>
        <p:spPr bwMode="auto">
          <a:xfrm flipV="1">
            <a:off x="7777239" y="5329210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83" name="TextBox 82"/>
          <p:cNvSpPr txBox="1"/>
          <p:nvPr/>
        </p:nvSpPr>
        <p:spPr>
          <a:xfrm>
            <a:off x="356689" y="4604213"/>
            <a:ext cx="108288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initial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66122" y="4906860"/>
            <a:ext cx="922565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help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72365" y="506323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5" name="Straight Arrow Connector 44"/>
          <p:cNvCxnSpPr>
            <a:endCxn id="33" idx="5"/>
          </p:cNvCxnSpPr>
          <p:nvPr/>
        </p:nvCxnSpPr>
        <p:spPr bwMode="auto">
          <a:xfrm flipH="1" flipV="1">
            <a:off x="683232" y="5172507"/>
            <a:ext cx="387010" cy="1092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11" name="Rectangle 10"/>
          <p:cNvSpPr/>
          <p:nvPr/>
        </p:nvSpPr>
        <p:spPr>
          <a:xfrm rot="4179712">
            <a:off x="469482" y="5469863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&lt;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492901" y="4142548"/>
            <a:ext cx="2081984" cy="1944532"/>
            <a:chOff x="6851950" y="2553024"/>
            <a:chExt cx="967619" cy="1497071"/>
          </a:xfrm>
        </p:grpSpPr>
        <p:sp>
          <p:nvSpPr>
            <p:cNvPr id="47" name="Trapezoid 46"/>
            <p:cNvSpPr/>
            <p:nvPr/>
          </p:nvSpPr>
          <p:spPr bwMode="auto">
            <a:xfrm rot="5400000">
              <a:off x="6589784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51951" y="2553024"/>
              <a:ext cx="371070" cy="35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Gen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261308" y="5037105"/>
            <a:ext cx="2515929" cy="1471041"/>
            <a:chOff x="6851949" y="2549986"/>
            <a:chExt cx="967619" cy="1500110"/>
          </a:xfrm>
        </p:grpSpPr>
        <p:sp>
          <p:nvSpPr>
            <p:cNvPr id="50" name="Trapezoid 49"/>
            <p:cNvSpPr/>
            <p:nvPr/>
          </p:nvSpPr>
          <p:spPr bwMode="auto">
            <a:xfrm rot="5400000">
              <a:off x="6589783" y="2820310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51951" y="2549986"/>
              <a:ext cx="293891" cy="470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Rep</a:t>
              </a:r>
              <a:endParaRPr lang="en-US" sz="24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52997" y="3733039"/>
            <a:ext cx="766348" cy="523220"/>
            <a:chOff x="4333175" y="615512"/>
            <a:chExt cx="766348" cy="523220"/>
          </a:xfrm>
        </p:grpSpPr>
        <p:sp>
          <p:nvSpPr>
            <p:cNvPr id="30" name="Rectangle 29"/>
            <p:cNvSpPr/>
            <p:nvPr/>
          </p:nvSpPr>
          <p:spPr>
            <a:xfrm>
              <a:off x="4333175" y="762786"/>
              <a:ext cx="766347" cy="303915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90610" y="615512"/>
              <a:ext cx="7089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key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890536" y="4812969"/>
            <a:ext cx="852576" cy="523220"/>
            <a:chOff x="6391213" y="2384012"/>
            <a:chExt cx="852576" cy="523220"/>
          </a:xfrm>
        </p:grpSpPr>
        <p:sp>
          <p:nvSpPr>
            <p:cNvPr id="34" name="Rectangle 33"/>
            <p:cNvSpPr/>
            <p:nvPr/>
          </p:nvSpPr>
          <p:spPr>
            <a:xfrm>
              <a:off x="6391213" y="2535066"/>
              <a:ext cx="796263" cy="303915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61311" y="2384012"/>
              <a:ext cx="7824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key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8</a:t>
            </a:fld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409283" y="3606190"/>
            <a:ext cx="3715761" cy="8845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 algn="ctr">
              <a:defRPr/>
            </a:pPr>
            <a:r>
              <a:rPr lang="en-US" sz="2400" b="1" dirty="0" smtClean="0"/>
              <a:t>Want security when device state is compromised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051220" y="6246303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8696" y="6128760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final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30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3848963" y="4410512"/>
            <a:ext cx="1624232" cy="1376757"/>
            <a:chOff x="3848963" y="4410512"/>
            <a:chExt cx="1624232" cy="1376757"/>
          </a:xfrm>
        </p:grpSpPr>
        <p:sp>
          <p:nvSpPr>
            <p:cNvPr id="38" name="Oval 37"/>
            <p:cNvSpPr/>
            <p:nvPr/>
          </p:nvSpPr>
          <p:spPr>
            <a:xfrm>
              <a:off x="3848963" y="4557501"/>
              <a:ext cx="1161338" cy="122976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/>
            <p:cNvCxnSpPr>
              <a:endCxn id="38" idx="7"/>
            </p:cNvCxnSpPr>
            <p:nvPr/>
          </p:nvCxnSpPr>
          <p:spPr>
            <a:xfrm flipH="1">
              <a:off x="4840227" y="4410512"/>
              <a:ext cx="632968" cy="3270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-100356"/>
            <a:ext cx="9887312" cy="8612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Fuzzy Extractors</a:t>
            </a:r>
            <a:br>
              <a:rPr lang="en-US" dirty="0" smtClean="0"/>
            </a:br>
            <a:r>
              <a:rPr lang="en-US" sz="2000" dirty="0" smtClean="0"/>
              <a:t> [JuelsWattenberg99], …, </a:t>
            </a:r>
            <a:r>
              <a:rPr lang="en-US" sz="2000" dirty="0" smtClean="0">
                <a:solidFill>
                  <a:prstClr val="black"/>
                </a:solidFill>
                <a:ea typeface="+mn-ea"/>
                <a:cs typeface="+mn-cs"/>
              </a:rPr>
              <a:t>[</a:t>
            </a:r>
            <a:r>
              <a:rPr lang="en-US" sz="2000" dirty="0">
                <a:solidFill>
                  <a:prstClr val="black"/>
                </a:solidFill>
                <a:ea typeface="+mn-ea"/>
                <a:cs typeface="+mn-cs"/>
              </a:rPr>
              <a:t>DodisOstrovskyReyzinSmith04] … </a:t>
            </a:r>
            <a:endParaRPr lang="en-US" sz="2000" dirty="0"/>
          </a:p>
        </p:txBody>
      </p:sp>
      <p:sp>
        <p:nvSpPr>
          <p:cNvPr id="36" name="Content Placeholder 1"/>
          <p:cNvSpPr txBox="1">
            <a:spLocks/>
          </p:cNvSpPr>
          <p:nvPr/>
        </p:nvSpPr>
        <p:spPr>
          <a:xfrm>
            <a:off x="-1" y="786641"/>
            <a:ext cx="9504948" cy="2853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cs typeface="Calibri"/>
              </a:rPr>
              <a:t>Enrollment </a:t>
            </a:r>
            <a:r>
              <a:rPr lang="en-US" sz="2800" i="1" dirty="0" smtClean="0">
                <a:latin typeface="Times New Roman"/>
                <a:cs typeface="Times New Roman"/>
              </a:rPr>
              <a:t>Gen</a:t>
            </a:r>
            <a:r>
              <a:rPr lang="en-US" sz="2800" dirty="0" smtClean="0">
                <a:cs typeface="Calibri"/>
              </a:rPr>
              <a:t>: </a:t>
            </a:r>
            <a:br>
              <a:rPr lang="en-US" sz="2800" dirty="0" smtClean="0">
                <a:cs typeface="Calibri"/>
              </a:rPr>
            </a:br>
            <a:r>
              <a:rPr lang="en-US" sz="2800" dirty="0" smtClean="0">
                <a:cs typeface="Calibri"/>
              </a:rPr>
              <a:t>	Create </a:t>
            </a:r>
            <a:r>
              <a:rPr lang="en-US" sz="2800" i="1" dirty="0">
                <a:latin typeface="Times New Roman"/>
                <a:cs typeface="Times New Roman"/>
              </a:rPr>
              <a:t>key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smtClean="0">
                <a:cs typeface="Calibri"/>
              </a:rPr>
              <a:t>from </a:t>
            </a:r>
            <a:r>
              <a:rPr lang="en-US" sz="2800" i="1" dirty="0" smtClean="0">
                <a:latin typeface="Times New Roman"/>
                <a:cs typeface="Times New Roman"/>
              </a:rPr>
              <a:t>initial</a:t>
            </a:r>
            <a:r>
              <a:rPr lang="en-US" sz="2800" dirty="0" smtClean="0">
                <a:cs typeface="Calibri"/>
              </a:rPr>
              <a:t>, </a:t>
            </a:r>
            <a:r>
              <a:rPr lang="en-US" sz="2800" dirty="0">
                <a:cs typeface="Calibri"/>
              </a:rPr>
              <a:t>also create public </a:t>
            </a:r>
            <a:r>
              <a:rPr lang="en-US" sz="2800" dirty="0" smtClean="0">
                <a:cs typeface="Calibri"/>
              </a:rPr>
              <a:t>value </a:t>
            </a:r>
            <a:r>
              <a:rPr lang="en-US" sz="2800" i="1" dirty="0" smtClean="0">
                <a:latin typeface="Times New Roman"/>
                <a:cs typeface="Times New Roman"/>
              </a:rPr>
              <a:t>help</a:t>
            </a:r>
            <a:r>
              <a:rPr lang="en-US" sz="2800" dirty="0" smtClean="0">
                <a:cs typeface="Calibri"/>
              </a:rPr>
              <a:t>.</a:t>
            </a:r>
          </a:p>
          <a:p>
            <a:r>
              <a:rPr lang="en-US" sz="2800" dirty="0" smtClean="0">
                <a:cs typeface="Calibri"/>
              </a:rPr>
              <a:t>Authentication </a:t>
            </a:r>
            <a:r>
              <a:rPr lang="en-US" sz="2800" i="1" dirty="0" smtClean="0">
                <a:latin typeface="Times New Roman"/>
                <a:cs typeface="Times New Roman"/>
              </a:rPr>
              <a:t>Rep</a:t>
            </a:r>
            <a:r>
              <a:rPr lang="en-US" sz="2800" dirty="0" smtClean="0">
                <a:latin typeface="Times New Roman"/>
                <a:cs typeface="Times New Roman"/>
              </a:rPr>
              <a:t>:</a:t>
            </a:r>
            <a:r>
              <a:rPr lang="en-US" sz="2800" dirty="0" smtClean="0">
                <a:latin typeface="Calibri"/>
                <a:cs typeface="Calibri"/>
              </a:rPr>
              <a:t> produce </a:t>
            </a:r>
            <a:r>
              <a:rPr lang="en-US" sz="2800" i="1" dirty="0" smtClean="0">
                <a:latin typeface="Times New Roman"/>
                <a:cs typeface="Times New Roman"/>
              </a:rPr>
              <a:t>key</a:t>
            </a:r>
            <a:r>
              <a:rPr lang="en-US" sz="2800" dirty="0" smtClean="0">
                <a:latin typeface="Calibri"/>
                <a:cs typeface="Calibri"/>
              </a:rPr>
              <a:t> if </a:t>
            </a:r>
            <a:br>
              <a:rPr lang="en-US" sz="2800" dirty="0" smtClean="0">
                <a:latin typeface="Calibri"/>
                <a:cs typeface="Calibri"/>
              </a:rPr>
            </a:br>
            <a:r>
              <a:rPr lang="en-US" sz="2800" dirty="0" smtClean="0">
                <a:latin typeface="Calibri"/>
                <a:cs typeface="Calibri"/>
              </a:rPr>
              <a:t>	</a:t>
            </a:r>
            <a:r>
              <a:rPr lang="en-US" sz="2800" i="1" dirty="0" smtClean="0">
                <a:latin typeface="Times New Roman"/>
                <a:cs typeface="Times New Roman"/>
              </a:rPr>
              <a:t>d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 smtClean="0">
                <a:latin typeface="Times New Roman"/>
                <a:cs typeface="Times New Roman"/>
              </a:rPr>
              <a:t>initial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final</a:t>
            </a:r>
            <a:r>
              <a:rPr lang="en-US" sz="2800" dirty="0" smtClean="0">
                <a:latin typeface="Times New Roman"/>
                <a:cs typeface="Times New Roman"/>
              </a:rPr>
              <a:t>) </a:t>
            </a:r>
            <a:r>
              <a:rPr lang="en-US" sz="2800" dirty="0">
                <a:latin typeface="Times New Roman"/>
                <a:cs typeface="Times New Roman"/>
              </a:rPr>
              <a:t>&lt;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Security: </a:t>
            </a:r>
            <a:r>
              <a:rPr lang="en-US" sz="2800" i="1" dirty="0" smtClean="0">
                <a:latin typeface="Times New Roman"/>
                <a:cs typeface="Times New Roman"/>
              </a:rPr>
              <a:t>key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cs typeface="Calibri"/>
              </a:rPr>
              <a:t>looks random even </a:t>
            </a:r>
            <a:r>
              <a:rPr lang="en-US" sz="2800" dirty="0">
                <a:cs typeface="Calibri"/>
              </a:rPr>
              <a:t>if attacker knows </a:t>
            </a:r>
            <a:r>
              <a:rPr lang="en-US" sz="2800" i="1" dirty="0">
                <a:latin typeface="Times New Roman"/>
                <a:cs typeface="Times New Roman"/>
              </a:rPr>
              <a:t>help</a:t>
            </a:r>
            <a:br>
              <a:rPr lang="en-US" sz="2800" i="1" dirty="0">
                <a:latin typeface="Times New Roman"/>
                <a:cs typeface="Times New Roman"/>
              </a:rPr>
            </a:br>
            <a:endParaRPr lang="en-US" sz="2800" dirty="0">
              <a:cs typeface="Calibri"/>
            </a:endParaRPr>
          </a:p>
          <a:p>
            <a:endParaRPr lang="en-US" sz="2800" dirty="0" smtClean="0">
              <a:cs typeface="Calibri"/>
            </a:endParaRPr>
          </a:p>
          <a:p>
            <a:endParaRPr lang="en-US" sz="2800" dirty="0" smtClean="0">
              <a:latin typeface="Times New Roman"/>
              <a:cs typeface="Times New Roman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52770" y="4650145"/>
            <a:ext cx="352425" cy="358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702254" y="5104753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3574885" y="4350783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3584314" y="5496221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9" name="Straight Arrow Connector 78"/>
          <p:cNvCxnSpPr/>
          <p:nvPr/>
        </p:nvCxnSpPr>
        <p:spPr bwMode="auto">
          <a:xfrm flipV="1">
            <a:off x="1205195" y="6309768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81" name="Straight Arrow Connector 80"/>
          <p:cNvCxnSpPr/>
          <p:nvPr/>
        </p:nvCxnSpPr>
        <p:spPr bwMode="auto">
          <a:xfrm flipV="1">
            <a:off x="7777239" y="5329210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83" name="TextBox 82"/>
          <p:cNvSpPr txBox="1"/>
          <p:nvPr/>
        </p:nvSpPr>
        <p:spPr>
          <a:xfrm>
            <a:off x="356689" y="4604213"/>
            <a:ext cx="108288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initial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66122" y="4906860"/>
            <a:ext cx="922565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help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72365" y="506323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5" name="Straight Arrow Connector 44"/>
          <p:cNvCxnSpPr>
            <a:endCxn id="33" idx="5"/>
          </p:cNvCxnSpPr>
          <p:nvPr/>
        </p:nvCxnSpPr>
        <p:spPr bwMode="auto">
          <a:xfrm flipH="1" flipV="1">
            <a:off x="683232" y="5172507"/>
            <a:ext cx="387010" cy="1092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11" name="Rectangle 10"/>
          <p:cNvSpPr/>
          <p:nvPr/>
        </p:nvSpPr>
        <p:spPr>
          <a:xfrm rot="4179712">
            <a:off x="469482" y="5469863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&lt;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492901" y="4149195"/>
            <a:ext cx="2081984" cy="1937884"/>
            <a:chOff x="6851950" y="2558142"/>
            <a:chExt cx="967619" cy="1491953"/>
          </a:xfrm>
        </p:grpSpPr>
        <p:sp>
          <p:nvSpPr>
            <p:cNvPr id="47" name="Trapezoid 46"/>
            <p:cNvSpPr/>
            <p:nvPr/>
          </p:nvSpPr>
          <p:spPr bwMode="auto">
            <a:xfrm rot="5400000">
              <a:off x="6589784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51951" y="2558142"/>
              <a:ext cx="371070" cy="35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Gen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261308" y="5040997"/>
            <a:ext cx="2515929" cy="1467149"/>
            <a:chOff x="6851949" y="2553955"/>
            <a:chExt cx="967619" cy="1496141"/>
          </a:xfrm>
        </p:grpSpPr>
        <p:sp>
          <p:nvSpPr>
            <p:cNvPr id="50" name="Trapezoid 49"/>
            <p:cNvSpPr/>
            <p:nvPr/>
          </p:nvSpPr>
          <p:spPr bwMode="auto">
            <a:xfrm rot="5400000">
              <a:off x="6589783" y="2820310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51949" y="2553955"/>
              <a:ext cx="293891" cy="470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Rep</a:t>
              </a:r>
              <a:endParaRPr lang="en-US" sz="24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52997" y="3733039"/>
            <a:ext cx="766348" cy="523220"/>
            <a:chOff x="4333175" y="615512"/>
            <a:chExt cx="766348" cy="523220"/>
          </a:xfrm>
        </p:grpSpPr>
        <p:sp>
          <p:nvSpPr>
            <p:cNvPr id="30" name="Rectangle 29"/>
            <p:cNvSpPr/>
            <p:nvPr/>
          </p:nvSpPr>
          <p:spPr>
            <a:xfrm>
              <a:off x="4333175" y="762786"/>
              <a:ext cx="766347" cy="303915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90610" y="615512"/>
              <a:ext cx="7089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key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890536" y="4812969"/>
            <a:ext cx="852576" cy="523220"/>
            <a:chOff x="6391213" y="2384012"/>
            <a:chExt cx="852576" cy="523220"/>
          </a:xfrm>
        </p:grpSpPr>
        <p:sp>
          <p:nvSpPr>
            <p:cNvPr id="34" name="Rectangle 33"/>
            <p:cNvSpPr/>
            <p:nvPr/>
          </p:nvSpPr>
          <p:spPr>
            <a:xfrm>
              <a:off x="6391213" y="2535066"/>
              <a:ext cx="796263" cy="303915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61311" y="2384012"/>
              <a:ext cx="7824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key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9</a:t>
            </a:fld>
            <a:endParaRPr lang="en-US"/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5409283" y="3606190"/>
            <a:ext cx="3715761" cy="8845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 algn="ctr">
              <a:defRPr/>
            </a:pPr>
            <a:r>
              <a:rPr lang="en-US" sz="2400" b="1" dirty="0" smtClean="0"/>
              <a:t>Want security when device state is compromised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1051220" y="6246303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08696" y="6128760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final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0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38723</TotalTime>
  <Words>2045</Words>
  <Application>Microsoft Macintosh PowerPoint</Application>
  <PresentationFormat>On-screen Show (4:3)</PresentationFormat>
  <Paragraphs>614</Paragraphs>
  <Slides>37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Reusable Fuzzy Extractors for Low-Entropy Distributions</vt:lpstr>
      <vt:lpstr>Key Derivation from Noisy Sources</vt:lpstr>
      <vt:lpstr>PowerPoint Presentation</vt:lpstr>
      <vt:lpstr>Outline</vt:lpstr>
      <vt:lpstr>Quality of a noisy source</vt:lpstr>
      <vt:lpstr>Key Derivation from Noisy Sources</vt:lpstr>
      <vt:lpstr>Fuzzy Extractors  [JuelsWattenberg99], …, [DodisOstrovskyReyzinSmith04] … </vt:lpstr>
      <vt:lpstr>Fuzzy Extractors  [JuelsWattenberg99], …, [DodisOstrovskyReyzinSmith04] … </vt:lpstr>
      <vt:lpstr>Fuzzy Extractors  [JuelsWattenberg99], …, [DodisOstrovskyReyzinSmith04] … </vt:lpstr>
      <vt:lpstr>Fuzzy Extractors  [JuelsWattenberg99], …, [DodisOstrovskyReyzinSmith04] … </vt:lpstr>
      <vt:lpstr>Outline</vt:lpstr>
      <vt:lpstr>Is it possible to handle low entropy: k &lt; t ?</vt:lpstr>
      <vt:lpstr>Is it possible to handle low entropy: k &lt; t ?</vt:lpstr>
      <vt:lpstr>Is it possible to handle low entropy: k &lt; t ?</vt:lpstr>
      <vt:lpstr>Is it possible to handle low entropy: k &lt; t ?</vt:lpstr>
      <vt:lpstr>Is it possible to handle low entropy: k &lt; t ?</vt:lpstr>
      <vt:lpstr>Is it possible to handle low entropy: k &lt; t ?</vt:lpstr>
      <vt:lpstr>Outline</vt:lpstr>
      <vt:lpstr>Idea: “encrypt” key using parts of initial</vt:lpstr>
      <vt:lpstr>Idea: “encrypt” key using parts of initial</vt:lpstr>
      <vt:lpstr>Idea: “encrypt” key using parts of initial</vt:lpstr>
      <vt:lpstr>Idea: “encrypt” key using parts of initial</vt:lpstr>
      <vt:lpstr>Idea: “encrypt” key using parts of initial</vt:lpstr>
      <vt:lpstr>Idea: “encrypt” key using parts of initial</vt:lpstr>
      <vt:lpstr>Idea: “encrypt” key using parts of initial</vt:lpstr>
      <vt:lpstr>Idea: “encrypt” key using parts of initial</vt:lpstr>
      <vt:lpstr>Idea: “encrypt” key using parts of initial</vt:lpstr>
      <vt:lpstr>Idea: “encrypt” key using parts of initial</vt:lpstr>
      <vt:lpstr>Idea: “encrypt” key using parts of initial</vt:lpstr>
      <vt:lpstr>Security</vt:lpstr>
      <vt:lpstr>Security</vt:lpstr>
      <vt:lpstr>How to implement locks?</vt:lpstr>
      <vt:lpstr>Digital Lockers</vt:lpstr>
      <vt:lpstr>Digital Lockers</vt:lpstr>
      <vt:lpstr>A Reusable Fuzzy Extractor</vt:lpstr>
      <vt:lpstr>A Reusable Fuzzy Extractor</vt:lpstr>
      <vt:lpstr>PowerPoint Presentation</vt:lpstr>
    </vt:vector>
  </TitlesOfParts>
  <Company>MIT Lincoln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Fuzzy Extractors</dc:title>
  <dc:creator>Benjamin Fuller</dc:creator>
  <cp:lastModifiedBy>Benjamin Fuller</cp:lastModifiedBy>
  <cp:revision>915</cp:revision>
  <cp:lastPrinted>2016-05-01T18:16:24Z</cp:lastPrinted>
  <dcterms:created xsi:type="dcterms:W3CDTF">2013-03-29T19:18:32Z</dcterms:created>
  <dcterms:modified xsi:type="dcterms:W3CDTF">2016-08-09T15:10:21Z</dcterms:modified>
</cp:coreProperties>
</file>