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3"/>
  </p:notesMasterIdLst>
  <p:sldIdLst>
    <p:sldId id="256" r:id="rId2"/>
    <p:sldId id="258" r:id="rId3"/>
    <p:sldId id="381" r:id="rId4"/>
    <p:sldId id="331" r:id="rId5"/>
    <p:sldId id="434" r:id="rId6"/>
    <p:sldId id="420" r:id="rId7"/>
    <p:sldId id="261" r:id="rId8"/>
    <p:sldId id="328" r:id="rId9"/>
    <p:sldId id="383" r:id="rId10"/>
    <p:sldId id="385" r:id="rId11"/>
    <p:sldId id="391" r:id="rId12"/>
    <p:sldId id="390" r:id="rId13"/>
    <p:sldId id="392" r:id="rId14"/>
    <p:sldId id="394" r:id="rId15"/>
    <p:sldId id="304" r:id="rId16"/>
    <p:sldId id="419" r:id="rId17"/>
    <p:sldId id="398" r:id="rId18"/>
    <p:sldId id="399" r:id="rId19"/>
    <p:sldId id="400" r:id="rId20"/>
    <p:sldId id="426" r:id="rId21"/>
    <p:sldId id="401" r:id="rId22"/>
    <p:sldId id="404" r:id="rId23"/>
    <p:sldId id="431" r:id="rId24"/>
    <p:sldId id="421" r:id="rId25"/>
    <p:sldId id="423" r:id="rId26"/>
    <p:sldId id="424" r:id="rId27"/>
    <p:sldId id="425" r:id="rId28"/>
    <p:sldId id="374" r:id="rId29"/>
    <p:sldId id="337" r:id="rId30"/>
    <p:sldId id="339" r:id="rId31"/>
    <p:sldId id="340" r:id="rId32"/>
    <p:sldId id="341" r:id="rId33"/>
    <p:sldId id="415" r:id="rId34"/>
    <p:sldId id="287" r:id="rId35"/>
    <p:sldId id="342" r:id="rId36"/>
    <p:sldId id="344" r:id="rId37"/>
    <p:sldId id="345" r:id="rId38"/>
    <p:sldId id="346" r:id="rId39"/>
    <p:sldId id="347" r:id="rId40"/>
    <p:sldId id="343" r:id="rId41"/>
    <p:sldId id="416" r:id="rId42"/>
    <p:sldId id="417" r:id="rId43"/>
    <p:sldId id="295" r:id="rId44"/>
    <p:sldId id="351" r:id="rId45"/>
    <p:sldId id="352" r:id="rId46"/>
    <p:sldId id="354" r:id="rId47"/>
    <p:sldId id="356" r:id="rId48"/>
    <p:sldId id="364" r:id="rId49"/>
    <p:sldId id="365" r:id="rId50"/>
    <p:sldId id="366" r:id="rId51"/>
    <p:sldId id="370" r:id="rId52"/>
    <p:sldId id="367" r:id="rId53"/>
    <p:sldId id="368" r:id="rId54"/>
    <p:sldId id="371" r:id="rId55"/>
    <p:sldId id="369" r:id="rId56"/>
    <p:sldId id="297" r:id="rId57"/>
    <p:sldId id="311" r:id="rId58"/>
    <p:sldId id="435" r:id="rId59"/>
    <p:sldId id="436" r:id="rId60"/>
    <p:sldId id="372" r:id="rId61"/>
    <p:sldId id="283" r:id="rId6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1376" autoAdjust="0"/>
  </p:normalViewPr>
  <p:slideViewPr>
    <p:cSldViewPr snapToGrid="0" snapToObjects="1">
      <p:cViewPr>
        <p:scale>
          <a:sx n="74" d="100"/>
          <a:sy n="74" d="100"/>
        </p:scale>
        <p:origin x="97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AF025-AFF7-304C-9FE2-AB36856182C7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5F09D-9AE9-1F4F-8F45-5A45DE8134D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583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660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178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7608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0420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5244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6652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44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329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4117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1862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522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9630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863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9749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438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123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5841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542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6178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7271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474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682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1480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865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660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6627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410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659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954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974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0045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3788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80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150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52516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9142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13881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63433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0847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32718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6478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01409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514742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49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825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57915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50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91102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51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09220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52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68030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53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49911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54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99713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55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74323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56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29039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60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09256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61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439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909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4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541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F09D-9AE9-1F4F-8F45-5A45DE8134D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051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BF85-3DBF-7941-81B0-9DFA02021EB3}" type="datetimeFigureOut">
              <a:rPr kumimoji="1" lang="zh-CN" altLang="en-US" smtClean="0"/>
              <a:t>16/5/20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004A-C3F2-C949-BB34-BA7DA0B1A7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4" Type="http://schemas.openxmlformats.org/officeDocument/2006/relationships/image" Target="../media/image131.png"/><Relationship Id="rId5" Type="http://schemas.openxmlformats.org/officeDocument/2006/relationships/image" Target="../media/image142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10.png"/><Relationship Id="rId5" Type="http://schemas.openxmlformats.org/officeDocument/2006/relationships/image" Target="../media/image120.png"/><Relationship Id="rId6" Type="http://schemas.openxmlformats.org/officeDocument/2006/relationships/image" Target="../media/image130.png"/><Relationship Id="rId7" Type="http://schemas.openxmlformats.org/officeDocument/2006/relationships/image" Target="../media/image141.png"/><Relationship Id="rId8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40.png"/><Relationship Id="rId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40.png"/><Relationship Id="rId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40.png"/><Relationship Id="rId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40.png"/><Relationship Id="rId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40.png"/><Relationship Id="rId6" Type="http://schemas.openxmlformats.org/officeDocument/2006/relationships/image" Target="../media/image161.png"/><Relationship Id="rId7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40.png"/><Relationship Id="rId6" Type="http://schemas.openxmlformats.org/officeDocument/2006/relationships/image" Target="../media/image161.png"/><Relationship Id="rId7" Type="http://schemas.openxmlformats.org/officeDocument/2006/relationships/image" Target="../media/image160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26.png"/><Relationship Id="rId5" Type="http://schemas.openxmlformats.org/officeDocument/2006/relationships/image" Target="../media/image240.png"/><Relationship Id="rId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51.png"/><Relationship Id="rId5" Type="http://schemas.openxmlformats.org/officeDocument/2006/relationships/image" Target="../media/image260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80633"/>
            <a:ext cx="7772400" cy="1470025"/>
          </a:xfrm>
        </p:spPr>
        <p:txBody>
          <a:bodyPr>
            <a:noAutofit/>
          </a:bodyPr>
          <a:lstStyle/>
          <a:p>
            <a:r>
              <a:rPr kumimoji="1" lang="en-US" altLang="zh-CN" b="1" dirty="0" smtClean="0"/>
              <a:t>On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Complexity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of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/>
            </a:r>
            <a:br>
              <a:rPr kumimoji="1" lang="en-US" altLang="zh-CN" b="1" dirty="0" smtClean="0"/>
            </a:br>
            <a:r>
              <a:rPr kumimoji="1" lang="en-US" altLang="zh-CN" b="1" dirty="0" err="1" smtClean="0">
                <a:solidFill>
                  <a:srgbClr val="3366FF"/>
                </a:solidFill>
              </a:rPr>
              <a:t>Scrypt</a:t>
            </a:r>
            <a:r>
              <a:rPr kumimoji="1" lang="zh-CN" altLang="en-US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b="1" dirty="0"/>
              <a:t>and</a:t>
            </a:r>
            <a:r>
              <a:rPr kumimoji="1" lang="zh-CN" altLang="en-US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8000"/>
                </a:solidFill>
              </a:rPr>
              <a:t>Proofs</a:t>
            </a:r>
            <a:r>
              <a:rPr kumimoji="1" lang="zh-CN" altLang="en-US" b="1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8000"/>
                </a:solidFill>
              </a:rPr>
              <a:t>of</a:t>
            </a:r>
            <a:r>
              <a:rPr kumimoji="1" lang="zh-CN" altLang="en-US" b="1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8000"/>
                </a:solidFill>
              </a:rPr>
              <a:t>Space</a:t>
            </a:r>
            <a:r>
              <a:rPr kumimoji="1" lang="zh-CN" altLang="en-US" b="1" dirty="0" smtClean="0">
                <a:solidFill>
                  <a:srgbClr val="008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3366FF"/>
                </a:solidFill>
              </a:rPr>
              <a:t/>
            </a:r>
            <a:br>
              <a:rPr kumimoji="1" lang="en-US" altLang="zh-CN" b="1" dirty="0" smtClean="0">
                <a:solidFill>
                  <a:srgbClr val="3366FF"/>
                </a:solidFill>
              </a:rPr>
            </a:br>
            <a:r>
              <a:rPr kumimoji="1" lang="en-US" altLang="zh-CN" b="1" dirty="0" smtClean="0"/>
              <a:t>in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/>
              <a:t>the</a:t>
            </a:r>
            <a:r>
              <a:rPr kumimoji="1" lang="zh-CN" altLang="en-US" b="1" dirty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Parallel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Random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Oracle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/>
              <a:t>Model</a:t>
            </a:r>
            <a:endParaRPr kumimoji="1"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431" y="3940991"/>
            <a:ext cx="8658437" cy="1196227"/>
          </a:xfrm>
        </p:spPr>
        <p:txBody>
          <a:bodyPr>
            <a:normAutofit/>
          </a:bodyPr>
          <a:lstStyle/>
          <a:p>
            <a:r>
              <a:rPr kumimoji="1" lang="en-US" altLang="zh-CN" sz="3400" dirty="0" smtClean="0">
                <a:solidFill>
                  <a:srgbClr val="FF0000"/>
                </a:solidFill>
              </a:rPr>
              <a:t>Binyi Chen</a:t>
            </a:r>
            <a:endParaRPr kumimoji="1" lang="en-US" altLang="zh-CN" sz="3400" dirty="0">
              <a:solidFill>
                <a:srgbClr val="FF0000"/>
              </a:solidFill>
            </a:endParaRPr>
          </a:p>
          <a:p>
            <a:r>
              <a:rPr kumimoji="1" lang="en-US" altLang="zh-CN" sz="3000" dirty="0" smtClean="0">
                <a:solidFill>
                  <a:schemeClr val="bg1">
                    <a:lumMod val="65000"/>
                  </a:schemeClr>
                </a:solidFill>
              </a:rPr>
              <a:t>UCSB</a:t>
            </a:r>
            <a:endParaRPr kumimoji="1" lang="zh-CN" alt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156876" y="5256693"/>
            <a:ext cx="6912058" cy="1155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3300" dirty="0" smtClean="0">
                <a:solidFill>
                  <a:srgbClr val="FF0000"/>
                </a:solidFill>
              </a:rPr>
              <a:t>joint</a:t>
            </a:r>
            <a:r>
              <a:rPr kumimoji="1" lang="zh-CN" altLang="en-US" sz="33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3300" dirty="0" smtClean="0">
                <a:solidFill>
                  <a:srgbClr val="FF0000"/>
                </a:solidFill>
              </a:rPr>
              <a:t>work</a:t>
            </a:r>
            <a:r>
              <a:rPr kumimoji="1" lang="zh-CN" altLang="en-US" sz="33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3300" dirty="0" smtClean="0">
                <a:solidFill>
                  <a:srgbClr val="FF0000"/>
                </a:solidFill>
              </a:rPr>
              <a:t>with</a:t>
            </a:r>
            <a:endParaRPr kumimoji="1" lang="en-US" altLang="zh-CN" sz="3300" dirty="0">
              <a:solidFill>
                <a:srgbClr val="FF0000"/>
              </a:solidFill>
            </a:endParaRPr>
          </a:p>
          <a:p>
            <a:r>
              <a:rPr kumimoji="1" lang="en-US" altLang="zh-CN" sz="3300" dirty="0" smtClean="0">
                <a:solidFill>
                  <a:srgbClr val="0000FF"/>
                </a:solidFill>
              </a:rPr>
              <a:t>Joel Alwen, </a:t>
            </a:r>
            <a:r>
              <a:rPr kumimoji="1" lang="en-US" altLang="zh-CN" sz="3300" dirty="0" err="1" smtClean="0">
                <a:solidFill>
                  <a:srgbClr val="0000FF"/>
                </a:solidFill>
              </a:rPr>
              <a:t>Chethan</a:t>
            </a:r>
            <a:r>
              <a:rPr kumimoji="1" lang="en-US" altLang="zh-CN" sz="33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300" dirty="0" err="1" smtClean="0">
                <a:solidFill>
                  <a:srgbClr val="0000FF"/>
                </a:solidFill>
              </a:rPr>
              <a:t>Kamath</a:t>
            </a:r>
            <a:r>
              <a:rPr kumimoji="1" lang="en-US" altLang="zh-CN" sz="3300" dirty="0" smtClean="0">
                <a:solidFill>
                  <a:srgbClr val="0000FF"/>
                </a:solidFill>
              </a:rPr>
              <a:t>, Vladimir Kolmogorov, Krzysztof </a:t>
            </a:r>
            <a:r>
              <a:rPr kumimoji="1" lang="en-US" altLang="zh-CN" sz="3300" dirty="0" err="1" smtClean="0">
                <a:solidFill>
                  <a:srgbClr val="0000FF"/>
                </a:solidFill>
              </a:rPr>
              <a:t>Pietrzak</a:t>
            </a:r>
            <a:r>
              <a:rPr kumimoji="1" lang="en-US" altLang="zh-CN" sz="3300" dirty="0" smtClean="0">
                <a:solidFill>
                  <a:srgbClr val="0000FF"/>
                </a:solidFill>
              </a:rPr>
              <a:t>, and</a:t>
            </a:r>
            <a:r>
              <a:rPr kumimoji="1" lang="en-US" altLang="zh-CN" sz="3300" dirty="0" smtClean="0"/>
              <a:t> </a:t>
            </a:r>
            <a:r>
              <a:rPr kumimoji="1" lang="en-US" altLang="zh-CN" sz="3300" dirty="0" smtClean="0">
                <a:solidFill>
                  <a:srgbClr val="0000FF"/>
                </a:solidFill>
              </a:rPr>
              <a:t>Stefano </a:t>
            </a:r>
            <a:r>
              <a:rPr kumimoji="1" lang="en-US" altLang="zh-CN" sz="3300" dirty="0" err="1" smtClean="0">
                <a:solidFill>
                  <a:srgbClr val="0000FF"/>
                </a:solidFill>
              </a:rPr>
              <a:t>Tessaro</a:t>
            </a:r>
            <a:endParaRPr kumimoji="1" lang="zh-CN" altLang="en-US" sz="3300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77325" y="1903751"/>
            <a:ext cx="3612629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3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3900569" y="6178695"/>
            <a:ext cx="1342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FF0000"/>
                </a:solidFill>
              </a:rPr>
              <a:t>Phase</a:t>
            </a:r>
            <a:r>
              <a:rPr kumimoji="1"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 smtClean="0">
                <a:solidFill>
                  <a:srgbClr val="FF0000"/>
                </a:solidFill>
              </a:rPr>
              <a:t>2: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grpSp>
        <p:nvGrpSpPr>
          <p:cNvPr id="74" name="组 5"/>
          <p:cNvGrpSpPr/>
          <p:nvPr/>
        </p:nvGrpSpPr>
        <p:grpSpPr>
          <a:xfrm>
            <a:off x="1554100" y="4694289"/>
            <a:ext cx="437937" cy="779313"/>
            <a:chOff x="1859446" y="1618726"/>
            <a:chExt cx="437937" cy="779313"/>
          </a:xfrm>
        </p:grpSpPr>
        <p:sp>
          <p:nvSpPr>
            <p:cNvPr id="83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84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85" name="Straight Connector 17"/>
          <p:cNvCxnSpPr/>
          <p:nvPr/>
        </p:nvCxnSpPr>
        <p:spPr>
          <a:xfrm flipH="1">
            <a:off x="1166590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17"/>
          <p:cNvCxnSpPr/>
          <p:nvPr/>
        </p:nvCxnSpPr>
        <p:spPr>
          <a:xfrm flipH="1">
            <a:off x="2036335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文本框 19"/>
          <p:cNvSpPr txBox="1"/>
          <p:nvPr/>
        </p:nvSpPr>
        <p:spPr>
          <a:xfrm>
            <a:off x="2352595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88" name="文本框 21"/>
          <p:cNvSpPr txBox="1"/>
          <p:nvPr/>
        </p:nvSpPr>
        <p:spPr>
          <a:xfrm>
            <a:off x="862699" y="4877507"/>
            <a:ext cx="314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89" name="文本框 4"/>
          <p:cNvSpPr txBox="1"/>
          <p:nvPr/>
        </p:nvSpPr>
        <p:spPr>
          <a:xfrm>
            <a:off x="683430" y="5158036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75719" y="3459990"/>
            <a:ext cx="25218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rgbClr val="0070C0"/>
                </a:solidFill>
              </a:rPr>
              <a:t>i</a:t>
            </a:r>
            <a:r>
              <a:rPr lang="en-US" altLang="zh-CN" sz="2200" dirty="0" smtClean="0">
                <a:solidFill>
                  <a:srgbClr val="0070C0"/>
                </a:solidFill>
              </a:rPr>
              <a:t>d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n-1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=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rgbClr val="00B050"/>
                </a:solidFill>
              </a:rPr>
              <a:t>S</a:t>
            </a:r>
            <a:r>
              <a:rPr lang="en-US" altLang="zh-CN" sz="2200" baseline="-25000" dirty="0" smtClean="0">
                <a:solidFill>
                  <a:srgbClr val="00B050"/>
                </a:solidFill>
              </a:rPr>
              <a:t>n-1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mod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n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+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1</a:t>
            </a:r>
            <a:endParaRPr lang="en-US" sz="2200" b="1" dirty="0"/>
          </a:p>
        </p:txBody>
      </p:sp>
      <p:cxnSp>
        <p:nvCxnSpPr>
          <p:cNvPr id="92" name="Straight Connector 17"/>
          <p:cNvCxnSpPr>
            <a:stCxn id="83" idx="1"/>
          </p:cNvCxnSpPr>
          <p:nvPr/>
        </p:nvCxnSpPr>
        <p:spPr>
          <a:xfrm flipH="1" flipV="1">
            <a:off x="1769289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组 5"/>
          <p:cNvGrpSpPr/>
          <p:nvPr/>
        </p:nvGrpSpPr>
        <p:grpSpPr>
          <a:xfrm>
            <a:off x="3036393" y="4694289"/>
            <a:ext cx="437937" cy="779313"/>
            <a:chOff x="1859446" y="1618726"/>
            <a:chExt cx="437937" cy="779313"/>
          </a:xfrm>
        </p:grpSpPr>
        <p:sp>
          <p:nvSpPr>
            <p:cNvPr id="45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46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47" name="Straight Connector 17"/>
          <p:cNvCxnSpPr/>
          <p:nvPr/>
        </p:nvCxnSpPr>
        <p:spPr>
          <a:xfrm flipH="1">
            <a:off x="2648883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 flipH="1">
            <a:off x="3518628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文本框 19"/>
          <p:cNvSpPr txBox="1"/>
          <p:nvPr/>
        </p:nvSpPr>
        <p:spPr>
          <a:xfrm>
            <a:off x="3834888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52" name="Straight Connector 17"/>
          <p:cNvCxnSpPr/>
          <p:nvPr/>
        </p:nvCxnSpPr>
        <p:spPr>
          <a:xfrm flipH="1" flipV="1">
            <a:off x="3251582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文本框 19"/>
          <p:cNvSpPr txBox="1"/>
          <p:nvPr/>
        </p:nvSpPr>
        <p:spPr>
          <a:xfrm>
            <a:off x="3065244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55" name="文本框 36"/>
          <p:cNvSpPr txBox="1"/>
          <p:nvPr/>
        </p:nvSpPr>
        <p:spPr>
          <a:xfrm>
            <a:off x="1594216" y="4037408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8000"/>
                </a:solidFill>
              </a:rPr>
              <a:t>id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0505" y="42625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0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38943" y="42602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rgbClr val="0070C0"/>
                </a:solidFill>
              </a:rPr>
              <a:t>1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57" name="组 22"/>
          <p:cNvGrpSpPr/>
          <p:nvPr/>
        </p:nvGrpSpPr>
        <p:grpSpPr>
          <a:xfrm>
            <a:off x="5868092" y="4677843"/>
            <a:ext cx="437937" cy="779313"/>
            <a:chOff x="1859446" y="1618726"/>
            <a:chExt cx="437937" cy="779313"/>
          </a:xfrm>
        </p:grpSpPr>
        <p:sp>
          <p:nvSpPr>
            <p:cNvPr id="58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59" name="矩形 24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61" name="组 25"/>
          <p:cNvGrpSpPr/>
          <p:nvPr/>
        </p:nvGrpSpPr>
        <p:grpSpPr>
          <a:xfrm>
            <a:off x="7401688" y="4667795"/>
            <a:ext cx="437937" cy="779313"/>
            <a:chOff x="1859446" y="1618726"/>
            <a:chExt cx="437937" cy="779313"/>
          </a:xfrm>
        </p:grpSpPr>
        <p:sp>
          <p:nvSpPr>
            <p:cNvPr id="62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63" name="矩形 27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64" name="Straight Connector 17"/>
          <p:cNvCxnSpPr/>
          <p:nvPr/>
        </p:nvCxnSpPr>
        <p:spPr>
          <a:xfrm flipH="1">
            <a:off x="5480582" y="508257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17"/>
          <p:cNvCxnSpPr/>
          <p:nvPr/>
        </p:nvCxnSpPr>
        <p:spPr>
          <a:xfrm flipH="1">
            <a:off x="6356516" y="5057758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文本框 30"/>
          <p:cNvSpPr txBox="1"/>
          <p:nvPr/>
        </p:nvSpPr>
        <p:spPr>
          <a:xfrm>
            <a:off x="6666587" y="4846094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67" name="Straight Connector 17"/>
          <p:cNvCxnSpPr/>
          <p:nvPr/>
        </p:nvCxnSpPr>
        <p:spPr>
          <a:xfrm flipH="1">
            <a:off x="7014178" y="5062782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文本框 32"/>
          <p:cNvSpPr txBox="1"/>
          <p:nvPr/>
        </p:nvSpPr>
        <p:spPr>
          <a:xfrm>
            <a:off x="5161925" y="4875829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69" name="Straight Connector 17"/>
          <p:cNvCxnSpPr/>
          <p:nvPr/>
        </p:nvCxnSpPr>
        <p:spPr>
          <a:xfrm flipH="1">
            <a:off x="7858130" y="5062476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文本框 34"/>
          <p:cNvSpPr txBox="1"/>
          <p:nvPr/>
        </p:nvSpPr>
        <p:spPr>
          <a:xfrm>
            <a:off x="8168201" y="4850812"/>
            <a:ext cx="700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</a:t>
            </a:r>
            <a:r>
              <a:rPr kumimoji="1" lang="zh-CN" altLang="zh-CN" sz="2200" dirty="0" smtClean="0">
                <a:solidFill>
                  <a:srgbClr val="008000"/>
                </a:solidFill>
              </a:rPr>
              <a:t>=</a:t>
            </a:r>
            <a:r>
              <a:rPr kumimoji="1" lang="en-US" altLang="zh-CN" sz="2200" dirty="0" smtClean="0">
                <a:solidFill>
                  <a:srgbClr val="FF0000"/>
                </a:solidFill>
              </a:rPr>
              <a:t>y</a:t>
            </a:r>
            <a:endParaRPr kumimoji="1" lang="zh-CN" alt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72" name="文本框 37"/>
          <p:cNvSpPr txBox="1"/>
          <p:nvPr/>
        </p:nvSpPr>
        <p:spPr>
          <a:xfrm>
            <a:off x="4191429" y="4912370"/>
            <a:ext cx="982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/>
              <a:t>………...</a:t>
            </a:r>
          </a:p>
        </p:txBody>
      </p:sp>
      <p:cxnSp>
        <p:nvCxnSpPr>
          <p:cNvPr id="73" name="Straight Connector 17"/>
          <p:cNvCxnSpPr/>
          <p:nvPr/>
        </p:nvCxnSpPr>
        <p:spPr>
          <a:xfrm flipH="1" flipV="1">
            <a:off x="6077634" y="4390315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文本框 36"/>
          <p:cNvSpPr txBox="1"/>
          <p:nvPr/>
        </p:nvSpPr>
        <p:spPr>
          <a:xfrm>
            <a:off x="5902561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78850" y="425761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n-2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7" name="文本框 36"/>
          <p:cNvSpPr txBox="1"/>
          <p:nvPr/>
        </p:nvSpPr>
        <p:spPr>
          <a:xfrm>
            <a:off x="7400229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75145" y="424375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n-1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79" name="Straight Connector 17"/>
          <p:cNvCxnSpPr/>
          <p:nvPr/>
        </p:nvCxnSpPr>
        <p:spPr>
          <a:xfrm flipH="1" flipV="1">
            <a:off x="7644314" y="4390315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0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57" y="304142"/>
            <a:ext cx="1325774" cy="1060619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873788" y="598925"/>
            <a:ext cx="221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Remembering all </a:t>
            </a:r>
            <a:r>
              <a:rPr lang="en-US" sz="2000" b="1" dirty="0" smtClean="0">
                <a:solidFill>
                  <a:srgbClr val="00B05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i</a:t>
            </a:r>
            <a:endParaRPr lang="en-US" sz="2000" b="1" baseline="-25000" dirty="0">
              <a:solidFill>
                <a:srgbClr val="00B05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1288669" y="1504453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1</a:t>
            </a:r>
          </a:p>
        </p:txBody>
      </p:sp>
      <p:sp>
        <p:nvSpPr>
          <p:cNvPr id="90" name="Rounded Rectangle 89"/>
          <p:cNvSpPr/>
          <p:nvPr/>
        </p:nvSpPr>
        <p:spPr bwMode="auto">
          <a:xfrm>
            <a:off x="1947037" y="1498525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2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2614605" y="1504623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3</a:t>
            </a:r>
          </a:p>
        </p:txBody>
      </p:sp>
      <p:sp>
        <p:nvSpPr>
          <p:cNvPr id="93" name="Rounded Rectangle 92"/>
          <p:cNvSpPr/>
          <p:nvPr/>
        </p:nvSpPr>
        <p:spPr bwMode="auto">
          <a:xfrm>
            <a:off x="3272973" y="1498695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4</a:t>
            </a:r>
          </a:p>
        </p:txBody>
      </p:sp>
      <p:sp>
        <p:nvSpPr>
          <p:cNvPr id="94" name="Rounded Rectangle 93"/>
          <p:cNvSpPr/>
          <p:nvPr/>
        </p:nvSpPr>
        <p:spPr bwMode="auto">
          <a:xfrm>
            <a:off x="5256472" y="1504283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n-3</a:t>
            </a:r>
          </a:p>
        </p:txBody>
      </p:sp>
      <p:sp>
        <p:nvSpPr>
          <p:cNvPr id="95" name="Rounded Rectangle 94"/>
          <p:cNvSpPr/>
          <p:nvPr/>
        </p:nvSpPr>
        <p:spPr bwMode="auto">
          <a:xfrm>
            <a:off x="5914840" y="1498355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n-2</a:t>
            </a:r>
          </a:p>
        </p:txBody>
      </p:sp>
      <p:sp>
        <p:nvSpPr>
          <p:cNvPr id="96" name="Rounded Rectangle 95"/>
          <p:cNvSpPr/>
          <p:nvPr/>
        </p:nvSpPr>
        <p:spPr bwMode="auto">
          <a:xfrm>
            <a:off x="6582408" y="1504453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n-1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7240776" y="1498525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err="1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n</a:t>
            </a:r>
            <a:endParaRPr lang="en-US" sz="2000" b="1" baseline="-25000" dirty="0" smtClean="0">
              <a:solidFill>
                <a:srgbClr val="00B05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76556" y="164282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........</a:t>
            </a:r>
            <a:endParaRPr lang="en-US" b="1" dirty="0" smtClean="0"/>
          </a:p>
        </p:txBody>
      </p:sp>
      <p:sp>
        <p:nvSpPr>
          <p:cNvPr id="99" name="Rounded Rectangle 98"/>
          <p:cNvSpPr/>
          <p:nvPr/>
        </p:nvSpPr>
        <p:spPr bwMode="auto">
          <a:xfrm>
            <a:off x="3929780" y="1500451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5</a:t>
            </a:r>
          </a:p>
        </p:txBody>
      </p:sp>
      <p:cxnSp>
        <p:nvCxnSpPr>
          <p:cNvPr id="100" name="Straight Arrow Connector 99"/>
          <p:cNvCxnSpPr>
            <a:stCxn id="10" idx="0"/>
            <a:endCxn id="94" idx="2"/>
          </p:cNvCxnSpPr>
          <p:nvPr/>
        </p:nvCxnSpPr>
        <p:spPr>
          <a:xfrm flipV="1">
            <a:off x="4936641" y="2030977"/>
            <a:ext cx="649015" cy="1429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77" idx="0"/>
          </p:cNvCxnSpPr>
          <p:nvPr/>
        </p:nvCxnSpPr>
        <p:spPr>
          <a:xfrm>
            <a:off x="5744757" y="2097282"/>
            <a:ext cx="1892075" cy="193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2058" y="2847594"/>
            <a:ext cx="275761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B050"/>
                </a:solidFill>
              </a:rPr>
              <a:t>Memory</a:t>
            </a:r>
            <a:r>
              <a:rPr lang="en-US" sz="3400" b="1" dirty="0" smtClean="0"/>
              <a:t>: O(n)</a:t>
            </a:r>
          </a:p>
          <a:p>
            <a:pPr algn="ctr"/>
            <a:r>
              <a:rPr lang="en-US" sz="3400" b="1" dirty="0" smtClean="0">
                <a:solidFill>
                  <a:srgbClr val="FF0000"/>
                </a:solidFill>
              </a:rPr>
              <a:t>Time</a:t>
            </a:r>
            <a:r>
              <a:rPr lang="en-US" sz="3400" b="1" dirty="0" smtClean="0"/>
              <a:t>: O(n)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95431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0" grpId="0"/>
      <p:bldP spid="77" grpId="0"/>
      <p:bldP spid="78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3900569" y="6178695"/>
            <a:ext cx="1342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FF0000"/>
                </a:solidFill>
              </a:rPr>
              <a:t>Phase</a:t>
            </a:r>
            <a:r>
              <a:rPr kumimoji="1"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 smtClean="0">
                <a:solidFill>
                  <a:srgbClr val="FF0000"/>
                </a:solidFill>
              </a:rPr>
              <a:t>2: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grpSp>
        <p:nvGrpSpPr>
          <p:cNvPr id="74" name="组 5"/>
          <p:cNvGrpSpPr/>
          <p:nvPr/>
        </p:nvGrpSpPr>
        <p:grpSpPr>
          <a:xfrm>
            <a:off x="1554100" y="4694289"/>
            <a:ext cx="437937" cy="779313"/>
            <a:chOff x="1859446" y="1618726"/>
            <a:chExt cx="437937" cy="779313"/>
          </a:xfrm>
        </p:grpSpPr>
        <p:sp>
          <p:nvSpPr>
            <p:cNvPr id="83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84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85" name="Straight Connector 17"/>
          <p:cNvCxnSpPr/>
          <p:nvPr/>
        </p:nvCxnSpPr>
        <p:spPr>
          <a:xfrm flipH="1">
            <a:off x="1166590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文本框 21"/>
          <p:cNvSpPr txBox="1"/>
          <p:nvPr/>
        </p:nvSpPr>
        <p:spPr>
          <a:xfrm>
            <a:off x="862699" y="4877507"/>
            <a:ext cx="314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89" name="文本框 4"/>
          <p:cNvSpPr txBox="1"/>
          <p:nvPr/>
        </p:nvSpPr>
        <p:spPr>
          <a:xfrm>
            <a:off x="683430" y="5158036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67637" y="3556284"/>
            <a:ext cx="2048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rgbClr val="0070C0"/>
                </a:solidFill>
              </a:rPr>
              <a:t>id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0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=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rgbClr val="00B050"/>
                </a:solidFill>
              </a:rPr>
              <a:t>S</a:t>
            </a:r>
            <a:r>
              <a:rPr lang="zh-CN" altLang="en-US" sz="2200" dirty="0"/>
              <a:t> </a:t>
            </a:r>
            <a:r>
              <a:rPr lang="en-US" altLang="zh-CN" sz="2200" b="1" dirty="0" smtClean="0"/>
              <a:t>mod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n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+1</a:t>
            </a:r>
            <a:endParaRPr lang="en-US" sz="2200" b="1" dirty="0"/>
          </a:p>
        </p:txBody>
      </p:sp>
      <p:pic>
        <p:nvPicPr>
          <p:cNvPr id="14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87" y="304142"/>
            <a:ext cx="1325774" cy="10606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8818" y="598925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Space: O(1)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7067" y="1948719"/>
            <a:ext cx="1085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2200" b="1" dirty="0" smtClean="0"/>
              <a:t>=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b="1" dirty="0" smtClean="0"/>
              <a:t>(</a:t>
            </a:r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1712" y="1964506"/>
            <a:ext cx="90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467068" y="1963709"/>
            <a:ext cx="1180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200" b="1" dirty="0" smtClean="0"/>
              <a:t>=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b="1" dirty="0" smtClean="0"/>
              <a:t>(</a:t>
            </a:r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01713" y="1979496"/>
            <a:ext cx="90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481444" y="1978085"/>
            <a:ext cx="1180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2200" b="1" dirty="0" smtClean="0"/>
              <a:t>=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b="1" dirty="0" smtClean="0"/>
              <a:t>(</a:t>
            </a:r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16089" y="1993872"/>
            <a:ext cx="90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3: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077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8" grpId="0"/>
      <p:bldP spid="18" grpId="1"/>
      <p:bldP spid="19" grpId="0"/>
      <p:bldP spid="19" grpId="1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3900569" y="6178695"/>
            <a:ext cx="1342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FF0000"/>
                </a:solidFill>
              </a:rPr>
              <a:t>Phase</a:t>
            </a:r>
            <a:r>
              <a:rPr kumimoji="1"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 smtClean="0">
                <a:solidFill>
                  <a:srgbClr val="FF0000"/>
                </a:solidFill>
              </a:rPr>
              <a:t>2: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pic>
        <p:nvPicPr>
          <p:cNvPr id="14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87" y="304142"/>
            <a:ext cx="1325774" cy="1060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6759" y="1949514"/>
            <a:ext cx="105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</a:t>
            </a:r>
            <a:r>
              <a:rPr lang="en-US" sz="2000" dirty="0" smtClean="0">
                <a:solidFill>
                  <a:srgbClr val="0070C0"/>
                </a:solidFill>
              </a:rPr>
              <a:t>id</a:t>
            </a:r>
            <a:r>
              <a:rPr lang="en-US" sz="2000" baseline="-25000" dirty="0" smtClean="0">
                <a:solidFill>
                  <a:srgbClr val="0070C0"/>
                </a:solidFill>
              </a:rPr>
              <a:t>0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7" name="文本框 36"/>
          <p:cNvSpPr txBox="1"/>
          <p:nvPr/>
        </p:nvSpPr>
        <p:spPr>
          <a:xfrm>
            <a:off x="4184100" y="1928234"/>
            <a:ext cx="14670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8000"/>
                </a:solidFill>
              </a:rPr>
              <a:t>id</a:t>
            </a:r>
            <a:r>
              <a:rPr kumimoji="1" lang="en-US" altLang="zh-CN" sz="2200" dirty="0" smtClean="0">
                <a:solidFill>
                  <a:srgbClr val="008000"/>
                </a:solidFill>
              </a:rPr>
              <a:t>=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b="1" dirty="0" smtClean="0"/>
              <a:t>(</a:t>
            </a:r>
            <a:r>
              <a:rPr lang="en-US" sz="2200" b="1" dirty="0" err="1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err="1" smtClean="0">
                <a:solidFill>
                  <a:srgbClr val="00B050"/>
                </a:solidFill>
              </a:rPr>
              <a:t>id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 -1</a:t>
            </a:r>
            <a:r>
              <a:rPr lang="en-US" sz="2200" b="1" dirty="0" smtClean="0"/>
              <a:t>)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0389" y="21383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0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7424" y="21558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0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文本框 36"/>
          <p:cNvSpPr txBox="1"/>
          <p:nvPr/>
        </p:nvSpPr>
        <p:spPr>
          <a:xfrm>
            <a:off x="1530303" y="3941813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6592" y="416694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0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32" name="组 5"/>
          <p:cNvGrpSpPr/>
          <p:nvPr/>
        </p:nvGrpSpPr>
        <p:grpSpPr>
          <a:xfrm>
            <a:off x="1554100" y="4694289"/>
            <a:ext cx="437937" cy="779313"/>
            <a:chOff x="1859446" y="1618726"/>
            <a:chExt cx="437937" cy="779313"/>
          </a:xfrm>
        </p:grpSpPr>
        <p:sp>
          <p:nvSpPr>
            <p:cNvPr id="33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34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35" name="Straight Connector 17"/>
          <p:cNvCxnSpPr/>
          <p:nvPr/>
        </p:nvCxnSpPr>
        <p:spPr>
          <a:xfrm flipH="1">
            <a:off x="1166590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17"/>
          <p:cNvCxnSpPr/>
          <p:nvPr/>
        </p:nvCxnSpPr>
        <p:spPr>
          <a:xfrm flipH="1">
            <a:off x="2036335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文本框 19"/>
          <p:cNvSpPr txBox="1"/>
          <p:nvPr/>
        </p:nvSpPr>
        <p:spPr>
          <a:xfrm>
            <a:off x="2352595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38" name="文本框 21"/>
          <p:cNvSpPr txBox="1"/>
          <p:nvPr/>
        </p:nvSpPr>
        <p:spPr>
          <a:xfrm>
            <a:off x="862699" y="4877507"/>
            <a:ext cx="314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39" name="文本框 4"/>
          <p:cNvSpPr txBox="1"/>
          <p:nvPr/>
        </p:nvSpPr>
        <p:spPr>
          <a:xfrm>
            <a:off x="683430" y="5158036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cxnSp>
        <p:nvCxnSpPr>
          <p:cNvPr id="40" name="Straight Connector 17"/>
          <p:cNvCxnSpPr/>
          <p:nvPr/>
        </p:nvCxnSpPr>
        <p:spPr>
          <a:xfrm flipH="1" flipV="1">
            <a:off x="1769289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67637" y="3556284"/>
            <a:ext cx="2048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rgbClr val="0070C0"/>
                </a:solidFill>
              </a:rPr>
              <a:t>id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0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=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rgbClr val="00B050"/>
                </a:solidFill>
              </a:rPr>
              <a:t>S</a:t>
            </a:r>
            <a:r>
              <a:rPr lang="zh-CN" altLang="en-US" sz="2200" dirty="0"/>
              <a:t> </a:t>
            </a:r>
            <a:r>
              <a:rPr lang="en-US" altLang="zh-CN" sz="2200" b="1" dirty="0" smtClean="0"/>
              <a:t>mod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n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+1</a:t>
            </a:r>
            <a:endParaRPr lang="en-US" sz="2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28818" y="598925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Space: O(1)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3900569" y="6178695"/>
            <a:ext cx="1342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FF0000"/>
                </a:solidFill>
              </a:rPr>
              <a:t>Phase</a:t>
            </a:r>
            <a:r>
              <a:rPr kumimoji="1"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 smtClean="0">
                <a:solidFill>
                  <a:srgbClr val="FF0000"/>
                </a:solidFill>
              </a:rPr>
              <a:t>2: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7637" y="3556284"/>
            <a:ext cx="2457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rgbClr val="0070C0"/>
                </a:solidFill>
              </a:rPr>
              <a:t>i</a:t>
            </a:r>
            <a:r>
              <a:rPr lang="en-US" altLang="zh-CN" sz="2200" dirty="0" smtClean="0">
                <a:solidFill>
                  <a:srgbClr val="0070C0"/>
                </a:solidFill>
              </a:rPr>
              <a:t>d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n-1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=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rgbClr val="00B050"/>
                </a:solidFill>
              </a:rPr>
              <a:t>S</a:t>
            </a:r>
            <a:r>
              <a:rPr lang="en-US" altLang="zh-CN" sz="2200" baseline="-25000" dirty="0" smtClean="0">
                <a:solidFill>
                  <a:srgbClr val="00B050"/>
                </a:solidFill>
              </a:rPr>
              <a:t>n-1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mod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n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+1</a:t>
            </a:r>
            <a:endParaRPr lang="en-US" sz="2200" b="1" dirty="0"/>
          </a:p>
        </p:txBody>
      </p:sp>
      <p:pic>
        <p:nvPicPr>
          <p:cNvPr id="14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87" y="304142"/>
            <a:ext cx="1325774" cy="10606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7067" y="1933729"/>
            <a:ext cx="1085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2200" b="1" dirty="0" smtClean="0"/>
              <a:t>=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b="1" dirty="0" smtClean="0"/>
              <a:t>(</a:t>
            </a:r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1712" y="1949516"/>
            <a:ext cx="90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  <a:endParaRPr lang="en-US" sz="2000" dirty="0"/>
          </a:p>
        </p:txBody>
      </p:sp>
      <p:grpSp>
        <p:nvGrpSpPr>
          <p:cNvPr id="17" name="组 5"/>
          <p:cNvGrpSpPr/>
          <p:nvPr/>
        </p:nvGrpSpPr>
        <p:grpSpPr>
          <a:xfrm>
            <a:off x="1554100" y="4694289"/>
            <a:ext cx="437937" cy="779313"/>
            <a:chOff x="1859446" y="1618726"/>
            <a:chExt cx="437937" cy="779313"/>
          </a:xfrm>
        </p:grpSpPr>
        <p:sp>
          <p:nvSpPr>
            <p:cNvPr id="18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19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20" name="Straight Connector 17"/>
          <p:cNvCxnSpPr/>
          <p:nvPr/>
        </p:nvCxnSpPr>
        <p:spPr>
          <a:xfrm flipH="1">
            <a:off x="1166590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/>
        </p:nvCxnSpPr>
        <p:spPr>
          <a:xfrm flipH="1">
            <a:off x="2036335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文本框 19"/>
          <p:cNvSpPr txBox="1"/>
          <p:nvPr/>
        </p:nvSpPr>
        <p:spPr>
          <a:xfrm>
            <a:off x="2352595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862699" y="4877507"/>
            <a:ext cx="314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24" name="文本框 4"/>
          <p:cNvSpPr txBox="1"/>
          <p:nvPr/>
        </p:nvSpPr>
        <p:spPr>
          <a:xfrm>
            <a:off x="683430" y="5158036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cxnSp>
        <p:nvCxnSpPr>
          <p:cNvPr id="25" name="Straight Connector 17"/>
          <p:cNvCxnSpPr/>
          <p:nvPr/>
        </p:nvCxnSpPr>
        <p:spPr>
          <a:xfrm flipH="1" flipV="1">
            <a:off x="1769289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组 5"/>
          <p:cNvGrpSpPr/>
          <p:nvPr/>
        </p:nvGrpSpPr>
        <p:grpSpPr>
          <a:xfrm>
            <a:off x="3036393" y="4694289"/>
            <a:ext cx="437937" cy="779313"/>
            <a:chOff x="1859446" y="1618726"/>
            <a:chExt cx="437937" cy="779313"/>
          </a:xfrm>
        </p:grpSpPr>
        <p:sp>
          <p:nvSpPr>
            <p:cNvPr id="27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28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29" name="Straight Connector 17"/>
          <p:cNvCxnSpPr/>
          <p:nvPr/>
        </p:nvCxnSpPr>
        <p:spPr>
          <a:xfrm flipH="1">
            <a:off x="2648883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/>
        </p:nvCxnSpPr>
        <p:spPr>
          <a:xfrm flipH="1">
            <a:off x="3518628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文本框 19"/>
          <p:cNvSpPr txBox="1"/>
          <p:nvPr/>
        </p:nvSpPr>
        <p:spPr>
          <a:xfrm>
            <a:off x="3834888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32" name="Straight Connector 17"/>
          <p:cNvCxnSpPr/>
          <p:nvPr/>
        </p:nvCxnSpPr>
        <p:spPr>
          <a:xfrm flipH="1" flipV="1">
            <a:off x="3251582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文本框 19"/>
          <p:cNvSpPr txBox="1"/>
          <p:nvPr/>
        </p:nvSpPr>
        <p:spPr>
          <a:xfrm>
            <a:off x="3065244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34" name="文本框 36"/>
          <p:cNvSpPr txBox="1"/>
          <p:nvPr/>
        </p:nvSpPr>
        <p:spPr>
          <a:xfrm>
            <a:off x="1594216" y="4037408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8000"/>
                </a:solidFill>
              </a:rPr>
              <a:t>id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70505" y="42625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0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8943" y="42602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rgbClr val="0070C0"/>
                </a:solidFill>
              </a:rPr>
              <a:t>1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37" name="组 22"/>
          <p:cNvGrpSpPr/>
          <p:nvPr/>
        </p:nvGrpSpPr>
        <p:grpSpPr>
          <a:xfrm>
            <a:off x="5868092" y="4677843"/>
            <a:ext cx="437937" cy="779313"/>
            <a:chOff x="1859446" y="1618726"/>
            <a:chExt cx="437937" cy="779313"/>
          </a:xfrm>
        </p:grpSpPr>
        <p:sp>
          <p:nvSpPr>
            <p:cNvPr id="38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39" name="矩形 24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40" name="组 25"/>
          <p:cNvGrpSpPr/>
          <p:nvPr/>
        </p:nvGrpSpPr>
        <p:grpSpPr>
          <a:xfrm>
            <a:off x="7401688" y="4667795"/>
            <a:ext cx="437937" cy="779313"/>
            <a:chOff x="1859446" y="1618726"/>
            <a:chExt cx="437937" cy="779313"/>
          </a:xfrm>
        </p:grpSpPr>
        <p:sp>
          <p:nvSpPr>
            <p:cNvPr id="41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42" name="矩形 27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43" name="Straight Connector 17"/>
          <p:cNvCxnSpPr/>
          <p:nvPr/>
        </p:nvCxnSpPr>
        <p:spPr>
          <a:xfrm flipH="1">
            <a:off x="5480582" y="508257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17"/>
          <p:cNvCxnSpPr/>
          <p:nvPr/>
        </p:nvCxnSpPr>
        <p:spPr>
          <a:xfrm flipH="1">
            <a:off x="6356516" y="5057758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文本框 30"/>
          <p:cNvSpPr txBox="1"/>
          <p:nvPr/>
        </p:nvSpPr>
        <p:spPr>
          <a:xfrm>
            <a:off x="6666587" y="4846094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46" name="Straight Connector 17"/>
          <p:cNvCxnSpPr/>
          <p:nvPr/>
        </p:nvCxnSpPr>
        <p:spPr>
          <a:xfrm flipH="1">
            <a:off x="7014178" y="5062782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文本框 32"/>
          <p:cNvSpPr txBox="1"/>
          <p:nvPr/>
        </p:nvSpPr>
        <p:spPr>
          <a:xfrm>
            <a:off x="5161925" y="4875829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50" name="文本框 37"/>
          <p:cNvSpPr txBox="1"/>
          <p:nvPr/>
        </p:nvSpPr>
        <p:spPr>
          <a:xfrm>
            <a:off x="4191429" y="4912370"/>
            <a:ext cx="982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/>
              <a:t>………...</a:t>
            </a:r>
          </a:p>
        </p:txBody>
      </p:sp>
      <p:cxnSp>
        <p:nvCxnSpPr>
          <p:cNvPr id="51" name="Straight Connector 17"/>
          <p:cNvCxnSpPr/>
          <p:nvPr/>
        </p:nvCxnSpPr>
        <p:spPr>
          <a:xfrm flipH="1" flipV="1">
            <a:off x="6077634" y="4390315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文本框 36"/>
          <p:cNvSpPr txBox="1"/>
          <p:nvPr/>
        </p:nvSpPr>
        <p:spPr>
          <a:xfrm>
            <a:off x="5902561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78850" y="425761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n-2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28818" y="598925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Space: O(1)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82058" y="1963709"/>
            <a:ext cx="1180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200" b="1" dirty="0" smtClean="0"/>
              <a:t>=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b="1" dirty="0" smtClean="0"/>
              <a:t>(</a:t>
            </a:r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216703" y="1979496"/>
            <a:ext cx="90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4496434" y="1960832"/>
            <a:ext cx="1180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3</a:t>
            </a:r>
            <a:r>
              <a:rPr lang="en-US" sz="2200" b="1" dirty="0" smtClean="0"/>
              <a:t>=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b="1" dirty="0" smtClean="0"/>
              <a:t>(</a:t>
            </a:r>
            <a:r>
              <a:rPr lang="en-US" sz="2200" b="1" dirty="0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231079" y="1976619"/>
            <a:ext cx="906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3: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81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9" grpId="0"/>
      <p:bldP spid="49" grpId="1"/>
      <p:bldP spid="54" grpId="0"/>
      <p:bldP spid="54" grpId="1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3900569" y="6178695"/>
            <a:ext cx="1342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FF0000"/>
                </a:solidFill>
              </a:rPr>
              <a:t>Phase</a:t>
            </a:r>
            <a:r>
              <a:rPr kumimoji="1"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 smtClean="0">
                <a:solidFill>
                  <a:srgbClr val="FF0000"/>
                </a:solidFill>
              </a:rPr>
              <a:t>2: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pic>
        <p:nvPicPr>
          <p:cNvPr id="14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87" y="304142"/>
            <a:ext cx="1325774" cy="1060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6759" y="1904544"/>
            <a:ext cx="1200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</a:t>
            </a:r>
            <a:r>
              <a:rPr lang="en-US" sz="2000" dirty="0" smtClean="0">
                <a:solidFill>
                  <a:srgbClr val="0070C0"/>
                </a:solidFill>
              </a:rPr>
              <a:t>id</a:t>
            </a:r>
            <a:r>
              <a:rPr lang="en-US" sz="2000" baseline="-25000" dirty="0" smtClean="0">
                <a:solidFill>
                  <a:srgbClr val="0070C0"/>
                </a:solidFill>
              </a:rPr>
              <a:t>n-1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7" name="文本框 36"/>
          <p:cNvSpPr txBox="1"/>
          <p:nvPr/>
        </p:nvSpPr>
        <p:spPr>
          <a:xfrm>
            <a:off x="4184100" y="1883264"/>
            <a:ext cx="16401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8000"/>
                </a:solidFill>
              </a:rPr>
              <a:t>id</a:t>
            </a:r>
            <a:r>
              <a:rPr kumimoji="1" lang="en-US" altLang="zh-CN" sz="2200" dirty="0" smtClean="0">
                <a:solidFill>
                  <a:srgbClr val="008000"/>
                </a:solidFill>
              </a:rPr>
              <a:t>=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b="1" dirty="0" smtClean="0"/>
              <a:t>(</a:t>
            </a:r>
            <a:r>
              <a:rPr lang="en-US" sz="2200" b="1" dirty="0" err="1" smtClean="0">
                <a:solidFill>
                  <a:srgbClr val="00B050"/>
                </a:solidFill>
              </a:rPr>
              <a:t>X</a:t>
            </a:r>
            <a:r>
              <a:rPr lang="en-US" sz="2200" b="1" baseline="-25000" dirty="0" err="1" smtClean="0">
                <a:solidFill>
                  <a:srgbClr val="00B050"/>
                </a:solidFill>
              </a:rPr>
              <a:t>id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     -1</a:t>
            </a:r>
            <a:r>
              <a:rPr lang="en-US" sz="2200" b="1" dirty="0" smtClean="0"/>
              <a:t>)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0389" y="209341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n-1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7424" y="211089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70C0"/>
                </a:solidFill>
              </a:rPr>
              <a:t>n</a:t>
            </a:r>
            <a:r>
              <a:rPr lang="en-US" altLang="zh-CN" sz="1200" dirty="0" smtClean="0">
                <a:solidFill>
                  <a:srgbClr val="0070C0"/>
                </a:solidFill>
              </a:rPr>
              <a:t>-1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67637" y="3556284"/>
            <a:ext cx="2457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rgbClr val="0070C0"/>
                </a:solidFill>
              </a:rPr>
              <a:t>i</a:t>
            </a:r>
            <a:r>
              <a:rPr lang="en-US" altLang="zh-CN" sz="2200" dirty="0" smtClean="0">
                <a:solidFill>
                  <a:srgbClr val="0070C0"/>
                </a:solidFill>
              </a:rPr>
              <a:t>d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n-1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=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rgbClr val="00B050"/>
                </a:solidFill>
              </a:rPr>
              <a:t>S</a:t>
            </a:r>
            <a:r>
              <a:rPr lang="en-US" altLang="zh-CN" sz="2200" baseline="-25000" dirty="0" smtClean="0">
                <a:solidFill>
                  <a:srgbClr val="00B050"/>
                </a:solidFill>
              </a:rPr>
              <a:t>n-1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mod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n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+1</a:t>
            </a:r>
            <a:endParaRPr lang="en-US" sz="2200" b="1" dirty="0"/>
          </a:p>
        </p:txBody>
      </p:sp>
      <p:grpSp>
        <p:nvGrpSpPr>
          <p:cNvPr id="69" name="组 5"/>
          <p:cNvGrpSpPr/>
          <p:nvPr/>
        </p:nvGrpSpPr>
        <p:grpSpPr>
          <a:xfrm>
            <a:off x="1554100" y="4694289"/>
            <a:ext cx="437937" cy="779313"/>
            <a:chOff x="1859446" y="1618726"/>
            <a:chExt cx="437937" cy="779313"/>
          </a:xfrm>
        </p:grpSpPr>
        <p:sp>
          <p:nvSpPr>
            <p:cNvPr id="70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72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73" name="Straight Connector 17"/>
          <p:cNvCxnSpPr/>
          <p:nvPr/>
        </p:nvCxnSpPr>
        <p:spPr>
          <a:xfrm flipH="1">
            <a:off x="1166590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17"/>
          <p:cNvCxnSpPr/>
          <p:nvPr/>
        </p:nvCxnSpPr>
        <p:spPr>
          <a:xfrm flipH="1">
            <a:off x="2036335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文本框 19"/>
          <p:cNvSpPr txBox="1"/>
          <p:nvPr/>
        </p:nvSpPr>
        <p:spPr>
          <a:xfrm>
            <a:off x="2352595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76" name="文本框 21"/>
          <p:cNvSpPr txBox="1"/>
          <p:nvPr/>
        </p:nvSpPr>
        <p:spPr>
          <a:xfrm>
            <a:off x="862699" y="4877507"/>
            <a:ext cx="314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77" name="文本框 4"/>
          <p:cNvSpPr txBox="1"/>
          <p:nvPr/>
        </p:nvSpPr>
        <p:spPr>
          <a:xfrm>
            <a:off x="683430" y="5158036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cxnSp>
        <p:nvCxnSpPr>
          <p:cNvPr id="78" name="Straight Connector 17"/>
          <p:cNvCxnSpPr/>
          <p:nvPr/>
        </p:nvCxnSpPr>
        <p:spPr>
          <a:xfrm flipH="1" flipV="1">
            <a:off x="1769289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9" name="组 5"/>
          <p:cNvGrpSpPr/>
          <p:nvPr/>
        </p:nvGrpSpPr>
        <p:grpSpPr>
          <a:xfrm>
            <a:off x="3036393" y="4694289"/>
            <a:ext cx="437937" cy="779313"/>
            <a:chOff x="1859446" y="1618726"/>
            <a:chExt cx="437937" cy="779313"/>
          </a:xfrm>
        </p:grpSpPr>
        <p:sp>
          <p:nvSpPr>
            <p:cNvPr id="80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81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82" name="Straight Connector 17"/>
          <p:cNvCxnSpPr/>
          <p:nvPr/>
        </p:nvCxnSpPr>
        <p:spPr>
          <a:xfrm flipH="1">
            <a:off x="2648883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17"/>
          <p:cNvCxnSpPr/>
          <p:nvPr/>
        </p:nvCxnSpPr>
        <p:spPr>
          <a:xfrm flipH="1">
            <a:off x="3518628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文本框 19"/>
          <p:cNvSpPr txBox="1"/>
          <p:nvPr/>
        </p:nvSpPr>
        <p:spPr>
          <a:xfrm>
            <a:off x="3834888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85" name="Straight Connector 17"/>
          <p:cNvCxnSpPr/>
          <p:nvPr/>
        </p:nvCxnSpPr>
        <p:spPr>
          <a:xfrm flipH="1" flipV="1">
            <a:off x="3251582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文本框 19"/>
          <p:cNvSpPr txBox="1"/>
          <p:nvPr/>
        </p:nvSpPr>
        <p:spPr>
          <a:xfrm>
            <a:off x="3065244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87" name="文本框 36"/>
          <p:cNvSpPr txBox="1"/>
          <p:nvPr/>
        </p:nvSpPr>
        <p:spPr>
          <a:xfrm>
            <a:off x="1594216" y="4037408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8000"/>
                </a:solidFill>
              </a:rPr>
              <a:t>id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870505" y="42625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0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38943" y="42602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rgbClr val="0070C0"/>
                </a:solidFill>
              </a:rPr>
              <a:t>1</a:t>
            </a:r>
            <a:endParaRPr lang="en-US" sz="1200" dirty="0">
              <a:solidFill>
                <a:srgbClr val="0070C0"/>
              </a:solidFill>
            </a:endParaRPr>
          </a:p>
        </p:txBody>
      </p:sp>
      <p:grpSp>
        <p:nvGrpSpPr>
          <p:cNvPr id="90" name="组 22"/>
          <p:cNvGrpSpPr/>
          <p:nvPr/>
        </p:nvGrpSpPr>
        <p:grpSpPr>
          <a:xfrm>
            <a:off x="5868092" y="4677843"/>
            <a:ext cx="437937" cy="779313"/>
            <a:chOff x="1859446" y="1618726"/>
            <a:chExt cx="437937" cy="779313"/>
          </a:xfrm>
        </p:grpSpPr>
        <p:sp>
          <p:nvSpPr>
            <p:cNvPr id="91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92" name="矩形 24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93" name="组 25"/>
          <p:cNvGrpSpPr/>
          <p:nvPr/>
        </p:nvGrpSpPr>
        <p:grpSpPr>
          <a:xfrm>
            <a:off x="7401688" y="4667795"/>
            <a:ext cx="437937" cy="779313"/>
            <a:chOff x="1859446" y="1618726"/>
            <a:chExt cx="437937" cy="779313"/>
          </a:xfrm>
        </p:grpSpPr>
        <p:sp>
          <p:nvSpPr>
            <p:cNvPr id="94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95" name="矩形 27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96" name="Straight Connector 17"/>
          <p:cNvCxnSpPr/>
          <p:nvPr/>
        </p:nvCxnSpPr>
        <p:spPr>
          <a:xfrm flipH="1">
            <a:off x="5480582" y="508257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17"/>
          <p:cNvCxnSpPr/>
          <p:nvPr/>
        </p:nvCxnSpPr>
        <p:spPr>
          <a:xfrm flipH="1">
            <a:off x="6356516" y="5057758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文本框 30"/>
          <p:cNvSpPr txBox="1"/>
          <p:nvPr/>
        </p:nvSpPr>
        <p:spPr>
          <a:xfrm>
            <a:off x="6666587" y="4846094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99" name="Straight Connector 17"/>
          <p:cNvCxnSpPr/>
          <p:nvPr/>
        </p:nvCxnSpPr>
        <p:spPr>
          <a:xfrm flipH="1">
            <a:off x="7014178" y="5062782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文本框 32"/>
          <p:cNvSpPr txBox="1"/>
          <p:nvPr/>
        </p:nvSpPr>
        <p:spPr>
          <a:xfrm>
            <a:off x="5161925" y="4875829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101" name="Straight Connector 17"/>
          <p:cNvCxnSpPr/>
          <p:nvPr/>
        </p:nvCxnSpPr>
        <p:spPr>
          <a:xfrm flipH="1">
            <a:off x="7858130" y="5062476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文本框 34"/>
          <p:cNvSpPr txBox="1"/>
          <p:nvPr/>
        </p:nvSpPr>
        <p:spPr>
          <a:xfrm>
            <a:off x="8168201" y="4850812"/>
            <a:ext cx="700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</a:t>
            </a:r>
            <a:r>
              <a:rPr kumimoji="1" lang="zh-CN" altLang="zh-CN" sz="2200" dirty="0" smtClean="0">
                <a:solidFill>
                  <a:srgbClr val="008000"/>
                </a:solidFill>
              </a:rPr>
              <a:t>=</a:t>
            </a:r>
            <a:r>
              <a:rPr kumimoji="1" lang="en-US" altLang="zh-CN" sz="2200" dirty="0" smtClean="0">
                <a:solidFill>
                  <a:srgbClr val="FF0000"/>
                </a:solidFill>
              </a:rPr>
              <a:t>y</a:t>
            </a:r>
            <a:endParaRPr kumimoji="1" lang="zh-CN" alt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103" name="文本框 37"/>
          <p:cNvSpPr txBox="1"/>
          <p:nvPr/>
        </p:nvSpPr>
        <p:spPr>
          <a:xfrm>
            <a:off x="4191429" y="4912370"/>
            <a:ext cx="982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/>
              <a:t>………...</a:t>
            </a:r>
          </a:p>
        </p:txBody>
      </p:sp>
      <p:cxnSp>
        <p:nvCxnSpPr>
          <p:cNvPr id="104" name="Straight Connector 17"/>
          <p:cNvCxnSpPr/>
          <p:nvPr/>
        </p:nvCxnSpPr>
        <p:spPr>
          <a:xfrm flipH="1" flipV="1">
            <a:off x="6077634" y="4390315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文本框 36"/>
          <p:cNvSpPr txBox="1"/>
          <p:nvPr/>
        </p:nvSpPr>
        <p:spPr>
          <a:xfrm>
            <a:off x="5902561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178850" y="425761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n-2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07" name="文本框 36"/>
          <p:cNvSpPr txBox="1"/>
          <p:nvPr/>
        </p:nvSpPr>
        <p:spPr>
          <a:xfrm>
            <a:off x="7400229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675145" y="424375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n-1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09" name="Straight Connector 17"/>
          <p:cNvCxnSpPr/>
          <p:nvPr/>
        </p:nvCxnSpPr>
        <p:spPr>
          <a:xfrm flipH="1" flipV="1">
            <a:off x="7644314" y="4390315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193520" y="1964438"/>
            <a:ext cx="27447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B050"/>
                </a:solidFill>
              </a:rPr>
              <a:t>Memory</a:t>
            </a:r>
            <a:r>
              <a:rPr lang="en-US" sz="3400" b="1" dirty="0" smtClean="0"/>
              <a:t>: O(1)</a:t>
            </a:r>
          </a:p>
          <a:p>
            <a:pPr algn="ctr"/>
            <a:r>
              <a:rPr lang="en-US" sz="3400" b="1" dirty="0" smtClean="0">
                <a:solidFill>
                  <a:srgbClr val="FF0000"/>
                </a:solidFill>
              </a:rPr>
              <a:t>Time</a:t>
            </a:r>
            <a:r>
              <a:rPr lang="en-US" sz="3400" b="1" dirty="0" smtClean="0"/>
              <a:t>: O(n</a:t>
            </a:r>
            <a:r>
              <a:rPr lang="en-US" sz="3400" b="1" baseline="30000" dirty="0" smtClean="0"/>
              <a:t>2</a:t>
            </a:r>
            <a:r>
              <a:rPr lang="en-US" sz="3400" b="1" dirty="0" smtClean="0"/>
              <a:t>)</a:t>
            </a:r>
            <a:endParaRPr lang="en-US" sz="3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828818" y="598925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Space: O(1)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102" grpId="0"/>
      <p:bldP spid="107" grpId="0"/>
      <p:bldP spid="108" grpId="0"/>
      <p:bldP spid="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76045" y="274638"/>
            <a:ext cx="8557403" cy="1143000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Sequential memory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/>
              <a:t>hard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functions:</a:t>
            </a:r>
            <a:r>
              <a:rPr kumimoji="1" lang="zh-CN" altLang="en-US" sz="3200" dirty="0"/>
              <a:t> </a:t>
            </a:r>
            <a:r>
              <a:rPr kumimoji="1" lang="en-US" altLang="zh-CN" sz="3200" b="1" dirty="0" err="1" smtClean="0">
                <a:solidFill>
                  <a:srgbClr val="FF0000"/>
                </a:solidFill>
              </a:rPr>
              <a:t>Scrypt</a:t>
            </a:r>
            <a:r>
              <a:rPr kumimoji="1" lang="en-US" altLang="zh-CN" sz="2600" dirty="0" smtClean="0">
                <a:solidFill>
                  <a:schemeClr val="tx1"/>
                </a:solidFill>
              </a:rPr>
              <a:t>[Per’09</a:t>
            </a:r>
            <a:r>
              <a:rPr kumimoji="1" lang="en-US" altLang="zh-CN" sz="2600" dirty="0">
                <a:solidFill>
                  <a:schemeClr val="tx1"/>
                </a:solidFill>
              </a:rPr>
              <a:t>]</a:t>
            </a:r>
            <a:endParaRPr kumimoji="1" lang="zh-CN" altLang="en-US" sz="2600" dirty="0">
              <a:solidFill>
                <a:schemeClr val="tx1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04869" y="2447236"/>
            <a:ext cx="7981931" cy="2360291"/>
          </a:xfrm>
          <a:prstGeom prst="rect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Theorem</a:t>
            </a:r>
            <a:r>
              <a:rPr lang="en-US" altLang="zh-CN" sz="2200" b="1" dirty="0" smtClean="0">
                <a:latin typeface="Calibri"/>
                <a:cs typeface="Calibri"/>
                <a:sym typeface="Symbol" charset="0"/>
              </a:rPr>
              <a:t>[</a:t>
            </a:r>
            <a:r>
              <a:rPr lang="en-US" sz="2200" b="1" dirty="0" smtClean="0">
                <a:latin typeface="Calibri"/>
                <a:cs typeface="Calibri"/>
                <a:sym typeface="Symbol" charset="0"/>
              </a:rPr>
              <a:t>Per’</a:t>
            </a:r>
            <a:r>
              <a:rPr lang="en-US" altLang="zh-CN" sz="2200" b="1" dirty="0" smtClean="0">
                <a:latin typeface="Calibri"/>
                <a:cs typeface="Calibri"/>
                <a:sym typeface="Symbol" charset="0"/>
              </a:rPr>
              <a:t>09]</a:t>
            </a:r>
            <a:endParaRPr lang="en-US" altLang="zh-CN" sz="2200" b="1" dirty="0" smtClean="0">
              <a:solidFill>
                <a:srgbClr val="FF0000"/>
              </a:solidFill>
              <a:latin typeface="Calibri"/>
              <a:cs typeface="Calibri"/>
              <a:sym typeface="Symbol" charset="0"/>
            </a:endParaRPr>
          </a:p>
          <a:p>
            <a:pPr marL="0" indent="0" algn="just" eaLnBrk="1" hangingPunct="1">
              <a:spcBef>
                <a:spcPct val="20000"/>
              </a:spcBef>
            </a:pP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Under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the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RO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model,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g</a:t>
            </a:r>
            <a:r>
              <a:rPr 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iven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a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b="1" i="1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single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input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8000"/>
                </a:solidFill>
                <a:latin typeface="Calibri"/>
                <a:cs typeface="Calibri"/>
                <a:sym typeface="Symbol" charset="0"/>
              </a:rPr>
              <a:t>X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, for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any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err="1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adv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who</a:t>
            </a:r>
            <a:r>
              <a:rPr lang="zh-CN" altLang="zh-CN" sz="2500" dirty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uses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space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S(n</a:t>
            </a:r>
            <a:r>
              <a:rPr lang="en-US" altLang="zh-CN" sz="2500" dirty="0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)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and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spent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time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solidFill>
                  <a:srgbClr val="0000FF"/>
                </a:solidFill>
                <a:latin typeface="Calibri"/>
                <a:cs typeface="Calibri"/>
                <a:sym typeface="Symbol" charset="0"/>
              </a:rPr>
              <a:t>T(n)</a:t>
            </a:r>
            <a:r>
              <a:rPr lang="en-US" altLang="zh-CN" sz="2500" dirty="0" smtClean="0">
                <a:latin typeface="Calibri"/>
                <a:cs typeface="Calibri"/>
                <a:sym typeface="Symbol" charset="0"/>
              </a:rPr>
              <a:t>,</a:t>
            </a:r>
            <a:r>
              <a:rPr lang="zh-CN" altLang="en-US" sz="25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latin typeface="Calibri"/>
                <a:cs typeface="Calibri"/>
                <a:sym typeface="Symbol" charset="0"/>
              </a:rPr>
              <a:t>for</a:t>
            </a:r>
            <a:r>
              <a:rPr lang="zh-CN" altLang="en-US" sz="25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latin typeface="Calibri"/>
                <a:cs typeface="Calibri"/>
                <a:sym typeface="Symbol" charset="0"/>
              </a:rPr>
              <a:t>any</a:t>
            </a:r>
            <a:r>
              <a:rPr lang="zh-CN" altLang="en-US" sz="25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smtClean="0">
                <a:latin typeface="Calibri"/>
                <a:cs typeface="Calibri"/>
                <a:sym typeface="Symbol" charset="0"/>
              </a:rPr>
              <a:t>constant</a:t>
            </a:r>
            <a:r>
              <a:rPr lang="zh-CN" altLang="en-US" sz="25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500" dirty="0" err="1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ε</a:t>
            </a:r>
            <a:r>
              <a:rPr lang="en-US" altLang="zh-CN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&gt;0,</a:t>
            </a:r>
            <a:r>
              <a:rPr lang="zh-CN" altLang="en-US" sz="25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zh-CN" altLang="en-US" sz="2500" dirty="0" smtClean="0">
                <a:latin typeface="Calibri"/>
                <a:cs typeface="Calibri"/>
                <a:sym typeface="Symbol" charset="0"/>
              </a:rPr>
              <a:t> </a:t>
            </a:r>
            <a:endParaRPr lang="en-US" altLang="zh-CN" sz="2500" dirty="0" smtClean="0">
              <a:latin typeface="Calibri"/>
              <a:cs typeface="Calibri"/>
              <a:sym typeface="Symbol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r>
              <a:rPr lang="en-US" sz="2700" dirty="0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S</a:t>
            </a:r>
            <a:r>
              <a:rPr lang="en-US" altLang="zh-CN" sz="2700" dirty="0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(n)</a:t>
            </a:r>
            <a:r>
              <a:rPr lang="zh-CN" altLang="en-US" sz="27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700" dirty="0" smtClean="0">
                <a:solidFill>
                  <a:srgbClr val="0000FF"/>
                </a:solidFill>
                <a:latin typeface="Calibri"/>
                <a:cs typeface="Calibri"/>
                <a:sym typeface="Symbol" charset="0"/>
              </a:rPr>
              <a:t>T(n)</a:t>
            </a:r>
            <a:r>
              <a:rPr lang="zh-CN" altLang="en-US" sz="27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7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=</a:t>
            </a:r>
            <a:r>
              <a:rPr lang="en-US" altLang="zh-CN" sz="2700" dirty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700" dirty="0" err="1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Ω</a:t>
            </a:r>
            <a:r>
              <a:rPr lang="en-US" altLang="zh-CN" sz="27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(n</a:t>
            </a:r>
            <a:r>
              <a:rPr lang="en-US" altLang="zh-CN" sz="2700" baseline="300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2-ε</a:t>
            </a:r>
            <a:r>
              <a:rPr lang="en-US" altLang="zh-CN" sz="27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)</a:t>
            </a:r>
            <a:r>
              <a:rPr lang="zh-CN" altLang="en-US" sz="2700" baseline="300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endParaRPr lang="en-US" altLang="zh-CN" sz="2700" baseline="30000" dirty="0" smtClean="0">
              <a:solidFill>
                <a:srgbClr val="000000"/>
              </a:solidFill>
              <a:latin typeface="Calibri"/>
              <a:cs typeface="Calibri"/>
              <a:sym typeface="Symbo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2906" y="5243536"/>
            <a:ext cx="443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an query </a:t>
            </a:r>
            <a:r>
              <a:rPr lang="en-US" b="1" dirty="0" smtClean="0">
                <a:solidFill>
                  <a:srgbClr val="0070C0"/>
                </a:solidFill>
              </a:rPr>
              <a:t>bounded</a:t>
            </a:r>
            <a:r>
              <a:rPr lang="en-US" b="1" dirty="0" smtClean="0"/>
              <a:t> # of </a:t>
            </a:r>
            <a:r>
              <a:rPr lang="en-US" b="1" dirty="0" smtClean="0">
                <a:solidFill>
                  <a:srgbClr val="FF0000"/>
                </a:solidFill>
              </a:rPr>
              <a:t>RO</a:t>
            </a:r>
            <a:r>
              <a:rPr lang="en-US" b="1" dirty="0" smtClean="0"/>
              <a:t> inputs in </a:t>
            </a:r>
            <a:r>
              <a:rPr lang="en-US" b="1" dirty="0" smtClean="0">
                <a:solidFill>
                  <a:srgbClr val="00B050"/>
                </a:solidFill>
              </a:rPr>
              <a:t>parallel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22" y="5004288"/>
            <a:ext cx="1059784" cy="8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64" y="4541814"/>
            <a:ext cx="1059784" cy="847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11" y="190187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Is </a:t>
            </a:r>
            <a:r>
              <a:rPr lang="en-US" b="1" dirty="0" smtClean="0">
                <a:solidFill>
                  <a:srgbClr val="0070C0"/>
                </a:solidFill>
              </a:rPr>
              <a:t>ST-complexity</a:t>
            </a:r>
            <a:r>
              <a:rPr lang="en-US" b="1" dirty="0" smtClean="0">
                <a:solidFill>
                  <a:schemeClr val="tx1"/>
                </a:solidFill>
              </a:rPr>
              <a:t> the perfect </a:t>
            </a:r>
            <a:r>
              <a:rPr lang="en-US" b="1" dirty="0" smtClean="0">
                <a:solidFill>
                  <a:srgbClr val="FF0000"/>
                </a:solidFill>
              </a:rPr>
              <a:t>metric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2111" y="29222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n </a:t>
            </a:r>
            <a:r>
              <a:rPr lang="en-US" b="1" dirty="0" smtClean="0">
                <a:solidFill>
                  <a:srgbClr val="FF0000"/>
                </a:solidFill>
              </a:rPr>
              <a:t>Password-Hashing</a:t>
            </a:r>
            <a:r>
              <a:rPr lang="en-US" b="1" dirty="0" smtClean="0">
                <a:solidFill>
                  <a:schemeClr val="tx1"/>
                </a:solidFill>
              </a:rPr>
              <a:t> scenario?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575" y="4704517"/>
            <a:ext cx="11849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Goal</a:t>
            </a:r>
            <a:r>
              <a:rPr lang="en-US" sz="2600" b="1" dirty="0" smtClean="0"/>
              <a:t> of</a:t>
            </a:r>
            <a:endParaRPr lang="en-US" sz="26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63268" y="3957403"/>
            <a:ext cx="0" cy="582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21975" y="4689526"/>
            <a:ext cx="4111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/>
              <a:t>:</a:t>
            </a:r>
            <a:r>
              <a:rPr lang="en-US" sz="2400" b="1" dirty="0" smtClean="0"/>
              <a:t> compute </a:t>
            </a:r>
            <a:r>
              <a:rPr lang="en-US" altLang="zh-CN" sz="2400" b="1" dirty="0" smtClean="0"/>
              <a:t>the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hash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of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multiple</a:t>
            </a:r>
          </a:p>
          <a:p>
            <a:pPr algn="ctr"/>
            <a:r>
              <a:rPr lang="en-US" altLang="zh-CN" sz="2400" b="1" dirty="0">
                <a:solidFill>
                  <a:srgbClr val="0070C0"/>
                </a:solidFill>
              </a:rPr>
              <a:t>p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asswords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with </a:t>
            </a:r>
            <a:r>
              <a:rPr lang="en-US" sz="2400" b="1" dirty="0" smtClean="0">
                <a:solidFill>
                  <a:srgbClr val="FF0000"/>
                </a:solidFill>
              </a:rPr>
              <a:t>low cost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ST-Complexity</a:t>
            </a:r>
            <a:r>
              <a:rPr kumimoji="1" lang="en-US" altLang="zh-CN" sz="3000" dirty="0">
                <a:solidFill>
                  <a:schemeClr val="tx1"/>
                </a:solidFill>
              </a:rPr>
              <a:t>[Per’09]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2616" y="1761664"/>
            <a:ext cx="63489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 smtClean="0"/>
              <a:t>If we compute </a:t>
            </a:r>
            <a:r>
              <a:rPr lang="en-US" altLang="zh-CN" sz="3000" b="1" dirty="0">
                <a:solidFill>
                  <a:srgbClr val="FF0000"/>
                </a:solidFill>
              </a:rPr>
              <a:t>F </a:t>
            </a:r>
            <a:r>
              <a:rPr lang="en-US" altLang="zh-CN" sz="3000" b="1" dirty="0" smtClean="0"/>
              <a:t>on</a:t>
            </a:r>
            <a:r>
              <a:rPr lang="en-US" altLang="zh-CN" sz="3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000" b="1" smtClean="0">
                <a:solidFill>
                  <a:srgbClr val="0070C0"/>
                </a:solidFill>
              </a:rPr>
              <a:t>k</a:t>
            </a:r>
            <a:r>
              <a:rPr lang="en-US" altLang="zh-CN" sz="3000" b="1" smtClean="0"/>
              <a:t> inputs </a:t>
            </a:r>
            <a:r>
              <a:rPr lang="en-US" altLang="zh-CN" sz="3000" b="1" dirty="0" smtClean="0">
                <a:solidFill>
                  <a:srgbClr val="FF0000"/>
                </a:solidFill>
              </a:rPr>
              <a:t>in parallel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4782" y="2333682"/>
            <a:ext cx="21544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Do we have: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04" y="3340034"/>
            <a:ext cx="27054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/>
              <a:t>Compute </a:t>
            </a:r>
            <a:r>
              <a:rPr lang="en-US" sz="2600" b="1" dirty="0">
                <a:solidFill>
                  <a:srgbClr val="0070C0"/>
                </a:solidFill>
              </a:rPr>
              <a:t>k</a:t>
            </a:r>
            <a:r>
              <a:rPr lang="en-US" sz="2600" b="1" dirty="0"/>
              <a:t> inputs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in parallel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6440" y="5052259"/>
            <a:ext cx="12121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</a:t>
            </a:r>
            <a:endParaRPr lang="en-US" altLang="zh-CN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54" y="3326240"/>
            <a:ext cx="1208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Cost</a:t>
            </a:r>
            <a:r>
              <a:rPr lang="en-US" altLang="zh-CN" sz="4800" b="1" dirty="0" smtClean="0"/>
              <a:t>(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11717" y="3340831"/>
            <a:ext cx="37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/>
              <a:t>)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89831" y="3314437"/>
            <a:ext cx="270542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/>
              <a:t>Compute </a:t>
            </a:r>
            <a:r>
              <a:rPr lang="en-US" sz="2600" b="1" dirty="0">
                <a:solidFill>
                  <a:srgbClr val="0070C0"/>
                </a:solidFill>
              </a:rPr>
              <a:t>k</a:t>
            </a:r>
            <a:r>
              <a:rPr lang="en-US" sz="2600" b="1" dirty="0"/>
              <a:t> inputs </a:t>
            </a:r>
          </a:p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sequentially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8981" y="3300643"/>
            <a:ext cx="1208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Cost</a:t>
            </a:r>
            <a:r>
              <a:rPr lang="en-US" altLang="zh-CN" sz="4800" b="1" dirty="0" smtClean="0"/>
              <a:t>(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54744" y="3315234"/>
            <a:ext cx="37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/>
              <a:t>)</a:t>
            </a:r>
            <a:endParaRPr 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71284" y="3441360"/>
                <a:ext cx="6286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284" y="3441360"/>
                <a:ext cx="628697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13345" y="4364099"/>
                <a:ext cx="25560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𝐤</m:t>
                    </m:r>
                  </m:oMath>
                </a14:m>
                <a:r>
                  <a:rPr lang="en-US" sz="22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𝐌𝐞𝐦</m:t>
                            </m:r>
                          </m:e>
                          <m:sub>
                            <m:r>
                              <a:rPr lang="en-US" sz="2200" b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200" b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𝐓𝐢𝐦𝐞</m:t>
                        </m:r>
                      </m:e>
                      <m:sub>
                        <m:r>
                          <a:rPr lang="en-US" sz="2200" b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345" y="4364099"/>
                <a:ext cx="2556084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0341" y="4364099"/>
                <a:ext cx="224491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𝐌𝐞𝐦</m:t>
                              </m:r>
                            </m:e>
                            <m:sub>
                              <m:r>
                                <a:rPr lang="en-US" sz="2200" b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𝐤</m:t>
                              </m:r>
                            </m:sub>
                          </m:sSub>
                        </m:e>
                      </m:d>
                      <m:r>
                        <a:rPr lang="en-US" sz="2200" b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22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𝐓𝐢𝐦𝐞</m:t>
                          </m:r>
                        </m:e>
                        <m:sub>
                          <m:r>
                            <a:rPr lang="en-US" sz="2200" b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𝐤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341" y="4364099"/>
                <a:ext cx="2244910" cy="430887"/>
              </a:xfrm>
              <a:prstGeom prst="rect">
                <a:avLst/>
              </a:prstGeom>
              <a:blipFill rotWithShape="0">
                <a:blip r:embed="rId5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7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  <p:bldP spid="7" grpId="0"/>
      <p:bldP spid="13" grpId="0"/>
      <p:bldP spid="15" grpId="0"/>
      <p:bldP spid="16" grpId="0"/>
      <p:bldP spid="17" grpId="0"/>
      <p:bldP spid="18" grpId="0"/>
      <p:bldP spid="3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ST-Complexity</a:t>
            </a:r>
            <a:r>
              <a:rPr kumimoji="1" lang="en-US" altLang="zh-CN" sz="3000" dirty="0">
                <a:solidFill>
                  <a:schemeClr val="tx1"/>
                </a:solidFill>
              </a:rPr>
              <a:t>[Per’09]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54240" y="1708879"/>
            <a:ext cx="23218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Compute </a:t>
            </a:r>
            <a:r>
              <a:rPr lang="en-US" sz="2200" b="1" smtClean="0">
                <a:solidFill>
                  <a:srgbClr val="FF0000"/>
                </a:solidFill>
              </a:rPr>
              <a:t>F</a:t>
            </a:r>
            <a:r>
              <a:rPr lang="en-US" sz="2200" b="1" smtClean="0"/>
              <a:t>(</a:t>
            </a:r>
            <a:r>
              <a:rPr lang="en-US" altLang="zh-CN" sz="2200" b="1" smtClean="0">
                <a:solidFill>
                  <a:srgbClr val="00B050"/>
                </a:solidFill>
              </a:rPr>
              <a:t>input</a:t>
            </a:r>
            <a:r>
              <a:rPr lang="en-US" sz="2200" b="1" baseline="-25000" smtClean="0">
                <a:solidFill>
                  <a:srgbClr val="00B050"/>
                </a:solidFill>
              </a:rPr>
              <a:t>1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3790" y="1708879"/>
            <a:ext cx="23218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Compute </a:t>
            </a:r>
            <a:r>
              <a:rPr lang="en-US" sz="2200" b="1" smtClean="0">
                <a:solidFill>
                  <a:srgbClr val="FF0000"/>
                </a:solidFill>
              </a:rPr>
              <a:t>F</a:t>
            </a:r>
            <a:r>
              <a:rPr lang="en-US" sz="2200" b="1" smtClean="0"/>
              <a:t>(</a:t>
            </a:r>
            <a:r>
              <a:rPr lang="en-US" altLang="zh-CN" sz="2200" b="1" smtClean="0">
                <a:solidFill>
                  <a:srgbClr val="00B050"/>
                </a:solidFill>
              </a:rPr>
              <a:t>input</a:t>
            </a:r>
            <a:r>
              <a:rPr lang="en-US" sz="2200" b="1" baseline="-25000" smtClean="0">
                <a:solidFill>
                  <a:srgbClr val="00B050"/>
                </a:solidFill>
              </a:rPr>
              <a:t>2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36527" y="2963008"/>
            <a:ext cx="100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109272" y="2923078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512" y="2958481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109273" y="2923078"/>
            <a:ext cx="2304288" cy="4206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n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09272" y="3645206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109272" y="3645205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109272" y="4367334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109272" y="4367333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109272" y="5389172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09272" y="5389171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512" y="3677896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4512" y="4377375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4512" y="5421862"/>
            <a:ext cx="90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m: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10829" y="489054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………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858734" y="2210015"/>
            <a:ext cx="835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mtClean="0">
                <a:solidFill>
                  <a:srgbClr val="00B050"/>
                </a:solidFill>
              </a:rPr>
              <a:t>input</a:t>
            </a:r>
            <a:r>
              <a:rPr lang="en-US" sz="2000" b="1" baseline="-25000" smtClean="0">
                <a:solidFill>
                  <a:srgbClr val="00B050"/>
                </a:solidFill>
              </a:rPr>
              <a:t>1</a:t>
            </a:r>
            <a:endParaRPr lang="en-US" sz="2000" dirty="0"/>
          </a:p>
        </p:txBody>
      </p:sp>
      <p:cxnSp>
        <p:nvCxnSpPr>
          <p:cNvPr id="27" name="Straight Arrow Connector 26"/>
          <p:cNvCxnSpPr>
            <a:stCxn id="25" idx="2"/>
            <a:endCxn id="8" idx="0"/>
          </p:cNvCxnSpPr>
          <p:nvPr/>
        </p:nvCxnSpPr>
        <p:spPr>
          <a:xfrm flipH="1">
            <a:off x="2271010" y="2610125"/>
            <a:ext cx="5467" cy="31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58484" y="5823886"/>
            <a:ext cx="0" cy="31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745939" y="6136839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F</a:t>
            </a:r>
            <a:r>
              <a:rPr lang="en-US" sz="2000" b="1" smtClean="0"/>
              <a:t>(</a:t>
            </a:r>
            <a:r>
              <a:rPr lang="en-US" altLang="zh-CN" sz="2000" b="1" smtClean="0">
                <a:solidFill>
                  <a:srgbClr val="00B050"/>
                </a:solidFill>
              </a:rPr>
              <a:t>input</a:t>
            </a:r>
            <a:r>
              <a:rPr lang="en-US" sz="2000" b="1" baseline="-25000" smtClean="0">
                <a:solidFill>
                  <a:srgbClr val="00B050"/>
                </a:solidFill>
              </a:rPr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906094" y="2963008"/>
            <a:ext cx="100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</a:t>
            </a:r>
            <a:endParaRPr lang="en-US" b="1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5578839" y="2923078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4079" y="2958481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Step 1:</a:t>
            </a:r>
            <a:endParaRPr lang="en-US"/>
          </a:p>
        </p:txBody>
      </p:sp>
      <p:sp>
        <p:nvSpPr>
          <p:cNvPr id="37" name="Rounded Rectangle 36"/>
          <p:cNvSpPr/>
          <p:nvPr/>
        </p:nvSpPr>
        <p:spPr bwMode="auto">
          <a:xfrm>
            <a:off x="5578840" y="2923078"/>
            <a:ext cx="2304288" cy="4206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n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578839" y="3645206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5578839" y="3645205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5578839" y="4367334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5578839" y="4367333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578839" y="5389172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5578839" y="5389171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14079" y="3677896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714079" y="4377375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14079" y="5421862"/>
            <a:ext cx="90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m: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380396" y="489054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………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6313311" y="2210015"/>
            <a:ext cx="835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mtClean="0">
                <a:solidFill>
                  <a:srgbClr val="00B050"/>
                </a:solidFill>
              </a:rPr>
              <a:t>input</a:t>
            </a:r>
            <a:r>
              <a:rPr lang="en-US" sz="2000" b="1" baseline="-25000" smtClean="0">
                <a:solidFill>
                  <a:srgbClr val="00B050"/>
                </a:solidFill>
              </a:rPr>
              <a:t>2</a:t>
            </a:r>
            <a:endParaRPr lang="en-US" sz="2000" dirty="0"/>
          </a:p>
        </p:txBody>
      </p:sp>
      <p:cxnSp>
        <p:nvCxnSpPr>
          <p:cNvPr id="49" name="Straight Arrow Connector 48"/>
          <p:cNvCxnSpPr>
            <a:endCxn id="40" idx="0"/>
          </p:cNvCxnSpPr>
          <p:nvPr/>
        </p:nvCxnSpPr>
        <p:spPr>
          <a:xfrm>
            <a:off x="6729317" y="2610125"/>
            <a:ext cx="0" cy="31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728051" y="5823886"/>
            <a:ext cx="0" cy="31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215506" y="6136839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F</a:t>
            </a:r>
            <a:r>
              <a:rPr lang="en-US" sz="2000" b="1" smtClean="0"/>
              <a:t>(</a:t>
            </a:r>
            <a:r>
              <a:rPr lang="en-US" altLang="zh-CN" sz="2000" b="1" smtClean="0">
                <a:solidFill>
                  <a:srgbClr val="00B050"/>
                </a:solidFill>
              </a:rPr>
              <a:t>input</a:t>
            </a:r>
            <a:r>
              <a:rPr lang="en-US" sz="2000" b="1" baseline="-25000" smtClean="0">
                <a:solidFill>
                  <a:srgbClr val="00B050"/>
                </a:solidFill>
              </a:rPr>
              <a:t>2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76094" y="6065613"/>
                <a:ext cx="2196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0070C0"/>
                    </a:solidFill>
                    <a:ea typeface="Cambria Math" charset="0"/>
                    <a:cs typeface="Cambria Math" charset="0"/>
                  </a:rPr>
                  <a:t>Cost</a:t>
                </a:r>
                <a:r>
                  <a:rPr lang="zh-CN" altLang="en-US" sz="2800" b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zh-CN" sz="2800" b="1" dirty="0" smtClean="0">
                    <a:ea typeface="Cambria Math" charset="0"/>
                    <a:cs typeface="Cambria Math" charset="0"/>
                  </a:rPr>
                  <a:t>=</a:t>
                </a:r>
                <a:r>
                  <a:rPr lang="zh-CN" altLang="en-US" sz="2800" b="1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𝐧</m:t>
                    </m:r>
                    <m:r>
                      <a:rPr lang="en-US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zh-CN" sz="28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𝟐𝐦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094" y="6065613"/>
                <a:ext cx="219649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554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4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/>
      <p:bldP spid="21" grpId="0"/>
      <p:bldP spid="23" grpId="0"/>
      <p:bldP spid="24" grpId="0"/>
      <p:bldP spid="25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5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 bwMode="auto">
          <a:xfrm>
            <a:off x="2342730" y="3834948"/>
            <a:ext cx="2807208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342730" y="3129397"/>
            <a:ext cx="2807208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ST-Complexity</a:t>
            </a:r>
            <a:r>
              <a:rPr kumimoji="1" lang="en-US" altLang="zh-CN" sz="3000" dirty="0" smtClean="0">
                <a:solidFill>
                  <a:schemeClr val="tx1"/>
                </a:solidFill>
              </a:rPr>
              <a:t>[Per’09]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6606" y="1563183"/>
            <a:ext cx="50311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Compute </a:t>
            </a:r>
            <a:r>
              <a:rPr lang="en-US" sz="2200" b="1" dirty="0" smtClean="0">
                <a:solidFill>
                  <a:srgbClr val="FF0000"/>
                </a:solidFill>
              </a:rPr>
              <a:t>F</a:t>
            </a:r>
            <a:r>
              <a:rPr lang="en-US" sz="2200" b="1" dirty="0" smtClean="0"/>
              <a:t>(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input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2200" b="1" dirty="0" smtClean="0"/>
              <a:t>) </a:t>
            </a:r>
            <a:r>
              <a:rPr lang="en-US" sz="2200" dirty="0" smtClean="0"/>
              <a:t>and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F</a:t>
            </a:r>
            <a:r>
              <a:rPr lang="en-US" sz="2200" b="1" dirty="0" smtClean="0"/>
              <a:t>(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input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200" b="1" dirty="0" smtClean="0"/>
              <a:t>) </a:t>
            </a:r>
            <a:r>
              <a:rPr lang="en-US" sz="2200" dirty="0" smtClean="0"/>
              <a:t>together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505172" y="2381752"/>
            <a:ext cx="141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 </a:t>
            </a:r>
            <a:r>
              <a:rPr lang="en-US" b="1" dirty="0" smtClean="0">
                <a:solidFill>
                  <a:srgbClr val="FF0000"/>
                </a:solidFill>
              </a:rPr>
              <a:t>n+1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42730" y="2360677"/>
            <a:ext cx="2807208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8890" y="2360318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2342730" y="2360318"/>
            <a:ext cx="2304288" cy="4206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n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342730" y="3135514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8330" y="3167513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 bwMode="auto">
          <a:xfrm>
            <a:off x="2327270" y="3841065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2830190" y="3125833"/>
            <a:ext cx="2304288" cy="4206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n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8890" y="3834589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2816139" y="3828831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2342170" y="4766494"/>
            <a:ext cx="2807208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2326710" y="4772611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38330" y="4766135"/>
            <a:ext cx="90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m: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 bwMode="auto">
          <a:xfrm>
            <a:off x="2815579" y="4760377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2342170" y="5438984"/>
            <a:ext cx="2807208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63380" y="5438625"/>
            <a:ext cx="113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Step m+1: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 bwMode="auto">
          <a:xfrm>
            <a:off x="2335899" y="5432867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50566" y="3571482"/>
                <a:ext cx="361868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1" i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𝐌𝐞𝐦</m:t>
                            </m:r>
                          </m:e>
                          <m:sub>
                            <m:r>
                              <a:rPr lang="en-US" sz="2200" b="1" i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200" b="1" i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1" i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𝐓𝐢𝐦𝐞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200" b="1" dirty="0" smtClean="0"/>
                  <a:t>=(n+1)(m+1)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566" y="3571482"/>
                <a:ext cx="3618683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9859" r="-1010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>
            <a:off x="3067955" y="5936646"/>
            <a:ext cx="0" cy="31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525430" y="6249599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F</a:t>
            </a:r>
            <a:r>
              <a:rPr lang="en-US" sz="2000" b="1" smtClean="0"/>
              <a:t>(</a:t>
            </a:r>
            <a:r>
              <a:rPr lang="en-US" altLang="zh-CN" sz="2000" b="1" smtClean="0">
                <a:solidFill>
                  <a:srgbClr val="00B050"/>
                </a:solidFill>
              </a:rPr>
              <a:t>input</a:t>
            </a:r>
            <a:r>
              <a:rPr lang="en-US" sz="2000" b="1" baseline="-25000" smtClean="0">
                <a:solidFill>
                  <a:srgbClr val="00B050"/>
                </a:solidFill>
              </a:rPr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395001" y="5936646"/>
            <a:ext cx="0" cy="31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67466" y="6249599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F</a:t>
            </a:r>
            <a:r>
              <a:rPr lang="en-US" sz="2000" b="1" smtClean="0"/>
              <a:t>(</a:t>
            </a:r>
            <a:r>
              <a:rPr lang="en-US" altLang="zh-CN" sz="2000" b="1" smtClean="0">
                <a:solidFill>
                  <a:srgbClr val="00B050"/>
                </a:solidFill>
              </a:rPr>
              <a:t>input</a:t>
            </a:r>
            <a:r>
              <a:rPr lang="en-US" sz="2000" b="1" baseline="-25000" smtClean="0">
                <a:solidFill>
                  <a:srgbClr val="00B050"/>
                </a:solidFill>
              </a:rPr>
              <a:t>2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27819" y="430218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………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10288" y="415782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&lt;&lt;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341059" y="4734764"/>
                <a:ext cx="32151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200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𝟐</m:t>
                    </m:r>
                    <m:r>
                      <a:rPr lang="en-US" sz="2200" b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1" i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𝐌𝐞𝐦</m:t>
                            </m:r>
                          </m:e>
                          <m:sub>
                            <m:r>
                              <a:rPr lang="en-US" sz="2200" b="1" i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200" b="1" i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1" i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𝐓𝐢𝐦𝐞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200" b="1" dirty="0" smtClean="0"/>
                  <a:t>=2nm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059" y="4734764"/>
                <a:ext cx="3215111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189" t="-10000" r="-151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4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3" grpId="0" animBg="1"/>
      <p:bldP spid="6" grpId="0"/>
      <p:bldP spid="8" grpId="0" animBg="1"/>
      <p:bldP spid="9" grpId="0"/>
      <p:bldP spid="11" grpId="0" animBg="1"/>
      <p:bldP spid="13" grpId="0" animBg="1"/>
      <p:bldP spid="20" grpId="0"/>
      <p:bldP spid="52" grpId="0" animBg="1"/>
      <p:bldP spid="54" grpId="0" animBg="1"/>
      <p:bldP spid="56" grpId="0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5" grpId="0"/>
      <p:bldP spid="66" grpId="0" animBg="1"/>
      <p:bldP spid="3" grpId="0"/>
      <p:bldP spid="68" grpId="0"/>
      <p:bldP spid="70" grpId="0"/>
      <p:bldP spid="7" grpId="0"/>
      <p:bldP spid="17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525494" y="4445452"/>
            <a:ext cx="1518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smtClean="0"/>
              <a:t>Alice,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</a:t>
            </a:r>
            <a:r>
              <a:rPr kumimoji="1" lang="en-US" altLang="zh-CN" dirty="0" err="1" smtClean="0"/>
              <a:t>abcde</a:t>
            </a:r>
            <a:r>
              <a:rPr kumimoji="1" lang="en-US" altLang="zh-CN" dirty="0" smtClean="0"/>
              <a:t>” </a:t>
            </a:r>
          </a:p>
          <a:p>
            <a:pPr algn="ctr"/>
            <a:r>
              <a:rPr kumimoji="1" lang="en-US" altLang="zh-CN" dirty="0" smtClean="0"/>
              <a:t>Bob,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“xyz123”</a:t>
            </a:r>
          </a:p>
          <a:p>
            <a:pPr algn="ctr"/>
            <a:r>
              <a:rPr kumimoji="1" lang="en-US" altLang="zh-CN" dirty="0" smtClean="0"/>
              <a:t>Carol,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“1234”</a:t>
            </a:r>
            <a:endParaRPr kumimoji="1" lang="en-US" altLang="zh-CN" dirty="0"/>
          </a:p>
          <a:p>
            <a:pPr algn="ctr"/>
            <a:r>
              <a:rPr kumimoji="1" lang="en-US" altLang="zh-CN" dirty="0" smtClean="0"/>
              <a:t>……</a:t>
            </a:r>
            <a:endParaRPr kumimoji="1" lang="en-US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6221207" y="4440290"/>
            <a:ext cx="2765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smtClean="0"/>
              <a:t>Alice,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F</a:t>
            </a:r>
            <a:r>
              <a:rPr kumimoji="1" lang="en-US" altLang="zh-CN" dirty="0" smtClean="0"/>
              <a:t>(“</a:t>
            </a:r>
            <a:r>
              <a:rPr kumimoji="1" lang="en-US" altLang="zh-CN" dirty="0" err="1" smtClean="0"/>
              <a:t>abcde</a:t>
            </a:r>
            <a:r>
              <a:rPr kumimoji="1" lang="en-US" altLang="zh-CN" dirty="0" smtClean="0"/>
              <a:t>”, </a:t>
            </a:r>
            <a:r>
              <a:rPr kumimoji="1" lang="en-US" altLang="zh-CN" dirty="0" smtClean="0">
                <a:solidFill>
                  <a:srgbClr val="0070C0"/>
                </a:solidFill>
              </a:rPr>
              <a:t>salt</a:t>
            </a:r>
            <a:r>
              <a:rPr kumimoji="1" lang="en-US" altLang="zh-CN" baseline="-25000" dirty="0" smtClean="0">
                <a:solidFill>
                  <a:srgbClr val="0070C0"/>
                </a:solidFill>
              </a:rPr>
              <a:t>1</a:t>
            </a:r>
            <a:r>
              <a:rPr kumimoji="1" lang="en-US" altLang="zh-CN" dirty="0" smtClean="0"/>
              <a:t>), </a:t>
            </a:r>
            <a:r>
              <a:rPr kumimoji="1" lang="en-US" altLang="zh-CN" dirty="0">
                <a:solidFill>
                  <a:srgbClr val="0070C0"/>
                </a:solidFill>
              </a:rPr>
              <a:t>salt</a:t>
            </a:r>
            <a:r>
              <a:rPr kumimoji="1" lang="en-US" altLang="zh-CN" baseline="-25000" dirty="0">
                <a:solidFill>
                  <a:srgbClr val="0070C0"/>
                </a:solidFill>
              </a:rPr>
              <a:t>1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Bob,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F</a:t>
            </a:r>
            <a:r>
              <a:rPr kumimoji="1" lang="en-US" altLang="zh-CN" dirty="0" smtClean="0"/>
              <a:t>(“xyz123”, </a:t>
            </a:r>
            <a:r>
              <a:rPr kumimoji="1" lang="en-US" altLang="zh-CN" dirty="0" smtClean="0">
                <a:solidFill>
                  <a:srgbClr val="0070C0"/>
                </a:solidFill>
              </a:rPr>
              <a:t>salt</a:t>
            </a:r>
            <a:r>
              <a:rPr kumimoji="1" lang="en-US" altLang="zh-CN" baseline="-25000" dirty="0" smtClean="0">
                <a:solidFill>
                  <a:srgbClr val="0070C0"/>
                </a:solidFill>
              </a:rPr>
              <a:t>2</a:t>
            </a:r>
            <a:r>
              <a:rPr kumimoji="1" lang="en-US" altLang="zh-CN" dirty="0" smtClean="0"/>
              <a:t>),</a:t>
            </a:r>
            <a:r>
              <a:rPr kumimoji="1" lang="en-US" altLang="zh-CN" dirty="0">
                <a:solidFill>
                  <a:srgbClr val="0070C0"/>
                </a:solidFill>
              </a:rPr>
              <a:t> salt</a:t>
            </a:r>
            <a:r>
              <a:rPr kumimoji="1" lang="en-US" altLang="zh-CN" baseline="-25000" dirty="0">
                <a:solidFill>
                  <a:srgbClr val="0070C0"/>
                </a:solidFill>
              </a:rPr>
              <a:t>2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Carol,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F</a:t>
            </a:r>
            <a:r>
              <a:rPr kumimoji="1" lang="en-US" altLang="zh-CN" dirty="0" smtClean="0"/>
              <a:t>(“1234”, </a:t>
            </a:r>
            <a:r>
              <a:rPr kumimoji="1" lang="en-US" altLang="zh-CN" dirty="0" smtClean="0">
                <a:solidFill>
                  <a:srgbClr val="0070C0"/>
                </a:solidFill>
              </a:rPr>
              <a:t>salt</a:t>
            </a:r>
            <a:r>
              <a:rPr kumimoji="1" lang="en-US" altLang="zh-CN" baseline="-25000" dirty="0" smtClean="0">
                <a:solidFill>
                  <a:srgbClr val="0070C0"/>
                </a:solidFill>
              </a:rPr>
              <a:t>3</a:t>
            </a:r>
            <a:r>
              <a:rPr kumimoji="1" lang="en-US" altLang="zh-CN" dirty="0" smtClean="0"/>
              <a:t>),</a:t>
            </a:r>
            <a:r>
              <a:rPr kumimoji="1" lang="en-US" altLang="zh-CN" dirty="0">
                <a:solidFill>
                  <a:srgbClr val="0070C0"/>
                </a:solidFill>
              </a:rPr>
              <a:t> salt</a:t>
            </a:r>
            <a:r>
              <a:rPr kumimoji="1" lang="en-US" altLang="zh-CN" baseline="-25000" dirty="0">
                <a:solidFill>
                  <a:srgbClr val="0070C0"/>
                </a:solidFill>
              </a:rPr>
              <a:t>3</a:t>
            </a:r>
            <a:endParaRPr kumimoji="1" lang="en-US" altLang="zh-CN" dirty="0"/>
          </a:p>
          <a:p>
            <a:pPr algn="ctr"/>
            <a:r>
              <a:rPr kumimoji="1" lang="en-US" altLang="zh-CN" dirty="0" smtClean="0"/>
              <a:t>……</a:t>
            </a:r>
            <a:endParaRPr kumimoji="1"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Motivation:</a:t>
            </a:r>
            <a:r>
              <a:rPr kumimoji="1" lang="en-US" altLang="zh-CN" dirty="0" smtClean="0">
                <a:solidFill>
                  <a:srgbClr val="0000FF"/>
                </a:solidFill>
              </a:rPr>
              <a:t> Password</a:t>
            </a:r>
            <a:r>
              <a:rPr kumimoji="1" lang="zh-CN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Hashing</a:t>
            </a:r>
            <a:endParaRPr kumimoji="1" lang="zh-CN" altLang="en-US" dirty="0">
              <a:solidFill>
                <a:srgbClr val="0000FF"/>
              </a:solidFill>
            </a:endParaRPr>
          </a:p>
        </p:txBody>
      </p:sp>
      <p:pic>
        <p:nvPicPr>
          <p:cNvPr id="9" name="图片 8" descr="client.ic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87" y="2103104"/>
            <a:ext cx="884419" cy="884419"/>
          </a:xfrm>
          <a:prstGeom prst="rect">
            <a:avLst/>
          </a:prstGeom>
        </p:spPr>
      </p:pic>
      <p:pic>
        <p:nvPicPr>
          <p:cNvPr id="10" name="图片 9" descr="cloud_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68" y="2273122"/>
            <a:ext cx="2686224" cy="2224894"/>
          </a:xfrm>
          <a:prstGeom prst="rect">
            <a:avLst/>
          </a:prstGeom>
        </p:spPr>
      </p:pic>
      <p:cxnSp>
        <p:nvCxnSpPr>
          <p:cNvPr id="13" name="直线箭头连接符 12"/>
          <p:cNvCxnSpPr/>
          <p:nvPr/>
        </p:nvCxnSpPr>
        <p:spPr>
          <a:xfrm>
            <a:off x="2473011" y="2738588"/>
            <a:ext cx="33538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473011" y="2363187"/>
            <a:ext cx="33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l</a:t>
            </a:r>
            <a:r>
              <a:rPr kumimoji="1" lang="en-US" altLang="zh-CN" dirty="0" smtClean="0"/>
              <a:t>ogin,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password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/>
              <a:t>A</a:t>
            </a:r>
            <a:r>
              <a:rPr kumimoji="1" lang="en-US" altLang="zh-CN" dirty="0" smtClean="0"/>
              <a:t>lice,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</a:t>
            </a:r>
            <a:r>
              <a:rPr kumimoji="1" lang="en-US" altLang="zh-CN" dirty="0" err="1" smtClean="0"/>
              <a:t>abcde</a:t>
            </a:r>
            <a:r>
              <a:rPr kumimoji="1" lang="en-US" altLang="zh-CN" dirty="0" smtClean="0"/>
              <a:t>”)</a:t>
            </a:r>
            <a:endParaRPr kumimoji="1" lang="zh-CN" altLang="en-US" dirty="0"/>
          </a:p>
        </p:txBody>
      </p:sp>
      <p:cxnSp>
        <p:nvCxnSpPr>
          <p:cNvPr id="24" name="直线箭头连接符 23"/>
          <p:cNvCxnSpPr/>
          <p:nvPr/>
        </p:nvCxnSpPr>
        <p:spPr>
          <a:xfrm flipV="1">
            <a:off x="2794325" y="3381167"/>
            <a:ext cx="3047865" cy="1208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742976" y="3747287"/>
            <a:ext cx="98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(</a:t>
            </a:r>
            <a:r>
              <a:rPr kumimoji="1" lang="en-US" altLang="zh-CN" dirty="0"/>
              <a:t>A</a:t>
            </a:r>
            <a:r>
              <a:rPr kumimoji="1" lang="en-US" altLang="zh-CN" dirty="0" smtClean="0"/>
              <a:t>lice,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x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pic>
        <p:nvPicPr>
          <p:cNvPr id="29" name="图片 28" descr="adversa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54" y="4176737"/>
            <a:ext cx="1325774" cy="1060619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96571" y="5267956"/>
            <a:ext cx="3272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smtClean="0"/>
              <a:t>Enumerate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>
                <a:solidFill>
                  <a:srgbClr val="0000FF"/>
                </a:solidFill>
              </a:rPr>
              <a:t>x</a:t>
            </a:r>
          </a:p>
          <a:p>
            <a:pPr algn="ctr"/>
            <a:r>
              <a:rPr kumimoji="1" lang="en-US" altLang="zh-CN" dirty="0" smtClean="0"/>
              <a:t>Until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F</a:t>
            </a:r>
            <a:r>
              <a:rPr kumimoji="1" lang="en-US" altLang="zh-CN" dirty="0" smtClean="0"/>
              <a:t>(</a:t>
            </a:r>
            <a:r>
              <a:rPr kumimoji="1" lang="en-US" altLang="zh-CN" dirty="0" smtClean="0">
                <a:solidFill>
                  <a:srgbClr val="0000FF"/>
                </a:solidFill>
              </a:rPr>
              <a:t>x</a:t>
            </a:r>
            <a:r>
              <a:rPr kumimoji="1" lang="en-US" altLang="zh-CN" dirty="0" smtClean="0">
                <a:solidFill>
                  <a:srgbClr val="0070C0"/>
                </a:solidFill>
              </a:rPr>
              <a:t>, salt</a:t>
            </a:r>
            <a:r>
              <a:rPr kumimoji="1" lang="en-US" altLang="zh-CN" baseline="-25000" dirty="0" smtClean="0">
                <a:solidFill>
                  <a:srgbClr val="0070C0"/>
                </a:solidFill>
              </a:rPr>
              <a:t>1</a:t>
            </a:r>
            <a:r>
              <a:rPr kumimoji="1" lang="en-US" altLang="zh-CN" dirty="0" smtClean="0"/>
              <a:t>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=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F</a:t>
            </a:r>
            <a:r>
              <a:rPr kumimoji="1" lang="en-US" altLang="zh-CN" dirty="0" smtClean="0"/>
              <a:t>(“</a:t>
            </a:r>
            <a:r>
              <a:rPr kumimoji="1" lang="en-US" altLang="zh-CN" dirty="0" err="1" smtClean="0"/>
              <a:t>abcde</a:t>
            </a:r>
            <a:r>
              <a:rPr kumimoji="1" lang="en-US" altLang="zh-CN" dirty="0" smtClean="0"/>
              <a:t>”, </a:t>
            </a:r>
            <a:r>
              <a:rPr kumimoji="1" lang="en-US" altLang="zh-CN" dirty="0" smtClean="0">
                <a:solidFill>
                  <a:srgbClr val="0070C0"/>
                </a:solidFill>
              </a:rPr>
              <a:t>salt</a:t>
            </a:r>
            <a:r>
              <a:rPr kumimoji="1" lang="en-US" altLang="zh-CN" baseline="-25000" dirty="0">
                <a:solidFill>
                  <a:srgbClr val="0070C0"/>
                </a:solidFill>
              </a:rPr>
              <a:t>1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515236" y="1582938"/>
            <a:ext cx="305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 smtClean="0"/>
              <a:t>Given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input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(id,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err="1" smtClean="0">
                <a:solidFill>
                  <a:srgbClr val="FF0000"/>
                </a:solidFill>
              </a:rPr>
              <a:t>psw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kumimoji="1" lang="en-US" altLang="zh-CN" dirty="0" smtClean="0"/>
              <a:t>check</a:t>
            </a:r>
            <a:r>
              <a:rPr kumimoji="1" lang="zh-CN" altLang="en-US" dirty="0" smtClean="0"/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F(</a:t>
            </a:r>
            <a:r>
              <a:rPr kumimoji="1" lang="en-US" altLang="zh-CN" b="1" dirty="0" err="1" smtClean="0">
                <a:solidFill>
                  <a:srgbClr val="FF0000"/>
                </a:solidFill>
              </a:rPr>
              <a:t>psw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, </a:t>
            </a:r>
            <a:r>
              <a:rPr kumimoji="1" lang="en-US" altLang="zh-CN" b="1" dirty="0" smtClean="0">
                <a:solidFill>
                  <a:srgbClr val="0070C0"/>
                </a:solidFill>
              </a:rPr>
              <a:t>salt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consistent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555880" y="5400152"/>
            <a:ext cx="3052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hat is F?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59" y="4458826"/>
            <a:ext cx="979705" cy="979705"/>
          </a:xfrm>
          <a:prstGeom prst="rect">
            <a:avLst/>
          </a:prstGeom>
        </p:spPr>
      </p:pic>
      <p:cxnSp>
        <p:nvCxnSpPr>
          <p:cNvPr id="16" name="直线箭头连接符 23"/>
          <p:cNvCxnSpPr>
            <a:stCxn id="4" idx="1"/>
          </p:cNvCxnSpPr>
          <p:nvPr/>
        </p:nvCxnSpPr>
        <p:spPr>
          <a:xfrm flipH="1" flipV="1">
            <a:off x="2587289" y="4898332"/>
            <a:ext cx="2870970" cy="5034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03572" y="4905920"/>
            <a:ext cx="6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39915" y="5659155"/>
            <a:ext cx="2226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Passwords leak!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9523" y="4522380"/>
            <a:ext cx="155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/>
              <a:t>Alice,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“</a:t>
            </a:r>
            <a:r>
              <a:rPr kumimoji="1" lang="en-US" altLang="zh-CN" dirty="0" err="1" smtClean="0"/>
              <a:t>abcde</a:t>
            </a:r>
            <a:r>
              <a:rPr kumimoji="1" lang="en-US" altLang="zh-CN" dirty="0" smtClean="0"/>
              <a:t>” </a:t>
            </a:r>
            <a:endParaRPr kumimoji="1" lang="en-US" altLang="zh-CN" dirty="0"/>
          </a:p>
        </p:txBody>
      </p:sp>
      <p:sp>
        <p:nvSpPr>
          <p:cNvPr id="6" name="Rectangle 5"/>
          <p:cNvSpPr/>
          <p:nvPr/>
        </p:nvSpPr>
        <p:spPr>
          <a:xfrm>
            <a:off x="2751332" y="4534565"/>
            <a:ext cx="2817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Alice,</a:t>
            </a:r>
            <a:r>
              <a:rPr kumimoji="1" lang="zh-CN" altLang="en-US" dirty="0"/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F</a:t>
            </a:r>
            <a:r>
              <a:rPr kumimoji="1" lang="en-US" altLang="zh-CN" dirty="0"/>
              <a:t>(“</a:t>
            </a:r>
            <a:r>
              <a:rPr kumimoji="1" lang="en-US" altLang="zh-CN" dirty="0" err="1"/>
              <a:t>abcde</a:t>
            </a:r>
            <a:r>
              <a:rPr kumimoji="1" lang="en-US" altLang="zh-CN" dirty="0"/>
              <a:t>”, </a:t>
            </a:r>
            <a:r>
              <a:rPr kumimoji="1" lang="en-US" altLang="zh-CN" dirty="0" smtClean="0">
                <a:solidFill>
                  <a:srgbClr val="0070C0"/>
                </a:solidFill>
              </a:rPr>
              <a:t>salt</a:t>
            </a:r>
            <a:r>
              <a:rPr kumimoji="1" lang="en-US" altLang="zh-CN" baseline="-25000" dirty="0" smtClean="0">
                <a:solidFill>
                  <a:srgbClr val="0070C0"/>
                </a:solidFill>
              </a:rPr>
              <a:t>1</a:t>
            </a:r>
            <a:r>
              <a:rPr kumimoji="1" lang="en-US" altLang="zh-CN" dirty="0" smtClean="0"/>
              <a:t>),</a:t>
            </a:r>
            <a:r>
              <a:rPr kumimoji="1" lang="en-US" altLang="zh-CN" dirty="0">
                <a:solidFill>
                  <a:srgbClr val="0070C0"/>
                </a:solidFill>
              </a:rPr>
              <a:t> </a:t>
            </a:r>
            <a:r>
              <a:rPr kumimoji="1" lang="en-US" altLang="zh-CN" dirty="0" smtClean="0">
                <a:solidFill>
                  <a:srgbClr val="0070C0"/>
                </a:solidFill>
              </a:rPr>
              <a:t>salt</a:t>
            </a:r>
            <a:r>
              <a:rPr kumimoji="1" lang="en-US" altLang="zh-CN" baseline="-25000" dirty="0" smtClean="0">
                <a:solidFill>
                  <a:srgbClr val="0070C0"/>
                </a:solidFill>
              </a:rPr>
              <a:t>1</a:t>
            </a:r>
            <a:r>
              <a:rPr kumimoji="1" lang="en-US" altLang="zh-C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5" grpId="0"/>
      <p:bldP spid="31" grpId="0"/>
      <p:bldP spid="32" grpId="0"/>
      <p:bldP spid="3" grpId="0"/>
      <p:bldP spid="11" grpId="0"/>
      <p:bldP spid="15" grpId="0"/>
      <p:bldP spid="15" grpId="1"/>
      <p:bldP spid="5" grpId="0"/>
      <p:bldP spid="5" grpI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Cumulative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Memory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Complexity</a:t>
            </a:r>
            <a:r>
              <a:rPr kumimoji="1" lang="en-US" altLang="zh-CN" sz="3000" dirty="0" smtClean="0">
                <a:solidFill>
                  <a:schemeClr val="tx1"/>
                </a:solidFill>
              </a:rPr>
              <a:t>[AS15]</a:t>
            </a:r>
            <a:endParaRPr lang="en-US" dirty="0"/>
          </a:p>
        </p:txBody>
      </p:sp>
      <p:pic>
        <p:nvPicPr>
          <p:cNvPr id="4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18" y="3220305"/>
            <a:ext cx="911268" cy="729015"/>
          </a:xfrm>
          <a:prstGeom prst="rect">
            <a:avLst/>
          </a:prstGeom>
        </p:spPr>
      </p:pic>
      <p:pic>
        <p:nvPicPr>
          <p:cNvPr id="5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0" y="3228813"/>
            <a:ext cx="911268" cy="729015"/>
          </a:xfrm>
          <a:prstGeom prst="rect">
            <a:avLst/>
          </a:prstGeom>
        </p:spPr>
      </p:pic>
      <p:sp>
        <p:nvSpPr>
          <p:cNvPr id="6" name="圆角矩形 34"/>
          <p:cNvSpPr/>
          <p:nvPr/>
        </p:nvSpPr>
        <p:spPr bwMode="auto">
          <a:xfrm>
            <a:off x="1283959" y="2136507"/>
            <a:ext cx="493776" cy="49377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H</a:t>
            </a:r>
            <a:endParaRPr kumimoji="1" lang="zh-CN" alt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7" name="直线箭头连接符 47"/>
          <p:cNvCxnSpPr/>
          <p:nvPr/>
        </p:nvCxnSpPr>
        <p:spPr>
          <a:xfrm flipH="1">
            <a:off x="1155911" y="2740360"/>
            <a:ext cx="149905" cy="512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直线箭头连接符 56"/>
          <p:cNvCxnSpPr/>
          <p:nvPr/>
        </p:nvCxnSpPr>
        <p:spPr>
          <a:xfrm flipH="1">
            <a:off x="1393861" y="2788342"/>
            <a:ext cx="149905" cy="512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直线箭头连接符 57"/>
          <p:cNvCxnSpPr/>
          <p:nvPr/>
        </p:nvCxnSpPr>
        <p:spPr>
          <a:xfrm flipV="1">
            <a:off x="1283959" y="2720922"/>
            <a:ext cx="149101" cy="51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62"/>
          <p:cNvCxnSpPr/>
          <p:nvPr/>
        </p:nvCxnSpPr>
        <p:spPr>
          <a:xfrm flipV="1">
            <a:off x="1508177" y="2784714"/>
            <a:ext cx="149101" cy="51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25"/>
          <p:cNvSpPr txBox="1"/>
          <p:nvPr/>
        </p:nvSpPr>
        <p:spPr>
          <a:xfrm>
            <a:off x="1657278" y="2727458"/>
            <a:ext cx="741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rgbClr val="0000FF"/>
                </a:solidFill>
              </a:rPr>
              <a:t>p</a:t>
            </a:r>
            <a:r>
              <a:rPr kumimoji="1" lang="en-US" altLang="zh-CN" sz="1400" b="1" dirty="0" smtClean="0">
                <a:solidFill>
                  <a:srgbClr val="0000FF"/>
                </a:solidFill>
              </a:rPr>
              <a:t>arallel</a:t>
            </a:r>
          </a:p>
          <a:p>
            <a:r>
              <a:rPr kumimoji="1" lang="en-US" altLang="zh-CN" sz="1400" b="1" dirty="0" smtClean="0">
                <a:solidFill>
                  <a:srgbClr val="0000FF"/>
                </a:solidFill>
              </a:rPr>
              <a:t>queries</a:t>
            </a:r>
            <a:endParaRPr kumimoji="1" lang="zh-CN" altLang="en-US" sz="1400" b="1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7"/>
          <p:cNvCxnSpPr/>
          <p:nvPr/>
        </p:nvCxnSpPr>
        <p:spPr>
          <a:xfrm flipH="1">
            <a:off x="616936" y="3560631"/>
            <a:ext cx="386666" cy="379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文本框 21"/>
          <p:cNvSpPr txBox="1"/>
          <p:nvPr/>
        </p:nvSpPr>
        <p:spPr>
          <a:xfrm>
            <a:off x="313045" y="333286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008000"/>
                </a:solidFill>
              </a:rPr>
              <a:t>X</a:t>
            </a:r>
            <a:endParaRPr kumimoji="1" lang="zh-CN" altLang="en-US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133776" y="3613397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/>
              <a:t>Input</a:t>
            </a:r>
            <a:endParaRPr kumimoji="1" lang="zh-CN" altLang="en-US" sz="1600" b="1" dirty="0"/>
          </a:p>
        </p:txBody>
      </p:sp>
      <p:sp>
        <p:nvSpPr>
          <p:cNvPr id="15" name="文本框 21"/>
          <p:cNvSpPr txBox="1"/>
          <p:nvPr/>
        </p:nvSpPr>
        <p:spPr>
          <a:xfrm>
            <a:off x="1915703" y="3327484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C00000"/>
                </a:solidFill>
              </a:rPr>
              <a:t>S</a:t>
            </a:r>
            <a:r>
              <a:rPr kumimoji="1" lang="en-US" altLang="zh-CN" sz="2000" b="1" baseline="-25000" dirty="0" smtClean="0">
                <a:solidFill>
                  <a:srgbClr val="C00000"/>
                </a:solidFill>
              </a:rPr>
              <a:t>1</a:t>
            </a:r>
            <a:endParaRPr kumimoji="1" lang="zh-CN" altLang="en-US" sz="2000" b="1" baseline="-25000" dirty="0">
              <a:solidFill>
                <a:srgbClr val="C00000"/>
              </a:solidFill>
            </a:endParaRPr>
          </a:p>
        </p:txBody>
      </p:sp>
      <p:cxnSp>
        <p:nvCxnSpPr>
          <p:cNvPr id="16" name="Straight Connector 17"/>
          <p:cNvCxnSpPr/>
          <p:nvPr/>
        </p:nvCxnSpPr>
        <p:spPr>
          <a:xfrm flipH="1">
            <a:off x="1629025" y="3547959"/>
            <a:ext cx="366000" cy="379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圆角矩形 34"/>
          <p:cNvSpPr/>
          <p:nvPr/>
        </p:nvSpPr>
        <p:spPr bwMode="auto">
          <a:xfrm>
            <a:off x="2908777" y="2139696"/>
            <a:ext cx="493776" cy="49377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H</a:t>
            </a:r>
            <a:endParaRPr kumimoji="1" lang="zh-CN" alt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8" name="直线箭头连接符 47"/>
          <p:cNvCxnSpPr/>
          <p:nvPr/>
        </p:nvCxnSpPr>
        <p:spPr>
          <a:xfrm flipH="1">
            <a:off x="2780729" y="2754215"/>
            <a:ext cx="149905" cy="512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直线箭头连接符 56"/>
          <p:cNvCxnSpPr/>
          <p:nvPr/>
        </p:nvCxnSpPr>
        <p:spPr>
          <a:xfrm flipH="1">
            <a:off x="3018679" y="2802197"/>
            <a:ext cx="149905" cy="512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直线箭头连接符 57"/>
          <p:cNvCxnSpPr/>
          <p:nvPr/>
        </p:nvCxnSpPr>
        <p:spPr>
          <a:xfrm flipV="1">
            <a:off x="2908777" y="2734777"/>
            <a:ext cx="149101" cy="51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62"/>
          <p:cNvCxnSpPr/>
          <p:nvPr/>
        </p:nvCxnSpPr>
        <p:spPr>
          <a:xfrm flipV="1">
            <a:off x="3132995" y="2798569"/>
            <a:ext cx="149101" cy="51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7"/>
          <p:cNvCxnSpPr/>
          <p:nvPr/>
        </p:nvCxnSpPr>
        <p:spPr>
          <a:xfrm flipH="1">
            <a:off x="2210912" y="3534099"/>
            <a:ext cx="366000" cy="379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65" y="3232211"/>
            <a:ext cx="911268" cy="729015"/>
          </a:xfrm>
          <a:prstGeom prst="rect">
            <a:avLst/>
          </a:prstGeom>
        </p:spPr>
      </p:pic>
      <p:sp>
        <p:nvSpPr>
          <p:cNvPr id="24" name="文本框 21"/>
          <p:cNvSpPr txBox="1"/>
          <p:nvPr/>
        </p:nvSpPr>
        <p:spPr>
          <a:xfrm>
            <a:off x="3515550" y="3325535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C00000"/>
                </a:solidFill>
              </a:rPr>
              <a:t>S</a:t>
            </a:r>
            <a:r>
              <a:rPr kumimoji="1" lang="en-US" altLang="zh-CN" sz="2000" b="1" baseline="-25000" dirty="0" smtClean="0">
                <a:solidFill>
                  <a:srgbClr val="C00000"/>
                </a:solidFill>
              </a:rPr>
              <a:t>2</a:t>
            </a:r>
            <a:endParaRPr kumimoji="1" lang="zh-CN" altLang="en-US" sz="2000" b="1" baseline="-25000" dirty="0">
              <a:solidFill>
                <a:srgbClr val="C00000"/>
              </a:solidFill>
            </a:endParaRPr>
          </a:p>
        </p:txBody>
      </p:sp>
      <p:cxnSp>
        <p:nvCxnSpPr>
          <p:cNvPr id="25" name="Straight Connector 17"/>
          <p:cNvCxnSpPr/>
          <p:nvPr/>
        </p:nvCxnSpPr>
        <p:spPr>
          <a:xfrm flipH="1">
            <a:off x="3228872" y="3546010"/>
            <a:ext cx="366000" cy="379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圆角矩形 34"/>
          <p:cNvSpPr/>
          <p:nvPr/>
        </p:nvSpPr>
        <p:spPr bwMode="auto">
          <a:xfrm>
            <a:off x="4508624" y="2139696"/>
            <a:ext cx="493776" cy="49377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H</a:t>
            </a:r>
            <a:endParaRPr kumimoji="1" lang="zh-CN" alt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27" name="直线箭头连接符 47"/>
          <p:cNvCxnSpPr/>
          <p:nvPr/>
        </p:nvCxnSpPr>
        <p:spPr>
          <a:xfrm flipH="1">
            <a:off x="4380576" y="2766121"/>
            <a:ext cx="149905" cy="512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直线箭头连接符 56"/>
          <p:cNvCxnSpPr/>
          <p:nvPr/>
        </p:nvCxnSpPr>
        <p:spPr>
          <a:xfrm flipH="1">
            <a:off x="4618526" y="2814103"/>
            <a:ext cx="149905" cy="512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直线箭头连接符 57"/>
          <p:cNvCxnSpPr/>
          <p:nvPr/>
        </p:nvCxnSpPr>
        <p:spPr>
          <a:xfrm flipV="1">
            <a:off x="4508624" y="2746683"/>
            <a:ext cx="149101" cy="51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62"/>
          <p:cNvCxnSpPr/>
          <p:nvPr/>
        </p:nvCxnSpPr>
        <p:spPr>
          <a:xfrm flipV="1">
            <a:off x="4732842" y="2810475"/>
            <a:ext cx="149101" cy="51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7"/>
          <p:cNvCxnSpPr/>
          <p:nvPr/>
        </p:nvCxnSpPr>
        <p:spPr>
          <a:xfrm flipH="1">
            <a:off x="3810759" y="3546005"/>
            <a:ext cx="366000" cy="379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60" y="3227832"/>
            <a:ext cx="911268" cy="729015"/>
          </a:xfrm>
          <a:prstGeom prst="rect">
            <a:avLst/>
          </a:prstGeom>
        </p:spPr>
      </p:pic>
      <p:sp>
        <p:nvSpPr>
          <p:cNvPr id="33" name="文本框 21"/>
          <p:cNvSpPr txBox="1"/>
          <p:nvPr/>
        </p:nvSpPr>
        <p:spPr>
          <a:xfrm>
            <a:off x="6202615" y="3369417"/>
            <a:ext cx="389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C00000"/>
                </a:solidFill>
              </a:rPr>
              <a:t>S</a:t>
            </a:r>
            <a:r>
              <a:rPr kumimoji="1" lang="en-US" altLang="zh-CN" sz="2000" b="1" baseline="-25000" dirty="0" smtClean="0">
                <a:solidFill>
                  <a:srgbClr val="C00000"/>
                </a:solidFill>
              </a:rPr>
              <a:t>T</a:t>
            </a:r>
            <a:endParaRPr kumimoji="1" lang="zh-CN" altLang="en-US" sz="2000" b="1" baseline="-25000" dirty="0">
              <a:solidFill>
                <a:srgbClr val="C00000"/>
              </a:solidFill>
            </a:endParaRPr>
          </a:p>
        </p:txBody>
      </p:sp>
      <p:cxnSp>
        <p:nvCxnSpPr>
          <p:cNvPr id="34" name="Straight Connector 17"/>
          <p:cNvCxnSpPr/>
          <p:nvPr/>
        </p:nvCxnSpPr>
        <p:spPr>
          <a:xfrm flipH="1">
            <a:off x="5881431" y="3572639"/>
            <a:ext cx="366000" cy="379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 bwMode="auto">
          <a:xfrm>
            <a:off x="7278819" y="2139696"/>
            <a:ext cx="493776" cy="49377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H</a:t>
            </a:r>
            <a:endParaRPr kumimoji="1" lang="zh-CN" alt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47"/>
          <p:cNvCxnSpPr/>
          <p:nvPr/>
        </p:nvCxnSpPr>
        <p:spPr>
          <a:xfrm flipH="1">
            <a:off x="7150771" y="2792750"/>
            <a:ext cx="149905" cy="512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直线箭头连接符 56"/>
          <p:cNvCxnSpPr/>
          <p:nvPr/>
        </p:nvCxnSpPr>
        <p:spPr>
          <a:xfrm flipH="1">
            <a:off x="7388721" y="2840732"/>
            <a:ext cx="149905" cy="512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直线箭头连接符 57"/>
          <p:cNvCxnSpPr/>
          <p:nvPr/>
        </p:nvCxnSpPr>
        <p:spPr>
          <a:xfrm flipV="1">
            <a:off x="7278819" y="2773312"/>
            <a:ext cx="149101" cy="51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箭头连接符 62"/>
          <p:cNvCxnSpPr/>
          <p:nvPr/>
        </p:nvCxnSpPr>
        <p:spPr>
          <a:xfrm flipV="1">
            <a:off x="7503037" y="2837104"/>
            <a:ext cx="149101" cy="51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7"/>
          <p:cNvCxnSpPr/>
          <p:nvPr/>
        </p:nvCxnSpPr>
        <p:spPr>
          <a:xfrm flipH="1">
            <a:off x="6553507" y="3572634"/>
            <a:ext cx="366000" cy="379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46499" y="336483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………</a:t>
            </a:r>
            <a:endParaRPr lang="en-US" b="1" dirty="0"/>
          </a:p>
        </p:txBody>
      </p:sp>
      <p:sp>
        <p:nvSpPr>
          <p:cNvPr id="42" name="文本框 21"/>
          <p:cNvSpPr txBox="1"/>
          <p:nvPr/>
        </p:nvSpPr>
        <p:spPr>
          <a:xfrm>
            <a:off x="7938816" y="3392424"/>
            <a:ext cx="1206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err="1" smtClean="0"/>
              <a:t>ROMix</a:t>
            </a:r>
            <a:r>
              <a:rPr kumimoji="1" lang="en-US" altLang="zh-CN" sz="2000" b="1" dirty="0" smtClean="0"/>
              <a:t>(</a:t>
            </a:r>
            <a:r>
              <a:rPr kumimoji="1" lang="en-US" altLang="zh-CN" sz="2000" b="1" dirty="0" smtClean="0">
                <a:solidFill>
                  <a:srgbClr val="00B050"/>
                </a:solidFill>
              </a:rPr>
              <a:t>X</a:t>
            </a:r>
            <a:r>
              <a:rPr kumimoji="1" lang="en-US" altLang="zh-CN" sz="2000" b="1" dirty="0" smtClean="0"/>
              <a:t>)</a:t>
            </a:r>
            <a:endParaRPr kumimoji="1" lang="zh-CN" altLang="en-US" sz="2000" b="1" baseline="-25000" dirty="0"/>
          </a:p>
        </p:txBody>
      </p:sp>
      <p:cxnSp>
        <p:nvCxnSpPr>
          <p:cNvPr id="43" name="Straight Connector 17"/>
          <p:cNvCxnSpPr/>
          <p:nvPr/>
        </p:nvCxnSpPr>
        <p:spPr>
          <a:xfrm flipH="1">
            <a:off x="7652138" y="3579045"/>
            <a:ext cx="366000" cy="379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24597" y="1535453"/>
            <a:ext cx="43930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Parallel Random Oracle </a:t>
            </a:r>
            <a:r>
              <a:rPr lang="en-US" sz="2600" b="1" dirty="0" smtClean="0"/>
              <a:t>Model</a:t>
            </a:r>
            <a:endParaRPr lang="en-US" sz="2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577537" y="4282007"/>
            <a:ext cx="13420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0" b="1" dirty="0" smtClean="0">
                <a:solidFill>
                  <a:srgbClr val="0070C0"/>
                </a:solidFill>
              </a:rPr>
              <a:t>CMC</a:t>
            </a:r>
            <a:r>
              <a:rPr lang="en-US" altLang="zh-CN" sz="3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3400" b="1" dirty="0" smtClean="0"/>
              <a:t>=</a:t>
            </a:r>
            <a:endParaRPr lang="en-US" sz="3400" b="1" baseline="-250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0860" y="3617014"/>
            <a:ext cx="709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state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919474" y="4304912"/>
            <a:ext cx="521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c</a:t>
            </a:r>
            <a:r>
              <a:rPr lang="en-US" altLang="zh-CN" sz="2800" b="1" dirty="0" smtClean="0"/>
              <a:t>umulative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sum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of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memory usage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40290" y="5317888"/>
            <a:ext cx="38327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 smtClean="0">
                <a:solidFill>
                  <a:srgbClr val="0070C0"/>
                </a:solidFill>
              </a:rPr>
              <a:t>Area-Time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000" b="1" dirty="0" smtClean="0">
                <a:solidFill>
                  <a:srgbClr val="0070C0"/>
                </a:solidFill>
              </a:rPr>
              <a:t>Complexity</a:t>
            </a:r>
            <a:r>
              <a:rPr lang="en-US" altLang="zh-CN" sz="3000" b="1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63243" y="4716621"/>
                <a:ext cx="6286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243" y="4716621"/>
                <a:ext cx="628697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638953" y="5876198"/>
            <a:ext cx="6233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product of </a:t>
            </a:r>
            <a:r>
              <a:rPr lang="en-US" altLang="zh-CN" sz="3200" b="1" dirty="0">
                <a:solidFill>
                  <a:srgbClr val="FF0000"/>
                </a:solidFill>
              </a:rPr>
              <a:t>runtime </a:t>
            </a:r>
            <a:r>
              <a:rPr lang="en-US" altLang="zh-CN" sz="3200" b="1" dirty="0"/>
              <a:t>&amp;</a:t>
            </a:r>
            <a:r>
              <a:rPr lang="en-US" altLang="zh-CN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00B050"/>
                </a:solidFill>
              </a:rPr>
              <a:t>area of circuit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08777" y="4263114"/>
            <a:ext cx="275036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0" b="1" dirty="0" smtClean="0">
                <a:solidFill>
                  <a:srgbClr val="C00000"/>
                </a:solidFill>
              </a:rPr>
              <a:t>|S</a:t>
            </a:r>
            <a:r>
              <a:rPr lang="en-US" altLang="zh-CN" sz="3400" b="1" baseline="-25000" dirty="0" smtClean="0">
                <a:solidFill>
                  <a:srgbClr val="C00000"/>
                </a:solidFill>
              </a:rPr>
              <a:t>1</a:t>
            </a:r>
            <a:r>
              <a:rPr lang="en-US" altLang="zh-CN" sz="3400" b="1" dirty="0" smtClean="0">
                <a:solidFill>
                  <a:srgbClr val="C00000"/>
                </a:solidFill>
              </a:rPr>
              <a:t>|</a:t>
            </a:r>
            <a:r>
              <a:rPr lang="en-US" altLang="zh-CN" sz="3400" b="1" dirty="0" smtClean="0"/>
              <a:t>+</a:t>
            </a:r>
            <a:r>
              <a:rPr lang="zh-CN" altLang="en-US" sz="3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3400" b="1" dirty="0" smtClean="0">
                <a:solidFill>
                  <a:srgbClr val="C00000"/>
                </a:solidFill>
              </a:rPr>
              <a:t>…</a:t>
            </a:r>
            <a:r>
              <a:rPr lang="zh-CN" altLang="en-US" sz="3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3400" b="1" dirty="0" smtClean="0"/>
              <a:t>+</a:t>
            </a:r>
            <a:r>
              <a:rPr lang="zh-CN" altLang="en-US" sz="3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3400" b="1" dirty="0" smtClean="0">
                <a:solidFill>
                  <a:srgbClr val="C00000"/>
                </a:solidFill>
              </a:rPr>
              <a:t>|S</a:t>
            </a:r>
            <a:r>
              <a:rPr lang="en-US" altLang="zh-CN" sz="3400" b="1" baseline="-25000" dirty="0" smtClean="0">
                <a:solidFill>
                  <a:srgbClr val="C00000"/>
                </a:solidFill>
              </a:rPr>
              <a:t>T</a:t>
            </a:r>
            <a:r>
              <a:rPr lang="en-US" altLang="zh-CN" sz="3400" b="1" dirty="0" smtClean="0">
                <a:solidFill>
                  <a:srgbClr val="C00000"/>
                </a:solidFill>
              </a:rPr>
              <a:t>|</a:t>
            </a:r>
            <a:endParaRPr lang="en-US" sz="3400" b="1" baseline="-25000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81788" y="5317888"/>
            <a:ext cx="29188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 smtClean="0"/>
              <a:t>hardware metric</a:t>
            </a:r>
          </a:p>
        </p:txBody>
      </p:sp>
    </p:spTree>
    <p:extLst>
      <p:ext uri="{BB962C8B-B14F-4D97-AF65-F5344CB8AC3E}">
        <p14:creationId xmlns:p14="http://schemas.microsoft.com/office/powerpoint/2010/main" val="17157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4" grpId="0"/>
      <p:bldP spid="15" grpId="0"/>
      <p:bldP spid="17" grpId="0" animBg="1"/>
      <p:bldP spid="24" grpId="0"/>
      <p:bldP spid="24" grpId="1"/>
      <p:bldP spid="26" grpId="0" animBg="1"/>
      <p:bldP spid="33" grpId="0"/>
      <p:bldP spid="35" grpId="0" animBg="1"/>
      <p:bldP spid="41" grpId="0"/>
      <p:bldP spid="42" grpId="0"/>
      <p:bldP spid="44" grpId="2"/>
      <p:bldP spid="45" grpId="0"/>
      <p:bldP spid="47" grpId="0"/>
      <p:bldP spid="48" grpId="0"/>
      <p:bldP spid="49" grpId="0"/>
      <p:bldP spid="50" grpId="0"/>
      <p:bldP spid="51" grpId="2"/>
      <p:bldP spid="51" grpId="3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Cumulative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M</a:t>
            </a:r>
            <a:r>
              <a:rPr kumimoji="1" lang="en-US" altLang="zh-CN" dirty="0" smtClean="0"/>
              <a:t>emory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Complexity</a:t>
            </a:r>
            <a:r>
              <a:rPr kumimoji="1" lang="en-US" altLang="zh-CN" sz="3000" dirty="0" smtClean="0">
                <a:solidFill>
                  <a:schemeClr val="tx1"/>
                </a:solidFill>
              </a:rPr>
              <a:t>[AS15]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09270" y="1708879"/>
            <a:ext cx="23218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Compute </a:t>
            </a:r>
            <a:r>
              <a:rPr lang="en-US" sz="2200" b="1" smtClean="0">
                <a:solidFill>
                  <a:srgbClr val="FF0000"/>
                </a:solidFill>
              </a:rPr>
              <a:t>F</a:t>
            </a:r>
            <a:r>
              <a:rPr lang="en-US" sz="2200" b="1" smtClean="0"/>
              <a:t>(</a:t>
            </a:r>
            <a:r>
              <a:rPr lang="en-US" altLang="zh-CN" sz="2200" b="1" smtClean="0">
                <a:solidFill>
                  <a:srgbClr val="00B050"/>
                </a:solidFill>
              </a:rPr>
              <a:t>input</a:t>
            </a:r>
            <a:r>
              <a:rPr lang="en-US" sz="2200" b="1" baseline="-25000" smtClean="0">
                <a:solidFill>
                  <a:srgbClr val="00B050"/>
                </a:solidFill>
              </a:rPr>
              <a:t>1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1109272" y="2923078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512" y="2958481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 bwMode="auto">
          <a:xfrm>
            <a:off x="1109273" y="2923078"/>
            <a:ext cx="2304288" cy="4206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n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109272" y="3645206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1109272" y="3645205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1109272" y="4367334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109272" y="4367333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109272" y="5389172"/>
            <a:ext cx="2323475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1109272" y="5389171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4512" y="3677896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4512" y="4377375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44512" y="5421862"/>
            <a:ext cx="90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m: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910829" y="492505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………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1873724" y="2210015"/>
            <a:ext cx="835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B050"/>
                </a:solidFill>
              </a:rPr>
              <a:t>input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sz="20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259750" y="2592874"/>
            <a:ext cx="0" cy="31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58484" y="5858394"/>
            <a:ext cx="0" cy="31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715959" y="6136839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F</a:t>
            </a:r>
            <a:r>
              <a:rPr lang="en-US" sz="2000" b="1" smtClean="0"/>
              <a:t>(</a:t>
            </a:r>
            <a:r>
              <a:rPr lang="en-US" altLang="zh-CN" sz="2000" b="1" smtClean="0">
                <a:solidFill>
                  <a:srgbClr val="00B050"/>
                </a:solidFill>
              </a:rPr>
              <a:t>input</a:t>
            </a:r>
            <a:r>
              <a:rPr lang="en-US" sz="2000" b="1" baseline="-25000" smtClean="0">
                <a:solidFill>
                  <a:srgbClr val="00B050"/>
                </a:solidFill>
              </a:rPr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72000" y="3886716"/>
                <a:ext cx="3082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𝐂𝐌𝐂</m:t>
                      </m:r>
                      <m:r>
                        <a:rPr lang="en-US" sz="2800" b="1" i="0" smtClean="0">
                          <a:latin typeface="Cambria Math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𝐧</m:t>
                      </m:r>
                      <m:r>
                        <a:rPr lang="en-US" sz="2800" b="1" i="0" smtClean="0">
                          <a:latin typeface="Cambria Math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𝐦</m:t>
                      </m:r>
                      <m:r>
                        <a:rPr lang="en-US" sz="2800" b="1" i="0" smtClean="0">
                          <a:latin typeface="Cambria Math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86716"/>
                <a:ext cx="308212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 bwMode="auto">
          <a:xfrm>
            <a:off x="1878034" y="3969858"/>
            <a:ext cx="2807208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878034" y="3264307"/>
            <a:ext cx="2807208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2529" y="1698093"/>
            <a:ext cx="5019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Compute </a:t>
            </a:r>
            <a:r>
              <a:rPr lang="en-US" sz="2200" b="1" dirty="0" smtClean="0">
                <a:solidFill>
                  <a:srgbClr val="FF0000"/>
                </a:solidFill>
              </a:rPr>
              <a:t>F</a:t>
            </a:r>
            <a:r>
              <a:rPr lang="en-US" sz="2200" b="1" dirty="0" smtClean="0"/>
              <a:t>(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input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1</a:t>
            </a:r>
            <a:r>
              <a:rPr lang="en-US" sz="2200" b="1" dirty="0" smtClean="0"/>
              <a:t>) </a:t>
            </a:r>
            <a:r>
              <a:rPr lang="en-US" sz="2200" dirty="0" smtClean="0"/>
              <a:t>and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F</a:t>
            </a:r>
            <a:r>
              <a:rPr lang="en-US" sz="2200" b="1" dirty="0" smtClean="0"/>
              <a:t>(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input</a:t>
            </a:r>
            <a:r>
              <a:rPr lang="en-US" sz="22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2200" b="1" dirty="0" smtClean="0"/>
              <a:t>) </a:t>
            </a:r>
            <a:r>
              <a:rPr lang="en-US" sz="2200" dirty="0" smtClean="0"/>
              <a:t>together </a:t>
            </a:r>
            <a:endParaRPr lang="en-US" sz="2200" dirty="0"/>
          </a:p>
        </p:txBody>
      </p:sp>
      <p:sp>
        <p:nvSpPr>
          <p:cNvPr id="50" name="Rounded Rectangle 49"/>
          <p:cNvSpPr/>
          <p:nvPr/>
        </p:nvSpPr>
        <p:spPr bwMode="auto">
          <a:xfrm>
            <a:off x="1878034" y="2495587"/>
            <a:ext cx="2807208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4194" y="2495228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 bwMode="auto">
          <a:xfrm>
            <a:off x="1878034" y="2495228"/>
            <a:ext cx="2304288" cy="4206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n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878034" y="3270424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3634" y="3302423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1862574" y="3975975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2365494" y="3260743"/>
            <a:ext cx="2304288" cy="42062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n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4194" y="3969499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2351443" y="3963741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1877474" y="4901404"/>
            <a:ext cx="2807208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862014" y="4907521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3634" y="4901045"/>
            <a:ext cx="90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m: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 bwMode="auto">
          <a:xfrm>
            <a:off x="2350883" y="4895287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1877474" y="5573894"/>
            <a:ext cx="2807208" cy="43471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8684" y="5573535"/>
            <a:ext cx="113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Step m+1: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 bwMode="auto">
          <a:xfrm>
            <a:off x="1871203" y="5567777"/>
            <a:ext cx="473879" cy="43471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603259" y="6071556"/>
            <a:ext cx="0" cy="31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060734" y="6384509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F</a:t>
            </a:r>
            <a:r>
              <a:rPr lang="en-US" sz="2000" b="1" smtClean="0"/>
              <a:t>(</a:t>
            </a:r>
            <a:r>
              <a:rPr lang="en-US" altLang="zh-CN" sz="2000" b="1" smtClean="0">
                <a:solidFill>
                  <a:srgbClr val="00B050"/>
                </a:solidFill>
              </a:rPr>
              <a:t>input</a:t>
            </a:r>
            <a:r>
              <a:rPr lang="en-US" sz="2000" b="1" baseline="-25000" smtClean="0">
                <a:solidFill>
                  <a:srgbClr val="00B050"/>
                </a:solidFill>
              </a:rPr>
              <a:t>1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930305" y="6071556"/>
            <a:ext cx="0" cy="312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3402770" y="6384509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F</a:t>
            </a:r>
            <a:r>
              <a:rPr lang="en-US" sz="2000" b="1" smtClean="0"/>
              <a:t>(</a:t>
            </a:r>
            <a:r>
              <a:rPr lang="en-US" altLang="zh-CN" sz="2000" b="1" smtClean="0">
                <a:solidFill>
                  <a:srgbClr val="00B050"/>
                </a:solidFill>
              </a:rPr>
              <a:t>input</a:t>
            </a:r>
            <a:r>
              <a:rPr lang="en-US" sz="2000" b="1" baseline="-25000" smtClean="0">
                <a:solidFill>
                  <a:srgbClr val="00B050"/>
                </a:solidFill>
              </a:rPr>
              <a:t>2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863123" y="443709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………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154302" y="3930745"/>
                <a:ext cx="35950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𝐂𝐌𝐂</m:t>
                      </m:r>
                      <m:r>
                        <a:rPr lang="en-US" sz="2800" b="1" i="0" smtClean="0">
                          <a:latin typeface="Cambria Math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𝟐</m:t>
                      </m:r>
                      <m:r>
                        <a:rPr lang="en-US" sz="2800" b="1" i="0" smtClean="0">
                          <a:latin typeface="Cambria Math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𝐧</m:t>
                      </m:r>
                      <m:r>
                        <a:rPr lang="en-US" sz="2800" b="1" i="0" smtClean="0">
                          <a:latin typeface="Cambria Math" charset="0"/>
                        </a:rPr>
                        <m:t>+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𝐦</m:t>
                      </m:r>
                      <m:r>
                        <a:rPr lang="en-US" sz="2800" b="1" i="0" smtClean="0">
                          <a:latin typeface="Cambria Math" charset="0"/>
                        </a:rPr>
                        <m:t>−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𝟏</m:t>
                      </m:r>
                      <m:r>
                        <a:rPr lang="en-US" sz="2800" b="1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02" y="3930745"/>
                <a:ext cx="359508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7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5" grpId="0"/>
      <p:bldP spid="46" grpId="0"/>
      <p:bldP spid="46" grpId="1"/>
      <p:bldP spid="28" grpId="0" animBg="1"/>
      <p:bldP spid="48" grpId="0" animBg="1"/>
      <p:bldP spid="49" grpId="0"/>
      <p:bldP spid="50" grpId="0" animBg="1"/>
      <p:bldP spid="51" grpId="0"/>
      <p:bldP spid="52" grpId="0" animBg="1"/>
      <p:bldP spid="53" grpId="0" animBg="1"/>
      <p:bldP spid="54" grpId="0"/>
      <p:bldP spid="55" grpId="0" animBg="1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7" grpId="0"/>
      <p:bldP spid="69" grpId="0"/>
      <p:bldP spid="70" grpId="0"/>
      <p:bldP spid="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20" y="1698702"/>
            <a:ext cx="8229600" cy="275337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CMC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is robust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against computing multiple inputs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parallel </a:t>
            </a:r>
            <a:r>
              <a:rPr kumimoji="1" lang="en-US" altLang="zh-CN" sz="4000" dirty="0" smtClean="0">
                <a:solidFill>
                  <a:schemeClr val="tx1"/>
                </a:solidFill>
              </a:rPr>
              <a:t>[AS15</a:t>
            </a:r>
            <a:r>
              <a:rPr kumimoji="1" lang="en-US" altLang="zh-CN" sz="4000" dirty="0">
                <a:solidFill>
                  <a:schemeClr val="tx1"/>
                </a:solidFill>
              </a:rPr>
              <a:t>]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</a:t>
            </a:r>
            <a:r>
              <a:rPr lang="en-US" dirty="0"/>
              <a:t>h</a:t>
            </a:r>
            <a:r>
              <a:rPr lang="en-US" dirty="0" smtClean="0"/>
              <a:t>ardness, revisited</a:t>
            </a:r>
            <a:endParaRPr lang="en-US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2040470" y="1629278"/>
            <a:ext cx="5193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function 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/>
              <a:t> </a:t>
            </a:r>
            <a:r>
              <a:rPr lang="en-US" sz="2800" b="1" smtClean="0"/>
              <a:t>is </a:t>
            </a:r>
            <a:r>
              <a:rPr lang="en-US" sz="2800" b="1" smtClean="0">
                <a:solidFill>
                  <a:srgbClr val="0070C0"/>
                </a:solidFill>
              </a:rPr>
              <a:t>memory-hard </a:t>
            </a:r>
            <a:r>
              <a:rPr lang="en-US" sz="2800" b="1" dirty="0" smtClean="0"/>
              <a:t>if 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10890" y="2647164"/>
            <a:ext cx="50129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Can </a:t>
            </a:r>
            <a:r>
              <a:rPr lang="en-US" sz="3000" b="1" dirty="0" smtClean="0"/>
              <a:t>be computed </a:t>
            </a:r>
            <a:r>
              <a:rPr lang="en-US" sz="3000" b="1" dirty="0" smtClean="0">
                <a:solidFill>
                  <a:srgbClr val="00B050"/>
                </a:solidFill>
              </a:rPr>
              <a:t>sequentially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3" y="4195940"/>
            <a:ext cx="35255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Cannot </a:t>
            </a:r>
            <a:r>
              <a:rPr lang="en-US" sz="3000" b="1" dirty="0" smtClean="0"/>
              <a:t>be computed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0668" y="3179402"/>
            <a:ext cx="2938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with </a:t>
            </a:r>
            <a:r>
              <a:rPr lang="en-US" sz="3000" b="1" dirty="0" smtClean="0">
                <a:solidFill>
                  <a:srgbClr val="0070C0"/>
                </a:solidFill>
              </a:rPr>
              <a:t>CMC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=</a:t>
            </a:r>
            <a:r>
              <a:rPr lang="en-US" sz="3000" b="1" dirty="0" smtClean="0">
                <a:solidFill>
                  <a:srgbClr val="00B050"/>
                </a:solidFill>
              </a:rPr>
              <a:t> </a:t>
            </a:r>
            <a:r>
              <a:rPr lang="en-US" sz="3000" b="1" dirty="0" smtClean="0"/>
              <a:t>O(</a:t>
            </a:r>
            <a:r>
              <a:rPr lang="en-US" sz="3000" b="1" dirty="0" smtClean="0">
                <a:solidFill>
                  <a:srgbClr val="0070C0"/>
                </a:solidFill>
              </a:rPr>
              <a:t>n</a:t>
            </a:r>
            <a:r>
              <a:rPr lang="en-US" sz="3000" b="1" baseline="30000" dirty="0" smtClean="0"/>
              <a:t>2</a:t>
            </a:r>
            <a:r>
              <a:rPr lang="en-US" sz="3000" b="1" dirty="0" smtClean="0"/>
              <a:t>)</a:t>
            </a:r>
            <a:endParaRPr lang="en-US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20005" y="4736413"/>
            <a:ext cx="49889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with </a:t>
            </a:r>
            <a:r>
              <a:rPr lang="en-US" sz="3000" b="1" dirty="0">
                <a:solidFill>
                  <a:srgbClr val="0070C0"/>
                </a:solidFill>
              </a:rPr>
              <a:t>CMC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>
                <a:solidFill>
                  <a:srgbClr val="002060"/>
                </a:solidFill>
              </a:rPr>
              <a:t>= </a:t>
            </a:r>
            <a:r>
              <a:rPr lang="en-US" sz="3000" b="1" dirty="0" smtClean="0">
                <a:solidFill>
                  <a:srgbClr val="000000"/>
                </a:solidFill>
                <a:cs typeface="Calibri"/>
                <a:sym typeface="Symbol" charset="0"/>
              </a:rPr>
              <a:t>O</a:t>
            </a:r>
            <a:r>
              <a:rPr lang="en-US" altLang="zh-CN" sz="3000" b="1" dirty="0" smtClean="0">
                <a:solidFill>
                  <a:srgbClr val="000000"/>
                </a:solidFill>
                <a:cs typeface="Calibri"/>
                <a:sym typeface="Symbol" charset="0"/>
              </a:rPr>
              <a:t>(</a:t>
            </a:r>
            <a:r>
              <a:rPr lang="en-US" altLang="zh-CN" sz="3000" b="1" dirty="0" smtClean="0">
                <a:solidFill>
                  <a:srgbClr val="0070C0"/>
                </a:solidFill>
                <a:cs typeface="Calibri"/>
                <a:sym typeface="Symbol" charset="0"/>
              </a:rPr>
              <a:t>n</a:t>
            </a:r>
            <a:r>
              <a:rPr lang="en-US" altLang="zh-CN" sz="3000" b="1" baseline="30000" dirty="0" smtClean="0">
                <a:solidFill>
                  <a:srgbClr val="000000"/>
                </a:solidFill>
                <a:cs typeface="Calibri"/>
                <a:sym typeface="Symbol" charset="0"/>
              </a:rPr>
              <a:t>2-ε</a:t>
            </a:r>
            <a:r>
              <a:rPr lang="en-US" altLang="zh-CN" sz="3000" b="1" dirty="0" smtClean="0">
                <a:solidFill>
                  <a:srgbClr val="000000"/>
                </a:solidFill>
                <a:cs typeface="Calibri"/>
                <a:sym typeface="Symbol" charset="0"/>
              </a:rPr>
              <a:t>) for any </a:t>
            </a:r>
            <a:r>
              <a:rPr lang="en-US" altLang="zh-CN" sz="3000" b="1" dirty="0" err="1" smtClean="0">
                <a:solidFill>
                  <a:srgbClr val="000000"/>
                </a:solidFill>
                <a:cs typeface="Calibri"/>
                <a:sym typeface="Symbol" charset="0"/>
              </a:rPr>
              <a:t>ε</a:t>
            </a:r>
            <a:r>
              <a:rPr lang="en-US" altLang="zh-CN" sz="3000" b="1" dirty="0" smtClean="0">
                <a:solidFill>
                  <a:srgbClr val="000000"/>
                </a:solidFill>
                <a:cs typeface="Calibri"/>
                <a:sym typeface="Symbol" charset="0"/>
              </a:rPr>
              <a:t>&gt;0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7705" y="5276886"/>
            <a:ext cx="51773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e</a:t>
            </a:r>
            <a:r>
              <a:rPr lang="en-US" sz="3000" b="1" dirty="0" smtClean="0">
                <a:solidFill>
                  <a:srgbClr val="002060"/>
                </a:solidFill>
              </a:rPr>
              <a:t>ven with </a:t>
            </a:r>
            <a:r>
              <a:rPr lang="en-US" sz="3000" b="1" dirty="0" smtClean="0">
                <a:solidFill>
                  <a:srgbClr val="FF0000"/>
                </a:solidFill>
              </a:rPr>
              <a:t>parallel </a:t>
            </a:r>
            <a:r>
              <a:rPr lang="en-US" sz="3000" b="1" dirty="0" smtClean="0">
                <a:solidFill>
                  <a:srgbClr val="002060"/>
                </a:solidFill>
              </a:rPr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8089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36" y="5550310"/>
            <a:ext cx="1184922" cy="947937"/>
          </a:xfrm>
          <a:prstGeom prst="rect">
            <a:avLst/>
          </a:prstGeom>
        </p:spPr>
      </p:pic>
      <p:pic>
        <p:nvPicPr>
          <p:cNvPr id="16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92" y="4995545"/>
            <a:ext cx="1184922" cy="94793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Our results</a:t>
            </a:r>
            <a:endParaRPr kumimoji="1" lang="zh-CN" altLang="en-US" sz="2900" dirty="0">
              <a:solidFill>
                <a:srgbClr val="FF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57201" y="2257458"/>
            <a:ext cx="8358996" cy="2360291"/>
          </a:xfrm>
          <a:prstGeom prst="rect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Theorem 1</a:t>
            </a:r>
            <a:endParaRPr lang="en-US" altLang="zh-CN" sz="2200" b="1" dirty="0" smtClean="0">
              <a:solidFill>
                <a:srgbClr val="FF0000"/>
              </a:solidFill>
              <a:latin typeface="Calibri"/>
              <a:cs typeface="Calibri"/>
              <a:sym typeface="Symbol" charset="0"/>
            </a:endParaRPr>
          </a:p>
          <a:p>
            <a:pPr marL="0" indent="0" algn="just" eaLnBrk="1" hangingPunct="1">
              <a:spcBef>
                <a:spcPct val="20000"/>
              </a:spcBef>
            </a:pP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Under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the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pROM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model,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g</a:t>
            </a:r>
            <a:r>
              <a:rPr 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iven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a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b="1" i="1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single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input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8000"/>
                </a:solidFill>
                <a:latin typeface="Calibri"/>
                <a:cs typeface="Calibri"/>
                <a:sym typeface="Symbol" charset="0"/>
              </a:rPr>
              <a:t>X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, for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  <a:latin typeface="Calibri"/>
                <a:cs typeface="Calibri"/>
                <a:sym typeface="Symbol" charset="0"/>
              </a:rPr>
              <a:t>any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adv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who</a:t>
            </a:r>
            <a:r>
              <a:rPr lang="zh-CN" altLang="zh-CN" sz="2600" dirty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computes </a:t>
            </a:r>
            <a:r>
              <a:rPr lang="en-US" altLang="zh-CN" sz="2600" dirty="0" err="1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Scrypt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(</a:t>
            </a:r>
            <a:r>
              <a:rPr lang="en-US" altLang="zh-CN" sz="2600" dirty="0">
                <a:solidFill>
                  <a:srgbClr val="008000"/>
                </a:solidFill>
                <a:latin typeface="Calibri"/>
                <a:cs typeface="Calibri"/>
                <a:sym typeface="Symbol" charset="0"/>
              </a:rPr>
              <a:t>X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)</a:t>
            </a:r>
            <a:r>
              <a:rPr lang="en-US" altLang="zh-CN" sz="2600" dirty="0" smtClean="0">
                <a:latin typeface="Calibri"/>
                <a:cs typeface="Calibri"/>
                <a:sym typeface="Symbol" charset="0"/>
              </a:rPr>
              <a:t>,</a:t>
            </a:r>
            <a:r>
              <a:rPr lang="zh-CN" altLang="en-US" sz="26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latin typeface="Calibri"/>
                <a:cs typeface="Calibri"/>
                <a:sym typeface="Symbol" charset="0"/>
              </a:rPr>
              <a:t>for</a:t>
            </a:r>
            <a:r>
              <a:rPr lang="zh-CN" altLang="en-US" sz="26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latin typeface="Calibri"/>
                <a:cs typeface="Calibri"/>
                <a:sym typeface="Symbol" charset="0"/>
              </a:rPr>
              <a:t>any</a:t>
            </a:r>
            <a:r>
              <a:rPr lang="zh-CN" altLang="en-US" sz="26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latin typeface="Calibri"/>
                <a:cs typeface="Calibri"/>
                <a:sym typeface="Symbol" charset="0"/>
              </a:rPr>
              <a:t>constant</a:t>
            </a:r>
            <a:r>
              <a:rPr lang="zh-CN" altLang="en-US" sz="26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ε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&gt;0,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zh-CN" altLang="en-US" sz="2600" dirty="0" smtClean="0">
                <a:latin typeface="Calibri"/>
                <a:cs typeface="Calibri"/>
                <a:sym typeface="Symbol" charset="0"/>
              </a:rPr>
              <a:t> </a:t>
            </a:r>
            <a:endParaRPr lang="en-US" altLang="zh-CN" sz="2600" dirty="0" smtClean="0">
              <a:latin typeface="Calibri"/>
              <a:cs typeface="Calibri"/>
              <a:sym typeface="Symbol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  <a:latin typeface="Calibri"/>
                <a:cs typeface="Calibri"/>
                <a:sym typeface="Symbol" charset="0"/>
              </a:rPr>
              <a:t>CMC</a:t>
            </a:r>
            <a:r>
              <a:rPr lang="en-US" sz="2800" dirty="0" smtClean="0">
                <a:latin typeface="Calibri"/>
                <a:cs typeface="Calibri"/>
                <a:sym typeface="Symbol" charset="0"/>
              </a:rPr>
              <a:t>(</a:t>
            </a:r>
            <a:r>
              <a:rPr lang="en-US" sz="2800" dirty="0" err="1" smtClean="0">
                <a:latin typeface="Calibri"/>
                <a:cs typeface="Calibri"/>
                <a:sym typeface="Symbol" charset="0"/>
              </a:rPr>
              <a:t>adv</a:t>
            </a:r>
            <a:r>
              <a:rPr lang="en-US" sz="2800" dirty="0" smtClean="0">
                <a:latin typeface="Calibri"/>
                <a:cs typeface="Calibri"/>
                <a:sym typeface="Symbol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=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Ω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(n</a:t>
            </a:r>
            <a:r>
              <a:rPr lang="en-US" altLang="zh-CN" sz="2800" baseline="300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2-ε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)</a:t>
            </a:r>
            <a:r>
              <a:rPr lang="zh-CN" altLang="en-US" sz="2800" baseline="300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endParaRPr lang="en-US" altLang="zh-CN" sz="2800" baseline="30000" dirty="0" smtClean="0">
              <a:solidFill>
                <a:srgbClr val="000000"/>
              </a:solidFill>
              <a:latin typeface="Calibri"/>
              <a:cs typeface="Calibri"/>
              <a:sym typeface="Symbo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4884" y="1517281"/>
            <a:ext cx="519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</a:t>
            </a:r>
            <a:r>
              <a:rPr lang="en-US" sz="2000" b="1" dirty="0" smtClean="0"/>
              <a:t>an query </a:t>
            </a:r>
            <a:r>
              <a:rPr lang="en-US" sz="2000" b="1" dirty="0" smtClean="0">
                <a:solidFill>
                  <a:srgbClr val="0070C0"/>
                </a:solidFill>
              </a:rPr>
              <a:t>unbounded</a:t>
            </a:r>
            <a:r>
              <a:rPr lang="en-US" sz="2000" b="1" dirty="0" smtClean="0"/>
              <a:t> # of </a:t>
            </a:r>
            <a:r>
              <a:rPr lang="en-US" sz="2000" b="1" dirty="0" smtClean="0">
                <a:solidFill>
                  <a:srgbClr val="FF0000"/>
                </a:solidFill>
              </a:rPr>
              <a:t>RO</a:t>
            </a:r>
            <a:r>
              <a:rPr lang="en-US" sz="2000" b="1" dirty="0" smtClean="0"/>
              <a:t> inputs in </a:t>
            </a:r>
            <a:r>
              <a:rPr lang="en-US" sz="2000" b="1" dirty="0" smtClean="0">
                <a:solidFill>
                  <a:srgbClr val="00B050"/>
                </a:solidFill>
              </a:rPr>
              <a:t>parallel</a:t>
            </a:r>
          </a:p>
          <a:p>
            <a:pPr algn="ctr"/>
            <a:r>
              <a:rPr lang="en-US" altLang="zh-CN" sz="2000" b="1" dirty="0"/>
              <a:t>i</a:t>
            </a:r>
            <a:r>
              <a:rPr lang="en-US" altLang="zh-CN" sz="2000" b="1" dirty="0" smtClean="0"/>
              <a:t>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one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step</a:t>
            </a:r>
            <a:endParaRPr lang="en-US" sz="2000" b="1" dirty="0"/>
          </a:p>
        </p:txBody>
      </p:sp>
      <p:pic>
        <p:nvPicPr>
          <p:cNvPr id="5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1" y="1278033"/>
            <a:ext cx="1184922" cy="947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1846" y="1727486"/>
            <a:ext cx="258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u</a:t>
            </a:r>
            <a:r>
              <a:rPr lang="en-US" sz="2400" b="1" dirty="0" smtClean="0">
                <a:solidFill>
                  <a:srgbClr val="0070C0"/>
                </a:solidFill>
              </a:rPr>
              <a:t>nder a conjecture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25726" y="2257458"/>
            <a:ext cx="178212" cy="6927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93361" y="3197714"/>
            <a:ext cx="54864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304133" y="5037508"/>
            <a:ext cx="1660377" cy="767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dirty="0" smtClean="0">
                <a:solidFill>
                  <a:srgbClr val="FF0000"/>
                </a:solidFill>
              </a:rPr>
              <a:t>Simple 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1145" y="5796431"/>
            <a:ext cx="40887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/>
              <a:t>o</a:t>
            </a:r>
            <a:r>
              <a:rPr lang="en-US" sz="2200" dirty="0" smtClean="0"/>
              <a:t>nly storing 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’s output in </a:t>
            </a:r>
            <a:r>
              <a:rPr lang="en-US" altLang="zh-CN" sz="2200" dirty="0" smtClean="0"/>
              <a:t>memory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26759" y="5324166"/>
            <a:ext cx="22520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Too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restrictive!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657" y="5202443"/>
            <a:ext cx="2585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b="1" dirty="0" smtClean="0"/>
              <a:t>Restrict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the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class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of</a:t>
            </a:r>
            <a:r>
              <a:rPr lang="zh-CN" altLang="en-US" sz="2200" b="1" dirty="0" smtClean="0"/>
              <a:t> </a:t>
            </a:r>
            <a:endParaRPr lang="en-US" altLang="zh-CN" sz="2200" b="1" dirty="0" smtClean="0"/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adversar</a:t>
            </a:r>
            <a:r>
              <a:rPr lang="en-US" altLang="zh-CN" sz="2200" b="1" dirty="0" smtClean="0">
                <a:solidFill>
                  <a:srgbClr val="FF0000"/>
                </a:solidFill>
              </a:rPr>
              <a:t>ies</a:t>
            </a:r>
            <a:r>
              <a:rPr lang="en-US" sz="2200" b="1" dirty="0" smtClean="0"/>
              <a:t>:</a:t>
            </a:r>
            <a:endParaRPr lang="en-US" sz="2200" b="1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491781" y="5246747"/>
            <a:ext cx="528418" cy="32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smtClean="0">
                <a:solidFill>
                  <a:srgbClr val="FF0000"/>
                </a:solidFill>
              </a:rPr>
              <a:t>?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5639" y="5162561"/>
            <a:ext cx="21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/>
              <a:t>M</a:t>
            </a:r>
            <a:r>
              <a:rPr lang="en-US" altLang="zh-CN" sz="2400" b="1" smtClean="0"/>
              <a:t>ore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powerful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2354" y="5760161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exists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13" grpId="0"/>
      <p:bldP spid="14" grpId="0"/>
      <p:bldP spid="15" grpId="0"/>
      <p:bldP spid="15" grpId="1"/>
      <p:bldP spid="12" grpId="0"/>
      <p:bldP spid="18" grpId="0"/>
      <p:bldP spid="17" grpId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Entangled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Adversary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167919" y="2606099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158142" y="3421261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3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158142" y="4236423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4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67919" y="5051585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7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943041" y="3754181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7</a:t>
            </a:r>
          </a:p>
        </p:txBody>
      </p:sp>
      <p:pic>
        <p:nvPicPr>
          <p:cNvPr id="23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7" y="3551031"/>
            <a:ext cx="1238792" cy="987657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>
            <a:off x="2994814" y="3829234"/>
            <a:ext cx="734518" cy="484632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29332" y="3886884"/>
                <a:ext cx="22682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22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𝐗</m:t>
                          </m:r>
                        </m:e>
                        <m:sub>
                          <m:r>
                            <a:rPr lang="en-US" altLang="zh-CN" sz="22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⨁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2200" b="1" i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𝐗</m:t>
                          </m:r>
                        </m:e>
                        <m:sub>
                          <m:r>
                            <a:rPr lang="en-US" altLang="zh-CN" sz="22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𝟑</m:t>
                          </m:r>
                        </m:sub>
                      </m:sSub>
                      <m:r>
                        <a:rPr lang="en-US" sz="2200" b="1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⨁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2200" b="1" i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𝐗</m:t>
                          </m:r>
                        </m:e>
                        <m:sub>
                          <m:r>
                            <a:rPr lang="en-US" altLang="zh-CN" sz="22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𝟒</m:t>
                          </m:r>
                        </m:sub>
                      </m:sSub>
                      <m:r>
                        <a:rPr lang="en-US" sz="2200" b="1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⨁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2200" b="1" i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𝐗</m:t>
                          </m:r>
                        </m:e>
                        <m:sub>
                          <m:r>
                            <a:rPr lang="en-US" altLang="zh-CN" sz="2200" b="1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332" y="3886884"/>
                <a:ext cx="2268250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 bwMode="auto">
          <a:xfrm>
            <a:off x="3595743" y="2179181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4515890" y="2179181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3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5407374" y="2179181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4</a:t>
            </a:r>
          </a:p>
        </p:txBody>
      </p:sp>
      <p:sp>
        <p:nvSpPr>
          <p:cNvPr id="29" name="Right Arrow 28"/>
          <p:cNvSpPr/>
          <p:nvPr/>
        </p:nvSpPr>
        <p:spPr bwMode="auto">
          <a:xfrm>
            <a:off x="5997582" y="3829234"/>
            <a:ext cx="734518" cy="484632"/>
          </a:xfrm>
          <a:prstGeom prst="rightArrow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4567491" y="3019031"/>
            <a:ext cx="484632" cy="804459"/>
          </a:xfrm>
          <a:prstGeom prst="downArrow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2" grpId="0" animBg="1"/>
      <p:bldP spid="24" grpId="0" animBg="1"/>
      <p:bldP spid="24" grpId="1" animBg="1"/>
      <p:bldP spid="25" grpId="0"/>
      <p:bldP spid="26" grpId="0" animBg="1"/>
      <p:bldP spid="27" grpId="0" animBg="1"/>
      <p:bldP spid="28" grpId="0" animBg="1"/>
      <p:bldP spid="29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pic>
        <p:nvPicPr>
          <p:cNvPr id="7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21" y="3493692"/>
            <a:ext cx="1331510" cy="1061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250" y="3809039"/>
            <a:ext cx="1356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50"/>
                </a:solidFill>
              </a:rPr>
              <a:t>entangled</a:t>
            </a:r>
            <a:endParaRPr lang="en-US" sz="2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3119" y="1798889"/>
                <a:ext cx="281423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</m:oMath>
                </a14:m>
                <a:r>
                  <a:rPr lang="zh-CN" altLang="en-US" sz="2200" dirty="0" smtClean="0"/>
                  <a:t> </a:t>
                </a:r>
                <a:r>
                  <a:rPr lang="en-US" sz="2200" dirty="0" smtClean="0"/>
                  <a:t>a set </a:t>
                </a:r>
                <a:r>
                  <a:rPr lang="en-US" sz="2200" b="1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sz="2200" dirty="0" smtClean="0"/>
                  <a:t> of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200" dirty="0" smtClean="0"/>
                  <a:t>’s outputs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19" y="1798889"/>
                <a:ext cx="2814232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9859" r="-1735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 bwMode="auto">
          <a:xfrm>
            <a:off x="2827493" y="2591110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817716" y="3406272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3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817716" y="4221434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4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2827493" y="5036596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7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606445" y="4147824"/>
            <a:ext cx="12609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98067" y="3728155"/>
            <a:ext cx="1230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encoding</a:t>
            </a:r>
            <a:endParaRPr lang="en-US" sz="2200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4915132" y="3689133"/>
            <a:ext cx="1051228" cy="104764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Enc</a:t>
            </a:r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61699" y="5036596"/>
            <a:ext cx="1503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|</a:t>
            </a:r>
            <a:r>
              <a:rPr lang="en-US" sz="2200" dirty="0" err="1" smtClean="0"/>
              <a:t>Enc</a:t>
            </a:r>
            <a:r>
              <a:rPr lang="en-US" sz="2200" dirty="0" smtClean="0"/>
              <a:t>(</a:t>
            </a:r>
            <a:r>
              <a:rPr lang="en-US" sz="2200" b="1" dirty="0" smtClean="0">
                <a:solidFill>
                  <a:srgbClr val="0070C0"/>
                </a:solidFill>
              </a:rPr>
              <a:t>L</a:t>
            </a:r>
            <a:r>
              <a:rPr lang="en-US" sz="2200" dirty="0" smtClean="0"/>
              <a:t>)| ~ 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1524" y="2642500"/>
            <a:ext cx="27462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a</a:t>
            </a:r>
            <a:r>
              <a:rPr lang="en-US" sz="2200" dirty="0" err="1" smtClean="0"/>
              <a:t>ny|</a:t>
            </a:r>
            <a:r>
              <a:rPr lang="en-US" sz="2200" b="1" dirty="0" err="1" smtClean="0">
                <a:solidFill>
                  <a:srgbClr val="0070C0"/>
                </a:solidFill>
              </a:rPr>
              <a:t>L</a:t>
            </a:r>
            <a:r>
              <a:rPr lang="en-US" sz="2200" dirty="0" smtClean="0"/>
              <a:t>|-</a:t>
            </a:r>
            <a:r>
              <a:rPr lang="en-US" sz="2200" b="1" dirty="0" smtClean="0">
                <a:solidFill>
                  <a:srgbClr val="FF0000"/>
                </a:solidFill>
              </a:rPr>
              <a:t>t</a:t>
            </a:r>
            <a:r>
              <a:rPr lang="en-US" sz="2200" dirty="0" smtClean="0"/>
              <a:t> labels in set </a:t>
            </a:r>
            <a:r>
              <a:rPr lang="en-US" sz="2200" dirty="0" smtClean="0">
                <a:solidFill>
                  <a:srgbClr val="0070C0"/>
                </a:solidFill>
              </a:rPr>
              <a:t>L</a:t>
            </a:r>
            <a:endParaRPr lang="en-US" sz="2200" dirty="0">
              <a:solidFill>
                <a:srgbClr val="0070C0"/>
              </a:solidFill>
            </a:endParaRPr>
          </a:p>
        </p:txBody>
      </p:sp>
      <p:cxnSp>
        <p:nvCxnSpPr>
          <p:cNvPr id="27" name="Straight Arrow Connector 26"/>
          <p:cNvCxnSpPr>
            <a:stCxn id="26" idx="2"/>
            <a:endCxn id="24" idx="0"/>
          </p:cNvCxnSpPr>
          <p:nvPr/>
        </p:nvCxnSpPr>
        <p:spPr>
          <a:xfrm flipH="1">
            <a:off x="5440746" y="3073387"/>
            <a:ext cx="0" cy="615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98415" y="4147824"/>
            <a:ext cx="11900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78706" y="3747823"/>
            <a:ext cx="1230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decoding</a:t>
            </a:r>
            <a:endParaRPr lang="en-US" sz="2200" dirty="0"/>
          </a:p>
        </p:txBody>
      </p:sp>
      <p:sp>
        <p:nvSpPr>
          <p:cNvPr id="32" name="Oval 31"/>
          <p:cNvSpPr/>
          <p:nvPr/>
        </p:nvSpPr>
        <p:spPr bwMode="auto">
          <a:xfrm>
            <a:off x="7243166" y="2517500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1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7233390" y="3332662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3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7233390" y="4147824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4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7243166" y="4962986"/>
            <a:ext cx="625731" cy="62359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227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/>
      <p:bldP spid="19" grpId="1"/>
      <p:bldP spid="24" grpId="0" animBg="1"/>
      <p:bldP spid="25" grpId="0"/>
      <p:bldP spid="26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Our results</a:t>
            </a:r>
            <a:endParaRPr kumimoji="1" lang="zh-CN" altLang="en-US" sz="2900" dirty="0">
              <a:solidFill>
                <a:srgbClr val="FF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57201" y="2602514"/>
            <a:ext cx="8358996" cy="2360291"/>
          </a:xfrm>
          <a:prstGeom prst="rect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Theorem 2</a:t>
            </a:r>
            <a:endParaRPr lang="en-US" altLang="zh-CN" sz="2200" b="1" dirty="0" smtClean="0">
              <a:solidFill>
                <a:srgbClr val="FF0000"/>
              </a:solidFill>
              <a:latin typeface="Calibri"/>
              <a:cs typeface="Calibri"/>
              <a:sym typeface="Symbol" charset="0"/>
            </a:endParaRPr>
          </a:p>
          <a:p>
            <a:pPr marL="0" indent="0" algn="just" eaLnBrk="1" hangingPunct="1">
              <a:spcBef>
                <a:spcPct val="20000"/>
              </a:spcBef>
            </a:pP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Under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the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pROM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model,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g</a:t>
            </a:r>
            <a:r>
              <a:rPr 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iven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a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b="1" i="1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single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input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8000"/>
                </a:solidFill>
                <a:latin typeface="Calibri"/>
                <a:cs typeface="Calibri"/>
                <a:sym typeface="Symbol" charset="0"/>
              </a:rPr>
              <a:t>X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, for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  <a:latin typeface="Calibri"/>
                <a:cs typeface="Calibri"/>
                <a:sym typeface="Symbol" charset="0"/>
              </a:rPr>
              <a:t>any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  <a:latin typeface="Calibri"/>
                <a:cs typeface="Calibri"/>
                <a:sym typeface="Symbol" charset="0"/>
              </a:rPr>
              <a:t>entangled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adv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who</a:t>
            </a:r>
            <a:r>
              <a:rPr lang="zh-CN" altLang="zh-CN" sz="2600" dirty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computes </a:t>
            </a:r>
            <a:r>
              <a:rPr lang="en-US" altLang="zh-CN" sz="2600" dirty="0" err="1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Scrypt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(</a:t>
            </a:r>
            <a:r>
              <a:rPr lang="en-US" altLang="zh-CN" sz="2600" dirty="0">
                <a:solidFill>
                  <a:srgbClr val="008000"/>
                </a:solidFill>
                <a:latin typeface="Calibri"/>
                <a:cs typeface="Calibri"/>
                <a:sym typeface="Symbol" charset="0"/>
              </a:rPr>
              <a:t>X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)</a:t>
            </a:r>
            <a:r>
              <a:rPr lang="en-US" altLang="zh-CN" sz="2600" dirty="0" smtClean="0">
                <a:latin typeface="Calibri"/>
                <a:cs typeface="Calibri"/>
                <a:sym typeface="Symbol" charset="0"/>
              </a:rPr>
              <a:t>,</a:t>
            </a:r>
            <a:r>
              <a:rPr lang="zh-CN" altLang="en-US" sz="26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latin typeface="Calibri"/>
                <a:cs typeface="Calibri"/>
                <a:sym typeface="Symbol" charset="0"/>
              </a:rPr>
              <a:t>for</a:t>
            </a:r>
            <a:r>
              <a:rPr lang="zh-CN" altLang="en-US" sz="26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latin typeface="Calibri"/>
                <a:cs typeface="Calibri"/>
                <a:sym typeface="Symbol" charset="0"/>
              </a:rPr>
              <a:t>any</a:t>
            </a:r>
            <a:r>
              <a:rPr lang="zh-CN" altLang="en-US" sz="26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smtClean="0">
                <a:latin typeface="Calibri"/>
                <a:cs typeface="Calibri"/>
                <a:sym typeface="Symbol" charset="0"/>
              </a:rPr>
              <a:t>constant</a:t>
            </a:r>
            <a:r>
              <a:rPr lang="zh-CN" altLang="en-US" sz="2600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600" dirty="0" err="1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ε</a:t>
            </a:r>
            <a:r>
              <a:rPr lang="en-US" altLang="zh-CN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&gt;0,</a:t>
            </a:r>
            <a:r>
              <a:rPr lang="zh-CN" altLang="en-US" sz="26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zh-CN" altLang="en-US" sz="2600" dirty="0" smtClean="0">
                <a:latin typeface="Calibri"/>
                <a:cs typeface="Calibri"/>
                <a:sym typeface="Symbol" charset="0"/>
              </a:rPr>
              <a:t> </a:t>
            </a:r>
            <a:endParaRPr lang="en-US" altLang="zh-CN" sz="2600" dirty="0" smtClean="0">
              <a:latin typeface="Calibri"/>
              <a:cs typeface="Calibri"/>
              <a:sym typeface="Symbol" charset="0"/>
            </a:endParaRPr>
          </a:p>
          <a:p>
            <a:pPr marL="0" indent="0" algn="ctr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  <a:latin typeface="Calibri"/>
                <a:cs typeface="Calibri"/>
                <a:sym typeface="Symbol" charset="0"/>
              </a:rPr>
              <a:t>CMC</a:t>
            </a:r>
            <a:r>
              <a:rPr lang="en-US" sz="2800" dirty="0" smtClean="0">
                <a:latin typeface="Calibri"/>
                <a:cs typeface="Calibri"/>
                <a:sym typeface="Symbol" charset="0"/>
              </a:rPr>
              <a:t>(</a:t>
            </a:r>
            <a:r>
              <a:rPr lang="en-US" sz="2800" dirty="0" err="1" smtClean="0">
                <a:latin typeface="Calibri"/>
                <a:cs typeface="Calibri"/>
                <a:sym typeface="Symbol" charset="0"/>
              </a:rPr>
              <a:t>adv</a:t>
            </a:r>
            <a:r>
              <a:rPr lang="en-US" sz="2800" dirty="0" smtClean="0">
                <a:latin typeface="Calibri"/>
                <a:cs typeface="Calibri"/>
                <a:sym typeface="Symbol" charset="0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=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Ω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(n</a:t>
            </a:r>
            <a:r>
              <a:rPr lang="en-US" altLang="zh-CN" sz="2800" baseline="300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2-ε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)</a:t>
            </a:r>
            <a:r>
              <a:rPr lang="zh-CN" altLang="en-US" sz="2800" baseline="30000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endParaRPr lang="en-US" altLang="zh-CN" sz="2800" baseline="30000" dirty="0" smtClean="0">
              <a:solidFill>
                <a:srgbClr val="000000"/>
              </a:solidFill>
              <a:latin typeface="Calibri"/>
              <a:cs typeface="Calibri"/>
              <a:sym typeface="Symbo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4884" y="1862337"/>
            <a:ext cx="6425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</a:t>
            </a:r>
            <a:r>
              <a:rPr lang="en-US" sz="2000" b="1" dirty="0" smtClean="0"/>
              <a:t>an query </a:t>
            </a:r>
            <a:r>
              <a:rPr lang="en-US" sz="2000" b="1" dirty="0" smtClean="0">
                <a:solidFill>
                  <a:srgbClr val="0070C0"/>
                </a:solidFill>
              </a:rPr>
              <a:t>unbounded</a:t>
            </a:r>
            <a:r>
              <a:rPr lang="en-US" sz="2000" b="1" dirty="0" smtClean="0"/>
              <a:t> # of </a:t>
            </a:r>
            <a:r>
              <a:rPr lang="en-US" sz="2000" b="1" dirty="0" smtClean="0">
                <a:solidFill>
                  <a:srgbClr val="FF0000"/>
                </a:solidFill>
              </a:rPr>
              <a:t>RO</a:t>
            </a:r>
            <a:r>
              <a:rPr lang="en-US" sz="2000" b="1" dirty="0" smtClean="0"/>
              <a:t> inputs in </a:t>
            </a:r>
            <a:r>
              <a:rPr lang="en-US" sz="2000" b="1" dirty="0" smtClean="0">
                <a:solidFill>
                  <a:srgbClr val="00B050"/>
                </a:solidFill>
              </a:rPr>
              <a:t>parallel</a:t>
            </a:r>
            <a:r>
              <a:rPr lang="zh-CN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zh-CN" sz="2000" b="1" dirty="0" smtClean="0"/>
              <a:t>in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one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step</a:t>
            </a:r>
            <a:endParaRPr lang="en-US" sz="2000" b="1" dirty="0"/>
          </a:p>
        </p:txBody>
      </p:sp>
      <p:pic>
        <p:nvPicPr>
          <p:cNvPr id="5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1" y="1623089"/>
            <a:ext cx="1184922" cy="947937"/>
          </a:xfrm>
          <a:prstGeom prst="rect">
            <a:avLst/>
          </a:prstGeom>
        </p:spPr>
      </p:pic>
      <p:pic>
        <p:nvPicPr>
          <p:cNvPr id="17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00" y="5069555"/>
            <a:ext cx="1184922" cy="947937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615341" y="5111518"/>
            <a:ext cx="1660377" cy="7670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dirty="0" smtClean="0">
                <a:solidFill>
                  <a:srgbClr val="FF0000"/>
                </a:solidFill>
              </a:rPr>
              <a:t>Simple 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9194" y="5940645"/>
            <a:ext cx="40887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/>
              <a:t>o</a:t>
            </a:r>
            <a:r>
              <a:rPr lang="en-US" sz="2200" dirty="0" smtClean="0"/>
              <a:t>nly storing 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’s output in </a:t>
            </a:r>
            <a:r>
              <a:rPr lang="en-US" altLang="zh-CN" sz="2200" dirty="0" smtClean="0"/>
              <a:t>memory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1779057" y="5465642"/>
            <a:ext cx="17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This talk:</a:t>
            </a:r>
            <a:endParaRPr lang="en-US" sz="3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8259" y="3939585"/>
            <a:ext cx="128016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08263" y="4330460"/>
            <a:ext cx="2887692" cy="1135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7239" y="2017173"/>
            <a:ext cx="8229600" cy="234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tx1"/>
                </a:solidFill>
              </a:rPr>
              <a:t>How</a:t>
            </a:r>
            <a:r>
              <a:rPr lang="zh-CN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to</a:t>
            </a:r>
            <a:r>
              <a:rPr lang="zh-CN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analyze</a:t>
            </a:r>
            <a:r>
              <a:rPr lang="zh-CN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</a:rPr>
            </a:br>
            <a:r>
              <a:rPr lang="en-US" altLang="zh-CN" b="1" dirty="0" smtClean="0">
                <a:solidFill>
                  <a:schemeClr val="tx1"/>
                </a:solidFill>
              </a:rPr>
              <a:t>the</a:t>
            </a:r>
            <a:r>
              <a:rPr lang="zh-CN" altLang="en-US" b="1" dirty="0" smtClean="0"/>
              <a:t>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Scrypt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function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err="1" smtClean="0">
                <a:solidFill>
                  <a:schemeClr val="tx1"/>
                </a:solidFill>
              </a:rPr>
              <a:t>w.r.t</a:t>
            </a:r>
            <a:r>
              <a:rPr lang="en-US" altLang="zh-CN" b="1" dirty="0" smtClean="0">
                <a:solidFill>
                  <a:schemeClr val="tx1"/>
                </a:solidFill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b="1" dirty="0" smtClean="0"/>
              <a:t>CMC</a:t>
            </a:r>
            <a:r>
              <a:rPr lang="en-US" altLang="zh-CN" b="1" dirty="0" smtClean="0"/>
              <a:t>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30914" y="3233908"/>
            <a:ext cx="641662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0" b="1" dirty="0"/>
              <a:t>m</a:t>
            </a:r>
            <a:r>
              <a:rPr lang="en-US" altLang="zh-CN" sz="3400" b="1" dirty="0" smtClean="0"/>
              <a:t>odel</a:t>
            </a:r>
            <a:r>
              <a:rPr lang="zh-CN" altLang="en-US" sz="3400" b="1" dirty="0" smtClean="0"/>
              <a:t> </a:t>
            </a:r>
            <a:r>
              <a:rPr lang="en-US" altLang="zh-CN" sz="3400" b="1" dirty="0" smtClean="0"/>
              <a:t>the</a:t>
            </a:r>
            <a:r>
              <a:rPr lang="zh-CN" altLang="en-US" sz="3400" b="1" dirty="0" smtClean="0"/>
              <a:t> </a:t>
            </a:r>
            <a:r>
              <a:rPr lang="en-US" altLang="zh-CN" sz="3400" b="1" dirty="0" smtClean="0">
                <a:solidFill>
                  <a:srgbClr val="0070C0"/>
                </a:solidFill>
              </a:rPr>
              <a:t>computation</a:t>
            </a:r>
            <a:r>
              <a:rPr lang="zh-CN" altLang="en-US" sz="3400" b="1" dirty="0" smtClean="0"/>
              <a:t> </a:t>
            </a:r>
            <a:r>
              <a:rPr lang="en-US" altLang="zh-CN" sz="3400" b="1" dirty="0" smtClean="0"/>
              <a:t>of</a:t>
            </a:r>
            <a:r>
              <a:rPr lang="zh-CN" altLang="en-US" sz="3400" b="1" dirty="0" smtClean="0"/>
              <a:t> </a:t>
            </a:r>
            <a:r>
              <a:rPr lang="en-US" altLang="zh-CN" sz="3400" b="1" dirty="0" smtClean="0">
                <a:solidFill>
                  <a:srgbClr val="FF0000"/>
                </a:solidFill>
              </a:rPr>
              <a:t>MHF</a:t>
            </a:r>
            <a:r>
              <a:rPr lang="zh-CN" altLang="en-US" sz="3400" b="1" dirty="0" smtClean="0"/>
              <a:t> </a:t>
            </a:r>
            <a:r>
              <a:rPr lang="en-US" altLang="zh-CN" sz="3400" b="1" dirty="0" smtClean="0"/>
              <a:t>by</a:t>
            </a:r>
            <a:endParaRPr lang="en-US" sz="34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3" y="40481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Pebbling game</a:t>
            </a:r>
            <a:r>
              <a:rPr lang="en-US" sz="3100" dirty="0" smtClean="0">
                <a:solidFill>
                  <a:schemeClr val="tx1"/>
                </a:solidFill>
              </a:rPr>
              <a:t>[DNW05]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422" y="2227001"/>
            <a:ext cx="49846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0" b="1" dirty="0" smtClean="0"/>
              <a:t>The idea of </a:t>
            </a:r>
            <a:r>
              <a:rPr lang="en-US" altLang="zh-CN" sz="3400" b="1" smtClean="0">
                <a:solidFill>
                  <a:srgbClr val="0070C0"/>
                </a:solidFill>
              </a:rPr>
              <a:t>[AS15</a:t>
            </a:r>
            <a:r>
              <a:rPr lang="en-US" altLang="zh-CN" sz="3400" b="1" dirty="0" smtClean="0">
                <a:solidFill>
                  <a:srgbClr val="0070C0"/>
                </a:solidFill>
              </a:rPr>
              <a:t>] </a:t>
            </a:r>
            <a:r>
              <a:rPr lang="en-US" altLang="zh-CN" sz="3400" b="1" dirty="0" smtClean="0"/>
              <a:t>was to </a:t>
            </a:r>
            <a:endParaRPr lang="en-US" sz="3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56031" y="2675536"/>
            <a:ext cx="190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</a:t>
            </a:r>
            <a:r>
              <a:rPr lang="en-US" b="1" dirty="0" smtClean="0">
                <a:solidFill>
                  <a:srgbClr val="0070C0"/>
                </a:solidFill>
              </a:rPr>
              <a:t>ata-independent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184455" y="3041286"/>
            <a:ext cx="409269" cy="3347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74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1"/>
      <p:bldP spid="5" grpId="0"/>
      <p:bldP spid="6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ebbling game</a:t>
            </a:r>
            <a:r>
              <a:rPr lang="en-US" sz="3100" dirty="0" smtClean="0">
                <a:solidFill>
                  <a:schemeClr val="tx1"/>
                </a:solidFill>
              </a:rPr>
              <a:t>[DNW05]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630" y="1771565"/>
            <a:ext cx="965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Graph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73346" y="1774370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MHF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Flowchart: Connector 5"/>
          <p:cNvSpPr/>
          <p:nvPr/>
        </p:nvSpPr>
        <p:spPr>
          <a:xfrm>
            <a:off x="423579" y="4216659"/>
            <a:ext cx="329184" cy="32918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1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474720" y="4299558"/>
                <a:ext cx="1867778" cy="38608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𝐋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𝐇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𝐩𝐬𝐰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0" y="4299558"/>
                <a:ext cx="1867778" cy="3860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411469" y="4299558"/>
                <a:ext cx="1817599" cy="38608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𝐋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𝐇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𝐩𝐬𝐰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69" y="4299558"/>
                <a:ext cx="1817599" cy="3860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961130" y="3494534"/>
                <a:ext cx="2281756" cy="38608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𝐋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𝐇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𝐋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𝐋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130" y="3494534"/>
                <a:ext cx="2281756" cy="386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6612889" y="3481837"/>
                <a:ext cx="1878929" cy="38608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𝐋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𝐇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𝐋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89" y="3481837"/>
                <a:ext cx="1878929" cy="3860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210810" y="2664116"/>
                <a:ext cx="2258060" cy="38608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𝐋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𝐇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𝐋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𝐋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10" y="2664116"/>
                <a:ext cx="2258060" cy="3860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/>
          <p:nvPr/>
        </p:nvCxnSpPr>
        <p:spPr>
          <a:xfrm flipV="1">
            <a:off x="5102008" y="3050196"/>
            <a:ext cx="1237832" cy="44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408609" y="3880614"/>
            <a:ext cx="693399" cy="418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320269" y="3867917"/>
            <a:ext cx="1232085" cy="431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5102008" y="3880614"/>
            <a:ext cx="1218261" cy="418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6339840" y="3050196"/>
            <a:ext cx="1212514" cy="431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71" name="Right Arrow 70"/>
          <p:cNvSpPr/>
          <p:nvPr/>
        </p:nvSpPr>
        <p:spPr>
          <a:xfrm>
            <a:off x="2383595" y="3336503"/>
            <a:ext cx="1016000" cy="6893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5"/>
          <p:cNvSpPr/>
          <p:nvPr/>
        </p:nvSpPr>
        <p:spPr>
          <a:xfrm>
            <a:off x="1160595" y="4216659"/>
            <a:ext cx="329184" cy="32918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1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3" name="Flowchart: Connector 5"/>
          <p:cNvSpPr/>
          <p:nvPr/>
        </p:nvSpPr>
        <p:spPr>
          <a:xfrm>
            <a:off x="831411" y="3393315"/>
            <a:ext cx="329184" cy="32918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1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4" name="Flowchart: Connector 5"/>
          <p:cNvSpPr/>
          <p:nvPr/>
        </p:nvSpPr>
        <p:spPr>
          <a:xfrm>
            <a:off x="1670962" y="3393315"/>
            <a:ext cx="329184" cy="32918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1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5" name="Flowchart: Connector 5"/>
          <p:cNvSpPr/>
          <p:nvPr/>
        </p:nvSpPr>
        <p:spPr>
          <a:xfrm>
            <a:off x="1296088" y="2530476"/>
            <a:ext cx="329184" cy="32918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sz="1600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59300" y="3693702"/>
            <a:ext cx="291448" cy="542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1054195" y="3688044"/>
            <a:ext cx="212800" cy="542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1458756" y="3681168"/>
            <a:ext cx="291448" cy="542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094884" y="2842364"/>
            <a:ext cx="291448" cy="542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4" idx="0"/>
          </p:cNvCxnSpPr>
          <p:nvPr/>
        </p:nvCxnSpPr>
        <p:spPr>
          <a:xfrm flipH="1" flipV="1">
            <a:off x="1489779" y="2836706"/>
            <a:ext cx="345775" cy="556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2980" y="5024510"/>
            <a:ext cx="107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password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649634" y="4561302"/>
            <a:ext cx="212800" cy="542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1054195" y="4554426"/>
            <a:ext cx="291448" cy="542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342498" y="4731199"/>
            <a:ext cx="997342" cy="66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4408609" y="4731199"/>
            <a:ext cx="933890" cy="6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85" name="TextBox 84"/>
          <p:cNvSpPr txBox="1"/>
          <p:nvPr/>
        </p:nvSpPr>
        <p:spPr>
          <a:xfrm>
            <a:off x="4802702" y="5435082"/>
            <a:ext cx="107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password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950748" y="5851707"/>
                <a:ext cx="74233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Memory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state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with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size</a:t>
                </a:r>
                <a:r>
                  <a:rPr lang="zh-CN" alt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Configuration</a:t>
                </a:r>
                <a:r>
                  <a:rPr lang="zh-CN" altLang="en-US" sz="2400" b="1" dirty="0" smtClean="0"/>
                  <a:t> </a:t>
                </a:r>
                <a:r>
                  <a:rPr lang="en-US" sz="2400" b="1" dirty="0" smtClean="0"/>
                  <a:t>with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S</a:t>
                </a:r>
                <a:r>
                  <a:rPr lang="en-US" sz="2400" b="1" dirty="0" smtClean="0"/>
                  <a:t> pebbles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48" y="5851707"/>
                <a:ext cx="7423379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739" t="-10526" r="-82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160595" y="5826300"/>
            <a:ext cx="64210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Storing a label is equivalent to </a:t>
            </a:r>
            <a:r>
              <a:rPr lang="en-US" sz="2600" b="1" dirty="0" smtClean="0">
                <a:solidFill>
                  <a:srgbClr val="FF0000"/>
                </a:solidFill>
              </a:rPr>
              <a:t>pebble</a:t>
            </a:r>
            <a:r>
              <a:rPr lang="en-US" sz="2600" b="1" dirty="0" smtClean="0"/>
              <a:t> a node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0821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3" grpId="0" animBg="1"/>
      <p:bldP spid="44" grpId="0" animBg="1"/>
      <p:bldP spid="63" grpId="0" animBg="1"/>
      <p:bldP spid="64" grpId="0" animBg="1"/>
      <p:bldP spid="65" grpId="0" animBg="1"/>
      <p:bldP spid="71" grpId="0" animBg="1"/>
      <p:bldP spid="85" grpId="0"/>
      <p:bldP spid="86" grpId="0"/>
      <p:bldP spid="87" grpId="0"/>
      <p:bldP spid="8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Moderately hard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4018261" y="1949115"/>
            <a:ext cx="987552" cy="98755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F</a:t>
            </a:r>
            <a:endParaRPr kumimoji="1" lang="zh-CN" altLang="en-US" sz="28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2672037" y="1353866"/>
            <a:ext cx="3679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0070C0"/>
                </a:solidFill>
              </a:rPr>
              <a:t>C</a:t>
            </a:r>
            <a:r>
              <a:rPr kumimoji="1" lang="en-US" altLang="zh-CN" sz="2200" b="1" dirty="0" smtClean="0"/>
              <a:t>: The least cost to compute </a:t>
            </a:r>
            <a:r>
              <a:rPr kumimoji="1" lang="en-US" altLang="zh-CN" sz="2200" b="1" dirty="0" smtClean="0">
                <a:solidFill>
                  <a:srgbClr val="FF0000"/>
                </a:solidFill>
              </a:rPr>
              <a:t>F</a:t>
            </a:r>
            <a:endParaRPr kumimoji="1" lang="zh-CN" alt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7980" y="3750203"/>
            <a:ext cx="29201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00" b="1" dirty="0" smtClean="0">
                <a:solidFill>
                  <a:srgbClr val="FF0000"/>
                </a:solidFill>
              </a:rPr>
              <a:t>What</a:t>
            </a:r>
            <a:r>
              <a:rPr lang="zh-CN" altLang="en-US" sz="3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400" b="1" dirty="0" smtClean="0">
                <a:solidFill>
                  <a:srgbClr val="FF0000"/>
                </a:solidFill>
              </a:rPr>
              <a:t>is</a:t>
            </a:r>
            <a:r>
              <a:rPr lang="zh-CN" altLang="en-US" sz="3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400" b="1" dirty="0" smtClean="0">
                <a:solidFill>
                  <a:srgbClr val="FF0000"/>
                </a:solidFill>
              </a:rPr>
              <a:t>cost</a:t>
            </a:r>
            <a:r>
              <a:rPr lang="zh-CN" altLang="en-US" sz="3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400" b="1" dirty="0" smtClean="0">
                <a:solidFill>
                  <a:srgbClr val="FF0000"/>
                </a:solidFill>
              </a:rPr>
              <a:t>C?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790" y="4400294"/>
            <a:ext cx="247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t</a:t>
            </a:r>
            <a:r>
              <a:rPr lang="en-US" altLang="zh-CN" dirty="0" smtClean="0">
                <a:solidFill>
                  <a:srgbClr val="002060"/>
                </a:solidFill>
              </a:rPr>
              <a:t>ime?</a:t>
            </a:r>
            <a:r>
              <a:rPr lang="zh-CN" altLang="en-US" dirty="0" smtClean="0">
                <a:solidFill>
                  <a:srgbClr val="002060"/>
                </a:solidFill>
              </a:rPr>
              <a:t> </a:t>
            </a:r>
            <a:r>
              <a:rPr lang="en-US" altLang="zh-CN" dirty="0">
                <a:solidFill>
                  <a:srgbClr val="002060"/>
                </a:solidFill>
              </a:rPr>
              <a:t>m</a:t>
            </a:r>
            <a:r>
              <a:rPr lang="en-US" altLang="zh-CN" dirty="0" smtClean="0">
                <a:solidFill>
                  <a:srgbClr val="002060"/>
                </a:solidFill>
              </a:rPr>
              <a:t>emory?</a:t>
            </a:r>
            <a:r>
              <a:rPr lang="zh-CN" altLang="en-US" dirty="0" smtClean="0">
                <a:solidFill>
                  <a:srgbClr val="002060"/>
                </a:solidFill>
              </a:rPr>
              <a:t> </a:t>
            </a:r>
            <a:r>
              <a:rPr lang="en-US" altLang="zh-CN" dirty="0">
                <a:solidFill>
                  <a:srgbClr val="002060"/>
                </a:solidFill>
              </a:rPr>
              <a:t>e</a:t>
            </a:r>
            <a:r>
              <a:rPr lang="en-US" altLang="zh-CN" dirty="0" smtClean="0">
                <a:solidFill>
                  <a:srgbClr val="002060"/>
                </a:solidFill>
              </a:rPr>
              <a:t>nergy?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图片 8" descr="client.ic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40" y="3669204"/>
            <a:ext cx="884419" cy="884419"/>
          </a:xfrm>
          <a:prstGeom prst="rect">
            <a:avLst/>
          </a:prstGeom>
        </p:spPr>
      </p:pic>
      <p:pic>
        <p:nvPicPr>
          <p:cNvPr id="14" name="图片 28" descr="adversa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60" y="3632278"/>
            <a:ext cx="1325774" cy="10606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4877" y="325409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User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19847" y="3254099"/>
            <a:ext cx="111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Adversary</a:t>
            </a:r>
            <a:endParaRPr lang="en-US" dirty="0"/>
          </a:p>
        </p:txBody>
      </p:sp>
      <p:cxnSp>
        <p:nvCxnSpPr>
          <p:cNvPr id="17" name="直线箭头连接符 23"/>
          <p:cNvCxnSpPr/>
          <p:nvPr/>
        </p:nvCxnSpPr>
        <p:spPr>
          <a:xfrm flipH="1">
            <a:off x="2394251" y="2936667"/>
            <a:ext cx="1624011" cy="919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23"/>
          <p:cNvCxnSpPr/>
          <p:nvPr/>
        </p:nvCxnSpPr>
        <p:spPr>
          <a:xfrm>
            <a:off x="5072290" y="2936667"/>
            <a:ext cx="1647557" cy="896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15"/>
          <p:cNvSpPr txBox="1"/>
          <p:nvPr/>
        </p:nvSpPr>
        <p:spPr>
          <a:xfrm>
            <a:off x="862413" y="4686847"/>
            <a:ext cx="1984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200" b="1" dirty="0" smtClean="0">
                <a:solidFill>
                  <a:srgbClr val="0070C0"/>
                </a:solidFill>
              </a:rPr>
              <a:t>C</a:t>
            </a:r>
            <a:r>
              <a:rPr kumimoji="1" lang="en-US" altLang="zh-CN" sz="2200" b="1" dirty="0" smtClean="0"/>
              <a:t>: not too large</a:t>
            </a:r>
          </a:p>
          <a:p>
            <a:pPr algn="ctr"/>
            <a:r>
              <a:rPr kumimoji="1" lang="en-US" altLang="zh-CN" sz="2200" b="1" dirty="0" smtClean="0">
                <a:solidFill>
                  <a:srgbClr val="FF0000"/>
                </a:solidFill>
              </a:rPr>
              <a:t>login quickly </a:t>
            </a:r>
            <a:endParaRPr kumimoji="1" lang="zh-CN" altLang="en-US" sz="2200" b="1" dirty="0">
              <a:solidFill>
                <a:srgbClr val="FF0000"/>
              </a:solidFill>
            </a:endParaRPr>
          </a:p>
        </p:txBody>
      </p:sp>
      <p:sp>
        <p:nvSpPr>
          <p:cNvPr id="27" name="文本框 15"/>
          <p:cNvSpPr txBox="1"/>
          <p:nvPr/>
        </p:nvSpPr>
        <p:spPr>
          <a:xfrm>
            <a:off x="5780357" y="4686847"/>
            <a:ext cx="3186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200" b="1" dirty="0" smtClean="0">
                <a:solidFill>
                  <a:srgbClr val="0070C0"/>
                </a:solidFill>
              </a:rPr>
              <a:t>C</a:t>
            </a:r>
            <a:r>
              <a:rPr kumimoji="1" lang="en-US" altLang="zh-CN" sz="2200" b="1" dirty="0" smtClean="0"/>
              <a:t>: not too small</a:t>
            </a:r>
          </a:p>
          <a:p>
            <a:pPr algn="ctr"/>
            <a:r>
              <a:rPr kumimoji="1" lang="en-US" altLang="zh-CN" sz="2200" b="1" dirty="0">
                <a:solidFill>
                  <a:srgbClr val="FF0000"/>
                </a:solidFill>
              </a:rPr>
              <a:t>a</a:t>
            </a:r>
            <a:r>
              <a:rPr kumimoji="1" lang="en-US" altLang="zh-CN" sz="2200" b="1" dirty="0" smtClean="0">
                <a:solidFill>
                  <a:srgbClr val="FF0000"/>
                </a:solidFill>
              </a:rPr>
              <a:t>gainst brute-force attack</a:t>
            </a:r>
            <a:endParaRPr kumimoji="1" lang="zh-CN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24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>
                <a:solidFill>
                  <a:srgbClr val="FF0000"/>
                </a:solidFill>
              </a:rPr>
              <a:t>MHF</a:t>
            </a:r>
            <a:r>
              <a:rPr lang="en-US" dirty="0"/>
              <a:t> by </a:t>
            </a:r>
            <a:r>
              <a:rPr lang="en-US" dirty="0" smtClean="0">
                <a:solidFill>
                  <a:srgbClr val="FF0000"/>
                </a:solidFill>
              </a:rPr>
              <a:t>Pebbling</a:t>
            </a:r>
            <a:r>
              <a:rPr lang="en-US" sz="3100" dirty="0" smtClean="0">
                <a:solidFill>
                  <a:schemeClr val="tx1"/>
                </a:solidFill>
              </a:rPr>
              <a:t>[AS15</a:t>
            </a:r>
            <a:r>
              <a:rPr lang="en-US" sz="31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13790" y="5272709"/>
            <a:ext cx="7353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1)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Query</a:t>
            </a:r>
            <a:r>
              <a:rPr lang="zh-CN" altLang="en-US" sz="2000" dirty="0" smtClean="0"/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RO: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p</a:t>
            </a:r>
            <a:r>
              <a:rPr lang="en-US" sz="2000" dirty="0" smtClean="0"/>
              <a:t>ut a pebble on a vertex if all of its parents are pebbled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1213790" y="5683622"/>
            <a:ext cx="508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2)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Release</a:t>
            </a:r>
            <a:r>
              <a:rPr lang="zh-CN" altLang="en-US" sz="2000" dirty="0" smtClean="0"/>
              <a:t> 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memory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r</a:t>
            </a:r>
            <a:r>
              <a:rPr lang="en-US" sz="2000" dirty="0" smtClean="0"/>
              <a:t>emove any set of pebbles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03863" y="1651466"/>
                <a:ext cx="74562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Computation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with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space</a:t>
                </a:r>
                <a:r>
                  <a:rPr lang="zh-CN" alt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Pebble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game</a:t>
                </a:r>
                <a:r>
                  <a:rPr lang="zh-CN" altLang="en-US" sz="2400" b="1" dirty="0" smtClean="0"/>
                  <a:t> </a:t>
                </a:r>
                <a:r>
                  <a:rPr lang="en-US" sz="2400" b="1" dirty="0" smtClean="0"/>
                  <a:t>with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S</a:t>
                </a:r>
                <a:r>
                  <a:rPr lang="en-US" sz="2400" b="1" dirty="0" smtClean="0"/>
                  <a:t> pebbles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63" y="1651466"/>
                <a:ext cx="745620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736" t="-10526" r="-81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228780" y="6094535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3)</a:t>
            </a:r>
            <a:r>
              <a:rPr lang="zh-CN" altLang="en-US" sz="2000" dirty="0" smtClean="0"/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Goal: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pebble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output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node</a:t>
            </a:r>
            <a:endParaRPr lang="en-US" sz="2000" dirty="0"/>
          </a:p>
        </p:txBody>
      </p:sp>
      <p:sp>
        <p:nvSpPr>
          <p:cNvPr id="29" name="Oval 28"/>
          <p:cNvSpPr/>
          <p:nvPr/>
        </p:nvSpPr>
        <p:spPr bwMode="auto">
          <a:xfrm>
            <a:off x="2945109" y="2581385"/>
            <a:ext cx="591434" cy="591434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945109" y="3474549"/>
            <a:ext cx="591434" cy="591434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2945109" y="4367712"/>
            <a:ext cx="591434" cy="591434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4563796" y="2883115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4563796" y="3776279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6347376" y="3474549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7306496" y="4367711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y</a:t>
            </a:r>
            <a:endParaRPr lang="en-US" b="1" baseline="-25000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Straight Arrow Connector 44"/>
          <p:cNvCxnSpPr>
            <a:stCxn id="36" idx="6"/>
            <a:endCxn id="40" idx="2"/>
          </p:cNvCxnSpPr>
          <p:nvPr/>
        </p:nvCxnSpPr>
        <p:spPr>
          <a:xfrm>
            <a:off x="3536542" y="2877102"/>
            <a:ext cx="1027254" cy="301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7" idx="6"/>
            <a:endCxn id="40" idx="2"/>
          </p:cNvCxnSpPr>
          <p:nvPr/>
        </p:nvCxnSpPr>
        <p:spPr>
          <a:xfrm flipV="1">
            <a:off x="3536542" y="3178832"/>
            <a:ext cx="1027254" cy="591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536542" y="4065981"/>
            <a:ext cx="1027254" cy="591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6296" y="3776278"/>
            <a:ext cx="1027254" cy="301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5"/>
            <a:endCxn id="45" idx="2"/>
          </p:cNvCxnSpPr>
          <p:nvPr/>
        </p:nvCxnSpPr>
        <p:spPr>
          <a:xfrm>
            <a:off x="5068616" y="3387935"/>
            <a:ext cx="1278760" cy="382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6"/>
            <a:endCxn id="45" idx="2"/>
          </p:cNvCxnSpPr>
          <p:nvPr/>
        </p:nvCxnSpPr>
        <p:spPr>
          <a:xfrm flipV="1">
            <a:off x="5155230" y="3770266"/>
            <a:ext cx="1192146" cy="301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5"/>
            <a:endCxn id="46" idx="1"/>
          </p:cNvCxnSpPr>
          <p:nvPr/>
        </p:nvCxnSpPr>
        <p:spPr>
          <a:xfrm>
            <a:off x="6852195" y="3979368"/>
            <a:ext cx="540915" cy="474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6"/>
            <a:endCxn id="46" idx="2"/>
          </p:cNvCxnSpPr>
          <p:nvPr/>
        </p:nvCxnSpPr>
        <p:spPr>
          <a:xfrm flipV="1">
            <a:off x="3536542" y="4663429"/>
            <a:ext cx="37699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91522" y="3618615"/>
            <a:ext cx="1187550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password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889331" y="2895248"/>
            <a:ext cx="1027254" cy="591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179072" y="3794423"/>
            <a:ext cx="787267" cy="27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8" idx="2"/>
          </p:cNvCxnSpPr>
          <p:nvPr/>
        </p:nvCxnSpPr>
        <p:spPr>
          <a:xfrm>
            <a:off x="1889331" y="4078008"/>
            <a:ext cx="1055778" cy="5854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11644" y="2356511"/>
            <a:ext cx="1447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L</a:t>
            </a:r>
            <a:r>
              <a:rPr lang="en-US" sz="2200" b="1" baseline="-25000" dirty="0" smtClean="0"/>
              <a:t>4</a:t>
            </a:r>
            <a:r>
              <a:rPr lang="en-US" sz="2200" dirty="0" smtClean="0"/>
              <a:t>=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(</a:t>
            </a:r>
            <a:r>
              <a:rPr lang="en-US" sz="2200" b="1" dirty="0" smtClean="0"/>
              <a:t>L</a:t>
            </a:r>
            <a:r>
              <a:rPr lang="en-US" sz="2200" b="1" baseline="-25000" dirty="0" smtClean="0"/>
              <a:t>1</a:t>
            </a:r>
            <a:r>
              <a:rPr lang="en-US" sz="2200" dirty="0" smtClean="0"/>
              <a:t>, </a:t>
            </a:r>
            <a:r>
              <a:rPr lang="en-US" sz="2200" b="1" dirty="0" smtClean="0"/>
              <a:t>L</a:t>
            </a:r>
            <a:r>
              <a:rPr lang="en-US" sz="2200" b="1" baseline="-25000" dirty="0" smtClean="0"/>
              <a:t>2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78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</a:t>
            </a:r>
            <a:r>
              <a:rPr lang="en-US" dirty="0" smtClean="0">
                <a:solidFill>
                  <a:srgbClr val="FF0000"/>
                </a:solidFill>
              </a:rPr>
              <a:t>MHF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Pebbling</a:t>
            </a:r>
            <a:r>
              <a:rPr lang="en-US" sz="3100" dirty="0" smtClean="0">
                <a:solidFill>
                  <a:schemeClr val="tx1"/>
                </a:solidFill>
              </a:rPr>
              <a:t>[AS15</a:t>
            </a:r>
            <a:r>
              <a:rPr lang="en-US" sz="3100" dirty="0">
                <a:solidFill>
                  <a:schemeClr val="tx1"/>
                </a:solidFill>
              </a:rPr>
              <a:t>]</a:t>
            </a:r>
            <a:endParaRPr lang="en-US" sz="31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03863" y="1651466"/>
                <a:ext cx="74562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b="1" dirty="0" smtClean="0"/>
                  <a:t>Computation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with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space</a:t>
                </a:r>
                <a:r>
                  <a:rPr lang="zh-CN" alt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Pebble</a:t>
                </a:r>
                <a:r>
                  <a:rPr lang="zh-CN" altLang="en-US" sz="2400" b="1" dirty="0" smtClean="0"/>
                  <a:t> </a:t>
                </a:r>
                <a:r>
                  <a:rPr lang="en-US" altLang="zh-CN" sz="2400" b="1" dirty="0" smtClean="0"/>
                  <a:t>game</a:t>
                </a:r>
                <a:r>
                  <a:rPr lang="zh-CN" altLang="en-US" sz="2400" b="1" dirty="0" smtClean="0"/>
                  <a:t> </a:t>
                </a:r>
                <a:r>
                  <a:rPr lang="en-US" sz="2400" b="1" dirty="0" smtClean="0"/>
                  <a:t>with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S</a:t>
                </a:r>
                <a:r>
                  <a:rPr lang="en-US" sz="2400" b="1" dirty="0" smtClean="0"/>
                  <a:t> pebbles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63" y="1651466"/>
                <a:ext cx="745620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736" t="-10526" r="-81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 bwMode="auto">
          <a:xfrm>
            <a:off x="2945109" y="2581385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2945109" y="3474549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2945109" y="4367712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4563796" y="2883115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4563796" y="3776279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6347376" y="3474549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L</a:t>
            </a:r>
            <a:r>
              <a:rPr lang="en-US" b="1" baseline="-25000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7306496" y="4367711"/>
            <a:ext cx="591434" cy="59143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y</a:t>
            </a:r>
            <a:endParaRPr lang="en-US" b="1" baseline="-25000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Straight Arrow Connector 44"/>
          <p:cNvCxnSpPr>
            <a:stCxn id="36" idx="6"/>
            <a:endCxn id="40" idx="2"/>
          </p:cNvCxnSpPr>
          <p:nvPr/>
        </p:nvCxnSpPr>
        <p:spPr>
          <a:xfrm>
            <a:off x="3536542" y="2877102"/>
            <a:ext cx="1027254" cy="301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7" idx="6"/>
            <a:endCxn id="40" idx="2"/>
          </p:cNvCxnSpPr>
          <p:nvPr/>
        </p:nvCxnSpPr>
        <p:spPr>
          <a:xfrm flipV="1">
            <a:off x="3536542" y="3178832"/>
            <a:ext cx="1027254" cy="591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536542" y="4065981"/>
            <a:ext cx="1027254" cy="591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86296" y="3776278"/>
            <a:ext cx="1027254" cy="301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5"/>
            <a:endCxn id="45" idx="2"/>
          </p:cNvCxnSpPr>
          <p:nvPr/>
        </p:nvCxnSpPr>
        <p:spPr>
          <a:xfrm>
            <a:off x="5068616" y="3387935"/>
            <a:ext cx="1278760" cy="382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6"/>
            <a:endCxn id="45" idx="2"/>
          </p:cNvCxnSpPr>
          <p:nvPr/>
        </p:nvCxnSpPr>
        <p:spPr>
          <a:xfrm flipV="1">
            <a:off x="5155230" y="3770266"/>
            <a:ext cx="1192146" cy="301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5"/>
            <a:endCxn id="46" idx="1"/>
          </p:cNvCxnSpPr>
          <p:nvPr/>
        </p:nvCxnSpPr>
        <p:spPr>
          <a:xfrm>
            <a:off x="6852195" y="3979368"/>
            <a:ext cx="540915" cy="474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6"/>
            <a:endCxn id="46" idx="2"/>
          </p:cNvCxnSpPr>
          <p:nvPr/>
        </p:nvCxnSpPr>
        <p:spPr>
          <a:xfrm flipV="1">
            <a:off x="3536542" y="4663429"/>
            <a:ext cx="37699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91522" y="3618615"/>
            <a:ext cx="1187550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password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889331" y="2895248"/>
            <a:ext cx="1027254" cy="5914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179072" y="3794423"/>
            <a:ext cx="787267" cy="27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8" idx="2"/>
          </p:cNvCxnSpPr>
          <p:nvPr/>
        </p:nvCxnSpPr>
        <p:spPr>
          <a:xfrm>
            <a:off x="1889331" y="4078008"/>
            <a:ext cx="1055778" cy="5854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11644" y="2356511"/>
            <a:ext cx="1447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L</a:t>
            </a:r>
            <a:r>
              <a:rPr lang="en-US" sz="2200" b="1" baseline="-25000" dirty="0" smtClean="0"/>
              <a:t>4</a:t>
            </a:r>
            <a:r>
              <a:rPr lang="en-US" sz="2200" dirty="0" smtClean="0"/>
              <a:t>=</a:t>
            </a:r>
            <a:r>
              <a:rPr lang="en-US" sz="2200" b="1" dirty="0" smtClean="0">
                <a:solidFill>
                  <a:srgbClr val="FF0000"/>
                </a:solidFill>
              </a:rPr>
              <a:t>H</a:t>
            </a:r>
            <a:r>
              <a:rPr lang="en-US" sz="2200" dirty="0" smtClean="0"/>
              <a:t>(</a:t>
            </a:r>
            <a:r>
              <a:rPr lang="en-US" sz="2200" b="1" dirty="0" smtClean="0"/>
              <a:t>L</a:t>
            </a:r>
            <a:r>
              <a:rPr lang="en-US" sz="2200" b="1" baseline="-25000" dirty="0" smtClean="0"/>
              <a:t>1</a:t>
            </a:r>
            <a:r>
              <a:rPr lang="en-US" sz="2200" dirty="0" smtClean="0"/>
              <a:t>, </a:t>
            </a:r>
            <a:r>
              <a:rPr lang="en-US" sz="2200" b="1" dirty="0" smtClean="0"/>
              <a:t>L</a:t>
            </a:r>
            <a:r>
              <a:rPr lang="en-US" sz="2200" b="1" baseline="-25000" dirty="0" smtClean="0"/>
              <a:t>2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982509" y="5167974"/>
            <a:ext cx="5333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Parallel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Cumulative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Pebbling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Complexity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71704" y="5636932"/>
                <a:ext cx="2465162" cy="821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200" b="0" i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2200" b="0" i="0" smtClean="0">
                          <a:latin typeface="Cambria Math" charset="0"/>
                        </a:rPr>
                        <m:t>CPC</m:t>
                      </m:r>
                      <m:r>
                        <a:rPr lang="en-US" altLang="zh-CN" sz="22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2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sz="2200" i="1">
                                  <a:latin typeface="Cambria Math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200" i="1">
                              <a:latin typeface="Cambria Math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04" y="5636932"/>
                <a:ext cx="2465162" cy="8215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86611" y="5845760"/>
                <a:ext cx="50796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611" y="5845760"/>
                <a:ext cx="507960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6024" r="-1204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0815" y="5799992"/>
                <a:ext cx="61427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charset="0"/>
                        </a:rPr>
                        <m:t>+2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15" y="5799992"/>
                <a:ext cx="61427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68287" y="5793564"/>
                <a:ext cx="61427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charset="0"/>
                        </a:rPr>
                        <m:t>+2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87" y="5793564"/>
                <a:ext cx="61427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44125" y="5787136"/>
                <a:ext cx="113646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i="1">
                          <a:latin typeface="Cambria Math" charset="0"/>
                        </a:rPr>
                        <m:t>+1=8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125" y="5787136"/>
                <a:ext cx="113646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165399" y="5237620"/>
            <a:ext cx="875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[AS’15]</a:t>
            </a:r>
          </a:p>
        </p:txBody>
      </p:sp>
    </p:spTree>
    <p:extLst>
      <p:ext uri="{BB962C8B-B14F-4D97-AF65-F5344CB8AC3E}">
        <p14:creationId xmlns:p14="http://schemas.microsoft.com/office/powerpoint/2010/main" val="7739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37" y="1579788"/>
            <a:ext cx="7877331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chemeClr val="tx1"/>
                </a:solidFill>
              </a:rPr>
              <a:t>How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to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model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the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computation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of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</a:rPr>
              <a:t>Scrypt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with a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pebbling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game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499" y="3268653"/>
            <a:ext cx="3857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Pebble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graph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is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not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fixed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28401" y="4082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600" b="1" dirty="0" smtClean="0"/>
              <a:t>Randomized </a:t>
            </a:r>
            <a:r>
              <a:rPr kumimoji="1" lang="en-US" altLang="zh-CN" sz="3600" b="1" dirty="0" smtClean="0">
                <a:solidFill>
                  <a:srgbClr val="FF0000"/>
                </a:solidFill>
              </a:rPr>
              <a:t>Pebbling</a:t>
            </a:r>
            <a:r>
              <a:rPr kumimoji="1" lang="zh-CN" altLang="en-US" sz="3600" b="1" dirty="0" smtClean="0"/>
              <a:t> </a:t>
            </a:r>
            <a:r>
              <a:rPr kumimoji="1" lang="en-US" altLang="zh-CN" sz="3600" b="1" dirty="0" smtClean="0"/>
              <a:t>game</a:t>
            </a:r>
            <a:endParaRPr kumimoji="1" lang="zh-CN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61248" y="3268653"/>
            <a:ext cx="26298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 smtClean="0">
                <a:solidFill>
                  <a:srgbClr val="0070C0"/>
                </a:solidFill>
              </a:rPr>
              <a:t>(data-dependent)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81" y="5075307"/>
            <a:ext cx="1262852" cy="1006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4496" y="4205683"/>
            <a:ext cx="78773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0070C0"/>
                </a:solidFill>
              </a:rPr>
              <a:t>Cumulative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Memory</a:t>
            </a:r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</a:rPr>
              <a:t>Complexity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of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Scrypt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6484" y="4939147"/>
            <a:ext cx="49917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err="1" smtClean="0">
                <a:solidFill>
                  <a:schemeClr val="tx1"/>
                </a:solidFill>
              </a:rPr>
              <a:t>w.r.t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.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simple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17159" y="18534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400" b="1" dirty="0" smtClean="0"/>
              <a:t>Randomized </a:t>
            </a:r>
            <a:r>
              <a:rPr kumimoji="1" lang="en-US" altLang="zh-CN" sz="3400" b="1" dirty="0" smtClean="0">
                <a:solidFill>
                  <a:srgbClr val="FF0000"/>
                </a:solidFill>
              </a:rPr>
              <a:t>Pebbling</a:t>
            </a:r>
            <a:r>
              <a:rPr kumimoji="1" lang="zh-CN" altLang="en-US" sz="3400" b="1" dirty="0" smtClean="0"/>
              <a:t> </a:t>
            </a:r>
            <a:r>
              <a:rPr kumimoji="1" lang="en-US" altLang="zh-CN" sz="3400" b="1" dirty="0" smtClean="0"/>
              <a:t>game</a:t>
            </a:r>
            <a:endParaRPr kumimoji="1" lang="zh-CN" altLang="en-US" sz="3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81639" y="1622611"/>
            <a:ext cx="5665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Parallel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Cumulative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Pebbling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Complexity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of</a:t>
            </a:r>
            <a:endParaRPr lang="en-US" sz="2400" b="1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3912432" y="3227275"/>
            <a:ext cx="1184222" cy="978408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9573" y="5229444"/>
            <a:ext cx="2370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Similar </a:t>
            </a:r>
            <a:r>
              <a:rPr lang="en-US" sz="2000" b="1" dirty="0" smtClean="0">
                <a:solidFill>
                  <a:srgbClr val="0070C0"/>
                </a:solidFill>
              </a:rPr>
              <a:t>reduction</a:t>
            </a:r>
            <a:r>
              <a:rPr lang="en-US" sz="2000" b="1" dirty="0" smtClean="0"/>
              <a:t> for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e</a:t>
            </a:r>
            <a:r>
              <a:rPr lang="en-US" sz="2000" b="1" dirty="0" smtClean="0">
                <a:solidFill>
                  <a:srgbClr val="00B050"/>
                </a:solidFill>
              </a:rPr>
              <a:t>ntangled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adversary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3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Randomized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Pebbling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0188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1979" y="13354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Phase 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</a:rPr>
              <a:t>0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326113" y="3431918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4950" t="-100000" r="-1485" b="-1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 bwMode="auto">
          <a:xfrm>
            <a:off x="396734" y="1225843"/>
            <a:ext cx="530352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91830" y="1704804"/>
            <a:ext cx="189645" cy="172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3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D638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1" grpId="0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Randomized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Pebbling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1979" y="13354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Phase 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</a:rPr>
              <a:t>1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326113" y="3431918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4950" t="-100000" r="-1485" b="-1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2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Randomized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Pebbling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1979" y="13354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Phase 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326113" y="3431918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4950" t="-100000" r="-1485" b="-1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线箭头连接符 35"/>
          <p:cNvCxnSpPr/>
          <p:nvPr/>
        </p:nvCxnSpPr>
        <p:spPr>
          <a:xfrm>
            <a:off x="3326113" y="3995824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4950" t="-98485" r="-1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椭圆 4"/>
          <p:cNvSpPr/>
          <p:nvPr/>
        </p:nvSpPr>
        <p:spPr bwMode="auto">
          <a:xfrm>
            <a:off x="6933775" y="3246105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8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D638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Randomized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Pebbling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1979" y="13354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Phase 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326113" y="3431918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4950" t="-100000" r="-1485" b="-1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线箭头连接符 35"/>
          <p:cNvCxnSpPr/>
          <p:nvPr/>
        </p:nvCxnSpPr>
        <p:spPr>
          <a:xfrm>
            <a:off x="3326113" y="3995824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4950" t="-98485" r="-1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5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Randomized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Pebbling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1979" y="13354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Phase 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</a:rPr>
              <a:t>4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326113" y="3431918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4950" t="-100000" r="-1485" b="-1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线箭头连接符 35"/>
          <p:cNvCxnSpPr/>
          <p:nvPr/>
        </p:nvCxnSpPr>
        <p:spPr>
          <a:xfrm>
            <a:off x="3326113" y="3995824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4950" t="-98485" r="-1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0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Randomized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Pebbling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1979" y="13354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Phase 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</a:rPr>
              <a:t>5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326113" y="3431918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4950" t="-100000" r="-1485" b="-1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线箭头连接符 35"/>
          <p:cNvCxnSpPr/>
          <p:nvPr/>
        </p:nvCxnSpPr>
        <p:spPr>
          <a:xfrm>
            <a:off x="3326113" y="3995824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4950" t="-98485" r="-1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椭圆 4"/>
          <p:cNvSpPr/>
          <p:nvPr/>
        </p:nvSpPr>
        <p:spPr bwMode="auto">
          <a:xfrm>
            <a:off x="6933775" y="3301586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4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255465" y="1920408"/>
            <a:ext cx="820660" cy="1924322"/>
          </a:xfrm>
          <a:prstGeom prst="roundRect">
            <a:avLst/>
          </a:prstGeom>
          <a:ln w="38100"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Traditional cost metric: Time</a:t>
            </a:r>
            <a:endParaRPr kumimoji="1"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84087" y="1501013"/>
            <a:ext cx="3976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Typical solution: </a:t>
            </a:r>
            <a:r>
              <a:rPr lang="en-US" sz="2800" b="1" dirty="0" smtClean="0">
                <a:solidFill>
                  <a:srgbClr val="FF0000"/>
                </a:solidFill>
              </a:rPr>
              <a:t>iteration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5" name="组 5"/>
          <p:cNvGrpSpPr/>
          <p:nvPr/>
        </p:nvGrpSpPr>
        <p:grpSpPr>
          <a:xfrm>
            <a:off x="1453459" y="2104663"/>
            <a:ext cx="437937" cy="779313"/>
            <a:chOff x="1859446" y="1618726"/>
            <a:chExt cx="437937" cy="779313"/>
          </a:xfrm>
        </p:grpSpPr>
        <p:sp>
          <p:nvSpPr>
            <p:cNvPr id="16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17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18" name="组 6"/>
          <p:cNvGrpSpPr/>
          <p:nvPr/>
        </p:nvGrpSpPr>
        <p:grpSpPr>
          <a:xfrm>
            <a:off x="2987055" y="2094615"/>
            <a:ext cx="437937" cy="779313"/>
            <a:chOff x="1859446" y="1618726"/>
            <a:chExt cx="437937" cy="779313"/>
          </a:xfrm>
        </p:grpSpPr>
        <p:sp>
          <p:nvSpPr>
            <p:cNvPr id="19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21" name="矩形 8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22" name="Straight Connector 17"/>
          <p:cNvCxnSpPr/>
          <p:nvPr/>
        </p:nvCxnSpPr>
        <p:spPr>
          <a:xfrm flipH="1">
            <a:off x="1065949" y="250939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17"/>
          <p:cNvCxnSpPr/>
          <p:nvPr/>
        </p:nvCxnSpPr>
        <p:spPr>
          <a:xfrm flipH="1">
            <a:off x="1941883" y="2484578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文本框 19"/>
          <p:cNvSpPr txBox="1"/>
          <p:nvPr/>
        </p:nvSpPr>
        <p:spPr>
          <a:xfrm>
            <a:off x="2251954" y="2272914"/>
            <a:ext cx="42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25" name="Straight Connector 17"/>
          <p:cNvCxnSpPr/>
          <p:nvPr/>
        </p:nvCxnSpPr>
        <p:spPr>
          <a:xfrm flipH="1">
            <a:off x="2599545" y="2489602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文本框 21"/>
          <p:cNvSpPr txBox="1"/>
          <p:nvPr/>
        </p:nvSpPr>
        <p:spPr>
          <a:xfrm>
            <a:off x="762058" y="2287881"/>
            <a:ext cx="331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grpSp>
        <p:nvGrpSpPr>
          <p:cNvPr id="27" name="组 22"/>
          <p:cNvGrpSpPr/>
          <p:nvPr/>
        </p:nvGrpSpPr>
        <p:grpSpPr>
          <a:xfrm>
            <a:off x="5947563" y="2129785"/>
            <a:ext cx="437937" cy="779313"/>
            <a:chOff x="1859446" y="1618726"/>
            <a:chExt cx="437937" cy="779313"/>
          </a:xfrm>
        </p:grpSpPr>
        <p:sp>
          <p:nvSpPr>
            <p:cNvPr id="28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29" name="矩形 24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30" name="组 25"/>
          <p:cNvGrpSpPr/>
          <p:nvPr/>
        </p:nvGrpSpPr>
        <p:grpSpPr>
          <a:xfrm>
            <a:off x="7481159" y="2119737"/>
            <a:ext cx="437937" cy="779313"/>
            <a:chOff x="1859446" y="1618726"/>
            <a:chExt cx="437937" cy="779313"/>
          </a:xfrm>
        </p:grpSpPr>
        <p:sp>
          <p:nvSpPr>
            <p:cNvPr id="31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32" name="矩形 27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33" name="Straight Connector 17"/>
          <p:cNvCxnSpPr/>
          <p:nvPr/>
        </p:nvCxnSpPr>
        <p:spPr>
          <a:xfrm flipH="1">
            <a:off x="5560053" y="2534516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17"/>
          <p:cNvCxnSpPr/>
          <p:nvPr/>
        </p:nvCxnSpPr>
        <p:spPr>
          <a:xfrm flipH="1">
            <a:off x="6435987" y="250970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文本框 30"/>
          <p:cNvSpPr txBox="1"/>
          <p:nvPr/>
        </p:nvSpPr>
        <p:spPr>
          <a:xfrm>
            <a:off x="6746058" y="2298036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36" name="Straight Connector 17"/>
          <p:cNvCxnSpPr/>
          <p:nvPr/>
        </p:nvCxnSpPr>
        <p:spPr>
          <a:xfrm flipH="1">
            <a:off x="7093649" y="251472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文本框 32"/>
          <p:cNvSpPr txBox="1"/>
          <p:nvPr/>
        </p:nvSpPr>
        <p:spPr>
          <a:xfrm>
            <a:off x="5241396" y="2327771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38" name="Straight Connector 17"/>
          <p:cNvCxnSpPr/>
          <p:nvPr/>
        </p:nvCxnSpPr>
        <p:spPr>
          <a:xfrm flipH="1">
            <a:off x="7937601" y="2514418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文本框 34"/>
          <p:cNvSpPr txBox="1"/>
          <p:nvPr/>
        </p:nvSpPr>
        <p:spPr>
          <a:xfrm>
            <a:off x="8247672" y="2302754"/>
            <a:ext cx="6303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FF0000"/>
                </a:solidFill>
              </a:rPr>
              <a:t>F</a:t>
            </a:r>
            <a:r>
              <a:rPr kumimoji="1" lang="en-US" altLang="zh-CN" sz="2200" dirty="0" smtClean="0">
                <a:solidFill>
                  <a:srgbClr val="008000"/>
                </a:solidFill>
              </a:rPr>
              <a:t>(X)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40" name="Straight Connector 17"/>
          <p:cNvCxnSpPr/>
          <p:nvPr/>
        </p:nvCxnSpPr>
        <p:spPr>
          <a:xfrm flipH="1">
            <a:off x="3440396" y="250437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文本框 36"/>
          <p:cNvSpPr txBox="1"/>
          <p:nvPr/>
        </p:nvSpPr>
        <p:spPr>
          <a:xfrm>
            <a:off x="3750467" y="2292706"/>
            <a:ext cx="42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42" name="文本框 37"/>
          <p:cNvSpPr txBox="1"/>
          <p:nvPr/>
        </p:nvSpPr>
        <p:spPr>
          <a:xfrm>
            <a:off x="4270900" y="2364312"/>
            <a:ext cx="982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/>
              <a:t>………...</a:t>
            </a:r>
          </a:p>
        </p:txBody>
      </p:sp>
      <p:sp>
        <p:nvSpPr>
          <p:cNvPr id="43" name="文本框 4"/>
          <p:cNvSpPr txBox="1"/>
          <p:nvPr/>
        </p:nvSpPr>
        <p:spPr>
          <a:xfrm>
            <a:off x="582789" y="2568410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839060" y="3844730"/>
            <a:ext cx="15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Problem: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701" y="4350179"/>
            <a:ext cx="2062968" cy="119802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540" y="4310317"/>
            <a:ext cx="1233055" cy="123305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169853" y="5111059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</a:rPr>
              <a:t>ASICs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81143" y="5494886"/>
            <a:ext cx="6683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Hardware (</a:t>
            </a:r>
            <a:r>
              <a:rPr lang="en-US" sz="2400" b="1" dirty="0">
                <a:solidFill>
                  <a:srgbClr val="FF0000"/>
                </a:solidFill>
              </a:rPr>
              <a:t>ASICs</a:t>
            </a:r>
            <a:r>
              <a:rPr lang="en-US" sz="2400" b="1" dirty="0"/>
              <a:t>) can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speed </a:t>
            </a:r>
            <a:r>
              <a:rPr lang="en-US" sz="2400" b="1" dirty="0"/>
              <a:t>up </a:t>
            </a:r>
            <a:r>
              <a:rPr lang="en-US" sz="2400" b="1" dirty="0">
                <a:solidFill>
                  <a:srgbClr val="FF0000"/>
                </a:solidFill>
              </a:rPr>
              <a:t>hashing power </a:t>
            </a:r>
            <a:r>
              <a:rPr lang="en-US" sz="2400" b="1" dirty="0"/>
              <a:t>considerably at </a:t>
            </a:r>
            <a:r>
              <a:rPr lang="en-US" sz="2400" b="1" dirty="0">
                <a:solidFill>
                  <a:srgbClr val="0070C0"/>
                </a:solidFill>
              </a:rPr>
              <a:t>equal cost</a:t>
            </a:r>
          </a:p>
        </p:txBody>
      </p:sp>
      <p:grpSp>
        <p:nvGrpSpPr>
          <p:cNvPr id="49" name="组 5"/>
          <p:cNvGrpSpPr/>
          <p:nvPr/>
        </p:nvGrpSpPr>
        <p:grpSpPr>
          <a:xfrm>
            <a:off x="1453459" y="2895925"/>
            <a:ext cx="437937" cy="779313"/>
            <a:chOff x="1859446" y="1618726"/>
            <a:chExt cx="437937" cy="779313"/>
          </a:xfrm>
        </p:grpSpPr>
        <p:sp>
          <p:nvSpPr>
            <p:cNvPr id="50" name="Trapezoid 49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51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52" name="组 6"/>
          <p:cNvGrpSpPr/>
          <p:nvPr/>
        </p:nvGrpSpPr>
        <p:grpSpPr>
          <a:xfrm>
            <a:off x="2987055" y="2885877"/>
            <a:ext cx="437937" cy="779313"/>
            <a:chOff x="1859446" y="1618726"/>
            <a:chExt cx="437937" cy="779313"/>
          </a:xfrm>
        </p:grpSpPr>
        <p:sp>
          <p:nvSpPr>
            <p:cNvPr id="53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54" name="矩形 8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55" name="Straight Connector 17"/>
          <p:cNvCxnSpPr/>
          <p:nvPr/>
        </p:nvCxnSpPr>
        <p:spPr>
          <a:xfrm flipH="1">
            <a:off x="1065949" y="3300656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17"/>
          <p:cNvCxnSpPr/>
          <p:nvPr/>
        </p:nvCxnSpPr>
        <p:spPr>
          <a:xfrm flipH="1">
            <a:off x="1941883" y="327584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文本框 19"/>
          <p:cNvSpPr txBox="1"/>
          <p:nvPr/>
        </p:nvSpPr>
        <p:spPr>
          <a:xfrm>
            <a:off x="2251954" y="3064176"/>
            <a:ext cx="425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58" name="Straight Connector 17"/>
          <p:cNvCxnSpPr/>
          <p:nvPr/>
        </p:nvCxnSpPr>
        <p:spPr>
          <a:xfrm flipH="1">
            <a:off x="2599545" y="328086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文本框 21"/>
          <p:cNvSpPr txBox="1"/>
          <p:nvPr/>
        </p:nvSpPr>
        <p:spPr>
          <a:xfrm>
            <a:off x="762058" y="3079143"/>
            <a:ext cx="399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X’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grpSp>
        <p:nvGrpSpPr>
          <p:cNvPr id="60" name="组 22"/>
          <p:cNvGrpSpPr/>
          <p:nvPr/>
        </p:nvGrpSpPr>
        <p:grpSpPr>
          <a:xfrm>
            <a:off x="5947563" y="2921047"/>
            <a:ext cx="437937" cy="779313"/>
            <a:chOff x="1859446" y="1618726"/>
            <a:chExt cx="437937" cy="779313"/>
          </a:xfrm>
        </p:grpSpPr>
        <p:sp>
          <p:nvSpPr>
            <p:cNvPr id="61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62" name="矩形 24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63" name="组 25"/>
          <p:cNvGrpSpPr/>
          <p:nvPr/>
        </p:nvGrpSpPr>
        <p:grpSpPr>
          <a:xfrm>
            <a:off x="7481159" y="2910999"/>
            <a:ext cx="437937" cy="779313"/>
            <a:chOff x="1859446" y="1618726"/>
            <a:chExt cx="437937" cy="779313"/>
          </a:xfrm>
        </p:grpSpPr>
        <p:sp>
          <p:nvSpPr>
            <p:cNvPr id="64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65" name="矩形 27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66" name="Straight Connector 17"/>
          <p:cNvCxnSpPr/>
          <p:nvPr/>
        </p:nvCxnSpPr>
        <p:spPr>
          <a:xfrm flipH="1">
            <a:off x="5560053" y="3325778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17"/>
          <p:cNvCxnSpPr/>
          <p:nvPr/>
        </p:nvCxnSpPr>
        <p:spPr>
          <a:xfrm flipH="1">
            <a:off x="6435987" y="3300962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文本框 30"/>
          <p:cNvSpPr txBox="1"/>
          <p:nvPr/>
        </p:nvSpPr>
        <p:spPr>
          <a:xfrm>
            <a:off x="6746058" y="3089298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69" name="Straight Connector 17"/>
          <p:cNvCxnSpPr/>
          <p:nvPr/>
        </p:nvCxnSpPr>
        <p:spPr>
          <a:xfrm flipH="1">
            <a:off x="7093649" y="3305986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文本框 32"/>
          <p:cNvSpPr txBox="1"/>
          <p:nvPr/>
        </p:nvSpPr>
        <p:spPr>
          <a:xfrm>
            <a:off x="5241396" y="3119033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71" name="Straight Connector 17"/>
          <p:cNvCxnSpPr/>
          <p:nvPr/>
        </p:nvCxnSpPr>
        <p:spPr>
          <a:xfrm flipH="1">
            <a:off x="7937601" y="330568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文本框 34"/>
          <p:cNvSpPr txBox="1"/>
          <p:nvPr/>
        </p:nvSpPr>
        <p:spPr>
          <a:xfrm>
            <a:off x="8247672" y="3094016"/>
            <a:ext cx="692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b="1" dirty="0" smtClean="0">
                <a:solidFill>
                  <a:srgbClr val="FF0000"/>
                </a:solidFill>
              </a:rPr>
              <a:t>F</a:t>
            </a:r>
            <a:r>
              <a:rPr kumimoji="1" lang="en-US" altLang="zh-CN" sz="2200" dirty="0" smtClean="0">
                <a:solidFill>
                  <a:srgbClr val="008000"/>
                </a:solidFill>
              </a:rPr>
              <a:t>(X’)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73" name="Straight Connector 17"/>
          <p:cNvCxnSpPr/>
          <p:nvPr/>
        </p:nvCxnSpPr>
        <p:spPr>
          <a:xfrm flipH="1">
            <a:off x="3440396" y="3295632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文本框 36"/>
          <p:cNvSpPr txBox="1"/>
          <p:nvPr/>
        </p:nvSpPr>
        <p:spPr>
          <a:xfrm>
            <a:off x="3750467" y="3083968"/>
            <a:ext cx="42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75" name="文本框 37"/>
          <p:cNvSpPr txBox="1"/>
          <p:nvPr/>
        </p:nvSpPr>
        <p:spPr>
          <a:xfrm>
            <a:off x="4270900" y="3155574"/>
            <a:ext cx="982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/>
              <a:t>………...</a:t>
            </a:r>
          </a:p>
        </p:txBody>
      </p:sp>
      <p:sp>
        <p:nvSpPr>
          <p:cNvPr id="76" name="文本框 4"/>
          <p:cNvSpPr txBox="1"/>
          <p:nvPr/>
        </p:nvSpPr>
        <p:spPr>
          <a:xfrm>
            <a:off x="582789" y="3359672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593" y="4021055"/>
            <a:ext cx="73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ost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22186" y="4448824"/>
            <a:ext cx="1975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Multiple </a:t>
            </a:r>
            <a:r>
              <a:rPr lang="en-US" sz="2200" b="1" dirty="0" smtClean="0"/>
              <a:t>inputs</a:t>
            </a:r>
          </a:p>
          <a:p>
            <a:pPr algn="ctr"/>
            <a:r>
              <a:rPr lang="en-US" sz="2200" b="1" dirty="0"/>
              <a:t>w</a:t>
            </a:r>
            <a:r>
              <a:rPr lang="en-US" sz="2200" b="1" dirty="0" smtClean="0"/>
              <a:t>ith same </a:t>
            </a:r>
            <a:r>
              <a:rPr lang="en-US" sz="2200" b="1" dirty="0" smtClean="0">
                <a:solidFill>
                  <a:srgbClr val="FF0000"/>
                </a:solidFill>
              </a:rPr>
              <a:t>cost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>
            <a:off x="6885692" y="3844730"/>
            <a:ext cx="824105" cy="604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634533" y="5225447"/>
            <a:ext cx="2296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Brute-force attack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4" grpId="0"/>
      <p:bldP spid="26" grpId="0"/>
      <p:bldP spid="35" grpId="0"/>
      <p:bldP spid="37" grpId="0"/>
      <p:bldP spid="39" grpId="0"/>
      <p:bldP spid="41" grpId="0"/>
      <p:bldP spid="42" grpId="0"/>
      <p:bldP spid="43" grpId="0"/>
      <p:bldP spid="44" grpId="0"/>
      <p:bldP spid="47" grpId="0"/>
      <p:bldP spid="48" grpId="0"/>
      <p:bldP spid="57" grpId="0"/>
      <p:bldP spid="59" grpId="0"/>
      <p:bldP spid="68" grpId="0"/>
      <p:bldP spid="70" grpId="0"/>
      <p:bldP spid="72" grpId="0"/>
      <p:bldP spid="74" grpId="0"/>
      <p:bldP spid="75" grpId="0"/>
      <p:bldP spid="76" grpId="0"/>
      <p:bldP spid="5" grpId="0"/>
      <p:bldP spid="6" grpId="0"/>
      <p:bldP spid="7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Randomized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Pebbling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1979" y="13354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Phase 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4454" y="2476655"/>
            <a:ext cx="181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</a:rPr>
              <a:t>t-1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326113" y="3431918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4950" t="-100000" r="-1485" b="-1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35"/>
          <p:cNvCxnSpPr/>
          <p:nvPr/>
        </p:nvCxnSpPr>
        <p:spPr>
          <a:xfrm>
            <a:off x="3326113" y="3995824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altLang="zh-CN" sz="20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4950" t="-98485" r="-1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线箭头连接符 35"/>
          <p:cNvCxnSpPr/>
          <p:nvPr/>
        </p:nvCxnSpPr>
        <p:spPr>
          <a:xfrm>
            <a:off x="3327677" y="5112991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17087" y="4703708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87" y="4703708"/>
                <a:ext cx="122687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5473" t="-101538" r="-248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213763" y="4077248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</a:t>
            </a:r>
          </a:p>
          <a:p>
            <a:r>
              <a:rPr lang="en-US" b="1" dirty="0" smtClean="0"/>
              <a:t>……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44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D638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Randomized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Pebbling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91979" y="133547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Phase 2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34454" y="2476655"/>
            <a:ext cx="16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</a:rPr>
              <a:t>t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326113" y="3431918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022635"/>
                <a:ext cx="122687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4950" t="-100000" r="-1485" b="-1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35"/>
          <p:cNvCxnSpPr/>
          <p:nvPr/>
        </p:nvCxnSpPr>
        <p:spPr>
          <a:xfrm>
            <a:off x="3326113" y="3995824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altLang="zh-CN" sz="2000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3586541"/>
                <a:ext cx="1226874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4950" t="-98485" r="-1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线箭头连接符 35"/>
          <p:cNvCxnSpPr/>
          <p:nvPr/>
        </p:nvCxnSpPr>
        <p:spPr>
          <a:xfrm>
            <a:off x="3327677" y="5112991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17087" y="4703708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87" y="4703708"/>
                <a:ext cx="122687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5473" t="-101538" r="-2488" b="-1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213763" y="4077248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</a:t>
            </a:r>
          </a:p>
          <a:p>
            <a:r>
              <a:rPr lang="en-US" b="1" dirty="0" smtClean="0"/>
              <a:t>……</a:t>
            </a:r>
            <a:endParaRPr lang="en-US" b="1" dirty="0"/>
          </a:p>
        </p:txBody>
      </p:sp>
      <p:sp>
        <p:nvSpPr>
          <p:cNvPr id="35" name="椭圆 4"/>
          <p:cNvSpPr/>
          <p:nvPr/>
        </p:nvSpPr>
        <p:spPr bwMode="auto">
          <a:xfrm>
            <a:off x="6964848" y="3246105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050477" y="5785068"/>
                <a:ext cx="3073855" cy="901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200" b="0" i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2200" b="0" i="0" smtClean="0">
                          <a:latin typeface="Cambria Math" charset="0"/>
                        </a:rPr>
                        <m:t>CPC</m:t>
                      </m:r>
                      <m:r>
                        <m:rPr>
                          <m:nor/>
                        </m:rPr>
                        <a:rPr lang="en-US" altLang="zh-CN" sz="2200" b="0" i="0" baseline="-25000" smtClean="0">
                          <a:latin typeface="Cambria Math" charset="0"/>
                        </a:rPr>
                        <m:t>n</m:t>
                      </m:r>
                      <m:r>
                        <a:rPr lang="en-US" altLang="zh-CN" sz="22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200" i="1">
                                      <a:latin typeface="Cambria Math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200" i="1">
                                  <a:latin typeface="Cambria Math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477" y="5785068"/>
                <a:ext cx="3073855" cy="9016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2063559" y="5321224"/>
            <a:ext cx="5333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Parallel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Cumulative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Pebbling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Complexity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02406" y="5930528"/>
            <a:ext cx="2725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</a:t>
            </a:r>
            <a:r>
              <a:rPr lang="en-US" b="1" dirty="0" smtClean="0"/>
              <a:t>andomness: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adv</a:t>
            </a:r>
            <a:r>
              <a:rPr lang="en-US" b="1" dirty="0" smtClean="0"/>
              <a:t> strategy and </a:t>
            </a:r>
            <a:r>
              <a:rPr lang="en-US" b="1" dirty="0" smtClean="0">
                <a:solidFill>
                  <a:srgbClr val="0070C0"/>
                </a:solidFill>
              </a:rPr>
              <a:t>challenge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/>
      <p:bldP spid="44" grpId="0"/>
      <p:bldP spid="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lemma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53535" y="1992048"/>
            <a:ext cx="70369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 smtClean="0">
                <a:solidFill>
                  <a:srgbClr val="0070C0"/>
                </a:solidFill>
              </a:rPr>
              <a:t>Parallel </a:t>
            </a:r>
            <a:r>
              <a:rPr lang="en-US" altLang="zh-CN" sz="3000" b="1" dirty="0" smtClean="0"/>
              <a:t>Cumulative Pebbling Complexity</a:t>
            </a:r>
            <a:r>
              <a:rPr lang="zh-CN" altLang="en-US" sz="3000" b="1" dirty="0" smtClean="0"/>
              <a:t> </a:t>
            </a:r>
            <a:r>
              <a:rPr lang="en-US" altLang="zh-CN" sz="3000" b="1" dirty="0" smtClean="0"/>
              <a:t>of</a:t>
            </a:r>
            <a:endParaRPr lang="en-US" sz="3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33623" y="3482073"/>
                <a:ext cx="5374933" cy="1321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000" i="1" smtClean="0">
                              <a:latin typeface="Cambria Math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000">
                              <a:latin typeface="Cambria Math" charset="0"/>
                            </a:rPr>
                            <m:t>min</m:t>
                          </m:r>
                        </m:e>
                        <m:lim>
                          <m:r>
                            <a:rPr lang="en-US" altLang="zh-CN" sz="3000" i="1">
                              <a:latin typeface="Cambria Math" charset="0"/>
                            </a:rPr>
                            <m:t>𝐴</m:t>
                          </m:r>
                        </m:lim>
                      </m:limLow>
                      <m:r>
                        <a:rPr lang="zh-CN" altLang="en-US" sz="30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30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CN" sz="3000" i="1">
                                  <a:latin typeface="Cambria Math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3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000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30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3000" i="1">
                              <a:latin typeface="Cambria Math" charset="0"/>
                            </a:rPr>
                            <m:t>|</m:t>
                          </m:r>
                        </m:e>
                      </m:d>
                      <m:r>
                        <a:rPr lang="en-US" altLang="zh-CN" sz="3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l-GR" sz="3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Ω</m:t>
                      </m:r>
                      <m:d>
                        <m:dPr>
                          <m:ctrlPr>
                            <a:rPr lang="el-GR" sz="3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3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3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3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l-GR" sz="30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sz="30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30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00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0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3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23" y="3482073"/>
                <a:ext cx="5374933" cy="13219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147648" y="2678567"/>
            <a:ext cx="48487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randomized </a:t>
            </a:r>
            <a:r>
              <a:rPr lang="en-US" sz="3000" b="1" dirty="0" smtClean="0">
                <a:solidFill>
                  <a:srgbClr val="FF0000"/>
                </a:solidFill>
              </a:rPr>
              <a:t>pebbling</a:t>
            </a:r>
            <a:r>
              <a:rPr lang="en-US" sz="3000" b="1" dirty="0" smtClean="0"/>
              <a:t> game</a:t>
            </a:r>
            <a:r>
              <a:rPr lang="zh-CN" altLang="en-US" sz="3000" b="1" dirty="0" smtClean="0"/>
              <a:t> </a:t>
            </a:r>
            <a:r>
              <a:rPr lang="en-US" altLang="zh-CN" sz="3000" b="1" dirty="0" smtClean="0"/>
              <a:t>is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4035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19743"/>
            <a:ext cx="8229600" cy="1143000"/>
          </a:xfrm>
        </p:spPr>
        <p:txBody>
          <a:bodyPr/>
          <a:lstStyle/>
          <a:p>
            <a:r>
              <a:rPr kumimoji="1" lang="zh-CN" altLang="en-US" dirty="0" smtClean="0"/>
              <a:t> </a:t>
            </a:r>
            <a:r>
              <a:rPr kumimoji="1" lang="en-US" altLang="zh-CN" sz="4600" dirty="0" smtClean="0"/>
              <a:t>Proof</a:t>
            </a:r>
            <a:r>
              <a:rPr kumimoji="1" lang="zh-CN" altLang="en-US" sz="4600" dirty="0" smtClean="0"/>
              <a:t> </a:t>
            </a:r>
            <a:r>
              <a:rPr kumimoji="1" lang="en-US" altLang="zh-CN" sz="4600" dirty="0" smtClean="0"/>
              <a:t>Idea</a:t>
            </a:r>
            <a:endParaRPr kumimoji="1" lang="zh-CN" altLang="en-US" sz="4600" dirty="0"/>
          </a:p>
        </p:txBody>
      </p:sp>
    </p:spTree>
    <p:extLst>
      <p:ext uri="{BB962C8B-B14F-4D97-AF65-F5344CB8AC3E}">
        <p14:creationId xmlns:p14="http://schemas.microsoft.com/office/powerpoint/2010/main" val="27194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Potential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6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直线箭头连接符 35"/>
          <p:cNvCxnSpPr/>
          <p:nvPr/>
        </p:nvCxnSpPr>
        <p:spPr>
          <a:xfrm>
            <a:off x="3326113" y="3267028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15523" y="2857745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2857745"/>
                <a:ext cx="122687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4950" t="-101538" r="-1485" b="-1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20096" y="3666288"/>
            <a:ext cx="6925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 smtClean="0"/>
              <a:t>How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long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it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takes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to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pebble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a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>
                <a:solidFill>
                  <a:srgbClr val="0070C0"/>
                </a:solidFill>
              </a:rPr>
              <a:t>random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600" b="1" dirty="0" smtClean="0">
                <a:solidFill>
                  <a:srgbClr val="0070C0"/>
                </a:solidFill>
              </a:rPr>
              <a:t>challenge</a:t>
            </a:r>
            <a:r>
              <a:rPr lang="en-US" altLang="zh-CN" sz="2600" b="1" dirty="0" smtClean="0"/>
              <a:t>?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9500" y="4270043"/>
            <a:ext cx="32074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 smtClean="0"/>
              <a:t>Only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care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about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>
                <a:solidFill>
                  <a:srgbClr val="00B050"/>
                </a:solidFill>
              </a:rPr>
              <a:t>time</a:t>
            </a:r>
            <a:r>
              <a:rPr lang="en-US" altLang="zh-CN" sz="2600" b="1" dirty="0" smtClean="0"/>
              <a:t>!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9516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7C457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Potential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6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直线箭头连接符 35"/>
          <p:cNvCxnSpPr/>
          <p:nvPr/>
        </p:nvCxnSpPr>
        <p:spPr>
          <a:xfrm>
            <a:off x="3326113" y="3267028"/>
            <a:ext cx="25128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15523" y="2857745"/>
                <a:ext cx="12268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</a:t>
                </a:r>
                <a:r>
                  <a:rPr lang="en-US" sz="2000" dirty="0" smtClean="0"/>
                  <a:t>d</a:t>
                </a:r>
                <a:r>
                  <a:rPr lang="en-US" sz="2000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[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23" y="2857745"/>
                <a:ext cx="1226874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4950" t="-101538" r="-1485" b="-1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20096" y="3666288"/>
            <a:ext cx="69252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 smtClean="0"/>
              <a:t>How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long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it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takes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to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pebble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a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>
                <a:solidFill>
                  <a:srgbClr val="0070C0"/>
                </a:solidFill>
              </a:rPr>
              <a:t>random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600" b="1" dirty="0" smtClean="0">
                <a:solidFill>
                  <a:srgbClr val="0070C0"/>
                </a:solidFill>
              </a:rPr>
              <a:t>challenge</a:t>
            </a:r>
            <a:r>
              <a:rPr lang="en-US" altLang="zh-CN" sz="2600" b="1" dirty="0" smtClean="0"/>
              <a:t>?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9500" y="4270043"/>
            <a:ext cx="32074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 smtClean="0"/>
              <a:t>Only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care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/>
              <a:t>about</a:t>
            </a:r>
            <a:r>
              <a:rPr lang="zh-CN" altLang="en-US" sz="2600" b="1" dirty="0" smtClean="0"/>
              <a:t> </a:t>
            </a:r>
            <a:r>
              <a:rPr lang="en-US" altLang="zh-CN" sz="2600" b="1" dirty="0" smtClean="0">
                <a:solidFill>
                  <a:srgbClr val="00B050"/>
                </a:solidFill>
              </a:rPr>
              <a:t>time</a:t>
            </a:r>
            <a:r>
              <a:rPr lang="en-US" altLang="zh-CN" sz="2600" b="1" dirty="0" smtClean="0"/>
              <a:t>!</a:t>
            </a:r>
            <a:endParaRPr lang="en-US" sz="2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2540" y="3718858"/>
                <a:ext cx="54301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: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minimal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#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of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steps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to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pebble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node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err="1" smtClean="0">
                    <a:solidFill>
                      <a:srgbClr val="0070C0"/>
                    </a:solidFill>
                  </a:rPr>
                  <a:t>i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40" y="3718858"/>
                <a:ext cx="543014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4" t="-10526" r="-67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5706" y="4272780"/>
                <a:ext cx="8313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altLang="zh-CN" sz="2400" dirty="0" smtClean="0"/>
                  <a:t>: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</a:rPr>
                  <a:t>minimal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>
                    <a:solidFill>
                      <a:srgbClr val="00B050"/>
                    </a:solidFill>
                  </a:rPr>
                  <a:t>expected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#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of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steps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to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pebble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a</a:t>
                </a:r>
                <a:r>
                  <a:rPr lang="zh-CN" altLang="en-US" sz="2400" dirty="0" smtClean="0"/>
                  <a:t> </a:t>
                </a:r>
                <a:r>
                  <a:rPr lang="en-US" altLang="zh-CN" sz="2400" dirty="0" smtClean="0">
                    <a:solidFill>
                      <a:srgbClr val="0070C0"/>
                    </a:solidFill>
                  </a:rPr>
                  <a:t>random</a:t>
                </a:r>
                <a:r>
                  <a:rPr lang="zh-CN" alt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rgbClr val="0070C0"/>
                    </a:solidFill>
                  </a:rPr>
                  <a:t>challenge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6" y="4272780"/>
                <a:ext cx="83134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7" t="-10526" r="-14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39651" y="5058453"/>
                <a:ext cx="3824188" cy="809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Φ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altLang="zh-CN" sz="2400" i="1"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651" y="5058453"/>
                <a:ext cx="3824188" cy="8091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10081" y="1377775"/>
            <a:ext cx="926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steps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461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692" y="5489409"/>
            <a:ext cx="1008853" cy="807083"/>
          </a:xfrm>
          <a:prstGeom prst="rect">
            <a:avLst/>
          </a:prstGeom>
        </p:spPr>
      </p:pic>
      <p:pic>
        <p:nvPicPr>
          <p:cNvPr id="50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51" y="5415525"/>
            <a:ext cx="1008853" cy="807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Remove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random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15709" y="1807494"/>
                <a:ext cx="24205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709" y="1807494"/>
                <a:ext cx="242054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5000" r="-2250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265385" y="1741793"/>
            <a:ext cx="363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in</a:t>
            </a:r>
            <a:r>
              <a:rPr lang="en-US" sz="2200" dirty="0" smtClean="0"/>
              <a:t> </a:t>
            </a:r>
            <a:r>
              <a:rPr lang="en-US" sz="2200" b="1" dirty="0" smtClean="0"/>
              <a:t>randomized </a:t>
            </a:r>
            <a:r>
              <a:rPr lang="en-US" sz="2200" b="1" dirty="0" smtClean="0">
                <a:solidFill>
                  <a:srgbClr val="FF0000"/>
                </a:solidFill>
              </a:rPr>
              <a:t>pebbling</a:t>
            </a:r>
            <a:r>
              <a:rPr lang="en-US" sz="2200" b="1" dirty="0" smtClean="0"/>
              <a:t> game</a:t>
            </a:r>
            <a:endParaRPr lang="en-US" sz="2200" b="1" dirty="0"/>
          </a:p>
        </p:txBody>
      </p:sp>
      <p:pic>
        <p:nvPicPr>
          <p:cNvPr id="23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01" y="1623646"/>
            <a:ext cx="893527" cy="714822"/>
          </a:xfrm>
          <a:prstGeom prst="rect">
            <a:avLst/>
          </a:prstGeom>
        </p:spPr>
      </p:pic>
      <p:pic>
        <p:nvPicPr>
          <p:cNvPr id="4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98" y="3246491"/>
            <a:ext cx="1159322" cy="927458"/>
          </a:xfrm>
          <a:prstGeom prst="rect">
            <a:avLst/>
          </a:prstGeom>
        </p:spPr>
      </p:pic>
      <p:cxnSp>
        <p:nvCxnSpPr>
          <p:cNvPr id="5" name="Straight Connector 17"/>
          <p:cNvCxnSpPr/>
          <p:nvPr/>
        </p:nvCxnSpPr>
        <p:spPr>
          <a:xfrm flipH="1">
            <a:off x="2252696" y="3667321"/>
            <a:ext cx="435052" cy="4302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文本框 21"/>
          <p:cNvSpPr txBox="1"/>
          <p:nvPr/>
        </p:nvSpPr>
        <p:spPr>
          <a:xfrm>
            <a:off x="1732187" y="3426776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008000"/>
                </a:solidFill>
              </a:rPr>
              <a:t>P</a:t>
            </a:r>
            <a:r>
              <a:rPr kumimoji="1" lang="en-US" altLang="zh-CN" sz="2400" b="1" baseline="-25000" dirty="0" smtClean="0">
                <a:solidFill>
                  <a:srgbClr val="008000"/>
                </a:solidFill>
              </a:rPr>
              <a:t>0</a:t>
            </a:r>
            <a:endParaRPr kumimoji="1" lang="zh-CN" altLang="en-US" sz="2400" b="1" baseline="-25000" dirty="0">
              <a:solidFill>
                <a:srgbClr val="008000"/>
              </a:solidFill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3893868" y="340322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C00000"/>
                </a:solidFill>
              </a:rPr>
              <a:t>P</a:t>
            </a:r>
            <a:r>
              <a:rPr kumimoji="1" lang="en-US" altLang="zh-CN" sz="2400" b="1" baseline="-25000" dirty="0" smtClean="0">
                <a:solidFill>
                  <a:srgbClr val="C00000"/>
                </a:solidFill>
              </a:rPr>
              <a:t>1</a:t>
            </a:r>
            <a:endParaRPr kumimoji="1" lang="zh-CN" altLang="en-US" sz="2400" b="1" baseline="-250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17"/>
          <p:cNvCxnSpPr/>
          <p:nvPr/>
        </p:nvCxnSpPr>
        <p:spPr>
          <a:xfrm flipH="1">
            <a:off x="3511355" y="3652967"/>
            <a:ext cx="411800" cy="43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17"/>
          <p:cNvCxnSpPr/>
          <p:nvPr/>
        </p:nvCxnSpPr>
        <p:spPr>
          <a:xfrm flipH="1">
            <a:off x="4315958" y="3652257"/>
            <a:ext cx="411800" cy="43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90" y="3245786"/>
            <a:ext cx="1159322" cy="927458"/>
          </a:xfrm>
          <a:prstGeom prst="rect">
            <a:avLst/>
          </a:prstGeom>
        </p:spPr>
      </p:pic>
      <p:sp>
        <p:nvSpPr>
          <p:cNvPr id="11" name="文本框 21"/>
          <p:cNvSpPr txBox="1"/>
          <p:nvPr/>
        </p:nvSpPr>
        <p:spPr>
          <a:xfrm>
            <a:off x="5427780" y="3386031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err="1" smtClean="0">
                <a:solidFill>
                  <a:srgbClr val="C00000"/>
                </a:solidFill>
              </a:rPr>
              <a:t>P</a:t>
            </a:r>
            <a:r>
              <a:rPr kumimoji="1" lang="en-US" altLang="zh-CN" sz="2400" b="1" baseline="-25000" dirty="0" err="1" smtClean="0">
                <a:solidFill>
                  <a:srgbClr val="C00000"/>
                </a:solidFill>
              </a:rPr>
              <a:t>k</a:t>
            </a:r>
            <a:endParaRPr kumimoji="1" lang="zh-CN" altLang="en-US" sz="2400" b="1" baseline="-25000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7"/>
          <p:cNvCxnSpPr/>
          <p:nvPr/>
        </p:nvCxnSpPr>
        <p:spPr>
          <a:xfrm flipH="1">
            <a:off x="5015287" y="3650759"/>
            <a:ext cx="411800" cy="43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 flipH="1">
            <a:off x="5881725" y="3650754"/>
            <a:ext cx="411800" cy="43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2086" y="3430550"/>
            <a:ext cx="785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………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730719" y="3480504"/>
            <a:ext cx="386332" cy="418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…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02119" y="2598083"/>
                <a:ext cx="130817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/>
                  <a:t>i</a:t>
                </a:r>
                <a:r>
                  <a:rPr lang="en-US" sz="2200" b="1" dirty="0" smtClean="0"/>
                  <a:t>d</a:t>
                </a:r>
                <a:r>
                  <a:rPr lang="en-US" altLang="zh-CN" sz="2200" b="1" baseline="-25000" dirty="0" smtClean="0"/>
                  <a:t>j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⟵[</m:t>
                    </m:r>
                    <m:r>
                      <a:rPr lang="en-US" sz="2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  <m:r>
                      <a:rPr lang="en-US" sz="2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119" y="2598083"/>
                <a:ext cx="1308179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6047" t="-101408" r="-2791" b="-1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17"/>
          <p:cNvCxnSpPr/>
          <p:nvPr/>
        </p:nvCxnSpPr>
        <p:spPr>
          <a:xfrm flipH="1" flipV="1">
            <a:off x="3026229" y="2980756"/>
            <a:ext cx="2280" cy="36576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46760" y="2554684"/>
                <a:ext cx="149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200" b="1" dirty="0"/>
                  <a:t>i</a:t>
                </a:r>
                <a:r>
                  <a:rPr lang="en-US" sz="2200" b="1" dirty="0" smtClean="0"/>
                  <a:t>d</a:t>
                </a:r>
                <a:r>
                  <a:rPr lang="en-US" altLang="zh-CN" sz="2200" b="1" baseline="-25000" dirty="0" smtClean="0"/>
                  <a:t>j+1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⟵[</m:t>
                    </m:r>
                    <m:r>
                      <a:rPr lang="en-US" sz="2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𝒏</m:t>
                    </m:r>
                    <m:r>
                      <a:rPr lang="en-US" sz="22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endParaRPr lang="en-US" sz="2200" b="1" i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760" y="2554684"/>
                <a:ext cx="1495730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5306" t="-101408" r="-2449" b="-1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17"/>
          <p:cNvCxnSpPr/>
          <p:nvPr/>
        </p:nvCxnSpPr>
        <p:spPr>
          <a:xfrm flipH="1" flipV="1">
            <a:off x="6796294" y="2969246"/>
            <a:ext cx="2280" cy="36576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51533" y="3796147"/>
            <a:ext cx="1606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configuration</a:t>
            </a:r>
            <a:endParaRPr lang="en-US" sz="2000" b="1" dirty="0"/>
          </a:p>
        </p:txBody>
      </p:sp>
      <p:sp>
        <p:nvSpPr>
          <p:cNvPr id="43" name="Right Brace 42"/>
          <p:cNvSpPr/>
          <p:nvPr/>
        </p:nvSpPr>
        <p:spPr>
          <a:xfrm rot="5400000">
            <a:off x="4718859" y="2760737"/>
            <a:ext cx="329184" cy="256032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63373" y="4335583"/>
                <a:ext cx="210493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charset="0"/>
                      </a:rPr>
                      <m:t>𝑘</m:t>
                    </m:r>
                    <m:r>
                      <a:rPr lang="en-US" altLang="zh-CN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m:rPr>
                        <m:sty m:val="p"/>
                      </m:rPr>
                      <a:rPr lang="el-GR" altLang="zh-CN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zh-CN" altLang="en-US" sz="2200" dirty="0" smtClean="0"/>
                  <a:t> </a:t>
                </a:r>
                <a:r>
                  <a:rPr lang="en-US" altLang="zh-CN" sz="2200" dirty="0" smtClean="0"/>
                  <a:t>steps</a:t>
                </a:r>
                <a:endParaRPr lang="en-US" sz="2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373" y="4335583"/>
                <a:ext cx="2104935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290" t="-9859" r="-3188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615048" y="4746678"/>
            <a:ext cx="27721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>
                <a:solidFill>
                  <a:srgbClr val="0070C0"/>
                </a:solidFill>
              </a:rPr>
              <a:t>m</a:t>
            </a:r>
            <a:r>
              <a:rPr lang="en-US" altLang="zh-CN" sz="2200" b="1" smtClean="0">
                <a:solidFill>
                  <a:srgbClr val="0070C0"/>
                </a:solidFill>
              </a:rPr>
              <a:t>ore tricks to argue it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55985" y="5524815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Put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806622" y="5524815"/>
            <a:ext cx="539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i</a:t>
            </a:r>
            <a:r>
              <a:rPr lang="en-US" altLang="zh-CN" sz="2800" b="1" dirty="0" smtClean="0"/>
              <a:t>nto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game</a:t>
            </a:r>
            <a:r>
              <a:rPr lang="zh-CN" altLang="en-US" sz="2800" b="1" dirty="0" smtClean="0"/>
              <a:t> </a:t>
            </a:r>
            <a:r>
              <a:rPr lang="en-US" altLang="zh-CN" sz="2800" b="1" dirty="0" err="1" smtClean="0"/>
              <a:t>w.o</a:t>
            </a:r>
            <a:r>
              <a:rPr lang="en-US" altLang="zh-CN" sz="2800" b="1" dirty="0" smtClean="0"/>
              <a:t>.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random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challenge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2720" y="3433006"/>
            <a:ext cx="785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………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602794" y="5576087"/>
            <a:ext cx="233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to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take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>
                <a:solidFill>
                  <a:srgbClr val="00B050"/>
                </a:solidFill>
              </a:rPr>
              <a:t>k</a:t>
            </a:r>
            <a:r>
              <a:rPr lang="en-US" altLang="zh-CN" sz="2800" b="1" dirty="0" smtClean="0"/>
              <a:t> steps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23737" y="5576087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Only</a:t>
            </a:r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ask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78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8" grpId="0"/>
      <p:bldP spid="24" grpId="0"/>
      <p:bldP spid="25" grpId="0"/>
      <p:bldP spid="29" grpId="0"/>
      <p:bldP spid="39" grpId="0"/>
      <p:bldP spid="43" grpId="0" animBg="1"/>
      <p:bldP spid="44" grpId="0"/>
      <p:bldP spid="47" grpId="0"/>
      <p:bldP spid="48" grpId="0"/>
      <p:bldP spid="48" grpId="1"/>
      <p:bldP spid="49" grpId="0"/>
      <p:bldP spid="49" grpId="1"/>
      <p:bldP spid="41" grpId="0"/>
      <p:bldP spid="31" grpId="1"/>
      <p:bldP spid="3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Expectation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b="1" baseline="-25000" dirty="0" smtClean="0">
                <a:solidFill>
                  <a:srgbClr val="0070C0"/>
                </a:solidFill>
              </a:rPr>
              <a:t>0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191202" y="3431918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)≈2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42907" y="3107317"/>
            <a:ext cx="127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Challenge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31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1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Expectation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altLang="zh-CN" b="1" baseline="-25000" dirty="0" smtClean="0">
                <a:solidFill>
                  <a:srgbClr val="0070C0"/>
                </a:solidFill>
              </a:rPr>
              <a:t>1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191202" y="3431918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)≈2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6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Expectation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altLang="zh-CN" b="1" baseline="-25000" dirty="0" smtClean="0">
                <a:solidFill>
                  <a:srgbClr val="0070C0"/>
                </a:solidFill>
              </a:rPr>
              <a:t>2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191202" y="3431918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)≈2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35"/>
          <p:cNvCxnSpPr/>
          <p:nvPr/>
        </p:nvCxnSpPr>
        <p:spPr>
          <a:xfrm>
            <a:off x="3191202" y="3901221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)≈3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242907" y="3107317"/>
            <a:ext cx="127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Challenge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30742" y="310957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Finished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5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Memory Hardness</a:t>
            </a:r>
            <a:r>
              <a:rPr kumimoji="1" lang="en-US" altLang="zh-CN" sz="3100" dirty="0" smtClean="0">
                <a:solidFill>
                  <a:schemeClr val="tx1"/>
                </a:solidFill>
              </a:rPr>
              <a:t>[Per09</a:t>
            </a:r>
            <a:r>
              <a:rPr kumimoji="1" lang="en-US" altLang="zh-CN" sz="3100" dirty="0">
                <a:solidFill>
                  <a:schemeClr val="tx1"/>
                </a:solidFill>
              </a:rPr>
              <a:t>]</a:t>
            </a:r>
            <a:endParaRPr lang="en-US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1333031" y="1630720"/>
            <a:ext cx="6690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function 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/>
              <a:t> is </a:t>
            </a:r>
            <a:r>
              <a:rPr lang="en-US" sz="2800" b="1" dirty="0" smtClean="0">
                <a:solidFill>
                  <a:srgbClr val="0070C0"/>
                </a:solidFill>
              </a:rPr>
              <a:t>sequential memory-hard </a:t>
            </a:r>
            <a:r>
              <a:rPr lang="en-US" sz="2800" b="1" dirty="0" smtClean="0"/>
              <a:t>if </a:t>
            </a:r>
            <a:r>
              <a:rPr lang="en-US" sz="2800" b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109" y="2927816"/>
            <a:ext cx="2611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Can </a:t>
            </a:r>
            <a:r>
              <a:rPr lang="en-US" sz="2600" b="1" dirty="0" smtClean="0"/>
              <a:t>be computed</a:t>
            </a:r>
            <a:endParaRPr lang="en-US" sz="2600" b="1" dirty="0" smtClean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0693" y="2896260"/>
            <a:ext cx="30855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Cannot </a:t>
            </a:r>
            <a:r>
              <a:rPr lang="en-US" sz="2600" b="1" dirty="0" smtClean="0"/>
              <a:t>be computed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39" y="3391042"/>
            <a:ext cx="38523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/>
              <a:t>s</a:t>
            </a:r>
            <a:r>
              <a:rPr lang="en-US" sz="2600" b="1" dirty="0" smtClean="0"/>
              <a:t>equentially with </a:t>
            </a:r>
            <a:r>
              <a:rPr lang="en-US" sz="2600" b="1" dirty="0" smtClean="0">
                <a:solidFill>
                  <a:srgbClr val="00B050"/>
                </a:solidFill>
              </a:rPr>
              <a:t>cost </a:t>
            </a:r>
            <a:r>
              <a:rPr lang="en-US" sz="2600" b="1" dirty="0" smtClean="0">
                <a:solidFill>
                  <a:srgbClr val="0070C0"/>
                </a:solidFill>
              </a:rPr>
              <a:t>C(n)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5218" y="3384974"/>
            <a:ext cx="45163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/>
              <a:t>with </a:t>
            </a:r>
            <a:r>
              <a:rPr lang="en-US" sz="2600" b="1" dirty="0" smtClean="0">
                <a:solidFill>
                  <a:srgbClr val="00B050"/>
                </a:solidFill>
              </a:rPr>
              <a:t>cost </a:t>
            </a:r>
            <a:r>
              <a:rPr lang="en-US" sz="2600" b="1" dirty="0" smtClean="0"/>
              <a:t>much lower than </a:t>
            </a:r>
            <a:r>
              <a:rPr lang="en-US" sz="2600" b="1" dirty="0" smtClean="0">
                <a:solidFill>
                  <a:srgbClr val="0070C0"/>
                </a:solidFill>
              </a:rPr>
              <a:t>C(n)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5217" y="3890941"/>
            <a:ext cx="4518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</a:rPr>
              <a:t>e</a:t>
            </a:r>
            <a:r>
              <a:rPr lang="en-US" sz="2600" b="1" dirty="0" smtClean="0">
                <a:solidFill>
                  <a:srgbClr val="002060"/>
                </a:solidFill>
              </a:rPr>
              <a:t>ven with </a:t>
            </a:r>
            <a:r>
              <a:rPr lang="en-US" sz="2600" b="1" dirty="0" smtClean="0">
                <a:solidFill>
                  <a:srgbClr val="FF0000"/>
                </a:solidFill>
              </a:rPr>
              <a:t>parallel </a:t>
            </a:r>
            <a:r>
              <a:rPr lang="en-US" sz="2600" b="1" dirty="0" smtClean="0">
                <a:solidFill>
                  <a:srgbClr val="002060"/>
                </a:solidFill>
              </a:rPr>
              <a:t>computation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3503" y="3897009"/>
            <a:ext cx="1192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e.g.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O(</a:t>
            </a:r>
            <a:r>
              <a:rPr lang="en-US" sz="2000" b="1" dirty="0">
                <a:solidFill>
                  <a:srgbClr val="0070C0"/>
                </a:solidFill>
              </a:rPr>
              <a:t>n</a:t>
            </a:r>
            <a:r>
              <a:rPr lang="en-US" sz="2000" b="1" baseline="30000" dirty="0"/>
              <a:t>2</a:t>
            </a:r>
            <a:r>
              <a:rPr lang="en-US" sz="2000" b="1" dirty="0"/>
              <a:t>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482729" y="3897009"/>
            <a:ext cx="2561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cs typeface="Calibri"/>
                <a:sym typeface="Symbol" charset="0"/>
              </a:rPr>
              <a:t>e.g. O</a:t>
            </a:r>
            <a:r>
              <a:rPr lang="en-US" altLang="zh-CN" sz="2000" b="1" dirty="0" smtClean="0">
                <a:solidFill>
                  <a:srgbClr val="000000"/>
                </a:solidFill>
                <a:cs typeface="Calibri"/>
                <a:sym typeface="Symbol" charset="0"/>
              </a:rPr>
              <a:t>(</a:t>
            </a:r>
            <a:r>
              <a:rPr lang="en-US" altLang="zh-CN" sz="2000" b="1" dirty="0" smtClean="0">
                <a:solidFill>
                  <a:srgbClr val="0070C0"/>
                </a:solidFill>
                <a:cs typeface="Calibri"/>
                <a:sym typeface="Symbol" charset="0"/>
              </a:rPr>
              <a:t>n</a:t>
            </a:r>
            <a:r>
              <a:rPr lang="en-US" altLang="zh-CN" sz="2000" b="1" baseline="30000" dirty="0" smtClean="0">
                <a:solidFill>
                  <a:srgbClr val="000000"/>
                </a:solidFill>
                <a:cs typeface="Calibri"/>
                <a:sym typeface="Symbol" charset="0"/>
              </a:rPr>
              <a:t>2-ε</a:t>
            </a:r>
            <a:r>
              <a:rPr lang="en-US" altLang="zh-CN" sz="2000" b="1" dirty="0">
                <a:solidFill>
                  <a:srgbClr val="000000"/>
                </a:solidFill>
                <a:cs typeface="Calibri"/>
                <a:sym typeface="Symbol" charset="0"/>
              </a:rPr>
              <a:t>) for any </a:t>
            </a:r>
            <a:r>
              <a:rPr lang="en-US" altLang="zh-CN" sz="2000" b="1" dirty="0" err="1">
                <a:solidFill>
                  <a:srgbClr val="000000"/>
                </a:solidFill>
                <a:cs typeface="Calibri"/>
                <a:sym typeface="Symbol" charset="0"/>
              </a:rPr>
              <a:t>ε</a:t>
            </a:r>
            <a:r>
              <a:rPr lang="en-US" altLang="zh-CN" sz="2000" b="1" dirty="0">
                <a:solidFill>
                  <a:srgbClr val="000000"/>
                </a:solidFill>
                <a:cs typeface="Calibri"/>
                <a:sym typeface="Symbol" charset="0"/>
              </a:rPr>
              <a:t>&gt;0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4" idx="0"/>
          </p:cNvCxnSpPr>
          <p:nvPr/>
        </p:nvCxnSpPr>
        <p:spPr>
          <a:xfrm flipH="1">
            <a:off x="1877659" y="2294626"/>
            <a:ext cx="2245519" cy="633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0"/>
          </p:cNvCxnSpPr>
          <p:nvPr/>
        </p:nvCxnSpPr>
        <p:spPr>
          <a:xfrm>
            <a:off x="4865299" y="2290859"/>
            <a:ext cx="1818188" cy="605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7658" y="4840300"/>
            <a:ext cx="97013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B050"/>
                </a:solidFill>
              </a:rPr>
              <a:t>C</a:t>
            </a:r>
            <a:r>
              <a:rPr lang="en-US" sz="3400" b="1" dirty="0" smtClean="0">
                <a:solidFill>
                  <a:srgbClr val="00B050"/>
                </a:solidFill>
              </a:rPr>
              <a:t>ost</a:t>
            </a:r>
            <a:endParaRPr lang="en-US" sz="34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8884" y="4840300"/>
            <a:ext cx="4010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=</a:t>
            </a:r>
            <a:endParaRPr lang="en-US" sz="3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87697" y="4840300"/>
            <a:ext cx="40013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00B050"/>
                </a:solidFill>
              </a:rPr>
              <a:t>Size-Time complexity</a:t>
            </a:r>
            <a:endParaRPr lang="en-US" sz="3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49775" y="5566283"/>
                <a:ext cx="2866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0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en-US" altLang="zh-CN" sz="3200" b="1" i="0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𝐌𝐞𝐦</m:t>
                      </m:r>
                      <m:r>
                        <a:rPr lang="en-US" altLang="zh-CN" sz="3200" b="1" i="0" dirty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|∗</m:t>
                      </m:r>
                      <m:r>
                        <a:rPr lang="en-US" altLang="zh-CN" sz="3200" b="1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𝐓𝐢𝐦𝐞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75" y="5566283"/>
                <a:ext cx="2866106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967578" y="5631231"/>
            <a:ext cx="1117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[Per09]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3548" y="5583431"/>
            <a:ext cx="34646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 smtClean="0"/>
              <a:t>Better reflects </a:t>
            </a:r>
            <a:r>
              <a:rPr lang="en-US" altLang="zh-CN" sz="3000" b="1" dirty="0" smtClean="0">
                <a:solidFill>
                  <a:srgbClr val="00B050"/>
                </a:solidFill>
              </a:rPr>
              <a:t>$ </a:t>
            </a:r>
            <a:r>
              <a:rPr lang="en-US" altLang="zh-CN" sz="3000" b="1" dirty="0" smtClean="0">
                <a:solidFill>
                  <a:srgbClr val="FF0000"/>
                </a:solidFill>
              </a:rPr>
              <a:t>cost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9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3" grpId="0"/>
      <p:bldP spid="6" grpId="0"/>
      <p:bldP spid="7" grpId="0"/>
      <p:bldP spid="7" grpId="1"/>
      <p:bldP spid="19" grpId="0"/>
      <p:bldP spid="20" grpId="0"/>
      <p:bldP spid="21" grpId="0"/>
      <p:bldP spid="22" grpId="0"/>
      <p:bldP spid="23" grpId="0"/>
      <p:bldP spid="18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Expectation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altLang="zh-CN" b="1" baseline="-25000" dirty="0" smtClean="0">
                <a:solidFill>
                  <a:srgbClr val="0070C0"/>
                </a:solidFill>
              </a:rPr>
              <a:t>3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191202" y="3431918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)≈2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35"/>
          <p:cNvCxnSpPr/>
          <p:nvPr/>
        </p:nvCxnSpPr>
        <p:spPr>
          <a:xfrm>
            <a:off x="3191202" y="3901221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)≈3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242907" y="3107317"/>
            <a:ext cx="127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Challenge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75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Expectation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altLang="zh-CN" b="1" baseline="-25000" dirty="0" smtClean="0">
                <a:solidFill>
                  <a:srgbClr val="0070C0"/>
                </a:solidFill>
              </a:rPr>
              <a:t>4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191202" y="3431918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)≈2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35"/>
          <p:cNvCxnSpPr/>
          <p:nvPr/>
        </p:nvCxnSpPr>
        <p:spPr>
          <a:xfrm>
            <a:off x="3191202" y="3901221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)≈3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1242907" y="3107317"/>
            <a:ext cx="127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Challenge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1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Expectation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altLang="zh-CN" b="1" baseline="-25000" dirty="0" smtClean="0">
                <a:solidFill>
                  <a:srgbClr val="0070C0"/>
                </a:solidFill>
              </a:rPr>
              <a:t>5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191202" y="3431918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)≈2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35"/>
          <p:cNvCxnSpPr/>
          <p:nvPr/>
        </p:nvCxnSpPr>
        <p:spPr>
          <a:xfrm>
            <a:off x="3191202" y="3901221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)≈3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242907" y="3107317"/>
            <a:ext cx="127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Challenge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2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630742" y="310957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Finished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9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Expectation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75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altLang="zh-CN" b="1" baseline="-25000" dirty="0" smtClean="0">
                <a:solidFill>
                  <a:srgbClr val="0070C0"/>
                </a:solidFill>
              </a:rPr>
              <a:t>t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191202" y="3431918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)≈2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35"/>
          <p:cNvCxnSpPr/>
          <p:nvPr/>
        </p:nvCxnSpPr>
        <p:spPr>
          <a:xfrm>
            <a:off x="3191202" y="3901221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)≈3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213763" y="3987308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</a:t>
            </a:r>
          </a:p>
          <a:p>
            <a:r>
              <a:rPr lang="en-US" b="1" dirty="0" smtClean="0"/>
              <a:t>……</a:t>
            </a:r>
            <a:endParaRPr lang="en-US" b="1" dirty="0"/>
          </a:p>
        </p:txBody>
      </p:sp>
      <p:cxnSp>
        <p:nvCxnSpPr>
          <p:cNvPr id="38" name="直线箭头连接符 35"/>
          <p:cNvCxnSpPr/>
          <p:nvPr/>
        </p:nvCxnSpPr>
        <p:spPr>
          <a:xfrm>
            <a:off x="3191202" y="5065669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83395" y="4685140"/>
                <a:ext cx="2578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395" y="4685140"/>
                <a:ext cx="257871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2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302867" y="3092327"/>
            <a:ext cx="129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Challenge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49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Expectation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8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altLang="zh-CN" b="1" baseline="-25000" dirty="0" smtClean="0">
                <a:solidFill>
                  <a:srgbClr val="0070C0"/>
                </a:solidFill>
              </a:rPr>
              <a:t>t+1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191202" y="3431918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)≈2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35"/>
          <p:cNvCxnSpPr/>
          <p:nvPr/>
        </p:nvCxnSpPr>
        <p:spPr>
          <a:xfrm>
            <a:off x="3191202" y="3901221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)≈3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213763" y="3987308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</a:t>
            </a:r>
          </a:p>
          <a:p>
            <a:r>
              <a:rPr lang="en-US" b="1" dirty="0" smtClean="0"/>
              <a:t>……</a:t>
            </a:r>
            <a:endParaRPr lang="en-US" b="1" dirty="0"/>
          </a:p>
        </p:txBody>
      </p:sp>
      <p:cxnSp>
        <p:nvCxnSpPr>
          <p:cNvPr id="38" name="直线箭头连接符 35"/>
          <p:cNvCxnSpPr/>
          <p:nvPr/>
        </p:nvCxnSpPr>
        <p:spPr>
          <a:xfrm>
            <a:off x="3191202" y="5065669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83395" y="4685140"/>
                <a:ext cx="2578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395" y="4685140"/>
                <a:ext cx="257871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2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302867" y="3092327"/>
            <a:ext cx="129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Challenge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47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Expectation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game</a:t>
            </a:r>
            <a:endParaRPr kumimoji="1" lang="zh-CN" altLang="en-US" dirty="0"/>
          </a:p>
        </p:txBody>
      </p:sp>
      <p:pic>
        <p:nvPicPr>
          <p:cNvPr id="24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9" y="3718801"/>
            <a:ext cx="1241048" cy="992839"/>
          </a:xfrm>
          <a:prstGeom prst="rect">
            <a:avLst/>
          </a:prstGeom>
        </p:spPr>
      </p:pic>
      <p:pic>
        <p:nvPicPr>
          <p:cNvPr id="25" name="图片 24" descr="challe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3" y="3601725"/>
            <a:ext cx="1082600" cy="11266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260609" y="4816875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Challenger</a:t>
            </a:r>
            <a:endParaRPr kumimoji="1"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6612895" y="4760421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Adversary</a:t>
            </a:r>
            <a:endParaRPr kumimoji="1" lang="zh-CN" alt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>
            <a:stCxn id="4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0" name="直线箭头连接符 13"/>
          <p:cNvCxnSpPr>
            <a:stCxn id="30" idx="6"/>
          </p:cNvCxnSpPr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3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6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2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8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34454" y="2476655"/>
            <a:ext cx="18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altLang="zh-CN" b="1" baseline="-25000" dirty="0" smtClean="0">
                <a:solidFill>
                  <a:srgbClr val="0070C0"/>
                </a:solidFill>
              </a:rPr>
              <a:t>t+2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线箭头连接符 35"/>
          <p:cNvCxnSpPr/>
          <p:nvPr/>
        </p:nvCxnSpPr>
        <p:spPr>
          <a:xfrm>
            <a:off x="3191202" y="3431918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)≈2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051389"/>
                <a:ext cx="3024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35"/>
          <p:cNvCxnSpPr/>
          <p:nvPr/>
        </p:nvCxnSpPr>
        <p:spPr>
          <a:xfrm>
            <a:off x="3191202" y="3901221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)≈3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15" y="3520692"/>
                <a:ext cx="302467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61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213763" y="3987308"/>
            <a:ext cx="51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……</a:t>
            </a:r>
          </a:p>
          <a:p>
            <a:r>
              <a:rPr lang="en-US" b="1" dirty="0" smtClean="0"/>
              <a:t>……</a:t>
            </a:r>
            <a:endParaRPr lang="en-US" b="1" dirty="0"/>
          </a:p>
        </p:txBody>
      </p:sp>
      <p:cxnSp>
        <p:nvCxnSpPr>
          <p:cNvPr id="38" name="直线箭头连接符 35"/>
          <p:cNvCxnSpPr/>
          <p:nvPr/>
        </p:nvCxnSpPr>
        <p:spPr>
          <a:xfrm>
            <a:off x="3191202" y="5065669"/>
            <a:ext cx="28346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83395" y="4685140"/>
                <a:ext cx="2578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/>
                  <a:t>take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zh-CN" altLang="en-US" i="1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i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395" y="4685140"/>
                <a:ext cx="257871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12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302867" y="3092327"/>
            <a:ext cx="129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Challenge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196554" y="5786832"/>
                <a:ext cx="3073855" cy="901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200" b="0" i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2200" b="0" i="0" smtClean="0">
                          <a:latin typeface="Cambria Math" charset="0"/>
                        </a:rPr>
                        <m:t>CPC</m:t>
                      </m:r>
                      <m:r>
                        <m:rPr>
                          <m:nor/>
                        </m:rPr>
                        <a:rPr lang="en-US" altLang="zh-CN" sz="2200" b="0" i="0" baseline="-25000" smtClean="0">
                          <a:latin typeface="Cambria Math" charset="0"/>
                        </a:rPr>
                        <m:t>n</m:t>
                      </m:r>
                      <m:r>
                        <a:rPr lang="en-US" altLang="zh-CN" sz="22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200" b="0" i="1" smtClean="0">
                                  <a:latin typeface="Cambria Math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200" i="1">
                                      <a:latin typeface="Cambria Math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200" i="1"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2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200" i="1">
                                  <a:latin typeface="Cambria Math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554" y="5786832"/>
                <a:ext cx="3073855" cy="9016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2063559" y="5321224"/>
            <a:ext cx="5333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Parallel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Cumulative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Pebbling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Complexity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630742" y="310957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Finished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1"/>
          <p:cNvSpPr txBox="1">
            <a:spLocks/>
          </p:cNvSpPr>
          <p:nvPr/>
        </p:nvSpPr>
        <p:spPr>
          <a:xfrm>
            <a:off x="376889" y="-79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>
                <a:solidFill>
                  <a:srgbClr val="0000FF"/>
                </a:solidFill>
              </a:rPr>
              <a:t>Reduction</a:t>
            </a:r>
            <a:endParaRPr kumimoji="1"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462088" y="1614368"/>
            <a:ext cx="6142525" cy="13688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b="1" dirty="0" smtClean="0">
                <a:solidFill>
                  <a:srgbClr val="0000FF"/>
                </a:solidFill>
                <a:latin typeface="Calibri"/>
                <a:cs typeface="Calibri"/>
                <a:sym typeface="Symbol" charset="0"/>
              </a:rPr>
              <a:t>Lower</a:t>
            </a:r>
            <a:r>
              <a:rPr lang="zh-CN" altLang="en-US" sz="3400" b="1" dirty="0" smtClean="0">
                <a:solidFill>
                  <a:srgbClr val="0000FF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3400" b="1" dirty="0" smtClean="0">
                <a:solidFill>
                  <a:srgbClr val="0000FF"/>
                </a:solidFill>
                <a:latin typeface="Calibri"/>
                <a:cs typeface="Calibri"/>
                <a:sym typeface="Symbol" charset="0"/>
              </a:rPr>
              <a:t>bound: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3400" b="1" dirty="0" err="1" smtClean="0">
                <a:solidFill>
                  <a:srgbClr val="0070C0"/>
                </a:solidFill>
                <a:latin typeface="Calibri"/>
                <a:cs typeface="Calibri"/>
                <a:sym typeface="Symbol" charset="0"/>
              </a:rPr>
              <a:t>p</a:t>
            </a:r>
            <a:r>
              <a:rPr lang="en-US" sz="3400" b="1" dirty="0" err="1" smtClean="0">
                <a:latin typeface="Calibri"/>
                <a:cs typeface="Calibri"/>
                <a:sym typeface="Symbol" charset="0"/>
              </a:rPr>
              <a:t>C</a:t>
            </a:r>
            <a:r>
              <a:rPr lang="en-US" altLang="zh-CN" sz="3400" b="1" dirty="0" err="1" smtClean="0">
                <a:latin typeface="Calibri"/>
                <a:cs typeface="Calibri"/>
                <a:sym typeface="Symbol" charset="0"/>
              </a:rPr>
              <a:t>P</a:t>
            </a:r>
            <a:r>
              <a:rPr lang="en-US" sz="3400" b="1" dirty="0" err="1" smtClean="0">
                <a:latin typeface="Calibri"/>
                <a:cs typeface="Calibri"/>
                <a:sym typeface="Symbol" charset="0"/>
              </a:rPr>
              <a:t>C</a:t>
            </a:r>
            <a:r>
              <a:rPr lang="zh-CN" altLang="en-US" sz="3400" b="1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3400" b="1" dirty="0" smtClean="0">
                <a:latin typeface="Calibri"/>
                <a:cs typeface="Calibri"/>
                <a:sym typeface="Symbol" charset="0"/>
              </a:rPr>
              <a:t>of</a:t>
            </a:r>
            <a:r>
              <a:rPr lang="zh-CN" altLang="en-US" sz="3400" b="1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3400" b="1" dirty="0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expectation</a:t>
            </a:r>
            <a:r>
              <a:rPr lang="en-US" altLang="zh-CN" sz="3400" b="1" dirty="0" smtClean="0">
                <a:latin typeface="Calibri"/>
                <a:cs typeface="Calibri"/>
                <a:sym typeface="Symbol" charset="0"/>
              </a:rPr>
              <a:t> game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24545" y="3977897"/>
            <a:ext cx="6617610" cy="1370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b="1" dirty="0" smtClean="0">
                <a:solidFill>
                  <a:srgbClr val="0000FF"/>
                </a:solidFill>
                <a:latin typeface="Calibri"/>
                <a:cs typeface="Calibri"/>
                <a:sym typeface="Symbol" charset="0"/>
              </a:rPr>
              <a:t>Lower</a:t>
            </a:r>
            <a:r>
              <a:rPr lang="zh-CN" altLang="en-US" sz="3400" b="1" dirty="0">
                <a:solidFill>
                  <a:srgbClr val="0000FF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3400" b="1" dirty="0" smtClean="0">
                <a:solidFill>
                  <a:srgbClr val="0000FF"/>
                </a:solidFill>
                <a:latin typeface="Calibri"/>
                <a:cs typeface="Calibri"/>
                <a:sym typeface="Symbol" charset="0"/>
              </a:rPr>
              <a:t>bound: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3400" b="1" dirty="0" err="1" smtClean="0">
                <a:solidFill>
                  <a:srgbClr val="0070C0"/>
                </a:solidFill>
                <a:latin typeface="Calibri"/>
                <a:cs typeface="Calibri"/>
                <a:sym typeface="Symbol" charset="0"/>
              </a:rPr>
              <a:t>p</a:t>
            </a:r>
            <a:r>
              <a:rPr lang="en-US" altLang="zh-CN" sz="3400" b="1" dirty="0" err="1" smtClean="0">
                <a:latin typeface="Calibri"/>
                <a:cs typeface="Calibri"/>
                <a:sym typeface="Symbol" charset="0"/>
              </a:rPr>
              <a:t>CPC</a:t>
            </a:r>
            <a:r>
              <a:rPr lang="zh-CN" altLang="en-US" sz="3400" b="1" dirty="0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3400" b="1" dirty="0" smtClean="0">
                <a:latin typeface="Calibri"/>
                <a:cs typeface="Calibri"/>
                <a:sym typeface="Symbol" charset="0"/>
              </a:rPr>
              <a:t>of</a:t>
            </a:r>
            <a:r>
              <a:rPr lang="zh-CN" altLang="en-US" sz="3400" b="1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3400" b="1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randomized</a:t>
            </a:r>
            <a:r>
              <a:rPr lang="zh-CN" altLang="en-US" sz="3400" b="1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3400" b="1" dirty="0" smtClean="0">
                <a:solidFill>
                  <a:srgbClr val="FF0000"/>
                </a:solidFill>
                <a:latin typeface="Calibri"/>
                <a:cs typeface="Calibri"/>
                <a:sym typeface="Symbol" charset="0"/>
              </a:rPr>
              <a:t>pebbling</a:t>
            </a:r>
            <a:r>
              <a:rPr lang="zh-CN" altLang="en-US" sz="3400" b="1" dirty="0" smtClean="0">
                <a:latin typeface="Calibri"/>
                <a:cs typeface="Calibri"/>
                <a:sym typeface="Symbol" charset="0"/>
              </a:rPr>
              <a:t> </a:t>
            </a:r>
            <a:r>
              <a:rPr lang="en-US" altLang="zh-CN" sz="3400" b="1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game</a:t>
            </a:r>
            <a:r>
              <a:rPr lang="zh-CN" altLang="en-US" sz="3400" b="1" dirty="0" smtClean="0">
                <a:solidFill>
                  <a:srgbClr val="000000"/>
                </a:solidFill>
                <a:latin typeface="Calibri"/>
                <a:cs typeface="Calibri"/>
                <a:sym typeface="Symbol" charset="0"/>
              </a:rPr>
              <a:t> </a:t>
            </a:r>
            <a:endParaRPr lang="en-US" altLang="zh-CN" sz="3400" b="1" dirty="0" smtClean="0">
              <a:solidFill>
                <a:srgbClr val="000000"/>
              </a:solidFill>
              <a:latin typeface="Calibri"/>
              <a:cs typeface="Calibri"/>
              <a:sym typeface="Symbol" charset="0"/>
            </a:endParaRPr>
          </a:p>
        </p:txBody>
      </p:sp>
      <p:sp>
        <p:nvSpPr>
          <p:cNvPr id="5" name="下箭头 4"/>
          <p:cNvSpPr/>
          <p:nvPr/>
        </p:nvSpPr>
        <p:spPr bwMode="auto">
          <a:xfrm>
            <a:off x="4255904" y="3110714"/>
            <a:ext cx="484632" cy="724664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4031" y="3227124"/>
            <a:ext cx="168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err="1" smtClean="0">
                <a:solidFill>
                  <a:srgbClr val="00B050"/>
                </a:solidFill>
              </a:rPr>
              <a:t>Chernoff</a:t>
            </a:r>
            <a:r>
              <a:rPr kumimoji="1" lang="en-US" altLang="zh-CN" b="1" dirty="0" smtClean="0">
                <a:solidFill>
                  <a:srgbClr val="00B050"/>
                </a:solidFill>
              </a:rPr>
              <a:t> bound</a:t>
            </a:r>
            <a:endParaRPr kumimoji="1" lang="zh-CN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>
                <a:solidFill>
                  <a:srgbClr val="00B0F0"/>
                </a:solidFill>
                <a:cs typeface="Calibri"/>
                <a:sym typeface="Symbol" charset="0"/>
              </a:rPr>
              <a:t>p</a:t>
            </a:r>
            <a:r>
              <a:rPr lang="en-US" b="1" dirty="0" err="1">
                <a:solidFill>
                  <a:schemeClr val="tx1"/>
                </a:solidFill>
                <a:cs typeface="Calibri"/>
                <a:sym typeface="Symbol" charset="0"/>
              </a:rPr>
              <a:t>C</a:t>
            </a:r>
            <a:r>
              <a:rPr lang="en-US" altLang="zh-CN" b="1" dirty="0" err="1">
                <a:solidFill>
                  <a:schemeClr val="tx1"/>
                </a:solidFill>
                <a:cs typeface="Calibri"/>
                <a:sym typeface="Symbol" charset="0"/>
              </a:rPr>
              <a:t>P</a:t>
            </a:r>
            <a:r>
              <a:rPr lang="en-US" b="1" dirty="0" err="1">
                <a:solidFill>
                  <a:schemeClr val="tx1"/>
                </a:solidFill>
                <a:cs typeface="Calibri"/>
                <a:sym typeface="Symbol" charset="0"/>
              </a:rPr>
              <a:t>C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of Expectation game</a:t>
            </a:r>
            <a:endParaRPr kumimoji="1"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41413" y="2001498"/>
            <a:ext cx="1852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Property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1: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29427" y="2093033"/>
                <a:ext cx="2836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</m:d>
                      <m:r>
                        <a:rPr lang="en-US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Φ</m:t>
                      </m:r>
                      <m:r>
                        <a:rPr lang="en-US" altLang="zh-CN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altLang="zh-CN" sz="2800" b="0" i="1" smtClean="0">
                          <a:solidFill>
                            <a:srgbClr val="0070C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lang="en-US" altLang="zh-CN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)≥</m:t>
                      </m:r>
                      <m:r>
                        <m:rPr>
                          <m:sty m:val="p"/>
                        </m:rPr>
                        <a:rPr lang="el-GR" altLang="zh-CN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Ω</m:t>
                      </m:r>
                      <m:r>
                        <a:rPr lang="en-US" altLang="zh-CN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altLang="zh-CN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427" y="2093033"/>
                <a:ext cx="283661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50700" y="1463180"/>
                <a:ext cx="27463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configuration</a:t>
                </a:r>
                <a:r>
                  <a:rPr lang="zh-CN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700" y="1463180"/>
                <a:ext cx="2746393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 bwMode="auto">
          <a:xfrm>
            <a:off x="3972393" y="3389872"/>
            <a:ext cx="794478" cy="893113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alibri" charset="0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57499" y="4996073"/>
                <a:ext cx="5936690" cy="1147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0" i="0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zh-CN" sz="2800" b="0" i="0" smtClean="0">
                          <a:latin typeface="Cambria Math" charset="0"/>
                        </a:rPr>
                        <m:t>CPC</m:t>
                      </m:r>
                      <m:r>
                        <m:rPr>
                          <m:nor/>
                        </m:rPr>
                        <a:rPr lang="en-US" altLang="zh-CN" sz="2800" b="0" i="0" baseline="-25000" smtClean="0">
                          <a:latin typeface="Cambria Math" charset="0"/>
                        </a:rPr>
                        <m:t>n</m:t>
                      </m:r>
                      <m:r>
                        <a:rPr lang="en-US" altLang="zh-CN" sz="28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800" b="0" i="1" smtClean="0">
                                  <a:latin typeface="Cambria Math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8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800" i="1">
                                      <a:latin typeface="Cambria Math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28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solidFill>
                                            <a:srgbClr val="0070C0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800" i="1">
                                  <a:latin typeface="Cambria Math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  <m:r>
                        <a:rPr lang="en-US" altLang="zh-CN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Ω</m:t>
                      </m:r>
                      <m:d>
                        <m:dPr>
                          <m:ctrlPr>
                            <a:rPr lang="el-GR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l-GR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499" y="4996073"/>
                <a:ext cx="5936690" cy="11475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314196" y="4323572"/>
            <a:ext cx="6621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 smtClean="0">
                <a:solidFill>
                  <a:srgbClr val="0070C0"/>
                </a:solidFill>
              </a:rPr>
              <a:t>Parallel</a:t>
            </a:r>
            <a:r>
              <a:rPr lang="zh-CN" altLang="en-US" sz="3000" b="1" dirty="0" smtClean="0"/>
              <a:t> </a:t>
            </a:r>
            <a:r>
              <a:rPr lang="en-US" altLang="zh-CN" sz="3000" b="1" dirty="0" smtClean="0"/>
              <a:t>Cumulative</a:t>
            </a:r>
            <a:r>
              <a:rPr lang="zh-CN" altLang="en-US" sz="3000" b="1" dirty="0" smtClean="0"/>
              <a:t> </a:t>
            </a:r>
            <a:r>
              <a:rPr lang="en-US" altLang="zh-CN" sz="3000" b="1" dirty="0" smtClean="0"/>
              <a:t>Pebbling</a:t>
            </a:r>
            <a:r>
              <a:rPr lang="zh-CN" altLang="en-US" sz="3000" b="1" dirty="0" smtClean="0"/>
              <a:t> </a:t>
            </a:r>
            <a:r>
              <a:rPr lang="en-US" altLang="zh-CN" sz="3000" b="1" dirty="0" smtClean="0"/>
              <a:t>Complexity</a:t>
            </a:r>
            <a:endParaRPr lang="en-US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28923" y="2747353"/>
            <a:ext cx="1852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Property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2: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61906" y="2793918"/>
                <a:ext cx="43583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decreases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by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1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in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1</a:t>
                </a:r>
                <a:r>
                  <a:rPr lang="zh-CN" altLang="en-US" sz="2800" dirty="0" smtClean="0"/>
                  <a:t> </a:t>
                </a:r>
                <a:r>
                  <a:rPr lang="en-US" altLang="zh-CN" sz="2800" dirty="0" smtClean="0"/>
                  <a:t>step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906" y="2793918"/>
                <a:ext cx="4358373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23944" r="-3782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0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 animBg="1"/>
      <p:bldP spid="11" grpId="0"/>
      <p:bldP spid="12" grpId="0"/>
      <p:bldP spid="15" grpId="0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>
                <a:solidFill>
                  <a:srgbClr val="00B0F0"/>
                </a:solidFill>
                <a:cs typeface="Calibri"/>
                <a:sym typeface="Symbol" charset="0"/>
              </a:rPr>
              <a:t>p</a:t>
            </a:r>
            <a:r>
              <a:rPr lang="en-US" b="1" dirty="0" err="1">
                <a:solidFill>
                  <a:schemeClr val="tx1"/>
                </a:solidFill>
                <a:cs typeface="Calibri"/>
                <a:sym typeface="Symbol" charset="0"/>
              </a:rPr>
              <a:t>C</a:t>
            </a:r>
            <a:r>
              <a:rPr lang="en-US" altLang="zh-CN" b="1" dirty="0" err="1">
                <a:solidFill>
                  <a:schemeClr val="tx1"/>
                </a:solidFill>
                <a:cs typeface="Calibri"/>
                <a:sym typeface="Symbol" charset="0"/>
              </a:rPr>
              <a:t>P</a:t>
            </a:r>
            <a:r>
              <a:rPr lang="en-US" b="1" dirty="0" err="1">
                <a:solidFill>
                  <a:schemeClr val="tx1"/>
                </a:solidFill>
                <a:cs typeface="Calibri"/>
                <a:sym typeface="Symbol" charset="0"/>
              </a:rPr>
              <a:t>C</a:t>
            </a:r>
            <a:r>
              <a:rPr kumimoji="1" lang="en-US" altLang="zh-CN" dirty="0"/>
              <a:t> of Expectation game</a:t>
            </a:r>
            <a:endParaRPr 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6" name="直线箭头连接符 13"/>
          <p:cNvCxnSpPr>
            <a:stCxn id="6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8" name="直线箭头连接符 13"/>
          <p:cNvCxnSpPr/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0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2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6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8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20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0017" y="1408640"/>
            <a:ext cx="16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32754" y="2282081"/>
            <a:ext cx="0" cy="454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32754" y="3049077"/>
            <a:ext cx="0" cy="454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32754" y="3771103"/>
            <a:ext cx="0" cy="454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61072" y="266863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…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61072" y="3401771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…</a:t>
            </a:r>
            <a:endParaRPr lang="en-US" b="1" dirty="0"/>
          </a:p>
        </p:txBody>
      </p:sp>
      <p:sp>
        <p:nvSpPr>
          <p:cNvPr id="31" name="Right Brace 30"/>
          <p:cNvSpPr/>
          <p:nvPr/>
        </p:nvSpPr>
        <p:spPr>
          <a:xfrm rot="10800000">
            <a:off x="3954662" y="2357777"/>
            <a:ext cx="266405" cy="18284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55118" y="3062419"/>
                <a:ext cx="2233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𝑘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𝑷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light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steps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18" y="3062419"/>
                <a:ext cx="2233811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椭圆 3"/>
          <p:cNvSpPr/>
          <p:nvPr/>
        </p:nvSpPr>
        <p:spPr bwMode="auto">
          <a:xfrm>
            <a:off x="1164692" y="4509456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4" name="椭圆 4"/>
          <p:cNvSpPr/>
          <p:nvPr/>
        </p:nvSpPr>
        <p:spPr bwMode="auto">
          <a:xfrm>
            <a:off x="2038006" y="4509456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5" name="直线箭头连接符 13"/>
          <p:cNvCxnSpPr>
            <a:stCxn id="37" idx="6"/>
          </p:cNvCxnSpPr>
          <p:nvPr/>
        </p:nvCxnSpPr>
        <p:spPr>
          <a:xfrm>
            <a:off x="1585688" y="4716198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椭圆 4"/>
          <p:cNvSpPr/>
          <p:nvPr/>
        </p:nvSpPr>
        <p:spPr bwMode="auto">
          <a:xfrm>
            <a:off x="2925656" y="451318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7" name="直线箭头连接符 13"/>
          <p:cNvCxnSpPr/>
          <p:nvPr/>
        </p:nvCxnSpPr>
        <p:spPr>
          <a:xfrm>
            <a:off x="2473338" y="471993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椭圆 4"/>
          <p:cNvSpPr/>
          <p:nvPr/>
        </p:nvSpPr>
        <p:spPr bwMode="auto">
          <a:xfrm>
            <a:off x="3778431" y="451692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3326113" y="472366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4666081" y="452071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1" name="直线箭头连接符 13"/>
          <p:cNvCxnSpPr/>
          <p:nvPr/>
        </p:nvCxnSpPr>
        <p:spPr>
          <a:xfrm>
            <a:off x="4213763" y="472745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椭圆 4"/>
          <p:cNvSpPr/>
          <p:nvPr/>
        </p:nvSpPr>
        <p:spPr bwMode="auto">
          <a:xfrm>
            <a:off x="5535842" y="4524385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3" name="直线箭头连接符 13"/>
          <p:cNvCxnSpPr/>
          <p:nvPr/>
        </p:nvCxnSpPr>
        <p:spPr>
          <a:xfrm>
            <a:off x="5083524" y="473112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椭圆 4"/>
          <p:cNvSpPr/>
          <p:nvPr/>
        </p:nvSpPr>
        <p:spPr bwMode="auto">
          <a:xfrm>
            <a:off x="6420244" y="453909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5967926" y="4719929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7321632" y="4516920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7" name="直线箭头连接符 13"/>
          <p:cNvCxnSpPr/>
          <p:nvPr/>
        </p:nvCxnSpPr>
        <p:spPr>
          <a:xfrm>
            <a:off x="6869314" y="472366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椭圆 4"/>
          <p:cNvSpPr/>
          <p:nvPr/>
        </p:nvSpPr>
        <p:spPr bwMode="auto">
          <a:xfrm>
            <a:off x="8207984" y="4520652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9" name="直线箭头连接符 13"/>
          <p:cNvCxnSpPr/>
          <p:nvPr/>
        </p:nvCxnSpPr>
        <p:spPr>
          <a:xfrm>
            <a:off x="7755666" y="4727394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83116" y="5129562"/>
            <a:ext cx="16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altLang="zh-CN" b="1" dirty="0" smtClean="0">
                <a:solidFill>
                  <a:srgbClr val="0070C0"/>
                </a:solidFill>
              </a:rPr>
              <a:t>’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21" y="4556122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2" name="直线箭头连接符 13"/>
          <p:cNvCxnSpPr/>
          <p:nvPr/>
        </p:nvCxnSpPr>
        <p:spPr>
          <a:xfrm>
            <a:off x="875382" y="4716100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79683" y="5589150"/>
                <a:ext cx="3462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zh-CN" b="1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𝑷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≫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zh-CN" b="1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𝑷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b="1" dirty="0" smtClean="0">
                    <a:solidFill>
                      <a:srgbClr val="00B050"/>
                    </a:solidFill>
                  </a:rPr>
                  <a:t>next</a:t>
                </a:r>
                <a:r>
                  <a:rPr lang="zh-CN" altLang="en-US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00B050"/>
                    </a:solidFill>
                  </a:rPr>
                  <a:t>round</a:t>
                </a:r>
                <a:r>
                  <a:rPr lang="zh-CN" altLang="en-US" b="1" dirty="0">
                    <a:solidFill>
                      <a:srgbClr val="00B050"/>
                    </a:solidFill>
                  </a:rPr>
                  <a:t> 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683" y="5589150"/>
                <a:ext cx="3462679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10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/>
      <p:bldP spid="51" grpId="0"/>
      <p:bldP spid="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>
                <a:solidFill>
                  <a:srgbClr val="00B0F0"/>
                </a:solidFill>
                <a:cs typeface="Calibri"/>
                <a:sym typeface="Symbol" charset="0"/>
              </a:rPr>
              <a:t>p</a:t>
            </a:r>
            <a:r>
              <a:rPr lang="en-US" b="1" dirty="0" err="1">
                <a:solidFill>
                  <a:schemeClr val="tx1"/>
                </a:solidFill>
                <a:cs typeface="Calibri"/>
                <a:sym typeface="Symbol" charset="0"/>
              </a:rPr>
              <a:t>C</a:t>
            </a:r>
            <a:r>
              <a:rPr lang="en-US" altLang="zh-CN" b="1" dirty="0" err="1">
                <a:solidFill>
                  <a:schemeClr val="tx1"/>
                </a:solidFill>
                <a:cs typeface="Calibri"/>
                <a:sym typeface="Symbol" charset="0"/>
              </a:rPr>
              <a:t>P</a:t>
            </a:r>
            <a:r>
              <a:rPr lang="en-US" b="1" dirty="0" err="1">
                <a:solidFill>
                  <a:schemeClr val="tx1"/>
                </a:solidFill>
                <a:cs typeface="Calibri"/>
                <a:sym typeface="Symbol" charset="0"/>
              </a:rPr>
              <a:t>C</a:t>
            </a:r>
            <a:r>
              <a:rPr kumimoji="1" lang="en-US" altLang="zh-CN" dirty="0"/>
              <a:t> of Expectation game</a:t>
            </a:r>
            <a:endParaRPr lang="en-US" dirty="0"/>
          </a:p>
        </p:txBody>
      </p:sp>
      <p:sp>
        <p:nvSpPr>
          <p:cNvPr id="4" name="椭圆 3"/>
          <p:cNvSpPr/>
          <p:nvPr/>
        </p:nvSpPr>
        <p:spPr bwMode="auto">
          <a:xfrm>
            <a:off x="1164692" y="1853669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038006" y="185366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6" name="直线箭头连接符 13"/>
          <p:cNvCxnSpPr>
            <a:stCxn id="6" idx="6"/>
          </p:cNvCxnSpPr>
          <p:nvPr/>
        </p:nvCxnSpPr>
        <p:spPr>
          <a:xfrm>
            <a:off x="1585688" y="2060411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椭圆 4"/>
          <p:cNvSpPr/>
          <p:nvPr/>
        </p:nvSpPr>
        <p:spPr bwMode="auto">
          <a:xfrm>
            <a:off x="2925656" y="1857401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8" name="直线箭头连接符 13"/>
          <p:cNvCxnSpPr/>
          <p:nvPr/>
        </p:nvCxnSpPr>
        <p:spPr>
          <a:xfrm>
            <a:off x="2473338" y="2064143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椭圆 4"/>
          <p:cNvSpPr/>
          <p:nvPr/>
        </p:nvSpPr>
        <p:spPr bwMode="auto">
          <a:xfrm>
            <a:off x="3778431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0" name="直线箭头连接符 13"/>
          <p:cNvCxnSpPr/>
          <p:nvPr/>
        </p:nvCxnSpPr>
        <p:spPr>
          <a:xfrm>
            <a:off x="3326113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椭圆 4"/>
          <p:cNvSpPr/>
          <p:nvPr/>
        </p:nvSpPr>
        <p:spPr bwMode="auto">
          <a:xfrm>
            <a:off x="4666081" y="1864926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2" name="直线箭头连接符 13"/>
          <p:cNvCxnSpPr/>
          <p:nvPr/>
        </p:nvCxnSpPr>
        <p:spPr>
          <a:xfrm>
            <a:off x="4213763" y="2071668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椭圆 4"/>
          <p:cNvSpPr/>
          <p:nvPr/>
        </p:nvSpPr>
        <p:spPr bwMode="auto">
          <a:xfrm>
            <a:off x="5535842" y="186859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4" name="直线箭头连接符 13"/>
          <p:cNvCxnSpPr/>
          <p:nvPr/>
        </p:nvCxnSpPr>
        <p:spPr>
          <a:xfrm>
            <a:off x="5083524" y="207534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椭圆 4"/>
          <p:cNvSpPr/>
          <p:nvPr/>
        </p:nvSpPr>
        <p:spPr bwMode="auto">
          <a:xfrm>
            <a:off x="6420244" y="185740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6" name="直线箭头连接符 13"/>
          <p:cNvCxnSpPr/>
          <p:nvPr/>
        </p:nvCxnSpPr>
        <p:spPr>
          <a:xfrm>
            <a:off x="5967926" y="206414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椭圆 4"/>
          <p:cNvSpPr/>
          <p:nvPr/>
        </p:nvSpPr>
        <p:spPr bwMode="auto">
          <a:xfrm>
            <a:off x="7321632" y="1861133"/>
            <a:ext cx="420996" cy="41348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18" name="直线箭头连接符 13"/>
          <p:cNvCxnSpPr/>
          <p:nvPr/>
        </p:nvCxnSpPr>
        <p:spPr>
          <a:xfrm>
            <a:off x="6869314" y="206787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椭圆 4"/>
          <p:cNvSpPr/>
          <p:nvPr/>
        </p:nvSpPr>
        <p:spPr bwMode="auto">
          <a:xfrm>
            <a:off x="8207984" y="1864865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20" name="直线箭头连接符 13"/>
          <p:cNvCxnSpPr/>
          <p:nvPr/>
        </p:nvCxnSpPr>
        <p:spPr>
          <a:xfrm>
            <a:off x="7755666" y="207160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0017" y="1408640"/>
            <a:ext cx="16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21" y="1900335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3" name="直线箭头连接符 13"/>
          <p:cNvCxnSpPr/>
          <p:nvPr/>
        </p:nvCxnSpPr>
        <p:spPr>
          <a:xfrm>
            <a:off x="875382" y="2060313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32754" y="2282081"/>
            <a:ext cx="0" cy="454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32754" y="3049077"/>
            <a:ext cx="0" cy="454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32754" y="3771103"/>
            <a:ext cx="0" cy="454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61072" y="266863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…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61072" y="3401771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…</a:t>
            </a:r>
            <a:endParaRPr lang="en-US" b="1" dirty="0"/>
          </a:p>
        </p:txBody>
      </p:sp>
      <p:sp>
        <p:nvSpPr>
          <p:cNvPr id="31" name="Right Brace 30"/>
          <p:cNvSpPr/>
          <p:nvPr/>
        </p:nvSpPr>
        <p:spPr>
          <a:xfrm rot="10800000">
            <a:off x="3954662" y="2357777"/>
            <a:ext cx="266405" cy="18284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24066" y="3062419"/>
                <a:ext cx="2564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altLang="zh-CN" b="1" dirty="0" smtClean="0"/>
                  <a:t>CPC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066" y="3062419"/>
                <a:ext cx="256486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143" t="-8197" r="-95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椭圆 3"/>
          <p:cNvSpPr/>
          <p:nvPr/>
        </p:nvSpPr>
        <p:spPr bwMode="auto">
          <a:xfrm>
            <a:off x="1164692" y="4509456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1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4" name="椭圆 4"/>
          <p:cNvSpPr/>
          <p:nvPr/>
        </p:nvSpPr>
        <p:spPr bwMode="auto">
          <a:xfrm>
            <a:off x="2038006" y="4509456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2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5" name="直线箭头连接符 13"/>
          <p:cNvCxnSpPr>
            <a:stCxn id="37" idx="6"/>
          </p:cNvCxnSpPr>
          <p:nvPr/>
        </p:nvCxnSpPr>
        <p:spPr>
          <a:xfrm>
            <a:off x="1585688" y="4716198"/>
            <a:ext cx="437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椭圆 4"/>
          <p:cNvSpPr/>
          <p:nvPr/>
        </p:nvSpPr>
        <p:spPr bwMode="auto">
          <a:xfrm>
            <a:off x="2925656" y="4513188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3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7" name="直线箭头连接符 13"/>
          <p:cNvCxnSpPr/>
          <p:nvPr/>
        </p:nvCxnSpPr>
        <p:spPr>
          <a:xfrm>
            <a:off x="2473338" y="4719930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椭圆 4"/>
          <p:cNvSpPr/>
          <p:nvPr/>
        </p:nvSpPr>
        <p:spPr bwMode="auto">
          <a:xfrm>
            <a:off x="3778431" y="451692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4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39" name="直线箭头连接符 13"/>
          <p:cNvCxnSpPr/>
          <p:nvPr/>
        </p:nvCxnSpPr>
        <p:spPr>
          <a:xfrm>
            <a:off x="3326113" y="472366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椭圆 4"/>
          <p:cNvSpPr/>
          <p:nvPr/>
        </p:nvSpPr>
        <p:spPr bwMode="auto">
          <a:xfrm>
            <a:off x="4666081" y="4520713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5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1" name="直线箭头连接符 13"/>
          <p:cNvCxnSpPr/>
          <p:nvPr/>
        </p:nvCxnSpPr>
        <p:spPr>
          <a:xfrm>
            <a:off x="4213763" y="4727455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椭圆 4"/>
          <p:cNvSpPr/>
          <p:nvPr/>
        </p:nvSpPr>
        <p:spPr bwMode="auto">
          <a:xfrm>
            <a:off x="5535842" y="4524385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6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3" name="直线箭头连接符 13"/>
          <p:cNvCxnSpPr/>
          <p:nvPr/>
        </p:nvCxnSpPr>
        <p:spPr>
          <a:xfrm>
            <a:off x="5083524" y="4731127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椭圆 4"/>
          <p:cNvSpPr/>
          <p:nvPr/>
        </p:nvSpPr>
        <p:spPr bwMode="auto">
          <a:xfrm>
            <a:off x="6420244" y="4539099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7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5" name="直线箭头连接符 13"/>
          <p:cNvCxnSpPr/>
          <p:nvPr/>
        </p:nvCxnSpPr>
        <p:spPr>
          <a:xfrm>
            <a:off x="5967926" y="4719929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椭圆 4"/>
          <p:cNvSpPr/>
          <p:nvPr/>
        </p:nvSpPr>
        <p:spPr bwMode="auto">
          <a:xfrm>
            <a:off x="7321632" y="4516920"/>
            <a:ext cx="420996" cy="41348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8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7" name="直线箭头连接符 13"/>
          <p:cNvCxnSpPr/>
          <p:nvPr/>
        </p:nvCxnSpPr>
        <p:spPr>
          <a:xfrm>
            <a:off x="6869314" y="4723662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椭圆 4"/>
          <p:cNvSpPr/>
          <p:nvPr/>
        </p:nvSpPr>
        <p:spPr bwMode="auto">
          <a:xfrm>
            <a:off x="8207984" y="4520652"/>
            <a:ext cx="420996" cy="413483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1"/>
                </a:solidFill>
                <a:latin typeface="Calibri" charset="0"/>
                <a:ea typeface="ＭＳ Ｐゴシック" charset="-128"/>
              </a:rPr>
              <a:t>9</a:t>
            </a:r>
            <a:endParaRPr kumimoji="1" lang="zh-CN" altLang="en-US" sz="2000" b="1" dirty="0" smtClean="0">
              <a:solidFill>
                <a:schemeClr val="tx1"/>
              </a:solidFill>
              <a:latin typeface="Calibri" charset="0"/>
              <a:ea typeface="ＭＳ Ｐゴシック" charset="-128"/>
            </a:endParaRPr>
          </a:p>
        </p:txBody>
      </p:sp>
      <p:cxnSp>
        <p:nvCxnSpPr>
          <p:cNvPr id="49" name="直线箭头连接符 13"/>
          <p:cNvCxnSpPr/>
          <p:nvPr/>
        </p:nvCxnSpPr>
        <p:spPr>
          <a:xfrm>
            <a:off x="7755666" y="4727394"/>
            <a:ext cx="437982" cy="74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83116" y="5129562"/>
            <a:ext cx="169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Configuration </a:t>
            </a:r>
            <a:r>
              <a:rPr lang="en-US" b="1" dirty="0" smtClean="0">
                <a:solidFill>
                  <a:srgbClr val="0070C0"/>
                </a:solidFill>
              </a:rPr>
              <a:t>P</a:t>
            </a:r>
            <a:r>
              <a:rPr lang="en-US" altLang="zh-CN" b="1" dirty="0" smtClean="0">
                <a:solidFill>
                  <a:srgbClr val="0070C0"/>
                </a:solidFill>
              </a:rPr>
              <a:t>’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921" y="4556122"/>
            <a:ext cx="88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password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2" name="直线箭头连接符 13"/>
          <p:cNvCxnSpPr/>
          <p:nvPr/>
        </p:nvCxnSpPr>
        <p:spPr>
          <a:xfrm>
            <a:off x="875382" y="4716100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879683" y="5589150"/>
                <a:ext cx="3462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zh-CN" b="1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𝑷</m:t>
                    </m:r>
                    <m:r>
                      <a:rPr lang="en-US" altLang="zh-CN" b="1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Φ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zh-CN" b="1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𝑷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b="1" dirty="0" smtClean="0">
                    <a:solidFill>
                      <a:srgbClr val="00B050"/>
                    </a:solidFill>
                  </a:rPr>
                  <a:t>next</a:t>
                </a:r>
                <a:r>
                  <a:rPr lang="zh-CN" altLang="en-US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b="1" dirty="0" smtClean="0">
                    <a:solidFill>
                      <a:srgbClr val="00B050"/>
                    </a:solidFill>
                  </a:rPr>
                  <a:t>round</a:t>
                </a:r>
                <a:r>
                  <a:rPr lang="zh-CN" altLang="en-US" b="1" dirty="0">
                    <a:solidFill>
                      <a:srgbClr val="00B050"/>
                    </a:solidFill>
                  </a:rPr>
                  <a:t> 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683" y="5589150"/>
                <a:ext cx="3462679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/>
      <p:bldP spid="51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9"/>
          <p:cNvSpPr txBox="1"/>
          <p:nvPr/>
        </p:nvSpPr>
        <p:spPr>
          <a:xfrm>
            <a:off x="771960" y="656518"/>
            <a:ext cx="7825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</a:rPr>
              <a:t>Designing </a:t>
            </a:r>
            <a:r>
              <a:rPr kumimoji="1" lang="en-US" altLang="zh-CN" sz="3200" b="1" dirty="0" smtClean="0">
                <a:solidFill>
                  <a:srgbClr val="0070C0"/>
                </a:solidFill>
              </a:rPr>
              <a:t>sequential memory-hard </a:t>
            </a:r>
            <a:r>
              <a:rPr kumimoji="1" lang="en-US" altLang="zh-CN" sz="3200" b="1" dirty="0" smtClean="0"/>
              <a:t>functions</a:t>
            </a:r>
            <a:endParaRPr kumimoji="1" lang="zh-CN" altLang="en-US" sz="3200" b="1" dirty="0"/>
          </a:p>
        </p:txBody>
      </p:sp>
      <p:sp>
        <p:nvSpPr>
          <p:cNvPr id="5" name="文本框 39"/>
          <p:cNvSpPr txBox="1"/>
          <p:nvPr/>
        </p:nvSpPr>
        <p:spPr>
          <a:xfrm>
            <a:off x="3531580" y="1375428"/>
            <a:ext cx="2046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</a:rPr>
              <a:t>Important!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文本框 39"/>
          <p:cNvSpPr txBox="1"/>
          <p:nvPr/>
        </p:nvSpPr>
        <p:spPr>
          <a:xfrm>
            <a:off x="1974115" y="2846717"/>
            <a:ext cx="5420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</a:rPr>
              <a:t>Password-hashing competition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4744" y="1241293"/>
            <a:ext cx="0" cy="1605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21270" y="3570463"/>
            <a:ext cx="26974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Proposed designs:</a:t>
            </a:r>
            <a:endParaRPr lang="en-US" sz="2600" b="1" dirty="0"/>
          </a:p>
        </p:txBody>
      </p:sp>
      <p:sp>
        <p:nvSpPr>
          <p:cNvPr id="14" name="文本框 39"/>
          <p:cNvSpPr txBox="1"/>
          <p:nvPr/>
        </p:nvSpPr>
        <p:spPr>
          <a:xfrm>
            <a:off x="3967468" y="4062906"/>
            <a:ext cx="10538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err="1" smtClean="0">
                <a:solidFill>
                  <a:srgbClr val="FF0000"/>
                </a:solidFill>
              </a:rPr>
              <a:t>Scrypt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5" name="文本框 39"/>
          <p:cNvSpPr txBox="1"/>
          <p:nvPr/>
        </p:nvSpPr>
        <p:spPr>
          <a:xfrm>
            <a:off x="2039191" y="4580126"/>
            <a:ext cx="11474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00B050"/>
                </a:solidFill>
              </a:rPr>
              <a:t>Catena</a:t>
            </a:r>
            <a:endParaRPr kumimoji="1" lang="zh-CN" altLang="en-US" sz="2600" b="1" dirty="0">
              <a:solidFill>
                <a:srgbClr val="00B050"/>
              </a:solidFill>
            </a:endParaRPr>
          </a:p>
        </p:txBody>
      </p:sp>
      <p:sp>
        <p:nvSpPr>
          <p:cNvPr id="16" name="文本框 39"/>
          <p:cNvSpPr txBox="1"/>
          <p:nvPr/>
        </p:nvSpPr>
        <p:spPr>
          <a:xfrm>
            <a:off x="5039491" y="5252300"/>
            <a:ext cx="13642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0070C0"/>
                </a:solidFill>
              </a:rPr>
              <a:t>Argon2d</a:t>
            </a:r>
            <a:endParaRPr kumimoji="1" lang="zh-CN" altLang="en-US" sz="2600" b="1" dirty="0">
              <a:solidFill>
                <a:srgbClr val="0070C0"/>
              </a:solidFill>
            </a:endParaRPr>
          </a:p>
        </p:txBody>
      </p:sp>
      <p:sp>
        <p:nvSpPr>
          <p:cNvPr id="17" name="文本框 39"/>
          <p:cNvSpPr txBox="1"/>
          <p:nvPr/>
        </p:nvSpPr>
        <p:spPr>
          <a:xfrm>
            <a:off x="2725831" y="5252300"/>
            <a:ext cx="12664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smtClean="0">
                <a:solidFill>
                  <a:srgbClr val="0070C0"/>
                </a:solidFill>
              </a:rPr>
              <a:t>Argon2i</a:t>
            </a:r>
            <a:endParaRPr kumimoji="1" lang="zh-CN" altLang="en-US" sz="2600" b="1" dirty="0">
              <a:solidFill>
                <a:srgbClr val="0070C0"/>
              </a:solidFill>
            </a:endParaRPr>
          </a:p>
        </p:txBody>
      </p:sp>
      <p:sp>
        <p:nvSpPr>
          <p:cNvPr id="18" name="文本框 39"/>
          <p:cNvSpPr txBox="1"/>
          <p:nvPr/>
        </p:nvSpPr>
        <p:spPr>
          <a:xfrm>
            <a:off x="5319114" y="4580126"/>
            <a:ext cx="23920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chemeClr val="accent6">
                    <a:lumMod val="75000"/>
                  </a:schemeClr>
                </a:solidFill>
              </a:rPr>
              <a:t>Balloon hashing</a:t>
            </a:r>
            <a:endParaRPr kumimoji="1" lang="zh-CN" alt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0291" y="4657603"/>
            <a:ext cx="6591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……</a:t>
            </a:r>
            <a:endParaRPr lang="en-US" sz="2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35111" y="5871325"/>
            <a:ext cx="47461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F</a:t>
            </a:r>
            <a:r>
              <a:rPr lang="en-US" sz="2600" b="1" dirty="0" smtClean="0"/>
              <a:t>ew come with provable security</a:t>
            </a:r>
          </a:p>
        </p:txBody>
      </p:sp>
      <p:sp>
        <p:nvSpPr>
          <p:cNvPr id="6" name="文本框 39"/>
          <p:cNvSpPr txBox="1"/>
          <p:nvPr/>
        </p:nvSpPr>
        <p:spPr>
          <a:xfrm>
            <a:off x="3462733" y="1785210"/>
            <a:ext cx="21841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>
                <a:solidFill>
                  <a:srgbClr val="0070C0"/>
                </a:solidFill>
              </a:rPr>
              <a:t>p</a:t>
            </a:r>
            <a:r>
              <a:rPr kumimoji="1" lang="en-US" altLang="zh-CN" sz="2600" b="1" dirty="0" smtClean="0">
                <a:solidFill>
                  <a:srgbClr val="0070C0"/>
                </a:solidFill>
              </a:rPr>
              <a:t>rimary target</a:t>
            </a:r>
            <a:endParaRPr kumimoji="1" lang="zh-CN" altLang="en-US" sz="26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91774" y="962584"/>
            <a:ext cx="25763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/>
              <a:t>In this paper:</a:t>
            </a:r>
            <a:endParaRPr lang="en-US" sz="3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264520" y="1865978"/>
            <a:ext cx="6465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Focus on analyzing the </a:t>
            </a:r>
            <a:r>
              <a:rPr lang="en-US" sz="3200" b="1" dirty="0" smtClean="0">
                <a:solidFill>
                  <a:srgbClr val="FF0000"/>
                </a:solidFill>
              </a:rPr>
              <a:t>core</a:t>
            </a:r>
            <a:r>
              <a:rPr lang="en-US" sz="3200" b="1" dirty="0" smtClean="0"/>
              <a:t> of </a:t>
            </a:r>
            <a:r>
              <a:rPr lang="en-US" sz="3200" b="1" dirty="0" err="1" smtClean="0">
                <a:solidFill>
                  <a:srgbClr val="FF0000"/>
                </a:solidFill>
              </a:rPr>
              <a:t>Scrypt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9020" y="2656586"/>
            <a:ext cx="2856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ROMix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function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362009" y="3433387"/>
            <a:ext cx="43393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s</a:t>
            </a:r>
            <a:r>
              <a:rPr lang="en-US" sz="2600" b="1" dirty="0" smtClean="0"/>
              <a:t>imilar to the </a:t>
            </a:r>
            <a:r>
              <a:rPr lang="en-US" sz="2600" b="1" dirty="0" smtClean="0">
                <a:solidFill>
                  <a:srgbClr val="FF0000"/>
                </a:solidFill>
              </a:rPr>
              <a:t>core</a:t>
            </a:r>
            <a:r>
              <a:rPr lang="en-US" sz="2600" b="1" dirty="0" smtClean="0"/>
              <a:t> of </a:t>
            </a:r>
            <a:r>
              <a:rPr lang="en-US" sz="2600" b="1" dirty="0" smtClean="0">
                <a:solidFill>
                  <a:srgbClr val="0070C0"/>
                </a:solidFill>
              </a:rPr>
              <a:t>Argon2d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43019" y="4309882"/>
            <a:ext cx="30886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In the rest of the talk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544" y="5102887"/>
            <a:ext cx="42061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 smtClean="0"/>
              <a:t>“</a:t>
            </a:r>
            <a:r>
              <a:rPr lang="en-US" sz="2600" b="1" dirty="0" err="1" smtClean="0">
                <a:solidFill>
                  <a:srgbClr val="FF0000"/>
                </a:solidFill>
              </a:rPr>
              <a:t>Scrypt</a:t>
            </a:r>
            <a:r>
              <a:rPr lang="en-US" altLang="zh-CN" sz="2600" b="1" dirty="0" smtClean="0"/>
              <a:t>”</a:t>
            </a:r>
            <a:r>
              <a:rPr lang="en-US" sz="2600" b="1" dirty="0" smtClean="0"/>
              <a:t> </a:t>
            </a:r>
            <a:r>
              <a:rPr lang="en-US" altLang="zh-CN" sz="2600" b="1" dirty="0" smtClean="0"/>
              <a:t>=</a:t>
            </a:r>
            <a:r>
              <a:rPr lang="en-US" sz="2600" b="1" dirty="0" smtClean="0"/>
              <a:t> </a:t>
            </a:r>
            <a:r>
              <a:rPr lang="en-US" altLang="zh-CN" sz="2600" b="1" dirty="0" smtClean="0"/>
              <a:t>“</a:t>
            </a:r>
            <a:r>
              <a:rPr lang="en-US" sz="2600" b="1" dirty="0" err="1" smtClean="0">
                <a:solidFill>
                  <a:srgbClr val="FF0000"/>
                </a:solidFill>
              </a:rPr>
              <a:t>ROMix</a:t>
            </a:r>
            <a:r>
              <a:rPr lang="en-US" sz="2600" b="1" dirty="0" smtClean="0"/>
              <a:t> function</a:t>
            </a:r>
            <a:r>
              <a:rPr lang="en-US" altLang="zh-CN" sz="2600" b="1" dirty="0" smtClean="0"/>
              <a:t>”</a:t>
            </a:r>
            <a:endParaRPr lang="en-US" sz="26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476146" y="3188214"/>
            <a:ext cx="0" cy="3831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8" grpId="0"/>
      <p:bldP spid="8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6" grpId="0"/>
      <p:bldP spid="6" grpId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5" y="3507474"/>
            <a:ext cx="1122711" cy="8981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Wrap-up</a:t>
            </a:r>
            <a:endParaRPr kumimoji="1"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9535" y="1821974"/>
            <a:ext cx="7704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First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Lowerbound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on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CMC </a:t>
            </a:r>
            <a:r>
              <a:rPr lang="en-US" altLang="zh-CN" sz="3200" b="1" dirty="0" smtClean="0"/>
              <a:t>of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Scrypt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/>
              <a:t>function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8520" y="3711494"/>
            <a:ext cx="22558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smtClean="0"/>
              <a:t>w.r.t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</a:rPr>
              <a:t>entangled</a:t>
            </a:r>
            <a:endParaRPr lang="en-US" sz="2600" b="1" dirty="0"/>
          </a:p>
        </p:txBody>
      </p:sp>
      <p:pic>
        <p:nvPicPr>
          <p:cNvPr id="7" name="图片 23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56" y="3520404"/>
            <a:ext cx="1122711" cy="8981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4398" y="5125613"/>
            <a:ext cx="495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Application:</a:t>
            </a:r>
            <a:r>
              <a:rPr lang="zh-CN" altLang="en-US" sz="3200" b="1" dirty="0" smtClean="0"/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Proofs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of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Space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46385" y="2497337"/>
            <a:ext cx="1784882" cy="10200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51562" y="2497337"/>
            <a:ext cx="2020342" cy="1110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99333" y="3698564"/>
            <a:ext cx="20815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smtClean="0"/>
              <a:t>w.r.t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arbitrary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2516" y="2707808"/>
            <a:ext cx="1427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conjecture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10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1966" y="262167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4600" b="1" dirty="0" smtClean="0">
                <a:solidFill>
                  <a:srgbClr val="FF0000"/>
                </a:solidFill>
              </a:rPr>
              <a:t>Thank you!</a:t>
            </a:r>
            <a:endParaRPr kumimoji="1" lang="zh-CN" altLang="en-US" sz="46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61286" y="38691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5" name="文本框 1"/>
          <p:cNvSpPr txBox="1"/>
          <p:nvPr/>
        </p:nvSpPr>
        <p:spPr>
          <a:xfrm>
            <a:off x="2761286" y="3869153"/>
            <a:ext cx="359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https://</a:t>
            </a:r>
            <a:r>
              <a:rPr kumimoji="1" lang="en-US" altLang="zh-CN" dirty="0" err="1"/>
              <a:t>eprint.iacr.org</a:t>
            </a:r>
            <a:r>
              <a:rPr kumimoji="1" lang="en-US" altLang="zh-CN" dirty="0"/>
              <a:t>/2016/100.pdf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0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1922" y="274638"/>
            <a:ext cx="8439329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sz="3600" dirty="0" smtClean="0"/>
              <a:t>Sequential Memory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hard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functions:</a:t>
            </a:r>
            <a:r>
              <a:rPr kumimoji="1" lang="zh-CN" altLang="en-US" sz="3600" dirty="0" smtClean="0"/>
              <a:t> </a:t>
            </a:r>
            <a:r>
              <a:rPr kumimoji="1" lang="en-US" altLang="zh-CN" sz="3600" b="1" dirty="0" err="1" smtClean="0">
                <a:solidFill>
                  <a:srgbClr val="FF0000"/>
                </a:solidFill>
              </a:rPr>
              <a:t>ROMix</a:t>
            </a:r>
            <a:r>
              <a:rPr kumimoji="1" lang="en-US" altLang="zh-CN" sz="2900" dirty="0" smtClean="0">
                <a:solidFill>
                  <a:schemeClr val="tx1"/>
                </a:solidFill>
              </a:rPr>
              <a:t>[Per’09]</a:t>
            </a:r>
            <a:endParaRPr kumimoji="1" lang="zh-CN" altLang="en-US" sz="2900" dirty="0">
              <a:solidFill>
                <a:schemeClr val="tx1"/>
              </a:solidFill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1401700" y="1840246"/>
            <a:ext cx="437937" cy="779313"/>
            <a:chOff x="1859446" y="1618726"/>
            <a:chExt cx="437937" cy="779313"/>
          </a:xfrm>
        </p:grpSpPr>
        <p:sp>
          <p:nvSpPr>
            <p:cNvPr id="4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2935296" y="1830198"/>
            <a:ext cx="437937" cy="779313"/>
            <a:chOff x="1859446" y="1618726"/>
            <a:chExt cx="437937" cy="779313"/>
          </a:xfrm>
        </p:grpSpPr>
        <p:sp>
          <p:nvSpPr>
            <p:cNvPr id="8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16" name="Straight Connector 17"/>
          <p:cNvCxnSpPr/>
          <p:nvPr/>
        </p:nvCxnSpPr>
        <p:spPr>
          <a:xfrm flipH="1">
            <a:off x="1014190" y="2244977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7"/>
          <p:cNvCxnSpPr/>
          <p:nvPr/>
        </p:nvCxnSpPr>
        <p:spPr>
          <a:xfrm flipH="1">
            <a:off x="1890124" y="2220161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200195" y="2008497"/>
            <a:ext cx="42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17"/>
          <p:cNvCxnSpPr/>
          <p:nvPr/>
        </p:nvCxnSpPr>
        <p:spPr>
          <a:xfrm flipH="1">
            <a:off x="2547786" y="2225185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10299" y="2023464"/>
            <a:ext cx="331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5895804" y="1865368"/>
            <a:ext cx="437937" cy="779313"/>
            <a:chOff x="1859446" y="1618726"/>
            <a:chExt cx="437937" cy="779313"/>
          </a:xfrm>
        </p:grpSpPr>
        <p:sp>
          <p:nvSpPr>
            <p:cNvPr id="24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7429400" y="1855320"/>
            <a:ext cx="437937" cy="779313"/>
            <a:chOff x="1859446" y="1618726"/>
            <a:chExt cx="437937" cy="779313"/>
          </a:xfrm>
        </p:grpSpPr>
        <p:sp>
          <p:nvSpPr>
            <p:cNvPr id="27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29" name="Straight Connector 17"/>
          <p:cNvCxnSpPr/>
          <p:nvPr/>
        </p:nvCxnSpPr>
        <p:spPr>
          <a:xfrm flipH="1">
            <a:off x="5508294" y="2270099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/>
        </p:nvCxnSpPr>
        <p:spPr>
          <a:xfrm flipH="1">
            <a:off x="6384228" y="2245283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694299" y="2033619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32" name="Straight Connector 17"/>
          <p:cNvCxnSpPr/>
          <p:nvPr/>
        </p:nvCxnSpPr>
        <p:spPr>
          <a:xfrm flipH="1">
            <a:off x="7041890" y="2250307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189637" y="2063354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34" name="Straight Connector 17"/>
          <p:cNvCxnSpPr/>
          <p:nvPr/>
        </p:nvCxnSpPr>
        <p:spPr>
          <a:xfrm flipH="1">
            <a:off x="7885842" y="2250001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8195913" y="2038337"/>
            <a:ext cx="700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8000"/>
                </a:solidFill>
              </a:rPr>
              <a:t>n</a:t>
            </a:r>
            <a:r>
              <a:rPr kumimoji="1" lang="zh-CN" altLang="zh-CN" sz="2200" dirty="0" smtClean="0">
                <a:solidFill>
                  <a:srgbClr val="008000"/>
                </a:solidFill>
              </a:rPr>
              <a:t>=</a:t>
            </a:r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36" name="Straight Connector 17"/>
          <p:cNvCxnSpPr/>
          <p:nvPr/>
        </p:nvCxnSpPr>
        <p:spPr>
          <a:xfrm flipH="1">
            <a:off x="3388637" y="2239953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698708" y="2028289"/>
            <a:ext cx="42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219141" y="2099895"/>
            <a:ext cx="982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/>
              <a:t>………...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989115" y="1343798"/>
            <a:ext cx="1342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FF0000"/>
                </a:solidFill>
              </a:rPr>
              <a:t>Phase</a:t>
            </a:r>
            <a:r>
              <a:rPr kumimoji="1"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 smtClean="0">
                <a:solidFill>
                  <a:srgbClr val="FF0000"/>
                </a:solidFill>
              </a:rPr>
              <a:t>1: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900569" y="6178695"/>
            <a:ext cx="1342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FF0000"/>
                </a:solidFill>
              </a:rPr>
              <a:t>Phase</a:t>
            </a:r>
            <a:r>
              <a:rPr kumimoji="1"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 smtClean="0">
                <a:solidFill>
                  <a:srgbClr val="FF0000"/>
                </a:solidFill>
              </a:rPr>
              <a:t>2: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030" y="2303993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grpSp>
        <p:nvGrpSpPr>
          <p:cNvPr id="74" name="组 5"/>
          <p:cNvGrpSpPr/>
          <p:nvPr/>
        </p:nvGrpSpPr>
        <p:grpSpPr>
          <a:xfrm>
            <a:off x="1554100" y="4694289"/>
            <a:ext cx="437937" cy="779313"/>
            <a:chOff x="1859446" y="1618726"/>
            <a:chExt cx="437937" cy="779313"/>
          </a:xfrm>
        </p:grpSpPr>
        <p:sp>
          <p:nvSpPr>
            <p:cNvPr id="83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84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85" name="Straight Connector 17"/>
          <p:cNvCxnSpPr/>
          <p:nvPr/>
        </p:nvCxnSpPr>
        <p:spPr>
          <a:xfrm flipH="1">
            <a:off x="1166590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17"/>
          <p:cNvCxnSpPr/>
          <p:nvPr/>
        </p:nvCxnSpPr>
        <p:spPr>
          <a:xfrm flipH="1">
            <a:off x="2036335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文本框 19"/>
          <p:cNvSpPr txBox="1"/>
          <p:nvPr/>
        </p:nvSpPr>
        <p:spPr>
          <a:xfrm>
            <a:off x="2352595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88" name="文本框 21"/>
          <p:cNvSpPr txBox="1"/>
          <p:nvPr/>
        </p:nvSpPr>
        <p:spPr>
          <a:xfrm>
            <a:off x="862699" y="4877507"/>
            <a:ext cx="314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89" name="文本框 4"/>
          <p:cNvSpPr txBox="1"/>
          <p:nvPr/>
        </p:nvSpPr>
        <p:spPr>
          <a:xfrm>
            <a:off x="683430" y="5158036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16920" y="3750873"/>
            <a:ext cx="2048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rgbClr val="0070C0"/>
                </a:solidFill>
              </a:rPr>
              <a:t>id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0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=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rgbClr val="00B050"/>
                </a:solidFill>
              </a:rPr>
              <a:t>S</a:t>
            </a:r>
            <a:r>
              <a:rPr lang="zh-CN" altLang="en-US" sz="2200" dirty="0"/>
              <a:t> </a:t>
            </a:r>
            <a:r>
              <a:rPr lang="en-US" altLang="zh-CN" sz="2200" b="1" dirty="0" smtClean="0"/>
              <a:t>mod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n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+1</a:t>
            </a:r>
            <a:endParaRPr lang="en-US" sz="2200" b="1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3989122" y="2619559"/>
            <a:ext cx="952278" cy="1131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7"/>
          <p:cNvCxnSpPr>
            <a:stCxn id="83" idx="1"/>
          </p:cNvCxnSpPr>
          <p:nvPr/>
        </p:nvCxnSpPr>
        <p:spPr>
          <a:xfrm flipH="1" flipV="1">
            <a:off x="1769289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7413" y="2933064"/>
            <a:ext cx="9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SHA-256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639078" y="2673325"/>
            <a:ext cx="1" cy="245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"/>
          <p:cNvSpPr txBox="1"/>
          <p:nvPr/>
        </p:nvSpPr>
        <p:spPr>
          <a:xfrm>
            <a:off x="2010561" y="5576461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smtClean="0">
                <a:solidFill>
                  <a:srgbClr val="FF0000"/>
                </a:solidFill>
              </a:rPr>
              <a:t>H</a:t>
            </a:r>
            <a:r>
              <a:rPr kumimoji="1" lang="en-US" altLang="zh-CN" sz="2000" b="1" smtClean="0"/>
              <a:t>(</a:t>
            </a:r>
            <a:r>
              <a:rPr kumimoji="1" lang="en-US" altLang="zh-CN" sz="2000" b="1" smtClean="0">
                <a:solidFill>
                  <a:srgbClr val="008000"/>
                </a:solidFill>
              </a:rPr>
              <a:t>X</a:t>
            </a:r>
            <a:r>
              <a:rPr kumimoji="1" lang="en-US" altLang="zh-CN" sz="2000" b="1" baseline="-25000" smtClean="0">
                <a:solidFill>
                  <a:srgbClr val="008000"/>
                </a:solidFill>
              </a:rPr>
              <a:t>id</a:t>
            </a:r>
            <a:r>
              <a:rPr kumimoji="1" lang="zh-CN" altLang="en-US" sz="2000" b="1" smtClean="0"/>
              <a:t>⨁ </a:t>
            </a:r>
            <a:r>
              <a:rPr kumimoji="1" lang="en-US" altLang="zh-CN" sz="2000" b="1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000" b="1" dirty="0"/>
              <a:t>)</a:t>
            </a:r>
            <a:endParaRPr kumimoji="1" lang="zh-CN" altLang="en-US" sz="2000" b="1" baseline="-25000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551735" y="5293427"/>
            <a:ext cx="0" cy="28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12272" y="57828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0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23004 0.2826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1" grpId="0"/>
      <p:bldP spid="33" grpId="0"/>
      <p:bldP spid="35" grpId="0"/>
      <p:bldP spid="37" grpId="0"/>
      <p:bldP spid="37" grpId="1"/>
      <p:bldP spid="38" grpId="0"/>
      <p:bldP spid="71" grpId="0"/>
      <p:bldP spid="5" grpId="0"/>
      <p:bldP spid="87" grpId="0"/>
      <p:bldP spid="88" grpId="0"/>
      <p:bldP spid="89" grpId="0"/>
      <p:bldP spid="10" grpId="0"/>
      <p:bldP spid="11" grpId="0"/>
      <p:bldP spid="46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253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sz="3600" dirty="0"/>
              <a:t>Sequential Memory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hard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functions:</a:t>
            </a:r>
            <a:r>
              <a:rPr kumimoji="1" lang="zh-CN" altLang="en-US" sz="3600" dirty="0"/>
              <a:t> </a:t>
            </a:r>
            <a:r>
              <a:rPr kumimoji="1" lang="en-US" altLang="zh-CN" sz="3600" b="1" dirty="0" err="1">
                <a:solidFill>
                  <a:srgbClr val="FF0000"/>
                </a:solidFill>
              </a:rPr>
              <a:t>ROMix</a:t>
            </a:r>
            <a:r>
              <a:rPr kumimoji="1" lang="en-US" altLang="zh-CN" sz="2900" dirty="0">
                <a:solidFill>
                  <a:schemeClr val="tx1"/>
                </a:solidFill>
              </a:rPr>
              <a:t>[Per’09]</a:t>
            </a:r>
            <a:endParaRPr kumimoji="1" lang="zh-CN" altLang="en-US" sz="2900" dirty="0">
              <a:solidFill>
                <a:schemeClr val="tx1"/>
              </a:solidFill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1401700" y="1840246"/>
            <a:ext cx="437937" cy="779313"/>
            <a:chOff x="1859446" y="1618726"/>
            <a:chExt cx="437937" cy="779313"/>
          </a:xfrm>
        </p:grpSpPr>
        <p:sp>
          <p:nvSpPr>
            <p:cNvPr id="4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2935296" y="1830198"/>
            <a:ext cx="437937" cy="779313"/>
            <a:chOff x="1859446" y="1618726"/>
            <a:chExt cx="437937" cy="779313"/>
          </a:xfrm>
        </p:grpSpPr>
        <p:sp>
          <p:nvSpPr>
            <p:cNvPr id="8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16" name="Straight Connector 17"/>
          <p:cNvCxnSpPr/>
          <p:nvPr/>
        </p:nvCxnSpPr>
        <p:spPr>
          <a:xfrm flipH="1">
            <a:off x="1014190" y="2244977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7"/>
          <p:cNvCxnSpPr/>
          <p:nvPr/>
        </p:nvCxnSpPr>
        <p:spPr>
          <a:xfrm flipH="1">
            <a:off x="1890124" y="2220161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200195" y="2008497"/>
            <a:ext cx="42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21" name="Straight Connector 17"/>
          <p:cNvCxnSpPr/>
          <p:nvPr/>
        </p:nvCxnSpPr>
        <p:spPr>
          <a:xfrm flipH="1">
            <a:off x="2547786" y="2225185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10299" y="2023464"/>
            <a:ext cx="331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5895804" y="1865368"/>
            <a:ext cx="437937" cy="779313"/>
            <a:chOff x="1859446" y="1618726"/>
            <a:chExt cx="437937" cy="779313"/>
          </a:xfrm>
        </p:grpSpPr>
        <p:sp>
          <p:nvSpPr>
            <p:cNvPr id="24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7429400" y="1855320"/>
            <a:ext cx="437937" cy="779313"/>
            <a:chOff x="1859446" y="1618726"/>
            <a:chExt cx="437937" cy="779313"/>
          </a:xfrm>
        </p:grpSpPr>
        <p:sp>
          <p:nvSpPr>
            <p:cNvPr id="27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29" name="Straight Connector 17"/>
          <p:cNvCxnSpPr/>
          <p:nvPr/>
        </p:nvCxnSpPr>
        <p:spPr>
          <a:xfrm flipH="1">
            <a:off x="5508294" y="2270099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/>
        </p:nvCxnSpPr>
        <p:spPr>
          <a:xfrm flipH="1">
            <a:off x="6384228" y="2245283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694299" y="2033619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32" name="Straight Connector 17"/>
          <p:cNvCxnSpPr/>
          <p:nvPr/>
        </p:nvCxnSpPr>
        <p:spPr>
          <a:xfrm flipH="1">
            <a:off x="7041890" y="2250307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5189637" y="2063354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34" name="Straight Connector 17"/>
          <p:cNvCxnSpPr/>
          <p:nvPr/>
        </p:nvCxnSpPr>
        <p:spPr>
          <a:xfrm flipH="1">
            <a:off x="7885842" y="2250001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8195913" y="2038337"/>
            <a:ext cx="700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8000"/>
                </a:solidFill>
              </a:rPr>
              <a:t>n</a:t>
            </a:r>
            <a:r>
              <a:rPr kumimoji="1" lang="zh-CN" altLang="zh-CN" sz="2200" dirty="0" smtClean="0">
                <a:solidFill>
                  <a:srgbClr val="008000"/>
                </a:solidFill>
              </a:rPr>
              <a:t>=</a:t>
            </a:r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36" name="Straight Connector 17"/>
          <p:cNvCxnSpPr/>
          <p:nvPr/>
        </p:nvCxnSpPr>
        <p:spPr>
          <a:xfrm flipH="1">
            <a:off x="3388637" y="2239953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698708" y="2028289"/>
            <a:ext cx="426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219141" y="2099895"/>
            <a:ext cx="982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/>
              <a:t>………...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989115" y="1343798"/>
            <a:ext cx="1342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FF0000"/>
                </a:solidFill>
              </a:rPr>
              <a:t>Phase</a:t>
            </a:r>
            <a:r>
              <a:rPr kumimoji="1"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 smtClean="0">
                <a:solidFill>
                  <a:srgbClr val="FF0000"/>
                </a:solidFill>
              </a:rPr>
              <a:t>1: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900569" y="6178695"/>
            <a:ext cx="1342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FF0000"/>
                </a:solidFill>
              </a:rPr>
              <a:t>Phase</a:t>
            </a:r>
            <a:r>
              <a:rPr kumimoji="1"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 smtClean="0">
                <a:solidFill>
                  <a:srgbClr val="FF0000"/>
                </a:solidFill>
              </a:rPr>
              <a:t>2: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030" y="2303993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grpSp>
        <p:nvGrpSpPr>
          <p:cNvPr id="74" name="组 5"/>
          <p:cNvGrpSpPr/>
          <p:nvPr/>
        </p:nvGrpSpPr>
        <p:grpSpPr>
          <a:xfrm>
            <a:off x="1554100" y="4694289"/>
            <a:ext cx="437937" cy="779313"/>
            <a:chOff x="1859446" y="1618726"/>
            <a:chExt cx="437937" cy="779313"/>
          </a:xfrm>
        </p:grpSpPr>
        <p:sp>
          <p:nvSpPr>
            <p:cNvPr id="83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84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85" name="Straight Connector 17"/>
          <p:cNvCxnSpPr/>
          <p:nvPr/>
        </p:nvCxnSpPr>
        <p:spPr>
          <a:xfrm flipH="1">
            <a:off x="1166590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17"/>
          <p:cNvCxnSpPr/>
          <p:nvPr/>
        </p:nvCxnSpPr>
        <p:spPr>
          <a:xfrm flipH="1">
            <a:off x="2036335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文本框 19"/>
          <p:cNvSpPr txBox="1"/>
          <p:nvPr/>
        </p:nvSpPr>
        <p:spPr>
          <a:xfrm>
            <a:off x="2352595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88" name="文本框 21"/>
          <p:cNvSpPr txBox="1"/>
          <p:nvPr/>
        </p:nvSpPr>
        <p:spPr>
          <a:xfrm>
            <a:off x="862699" y="4877507"/>
            <a:ext cx="314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89" name="文本框 4"/>
          <p:cNvSpPr txBox="1"/>
          <p:nvPr/>
        </p:nvSpPr>
        <p:spPr>
          <a:xfrm>
            <a:off x="683430" y="5158036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16920" y="3750873"/>
            <a:ext cx="22076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rgbClr val="0070C0"/>
                </a:solidFill>
              </a:rPr>
              <a:t>id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1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=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rgbClr val="00B050"/>
                </a:solidFill>
              </a:rPr>
              <a:t>S</a:t>
            </a:r>
            <a:r>
              <a:rPr lang="en-US" altLang="zh-CN" sz="2200" baseline="-25000" dirty="0" smtClean="0">
                <a:solidFill>
                  <a:srgbClr val="00B050"/>
                </a:solidFill>
              </a:rPr>
              <a:t>1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mod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n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+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1</a:t>
            </a:r>
            <a:endParaRPr lang="en-US" sz="2200" b="1" dirty="0"/>
          </a:p>
        </p:txBody>
      </p:sp>
      <p:cxnSp>
        <p:nvCxnSpPr>
          <p:cNvPr id="12" name="Straight Arrow Connector 11"/>
          <p:cNvCxnSpPr>
            <a:stCxn id="10" idx="0"/>
            <a:endCxn id="38" idx="2"/>
          </p:cNvCxnSpPr>
          <p:nvPr/>
        </p:nvCxnSpPr>
        <p:spPr>
          <a:xfrm flipH="1" flipV="1">
            <a:off x="4710490" y="2530782"/>
            <a:ext cx="310258" cy="1220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7"/>
          <p:cNvCxnSpPr>
            <a:stCxn id="83" idx="1"/>
          </p:cNvCxnSpPr>
          <p:nvPr/>
        </p:nvCxnSpPr>
        <p:spPr>
          <a:xfrm flipH="1" flipV="1">
            <a:off x="1769289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组 5"/>
          <p:cNvGrpSpPr/>
          <p:nvPr/>
        </p:nvGrpSpPr>
        <p:grpSpPr>
          <a:xfrm>
            <a:off x="3036393" y="4694289"/>
            <a:ext cx="437937" cy="779313"/>
            <a:chOff x="1859446" y="1618726"/>
            <a:chExt cx="437937" cy="779313"/>
          </a:xfrm>
        </p:grpSpPr>
        <p:sp>
          <p:nvSpPr>
            <p:cNvPr id="45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46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47" name="Straight Connector 17"/>
          <p:cNvCxnSpPr/>
          <p:nvPr/>
        </p:nvCxnSpPr>
        <p:spPr>
          <a:xfrm flipH="1">
            <a:off x="2648883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17"/>
          <p:cNvCxnSpPr/>
          <p:nvPr/>
        </p:nvCxnSpPr>
        <p:spPr>
          <a:xfrm flipH="1">
            <a:off x="3518628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文本框 19"/>
          <p:cNvSpPr txBox="1"/>
          <p:nvPr/>
        </p:nvSpPr>
        <p:spPr>
          <a:xfrm>
            <a:off x="3834888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52" name="Straight Connector 17"/>
          <p:cNvCxnSpPr/>
          <p:nvPr/>
        </p:nvCxnSpPr>
        <p:spPr>
          <a:xfrm flipH="1" flipV="1">
            <a:off x="3251582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文本框 19"/>
          <p:cNvSpPr txBox="1"/>
          <p:nvPr/>
        </p:nvSpPr>
        <p:spPr>
          <a:xfrm>
            <a:off x="3065244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55" name="文本框 36"/>
          <p:cNvSpPr txBox="1"/>
          <p:nvPr/>
        </p:nvSpPr>
        <p:spPr>
          <a:xfrm>
            <a:off x="1594216" y="4037408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cxnSp>
        <p:nvCxnSpPr>
          <p:cNvPr id="56" name="Straight Arrow Connector 55"/>
          <p:cNvCxnSpPr>
            <a:stCxn id="38" idx="2"/>
            <a:endCxn id="54" idx="0"/>
          </p:cNvCxnSpPr>
          <p:nvPr/>
        </p:nvCxnSpPr>
        <p:spPr>
          <a:xfrm flipH="1">
            <a:off x="3301847" y="2530782"/>
            <a:ext cx="1408643" cy="150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0505" y="42625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0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38943" y="42602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rgbClr val="0070C0"/>
                </a:solidFill>
              </a:rPr>
              <a:t>1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75719" y="3459990"/>
            <a:ext cx="25218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solidFill>
                  <a:srgbClr val="0070C0"/>
                </a:solidFill>
              </a:rPr>
              <a:t>i</a:t>
            </a:r>
            <a:r>
              <a:rPr lang="en-US" altLang="zh-CN" sz="2200" dirty="0" smtClean="0">
                <a:solidFill>
                  <a:srgbClr val="0070C0"/>
                </a:solidFill>
              </a:rPr>
              <a:t>d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n-1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=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rgbClr val="00B050"/>
                </a:solidFill>
              </a:rPr>
              <a:t>S</a:t>
            </a:r>
            <a:r>
              <a:rPr lang="en-US" altLang="zh-CN" sz="2200" baseline="-25000" dirty="0" smtClean="0">
                <a:solidFill>
                  <a:srgbClr val="00B050"/>
                </a:solidFill>
              </a:rPr>
              <a:t>n-1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mod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n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+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1</a:t>
            </a:r>
            <a:endParaRPr lang="en-US" sz="2200" b="1" dirty="0"/>
          </a:p>
        </p:txBody>
      </p:sp>
      <p:grpSp>
        <p:nvGrpSpPr>
          <p:cNvPr id="58" name="组 22"/>
          <p:cNvGrpSpPr/>
          <p:nvPr/>
        </p:nvGrpSpPr>
        <p:grpSpPr>
          <a:xfrm>
            <a:off x="5868092" y="4677843"/>
            <a:ext cx="437937" cy="779313"/>
            <a:chOff x="1859446" y="1618726"/>
            <a:chExt cx="437937" cy="779313"/>
          </a:xfrm>
        </p:grpSpPr>
        <p:sp>
          <p:nvSpPr>
            <p:cNvPr id="59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61" name="矩形 24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grpSp>
        <p:nvGrpSpPr>
          <p:cNvPr id="62" name="组 25"/>
          <p:cNvGrpSpPr/>
          <p:nvPr/>
        </p:nvGrpSpPr>
        <p:grpSpPr>
          <a:xfrm>
            <a:off x="7401688" y="4667795"/>
            <a:ext cx="437937" cy="779313"/>
            <a:chOff x="1859446" y="1618726"/>
            <a:chExt cx="437937" cy="779313"/>
          </a:xfrm>
        </p:grpSpPr>
        <p:sp>
          <p:nvSpPr>
            <p:cNvPr id="63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64" name="矩形 27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65" name="Straight Connector 17"/>
          <p:cNvCxnSpPr/>
          <p:nvPr/>
        </p:nvCxnSpPr>
        <p:spPr>
          <a:xfrm flipH="1">
            <a:off x="5480582" y="508257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17"/>
          <p:cNvCxnSpPr/>
          <p:nvPr/>
        </p:nvCxnSpPr>
        <p:spPr>
          <a:xfrm flipH="1">
            <a:off x="6356516" y="5057758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文本框 30"/>
          <p:cNvSpPr txBox="1"/>
          <p:nvPr/>
        </p:nvSpPr>
        <p:spPr>
          <a:xfrm>
            <a:off x="6666587" y="4846094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68" name="Straight Connector 17"/>
          <p:cNvCxnSpPr/>
          <p:nvPr/>
        </p:nvCxnSpPr>
        <p:spPr>
          <a:xfrm flipH="1">
            <a:off x="7014178" y="5062782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文本框 32"/>
          <p:cNvSpPr txBox="1"/>
          <p:nvPr/>
        </p:nvSpPr>
        <p:spPr>
          <a:xfrm>
            <a:off x="5161925" y="4875829"/>
            <a:ext cx="58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n-2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cxnSp>
        <p:nvCxnSpPr>
          <p:cNvPr id="70" name="Straight Connector 17"/>
          <p:cNvCxnSpPr/>
          <p:nvPr/>
        </p:nvCxnSpPr>
        <p:spPr>
          <a:xfrm flipH="1">
            <a:off x="7858130" y="5062476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文本框 34"/>
          <p:cNvSpPr txBox="1"/>
          <p:nvPr/>
        </p:nvSpPr>
        <p:spPr>
          <a:xfrm>
            <a:off x="8168201" y="4850812"/>
            <a:ext cx="700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n</a:t>
            </a:r>
            <a:r>
              <a:rPr kumimoji="1" lang="zh-CN" altLang="zh-CN" sz="2200" dirty="0" smtClean="0">
                <a:solidFill>
                  <a:srgbClr val="008000"/>
                </a:solidFill>
              </a:rPr>
              <a:t>=</a:t>
            </a:r>
            <a:r>
              <a:rPr kumimoji="1" lang="en-US" altLang="zh-CN" sz="2200" dirty="0" smtClean="0">
                <a:solidFill>
                  <a:srgbClr val="FF0000"/>
                </a:solidFill>
              </a:rPr>
              <a:t>y</a:t>
            </a:r>
            <a:endParaRPr kumimoji="1" lang="zh-CN" alt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73" name="文本框 37"/>
          <p:cNvSpPr txBox="1"/>
          <p:nvPr/>
        </p:nvSpPr>
        <p:spPr>
          <a:xfrm>
            <a:off x="4191429" y="4912370"/>
            <a:ext cx="982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/>
              <a:t>………...</a:t>
            </a:r>
          </a:p>
        </p:txBody>
      </p:sp>
      <p:cxnSp>
        <p:nvCxnSpPr>
          <p:cNvPr id="75" name="Straight Connector 17"/>
          <p:cNvCxnSpPr/>
          <p:nvPr/>
        </p:nvCxnSpPr>
        <p:spPr>
          <a:xfrm flipH="1" flipV="1">
            <a:off x="6077634" y="4390315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文本框 36"/>
          <p:cNvSpPr txBox="1"/>
          <p:nvPr/>
        </p:nvSpPr>
        <p:spPr>
          <a:xfrm>
            <a:off x="5902561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78850" y="425761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n-2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8" name="文本框 36"/>
          <p:cNvSpPr txBox="1"/>
          <p:nvPr/>
        </p:nvSpPr>
        <p:spPr>
          <a:xfrm>
            <a:off x="7400229" y="4032477"/>
            <a:ext cx="473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err="1" smtClean="0">
                <a:solidFill>
                  <a:srgbClr val="008000"/>
                </a:solidFill>
              </a:rPr>
              <a:t>X</a:t>
            </a:r>
            <a:r>
              <a:rPr kumimoji="1" lang="en-US" altLang="zh-CN" sz="2200" baseline="-25000" dirty="0" err="1" smtClean="0">
                <a:solidFill>
                  <a:srgbClr val="0070C0"/>
                </a:solidFill>
              </a:rPr>
              <a:t>id</a:t>
            </a:r>
            <a:endParaRPr kumimoji="1" lang="zh-CN" altLang="en-US" sz="2200" baseline="-25000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75145" y="424375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n-1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80" name="Straight Connector 17"/>
          <p:cNvCxnSpPr/>
          <p:nvPr/>
        </p:nvCxnSpPr>
        <p:spPr>
          <a:xfrm flipH="1" flipV="1">
            <a:off x="7644314" y="4390315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808584" y="2494241"/>
            <a:ext cx="672469" cy="1021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674337" y="2606106"/>
            <a:ext cx="1799361" cy="134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157413" y="2933064"/>
            <a:ext cx="9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SHA-256</a:t>
            </a:r>
            <a:endParaRPr lang="en-US" b="1" dirty="0"/>
          </a:p>
        </p:txBody>
      </p:sp>
      <p:cxnSp>
        <p:nvCxnSpPr>
          <p:cNvPr id="91" name="Straight Arrow Connector 90"/>
          <p:cNvCxnSpPr/>
          <p:nvPr/>
        </p:nvCxnSpPr>
        <p:spPr>
          <a:xfrm flipH="1" flipV="1">
            <a:off x="1639078" y="2673325"/>
            <a:ext cx="1" cy="245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文本框 4"/>
          <p:cNvSpPr txBox="1"/>
          <p:nvPr/>
        </p:nvSpPr>
        <p:spPr>
          <a:xfrm>
            <a:off x="2010561" y="5576461"/>
            <a:ext cx="112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smtClean="0">
                <a:solidFill>
                  <a:srgbClr val="FF0000"/>
                </a:solidFill>
              </a:rPr>
              <a:t>H</a:t>
            </a:r>
            <a:r>
              <a:rPr kumimoji="1" lang="en-US" altLang="zh-CN" sz="2000" b="1" smtClean="0"/>
              <a:t>(</a:t>
            </a:r>
            <a:r>
              <a:rPr kumimoji="1" lang="en-US" altLang="zh-CN" sz="2000" b="1" smtClean="0">
                <a:solidFill>
                  <a:srgbClr val="008000"/>
                </a:solidFill>
              </a:rPr>
              <a:t>X</a:t>
            </a:r>
            <a:r>
              <a:rPr kumimoji="1" lang="en-US" altLang="zh-CN" sz="2000" b="1" baseline="-25000" smtClean="0">
                <a:solidFill>
                  <a:srgbClr val="008000"/>
                </a:solidFill>
              </a:rPr>
              <a:t>id</a:t>
            </a:r>
            <a:r>
              <a:rPr kumimoji="1" lang="zh-CN" altLang="en-US" sz="2000" b="1" smtClean="0"/>
              <a:t>⨁ </a:t>
            </a:r>
            <a:r>
              <a:rPr kumimoji="1" lang="en-US" altLang="zh-CN" sz="2000" b="1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000" b="1" dirty="0"/>
              <a:t>)</a:t>
            </a:r>
            <a:endParaRPr kumimoji="1" lang="zh-CN" altLang="en-US" sz="2000" b="1" baseline="-25000" dirty="0"/>
          </a:p>
        </p:txBody>
      </p:sp>
      <p:cxnSp>
        <p:nvCxnSpPr>
          <p:cNvPr id="14" name="Straight Arrow Connector 13"/>
          <p:cNvCxnSpPr>
            <a:stCxn id="93" idx="0"/>
            <a:endCxn id="87" idx="2"/>
          </p:cNvCxnSpPr>
          <p:nvPr/>
        </p:nvCxnSpPr>
        <p:spPr>
          <a:xfrm flipH="1" flipV="1">
            <a:off x="2557138" y="5293427"/>
            <a:ext cx="17841" cy="28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512272" y="57828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</a:rPr>
              <a:t>0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9" grpId="0"/>
      <p:bldP spid="54" grpId="0"/>
      <p:bldP spid="60" grpId="0"/>
      <p:bldP spid="57" grpId="0"/>
      <p:bldP spid="67" grpId="0"/>
      <p:bldP spid="69" grpId="0"/>
      <p:bldP spid="72" grpId="0"/>
      <p:bldP spid="73" grpId="0"/>
      <p:bldP spid="76" grpId="0"/>
      <p:bldP spid="77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70"/>
          <p:cNvSpPr txBox="1"/>
          <p:nvPr/>
        </p:nvSpPr>
        <p:spPr>
          <a:xfrm>
            <a:off x="3900569" y="6178695"/>
            <a:ext cx="13428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600" b="1" dirty="0" smtClean="0">
                <a:solidFill>
                  <a:srgbClr val="FF0000"/>
                </a:solidFill>
              </a:rPr>
              <a:t>Phase</a:t>
            </a:r>
            <a:r>
              <a:rPr kumimoji="1" lang="zh-CN" altLang="en-US" sz="2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 smtClean="0">
                <a:solidFill>
                  <a:srgbClr val="FF0000"/>
                </a:solidFill>
              </a:rPr>
              <a:t>2:</a:t>
            </a:r>
            <a:endParaRPr kumimoji="1" lang="zh-CN" altLang="en-US" sz="2600" b="1" dirty="0">
              <a:solidFill>
                <a:srgbClr val="FF0000"/>
              </a:solidFill>
            </a:endParaRPr>
          </a:p>
        </p:txBody>
      </p:sp>
      <p:grpSp>
        <p:nvGrpSpPr>
          <p:cNvPr id="74" name="组 5"/>
          <p:cNvGrpSpPr/>
          <p:nvPr/>
        </p:nvGrpSpPr>
        <p:grpSpPr>
          <a:xfrm>
            <a:off x="1554100" y="4694289"/>
            <a:ext cx="437937" cy="779313"/>
            <a:chOff x="1859446" y="1618726"/>
            <a:chExt cx="437937" cy="779313"/>
          </a:xfrm>
        </p:grpSpPr>
        <p:sp>
          <p:nvSpPr>
            <p:cNvPr id="83" name="Trapezoid 15"/>
            <p:cNvSpPr/>
            <p:nvPr/>
          </p:nvSpPr>
          <p:spPr>
            <a:xfrm rot="5400000">
              <a:off x="1688758" y="1789414"/>
              <a:ext cx="779313" cy="437937"/>
            </a:xfrm>
            <a:prstGeom prst="trapezoid">
              <a:avLst>
                <a:gd name="adj" fmla="val 51175"/>
              </a:avLst>
            </a:prstGeom>
            <a:solidFill>
              <a:srgbClr val="FFABAB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200" dirty="0"/>
            </a:p>
          </p:txBody>
        </p:sp>
        <p:sp>
          <p:nvSpPr>
            <p:cNvPr id="84" name="矩形 1"/>
            <p:cNvSpPr/>
            <p:nvPr/>
          </p:nvSpPr>
          <p:spPr>
            <a:xfrm>
              <a:off x="1903744" y="1797048"/>
              <a:ext cx="36264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2200" b="1" dirty="0" smtClean="0">
                  <a:solidFill>
                    <a:srgbClr val="FF0000"/>
                  </a:solidFill>
                </a:rPr>
                <a:t>H</a:t>
              </a:r>
              <a:endParaRPr kumimoji="1" lang="zh-CN" altLang="en-US" sz="2200" baseline="-25000" dirty="0"/>
            </a:p>
          </p:txBody>
        </p:sp>
      </p:grpSp>
      <p:cxnSp>
        <p:nvCxnSpPr>
          <p:cNvPr id="85" name="Straight Connector 17"/>
          <p:cNvCxnSpPr/>
          <p:nvPr/>
        </p:nvCxnSpPr>
        <p:spPr>
          <a:xfrm flipH="1">
            <a:off x="1166590" y="5099020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17"/>
          <p:cNvCxnSpPr/>
          <p:nvPr/>
        </p:nvCxnSpPr>
        <p:spPr>
          <a:xfrm flipH="1">
            <a:off x="2036335" y="5104044"/>
            <a:ext cx="387510" cy="1004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文本框 19"/>
          <p:cNvSpPr txBox="1"/>
          <p:nvPr/>
        </p:nvSpPr>
        <p:spPr>
          <a:xfrm>
            <a:off x="2352595" y="4862540"/>
            <a:ext cx="409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r>
              <a:rPr kumimoji="1" lang="en-US" altLang="zh-CN" sz="2200" baseline="-25000" dirty="0" smtClean="0">
                <a:solidFill>
                  <a:srgbClr val="008000"/>
                </a:solidFill>
              </a:rPr>
              <a:t>1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88" name="文本框 21"/>
          <p:cNvSpPr txBox="1"/>
          <p:nvPr/>
        </p:nvSpPr>
        <p:spPr>
          <a:xfrm>
            <a:off x="862699" y="4877507"/>
            <a:ext cx="314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200" dirty="0" smtClean="0">
                <a:solidFill>
                  <a:srgbClr val="008000"/>
                </a:solidFill>
              </a:rPr>
              <a:t>S</a:t>
            </a:r>
            <a:endParaRPr kumimoji="1" lang="zh-CN" altLang="en-US" sz="2200" baseline="-25000" dirty="0">
              <a:solidFill>
                <a:srgbClr val="008000"/>
              </a:solidFill>
            </a:endParaRPr>
          </a:p>
        </p:txBody>
      </p:sp>
      <p:sp>
        <p:nvSpPr>
          <p:cNvPr id="89" name="文本框 4"/>
          <p:cNvSpPr txBox="1"/>
          <p:nvPr/>
        </p:nvSpPr>
        <p:spPr>
          <a:xfrm>
            <a:off x="683430" y="5158036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Input</a:t>
            </a:r>
            <a:endParaRPr kumimoji="1"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16920" y="3750873"/>
            <a:ext cx="2048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solidFill>
                  <a:srgbClr val="0070C0"/>
                </a:solidFill>
              </a:rPr>
              <a:t>id</a:t>
            </a:r>
            <a:r>
              <a:rPr lang="en-US" altLang="zh-CN" sz="2200" baseline="-25000" dirty="0" smtClean="0">
                <a:solidFill>
                  <a:srgbClr val="0070C0"/>
                </a:solidFill>
              </a:rPr>
              <a:t>0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=</a:t>
            </a:r>
            <a:r>
              <a:rPr lang="zh-CN" altLang="en-US" sz="2200" dirty="0" smtClean="0"/>
              <a:t> </a:t>
            </a:r>
            <a:r>
              <a:rPr lang="en-US" altLang="zh-CN" sz="2200" dirty="0" smtClean="0">
                <a:solidFill>
                  <a:srgbClr val="00B050"/>
                </a:solidFill>
              </a:rPr>
              <a:t>S</a:t>
            </a:r>
            <a:r>
              <a:rPr lang="zh-CN" altLang="en-US" sz="2200" dirty="0"/>
              <a:t> </a:t>
            </a:r>
            <a:r>
              <a:rPr lang="en-US" altLang="zh-CN" sz="2200" b="1" dirty="0" smtClean="0"/>
              <a:t>mod</a:t>
            </a:r>
            <a:r>
              <a:rPr lang="zh-CN" altLang="en-US" sz="2200" dirty="0" smtClean="0"/>
              <a:t> </a:t>
            </a:r>
            <a:r>
              <a:rPr lang="en-US" altLang="zh-CN" sz="2200" b="1" dirty="0" smtClean="0"/>
              <a:t>n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+1</a:t>
            </a:r>
            <a:endParaRPr lang="en-US" sz="2200" b="1" dirty="0"/>
          </a:p>
        </p:txBody>
      </p:sp>
      <p:cxnSp>
        <p:nvCxnSpPr>
          <p:cNvPr id="12" name="Straight Arrow Connector 11"/>
          <p:cNvCxnSpPr>
            <a:stCxn id="10" idx="0"/>
            <a:endCxn id="25" idx="2"/>
          </p:cNvCxnSpPr>
          <p:nvPr/>
        </p:nvCxnSpPr>
        <p:spPr>
          <a:xfrm flipH="1" flipV="1">
            <a:off x="4258964" y="2027145"/>
            <a:ext cx="682436" cy="172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7"/>
          <p:cNvCxnSpPr>
            <a:stCxn id="83" idx="1"/>
          </p:cNvCxnSpPr>
          <p:nvPr/>
        </p:nvCxnSpPr>
        <p:spPr>
          <a:xfrm flipH="1" flipV="1">
            <a:off x="1769289" y="4395246"/>
            <a:ext cx="3779" cy="41110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图片 28" descr="advers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57" y="304142"/>
            <a:ext cx="1325774" cy="10606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3788" y="598925"/>
            <a:ext cx="2214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Remembering all </a:t>
            </a:r>
            <a:r>
              <a:rPr lang="en-US" sz="2000" b="1" dirty="0" smtClean="0">
                <a:solidFill>
                  <a:srgbClr val="00B05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i</a:t>
            </a:r>
            <a:endParaRPr lang="en-US" sz="2000" b="1" baseline="-25000" dirty="0">
              <a:solidFill>
                <a:srgbClr val="00B05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288669" y="1504453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47037" y="1498525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614605" y="1504623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272973" y="1498695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4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256472" y="1504283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n-3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914840" y="1498355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n-2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582408" y="1504453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n-1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240776" y="1498525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err="1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n</a:t>
            </a:r>
            <a:endParaRPr lang="en-US" sz="2000" b="1" baseline="-25000" dirty="0" smtClean="0">
              <a:solidFill>
                <a:srgbClr val="00B05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6556" y="164282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........</a:t>
            </a:r>
            <a:endParaRPr lang="en-US" b="1" dirty="0" smtClean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3929780" y="1500451"/>
            <a:ext cx="658368" cy="526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X</a:t>
            </a:r>
            <a:r>
              <a:rPr lang="en-US" sz="2000" b="1" baseline="-25000" dirty="0" smtClean="0">
                <a:solidFill>
                  <a:srgbClr val="00B050"/>
                </a:solidFill>
                <a:latin typeface="Calibri" charset="0"/>
                <a:ea typeface="ＭＳ Ｐゴシック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2584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9 L -0.27205 0.35254 " pathEditMode="relative" ptsTypes="AA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" grpId="0"/>
      <p:bldP spid="25" grpId="0" animBg="1"/>
    </p:bldLst>
  </p:timing>
</p:sld>
</file>

<file path=ppt/theme/theme1.xml><?xml version="1.0" encoding="utf-8"?>
<a:theme xmlns:a="http://schemas.openxmlformats.org/drawingml/2006/main" name="CZK-Crypto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>
          <a:noFill/>
          <a:round/>
          <a:headEnd/>
          <a:tailEnd/>
        </a:ln>
      </a:spPr>
      <a:bodyPr rtlCol="0" anchor="ctr"/>
      <a:lstStyle>
        <a:defPPr algn="ctr">
          <a:defRPr sz="2000" b="1" dirty="0" smtClean="0">
            <a:solidFill>
              <a:srgbClr val="FF0000"/>
            </a:solidFill>
            <a:latin typeface="Calibri" charset="0"/>
            <a:ea typeface="ＭＳ Ｐゴシック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CZK-Crypto.thmx</Template>
  <TotalTime>12478</TotalTime>
  <Words>2395</Words>
  <Application>Microsoft Macintosh PowerPoint</Application>
  <PresentationFormat>On-screen Show (4:3)</PresentationFormat>
  <Paragraphs>1053</Paragraphs>
  <Slides>61</Slides>
  <Notes>58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Cambria Math</vt:lpstr>
      <vt:lpstr>ＭＳ Ｐゴシック</vt:lpstr>
      <vt:lpstr>Symbol</vt:lpstr>
      <vt:lpstr>宋体</vt:lpstr>
      <vt:lpstr>CZK-Crypto</vt:lpstr>
      <vt:lpstr>On the Complexity of  Scrypt and Proofs of Space  in the Parallel Random Oracle Model</vt:lpstr>
      <vt:lpstr>Motivation: Password Hashing</vt:lpstr>
      <vt:lpstr>Moderately hard F</vt:lpstr>
      <vt:lpstr>Traditional cost metric: Time</vt:lpstr>
      <vt:lpstr>Sequential Memory Hardness[Per09]</vt:lpstr>
      <vt:lpstr>PowerPoint Presentation</vt:lpstr>
      <vt:lpstr>Sequential Memory hard functions: ROMix[Per’09]</vt:lpstr>
      <vt:lpstr>Sequential Memory hard functions: ROMix[Per’09]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Sequential memory hard functions: Scrypt[Per’09]</vt:lpstr>
      <vt:lpstr>Is ST-complexity the perfect metric</vt:lpstr>
      <vt:lpstr>ST-Complexity[Per’09]</vt:lpstr>
      <vt:lpstr>ST-Complexity[Per’09]</vt:lpstr>
      <vt:lpstr>ST-Complexity[Per’09]</vt:lpstr>
      <vt:lpstr>Cumulative Memory Complexity[AS15]</vt:lpstr>
      <vt:lpstr>Cumulative Memory Complexity[AS15]</vt:lpstr>
      <vt:lpstr>CMC is robust against computing multiple inputs in parallel [AS15]</vt:lpstr>
      <vt:lpstr>Memory hardness, revisited</vt:lpstr>
      <vt:lpstr>Our results</vt:lpstr>
      <vt:lpstr>Entangled Adversary</vt:lpstr>
      <vt:lpstr>Generalization</vt:lpstr>
      <vt:lpstr>Our results</vt:lpstr>
      <vt:lpstr>Pebbling game[DNW05]</vt:lpstr>
      <vt:lpstr>Pebbling game[DNW05]</vt:lpstr>
      <vt:lpstr>Model MHF by Pebbling[AS15]</vt:lpstr>
      <vt:lpstr>Model MHF by Pebbling[AS15]</vt:lpstr>
      <vt:lpstr>How to model the computation of Scrypt with a pebbling game?</vt:lpstr>
      <vt:lpstr>Reduction</vt:lpstr>
      <vt:lpstr>Randomized Pebbling game</vt:lpstr>
      <vt:lpstr>Randomized Pebbling game</vt:lpstr>
      <vt:lpstr>Randomized Pebbling game</vt:lpstr>
      <vt:lpstr>Randomized Pebbling game</vt:lpstr>
      <vt:lpstr>Randomized Pebbling game</vt:lpstr>
      <vt:lpstr>Randomized Pebbling game</vt:lpstr>
      <vt:lpstr>Randomized Pebbling game</vt:lpstr>
      <vt:lpstr>Randomized Pebbling game</vt:lpstr>
      <vt:lpstr>Key lemma</vt:lpstr>
      <vt:lpstr> Proof Idea</vt:lpstr>
      <vt:lpstr>Potential</vt:lpstr>
      <vt:lpstr>Potential</vt:lpstr>
      <vt:lpstr>Remove random challenge</vt:lpstr>
      <vt:lpstr>Expectation game</vt:lpstr>
      <vt:lpstr>Expectation game</vt:lpstr>
      <vt:lpstr>Expectation game</vt:lpstr>
      <vt:lpstr>Expectation game</vt:lpstr>
      <vt:lpstr>Expectation game</vt:lpstr>
      <vt:lpstr>Expectation game</vt:lpstr>
      <vt:lpstr>Expectation game</vt:lpstr>
      <vt:lpstr>Expectation game</vt:lpstr>
      <vt:lpstr>Expectation game</vt:lpstr>
      <vt:lpstr>PowerPoint Presentation</vt:lpstr>
      <vt:lpstr>pCPC of Expectation game</vt:lpstr>
      <vt:lpstr>pCPC of Expectation game</vt:lpstr>
      <vt:lpstr>pCPC of Expectation game</vt:lpstr>
      <vt:lpstr>Wrap-up</vt:lpstr>
      <vt:lpstr>Thank you!</vt:lpstr>
    </vt:vector>
  </TitlesOfParts>
  <Company>University of California, Santa Barbara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Oblivious Parallel RAM: Improved Efficiency and Generic Constructions</dc:title>
  <dc:creator>Binyi Chen</dc:creator>
  <cp:lastModifiedBy>Binyi Chen</cp:lastModifiedBy>
  <cp:revision>632</cp:revision>
  <dcterms:created xsi:type="dcterms:W3CDTF">2015-12-02T06:49:29Z</dcterms:created>
  <dcterms:modified xsi:type="dcterms:W3CDTF">2016-05-20T23:56:11Z</dcterms:modified>
</cp:coreProperties>
</file>