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56" r:id="rId2"/>
    <p:sldId id="410" r:id="rId3"/>
    <p:sldId id="485" r:id="rId4"/>
    <p:sldId id="411" r:id="rId5"/>
    <p:sldId id="300" r:id="rId6"/>
    <p:sldId id="416" r:id="rId7"/>
    <p:sldId id="419" r:id="rId8"/>
    <p:sldId id="473" r:id="rId9"/>
    <p:sldId id="478" r:id="rId10"/>
    <p:sldId id="445" r:id="rId11"/>
    <p:sldId id="420" r:id="rId12"/>
    <p:sldId id="484" r:id="rId13"/>
    <p:sldId id="421" r:id="rId14"/>
    <p:sldId id="422" r:id="rId15"/>
    <p:sldId id="423" r:id="rId16"/>
    <p:sldId id="424" r:id="rId17"/>
    <p:sldId id="425" r:id="rId18"/>
    <p:sldId id="426" r:id="rId19"/>
    <p:sldId id="427" r:id="rId20"/>
    <p:sldId id="428" r:id="rId21"/>
    <p:sldId id="429" r:id="rId22"/>
    <p:sldId id="430" r:id="rId23"/>
    <p:sldId id="431" r:id="rId24"/>
    <p:sldId id="432" r:id="rId25"/>
    <p:sldId id="433" r:id="rId26"/>
    <p:sldId id="434" r:id="rId27"/>
    <p:sldId id="435" r:id="rId28"/>
    <p:sldId id="436" r:id="rId29"/>
    <p:sldId id="437" r:id="rId30"/>
    <p:sldId id="438" r:id="rId31"/>
    <p:sldId id="439" r:id="rId32"/>
    <p:sldId id="440" r:id="rId33"/>
    <p:sldId id="441" r:id="rId34"/>
    <p:sldId id="442" r:id="rId35"/>
    <p:sldId id="443" r:id="rId36"/>
    <p:sldId id="444" r:id="rId37"/>
    <p:sldId id="483" r:id="rId38"/>
    <p:sldId id="306" r:id="rId39"/>
    <p:sldId id="388" r:id="rId40"/>
    <p:sldId id="450" r:id="rId41"/>
    <p:sldId id="456" r:id="rId42"/>
    <p:sldId id="454" r:id="rId43"/>
    <p:sldId id="455" r:id="rId44"/>
    <p:sldId id="459" r:id="rId45"/>
    <p:sldId id="457" r:id="rId46"/>
    <p:sldId id="465" r:id="rId47"/>
    <p:sldId id="466" r:id="rId48"/>
    <p:sldId id="460" r:id="rId49"/>
    <p:sldId id="467" r:id="rId50"/>
    <p:sldId id="469" r:id="rId51"/>
    <p:sldId id="390" r:id="rId52"/>
    <p:sldId id="310" r:id="rId53"/>
    <p:sldId id="447" r:id="rId54"/>
    <p:sldId id="403" r:id="rId55"/>
    <p:sldId id="482" r:id="rId56"/>
    <p:sldId id="470" r:id="rId57"/>
    <p:sldId id="367" r:id="rId58"/>
    <p:sldId id="486" r:id="rId59"/>
    <p:sldId id="409" r:id="rId6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99CC"/>
    <a:srgbClr val="F551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95"/>
    <p:restoredTop sz="90048" autoAdjust="0"/>
  </p:normalViewPr>
  <p:slideViewPr>
    <p:cSldViewPr>
      <p:cViewPr>
        <p:scale>
          <a:sx n="67" d="100"/>
          <a:sy n="67" d="100"/>
        </p:scale>
        <p:origin x="-984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9370C9-FE36-4742-BB6C-89FA05D01C2B}" type="datetimeFigureOut">
              <a:rPr kumimoji="1" lang="ja-JP" altLang="en-US" smtClean="0"/>
              <a:t>2016/5/12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D77E3-4725-4EFA-BC03-8956533E15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095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D77E3-4725-4EFA-BC03-8956533E156B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4545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D77E3-4725-4EFA-BC03-8956533E156B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2863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D77E3-4725-4EFA-BC03-8956533E156B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2863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l"/>
                <a:endParaRPr lang="en-US" altLang="ja-JP" dirty="0"/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l"/>
                <a:r>
                  <a:rPr lang="en-US" altLang="ja-JP" sz="1200" dirty="0" smtClean="0">
                    <a:solidFill>
                      <a:schemeClr val="tx1"/>
                    </a:solidFill>
                  </a:rPr>
                  <a:t>For each r, we computed the optimal β achieving minimum cost</a:t>
                </a:r>
              </a:p>
              <a:p>
                <a:endParaRPr kumimoji="1" lang="en-US" altLang="ja-JP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ja-JP" sz="1200" dirty="0" smtClean="0">
                    <a:solidFill>
                      <a:schemeClr val="tx1"/>
                    </a:solidFill>
                  </a:rPr>
                  <a:t>Therefore,  for a </a:t>
                </a:r>
                <a:r>
                  <a:rPr lang="en-US" altLang="ja-JP" sz="1200" dirty="0" err="1" smtClean="0">
                    <a:solidFill>
                      <a:schemeClr val="tx1"/>
                    </a:solidFill>
                  </a:rPr>
                  <a:t>blocksize</a:t>
                </a:r>
                <a:r>
                  <a:rPr lang="en-US" altLang="ja-JP" sz="12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ja-JP" sz="1200" i="0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𝛽</a:t>
                </a:r>
                <a:r>
                  <a:rPr lang="en-US" altLang="ja-JP" sz="1200" dirty="0" smtClean="0">
                    <a:solidFill>
                      <a:schemeClr val="tx1"/>
                    </a:solidFill>
                  </a:rPr>
                  <a:t>, we have a rough estimation of </a:t>
                </a:r>
                <a:r>
                  <a:rPr lang="en-US" altLang="ja-JP" sz="1200" i="0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𝑟</a:t>
                </a:r>
                <a:r>
                  <a:rPr lang="en-US" altLang="ja-JP" sz="1200" dirty="0" smtClean="0">
                    <a:solidFill>
                      <a:schemeClr val="tx1"/>
                    </a:solidFill>
                  </a:rPr>
                  <a:t>. This is the component of our progressive BKZ.</a:t>
                </a:r>
              </a:p>
              <a:p>
                <a:endParaRPr kumimoji="1" lang="en-US" altLang="ja-JP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ja-JP" sz="1200" dirty="0" smtClean="0">
                    <a:solidFill>
                      <a:schemeClr val="tx1"/>
                    </a:solidFill>
                  </a:rPr>
                  <a:t>f1(β) and f2(β) are from the curve fitting by </a:t>
                </a:r>
                <a:r>
                  <a:rPr lang="en-US" altLang="ja-JP" sz="1200" dirty="0" err="1" smtClean="0">
                    <a:solidFill>
                      <a:schemeClr val="tx1"/>
                    </a:solidFill>
                  </a:rPr>
                  <a:t>gnuplot</a:t>
                </a:r>
                <a:r>
                  <a:rPr lang="en-US" altLang="ja-JP" sz="120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endParaRPr kumimoji="1" lang="ja-JP" altLang="en-US" dirty="0"/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D3E2C-CB2C-4BF9-AF93-3523CD54ED2E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3321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D77E3-4725-4EFA-BC03-8956533E156B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2375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EEB9-DFBE-44A5-A7A8-87B5391DA315}" type="datetimeFigureOut">
              <a:rPr kumimoji="1" lang="ja-JP" altLang="en-US" smtClean="0"/>
              <a:t>2016/5/12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0AAF-762A-4B4D-AD0A-6EA17586B4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0134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EEB9-DFBE-44A5-A7A8-87B5391DA315}" type="datetimeFigureOut">
              <a:rPr kumimoji="1" lang="ja-JP" altLang="en-US" smtClean="0"/>
              <a:t>2016/5/12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0AAF-762A-4B4D-AD0A-6EA17586B4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1391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EEB9-DFBE-44A5-A7A8-87B5391DA315}" type="datetimeFigureOut">
              <a:rPr kumimoji="1" lang="ja-JP" altLang="en-US" smtClean="0"/>
              <a:t>2016/5/12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0AAF-762A-4B4D-AD0A-6EA17586B4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894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EEB9-DFBE-44A5-A7A8-87B5391DA315}" type="datetimeFigureOut">
              <a:rPr kumimoji="1" lang="ja-JP" altLang="en-US" smtClean="0"/>
              <a:t>2016/5/12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0AAF-762A-4B4D-AD0A-6EA17586B4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7856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EEB9-DFBE-44A5-A7A8-87B5391DA315}" type="datetimeFigureOut">
              <a:rPr kumimoji="1" lang="ja-JP" altLang="en-US" smtClean="0"/>
              <a:t>2016/5/12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0AAF-762A-4B4D-AD0A-6EA17586B4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0475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EEB9-DFBE-44A5-A7A8-87B5391DA315}" type="datetimeFigureOut">
              <a:rPr kumimoji="1" lang="ja-JP" altLang="en-US" smtClean="0"/>
              <a:t>2016/5/12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0AAF-762A-4B4D-AD0A-6EA17586B4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5914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EEB9-DFBE-44A5-A7A8-87B5391DA315}" type="datetimeFigureOut">
              <a:rPr kumimoji="1" lang="ja-JP" altLang="en-US" smtClean="0"/>
              <a:t>2016/5/12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0AAF-762A-4B4D-AD0A-6EA17586B4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0451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EEB9-DFBE-44A5-A7A8-87B5391DA315}" type="datetimeFigureOut">
              <a:rPr kumimoji="1" lang="ja-JP" altLang="en-US" smtClean="0"/>
              <a:t>2016/5/12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0AAF-762A-4B4D-AD0A-6EA17586B4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0745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EEB9-DFBE-44A5-A7A8-87B5391DA315}" type="datetimeFigureOut">
              <a:rPr kumimoji="1" lang="ja-JP" altLang="en-US" smtClean="0"/>
              <a:t>2016/5/12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0AAF-762A-4B4D-AD0A-6EA17586B4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35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EEB9-DFBE-44A5-A7A8-87B5391DA315}" type="datetimeFigureOut">
              <a:rPr kumimoji="1" lang="ja-JP" altLang="en-US" smtClean="0"/>
              <a:t>2016/5/12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0AAF-762A-4B4D-AD0A-6EA17586B4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8661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EEB9-DFBE-44A5-A7A8-87B5391DA315}" type="datetimeFigureOut">
              <a:rPr kumimoji="1" lang="ja-JP" altLang="en-US" smtClean="0"/>
              <a:t>2016/5/12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0AAF-762A-4B4D-AD0A-6EA17586B4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5495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DEEB9-DFBE-44A5-A7A8-87B5391DA315}" type="datetimeFigureOut">
              <a:rPr kumimoji="1" lang="ja-JP" altLang="en-US" smtClean="0"/>
              <a:t>2016/5/12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80AAF-762A-4B4D-AD0A-6EA17586B4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6502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40.png"/><Relationship Id="rId9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8.png"/><Relationship Id="rId3" Type="http://schemas.openxmlformats.org/officeDocument/2006/relationships/image" Target="../media/image32.png"/><Relationship Id="rId7" Type="http://schemas.openxmlformats.org/officeDocument/2006/relationships/image" Target="../media/image28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microsoft.com/office/2007/relationships/hdphoto" Target="../media/hdphoto3.wdp"/><Relationship Id="rId5" Type="http://schemas.openxmlformats.org/officeDocument/2006/relationships/image" Target="../media/image27.png"/><Relationship Id="rId10" Type="http://schemas.openxmlformats.org/officeDocument/2006/relationships/image" Target="../media/image33.jpeg"/><Relationship Id="rId4" Type="http://schemas.openxmlformats.org/officeDocument/2006/relationships/image" Target="../media/image270.png"/><Relationship Id="rId9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34.jpe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microsoft.com/office/2007/relationships/hdphoto" Target="../media/hdphoto5.wdp"/><Relationship Id="rId7" Type="http://schemas.openxmlformats.org/officeDocument/2006/relationships/image" Target="../media/image47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6.png"/><Relationship Id="rId9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microsoft.com/office/2007/relationships/hdphoto" Target="../media/hdphoto6.wdp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3.png"/><Relationship Id="rId4" Type="http://schemas.openxmlformats.org/officeDocument/2006/relationships/image" Target="../media/image49.png"/><Relationship Id="rId9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microsoft.com/office/2007/relationships/hdphoto" Target="../media/hdphoto7.wdp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43.png"/><Relationship Id="rId4" Type="http://schemas.openxmlformats.org/officeDocument/2006/relationships/image" Target="../media/image52.png"/><Relationship Id="rId9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microsoft.com/office/2007/relationships/hdphoto" Target="../media/hdphoto8.wdp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3.png"/><Relationship Id="rId4" Type="http://schemas.openxmlformats.org/officeDocument/2006/relationships/image" Target="../media/image55.png"/><Relationship Id="rId9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microsoft.com/office/2007/relationships/hdphoto" Target="../media/hdphoto9.wdp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3.png"/><Relationship Id="rId4" Type="http://schemas.openxmlformats.org/officeDocument/2006/relationships/image" Target="../media/image57.png"/><Relationship Id="rId9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microsoft.com/office/2007/relationships/hdphoto" Target="../media/hdphoto10.wdp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3.png"/><Relationship Id="rId4" Type="http://schemas.openxmlformats.org/officeDocument/2006/relationships/image" Target="../media/image59.png"/><Relationship Id="rId9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microsoft.com/office/2007/relationships/hdphoto" Target="../media/hdphoto11.wdp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3.png"/><Relationship Id="rId4" Type="http://schemas.openxmlformats.org/officeDocument/2006/relationships/image" Target="../media/image61.png"/><Relationship Id="rId9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microsoft.com/office/2007/relationships/hdphoto" Target="../media/hdphoto12.wdp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3.png"/><Relationship Id="rId4" Type="http://schemas.openxmlformats.org/officeDocument/2006/relationships/image" Target="../media/image63.png"/><Relationship Id="rId9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microsoft.com/office/2007/relationships/hdphoto" Target="../media/hdphoto13.wdp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3.png"/><Relationship Id="rId4" Type="http://schemas.openxmlformats.org/officeDocument/2006/relationships/image" Target="../media/image65.png"/><Relationship Id="rId9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microsoft.com/office/2007/relationships/hdphoto" Target="../media/hdphoto14.wdp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3.png"/><Relationship Id="rId4" Type="http://schemas.openxmlformats.org/officeDocument/2006/relationships/image" Target="../media/image67.png"/><Relationship Id="rId9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microsoft.com/office/2007/relationships/hdphoto" Target="../media/hdphoto15.wdp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3.png"/><Relationship Id="rId4" Type="http://schemas.openxmlformats.org/officeDocument/2006/relationships/image" Target="../media/image69.png"/><Relationship Id="rId9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microsoft.com/office/2007/relationships/hdphoto" Target="../media/hdphoto16.wdp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43.png"/><Relationship Id="rId4" Type="http://schemas.openxmlformats.org/officeDocument/2006/relationships/image" Target="../media/image71.png"/><Relationship Id="rId9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microsoft.com/office/2007/relationships/hdphoto" Target="../media/hdphoto17.wdp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43.png"/><Relationship Id="rId4" Type="http://schemas.openxmlformats.org/officeDocument/2006/relationships/image" Target="../media/image74.png"/><Relationship Id="rId9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microsoft.com/office/2007/relationships/hdphoto" Target="../media/hdphoto18.wdp"/><Relationship Id="rId7" Type="http://schemas.openxmlformats.org/officeDocument/2006/relationships/image" Target="../media/image40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microsoft.com/office/2007/relationships/hdphoto" Target="../media/hdphoto19.wdp"/><Relationship Id="rId7" Type="http://schemas.openxmlformats.org/officeDocument/2006/relationships/image" Target="../media/image4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microsoft.com/office/2007/relationships/hdphoto" Target="../media/hdphoto20.wdp"/><Relationship Id="rId7" Type="http://schemas.openxmlformats.org/officeDocument/2006/relationships/image" Target="../media/image40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microsoft.com/office/2007/relationships/hdphoto" Target="../media/hdphoto21.wdp"/><Relationship Id="rId7" Type="http://schemas.openxmlformats.org/officeDocument/2006/relationships/image" Target="../media/image40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microsoft.com/office/2007/relationships/hdphoto" Target="../media/hdphoto22.wdp"/><Relationship Id="rId7" Type="http://schemas.openxmlformats.org/officeDocument/2006/relationships/image" Target="../media/image40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microsoft.com/office/2007/relationships/hdphoto" Target="../media/hdphoto23.wdp"/><Relationship Id="rId7" Type="http://schemas.openxmlformats.org/officeDocument/2006/relationships/image" Target="../media/image40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microsoft.com/office/2007/relationships/hdphoto" Target="../media/hdphoto24.wdp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43.png"/><Relationship Id="rId4" Type="http://schemas.openxmlformats.org/officeDocument/2006/relationships/image" Target="../media/image420.png"/><Relationship Id="rId9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4" Type="http://schemas.openxmlformats.org/officeDocument/2006/relationships/image" Target="../media/image5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9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66.png"/><Relationship Id="rId7" Type="http://schemas.openxmlformats.org/officeDocument/2006/relationships/image" Target="../media/image73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96.png"/><Relationship Id="rId4" Type="http://schemas.openxmlformats.org/officeDocument/2006/relationships/image" Target="../media/image68.png"/><Relationship Id="rId9" Type="http://schemas.openxmlformats.org/officeDocument/2006/relationships/image" Target="../media/image77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0.png"/><Relationship Id="rId3" Type="http://schemas.openxmlformats.org/officeDocument/2006/relationships/image" Target="../media/image103.png"/><Relationship Id="rId7" Type="http://schemas.openxmlformats.org/officeDocument/2006/relationships/image" Target="../media/image64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570.png"/><Relationship Id="rId9" Type="http://schemas.openxmlformats.org/officeDocument/2006/relationships/image" Target="../media/image10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8.png"/><Relationship Id="rId4" Type="http://schemas.openxmlformats.org/officeDocument/2006/relationships/image" Target="../media/image81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109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80.png"/><Relationship Id="rId4" Type="http://schemas.openxmlformats.org/officeDocument/2006/relationships/image" Target="../media/image11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7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0.png"/><Relationship Id="rId5" Type="http://schemas.openxmlformats.org/officeDocument/2006/relationships/image" Target="../media/image120.png"/><Relationship Id="rId4" Type="http://schemas.openxmlformats.org/officeDocument/2006/relationships/image" Target="../media/image9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0.png"/><Relationship Id="rId5" Type="http://schemas.openxmlformats.org/officeDocument/2006/relationships/image" Target="../media/image122.png"/><Relationship Id="rId4" Type="http://schemas.openxmlformats.org/officeDocument/2006/relationships/image" Target="../media/image95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0.png"/><Relationship Id="rId3" Type="http://schemas.openxmlformats.org/officeDocument/2006/relationships/image" Target="../media/image95.png"/><Relationship Id="rId7" Type="http://schemas.openxmlformats.org/officeDocument/2006/relationships/image" Target="../media/image117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0.png"/><Relationship Id="rId3" Type="http://schemas.openxmlformats.org/officeDocument/2006/relationships/image" Target="../media/image124.png"/><Relationship Id="rId7" Type="http://schemas.openxmlformats.org/officeDocument/2006/relationships/image" Target="../media/image117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0.png"/><Relationship Id="rId7" Type="http://schemas.openxmlformats.org/officeDocument/2006/relationships/image" Target="../media/image117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0.png"/><Relationship Id="rId3" Type="http://schemas.openxmlformats.org/officeDocument/2006/relationships/image" Target="../media/image98.png"/><Relationship Id="rId7" Type="http://schemas.openxmlformats.org/officeDocument/2006/relationships/image" Target="../media/image117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132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1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8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0.png"/><Relationship Id="rId5" Type="http://schemas.openxmlformats.org/officeDocument/2006/relationships/image" Target="../media/image85.png"/><Relationship Id="rId4" Type="http://schemas.openxmlformats.org/officeDocument/2006/relationships/image" Target="../media/image32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125.png"/><Relationship Id="rId3" Type="http://schemas.openxmlformats.org/officeDocument/2006/relationships/image" Target="../media/image920.png"/><Relationship Id="rId7" Type="http://schemas.openxmlformats.org/officeDocument/2006/relationships/image" Target="../media/image32.png"/><Relationship Id="rId12" Type="http://schemas.openxmlformats.org/officeDocument/2006/relationships/image" Target="../media/image119.png"/><Relationship Id="rId2" Type="http://schemas.openxmlformats.org/officeDocument/2006/relationships/image" Target="../media/image8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11" Type="http://schemas.openxmlformats.org/officeDocument/2006/relationships/image" Target="../media/image102.png"/><Relationship Id="rId5" Type="http://schemas.openxmlformats.org/officeDocument/2006/relationships/image" Target="../media/image1071.png"/><Relationship Id="rId10" Type="http://schemas.openxmlformats.org/officeDocument/2006/relationships/image" Target="../media/image114.png"/><Relationship Id="rId4" Type="http://schemas.openxmlformats.org/officeDocument/2006/relationships/image" Target="../media/image950.png"/><Relationship Id="rId9" Type="http://schemas.openxmlformats.org/officeDocument/2006/relationships/image" Target="../media/image113.png"/><Relationship Id="rId14" Type="http://schemas.openxmlformats.org/officeDocument/2006/relationships/image" Target="../media/image12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3" Type="http://schemas.openxmlformats.org/officeDocument/2006/relationships/image" Target="../media/image1160.png"/><Relationship Id="rId2" Type="http://schemas.openxmlformats.org/officeDocument/2006/relationships/image" Target="../media/image110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5.png"/><Relationship Id="rId4" Type="http://schemas.openxmlformats.org/officeDocument/2006/relationships/image" Target="../media/image121.png"/><Relationship Id="rId9" Type="http://schemas.openxmlformats.org/officeDocument/2006/relationships/image" Target="../media/image13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3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7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9.png"/><Relationship Id="rId4" Type="http://schemas.microsoft.com/office/2007/relationships/hdphoto" Target="../media/hdphoto1.wdp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0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539552" y="635734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dirty="0"/>
              <a:t>Improved </a:t>
            </a:r>
            <a:r>
              <a:rPr lang="en-US" altLang="ja-JP" sz="3200" dirty="0" smtClean="0"/>
              <a:t>Progressive BKZ</a:t>
            </a:r>
            <a:r>
              <a:rPr lang="en-US" altLang="ja-JP" sz="3200" dirty="0" smtClean="0">
                <a:latin typeface="+mj-lt"/>
              </a:rPr>
              <a:t> </a:t>
            </a:r>
            <a:r>
              <a:rPr lang="en-US" altLang="ja-JP" sz="3200" dirty="0"/>
              <a:t>Algorithms and their</a:t>
            </a:r>
          </a:p>
          <a:p>
            <a:r>
              <a:rPr lang="en-US" altLang="ja-JP" sz="3200" dirty="0"/>
              <a:t>Precise Cost Estimation by Sharp Simulator</a:t>
            </a:r>
            <a:endParaRPr lang="ja-JP" altLang="en-US" sz="32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33818" y="1884599"/>
            <a:ext cx="3420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/>
              <a:t>Yoshinori  </a:t>
            </a:r>
            <a:r>
              <a:rPr kumimoji="1" lang="en-US" altLang="ja-JP" sz="3200" dirty="0" err="1" smtClean="0"/>
              <a:t>Aono</a:t>
            </a:r>
            <a:r>
              <a:rPr lang="en-US" altLang="ja-JP" sz="3200" dirty="0"/>
              <a:t>†</a:t>
            </a:r>
            <a:endParaRPr kumimoji="1" lang="en-US" altLang="ja-JP" sz="32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11560" y="2852936"/>
            <a:ext cx="7934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Joint work with </a:t>
            </a:r>
          </a:p>
          <a:p>
            <a:pPr algn="ctr"/>
            <a:r>
              <a:rPr kumimoji="1" lang="en-US" altLang="ja-JP" sz="2400" dirty="0" err="1" smtClean="0"/>
              <a:t>Yuntao</a:t>
            </a:r>
            <a:r>
              <a:rPr kumimoji="1" lang="en-US" altLang="ja-JP" sz="2400" dirty="0" smtClean="0"/>
              <a:t> </a:t>
            </a:r>
            <a:r>
              <a:rPr lang="en-US" altLang="ja-JP" sz="2400" dirty="0"/>
              <a:t>Wang††, Takuya Hayashi† </a:t>
            </a:r>
            <a:r>
              <a:rPr lang="en-US" altLang="ja-JP" sz="2400" dirty="0" smtClean="0"/>
              <a:t> and </a:t>
            </a:r>
            <a:r>
              <a:rPr lang="en-US" altLang="ja-JP" sz="2400" dirty="0"/>
              <a:t>Tsuyoshi Takagi</a:t>
            </a:r>
            <a:r>
              <a:rPr lang="en-US" altLang="ja-JP" sz="2400" dirty="0" smtClean="0"/>
              <a:t>††</a:t>
            </a:r>
            <a:endParaRPr kumimoji="1" lang="ja-JP" altLang="en-US" sz="2400" dirty="0"/>
          </a:p>
        </p:txBody>
      </p:sp>
      <p:pic>
        <p:nvPicPr>
          <p:cNvPr id="1026" name="Picture 2" descr="C:\paper\201605\writing_materials\Euro2016slide\site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713" y="4016638"/>
            <a:ext cx="295275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正方形/長方形 8"/>
          <p:cNvSpPr/>
          <p:nvPr/>
        </p:nvSpPr>
        <p:spPr>
          <a:xfrm>
            <a:off x="1619672" y="3933056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/>
              <a:t>†</a:t>
            </a:r>
            <a:endParaRPr lang="ja-JP" altLang="en-US" sz="2800" dirty="0"/>
          </a:p>
        </p:txBody>
      </p:sp>
      <p:sp>
        <p:nvSpPr>
          <p:cNvPr id="11" name="正方形/長方形 10"/>
          <p:cNvSpPr/>
          <p:nvPr/>
        </p:nvSpPr>
        <p:spPr>
          <a:xfrm>
            <a:off x="5724128" y="3938829"/>
            <a:ext cx="15163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 smtClean="0"/>
              <a:t>††</a:t>
            </a:r>
            <a:endParaRPr lang="ja-JP" altLang="en-US" sz="2800" dirty="0"/>
          </a:p>
        </p:txBody>
      </p:sp>
      <p:sp>
        <p:nvSpPr>
          <p:cNvPr id="13" name="正方形/長方形 12"/>
          <p:cNvSpPr/>
          <p:nvPr/>
        </p:nvSpPr>
        <p:spPr>
          <a:xfrm>
            <a:off x="467544" y="5229200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Talk at </a:t>
            </a:r>
            <a:r>
              <a:rPr lang="en-US" altLang="ja-JP" dirty="0" err="1"/>
              <a:t>Eurocrypt</a:t>
            </a:r>
            <a:r>
              <a:rPr lang="ja-JP" altLang="en-US" dirty="0"/>
              <a:t> </a:t>
            </a:r>
            <a:r>
              <a:rPr lang="en-US" altLang="ja-JP" dirty="0"/>
              <a:t>2016,</a:t>
            </a:r>
            <a:r>
              <a:rPr lang="ja-JP" altLang="en-US" dirty="0"/>
              <a:t> </a:t>
            </a:r>
            <a:r>
              <a:rPr lang="en-US" altLang="ja-JP" dirty="0" smtClean="0"/>
              <a:t>2016/05/12</a:t>
            </a:r>
          </a:p>
        </p:txBody>
      </p:sp>
      <p:pic>
        <p:nvPicPr>
          <p:cNvPr id="12" name="Picture 2" descr="http://www.kyushu-u.ac.jp/university/logo/images/logo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1158" y="3933056"/>
            <a:ext cx="1379339" cy="1560077"/>
          </a:xfrm>
          <a:prstGeom prst="rect">
            <a:avLst/>
          </a:prstGeom>
          <a:noFill/>
        </p:spPr>
      </p:pic>
      <p:sp>
        <p:nvSpPr>
          <p:cNvPr id="14" name="正方形/長方形 13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5">
              <a:lumMod val="40000"/>
              <a:lumOff val="6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ja-JP" dirty="0" smtClean="0">
                <a:solidFill>
                  <a:schemeClr val="tx1"/>
                </a:solidFill>
              </a:rPr>
              <a:t>Title 00/26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432048" y="5563364"/>
            <a:ext cx="8892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/>
              <a:t>Paper full-version: </a:t>
            </a:r>
            <a:r>
              <a:rPr lang="en-US" altLang="ja-JP" sz="2400" dirty="0">
                <a:solidFill>
                  <a:srgbClr val="FF0000"/>
                </a:solidFill>
              </a:rPr>
              <a:t>http://eprint.iacr.org/2016/146</a:t>
            </a:r>
          </a:p>
          <a:p>
            <a:r>
              <a:rPr lang="en-US" altLang="ja-JP" sz="2400" dirty="0"/>
              <a:t>Our library for verification: </a:t>
            </a:r>
          </a:p>
          <a:p>
            <a:r>
              <a:rPr lang="ja-JP" altLang="en-US" sz="2400" dirty="0"/>
              <a:t>　　　　　　　</a:t>
            </a:r>
            <a:r>
              <a:rPr lang="en-US" altLang="ja-JP" sz="2400" dirty="0"/>
              <a:t> </a:t>
            </a:r>
            <a:r>
              <a:rPr lang="en-US" altLang="ja-JP" sz="2400" dirty="0">
                <a:solidFill>
                  <a:srgbClr val="FF0000"/>
                </a:solidFill>
              </a:rPr>
              <a:t>http://www2.nict.go.jp/security/pbkzcode/index.html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33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208912" cy="720080"/>
          </a:xfrm>
        </p:spPr>
        <p:txBody>
          <a:bodyPr wrap="none" anchor="t">
            <a:noAutofit/>
          </a:bodyPr>
          <a:lstStyle/>
          <a:p>
            <a:pPr algn="l"/>
            <a:r>
              <a:rPr lang="en-US" altLang="ja-JP" dirty="0" smtClean="0"/>
              <a:t>Lattice basis reduction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テキスト ボックス 6"/>
              <p:cNvSpPr txBox="1"/>
              <p:nvPr/>
            </p:nvSpPr>
            <p:spPr>
              <a:xfrm>
                <a:off x="1" y="1015210"/>
                <a:ext cx="8748464" cy="49014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800" dirty="0" smtClean="0"/>
                  <a:t>There are many bases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charset="0"/>
                      </a:rPr>
                      <m:t>𝐵</m:t>
                    </m:r>
                    <m:r>
                      <a:rPr lang="en-US" altLang="ja-JP" sz="2400" i="1" dirty="0" smtClean="0">
                        <a:latin typeface="Cambria Math" charset="0"/>
                      </a:rPr>
                      <m:t>=</m:t>
                    </m:r>
                    <m:r>
                      <a:rPr lang="en-US" altLang="ja-JP" sz="2400" dirty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ja-JP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dirty="0">
                            <a:latin typeface="Cambria Math"/>
                          </a:rPr>
                          <m:t>𝐛</m:t>
                        </m:r>
                      </m:e>
                      <m:sub>
                        <m:r>
                          <a:rPr lang="en-US" altLang="ja-JP" sz="2400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ja-JP" sz="2400" dirty="0"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altLang="ja-JP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>
                            <a:latin typeface="Cambria Math"/>
                          </a:rPr>
                          <m:t>𝐛</m:t>
                        </m:r>
                      </m:e>
                      <m:sub>
                        <m:r>
                          <a:rPr lang="en-US" altLang="ja-JP" sz="240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altLang="ja-JP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ja-JP" sz="2400" dirty="0" smtClean="0"/>
                  <a:t>,</a:t>
                </a:r>
                <a:r>
                  <a:rPr lang="en-US" altLang="ja-JP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400" i="1" dirty="0" smtClean="0">
                            <a:latin typeface="Cambria Math" charset="0"/>
                          </a:rPr>
                          <m:t>𝐵</m:t>
                        </m:r>
                      </m:e>
                      <m:sup>
                        <m:r>
                          <a:rPr lang="en-US" altLang="ja-JP" sz="2400" b="0" i="1" dirty="0" smtClean="0">
                            <a:latin typeface="Cambria Math" charset="0"/>
                          </a:rPr>
                          <m:t>′</m:t>
                        </m:r>
                      </m:sup>
                    </m:sSup>
                    <m:r>
                      <a:rPr lang="en-US" altLang="ja-JP" sz="2400" i="1" dirty="0" smtClean="0">
                        <a:latin typeface="Cambria Math" charset="0"/>
                      </a:rPr>
                      <m:t>=</m:t>
                    </m:r>
                    <m:r>
                      <a:rPr lang="en-US" altLang="ja-JP" sz="2400" b="0" i="1" dirty="0" smtClean="0">
                        <a:latin typeface="Cambria Math" charset="0"/>
                      </a:rPr>
                      <m:t>(</m:t>
                    </m:r>
                    <m:sSubSup>
                      <m:sSubSupPr>
                        <m:ctrlPr>
                          <a:rPr lang="en-US" altLang="ja-JP" sz="2400" b="0" i="1" dirty="0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ja-JP" sz="2400" b="1" i="0" dirty="0" smtClean="0">
                            <a:latin typeface="Cambria Math" charset="0"/>
                          </a:rPr>
                          <m:t>𝐛</m:t>
                        </m:r>
                      </m:e>
                      <m:sub>
                        <m:r>
                          <a:rPr lang="en-US" altLang="ja-JP" sz="2400" b="0" i="1" dirty="0" smtClean="0">
                            <a:latin typeface="Cambria Math" charset="0"/>
                          </a:rPr>
                          <m:t>1</m:t>
                        </m:r>
                      </m:sub>
                      <m:sup>
                        <m:r>
                          <a:rPr lang="en-US" altLang="ja-JP" sz="2400" b="0" i="1" dirty="0" smtClean="0">
                            <a:latin typeface="Cambria Math" charset="0"/>
                          </a:rPr>
                          <m:t>′</m:t>
                        </m:r>
                      </m:sup>
                    </m:sSubSup>
                    <m:r>
                      <a:rPr lang="en-US" altLang="ja-JP" sz="2400" b="0" i="1" dirty="0" smtClean="0">
                        <a:latin typeface="Cambria Math" charset="0"/>
                      </a:rPr>
                      <m:t>,…,</m:t>
                    </m:r>
                    <m:sSubSup>
                      <m:sSubSupPr>
                        <m:ctrlPr>
                          <a:rPr lang="en-US" altLang="ja-JP" sz="2400" b="0" i="1" dirty="0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ja-JP" sz="2400" b="1" i="0" dirty="0" smtClean="0">
                            <a:latin typeface="Cambria Math" charset="0"/>
                          </a:rPr>
                          <m:t>𝐛</m:t>
                        </m:r>
                      </m:e>
                      <m:sub>
                        <m:r>
                          <a:rPr lang="en-US" altLang="ja-JP" sz="2400" b="0" i="1" dirty="0" smtClean="0">
                            <a:latin typeface="Cambria Math" charset="0"/>
                          </a:rPr>
                          <m:t>𝑛</m:t>
                        </m:r>
                      </m:sub>
                      <m:sup>
                        <m:r>
                          <a:rPr lang="en-US" altLang="ja-JP" sz="2400" b="0" i="1" dirty="0" smtClean="0">
                            <a:latin typeface="Cambria Math" charset="0"/>
                          </a:rPr>
                          <m:t>′</m:t>
                        </m:r>
                      </m:sup>
                    </m:sSubSup>
                    <m:r>
                      <a:rPr lang="en-US" altLang="ja-JP" sz="2400" b="0" i="1" dirty="0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altLang="ja-JP" sz="2400" dirty="0" smtClean="0"/>
                  <a:t>,… </a:t>
                </a:r>
                <a:r>
                  <a:rPr lang="en-US" altLang="ja-JP" sz="2800" dirty="0" smtClean="0"/>
                  <a:t>that spans the same lattice:</a:t>
                </a:r>
                <a:endParaRPr lang="en-US" altLang="ja-JP" sz="2800" dirty="0"/>
              </a:p>
              <a:p>
                <a:r>
                  <a:rPr lang="ja-JP" altLang="en-US" sz="2800" dirty="0"/>
                  <a:t>　　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𝐿</m:t>
                    </m:r>
                    <m:r>
                      <a:rPr lang="en-US" altLang="ja-JP" sz="280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ja-JP" sz="2800" i="1">
                            <a:latin typeface="Cambria Math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altLang="ja-JP" sz="280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ja-JP" sz="2800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altLang="ja-JP" sz="2800">
                                <a:latin typeface="Cambria Math"/>
                              </a:rPr>
                              <m:t>=</m:t>
                            </m:r>
                            <m:r>
                              <a:rPr lang="en-US" altLang="ja-JP" sz="2800" i="1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ja-JP" sz="2800" i="1">
                                <a:latin typeface="Cambria Math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ja-JP" sz="2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80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sz="2800"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ja-JP" sz="2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800">
                                    <a:latin typeface="Cambria Math"/>
                                  </a:rPr>
                                  <m:t>𝐛</m:t>
                                </m:r>
                              </m:e>
                              <m:sub>
                                <m:r>
                                  <a:rPr lang="en-US" altLang="ja-JP" sz="2800"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ja-JP" sz="2800" i="1">
                                <a:latin typeface="Cambria Math"/>
                              </a:rPr>
                              <m:t> :</m:t>
                            </m:r>
                            <m:sSub>
                              <m:sSubPr>
                                <m:ctrlPr>
                                  <a:rPr lang="en-US" altLang="ja-JP" sz="2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80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sz="2800"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ja-JP" sz="2800">
                                <a:latin typeface="Cambria Math"/>
                              </a:rPr>
                              <m:t>∈</m:t>
                            </m:r>
                            <m:r>
                              <a:rPr lang="en-US" altLang="ja-JP" sz="2800">
                                <a:latin typeface="Cambria Math"/>
                              </a:rPr>
                              <m:t>ℤ</m:t>
                            </m:r>
                          </m:e>
                        </m:nary>
                      </m:e>
                    </m:d>
                    <m:r>
                      <a:rPr lang="en-US" altLang="ja-JP" sz="2800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ja-JP" sz="2800" i="1">
                            <a:latin typeface="Cambria Math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altLang="ja-JP" sz="280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ja-JP" sz="2800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altLang="ja-JP" sz="2800">
                                <a:latin typeface="Cambria Math"/>
                              </a:rPr>
                              <m:t>=</m:t>
                            </m:r>
                            <m:r>
                              <a:rPr lang="en-US" altLang="ja-JP" sz="2800" i="1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ja-JP" sz="2800" i="1">
                                <a:latin typeface="Cambria Math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ja-JP" sz="2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80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sz="2800"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ja-JP" sz="2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800">
                                    <a:latin typeface="Cambria Math"/>
                                  </a:rPr>
                                  <m:t>𝐛</m:t>
                                </m:r>
                                <m:r>
                                  <a:rPr lang="en-US" altLang="ja-JP" sz="2800" b="0" i="0" smtClean="0">
                                    <a:latin typeface="Cambria Math"/>
                                  </a:rPr>
                                  <m:t>′</m:t>
                                </m:r>
                              </m:e>
                              <m:sub>
                                <m:r>
                                  <a:rPr lang="en-US" altLang="ja-JP" sz="2800"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ja-JP" sz="2800" i="1">
                                <a:latin typeface="Cambria Math"/>
                              </a:rPr>
                              <m:t> :</m:t>
                            </m:r>
                            <m:sSub>
                              <m:sSubPr>
                                <m:ctrlPr>
                                  <a:rPr lang="en-US" altLang="ja-JP" sz="2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80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sz="2800"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ja-JP" sz="2800">
                                <a:latin typeface="Cambria Math"/>
                              </a:rPr>
                              <m:t>∈</m:t>
                            </m:r>
                            <m:r>
                              <a:rPr lang="en-US" altLang="ja-JP" sz="2800">
                                <a:latin typeface="Cambria Math"/>
                              </a:rPr>
                              <m:t>ℤ</m:t>
                            </m:r>
                          </m:e>
                        </m:nary>
                      </m:e>
                    </m:d>
                    <m:r>
                      <a:rPr lang="en-US" altLang="ja-JP" sz="2800" b="0" i="0" smtClean="0">
                        <a:latin typeface="Cambria Math"/>
                      </a:rPr>
                      <m:t>=…</m:t>
                    </m:r>
                  </m:oMath>
                </a14:m>
                <a:endParaRPr lang="en-US" altLang="ja-JP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ja-JP" sz="28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ja-JP" sz="2800" dirty="0" smtClean="0"/>
                  <a:t>For any 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charset="0"/>
                      </a:rPr>
                      <m:t>𝐵</m:t>
                    </m:r>
                  </m:oMath>
                </a14:m>
                <a:r>
                  <a:rPr lang="en-US" altLang="ja-JP" sz="2800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i="1" dirty="0" smtClean="0">
                            <a:latin typeface="Cambria Math" charset="0"/>
                          </a:rPr>
                          <m:t>𝐵</m:t>
                        </m:r>
                      </m:e>
                      <m:sup>
                        <m:r>
                          <a:rPr lang="en-US" altLang="ja-JP" sz="2800" b="0" i="0" dirty="0" smtClean="0">
                            <a:latin typeface="Cambria Math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ja-JP" sz="2800" dirty="0" smtClean="0"/>
                  <a:t>, there exists a unimodular matrix 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charset="0"/>
                      </a:rPr>
                      <m:t>𝑈</m:t>
                    </m:r>
                  </m:oMath>
                </a14:m>
                <a:r>
                  <a:rPr lang="en-US" altLang="ja-JP" sz="2800" dirty="0" smtClean="0"/>
                  <a:t> </a:t>
                </a:r>
                <a:r>
                  <a:rPr lang="en-US" altLang="ja-JP" sz="2800" dirty="0" err="1" smtClean="0"/>
                  <a:t>s.t.</a:t>
                </a:r>
                <a:endParaRPr lang="en-US" altLang="ja-JP" sz="2800" dirty="0" smtClean="0"/>
              </a:p>
              <a:p>
                <a:r>
                  <a:rPr lang="ja-JP" altLang="en-US" sz="2800" dirty="0"/>
                  <a:t>　</a:t>
                </a:r>
                <a:r>
                  <a:rPr lang="ja-JP" altLang="en-US" sz="2800" dirty="0" smtClean="0"/>
                  <a:t>　　　　　　　　　　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charset="0"/>
                      </a:rPr>
                      <m:t>𝐵</m:t>
                    </m:r>
                    <m:r>
                      <a:rPr lang="en-US" altLang="ja-JP" sz="2800" i="1" dirty="0" smtClean="0">
                        <a:latin typeface="Cambria Math" charset="0"/>
                      </a:rPr>
                      <m:t>=</m:t>
                    </m:r>
                    <m:r>
                      <a:rPr lang="en-US" altLang="ja-JP" sz="2800" i="1" dirty="0" smtClean="0">
                        <a:latin typeface="Cambria Math" charset="0"/>
                      </a:rPr>
                      <m:t>𝑈</m:t>
                    </m:r>
                    <m:sSup>
                      <m:sSupPr>
                        <m:ctrlPr>
                          <a:rPr lang="en-US" altLang="ja-JP" sz="28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i="1" dirty="0" smtClean="0">
                            <a:latin typeface="Cambria Math" charset="0"/>
                          </a:rPr>
                          <m:t>𝐵</m:t>
                        </m:r>
                      </m:e>
                      <m:sup>
                        <m:r>
                          <a:rPr lang="en-US" altLang="ja-JP" sz="2800" b="0" i="1" dirty="0" smtClean="0">
                            <a:latin typeface="Cambria Math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altLang="ja-JP" sz="28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charset="0"/>
                      </a:rPr>
                      <m:t>𝑈</m:t>
                    </m:r>
                  </m:oMath>
                </a14:m>
                <a:r>
                  <a:rPr lang="en-US" altLang="ja-JP" sz="2800" dirty="0" smtClean="0"/>
                  <a:t> corresponds to a sequence of basic operations:</a:t>
                </a:r>
              </a:p>
              <a:p>
                <a:r>
                  <a:rPr lang="ja-JP" altLang="en-US" sz="2800" dirty="0" smtClean="0"/>
                  <a:t>　　　　　　</a:t>
                </a:r>
                <a:r>
                  <a:rPr lang="en-US" altLang="ja-JP" sz="2800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800" b="1" i="0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𝐛</m:t>
                        </m:r>
                      </m:e>
                      <m:sub>
                        <m:r>
                          <a:rPr lang="en-US" altLang="ja-JP" sz="2800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altLang="ja-JP" sz="280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 </m:t>
                    </m:r>
                    <m:r>
                      <a:rPr lang="ja-JP" altLang="en-US" sz="2800" i="1" dirty="0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↔</m:t>
                    </m:r>
                    <m:r>
                      <a:rPr lang="ja-JP" altLang="en-US" sz="280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 </m:t>
                    </m:r>
                    <m:sSub>
                      <m:sSubPr>
                        <m:ctrlPr>
                          <a:rPr lang="en-US" altLang="ja-JP" sz="2800" i="1" dirty="0" err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800" b="1" i="0" dirty="0" err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𝐛</m:t>
                        </m:r>
                      </m:e>
                      <m:sub>
                        <m:r>
                          <a:rPr lang="en-US" altLang="ja-JP" sz="2800" i="1" dirty="0" err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ja-JP" altLang="en-US" sz="2800" dirty="0" smtClean="0">
                    <a:solidFill>
                      <a:schemeClr val="tx1"/>
                    </a:solidFill>
                  </a:rPr>
                  <a:t>　</a:t>
                </a:r>
                <a:r>
                  <a:rPr lang="en-US" altLang="ja-JP" sz="2800" dirty="0" smtClean="0">
                    <a:solidFill>
                      <a:schemeClr val="tx1"/>
                    </a:solidFill>
                  </a:rPr>
                  <a:t>(swap)</a:t>
                </a:r>
              </a:p>
              <a:p>
                <a:r>
                  <a:rPr lang="ja-JP" altLang="en-US" sz="2800" dirty="0">
                    <a:solidFill>
                      <a:schemeClr val="tx1"/>
                    </a:solidFill>
                  </a:rPr>
                  <a:t>　</a:t>
                </a:r>
                <a:r>
                  <a:rPr lang="ja-JP" altLang="en-US" sz="2800" dirty="0" smtClean="0">
                    <a:solidFill>
                      <a:schemeClr val="tx1"/>
                    </a:solidFill>
                  </a:rPr>
                  <a:t>　　　　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800" b="1" i="0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𝐛</m:t>
                        </m:r>
                      </m:e>
                      <m:sub>
                        <m:r>
                          <a:rPr lang="en-US" altLang="ja-JP" sz="2800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ja-JP" altLang="en-US" sz="280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←</m:t>
                    </m:r>
                    <m:sSub>
                      <m:sSubPr>
                        <m:ctrlPr>
                          <a:rPr lang="en-US" altLang="ja-JP" sz="2800" b="1" i="1" dirty="0" err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800" b="1" i="0" dirty="0" err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𝐛</m:t>
                        </m:r>
                      </m:e>
                      <m:sub>
                        <m:r>
                          <a:rPr lang="en-US" altLang="ja-JP" sz="2800" b="0" i="1" dirty="0" err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altLang="ja-JP" sz="280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+</m:t>
                    </m:r>
                    <m:r>
                      <a:rPr lang="en-US" altLang="ja-JP" sz="280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𝑧</m:t>
                    </m:r>
                    <m:r>
                      <a:rPr lang="en-US" altLang="ja-JP" sz="2800" i="1" dirty="0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⋅</m:t>
                    </m:r>
                    <m:sSub>
                      <m:sSubPr>
                        <m:ctrlPr>
                          <a:rPr lang="en-US" altLang="ja-JP" sz="2800" i="1" dirty="0" err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800" b="1" i="0" dirty="0" err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𝐛</m:t>
                        </m:r>
                      </m:e>
                      <m:sub>
                        <m:r>
                          <a:rPr lang="en-US" altLang="ja-JP" sz="2800" i="1" dirty="0" err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𝑗</m:t>
                        </m:r>
                      </m:sub>
                    </m:sSub>
                    <m:r>
                      <a:rPr lang="en-US" altLang="ja-JP" sz="280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  </m:t>
                    </m:r>
                  </m:oMath>
                </a14:m>
                <a:r>
                  <a:rPr lang="en-US" altLang="ja-JP" sz="2800" dirty="0" smtClean="0"/>
                  <a:t>(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charset="0"/>
                      </a:rPr>
                      <m:t>𝑧</m:t>
                    </m:r>
                    <m:r>
                      <a:rPr lang="ja-JP" altLang="en-US" sz="2800" i="1" dirty="0" smtClean="0">
                        <a:latin typeface="Cambria Math" charset="0"/>
                      </a:rPr>
                      <m:t>∈</m:t>
                    </m:r>
                    <m:r>
                      <a:rPr lang="en-US" altLang="ja-JP" sz="280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ℤ</m:t>
                    </m:r>
                  </m:oMath>
                </a14:m>
                <a:r>
                  <a:rPr lang="en-US" altLang="ja-JP" sz="2800" dirty="0" smtClean="0"/>
                  <a:t>, </a:t>
                </a:r>
                <a:r>
                  <a:rPr lang="en-US" altLang="ja-JP" sz="2800" dirty="0" smtClean="0"/>
                  <a:t>multiply-then-add</a:t>
                </a:r>
                <a:r>
                  <a:rPr lang="en-US" altLang="ja-JP" sz="2800" dirty="0" smtClean="0"/>
                  <a:t>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ja-JP" sz="2800" dirty="0" smtClean="0"/>
                  <a:t>Lattice reduction algorithms apply a sequence of such operations by some rules.</a:t>
                </a:r>
                <a:r>
                  <a:rPr lang="ja-JP" altLang="en-US" sz="2800" dirty="0"/>
                  <a:t>　</a:t>
                </a:r>
                <a:r>
                  <a:rPr lang="ja-JP" altLang="en-US" sz="2800" dirty="0" smtClean="0"/>
                  <a:t>　　　　　　</a:t>
                </a:r>
                <a:endParaRPr lang="en-US" altLang="ja-JP" sz="2800" dirty="0" smtClean="0"/>
              </a:p>
            </p:txBody>
          </p:sp>
        </mc:Choice>
        <mc:Fallback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015210"/>
                <a:ext cx="8748464" cy="4901470"/>
              </a:xfrm>
              <a:prstGeom prst="rect">
                <a:avLst/>
              </a:prstGeom>
              <a:blipFill rotWithShape="1">
                <a:blip r:embed="rId2"/>
                <a:stretch>
                  <a:fillRect l="-1185" t="-1119" b="-27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正方形/長方形 3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5">
              <a:lumMod val="40000"/>
              <a:lumOff val="6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ja-JP" dirty="0" smtClean="0">
                <a:solidFill>
                  <a:schemeClr val="tx1"/>
                </a:solidFill>
              </a:rPr>
              <a:t>Lattices(5/6) 07/26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02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右矢印 2"/>
          <p:cNvSpPr/>
          <p:nvPr/>
        </p:nvSpPr>
        <p:spPr>
          <a:xfrm>
            <a:off x="5868144" y="4861740"/>
            <a:ext cx="885175" cy="79208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>
                <a:solidFill>
                  <a:schemeClr val="tx1"/>
                </a:solidFill>
              </a:rPr>
              <a:t>LLL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387925"/>
            <a:ext cx="2232248" cy="1938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197892" y="476672"/>
                <a:ext cx="9198643" cy="33401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ja-JP" sz="2800" dirty="0" smtClean="0"/>
                  <a:t>Example</a:t>
                </a:r>
                <a:r>
                  <a:rPr lang="ja-JP" altLang="en-US" sz="2800" dirty="0"/>
                  <a:t> </a:t>
                </a:r>
                <a:r>
                  <a:rPr lang="en-US" altLang="ja-JP" sz="2800" dirty="0" smtClean="0"/>
                  <a:t>of lattice reduction: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charset="0"/>
                      </a:rPr>
                      <m:t>LLL</m:t>
                    </m:r>
                  </m:oMath>
                </a14:m>
                <a:r>
                  <a:rPr lang="en-US" altLang="ja-JP" sz="2800" dirty="0" smtClean="0"/>
                  <a:t> algorithm</a:t>
                </a:r>
              </a:p>
              <a:p>
                <a:r>
                  <a:rPr lang="ja-JP" altLang="en-US" sz="2800" dirty="0"/>
                  <a:t>　</a:t>
                </a:r>
                <a:r>
                  <a:rPr lang="ja-JP" altLang="en-US" sz="2800" dirty="0" smtClean="0"/>
                  <a:t>　</a:t>
                </a:r>
                <a:r>
                  <a:rPr lang="en-US" altLang="ja-JP" sz="2800" dirty="0" smtClean="0">
                    <a:solidFill>
                      <a:schemeClr val="tx1"/>
                    </a:solidFill>
                  </a:rPr>
                  <a:t>while </a:t>
                </a:r>
                <a14:m>
                  <m:oMath xmlns:m="http://schemas.openxmlformats.org/officeDocument/2006/math">
                    <m:r>
                      <a:rPr lang="en-US" altLang="ja-JP" sz="2800" i="1" dirty="0">
                        <a:solidFill>
                          <a:schemeClr val="tx1"/>
                        </a:solidFill>
                        <a:latin typeface="Cambria Math" charset="0"/>
                      </a:rPr>
                      <m:t>(</m:t>
                    </m:r>
                    <m:r>
                      <a:rPr lang="ja-JP" altLang="en-US" sz="280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∃</m:t>
                    </m:r>
                    <m:r>
                      <a:rPr lang="en-US" altLang="ja-JP" sz="280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𝑖</m:t>
                    </m:r>
                    <m:r>
                      <a:rPr lang="en-US" altLang="ja-JP" sz="280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: </m:t>
                    </m:r>
                    <m:sSup>
                      <m:sSupPr>
                        <m:ctrlPr>
                          <a:rPr lang="en-US" altLang="ja-JP" sz="28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ja-JP" sz="28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ja-JP" sz="28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sz="2800" b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𝐛</m:t>
                                </m:r>
                              </m:e>
                              <m:sub>
                                <m:r>
                                  <a:rPr lang="en-US" altLang="ja-JP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altLang="ja-JP" sz="28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∗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en-US" altLang="ja-JP" sz="2800" b="0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&gt; 2</m:t>
                    </m:r>
                    <m:sSup>
                      <m:sSupPr>
                        <m:ctrlPr>
                          <a:rPr lang="en-US" altLang="ja-JP" sz="28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ja-JP" sz="28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ja-JP" sz="28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sz="2800" b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𝐛</m:t>
                                </m:r>
                              </m:e>
                              <m:sub>
                                <m:r>
                                  <a:rPr lang="en-US" altLang="ja-JP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𝑖</m:t>
                                </m:r>
                                <m:r>
                                  <a:rPr lang="en-US" altLang="ja-JP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+1</m:t>
                                </m:r>
                              </m:sub>
                              <m:sup>
                                <m:r>
                                  <a:rPr lang="en-US" altLang="ja-JP" sz="28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∗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en-US" altLang="ja-JP" sz="2800" b="0" i="0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US" altLang="ja-JP" sz="2800" b="0" i="0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altLang="ja-JP" sz="2800" dirty="0" smtClean="0">
                  <a:solidFill>
                    <a:srgbClr val="FF0000"/>
                  </a:solidFill>
                </a:endParaRPr>
              </a:p>
              <a:p>
                <a:r>
                  <a:rPr lang="en-US" altLang="ja-JP" sz="2800" dirty="0" smtClean="0"/>
                  <a:t>	swap 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altLang="ja-JP" sz="2800" b="1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800" b="1" i="0" dirty="0" smtClean="0">
                            <a:latin typeface="Cambria Math" charset="0"/>
                          </a:rPr>
                          <m:t>𝐛</m:t>
                        </m:r>
                      </m:e>
                      <m:sub>
                        <m:r>
                          <a:rPr lang="en-US" altLang="ja-JP" sz="2800" b="0" i="1" dirty="0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altLang="ja-JP" sz="2800" b="1" i="0" dirty="0" smtClean="0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altLang="ja-JP" sz="28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800" b="1" i="0" dirty="0" smtClean="0">
                            <a:latin typeface="Cambria Math" charset="0"/>
                          </a:rPr>
                          <m:t> </m:t>
                        </m:r>
                        <m:r>
                          <a:rPr lang="en-US" altLang="ja-JP" sz="2800" b="1" i="0" dirty="0" smtClean="0">
                            <a:latin typeface="Cambria Math" charset="0"/>
                          </a:rPr>
                          <m:t>𝐛</m:t>
                        </m:r>
                      </m:e>
                      <m:sub>
                        <m:r>
                          <a:rPr lang="en-US" altLang="ja-JP" sz="2800" b="0" i="1" dirty="0" smtClean="0">
                            <a:latin typeface="Cambria Math" charset="0"/>
                          </a:rPr>
                          <m:t>𝑖</m:t>
                        </m:r>
                        <m:r>
                          <a:rPr lang="en-US" altLang="ja-JP" sz="2800" b="0" i="1" dirty="0" smtClean="0">
                            <a:latin typeface="Cambria Math" charset="0"/>
                          </a:rPr>
                          <m:t>+1</m:t>
                        </m:r>
                      </m:sub>
                    </m:sSub>
                    <m:r>
                      <a:rPr lang="en-US" altLang="ja-JP" sz="2800" i="1" dirty="0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altLang="ja-JP" sz="2800" dirty="0" smtClean="0"/>
                  <a:t>;</a:t>
                </a:r>
              </a:p>
              <a:p>
                <a:r>
                  <a:rPr lang="ja-JP" altLang="en-US" sz="2800" dirty="0" smtClean="0"/>
                  <a:t>　</a:t>
                </a:r>
                <a:r>
                  <a:rPr lang="en-US" altLang="ja-JP" sz="2800" dirty="0"/>
                  <a:t> </a:t>
                </a:r>
                <a:r>
                  <a:rPr lang="en-US" altLang="ja-JP" sz="2800" dirty="0" smtClean="0"/>
                  <a:t> </a:t>
                </a:r>
                <a:r>
                  <a:rPr lang="ja-JP" altLang="en-US" sz="2800" dirty="0"/>
                  <a:t>　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1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800" b="1" i="0" dirty="0" smtClean="0">
                            <a:latin typeface="Cambria Math" charset="0"/>
                          </a:rPr>
                          <m:t>𝐛</m:t>
                        </m:r>
                      </m:e>
                      <m:sub>
                        <m:r>
                          <a:rPr lang="en-US" altLang="ja-JP" sz="2800" i="1" dirty="0" smtClean="0">
                            <a:latin typeface="Cambria Math" charset="0"/>
                          </a:rPr>
                          <m:t>𝑖</m:t>
                        </m:r>
                        <m:r>
                          <a:rPr lang="en-US" altLang="ja-JP" sz="2800" b="1" i="0" dirty="0" smtClean="0">
                            <a:latin typeface="Cambria Math" charset="0"/>
                          </a:rPr>
                          <m:t>+</m:t>
                        </m:r>
                        <m:r>
                          <a:rPr lang="en-US" altLang="ja-JP" sz="2800" b="0" i="0" dirty="0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altLang="ja-JP" sz="2800" i="1" dirty="0" smtClean="0">
                        <a:latin typeface="Cambria Math" charset="0"/>
                      </a:rPr>
                      <m:t> </m:t>
                    </m:r>
                    <m:r>
                      <a:rPr lang="ja-JP" altLang="en-US" sz="2800" i="1" dirty="0">
                        <a:latin typeface="Cambria Math" charset="0"/>
                      </a:rPr>
                      <m:t>← </m:t>
                    </m:r>
                    <m:sSub>
                      <m:sSubPr>
                        <m:ctrlPr>
                          <a:rPr lang="en-US" altLang="ja-JP" sz="2800" b="1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800" b="1" i="0" dirty="0" smtClean="0">
                            <a:latin typeface="Cambria Math" charset="0"/>
                          </a:rPr>
                          <m:t>𝐛</m:t>
                        </m:r>
                      </m:e>
                      <m:sub>
                        <m:r>
                          <a:rPr lang="en-US" altLang="ja-JP" sz="2800" b="0" i="1" dirty="0" smtClean="0">
                            <a:latin typeface="Cambria Math" charset="0"/>
                          </a:rPr>
                          <m:t>𝑖</m:t>
                        </m:r>
                        <m:r>
                          <a:rPr lang="en-US" altLang="ja-JP" sz="2800" b="0" i="1" dirty="0" smtClean="0">
                            <a:latin typeface="Cambria Math" charset="0"/>
                          </a:rPr>
                          <m:t>+1</m:t>
                        </m:r>
                      </m:sub>
                    </m:sSub>
                    <m:r>
                      <a:rPr lang="en-US" altLang="ja-JP" sz="2800" b="0" i="1" dirty="0" smtClean="0">
                        <a:latin typeface="Cambria Math" charset="0"/>
                      </a:rPr>
                      <m:t> </m:t>
                    </m:r>
                    <m:r>
                      <a:rPr lang="en-US" altLang="ja-JP" sz="2800" i="1" dirty="0">
                        <a:latin typeface="Cambria Math" charset="0"/>
                      </a:rPr>
                      <m:t>–</m:t>
                    </m:r>
                    <m:r>
                      <a:rPr lang="en-US" altLang="ja-JP" sz="2800" b="0" i="1" dirty="0" smtClean="0">
                        <a:latin typeface="Cambria Math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n-US" altLang="ja-JP" sz="2800" i="1" dirty="0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ja-JP" sz="2800" b="0" i="1" dirty="0" smtClean="0">
                            <a:latin typeface="Cambria Math" charset="0"/>
                          </a:rPr>
                          <m:t>𝑗</m:t>
                        </m:r>
                      </m:sub>
                      <m:sup/>
                      <m:e>
                        <m:d>
                          <m:dPr>
                            <m:begChr m:val="⌈"/>
                            <m:endChr m:val=""/>
                            <m:ctrlPr>
                              <a:rPr lang="ja-JP" altLang="en-US" sz="2800" i="1" dirty="0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"/>
                                <m:endChr m:val="⌋"/>
                                <m:ctrlPr>
                                  <a:rPr lang="ja-JP" altLang="en-US" sz="2800" i="1" dirty="0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ja-JP" sz="2800" i="1" dirty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i="1" dirty="0">
                                        <a:latin typeface="Cambria Math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altLang="ja-JP" sz="2800" i="1" dirty="0">
                                        <a:latin typeface="Cambria Math" charset="0"/>
                                      </a:rPr>
                                      <m:t>𝑖</m:t>
                                    </m:r>
                                    <m:r>
                                      <a:rPr lang="en-US" altLang="ja-JP" sz="2800" i="1" dirty="0">
                                        <a:latin typeface="Cambria Math" charset="0"/>
                                      </a:rPr>
                                      <m:t>+1</m:t>
                                    </m:r>
                                  </m:sub>
                                </m:sSub>
                                <m:r>
                                  <a:rPr lang="en-US" altLang="ja-JP" sz="2800" i="1" dirty="0">
                                    <a:latin typeface="Cambria Math" charset="0"/>
                                  </a:rPr>
                                  <m:t>,</m:t>
                                </m:r>
                                <m:r>
                                  <a:rPr lang="en-US" altLang="ja-JP" sz="2800" i="1" dirty="0">
                                    <a:latin typeface="Cambria Math" charset="0"/>
                                  </a:rPr>
                                  <m:t>𝑗</m:t>
                                </m:r>
                              </m:e>
                            </m:d>
                          </m:e>
                        </m:d>
                        <m:sSub>
                          <m:sSubPr>
                            <m:ctrlPr>
                              <a:rPr lang="en-US" altLang="ja-JP" sz="2800" i="1" dirty="0" err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800" b="1" i="0" dirty="0" err="1">
                                <a:latin typeface="Cambria Math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en-US" altLang="ja-JP" sz="2800" i="1" dirty="0" err="1">
                                <a:latin typeface="Cambria Math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altLang="ja-JP" sz="2800" i="1" dirty="0">
                        <a:latin typeface="Cambria Math" charset="0"/>
                      </a:rPr>
                      <m:t> </m:t>
                    </m:r>
                    <m:r>
                      <a:rPr lang="en-US" altLang="ja-JP" sz="2800" b="0" i="1" dirty="0" smtClean="0">
                        <a:latin typeface="Cambria Math" charset="0"/>
                      </a:rPr>
                      <m:t>;</m:t>
                    </m:r>
                  </m:oMath>
                </a14:m>
                <a:r>
                  <a:rPr lang="en-US" altLang="ja-JP" sz="2800" dirty="0" smtClean="0"/>
                  <a:t> //size-reduction</a:t>
                </a:r>
                <a:endParaRPr lang="en-US" altLang="ja-JP" sz="2800" dirty="0"/>
              </a:p>
              <a:p>
                <a:r>
                  <a:rPr lang="ja-JP" altLang="en-US" sz="2800" dirty="0"/>
                  <a:t>　</a:t>
                </a:r>
                <a:r>
                  <a:rPr lang="ja-JP" altLang="en-US" sz="2800" dirty="0" smtClean="0"/>
                  <a:t>　</a:t>
                </a:r>
                <a:r>
                  <a:rPr lang="en-US" altLang="ja-JP" sz="2800" dirty="0" smtClean="0"/>
                  <a:t>}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ja-JP" sz="2800" dirty="0" smtClean="0"/>
                  <a:t>After 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charset="0"/>
                      </a:rPr>
                      <m:t>𝐿𝐿𝐿</m:t>
                    </m:r>
                  </m:oMath>
                </a14:m>
                <a:r>
                  <a:rPr lang="en-US" altLang="ja-JP" sz="2800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 dirty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ja-JP" sz="2800" i="1" dirty="0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ja-JP" sz="2800" i="1" dirty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sz="2800" b="1" dirty="0">
                                    <a:latin typeface="Cambria Math"/>
                                  </a:rPr>
                                  <m:t>𝐛</m:t>
                                </m:r>
                              </m:e>
                              <m:sub>
                                <m:r>
                                  <a:rPr lang="en-US" altLang="ja-JP" sz="2800" i="1" dirty="0">
                                    <a:latin typeface="Cambria Math" charset="0"/>
                                  </a:rPr>
                                  <m:t>𝑖</m:t>
                                </m:r>
                                <m:r>
                                  <a:rPr lang="en-US" altLang="ja-JP" sz="2800" b="0" i="1" dirty="0" smtClean="0">
                                    <a:latin typeface="Cambria Math" charset="0"/>
                                  </a:rPr>
                                  <m:t>+1</m:t>
                                </m:r>
                              </m:sub>
                              <m:sup>
                                <m:r>
                                  <a:rPr lang="en-US" altLang="ja-JP" sz="2800" i="1" dirty="0">
                                    <a:latin typeface="Cambria Math"/>
                                  </a:rPr>
                                  <m:t>∗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en-US" altLang="ja-JP" sz="2800" i="1" dirty="0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≥</m:t>
                    </m:r>
                    <m:r>
                      <a:rPr lang="en-US" altLang="ja-JP" sz="2800" i="1" dirty="0">
                        <a:latin typeface="Cambria Math" charset="0"/>
                      </a:rPr>
                      <m:t> 2</m:t>
                    </m:r>
                    <m:sSup>
                      <m:sSupPr>
                        <m:ctrlPr>
                          <a:rPr lang="en-US" altLang="ja-JP" sz="2800" i="1" dirty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ja-JP" sz="2800" i="1" dirty="0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ja-JP" sz="2800" i="1" dirty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sz="2800" b="1" dirty="0">
                                    <a:latin typeface="Cambria Math"/>
                                  </a:rPr>
                                  <m:t>𝐛</m:t>
                                </m:r>
                              </m:e>
                              <m:sub>
                                <m:r>
                                  <a:rPr lang="en-US" altLang="ja-JP" sz="2800" i="1" dirty="0"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altLang="ja-JP" sz="2800" i="1" dirty="0">
                                    <a:latin typeface="Cambria Math"/>
                                  </a:rPr>
                                  <m:t>∗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en-US" altLang="ja-JP" sz="2800" dirty="0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sz="2800" dirty="0" smtClean="0"/>
                  <a:t>for all 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latin typeface="Cambria Math" charset="0"/>
                      </a:rPr>
                      <m:t>𝑖</m:t>
                    </m:r>
                  </m:oMath>
                </a14:m>
                <a:r>
                  <a:rPr lang="en-US" altLang="ja-JP" sz="2800" dirty="0" smtClean="0"/>
                  <a:t>.</a:t>
                </a:r>
                <a:r>
                  <a:rPr lang="ja-JP" altLang="en-US" sz="2800" dirty="0"/>
                  <a:t>　</a:t>
                </a:r>
                <a:r>
                  <a:rPr lang="ja-JP" altLang="en-US" sz="2800" dirty="0" smtClean="0"/>
                  <a:t>　</a:t>
                </a:r>
                <a:r>
                  <a:rPr lang="ja-JP" altLang="en-US" sz="2800" dirty="0"/>
                  <a:t>　</a:t>
                </a:r>
                <a:r>
                  <a:rPr lang="ja-JP" altLang="en-US" sz="2800" dirty="0" smtClean="0"/>
                  <a:t>　　</a:t>
                </a:r>
                <a:r>
                  <a:rPr lang="ja-JP" altLang="en-US" sz="2800" dirty="0"/>
                  <a:t>　</a:t>
                </a:r>
                <a:endParaRPr lang="en-US" altLang="ja-JP" sz="28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ja-JP" sz="2800" dirty="0" smtClean="0"/>
                  <a:t>Lattice reduction makes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b="0" i="0" smtClean="0">
                        <a:latin typeface="Cambria Math"/>
                      </a:rPr>
                      <m:t>log</m:t>
                    </m:r>
                    <m:r>
                      <a:rPr lang="en-US" altLang="ja-JP" sz="2800" b="0" i="1" smtClean="0">
                        <a:latin typeface="Cambria Math"/>
                      </a:rPr>
                      <m:t>⁡||</m:t>
                    </m:r>
                    <m:sSubSup>
                      <m:sSubSupPr>
                        <m:ctrlPr>
                          <a:rPr lang="en-US" altLang="ja-JP" sz="28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ja-JP" sz="2800" b="1" i="0" smtClean="0">
                            <a:latin typeface="Cambria Math"/>
                          </a:rPr>
                          <m:t>𝐛</m:t>
                        </m:r>
                      </m:e>
                      <m:sub>
                        <m:r>
                          <a:rPr lang="en-US" altLang="ja-JP" sz="2800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altLang="ja-JP" sz="2800" b="0" i="1" smtClean="0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altLang="ja-JP" sz="2800" b="0" i="1" smtClean="0">
                        <a:latin typeface="Cambria Math"/>
                      </a:rPr>
                      <m:t>||</m:t>
                    </m:r>
                  </m:oMath>
                </a14:m>
                <a:r>
                  <a:rPr lang="en-US" altLang="ja-JP" sz="2800" dirty="0" smtClean="0"/>
                  <a:t> flat</a:t>
                </a:r>
                <a:r>
                  <a:rPr lang="ja-JP" altLang="en-US" sz="2800" dirty="0"/>
                  <a:t>　</a:t>
                </a:r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892" y="476672"/>
                <a:ext cx="9198643" cy="3340145"/>
              </a:xfrm>
              <a:prstGeom prst="rect">
                <a:avLst/>
              </a:prstGeom>
              <a:blipFill rotWithShape="1">
                <a:blip r:embed="rId4"/>
                <a:stretch>
                  <a:fillRect l="-1127" t="-1642" b="-14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" y="4355934"/>
            <a:ext cx="2254446" cy="182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左右矢印 16"/>
          <p:cNvSpPr/>
          <p:nvPr/>
        </p:nvSpPr>
        <p:spPr>
          <a:xfrm>
            <a:off x="2267744" y="5040010"/>
            <a:ext cx="912801" cy="57606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" name="図形グループ 6"/>
          <p:cNvGrpSpPr/>
          <p:nvPr/>
        </p:nvGrpSpPr>
        <p:grpSpPr>
          <a:xfrm>
            <a:off x="3174103" y="4355935"/>
            <a:ext cx="2694041" cy="2218494"/>
            <a:chOff x="3174103" y="4355935"/>
            <a:chExt cx="2694041" cy="22184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テキスト ボックス 1"/>
                <p:cNvSpPr txBox="1"/>
                <p:nvPr/>
              </p:nvSpPr>
              <p:spPr>
                <a:xfrm rot="16200000">
                  <a:off x="2432828" y="5097210"/>
                  <a:ext cx="194421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ja-JP" sz="2400" i="1">
                            <a:latin typeface="Cambria Math" charset="0"/>
                          </a:rPr>
                          <m:t>l</m:t>
                        </m:r>
                        <m:r>
                          <m:rPr>
                            <m:sty m:val="p"/>
                          </m:rPr>
                          <a:rPr kumimoji="1" lang="en-US" altLang="ja-JP" sz="2400" b="0" i="0" smtClean="0">
                            <a:latin typeface="Cambria Math"/>
                          </a:rPr>
                          <m:t>og</m:t>
                        </m:r>
                        <m:r>
                          <a:rPr kumimoji="1" lang="en-US" altLang="ja-JP" sz="2400" b="0" i="1" smtClean="0">
                            <a:latin typeface="Cambria Math"/>
                          </a:rPr>
                          <m:t>⁡</m:t>
                        </m:r>
                        <m:d>
                          <m:dPr>
                            <m:begChr m:val="‖"/>
                            <m:endChr m:val="‖"/>
                            <m:ctrlPr>
                              <a:rPr lang="en-US" altLang="ja-JP" sz="2400" i="1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ja-JP" sz="2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sz="2400" b="1">
                                    <a:latin typeface="Cambria Math" charset="0"/>
                                  </a:rPr>
                                  <m:t>𝐛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altLang="ja-JP" sz="2400" i="1">
                                    <a:latin typeface="Cambria Math" charset="0"/>
                                  </a:rPr>
                                  <m:t>∗</m:t>
                                </m:r>
                              </m:sup>
                            </m:sSubSup>
                          </m:e>
                        </m:d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2" name="テキスト ボックス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2432828" y="5097210"/>
                  <a:ext cx="1944216" cy="46166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05333" r="-13333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円/楕円 7"/>
            <p:cNvSpPr/>
            <p:nvPr/>
          </p:nvSpPr>
          <p:spPr>
            <a:xfrm>
              <a:off x="3655653" y="4669838"/>
              <a:ext cx="101882" cy="144016"/>
            </a:xfrm>
            <a:prstGeom prst="ellipse">
              <a:avLst/>
            </a:prstGeom>
            <a:solidFill>
              <a:srgbClr val="F55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5" name="直線コネクタ 14"/>
            <p:cNvCxnSpPr/>
            <p:nvPr/>
          </p:nvCxnSpPr>
          <p:spPr>
            <a:xfrm>
              <a:off x="3799669" y="4741846"/>
              <a:ext cx="556307" cy="0"/>
            </a:xfrm>
            <a:prstGeom prst="line">
              <a:avLst/>
            </a:prstGeom>
            <a:ln w="31750">
              <a:solidFill>
                <a:srgbClr val="F551F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矢印コネクタ 17"/>
            <p:cNvCxnSpPr/>
            <p:nvPr/>
          </p:nvCxnSpPr>
          <p:spPr>
            <a:xfrm>
              <a:off x="4077822" y="4813854"/>
              <a:ext cx="0" cy="1207434"/>
            </a:xfrm>
            <a:prstGeom prst="straightConnector1">
              <a:avLst/>
            </a:prstGeom>
            <a:ln w="28575">
              <a:solidFill>
                <a:srgbClr val="F551F5"/>
              </a:solidFill>
              <a:headEnd type="arrow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テキスト ボックス 18"/>
                <p:cNvSpPr txBox="1"/>
                <p:nvPr/>
              </p:nvSpPr>
              <p:spPr>
                <a:xfrm>
                  <a:off x="4077822" y="5040010"/>
                  <a:ext cx="179032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altLang="ja-JP" sz="2400" i="1" smtClean="0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ja-JP" sz="24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ja-JP" sz="2400" b="1">
                                  <a:latin typeface="Cambria Math" charset="0"/>
                                </a:rPr>
                                <m:t>𝐛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ja-JP" sz="2400" i="1">
                                  <a:latin typeface="Cambria Math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</m:oMath>
                  </a14:m>
                  <a:r>
                    <a:rPr lang="en-US" altLang="ja-JP" sz="2400" dirty="0" smtClean="0"/>
                    <a:t>&gt;&gt;</a:t>
                  </a:r>
                  <a14:m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altLang="ja-JP" sz="2400" i="1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ja-JP" sz="24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ja-JP" sz="2400" b="1">
                                  <a:latin typeface="Cambria Math" charset="0"/>
                                </a:rPr>
                                <m:t>𝐛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ja-JP" sz="2400" i="1">
                                  <a:latin typeface="Cambria Math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</m:oMath>
                  </a14:m>
                  <a:endParaRPr kumimoji="1" lang="en-US" altLang="ja-JP" sz="2400" dirty="0" smtClean="0"/>
                </a:p>
              </p:txBody>
            </p:sp>
          </mc:Choice>
          <mc:Fallback xmlns="">
            <p:sp>
              <p:nvSpPr>
                <p:cNvPr id="19" name="テキスト ボックス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7822" y="5040010"/>
                  <a:ext cx="1790322" cy="46166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t="-10526" b="-2894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テキスト ボックス 13"/>
            <p:cNvSpPr txBox="1"/>
            <p:nvPr/>
          </p:nvSpPr>
          <p:spPr>
            <a:xfrm>
              <a:off x="4364977" y="6297430"/>
              <a:ext cx="77408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 rtlCol="0">
              <a:spAutoFit/>
            </a:bodyPr>
            <a:lstStyle/>
            <a:p>
              <a:r>
                <a:rPr kumimoji="1" lang="en-US" altLang="ja-JP" smtClean="0"/>
                <a:t>index</a:t>
              </a:r>
              <a:endParaRPr kumimoji="1" lang="ja-JP" altLang="en-US" dirty="0"/>
            </a:p>
          </p:txBody>
        </p:sp>
      </p:grpSp>
      <p:grpSp>
        <p:nvGrpSpPr>
          <p:cNvPr id="4" name="図形グループ 3"/>
          <p:cNvGrpSpPr/>
          <p:nvPr/>
        </p:nvGrpSpPr>
        <p:grpSpPr>
          <a:xfrm>
            <a:off x="6827068" y="4259332"/>
            <a:ext cx="2137420" cy="2285899"/>
            <a:chOff x="6827068" y="4259332"/>
            <a:chExt cx="2137420" cy="2285899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7068" y="4259332"/>
              <a:ext cx="2137420" cy="2137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テキスト ボックス 15"/>
            <p:cNvSpPr txBox="1"/>
            <p:nvPr/>
          </p:nvSpPr>
          <p:spPr>
            <a:xfrm>
              <a:off x="7564412" y="6268232"/>
              <a:ext cx="77408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 rtlCol="0">
              <a:spAutoFit/>
            </a:bodyPr>
            <a:lstStyle/>
            <a:p>
              <a:r>
                <a:rPr kumimoji="1" lang="en-US" altLang="ja-JP" smtClean="0"/>
                <a:t>index</a:t>
              </a:r>
              <a:endParaRPr kumimoji="1" lang="ja-JP" altLang="en-US" dirty="0"/>
            </a:p>
          </p:txBody>
        </p:sp>
      </p:grpSp>
      <p:sp>
        <p:nvSpPr>
          <p:cNvPr id="20" name="フリーフォーム 19"/>
          <p:cNvSpPr/>
          <p:nvPr/>
        </p:nvSpPr>
        <p:spPr>
          <a:xfrm>
            <a:off x="6323653" y="2780928"/>
            <a:ext cx="2064771" cy="2080812"/>
          </a:xfrm>
          <a:custGeom>
            <a:avLst/>
            <a:gdLst>
              <a:gd name="connsiteX0" fmla="*/ 0 w 2447243"/>
              <a:gd name="connsiteY0" fmla="*/ 264617 h 1555535"/>
              <a:gd name="connsiteX1" fmla="*/ 1118796 w 2447243"/>
              <a:gd name="connsiteY1" fmla="*/ 6434 h 1555535"/>
              <a:gd name="connsiteX2" fmla="*/ 2355925 w 2447243"/>
              <a:gd name="connsiteY2" fmla="*/ 501286 h 1555535"/>
              <a:gd name="connsiteX3" fmla="*/ 2259106 w 2447243"/>
              <a:gd name="connsiteY3" fmla="*/ 1555535 h 1555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7243" h="1555535">
                <a:moveTo>
                  <a:pt x="0" y="264617"/>
                </a:moveTo>
                <a:cubicBezTo>
                  <a:pt x="363071" y="115803"/>
                  <a:pt x="726142" y="-33011"/>
                  <a:pt x="1118796" y="6434"/>
                </a:cubicBezTo>
                <a:cubicBezTo>
                  <a:pt x="1511450" y="45879"/>
                  <a:pt x="2165873" y="243103"/>
                  <a:pt x="2355925" y="501286"/>
                </a:cubicBezTo>
                <a:cubicBezTo>
                  <a:pt x="2545977" y="759469"/>
                  <a:pt x="2402541" y="1157502"/>
                  <a:pt x="2259106" y="1555535"/>
                </a:cubicBezTo>
              </a:path>
            </a:pathLst>
          </a:custGeom>
          <a:noFill/>
          <a:ln w="38100"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5">
              <a:lumMod val="40000"/>
              <a:lumOff val="6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ja-JP" dirty="0" smtClean="0">
                <a:solidFill>
                  <a:schemeClr val="tx1"/>
                </a:solidFill>
              </a:rPr>
              <a:t>Lattices(6/6) 08/26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41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467544" y="476672"/>
            <a:ext cx="828092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 smtClean="0"/>
              <a:t>Agenda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ja-JP" sz="3600" dirty="0" smtClean="0"/>
              <a:t>Background and preliminaries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ja-JP" sz="3600" b="1" i="1" u="sng" dirty="0" smtClean="0"/>
              <a:t>Classical BKZ and observations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ja-JP" sz="3600" dirty="0" smtClean="0"/>
              <a:t>Our theory to progressive BKZ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2800" dirty="0" smtClean="0"/>
              <a:t>What </a:t>
            </a:r>
            <a:r>
              <a:rPr lang="en-US" altLang="ja-JP" sz="2800" dirty="0"/>
              <a:t>is best parameter </a:t>
            </a:r>
            <a:r>
              <a:rPr lang="en-US" altLang="ja-JP" sz="2800" dirty="0" smtClean="0"/>
              <a:t>for </a:t>
            </a:r>
            <a:r>
              <a:rPr lang="en-US" altLang="ja-JP" sz="2800" dirty="0"/>
              <a:t>given </a:t>
            </a:r>
            <a:r>
              <a:rPr lang="en-US" altLang="ja-JP" sz="2800" dirty="0" smtClean="0"/>
              <a:t>basis?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2800" dirty="0"/>
              <a:t>How to predict </a:t>
            </a:r>
            <a:r>
              <a:rPr lang="ja-JP" altLang="en-US" sz="2800" dirty="0"/>
              <a:t> </a:t>
            </a:r>
            <a:r>
              <a:rPr lang="en-US" altLang="ja-JP" sz="2800" dirty="0"/>
              <a:t>the converged basis</a:t>
            </a:r>
            <a:r>
              <a:rPr lang="en-US" altLang="ja-JP" sz="2800" dirty="0" smtClean="0"/>
              <a:t>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2800" dirty="0" smtClean="0"/>
              <a:t>How </a:t>
            </a:r>
            <a:r>
              <a:rPr lang="en-US" altLang="ja-JP" sz="2800" dirty="0"/>
              <a:t>to measure a given basis is </a:t>
            </a:r>
            <a:r>
              <a:rPr lang="en-US" altLang="ja-JP" sz="2800" dirty="0" smtClean="0"/>
              <a:t>nearing</a:t>
            </a:r>
          </a:p>
          <a:p>
            <a:pPr lvl="1"/>
            <a:r>
              <a:rPr lang="ja-JP" altLang="en-US" sz="2800" dirty="0"/>
              <a:t>　 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the </a:t>
            </a:r>
            <a:r>
              <a:rPr lang="en-US" altLang="ja-JP" sz="2800" dirty="0"/>
              <a:t>converged basis, or far from</a:t>
            </a:r>
            <a:r>
              <a:rPr lang="en-US" altLang="ja-JP" sz="2800" dirty="0" smtClean="0"/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3600" dirty="0" smtClean="0"/>
              <a:t>Outline of cost analysis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3600" dirty="0" smtClean="0"/>
              <a:t>Conclusion</a:t>
            </a:r>
            <a:endParaRPr lang="en-US" altLang="ja-JP" sz="36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ja-JP" altLang="en-US" sz="3200" dirty="0"/>
          </a:p>
        </p:txBody>
      </p:sp>
      <p:sp>
        <p:nvSpPr>
          <p:cNvPr id="4" name="正方形/長方形 3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5">
              <a:lumMod val="40000"/>
              <a:lumOff val="6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kumimoji="1" lang="en-US" altLang="ja-JP" dirty="0" smtClean="0">
                <a:solidFill>
                  <a:schemeClr val="tx1"/>
                </a:solidFill>
              </a:rPr>
              <a:t>Agenda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71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paper\201605\writing_materials\Euro2016slide\LLL_green.pn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954" y="3945345"/>
            <a:ext cx="2138400" cy="223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197892" y="1052736"/>
                <a:ext cx="9198643" cy="26391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ja-JP" sz="2800" dirty="0" smtClean="0"/>
                  <a:t>After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charset="0"/>
                      </a:rPr>
                      <m:t>LLL</m:t>
                    </m:r>
                  </m:oMath>
                </a14:m>
                <a:r>
                  <a:rPr lang="en-US" altLang="ja-JP" sz="2800" dirty="0"/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 dirty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ja-JP" sz="2800" i="1" dirty="0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ja-JP" sz="2800" i="1" dirty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sz="2800" b="1" dirty="0">
                                    <a:latin typeface="Cambria Math"/>
                                  </a:rPr>
                                  <m:t>𝐛</m:t>
                                </m:r>
                              </m:e>
                              <m:sub>
                                <m:r>
                                  <a:rPr lang="en-US" altLang="ja-JP" sz="2800" i="1" dirty="0">
                                    <a:latin typeface="Cambria Math" charset="0"/>
                                  </a:rPr>
                                  <m:t>𝑖</m:t>
                                </m:r>
                                <m:r>
                                  <a:rPr lang="en-US" altLang="ja-JP" sz="2800" i="1" dirty="0">
                                    <a:latin typeface="Cambria Math" charset="0"/>
                                  </a:rPr>
                                  <m:t>+1</m:t>
                                </m:r>
                              </m:sub>
                              <m:sup>
                                <m:r>
                                  <a:rPr lang="en-US" altLang="ja-JP" sz="2800" i="1" dirty="0">
                                    <a:latin typeface="Cambria Math"/>
                                  </a:rPr>
                                  <m:t>∗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en-US" altLang="ja-JP" sz="2800" i="1" dirty="0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≥</m:t>
                    </m:r>
                    <m:r>
                      <a:rPr lang="en-US" altLang="ja-JP" sz="2800" i="1" dirty="0">
                        <a:latin typeface="Cambria Math" charset="0"/>
                      </a:rPr>
                      <m:t> 2</m:t>
                    </m:r>
                    <m:sSup>
                      <m:sSupPr>
                        <m:ctrlPr>
                          <a:rPr lang="en-US" altLang="ja-JP" sz="2800" i="1" dirty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ja-JP" sz="2800" i="1" dirty="0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ja-JP" sz="2800" i="1" dirty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sz="2800" b="1" dirty="0">
                                    <a:latin typeface="Cambria Math"/>
                                  </a:rPr>
                                  <m:t>𝐛</m:t>
                                </m:r>
                              </m:e>
                              <m:sub>
                                <m:r>
                                  <a:rPr lang="en-US" altLang="ja-JP" sz="2800" i="1" dirty="0"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altLang="ja-JP" sz="2800" i="1" dirty="0">
                                    <a:latin typeface="Cambria Math"/>
                                  </a:rPr>
                                  <m:t>∗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en-US" altLang="ja-JP" sz="2800" dirty="0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sz="2800" dirty="0"/>
                  <a:t>for all 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charset="0"/>
                      </a:rPr>
                      <m:t>𝑖</m:t>
                    </m:r>
                  </m:oMath>
                </a14:m>
                <a:r>
                  <a:rPr lang="en-US" altLang="ja-JP" sz="2800" dirty="0"/>
                  <a:t> </a:t>
                </a:r>
                <a:r>
                  <a:rPr lang="ja-JP" altLang="en-US" sz="2800" dirty="0"/>
                  <a:t>　</a:t>
                </a:r>
                <a:endParaRPr lang="en-US" altLang="ja-JP" sz="28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charset="0"/>
                      </a:rPr>
                      <m:t>BKZ</m:t>
                    </m:r>
                    <m:r>
                      <a:rPr lang="en-US" altLang="ja-JP" sz="2800" b="0" i="1" dirty="0" smtClean="0">
                        <a:latin typeface="Cambria Math"/>
                      </a:rPr>
                      <m:t>‐</m:t>
                    </m:r>
                    <m:r>
                      <a:rPr lang="en-US" altLang="ja-JP" sz="2800" i="1" dirty="0" smtClean="0">
                        <a:latin typeface="Cambria Math" charset="0"/>
                      </a:rPr>
                      <m:t>𝛽</m:t>
                    </m:r>
                  </m:oMath>
                </a14:m>
                <a:r>
                  <a:rPr lang="en-US" altLang="ja-JP" sz="2800" dirty="0" smtClean="0"/>
                  <a:t> is </a:t>
                </a:r>
                <a:r>
                  <a:rPr lang="en-US" altLang="ja-JP" sz="2800" dirty="0"/>
                  <a:t>an algorithm stronger </a:t>
                </a:r>
                <a:r>
                  <a:rPr lang="en-US" altLang="ja-JP" sz="2800" dirty="0" smtClean="0"/>
                  <a:t>than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charset="0"/>
                      </a:rPr>
                      <m:t>LLL</m:t>
                    </m:r>
                  </m:oMath>
                </a14:m>
                <a:endParaRPr lang="en-US" altLang="ja-JP" sz="28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ja-JP" sz="2800" dirty="0" smtClean="0"/>
                  <a:t>Roughly, a </a:t>
                </a:r>
                <a:r>
                  <a:rPr lang="en-US" altLang="ja-JP" sz="2800" dirty="0"/>
                  <a:t>gap between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ja-JP" sz="2800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ja-JP" sz="28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ja-JP" sz="2800" b="1">
                                <a:latin typeface="Cambria Math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en-US" altLang="ja-JP" sz="2800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ja-JP" sz="2800" i="1">
                                <a:latin typeface="Cambria Math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altLang="ja-JP" sz="2800" dirty="0"/>
                  <a:t>and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ja-JP" sz="2800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ja-JP" sz="28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ja-JP" sz="2800" b="1">
                                <a:latin typeface="Cambria Math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en-US" altLang="ja-JP" sz="2800" b="0" i="1" smtClean="0"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US" altLang="ja-JP" sz="2800" b="0" i="1" smtClean="0">
                                <a:latin typeface="Cambria Math" charset="0"/>
                              </a:rPr>
                              <m:t>+1</m:t>
                            </m:r>
                          </m:sub>
                          <m:sup>
                            <m:r>
                              <a:rPr lang="en-US" altLang="ja-JP" sz="2800" i="1">
                                <a:latin typeface="Cambria Math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altLang="ja-JP" sz="2800" dirty="0" smtClean="0"/>
                  <a:t> </a:t>
                </a:r>
                <a:r>
                  <a:rPr lang="en-US" altLang="ja-JP" sz="2800" dirty="0"/>
                  <a:t>get </a:t>
                </a:r>
                <a:r>
                  <a:rPr lang="en-US" altLang="ja-JP" sz="2800" dirty="0" smtClean="0"/>
                  <a:t>smaller</a:t>
                </a:r>
              </a:p>
              <a:p>
                <a:r>
                  <a:rPr lang="ja-JP" altLang="en-US" sz="900" dirty="0" smtClean="0"/>
                  <a:t>　</a:t>
                </a:r>
                <a:endParaRPr lang="en-US" altLang="ja-JP" sz="900" dirty="0" smtClean="0"/>
              </a:p>
              <a:p>
                <a:r>
                  <a:rPr lang="ja-JP" altLang="en-US" sz="2800" dirty="0" smtClean="0"/>
                  <a:t>⇒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ja-JP" sz="2800" i="1" dirty="0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8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800" b="1" i="0" dirty="0" smtClean="0">
                                <a:latin typeface="Cambria Math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en-US" altLang="ja-JP" sz="2800" b="0" i="1" dirty="0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ja-JP" sz="2800" i="1" dirty="0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altLang="ja-JP" sz="2800" dirty="0" smtClean="0"/>
                  <a:t>gets small since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charset="0"/>
                      </a:rPr>
                      <m:t>vol</m:t>
                    </m:r>
                    <m:d>
                      <m:dPr>
                        <m:ctrlPr>
                          <a:rPr lang="en-US" altLang="ja-JP" sz="28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 i="1" dirty="0">
                            <a:latin typeface="Cambria Math" charset="0"/>
                          </a:rPr>
                          <m:t>𝐿</m:t>
                        </m:r>
                      </m:e>
                    </m:d>
                    <m:r>
                      <a:rPr lang="en-US" altLang="ja-JP" sz="2800" i="1" dirty="0" smtClean="0">
                        <a:latin typeface="Cambria Math" charset="0"/>
                      </a:rPr>
                      <m:t>=</m:t>
                    </m:r>
                    <m:nary>
                      <m:naryPr>
                        <m:chr m:val="∏"/>
                        <m:ctrlPr>
                          <a:rPr lang="is-IS" altLang="ja-JP" sz="2800" i="1" dirty="0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ja-JP" sz="2800" b="0" i="1" dirty="0" smtClean="0">
                            <a:latin typeface="Cambria Math" charset="0"/>
                          </a:rPr>
                          <m:t>𝑖</m:t>
                        </m:r>
                        <m:r>
                          <a:rPr lang="en-US" altLang="ja-JP" sz="2800" b="0" i="1" dirty="0" smtClean="0"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altLang="ja-JP" sz="2800" b="0" i="1" dirty="0" smtClean="0">
                            <a:latin typeface="Cambria Math" charset="0"/>
                          </a:rPr>
                          <m:t>𝑛</m:t>
                        </m:r>
                      </m:sup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is-IS" altLang="ja-JP" sz="2800" i="1" dirty="0" smtClean="0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ja-JP" sz="28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sz="2800" b="1">
                                    <a:latin typeface="Cambria Math" charset="0"/>
                                  </a:rPr>
                                  <m:t>𝐛</m:t>
                                </m:r>
                              </m:e>
                              <m:sub>
                                <m:r>
                                  <a:rPr lang="en-US" altLang="ja-JP" sz="2800" i="1"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altLang="ja-JP" sz="2800" i="1">
                                    <a:latin typeface="Cambria Math" charset="0"/>
                                  </a:rPr>
                                  <m:t>∗</m:t>
                                </m:r>
                              </m:sup>
                            </m:sSubSup>
                          </m:e>
                        </m:d>
                      </m:e>
                    </m:nary>
                  </m:oMath>
                </a14:m>
                <a:r>
                  <a:rPr lang="en-US" altLang="ja-JP" sz="2800" dirty="0" smtClean="0"/>
                  <a:t> for any basis</a:t>
                </a:r>
              </a:p>
              <a:p>
                <a:endParaRPr lang="en-US" altLang="ja-JP" sz="1050" dirty="0" smtClean="0"/>
              </a:p>
              <a:p>
                <a:r>
                  <a:rPr lang="ja-JP" altLang="en-US" sz="2800" dirty="0" smtClean="0"/>
                  <a:t>⇒ </a:t>
                </a:r>
                <a:r>
                  <a:rPr lang="en-US" altLang="ja-JP" sz="2800" dirty="0" smtClean="0"/>
                  <a:t>Used as a better </a:t>
                </a:r>
                <a:r>
                  <a:rPr lang="en-US" altLang="ja-JP" sz="2800" dirty="0" err="1" smtClean="0"/>
                  <a:t>approx</a:t>
                </a:r>
                <a:r>
                  <a:rPr lang="en-US" altLang="ja-JP" sz="2800" dirty="0" smtClean="0"/>
                  <a:t>-SVP algorithm</a:t>
                </a:r>
                <a:endParaRPr lang="en-US" altLang="ja-JP" sz="2800" dirty="0"/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892" y="1052736"/>
                <a:ext cx="9198643" cy="2639120"/>
              </a:xfrm>
              <a:prstGeom prst="rect">
                <a:avLst/>
              </a:prstGeom>
              <a:blipFill rotWithShape="1">
                <a:blip r:embed="rId4"/>
                <a:stretch>
                  <a:fillRect l="-1325" t="-1617" b="-27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41" y="4049958"/>
            <a:ext cx="2232248" cy="1938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/>
              <p:cNvSpPr txBox="1"/>
              <p:nvPr/>
            </p:nvSpPr>
            <p:spPr>
              <a:xfrm rot="16200000">
                <a:off x="-489627" y="4759243"/>
                <a:ext cx="19442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2400" b="0" i="0" smtClean="0">
                          <a:latin typeface="Cambria Math" charset="0"/>
                        </a:rPr>
                        <m:t>log</m:t>
                      </m:r>
                      <m:d>
                        <m:dPr>
                          <m:begChr m:val="‖"/>
                          <m:endChr m:val="‖"/>
                          <m:ctrlPr>
                            <a:rPr kumimoji="1" lang="en-US" altLang="ja-JP" sz="2400" b="0" i="1" smtClean="0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ja-JP" sz="24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ja-JP" sz="2400" b="1">
                                  <a:latin typeface="Cambria Math"/>
                                </a:rPr>
                                <m:t>𝐛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ja-JP" sz="2400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" name="テキスト ボックス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489627" y="4759243"/>
                <a:ext cx="1944216" cy="461665"/>
              </a:xfrm>
              <a:prstGeom prst="rect">
                <a:avLst/>
              </a:prstGeom>
              <a:blipFill rotWithShape="0">
                <a:blip r:embed="rId6"/>
                <a:stretch>
                  <a:fillRect r="-171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円/楕円 7"/>
          <p:cNvSpPr/>
          <p:nvPr/>
        </p:nvSpPr>
        <p:spPr>
          <a:xfrm>
            <a:off x="733198" y="4331871"/>
            <a:ext cx="101882" cy="144016"/>
          </a:xfrm>
          <a:prstGeom prst="ellipse">
            <a:avLst/>
          </a:prstGeom>
          <a:solidFill>
            <a:srgbClr val="F55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コネクタ 14"/>
          <p:cNvCxnSpPr/>
          <p:nvPr/>
        </p:nvCxnSpPr>
        <p:spPr>
          <a:xfrm>
            <a:off x="877214" y="4403879"/>
            <a:ext cx="556307" cy="0"/>
          </a:xfrm>
          <a:prstGeom prst="line">
            <a:avLst/>
          </a:prstGeom>
          <a:ln w="31750">
            <a:solidFill>
              <a:srgbClr val="F551F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>
            <a:off x="1155367" y="4475887"/>
            <a:ext cx="0" cy="1207434"/>
          </a:xfrm>
          <a:prstGeom prst="straightConnector1">
            <a:avLst/>
          </a:prstGeom>
          <a:ln w="28575">
            <a:solidFill>
              <a:srgbClr val="F551F5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107504" y="332656"/>
                <a:ext cx="8208912" cy="720080"/>
              </a:xfrm>
            </p:spPr>
            <p:txBody>
              <a:bodyPr wrap="none" anchor="t">
                <a:noAutofit/>
              </a:bodyPr>
              <a:lstStyle/>
              <a:p>
                <a:pPr algn="l"/>
                <a:r>
                  <a:rPr lang="en-US" altLang="ja-JP" dirty="0" smtClean="0"/>
                  <a:t>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i="0" dirty="0" smtClean="0">
                        <a:latin typeface="Cambria Math" charset="0"/>
                      </a:rPr>
                      <m:t>LLL</m:t>
                    </m:r>
                  </m:oMath>
                </a14:m>
                <a:r>
                  <a:rPr lang="en-US" altLang="ja-JP" dirty="0" smtClean="0"/>
                  <a:t>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i="0" dirty="0" smtClean="0">
                        <a:latin typeface="Cambria Math" charset="0"/>
                      </a:rPr>
                      <m:t>BKZ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4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7504" y="332656"/>
                <a:ext cx="8208912" cy="720080"/>
              </a:xfrm>
              <a:blipFill rotWithShape="1">
                <a:blip r:embed="rId7"/>
                <a:stretch>
                  <a:fillRect l="-3046" t="-16949" b="-4661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右矢印 2"/>
              <p:cNvSpPr/>
              <p:nvPr/>
            </p:nvSpPr>
            <p:spPr>
              <a:xfrm>
                <a:off x="2894737" y="4523773"/>
                <a:ext cx="885175" cy="792088"/>
              </a:xfrm>
              <a:prstGeom prst="right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2800" i="0" dirty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LLL</m:t>
                      </m:r>
                    </m:oMath>
                  </m:oMathPara>
                </a14:m>
                <a:endParaRPr kumimoji="1" lang="ja-JP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右矢印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4737" y="4523773"/>
                <a:ext cx="885175" cy="792088"/>
              </a:xfrm>
              <a:prstGeom prst="rightArrow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/>
              <p:cNvSpPr txBox="1"/>
              <p:nvPr/>
            </p:nvSpPr>
            <p:spPr>
              <a:xfrm>
                <a:off x="1085534" y="4653136"/>
                <a:ext cx="17903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ja-JP" sz="2400" i="1" smtClean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ja-JP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ja-JP" sz="2400" b="1">
                                <a:latin typeface="Cambria Math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ja-JP" sz="2400" i="1">
                                <a:latin typeface="Cambria Math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altLang="ja-JP" sz="2400" dirty="0" smtClean="0"/>
                  <a:t>&gt;&gt;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ja-JP" sz="2400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ja-JP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ja-JP" sz="2400" b="1">
                                <a:latin typeface="Cambria Math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ja-JP" sz="2400" i="1">
                                <a:latin typeface="Cambria Math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endParaRPr kumimoji="1" lang="en-US" altLang="ja-JP" sz="2400" dirty="0" smtClean="0"/>
              </a:p>
            </p:txBody>
          </p:sp>
        </mc:Choice>
        <mc:Fallback xmlns="">
          <p:sp>
            <p:nvSpPr>
              <p:cNvPr id="26" name="テキスト ボックス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534" y="4653136"/>
                <a:ext cx="1790322" cy="461665"/>
              </a:xfrm>
              <a:prstGeom prst="rect">
                <a:avLst/>
              </a:prstGeom>
              <a:blipFill rotWithShape="0">
                <a:blip r:embed="rId9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図形グループ 5"/>
          <p:cNvGrpSpPr/>
          <p:nvPr/>
        </p:nvGrpSpPr>
        <p:grpSpPr>
          <a:xfrm>
            <a:off x="6899076" y="3945190"/>
            <a:ext cx="2137420" cy="2235755"/>
            <a:chOff x="6899076" y="3945190"/>
            <a:chExt cx="2137420" cy="2235755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9076" y="3945190"/>
              <a:ext cx="2137420" cy="2148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テキスト ボックス 27"/>
            <p:cNvSpPr txBox="1"/>
            <p:nvPr/>
          </p:nvSpPr>
          <p:spPr>
            <a:xfrm>
              <a:off x="7709072" y="5964922"/>
              <a:ext cx="521870" cy="21602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noAutofit/>
            </a:bodyPr>
            <a:lstStyle/>
            <a:p>
              <a:r>
                <a:rPr kumimoji="1" lang="en-US" altLang="ja-JP" dirty="0" smtClean="0"/>
                <a:t>index</a:t>
              </a:r>
              <a:endParaRPr kumimoji="1" lang="ja-JP" alt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右矢印 24"/>
              <p:cNvSpPr/>
              <p:nvPr/>
            </p:nvSpPr>
            <p:spPr>
              <a:xfrm>
                <a:off x="5845324" y="4523773"/>
                <a:ext cx="1102940" cy="792088"/>
              </a:xfrm>
              <a:prstGeom prst="right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44000" tIns="0" bIns="0" rtlCol="0" anchor="ctr">
                <a:normAutofit fontScale="70000" lnSpcReduction="20000"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ja-JP" sz="280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𝐵𝐾𝑍</m:t>
                    </m:r>
                  </m:oMath>
                </a14:m>
                <a:r>
                  <a:rPr lang="en-US" altLang="ja-JP" sz="2800" dirty="0" smtClean="0">
                    <a:solidFill>
                      <a:schemeClr val="tx1"/>
                    </a:solidFill>
                  </a:rPr>
                  <a:t>-30</a:t>
                </a:r>
                <a:endParaRPr kumimoji="1" lang="ja-JP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右矢印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5324" y="4523773"/>
                <a:ext cx="1102940" cy="792088"/>
              </a:xfrm>
              <a:prstGeom prst="rightArrow">
                <a:avLst/>
              </a:prstGeom>
              <a:blipFill rotWithShape="0">
                <a:blip r:embed="rId13"/>
                <a:stretch>
                  <a:fillRect l="-10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正方形/長方形 18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5">
              <a:lumMod val="40000"/>
              <a:lumOff val="6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ja-JP" dirty="0" smtClean="0">
                <a:solidFill>
                  <a:schemeClr val="tx1"/>
                </a:solidFill>
              </a:rPr>
              <a:t>BKZ(1/4) 09/26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37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107504" y="116632"/>
                <a:ext cx="8208912" cy="720080"/>
              </a:xfrm>
            </p:spPr>
            <p:txBody>
              <a:bodyPr wrap="none" anchor="t">
                <a:noAutofit/>
              </a:bodyPr>
              <a:lstStyle/>
              <a:p>
                <a:pPr algn="l"/>
                <a:r>
                  <a:rPr lang="en-US" altLang="ja-JP" dirty="0" smtClean="0"/>
                  <a:t>Original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i="0" dirty="0" smtClean="0">
                        <a:latin typeface="Cambria Math" charset="0"/>
                      </a:rPr>
                      <m:t>BKZ</m:t>
                    </m:r>
                  </m:oMath>
                </a14:m>
                <a:r>
                  <a:rPr lang="en-US" altLang="ja-JP" dirty="0" smtClean="0"/>
                  <a:t> outline (example in β=30)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6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7504" y="116632"/>
                <a:ext cx="8208912" cy="720080"/>
              </a:xfrm>
              <a:blipFill rotWithShape="0">
                <a:blip r:embed="rId2"/>
                <a:stretch>
                  <a:fillRect l="-3046" t="-16949" r="-12927" b="-4661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476542" y="908720"/>
                <a:ext cx="3375378" cy="863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400" dirty="0" smtClean="0"/>
                  <a:t>Input: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 i="0" dirty="0" smtClean="0">
                        <a:latin typeface="Cambria Math" charset="0"/>
                      </a:rPr>
                      <m:t>LLL</m:t>
                    </m:r>
                  </m:oMath>
                </a14:m>
                <a:r>
                  <a:rPr lang="en-US" altLang="ja-JP" sz="2400" dirty="0" smtClean="0"/>
                  <a:t> reduced basis</a:t>
                </a:r>
              </a:p>
              <a:p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charset="0"/>
                      </a:rPr>
                      <m:t>𝐵</m:t>
                    </m:r>
                    <m:r>
                      <a:rPr lang="en-US" altLang="ja-JP" sz="2400" i="1" dirty="0" smtClean="0">
                        <a:latin typeface="Cambria Math" charset="0"/>
                      </a:rPr>
                      <m:t>=(</m:t>
                    </m:r>
                    <m:sSub>
                      <m:sSubPr>
                        <m:ctrlPr>
                          <a:rPr lang="en-US" altLang="ja-JP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dirty="0">
                            <a:latin typeface="Cambria Math"/>
                          </a:rPr>
                          <m:t>𝐛</m:t>
                        </m:r>
                      </m:e>
                      <m:sub>
                        <m:r>
                          <a:rPr lang="en-US" altLang="ja-JP" sz="2400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ja-JP" sz="2400" dirty="0">
                        <a:latin typeface="Cambria Math" charset="0"/>
                      </a:rPr>
                      <m:t>,</m:t>
                    </m:r>
                    <m:r>
                      <a:rPr lang="en-US" altLang="ja-JP" sz="2400" b="0" i="1" dirty="0" smtClean="0">
                        <a:latin typeface="Cambria Math"/>
                      </a:rPr>
                      <m:t> </m:t>
                    </m:r>
                    <m:r>
                      <a:rPr lang="en-US" altLang="ja-JP" sz="2400" dirty="0">
                        <a:latin typeface="Cambria Math" charset="0"/>
                      </a:rPr>
                      <m:t>…,</m:t>
                    </m:r>
                    <m:sSub>
                      <m:sSubPr>
                        <m:ctrlPr>
                          <a:rPr lang="en-US" altLang="ja-JP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>
                            <a:latin typeface="Cambria Math"/>
                          </a:rPr>
                          <m:t>𝐛</m:t>
                        </m:r>
                      </m:e>
                      <m:sub>
                        <m:r>
                          <a:rPr lang="en-US" altLang="ja-JP" sz="240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altLang="ja-JP" sz="2400" b="0" i="0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altLang="ja-JP" sz="2400" dirty="0"/>
                  <a:t> </a:t>
                </a: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42" y="908720"/>
                <a:ext cx="3375378" cy="863891"/>
              </a:xfrm>
              <a:prstGeom prst="rect">
                <a:avLst/>
              </a:prstGeom>
              <a:blipFill rotWithShape="0">
                <a:blip r:embed="rId3"/>
                <a:stretch>
                  <a:fillRect l="-2708" t="-5634" b="-49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/>
          <p:cNvSpPr txBox="1"/>
          <p:nvPr/>
        </p:nvSpPr>
        <p:spPr>
          <a:xfrm>
            <a:off x="215504" y="4491117"/>
            <a:ext cx="8676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800" dirty="0" smtClean="0"/>
              <a:t>Before the main-loop, apply the LLL to 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800" dirty="0" smtClean="0"/>
              <a:t>Parameter is β: </a:t>
            </a:r>
            <a:r>
              <a:rPr lang="en-US" altLang="ja-JP" sz="2800" dirty="0" err="1" smtClean="0"/>
              <a:t>blocksize</a:t>
            </a:r>
            <a:endParaRPr lang="en-US" altLang="ja-JP" sz="28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3635896" y="1755760"/>
                <a:ext cx="5400599" cy="2274277"/>
              </a:xfrm>
              <a:prstGeom prst="rect">
                <a:avLst/>
              </a:prstGeom>
              <a:ln w="31750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2000" dirty="0" smtClean="0"/>
                  <a:t>for </a:t>
                </a:r>
                <a14:m>
                  <m:oMath xmlns:m="http://schemas.openxmlformats.org/officeDocument/2006/math">
                    <m:r>
                      <a:rPr lang="en-US" altLang="ja-JP" sz="2000" i="1" dirty="0" smtClean="0">
                        <a:latin typeface="Cambria Math" charset="0"/>
                      </a:rPr>
                      <m:t>𝑖</m:t>
                    </m:r>
                    <m:r>
                      <a:rPr lang="en-US" altLang="ja-JP" sz="2000" i="1" dirty="0" smtClean="0">
                        <a:latin typeface="Cambria Math" charset="0"/>
                      </a:rPr>
                      <m:t>=1 </m:t>
                    </m:r>
                  </m:oMath>
                </a14:m>
                <a:r>
                  <a:rPr lang="en-US" altLang="ja-JP" sz="2000" i="0" dirty="0" smtClean="0">
                    <a:latin typeface="+mj-lt"/>
                  </a:rPr>
                  <a:t>to</a:t>
                </a:r>
                <a14:m>
                  <m:oMath xmlns:m="http://schemas.openxmlformats.org/officeDocument/2006/math">
                    <m:r>
                      <a:rPr lang="en-US" altLang="ja-JP" sz="2000" i="1" dirty="0" smtClean="0">
                        <a:latin typeface="Cambria Math" charset="0"/>
                      </a:rPr>
                      <m:t> </m:t>
                    </m:r>
                    <m:r>
                      <a:rPr lang="en-US" altLang="ja-JP" sz="2000" i="1" dirty="0" smtClean="0">
                        <a:latin typeface="Cambria Math" charset="0"/>
                      </a:rPr>
                      <m:t>𝑛</m:t>
                    </m:r>
                    <m:r>
                      <a:rPr lang="en-US" altLang="ja-JP" sz="2000" i="1" dirty="0" smtClean="0">
                        <a:latin typeface="Cambria Math" charset="0"/>
                      </a:rPr>
                      <m:t>−1     </m:t>
                    </m:r>
                  </m:oMath>
                </a14:m>
                <a:r>
                  <a:rPr lang="en-US" altLang="ja-JP" sz="2000" dirty="0"/>
                  <a:t>//start of tour</a:t>
                </a:r>
              </a:p>
              <a:p>
                <a:r>
                  <a:rPr lang="ja-JP" altLang="en-US" sz="2000" dirty="0" smtClean="0"/>
                  <a:t>　　</a:t>
                </a:r>
                <a:r>
                  <a:rPr lang="en-US" altLang="ja-JP" sz="2000" dirty="0" smtClean="0"/>
                  <a:t>1: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/>
                      </a:rPr>
                      <m:t>≔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𝐿</m:t>
                    </m:r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𝐛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𝐛</m:t>
                        </m:r>
                      </m:e>
                      <m:sub>
                        <m:func>
                          <m:funcPr>
                            <m:ctrlPr>
                              <a:rPr lang="en-US" altLang="ja-JP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sz="20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min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𝛽</m:t>
                                </m:r>
                                <m: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−1,</m:t>
                                </m:r>
                                <m: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e>
                            </m:d>
                          </m:e>
                        </m:func>
                      </m:sub>
                    </m:sSub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altLang="ja-JP" sz="2000" dirty="0" smtClean="0">
                  <a:solidFill>
                    <a:schemeClr val="tx1"/>
                  </a:solidFill>
                </a:endParaRPr>
              </a:p>
              <a:p>
                <a:r>
                  <a:rPr lang="ja-JP" altLang="en-US" sz="2000" dirty="0" smtClean="0"/>
                  <a:t>　　</a:t>
                </a:r>
                <a:r>
                  <a:rPr lang="en-US" altLang="ja-JP" sz="2000" dirty="0" smtClean="0"/>
                  <a:t>2: </a:t>
                </a:r>
                <a14:m>
                  <m:oMath xmlns:m="http://schemas.openxmlformats.org/officeDocument/2006/math">
                    <m:r>
                      <a:rPr lang="en-US" altLang="ja-JP" sz="2000" b="1" i="0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𝐯</m:t>
                    </m:r>
                    <m:r>
                      <a:rPr lang="en-US" altLang="ja-JP" sz="2000" b="1" i="0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ja-JP" altLang="en-US" sz="2000" dirty="0">
                    <a:solidFill>
                      <a:schemeClr val="tx1"/>
                    </a:solidFill>
                  </a:rPr>
                  <a:t>←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000" b="0" i="0" smtClean="0">
                        <a:solidFill>
                          <a:schemeClr val="tx1"/>
                        </a:solidFill>
                        <a:latin typeface="Cambria Math" charset="0"/>
                      </a:rPr>
                      <m:t>ENUM</m:t>
                    </m:r>
                    <m:r>
                      <a:rPr lang="en-US" altLang="ja-JP" sz="2000" b="0" i="0" smtClean="0">
                        <a:solidFill>
                          <a:schemeClr val="tx1"/>
                        </a:solidFill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altLang="ja-JP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altLang="ja-JP" sz="2000" dirty="0">
                  <a:solidFill>
                    <a:schemeClr val="tx1"/>
                  </a:solidFill>
                </a:endParaRPr>
              </a:p>
              <a:p>
                <a:r>
                  <a:rPr lang="ja-JP" altLang="en-US" sz="2000" dirty="0" smtClean="0"/>
                  <a:t>　　</a:t>
                </a:r>
                <a:r>
                  <a:rPr lang="en-US" altLang="ja-JP" sz="2000" dirty="0" smtClean="0"/>
                  <a:t>3: Update </a:t>
                </a:r>
                <a14:m>
                  <m:oMath xmlns:m="http://schemas.openxmlformats.org/officeDocument/2006/math">
                    <m:r>
                      <a:rPr lang="en-US" altLang="ja-JP" sz="2000" i="1" dirty="0" smtClean="0">
                        <a:latin typeface="Cambria Math" charset="0"/>
                      </a:rPr>
                      <m:t>𝐵</m:t>
                    </m:r>
                  </m:oMath>
                </a14:m>
                <a:r>
                  <a:rPr lang="en-US" altLang="ja-JP" sz="2000" dirty="0" smtClean="0"/>
                  <a:t> </a:t>
                </a:r>
                <a:r>
                  <a:rPr lang="en-US" altLang="ja-JP" sz="2000" dirty="0"/>
                  <a:t>by using </a:t>
                </a:r>
                <a14:m>
                  <m:oMath xmlns:m="http://schemas.openxmlformats.org/officeDocument/2006/math">
                    <m:r>
                      <a:rPr lang="en-US" altLang="ja-JP" sz="2000" b="1" dirty="0">
                        <a:latin typeface="Cambria Math" charset="0"/>
                      </a:rPr>
                      <m:t>𝐯</m:t>
                    </m:r>
                  </m:oMath>
                </a14:m>
                <a:r>
                  <a:rPr lang="en-US" altLang="ja-JP" sz="2000" dirty="0" smtClean="0"/>
                  <a:t> if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ja-JP" sz="2000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ja-JP" sz="2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ja-JP" sz="2000" b="1">
                                <a:latin typeface="Cambria Math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en-US" altLang="ja-JP" sz="2000" i="1">
                                <a:latin typeface="Cambria Math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ja-JP" sz="2000" i="1">
                                <a:latin typeface="Cambria Math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altLang="ja-JP" sz="2000" b="0" i="1" smtClean="0">
                        <a:latin typeface="Cambria Math" charset="0"/>
                      </a:rPr>
                      <m:t>&lt;</m:t>
                    </m:r>
                    <m:d>
                      <m:dPr>
                        <m:begChr m:val="‖"/>
                        <m:endChr m:val="‖"/>
                        <m:ctrlPr>
                          <a:rPr lang="en-US" altLang="ja-JP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000" b="1" i="0" smtClean="0">
                            <a:latin typeface="Cambria Math" charset="0"/>
                          </a:rPr>
                          <m:t>𝐯</m:t>
                        </m:r>
                      </m:e>
                    </m:d>
                  </m:oMath>
                </a14:m>
                <a:endParaRPr lang="en-US" altLang="ja-JP" sz="2000" dirty="0" smtClean="0"/>
              </a:p>
              <a:p>
                <a:r>
                  <a:rPr lang="en-US" altLang="ja-JP" sz="2000" dirty="0" smtClean="0"/>
                  <a:t>end-for</a:t>
                </a:r>
              </a:p>
              <a:p>
                <a:r>
                  <a:rPr lang="en-US" altLang="ja-JP" sz="2000" dirty="0" smtClean="0"/>
                  <a:t>If </a:t>
                </a:r>
                <a:r>
                  <a:rPr lang="en-US" altLang="ja-JP" sz="2000" dirty="0"/>
                  <a:t>(terminating </a:t>
                </a:r>
                <a:r>
                  <a:rPr lang="en-US" altLang="ja-JP" sz="2000" dirty="0" smtClean="0"/>
                  <a:t>condition) </a:t>
                </a:r>
                <a:r>
                  <a:rPr lang="en-US" altLang="ja-JP" sz="2000" dirty="0"/>
                  <a:t>then </a:t>
                </a:r>
                <a:r>
                  <a:rPr lang="en-US" altLang="ja-JP" sz="2000" dirty="0" smtClean="0"/>
                  <a:t>finish;</a:t>
                </a:r>
              </a:p>
              <a:p>
                <a:r>
                  <a:rPr lang="ja-JP" altLang="en-US" sz="2000" dirty="0"/>
                  <a:t>　</a:t>
                </a:r>
                <a:r>
                  <a:rPr lang="ja-JP" altLang="en-US" sz="2000" dirty="0" smtClean="0"/>
                  <a:t>　　</a:t>
                </a:r>
                <a:r>
                  <a:rPr lang="en-US" altLang="ja-JP" sz="2000" dirty="0" smtClean="0"/>
                  <a:t>else go to the start</a:t>
                </a:r>
                <a:endParaRPr lang="en-US" altLang="ja-JP" sz="2000" dirty="0"/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1755760"/>
                <a:ext cx="5400599" cy="2274277"/>
              </a:xfrm>
              <a:prstGeom prst="rect">
                <a:avLst/>
              </a:prstGeom>
              <a:blipFill rotWithShape="0">
                <a:blip r:embed="rId4"/>
                <a:stretch>
                  <a:fillRect l="-898" t="-16667" b="-3175"/>
                </a:stretch>
              </a:blipFill>
              <a:ln w="317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図形グループ 1"/>
          <p:cNvGrpSpPr/>
          <p:nvPr/>
        </p:nvGrpSpPr>
        <p:grpSpPr>
          <a:xfrm>
            <a:off x="560656" y="1700808"/>
            <a:ext cx="2622088" cy="2668903"/>
            <a:chOff x="560656" y="1700808"/>
            <a:chExt cx="2622088" cy="2668903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0656" y="1700808"/>
              <a:ext cx="2622088" cy="262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テキスト ボックス 8"/>
            <p:cNvSpPr txBox="1"/>
            <p:nvPr/>
          </p:nvSpPr>
          <p:spPr>
            <a:xfrm>
              <a:off x="1610765" y="4153688"/>
              <a:ext cx="521870" cy="21602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noAutofit/>
            </a:bodyPr>
            <a:lstStyle/>
            <a:p>
              <a:r>
                <a:rPr kumimoji="1" lang="en-US" altLang="ja-JP" dirty="0" smtClean="0"/>
                <a:t>index</a:t>
              </a:r>
              <a:endParaRPr kumimoji="1" lang="ja-JP" alt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 rot="16200000">
                <a:off x="-545342" y="2717651"/>
                <a:ext cx="1944216" cy="369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b="0" i="0" smtClean="0">
                          <a:latin typeface="Cambria Math" charset="0"/>
                        </a:rPr>
                        <m:t>log</m:t>
                      </m:r>
                      <m:d>
                        <m:dPr>
                          <m:begChr m:val="‖"/>
                          <m:endChr m:val="‖"/>
                          <m:ctrlPr>
                            <a:rPr kumimoji="1" lang="en-US" altLang="ja-JP" b="0" i="1" smtClean="0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ja-JP" b="1">
                                  <a:latin typeface="Cambria Math"/>
                                </a:rPr>
                                <m:t>𝐛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ja-JP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545342" y="2717651"/>
                <a:ext cx="1944216" cy="369588"/>
              </a:xfrm>
              <a:prstGeom prst="rect">
                <a:avLst/>
              </a:prstGeom>
              <a:blipFill rotWithShape="0">
                <a:blip r:embed="rId7"/>
                <a:stretch>
                  <a:fillRect r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正方形/長方形 12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5">
              <a:lumMod val="40000"/>
              <a:lumOff val="6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ja-JP" dirty="0" smtClean="0">
                <a:solidFill>
                  <a:schemeClr val="tx1"/>
                </a:solidFill>
              </a:rPr>
              <a:t>BKZ(2/4) 10/26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29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0656" y="1700808"/>
            <a:ext cx="2622088" cy="262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215504" y="4491117"/>
                <a:ext cx="8676976" cy="14272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ja-JP" sz="2800" dirty="0" smtClean="0"/>
                  <a:t>Step 1: Consider the projective </a:t>
                </a:r>
                <a:r>
                  <a:rPr lang="en-US" altLang="ja-JP" sz="2800" dirty="0" err="1" smtClean="0"/>
                  <a:t>sublattice</a:t>
                </a:r>
                <a:endParaRPr lang="en-US" altLang="ja-JP" sz="2800" dirty="0" smtClean="0"/>
              </a:p>
              <a:p>
                <a:r>
                  <a:rPr lang="ja-JP" altLang="en-US" sz="2800" dirty="0"/>
                  <a:t>　</a:t>
                </a:r>
                <a:r>
                  <a:rPr lang="ja-JP" altLang="en-US" sz="2800" dirty="0" smtClean="0"/>
                  <a:t>　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800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ja-JP" sz="2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ja-JP" sz="2800" b="0" i="0" smtClean="0">
                        <a:latin typeface="Cambria Math" charset="0"/>
                      </a:rPr>
                      <m:t>:=</m:t>
                    </m:r>
                    <m:sSub>
                      <m:sSubPr>
                        <m:ctrlPr>
                          <a:rPr lang="en-US" altLang="ja-JP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800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ja-JP" sz="2800" b="0" i="1" smtClean="0">
                            <a:latin typeface="Cambria Math"/>
                          </a:rPr>
                          <m:t>[</m:t>
                        </m:r>
                        <m:r>
                          <a:rPr lang="en-US" altLang="ja-JP" sz="2800" b="0" i="1" smtClean="0">
                            <a:latin typeface="Cambria Math"/>
                          </a:rPr>
                          <m:t>𝑖</m:t>
                        </m:r>
                        <m:r>
                          <a:rPr lang="en-US" altLang="ja-JP" sz="2800" b="0" i="1" smtClean="0">
                            <a:latin typeface="Cambria Math"/>
                          </a:rPr>
                          <m:t>:</m:t>
                        </m:r>
                        <m:r>
                          <a:rPr lang="en-US" altLang="ja-JP" sz="2800" b="0" i="1" smtClean="0">
                            <a:latin typeface="Cambria Math"/>
                          </a:rPr>
                          <m:t>𝑗</m:t>
                        </m:r>
                        <m:r>
                          <a:rPr lang="en-US" altLang="ja-JP" sz="2800" b="0" i="1" smtClean="0">
                            <a:latin typeface="Cambria Math"/>
                          </a:rPr>
                          <m:t>]</m:t>
                        </m:r>
                      </m:sub>
                    </m:sSub>
                    <m:r>
                      <a:rPr lang="en-US" altLang="ja-JP" sz="2800" b="0" i="1" smtClean="0">
                        <a:latin typeface="Cambria Math" charset="0"/>
                      </a:rPr>
                      <m:t>:</m:t>
                    </m:r>
                  </m:oMath>
                </a14:m>
                <a:r>
                  <a:rPr lang="en-US" altLang="ja-JP" sz="2800" dirty="0" smtClean="0"/>
                  <a:t> lattice spanned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800" b="0" i="1" smtClean="0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altLang="ja-JP" sz="2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ja-JP" sz="28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ja-JP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800" b="1" i="0" smtClean="0">
                            <a:latin typeface="Cambria Math"/>
                          </a:rPr>
                          <m:t>𝐛</m:t>
                        </m:r>
                      </m:e>
                      <m:sub>
                        <m:r>
                          <a:rPr lang="en-US" altLang="ja-JP" sz="2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ja-JP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ja-JP" sz="2800" dirty="0" smtClean="0"/>
                  <a:t>,…,</a:t>
                </a:r>
                <a:r>
                  <a:rPr lang="en-US" altLang="ja-JP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800" i="1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altLang="ja-JP" sz="28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ja-JP" sz="28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ja-JP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800" b="1">
                            <a:latin typeface="Cambria Math"/>
                          </a:rPr>
                          <m:t>𝐛</m:t>
                        </m:r>
                      </m:e>
                      <m:sub>
                        <m:r>
                          <a:rPr lang="en-US" altLang="ja-JP" sz="28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ja-JP" sz="2800" i="1">
                        <a:latin typeface="Cambria Math"/>
                      </a:rPr>
                      <m:t>)</m:t>
                    </m:r>
                  </m:oMath>
                </a14:m>
                <a:endParaRPr lang="en-US" altLang="ja-JP" sz="2800" dirty="0" smtClean="0"/>
              </a:p>
              <a:p>
                <a:r>
                  <a:rPr lang="ja-JP" altLang="en-US" sz="2800" dirty="0"/>
                  <a:t>　</a:t>
                </a:r>
                <a:r>
                  <a:rPr lang="en-US" altLang="ja-JP" sz="2800" dirty="0" smtClean="0"/>
                  <a:t>where the last index is 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latin typeface="Cambria Math"/>
                      </a:rPr>
                      <m:t>𝑗</m:t>
                    </m:r>
                    <m:r>
                      <a:rPr lang="en-US" altLang="ja-JP" sz="2800" b="0" i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altLang="ja-JP" sz="2800">
                        <a:latin typeface="Cambria Math"/>
                      </a:rPr>
                      <m:t>min</m:t>
                    </m:r>
                    <m:r>
                      <a:rPr lang="en-US" altLang="ja-JP" sz="2800" i="1">
                        <a:latin typeface="Cambria Math"/>
                      </a:rPr>
                      <m:t>⁡(</m:t>
                    </m:r>
                    <m:r>
                      <a:rPr lang="en-US" altLang="ja-JP" sz="2800" i="1">
                        <a:latin typeface="Cambria Math"/>
                      </a:rPr>
                      <m:t>𝑖</m:t>
                    </m:r>
                    <m:r>
                      <a:rPr lang="en-US" altLang="ja-JP" sz="2800" i="1">
                        <a:latin typeface="Cambria Math"/>
                      </a:rPr>
                      <m:t>+</m:t>
                    </m:r>
                    <m:r>
                      <a:rPr lang="en-US" altLang="ja-JP" sz="2800" i="1">
                        <a:latin typeface="Cambria Math"/>
                      </a:rPr>
                      <m:t>𝛽</m:t>
                    </m:r>
                    <m:r>
                      <a:rPr lang="en-US" altLang="ja-JP" sz="2800" i="1">
                        <a:latin typeface="Cambria Math"/>
                      </a:rPr>
                      <m:t>−1,</m:t>
                    </m:r>
                    <m:r>
                      <a:rPr lang="en-US" altLang="ja-JP" sz="2800" i="1">
                        <a:latin typeface="Cambria Math"/>
                      </a:rPr>
                      <m:t>𝑛</m:t>
                    </m:r>
                    <m:r>
                      <a:rPr lang="en-US" altLang="ja-JP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ja-JP" sz="2800" dirty="0" smtClean="0"/>
                  <a:t> </a:t>
                </a:r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04" y="4491117"/>
                <a:ext cx="8676976" cy="1427250"/>
              </a:xfrm>
              <a:prstGeom prst="rect">
                <a:avLst/>
              </a:prstGeom>
              <a:blipFill rotWithShape="0">
                <a:blip r:embed="rId5"/>
                <a:stretch>
                  <a:fillRect l="-1264" t="-4274" b="-1196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右中かっこ 1"/>
          <p:cNvSpPr/>
          <p:nvPr/>
        </p:nvSpPr>
        <p:spPr>
          <a:xfrm rot="5400000">
            <a:off x="1016608" y="2231864"/>
            <a:ext cx="198016" cy="1008112"/>
          </a:xfrm>
          <a:prstGeom prst="rightBrace">
            <a:avLst>
              <a:gd name="adj1" fmla="val 38213"/>
              <a:gd name="adj2" fmla="val 50000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610765" y="4153688"/>
            <a:ext cx="521870" cy="21602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noAutofit/>
          </a:bodyPr>
          <a:lstStyle/>
          <a:p>
            <a:r>
              <a:rPr kumimoji="1" lang="en-US" altLang="ja-JP" dirty="0" smtClean="0"/>
              <a:t>index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 rot="16200000">
                <a:off x="-545342" y="2717651"/>
                <a:ext cx="1944216" cy="369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b="0" i="0" smtClean="0">
                          <a:latin typeface="Cambria Math" charset="0"/>
                        </a:rPr>
                        <m:t>log</m:t>
                      </m:r>
                      <m:d>
                        <m:dPr>
                          <m:begChr m:val="‖"/>
                          <m:endChr m:val="‖"/>
                          <m:ctrlPr>
                            <a:rPr kumimoji="1" lang="en-US" altLang="ja-JP" b="0" i="1" smtClean="0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ja-JP" b="1">
                                  <a:latin typeface="Cambria Math"/>
                                </a:rPr>
                                <m:t>𝐛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ja-JP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545342" y="2717651"/>
                <a:ext cx="1944216" cy="369588"/>
              </a:xfrm>
              <a:prstGeom prst="rect">
                <a:avLst/>
              </a:prstGeom>
              <a:blipFill rotWithShape="0">
                <a:blip r:embed="rId6"/>
                <a:stretch>
                  <a:fillRect r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/>
              <p:cNvSpPr/>
              <p:nvPr/>
            </p:nvSpPr>
            <p:spPr>
              <a:xfrm>
                <a:off x="3635896" y="1755760"/>
                <a:ext cx="5400599" cy="2274277"/>
              </a:xfrm>
              <a:prstGeom prst="rect">
                <a:avLst/>
              </a:prstGeom>
              <a:ln w="31750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2000" dirty="0" smtClean="0"/>
                  <a:t>for </a:t>
                </a:r>
                <a14:m>
                  <m:oMath xmlns:m="http://schemas.openxmlformats.org/officeDocument/2006/math">
                    <m:r>
                      <a:rPr lang="en-US" altLang="ja-JP" sz="2000" i="1" dirty="0" smtClean="0">
                        <a:latin typeface="Cambria Math" charset="0"/>
                      </a:rPr>
                      <m:t>𝑖</m:t>
                    </m:r>
                    <m:r>
                      <a:rPr lang="en-US" altLang="ja-JP" sz="2000" i="1" dirty="0" smtClean="0">
                        <a:latin typeface="Cambria Math" charset="0"/>
                      </a:rPr>
                      <m:t>=1 </m:t>
                    </m:r>
                  </m:oMath>
                </a14:m>
                <a:r>
                  <a:rPr lang="en-US" altLang="ja-JP" sz="2000" i="0" dirty="0" smtClean="0">
                    <a:latin typeface="+mj-lt"/>
                  </a:rPr>
                  <a:t>to</a:t>
                </a:r>
                <a14:m>
                  <m:oMath xmlns:m="http://schemas.openxmlformats.org/officeDocument/2006/math">
                    <m:r>
                      <a:rPr lang="en-US" altLang="ja-JP" sz="2000" i="1" dirty="0" smtClean="0">
                        <a:latin typeface="Cambria Math" charset="0"/>
                      </a:rPr>
                      <m:t> </m:t>
                    </m:r>
                    <m:r>
                      <a:rPr lang="en-US" altLang="ja-JP" sz="2000" i="1" dirty="0" smtClean="0">
                        <a:latin typeface="Cambria Math" charset="0"/>
                      </a:rPr>
                      <m:t>𝑛</m:t>
                    </m:r>
                    <m:r>
                      <a:rPr lang="en-US" altLang="ja-JP" sz="2000" i="1" dirty="0" smtClean="0">
                        <a:latin typeface="Cambria Math" charset="0"/>
                      </a:rPr>
                      <m:t>−1     </m:t>
                    </m:r>
                  </m:oMath>
                </a14:m>
                <a:r>
                  <a:rPr lang="en-US" altLang="ja-JP" sz="2000" dirty="0"/>
                  <a:t>//start of tour</a:t>
                </a:r>
              </a:p>
              <a:p>
                <a:r>
                  <a:rPr lang="ja-JP" altLang="en-US" sz="2000" dirty="0" smtClean="0">
                    <a:solidFill>
                      <a:srgbClr val="FF0000"/>
                    </a:solidFill>
                  </a:rPr>
                  <a:t>　　</a:t>
                </a:r>
                <a:r>
                  <a:rPr lang="en-US" altLang="ja-JP" sz="2000" dirty="0" smtClean="0">
                    <a:solidFill>
                      <a:srgbClr val="FF0000"/>
                    </a:solidFill>
                  </a:rPr>
                  <a:t>1: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ja-JP" sz="2000" i="1">
                        <a:solidFill>
                          <a:srgbClr val="FF0000"/>
                        </a:solidFill>
                        <a:latin typeface="Cambria Math"/>
                      </a:rPr>
                      <m:t>≔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ja-JP" sz="2000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altLang="ja-JP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𝐿</m:t>
                    </m:r>
                    <m:r>
                      <a:rPr lang="en-US" altLang="ja-JP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𝐛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ja-JP" sz="2000" i="1">
                        <a:solidFill>
                          <a:srgbClr val="FF000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𝐛</m:t>
                        </m:r>
                      </m:e>
                      <m:sub>
                        <m:func>
                          <m:funcPr>
                            <m:ctrlP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sz="200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min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ja-JP" sz="2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ja-JP" sz="2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altLang="ja-JP" sz="2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altLang="ja-JP" sz="2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𝛽</m:t>
                                </m:r>
                                <m:r>
                                  <a:rPr lang="en-US" altLang="ja-JP" sz="2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−1,</m:t>
                                </m:r>
                                <m:r>
                                  <a:rPr lang="en-US" altLang="ja-JP" sz="2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e>
                            </m:d>
                          </m:e>
                        </m:func>
                      </m:sub>
                    </m:sSub>
                    <m:r>
                      <a:rPr lang="en-US" altLang="ja-JP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  <m:r>
                      <a:rPr lang="en-US" altLang="ja-JP" sz="2000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altLang="ja-JP" sz="2000" dirty="0" smtClean="0">
                  <a:solidFill>
                    <a:srgbClr val="FF0000"/>
                  </a:solidFill>
                </a:endParaRPr>
              </a:p>
              <a:p>
                <a:r>
                  <a:rPr lang="ja-JP" altLang="en-US" sz="2000" dirty="0" smtClean="0"/>
                  <a:t>　　</a:t>
                </a:r>
                <a:r>
                  <a:rPr lang="en-US" altLang="ja-JP" sz="2000" dirty="0" smtClean="0"/>
                  <a:t>2: </a:t>
                </a:r>
                <a14:m>
                  <m:oMath xmlns:m="http://schemas.openxmlformats.org/officeDocument/2006/math">
                    <m:r>
                      <a:rPr lang="en-US" altLang="ja-JP" sz="2000" b="1" i="0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𝐯</m:t>
                    </m:r>
                    <m:r>
                      <a:rPr lang="en-US" altLang="ja-JP" sz="2000" b="1" i="0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ja-JP" altLang="en-US" sz="2000" dirty="0">
                    <a:solidFill>
                      <a:schemeClr val="tx1"/>
                    </a:solidFill>
                  </a:rPr>
                  <a:t>←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000" b="0" i="0" smtClean="0">
                        <a:solidFill>
                          <a:schemeClr val="tx1"/>
                        </a:solidFill>
                        <a:latin typeface="Cambria Math" charset="0"/>
                      </a:rPr>
                      <m:t>ENUM</m:t>
                    </m:r>
                    <m:r>
                      <a:rPr lang="en-US" altLang="ja-JP" sz="2000" b="0" i="0" smtClean="0">
                        <a:solidFill>
                          <a:schemeClr val="tx1"/>
                        </a:solidFill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altLang="ja-JP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altLang="ja-JP" sz="2000" dirty="0">
                  <a:solidFill>
                    <a:schemeClr val="tx1"/>
                  </a:solidFill>
                </a:endParaRPr>
              </a:p>
              <a:p>
                <a:r>
                  <a:rPr lang="ja-JP" altLang="en-US" sz="2000" dirty="0" smtClean="0"/>
                  <a:t>　　</a:t>
                </a:r>
                <a:r>
                  <a:rPr lang="en-US" altLang="ja-JP" sz="2000" dirty="0" smtClean="0"/>
                  <a:t>3: Update </a:t>
                </a:r>
                <a14:m>
                  <m:oMath xmlns:m="http://schemas.openxmlformats.org/officeDocument/2006/math">
                    <m:r>
                      <a:rPr lang="en-US" altLang="ja-JP" sz="2000" i="1" dirty="0" smtClean="0">
                        <a:latin typeface="Cambria Math" charset="0"/>
                      </a:rPr>
                      <m:t>𝐵</m:t>
                    </m:r>
                  </m:oMath>
                </a14:m>
                <a:r>
                  <a:rPr lang="en-US" altLang="ja-JP" sz="2000" dirty="0" smtClean="0"/>
                  <a:t> </a:t>
                </a:r>
                <a:r>
                  <a:rPr lang="en-US" altLang="ja-JP" sz="2000" dirty="0"/>
                  <a:t>by using </a:t>
                </a:r>
                <a14:m>
                  <m:oMath xmlns:m="http://schemas.openxmlformats.org/officeDocument/2006/math">
                    <m:r>
                      <a:rPr lang="en-US" altLang="ja-JP" sz="2000" b="1" dirty="0">
                        <a:latin typeface="Cambria Math" charset="0"/>
                      </a:rPr>
                      <m:t>𝐯</m:t>
                    </m:r>
                  </m:oMath>
                </a14:m>
                <a:r>
                  <a:rPr lang="en-US" altLang="ja-JP" sz="2000" dirty="0" smtClean="0"/>
                  <a:t> if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ja-JP" sz="2000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ja-JP" sz="2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ja-JP" sz="2000" b="1">
                                <a:latin typeface="Cambria Math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en-US" altLang="ja-JP" sz="2000" i="1">
                                <a:latin typeface="Cambria Math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ja-JP" sz="2000" i="1">
                                <a:latin typeface="Cambria Math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altLang="ja-JP" sz="2000" b="0" i="1" smtClean="0">
                        <a:latin typeface="Cambria Math" charset="0"/>
                      </a:rPr>
                      <m:t>&lt;</m:t>
                    </m:r>
                    <m:d>
                      <m:dPr>
                        <m:begChr m:val="‖"/>
                        <m:endChr m:val="‖"/>
                        <m:ctrlPr>
                          <a:rPr lang="en-US" altLang="ja-JP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000" b="1" i="0" smtClean="0">
                            <a:latin typeface="Cambria Math" charset="0"/>
                          </a:rPr>
                          <m:t>𝐯</m:t>
                        </m:r>
                      </m:e>
                    </m:d>
                  </m:oMath>
                </a14:m>
                <a:endParaRPr lang="en-US" altLang="ja-JP" sz="2000" dirty="0" smtClean="0"/>
              </a:p>
              <a:p>
                <a:r>
                  <a:rPr lang="en-US" altLang="ja-JP" sz="2000" dirty="0" smtClean="0"/>
                  <a:t>end-for</a:t>
                </a:r>
              </a:p>
              <a:p>
                <a:r>
                  <a:rPr lang="en-US" altLang="ja-JP" sz="2000" dirty="0" smtClean="0"/>
                  <a:t>If </a:t>
                </a:r>
                <a:r>
                  <a:rPr lang="en-US" altLang="ja-JP" sz="2000" dirty="0"/>
                  <a:t>(terminating </a:t>
                </a:r>
                <a:r>
                  <a:rPr lang="en-US" altLang="ja-JP" sz="2000" dirty="0" smtClean="0"/>
                  <a:t>condition) </a:t>
                </a:r>
                <a:r>
                  <a:rPr lang="en-US" altLang="ja-JP" sz="2000" dirty="0"/>
                  <a:t>then </a:t>
                </a:r>
                <a:r>
                  <a:rPr lang="en-US" altLang="ja-JP" sz="2000" dirty="0" smtClean="0"/>
                  <a:t>finish;</a:t>
                </a:r>
              </a:p>
              <a:p>
                <a:r>
                  <a:rPr lang="ja-JP" altLang="en-US" sz="2000" dirty="0"/>
                  <a:t>　</a:t>
                </a:r>
                <a:r>
                  <a:rPr lang="ja-JP" altLang="en-US" sz="2000" dirty="0" smtClean="0"/>
                  <a:t>　　</a:t>
                </a:r>
                <a:r>
                  <a:rPr lang="en-US" altLang="ja-JP" sz="2000" dirty="0" smtClean="0"/>
                  <a:t>else go to the start</a:t>
                </a:r>
                <a:endParaRPr lang="en-US" altLang="ja-JP" sz="2000" dirty="0"/>
              </a:p>
            </p:txBody>
          </p:sp>
        </mc:Choice>
        <mc:Fallback xmlns="">
          <p:sp>
            <p:nvSpPr>
              <p:cNvPr id="12" name="正方形/長方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1755760"/>
                <a:ext cx="5400599" cy="2274277"/>
              </a:xfrm>
              <a:prstGeom prst="rect">
                <a:avLst/>
              </a:prstGeom>
              <a:blipFill rotWithShape="0">
                <a:blip r:embed="rId7"/>
                <a:stretch>
                  <a:fillRect l="-898" t="-16667" b="-3175"/>
                </a:stretch>
              </a:blipFill>
              <a:ln w="317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476542" y="908720"/>
                <a:ext cx="3375378" cy="863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400" dirty="0" smtClean="0"/>
                  <a:t>Input: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 i="0" dirty="0" smtClean="0">
                        <a:latin typeface="Cambria Math" charset="0"/>
                      </a:rPr>
                      <m:t>LLL</m:t>
                    </m:r>
                  </m:oMath>
                </a14:m>
                <a:r>
                  <a:rPr lang="en-US" altLang="ja-JP" sz="2400" dirty="0" smtClean="0"/>
                  <a:t> reduced basis</a:t>
                </a:r>
              </a:p>
              <a:p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charset="0"/>
                      </a:rPr>
                      <m:t>𝐵</m:t>
                    </m:r>
                    <m:r>
                      <a:rPr lang="en-US" altLang="ja-JP" sz="2400" i="1" dirty="0" smtClean="0">
                        <a:latin typeface="Cambria Math" charset="0"/>
                      </a:rPr>
                      <m:t>=(</m:t>
                    </m:r>
                    <m:sSub>
                      <m:sSubPr>
                        <m:ctrlPr>
                          <a:rPr lang="en-US" altLang="ja-JP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dirty="0">
                            <a:latin typeface="Cambria Math"/>
                          </a:rPr>
                          <m:t>𝐛</m:t>
                        </m:r>
                      </m:e>
                      <m:sub>
                        <m:r>
                          <a:rPr lang="en-US" altLang="ja-JP" sz="2400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ja-JP" sz="2400" dirty="0">
                        <a:latin typeface="Cambria Math" charset="0"/>
                      </a:rPr>
                      <m:t>,</m:t>
                    </m:r>
                    <m:r>
                      <a:rPr lang="en-US" altLang="ja-JP" sz="2400" b="0" i="1" dirty="0" smtClean="0">
                        <a:latin typeface="Cambria Math"/>
                      </a:rPr>
                      <m:t> </m:t>
                    </m:r>
                    <m:r>
                      <a:rPr lang="en-US" altLang="ja-JP" sz="2400" dirty="0">
                        <a:latin typeface="Cambria Math" charset="0"/>
                      </a:rPr>
                      <m:t>…,</m:t>
                    </m:r>
                    <m:sSub>
                      <m:sSubPr>
                        <m:ctrlPr>
                          <a:rPr lang="en-US" altLang="ja-JP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>
                            <a:latin typeface="Cambria Math"/>
                          </a:rPr>
                          <m:t>𝐛</m:t>
                        </m:r>
                      </m:e>
                      <m:sub>
                        <m:r>
                          <a:rPr lang="en-US" altLang="ja-JP" sz="240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altLang="ja-JP" sz="2400" b="0" i="0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altLang="ja-JP" sz="2400" dirty="0"/>
                  <a:t> </a:t>
                </a:r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42" y="908720"/>
                <a:ext cx="3375378" cy="863891"/>
              </a:xfrm>
              <a:prstGeom prst="rect">
                <a:avLst/>
              </a:prstGeom>
              <a:blipFill rotWithShape="0">
                <a:blip r:embed="rId8"/>
                <a:stretch>
                  <a:fillRect l="-2708" t="-5634" b="-49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タイトル 1"/>
              <p:cNvSpPr txBox="1">
                <a:spLocks/>
              </p:cNvSpPr>
              <p:nvPr/>
            </p:nvSpPr>
            <p:spPr>
              <a:xfrm>
                <a:off x="107504" y="116632"/>
                <a:ext cx="8208912" cy="72008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kumimoji="1"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ja-JP" dirty="0" smtClean="0"/>
                  <a:t>Original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dirty="0" smtClean="0">
                        <a:latin typeface="Cambria Math" charset="0"/>
                      </a:rPr>
                      <m:t>BKZ</m:t>
                    </m:r>
                  </m:oMath>
                </a14:m>
                <a:r>
                  <a:rPr lang="en-US" altLang="ja-JP" dirty="0" smtClean="0"/>
                  <a:t> outline (example in β=30)</a:t>
                </a:r>
                <a:endParaRPr lang="ja-JP" altLang="en-US" dirty="0"/>
              </a:p>
            </p:txBody>
          </p:sp>
        </mc:Choice>
        <mc:Fallback xmlns="">
          <p:sp>
            <p:nvSpPr>
              <p:cNvPr id="14" name="タイトル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16632"/>
                <a:ext cx="8208912" cy="720080"/>
              </a:xfrm>
              <a:prstGeom prst="rect">
                <a:avLst/>
              </a:prstGeom>
              <a:blipFill rotWithShape="0">
                <a:blip r:embed="rId9"/>
                <a:stretch>
                  <a:fillRect l="-3046" t="-16949" r="-12927" b="-4661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正方形/長方形 15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5">
              <a:lumMod val="40000"/>
              <a:lumOff val="6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ja-JP" dirty="0" smtClean="0">
                <a:solidFill>
                  <a:schemeClr val="tx1"/>
                </a:solidFill>
              </a:rPr>
              <a:t>BKZ(2/4) 10/26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81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0656" y="1700808"/>
            <a:ext cx="2622088" cy="262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215504" y="4491117"/>
                <a:ext cx="8676976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ja-JP" sz="2800" dirty="0" smtClean="0"/>
                  <a:t>Call the SVP-subroutine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charset="0"/>
                      </a:rPr>
                      <m:t>ENUM</m:t>
                    </m:r>
                  </m:oMath>
                </a14:m>
                <a:r>
                  <a:rPr lang="en-US" altLang="ja-JP" sz="2800" dirty="0" smtClean="0"/>
                  <a:t> is usually used)</a:t>
                </a:r>
              </a:p>
              <a:p>
                <a:r>
                  <a:rPr lang="ja-JP" altLang="en-US" sz="2800" dirty="0"/>
                  <a:t>　</a:t>
                </a:r>
                <a:r>
                  <a:rPr lang="ja-JP" altLang="en-US" sz="2800" dirty="0" smtClean="0"/>
                  <a:t> </a:t>
                </a:r>
                <a:r>
                  <a:rPr lang="en-US" altLang="ja-JP" sz="2800" dirty="0" smtClean="0"/>
                  <a:t>Let the found vector be </a:t>
                </a:r>
                <a14:m>
                  <m:oMath xmlns:m="http://schemas.openxmlformats.org/officeDocument/2006/math">
                    <m:r>
                      <a:rPr lang="en-US" altLang="ja-JP" sz="2800" b="1" i="0" dirty="0" smtClean="0">
                        <a:latin typeface="Cambria Math" charset="0"/>
                      </a:rPr>
                      <m:t>𝐯</m:t>
                    </m:r>
                  </m:oMath>
                </a14:m>
                <a:r>
                  <a:rPr lang="en-US" altLang="ja-JP" sz="2800" dirty="0" smtClean="0"/>
                  <a:t> 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ja-JP" sz="2800" dirty="0" smtClean="0"/>
                  <a:t>It satisfies</a:t>
                </a:r>
                <a:r>
                  <a:rPr lang="en-US" altLang="ja-JP" sz="28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ja-JP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 b="1">
                            <a:latin typeface="Cambria Math" charset="0"/>
                          </a:rPr>
                          <m:t>𝐯</m:t>
                        </m:r>
                      </m:e>
                    </m:d>
                    <m:r>
                      <a:rPr lang="en-US" altLang="ja-JP" sz="2800" b="0" i="1" smtClean="0">
                        <a:latin typeface="Cambria Math" charset="0"/>
                      </a:rPr>
                      <m:t>≤</m:t>
                    </m:r>
                    <m:d>
                      <m:dPr>
                        <m:begChr m:val="‖"/>
                        <m:endChr m:val="‖"/>
                        <m:ctrlPr>
                          <a:rPr lang="en-US" altLang="ja-JP" sz="2800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ja-JP" sz="28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ja-JP" sz="2800" b="1">
                                <a:latin typeface="Cambria Math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en-US" altLang="ja-JP" sz="2800" i="1">
                                <a:latin typeface="Cambria Math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ja-JP" sz="2800" i="1">
                                <a:latin typeface="Cambria Math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endParaRPr lang="en-US" altLang="ja-JP" sz="28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04" y="4491117"/>
                <a:ext cx="8676976" cy="1384995"/>
              </a:xfrm>
              <a:prstGeom prst="rect">
                <a:avLst/>
              </a:prstGeom>
              <a:blipFill rotWithShape="0">
                <a:blip r:embed="rId4"/>
                <a:stretch>
                  <a:fillRect l="-1264" t="-4405" b="-1189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フリーフォーム 2"/>
          <p:cNvSpPr/>
          <p:nvPr/>
        </p:nvSpPr>
        <p:spPr>
          <a:xfrm>
            <a:off x="660400" y="2074333"/>
            <a:ext cx="541867" cy="1176867"/>
          </a:xfrm>
          <a:custGeom>
            <a:avLst/>
            <a:gdLst>
              <a:gd name="connsiteX0" fmla="*/ 541867 w 541867"/>
              <a:gd name="connsiteY0" fmla="*/ 1176867 h 1176867"/>
              <a:gd name="connsiteX1" fmla="*/ 160867 w 541867"/>
              <a:gd name="connsiteY1" fmla="*/ 440267 h 1176867"/>
              <a:gd name="connsiteX2" fmla="*/ 0 w 541867"/>
              <a:gd name="connsiteY2" fmla="*/ 0 h 1176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1867" h="1176867">
                <a:moveTo>
                  <a:pt x="541867" y="1176867"/>
                </a:moveTo>
                <a:cubicBezTo>
                  <a:pt x="396522" y="906639"/>
                  <a:pt x="251178" y="636411"/>
                  <a:pt x="160867" y="440267"/>
                </a:cubicBezTo>
                <a:cubicBezTo>
                  <a:pt x="70556" y="244122"/>
                  <a:pt x="35278" y="122061"/>
                  <a:pt x="0" y="0"/>
                </a:cubicBezTo>
              </a:path>
            </a:pathLst>
          </a:custGeom>
          <a:noFill/>
          <a:ln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60400" y="3356992"/>
            <a:ext cx="2327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rgbClr val="0070C0"/>
                </a:solidFill>
              </a:rPr>
              <a:t>|v| of new vector</a:t>
            </a:r>
            <a:endParaRPr kumimoji="1" lang="ja-JP" altLang="en-US" sz="2000" dirty="0">
              <a:solidFill>
                <a:srgbClr val="0070C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610765" y="4153688"/>
            <a:ext cx="521870" cy="21602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noAutofit/>
          </a:bodyPr>
          <a:lstStyle/>
          <a:p>
            <a:r>
              <a:rPr kumimoji="1" lang="en-US" altLang="ja-JP" dirty="0" smtClean="0"/>
              <a:t>index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 rot="16200000">
                <a:off x="-545342" y="2717651"/>
                <a:ext cx="1944216" cy="369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b="0" i="0" smtClean="0">
                          <a:latin typeface="Cambria Math" charset="0"/>
                        </a:rPr>
                        <m:t>log</m:t>
                      </m:r>
                      <m:d>
                        <m:dPr>
                          <m:begChr m:val="‖"/>
                          <m:endChr m:val="‖"/>
                          <m:ctrlPr>
                            <a:rPr kumimoji="1" lang="en-US" altLang="ja-JP" b="0" i="1" smtClean="0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ja-JP" b="1">
                                  <a:latin typeface="Cambria Math"/>
                                </a:rPr>
                                <m:t>𝐛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ja-JP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545342" y="2717651"/>
                <a:ext cx="1944216" cy="369588"/>
              </a:xfrm>
              <a:prstGeom prst="rect">
                <a:avLst/>
              </a:prstGeom>
              <a:blipFill rotWithShape="0">
                <a:blip r:embed="rId5"/>
                <a:stretch>
                  <a:fillRect r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12"/>
              <p:cNvSpPr/>
              <p:nvPr/>
            </p:nvSpPr>
            <p:spPr>
              <a:xfrm>
                <a:off x="3635896" y="1755760"/>
                <a:ext cx="5400599" cy="2274277"/>
              </a:xfrm>
              <a:prstGeom prst="rect">
                <a:avLst/>
              </a:prstGeom>
              <a:ln w="31750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2000" dirty="0" smtClean="0"/>
                  <a:t>for </a:t>
                </a:r>
                <a14:m>
                  <m:oMath xmlns:m="http://schemas.openxmlformats.org/officeDocument/2006/math">
                    <m:r>
                      <a:rPr lang="en-US" altLang="ja-JP" sz="2000" i="1" dirty="0" smtClean="0">
                        <a:latin typeface="Cambria Math" charset="0"/>
                      </a:rPr>
                      <m:t>𝑖</m:t>
                    </m:r>
                    <m:r>
                      <a:rPr lang="en-US" altLang="ja-JP" sz="2000" i="1" dirty="0" smtClean="0">
                        <a:latin typeface="Cambria Math" charset="0"/>
                      </a:rPr>
                      <m:t>=1 </m:t>
                    </m:r>
                  </m:oMath>
                </a14:m>
                <a:r>
                  <a:rPr lang="en-US" altLang="ja-JP" sz="2000" i="0" dirty="0" smtClean="0">
                    <a:latin typeface="+mj-lt"/>
                  </a:rPr>
                  <a:t>to</a:t>
                </a:r>
                <a14:m>
                  <m:oMath xmlns:m="http://schemas.openxmlformats.org/officeDocument/2006/math">
                    <m:r>
                      <a:rPr lang="en-US" altLang="ja-JP" sz="2000" i="1" dirty="0" smtClean="0">
                        <a:latin typeface="Cambria Math" charset="0"/>
                      </a:rPr>
                      <m:t> </m:t>
                    </m:r>
                    <m:r>
                      <a:rPr lang="en-US" altLang="ja-JP" sz="2000" i="1" dirty="0" smtClean="0">
                        <a:latin typeface="Cambria Math" charset="0"/>
                      </a:rPr>
                      <m:t>𝑛</m:t>
                    </m:r>
                    <m:r>
                      <a:rPr lang="en-US" altLang="ja-JP" sz="2000" i="1" dirty="0" smtClean="0">
                        <a:latin typeface="Cambria Math" charset="0"/>
                      </a:rPr>
                      <m:t>−1     </m:t>
                    </m:r>
                  </m:oMath>
                </a14:m>
                <a:r>
                  <a:rPr lang="en-US" altLang="ja-JP" sz="2000" dirty="0"/>
                  <a:t>//start of tour</a:t>
                </a:r>
              </a:p>
              <a:p>
                <a:r>
                  <a:rPr lang="ja-JP" altLang="en-US" sz="2000" dirty="0" smtClean="0"/>
                  <a:t>　　</a:t>
                </a:r>
                <a:r>
                  <a:rPr lang="en-US" altLang="ja-JP" sz="2000" dirty="0" smtClean="0"/>
                  <a:t>1: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/>
                      </a:rPr>
                      <m:t>≔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𝐿</m:t>
                    </m:r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𝐛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𝐛</m:t>
                        </m:r>
                      </m:e>
                      <m:sub>
                        <m:func>
                          <m:funcPr>
                            <m:ctrlPr>
                              <a:rPr lang="en-US" altLang="ja-JP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sz="20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min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𝛽</m:t>
                                </m:r>
                                <m: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−1,</m:t>
                                </m:r>
                                <m: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e>
                            </m:d>
                          </m:e>
                        </m:func>
                      </m:sub>
                    </m:sSub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altLang="ja-JP" sz="2000" dirty="0" smtClean="0">
                  <a:solidFill>
                    <a:schemeClr val="tx1"/>
                  </a:solidFill>
                </a:endParaRPr>
              </a:p>
              <a:p>
                <a:r>
                  <a:rPr lang="ja-JP" altLang="en-US" sz="2000" dirty="0" smtClean="0"/>
                  <a:t>　　</a:t>
                </a:r>
                <a:r>
                  <a:rPr lang="en-US" altLang="ja-JP" sz="2000" dirty="0" smtClean="0"/>
                  <a:t>2: </a:t>
                </a:r>
                <a14:m>
                  <m:oMath xmlns:m="http://schemas.openxmlformats.org/officeDocument/2006/math">
                    <m:r>
                      <a:rPr lang="en-US" altLang="ja-JP" sz="2000" b="1" i="0" dirty="0" smtClean="0">
                        <a:solidFill>
                          <a:schemeClr val="accent1"/>
                        </a:solidFill>
                        <a:latin typeface="Cambria Math" charset="0"/>
                      </a:rPr>
                      <m:t>𝐯</m:t>
                    </m:r>
                    <m:r>
                      <a:rPr lang="en-US" altLang="ja-JP" sz="2000" b="1" i="0" dirty="0" smtClean="0">
                        <a:solidFill>
                          <a:schemeClr val="accent1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ja-JP" altLang="en-US" sz="2000" dirty="0">
                    <a:solidFill>
                      <a:schemeClr val="accent1"/>
                    </a:solidFill>
                  </a:rPr>
                  <a:t>←</a:t>
                </a:r>
                <a:r>
                  <a:rPr lang="ja-JP" altLang="en-US" sz="20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000" b="0" i="0" smtClean="0">
                        <a:solidFill>
                          <a:srgbClr val="FF0000"/>
                        </a:solidFill>
                        <a:latin typeface="Cambria Math" charset="0"/>
                      </a:rPr>
                      <m:t>ENUM</m:t>
                    </m:r>
                    <m:r>
                      <a:rPr lang="en-US" altLang="ja-JP" sz="2000" b="0" i="0" smtClean="0">
                        <a:solidFill>
                          <a:srgbClr val="FF0000"/>
                        </a:solidFill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altLang="ja-JP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ja-JP" sz="20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altLang="ja-JP" sz="2000" dirty="0">
                  <a:solidFill>
                    <a:srgbClr val="FF0000"/>
                  </a:solidFill>
                </a:endParaRPr>
              </a:p>
              <a:p>
                <a:r>
                  <a:rPr lang="ja-JP" altLang="en-US" sz="2000" dirty="0" smtClean="0"/>
                  <a:t>　　</a:t>
                </a:r>
                <a:r>
                  <a:rPr lang="en-US" altLang="ja-JP" sz="2000" dirty="0" smtClean="0"/>
                  <a:t>3: Update </a:t>
                </a:r>
                <a14:m>
                  <m:oMath xmlns:m="http://schemas.openxmlformats.org/officeDocument/2006/math">
                    <m:r>
                      <a:rPr lang="en-US" altLang="ja-JP" sz="2000" i="1" dirty="0" smtClean="0">
                        <a:latin typeface="Cambria Math" charset="0"/>
                      </a:rPr>
                      <m:t>𝐵</m:t>
                    </m:r>
                  </m:oMath>
                </a14:m>
                <a:r>
                  <a:rPr lang="en-US" altLang="ja-JP" sz="2000" dirty="0" smtClean="0"/>
                  <a:t> </a:t>
                </a:r>
                <a:r>
                  <a:rPr lang="en-US" altLang="ja-JP" sz="2000" dirty="0"/>
                  <a:t>by using </a:t>
                </a:r>
                <a14:m>
                  <m:oMath xmlns:m="http://schemas.openxmlformats.org/officeDocument/2006/math">
                    <m:r>
                      <a:rPr lang="en-US" altLang="ja-JP" sz="2000" b="1" dirty="0">
                        <a:latin typeface="Cambria Math" charset="0"/>
                      </a:rPr>
                      <m:t>𝐯</m:t>
                    </m:r>
                  </m:oMath>
                </a14:m>
                <a:r>
                  <a:rPr lang="en-US" altLang="ja-JP" sz="2000" dirty="0" smtClean="0"/>
                  <a:t> if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ja-JP" sz="2000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ja-JP" sz="2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ja-JP" sz="2000" b="1">
                                <a:latin typeface="Cambria Math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en-US" altLang="ja-JP" sz="2000" i="1">
                                <a:latin typeface="Cambria Math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ja-JP" sz="2000" i="1">
                                <a:latin typeface="Cambria Math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altLang="ja-JP" sz="2000" b="0" i="1" smtClean="0">
                        <a:latin typeface="Cambria Math" charset="0"/>
                      </a:rPr>
                      <m:t>&lt;</m:t>
                    </m:r>
                    <m:d>
                      <m:dPr>
                        <m:begChr m:val="‖"/>
                        <m:endChr m:val="‖"/>
                        <m:ctrlPr>
                          <a:rPr lang="en-US" altLang="ja-JP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000" b="1" i="0" smtClean="0">
                            <a:latin typeface="Cambria Math" charset="0"/>
                          </a:rPr>
                          <m:t>𝐯</m:t>
                        </m:r>
                      </m:e>
                    </m:d>
                  </m:oMath>
                </a14:m>
                <a:endParaRPr lang="en-US" altLang="ja-JP" sz="2000" dirty="0" smtClean="0"/>
              </a:p>
              <a:p>
                <a:r>
                  <a:rPr lang="en-US" altLang="ja-JP" sz="2000" dirty="0" smtClean="0"/>
                  <a:t>end-for</a:t>
                </a:r>
              </a:p>
              <a:p>
                <a:r>
                  <a:rPr lang="en-US" altLang="ja-JP" sz="2000" dirty="0" smtClean="0"/>
                  <a:t>If </a:t>
                </a:r>
                <a:r>
                  <a:rPr lang="en-US" altLang="ja-JP" sz="2000" dirty="0"/>
                  <a:t>(terminating </a:t>
                </a:r>
                <a:r>
                  <a:rPr lang="en-US" altLang="ja-JP" sz="2000" dirty="0" smtClean="0"/>
                  <a:t>condition) </a:t>
                </a:r>
                <a:r>
                  <a:rPr lang="en-US" altLang="ja-JP" sz="2000" dirty="0"/>
                  <a:t>then </a:t>
                </a:r>
                <a:r>
                  <a:rPr lang="en-US" altLang="ja-JP" sz="2000" dirty="0" smtClean="0"/>
                  <a:t>finish;</a:t>
                </a:r>
              </a:p>
              <a:p>
                <a:r>
                  <a:rPr lang="ja-JP" altLang="en-US" sz="2000" dirty="0"/>
                  <a:t>　</a:t>
                </a:r>
                <a:r>
                  <a:rPr lang="ja-JP" altLang="en-US" sz="2000" dirty="0" smtClean="0"/>
                  <a:t>　　</a:t>
                </a:r>
                <a:r>
                  <a:rPr lang="en-US" altLang="ja-JP" sz="2000" dirty="0" smtClean="0"/>
                  <a:t>else go to the start</a:t>
                </a:r>
                <a:endParaRPr lang="en-US" altLang="ja-JP" sz="2000" dirty="0"/>
              </a:p>
            </p:txBody>
          </p:sp>
        </mc:Choice>
        <mc:Fallback xmlns="">
          <p:sp>
            <p:nvSpPr>
              <p:cNvPr id="13" name="正方形/長方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1755760"/>
                <a:ext cx="5400599" cy="2274277"/>
              </a:xfrm>
              <a:prstGeom prst="rect">
                <a:avLst/>
              </a:prstGeom>
              <a:blipFill rotWithShape="0">
                <a:blip r:embed="rId6"/>
                <a:stretch>
                  <a:fillRect l="-898" t="-16667" b="-3175"/>
                </a:stretch>
              </a:blipFill>
              <a:ln w="317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476542" y="908720"/>
                <a:ext cx="3375378" cy="863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400" dirty="0" smtClean="0"/>
                  <a:t>Input: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 i="0" dirty="0" smtClean="0">
                        <a:latin typeface="Cambria Math" charset="0"/>
                      </a:rPr>
                      <m:t>LLL</m:t>
                    </m:r>
                  </m:oMath>
                </a14:m>
                <a:r>
                  <a:rPr lang="en-US" altLang="ja-JP" sz="2400" dirty="0" smtClean="0"/>
                  <a:t> reduced basis</a:t>
                </a:r>
              </a:p>
              <a:p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charset="0"/>
                      </a:rPr>
                      <m:t>𝐵</m:t>
                    </m:r>
                    <m:r>
                      <a:rPr lang="en-US" altLang="ja-JP" sz="2400" i="1" dirty="0" smtClean="0">
                        <a:latin typeface="Cambria Math" charset="0"/>
                      </a:rPr>
                      <m:t>=(</m:t>
                    </m:r>
                    <m:sSub>
                      <m:sSubPr>
                        <m:ctrlPr>
                          <a:rPr lang="en-US" altLang="ja-JP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dirty="0">
                            <a:latin typeface="Cambria Math"/>
                          </a:rPr>
                          <m:t>𝐛</m:t>
                        </m:r>
                      </m:e>
                      <m:sub>
                        <m:r>
                          <a:rPr lang="en-US" altLang="ja-JP" sz="2400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ja-JP" sz="2400" dirty="0">
                        <a:latin typeface="Cambria Math" charset="0"/>
                      </a:rPr>
                      <m:t>,</m:t>
                    </m:r>
                    <m:r>
                      <a:rPr lang="en-US" altLang="ja-JP" sz="2400" b="0" i="1" dirty="0" smtClean="0">
                        <a:latin typeface="Cambria Math"/>
                      </a:rPr>
                      <m:t> </m:t>
                    </m:r>
                    <m:r>
                      <a:rPr lang="en-US" altLang="ja-JP" sz="2400" dirty="0">
                        <a:latin typeface="Cambria Math" charset="0"/>
                      </a:rPr>
                      <m:t>…,</m:t>
                    </m:r>
                    <m:sSub>
                      <m:sSubPr>
                        <m:ctrlPr>
                          <a:rPr lang="en-US" altLang="ja-JP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>
                            <a:latin typeface="Cambria Math"/>
                          </a:rPr>
                          <m:t>𝐛</m:t>
                        </m:r>
                      </m:e>
                      <m:sub>
                        <m:r>
                          <a:rPr lang="en-US" altLang="ja-JP" sz="240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altLang="ja-JP" sz="2400" b="0" i="0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altLang="ja-JP" sz="2400" dirty="0"/>
                  <a:t> </a:t>
                </a:r>
              </a:p>
            </p:txBody>
          </p:sp>
        </mc:Choice>
        <mc:Fallback xmlns=""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42" y="908720"/>
                <a:ext cx="3375378" cy="863891"/>
              </a:xfrm>
              <a:prstGeom prst="rect">
                <a:avLst/>
              </a:prstGeom>
              <a:blipFill rotWithShape="0">
                <a:blip r:embed="rId8"/>
                <a:stretch>
                  <a:fillRect l="-2708" t="-5634" b="-49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107504" y="116632"/>
                <a:ext cx="8208912" cy="720080"/>
              </a:xfrm>
            </p:spPr>
            <p:txBody>
              <a:bodyPr wrap="none" anchor="t">
                <a:noAutofit/>
              </a:bodyPr>
              <a:lstStyle/>
              <a:p>
                <a:pPr algn="l"/>
                <a:r>
                  <a:rPr lang="en-US" altLang="ja-JP" dirty="0" smtClean="0"/>
                  <a:t>Original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i="0" dirty="0" smtClean="0">
                        <a:latin typeface="Cambria Math" charset="0"/>
                      </a:rPr>
                      <m:t>BKZ</m:t>
                    </m:r>
                  </m:oMath>
                </a14:m>
                <a:r>
                  <a:rPr lang="en-US" altLang="ja-JP" dirty="0" smtClean="0"/>
                  <a:t> outline (example in β=30)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14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7504" y="116632"/>
                <a:ext cx="8208912" cy="720080"/>
              </a:xfrm>
              <a:blipFill rotWithShape="0">
                <a:blip r:embed="rId9"/>
                <a:stretch>
                  <a:fillRect l="-3046" t="-16949" r="-12927" b="-4661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正方形/長方形 15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5">
              <a:lumMod val="40000"/>
              <a:lumOff val="6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ja-JP" dirty="0" smtClean="0">
                <a:solidFill>
                  <a:schemeClr val="tx1"/>
                </a:solidFill>
              </a:rPr>
              <a:t>BKZ(2/4) 10/26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08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0656" y="1700808"/>
            <a:ext cx="2622088" cy="262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71488" y="4491117"/>
                <a:ext cx="8965007" cy="2323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ja-JP" sz="2800" dirty="0" smtClean="0"/>
                  <a:t>Update </a:t>
                </a:r>
                <a14:m>
                  <m:oMath xmlns:m="http://schemas.openxmlformats.org/officeDocument/2006/math">
                    <m:r>
                      <a:rPr lang="en-US" altLang="ja-JP" sz="2800" b="0" i="0" dirty="0" smtClean="0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altLang="ja-JP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800" dirty="0">
                            <a:latin typeface="Cambria Math"/>
                          </a:rPr>
                          <m:t>𝐛</m:t>
                        </m:r>
                      </m:e>
                      <m:sub>
                        <m:r>
                          <a:rPr lang="en-US" altLang="ja-JP" sz="2800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ja-JP" sz="2800" dirty="0">
                        <a:latin typeface="Cambria Math" charset="0"/>
                      </a:rPr>
                      <m:t>,</m:t>
                    </m:r>
                    <m:r>
                      <a:rPr lang="en-US" altLang="ja-JP" sz="2800" i="1" dirty="0">
                        <a:latin typeface="Cambria Math"/>
                      </a:rPr>
                      <m:t> </m:t>
                    </m:r>
                    <m:r>
                      <a:rPr lang="en-US" altLang="ja-JP" sz="2800" dirty="0">
                        <a:latin typeface="Cambria Math" charset="0"/>
                      </a:rPr>
                      <m:t>…,</m:t>
                    </m:r>
                    <m:sSub>
                      <m:sSubPr>
                        <m:ctrlPr>
                          <a:rPr lang="en-US" altLang="ja-JP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800">
                            <a:latin typeface="Cambria Math"/>
                          </a:rPr>
                          <m:t>𝐛</m:t>
                        </m:r>
                      </m:e>
                      <m:sub>
                        <m:r>
                          <a:rPr lang="en-US" altLang="ja-JP" sz="280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altLang="ja-JP" sz="2800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altLang="ja-JP" sz="2800" dirty="0" smtClean="0"/>
                  <a:t> as follows</a:t>
                </a:r>
              </a:p>
              <a:p>
                <a:r>
                  <a:rPr lang="ja-JP" altLang="en-US" sz="2800" dirty="0"/>
                  <a:t>　</a:t>
                </a:r>
                <a:r>
                  <a:rPr lang="ja-JP" altLang="en-US" sz="2800" dirty="0" smtClean="0"/>
                  <a:t>　</a:t>
                </a:r>
                <a:r>
                  <a:rPr lang="en-US" altLang="ja-JP" sz="2800" dirty="0" smtClean="0"/>
                  <a:t>1. Make a degenerate basis</a:t>
                </a:r>
                <a14:m>
                  <m:oMath xmlns:m="http://schemas.openxmlformats.org/officeDocument/2006/math">
                    <m:r>
                      <a:rPr lang="en-US" altLang="ja-JP" sz="2800" i="1" dirty="0">
                        <a:latin typeface="Cambria Math" charset="0"/>
                      </a:rPr>
                      <m:t>(</m:t>
                    </m:r>
                    <m:r>
                      <a:rPr lang="en-US" altLang="ja-JP" sz="2800" b="1" dirty="0">
                        <a:latin typeface="Cambria Math" charset="0"/>
                      </a:rPr>
                      <m:t>𝐯</m:t>
                    </m:r>
                    <m:r>
                      <a:rPr lang="en-US" altLang="ja-JP" sz="2800" i="1" dirty="0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altLang="ja-JP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800" b="1" dirty="0">
                            <a:latin typeface="Cambria Math" charset="0"/>
                          </a:rPr>
                          <m:t>𝐛</m:t>
                        </m:r>
                      </m:e>
                      <m:sub>
                        <m:r>
                          <a:rPr lang="en-US" altLang="ja-JP" sz="2800" i="1" dirty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altLang="ja-JP" sz="2800" i="1" dirty="0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altLang="ja-JP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800" b="1" dirty="0">
                            <a:latin typeface="Cambria Math" charset="0"/>
                          </a:rPr>
                          <m:t>𝐛</m:t>
                        </m:r>
                      </m:e>
                      <m:sub>
                        <m:r>
                          <a:rPr lang="en-US" altLang="ja-JP" sz="2800" i="1" dirty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altLang="ja-JP" sz="2800" i="1" dirty="0"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altLang="ja-JP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800" b="1" dirty="0">
                            <a:latin typeface="Cambria Math" charset="0"/>
                          </a:rPr>
                          <m:t>𝐛</m:t>
                        </m:r>
                      </m:e>
                      <m:sub>
                        <m:r>
                          <a:rPr lang="en-US" altLang="ja-JP" sz="2800" i="1" dirty="0">
                            <a:latin typeface="Cambria Math" charset="0"/>
                          </a:rPr>
                          <m:t>𝛽</m:t>
                        </m:r>
                      </m:sub>
                    </m:sSub>
                    <m:r>
                      <a:rPr lang="en-US" altLang="ja-JP" sz="2800" b="0" i="1" dirty="0" smtClean="0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altLang="ja-JP" sz="2800" b="1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800" b="1" i="0" dirty="0" smtClean="0">
                            <a:latin typeface="Cambria Math" charset="0"/>
                          </a:rPr>
                          <m:t>𝐛</m:t>
                        </m:r>
                      </m:e>
                      <m:sub>
                        <m:r>
                          <a:rPr lang="en-US" altLang="ja-JP" sz="2800" b="0" i="1" dirty="0" smtClean="0">
                            <a:latin typeface="Cambria Math" charset="0"/>
                          </a:rPr>
                          <m:t>𝛽</m:t>
                        </m:r>
                        <m:r>
                          <a:rPr lang="en-US" altLang="ja-JP" sz="2800" b="0" i="1" dirty="0" smtClean="0">
                            <a:latin typeface="Cambria Math" charset="0"/>
                          </a:rPr>
                          <m:t>+1</m:t>
                        </m:r>
                      </m:sub>
                    </m:sSub>
                    <m:r>
                      <a:rPr lang="en-US" altLang="ja-JP" sz="2800" b="1" i="1" dirty="0" smtClean="0"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altLang="ja-JP" sz="2800" b="1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800" b="1" i="0" dirty="0" smtClean="0">
                            <a:latin typeface="Cambria Math" charset="0"/>
                          </a:rPr>
                          <m:t>𝐛</m:t>
                        </m:r>
                      </m:e>
                      <m:sub>
                        <m:r>
                          <a:rPr lang="en-US" altLang="ja-JP" sz="2800" b="0" i="1" dirty="0" smtClean="0">
                            <a:latin typeface="Cambria Math" charset="0"/>
                          </a:rPr>
                          <m:t>𝑛</m:t>
                        </m:r>
                      </m:sub>
                    </m:sSub>
                    <m:r>
                      <a:rPr lang="en-US" altLang="ja-JP" sz="2800" i="1" dirty="0">
                        <a:latin typeface="Cambria Math" charset="0"/>
                      </a:rPr>
                      <m:t>)</m:t>
                    </m:r>
                  </m:oMath>
                </a14:m>
                <a:endParaRPr lang="en-US" altLang="ja-JP" sz="2800" dirty="0" smtClean="0"/>
              </a:p>
              <a:p>
                <a:endParaRPr lang="en-US" altLang="ja-JP" sz="2800" dirty="0"/>
              </a:p>
              <a:p>
                <a:r>
                  <a:rPr lang="ja-JP" altLang="en-US" sz="2800" dirty="0" smtClean="0"/>
                  <a:t>　　</a:t>
                </a:r>
                <a:r>
                  <a:rPr lang="en-US" altLang="ja-JP" sz="2800" dirty="0" smtClean="0"/>
                  <a:t>2. Apply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charset="0"/>
                      </a:rPr>
                      <m:t>LLL</m:t>
                    </m:r>
                    <m:r>
                      <a:rPr lang="en-US" altLang="ja-JP" sz="2800" i="0" dirty="0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altLang="ja-JP" sz="2800" dirty="0" smtClean="0"/>
                  <a:t>to</a:t>
                </a:r>
                <a:r>
                  <a:rPr lang="en-US" altLang="ja-JP" sz="28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charset="0"/>
                      </a:rPr>
                      <m:t>(</m:t>
                    </m:r>
                    <m:r>
                      <a:rPr lang="en-US" altLang="ja-JP" sz="2800" b="1" i="0" dirty="0" smtClean="0">
                        <a:latin typeface="Cambria Math" charset="0"/>
                      </a:rPr>
                      <m:t>𝐯</m:t>
                    </m:r>
                    <m:r>
                      <a:rPr lang="en-US" altLang="ja-JP" sz="2800" i="1" dirty="0" smtClean="0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altLang="ja-JP" sz="28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800" b="1" i="0" dirty="0" smtClean="0">
                            <a:latin typeface="Cambria Math" charset="0"/>
                          </a:rPr>
                          <m:t>𝐛</m:t>
                        </m:r>
                      </m:e>
                      <m:sub>
                        <m:r>
                          <a:rPr lang="en-US" altLang="ja-JP" sz="2800" b="0" i="1" dirty="0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altLang="ja-JP" sz="2800" i="1" dirty="0" smtClean="0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altLang="ja-JP" sz="28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800" b="1" i="0" dirty="0" smtClean="0">
                            <a:latin typeface="Cambria Math" charset="0"/>
                          </a:rPr>
                          <m:t>𝐛</m:t>
                        </m:r>
                      </m:e>
                      <m:sub>
                        <m:r>
                          <a:rPr lang="en-US" altLang="ja-JP" sz="2800" i="1" dirty="0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altLang="ja-JP" sz="2800" i="1" dirty="0"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altLang="ja-JP" sz="28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800" b="1" i="0" dirty="0" smtClean="0">
                            <a:latin typeface="Cambria Math" charset="0"/>
                          </a:rPr>
                          <m:t>𝐛</m:t>
                        </m:r>
                      </m:e>
                      <m:sub>
                        <m:r>
                          <a:rPr lang="en-US" altLang="ja-JP" sz="2800" i="1" dirty="0" smtClean="0">
                            <a:latin typeface="Cambria Math" charset="0"/>
                          </a:rPr>
                          <m:t>𝛽</m:t>
                        </m:r>
                      </m:sub>
                    </m:sSub>
                    <m:r>
                      <a:rPr lang="en-US" altLang="ja-JP" sz="2800" i="1" dirty="0" smtClean="0">
                        <a:latin typeface="Cambria Math" charset="0"/>
                      </a:rPr>
                      <m:t>) </m:t>
                    </m:r>
                  </m:oMath>
                </a14:m>
                <a:r>
                  <a:rPr lang="en-US" altLang="ja-JP" sz="2800" dirty="0" smtClean="0"/>
                  <a:t>to get </a:t>
                </a:r>
              </a:p>
              <a:p>
                <a:r>
                  <a:rPr lang="en-US" altLang="ja-JP" sz="2800" dirty="0"/>
                  <a:t>	</a:t>
                </a:r>
                <a:r>
                  <a:rPr lang="en-US" altLang="ja-JP" sz="2800" dirty="0" smtClean="0"/>
                  <a:t>the new (independent) basis</a:t>
                </a:r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88" y="4491117"/>
                <a:ext cx="8965007" cy="2323585"/>
              </a:xfrm>
              <a:prstGeom prst="rect">
                <a:avLst/>
              </a:prstGeom>
              <a:blipFill rotWithShape="0">
                <a:blip r:embed="rId4"/>
                <a:stretch>
                  <a:fillRect l="-1224" t="-2625" b="-656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右中かっこ 7"/>
          <p:cNvSpPr/>
          <p:nvPr/>
        </p:nvSpPr>
        <p:spPr>
          <a:xfrm rot="8185861">
            <a:off x="833172" y="1883419"/>
            <a:ext cx="139772" cy="1096725"/>
          </a:xfrm>
          <a:prstGeom prst="rightBrace">
            <a:avLst>
              <a:gd name="adj1" fmla="val 28909"/>
              <a:gd name="adj2" fmla="val 50000"/>
            </a:avLst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 rot="2813981">
            <a:off x="-21042" y="2582497"/>
            <a:ext cx="1793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Updated </a:t>
            </a:r>
            <a:r>
              <a:rPr lang="en-US" altLang="ja-JP" dirty="0" err="1" smtClean="0"/>
              <a:t>vecs</a:t>
            </a:r>
            <a:endParaRPr kumimoji="1" lang="ja-JP" altLang="en-US" dirty="0"/>
          </a:p>
        </p:txBody>
      </p:sp>
      <p:sp>
        <p:nvSpPr>
          <p:cNvPr id="10" name="右中かっこ 9"/>
          <p:cNvSpPr/>
          <p:nvPr/>
        </p:nvSpPr>
        <p:spPr>
          <a:xfrm rot="5400000">
            <a:off x="5825464" y="4472813"/>
            <a:ext cx="180020" cy="2065580"/>
          </a:xfrm>
          <a:prstGeom prst="rightBrace">
            <a:avLst>
              <a:gd name="adj1" fmla="val 50483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364088" y="5517232"/>
            <a:ext cx="1350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dependent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610765" y="4153688"/>
            <a:ext cx="521870" cy="21602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noAutofit/>
          </a:bodyPr>
          <a:lstStyle/>
          <a:p>
            <a:r>
              <a:rPr kumimoji="1" lang="en-US" altLang="ja-JP" dirty="0" smtClean="0"/>
              <a:t>index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 rot="16200000">
                <a:off x="-545342" y="2717651"/>
                <a:ext cx="1944216" cy="369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b="0" i="0" smtClean="0">
                          <a:latin typeface="Cambria Math" charset="0"/>
                        </a:rPr>
                        <m:t>log</m:t>
                      </m:r>
                      <m:d>
                        <m:dPr>
                          <m:begChr m:val="‖"/>
                          <m:endChr m:val="‖"/>
                          <m:ctrlPr>
                            <a:rPr kumimoji="1" lang="en-US" altLang="ja-JP" b="0" i="1" smtClean="0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ja-JP" b="1">
                                  <a:latin typeface="Cambria Math"/>
                                </a:rPr>
                                <m:t>𝐛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ja-JP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545342" y="2717651"/>
                <a:ext cx="1944216" cy="369588"/>
              </a:xfrm>
              <a:prstGeom prst="rect">
                <a:avLst/>
              </a:prstGeom>
              <a:blipFill rotWithShape="0">
                <a:blip r:embed="rId5"/>
                <a:stretch>
                  <a:fillRect r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正方形/長方形 15"/>
              <p:cNvSpPr/>
              <p:nvPr/>
            </p:nvSpPr>
            <p:spPr>
              <a:xfrm>
                <a:off x="3635896" y="1755760"/>
                <a:ext cx="5400599" cy="2274277"/>
              </a:xfrm>
              <a:prstGeom prst="rect">
                <a:avLst/>
              </a:prstGeom>
              <a:ln w="31750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2000" dirty="0" smtClean="0"/>
                  <a:t>for </a:t>
                </a:r>
                <a14:m>
                  <m:oMath xmlns:m="http://schemas.openxmlformats.org/officeDocument/2006/math">
                    <m:r>
                      <a:rPr lang="en-US" altLang="ja-JP" sz="2000" i="1" dirty="0" smtClean="0">
                        <a:latin typeface="Cambria Math" charset="0"/>
                      </a:rPr>
                      <m:t>𝑖</m:t>
                    </m:r>
                    <m:r>
                      <a:rPr lang="en-US" altLang="ja-JP" sz="2000" i="1" dirty="0" smtClean="0">
                        <a:latin typeface="Cambria Math" charset="0"/>
                      </a:rPr>
                      <m:t>=1 </m:t>
                    </m:r>
                  </m:oMath>
                </a14:m>
                <a:r>
                  <a:rPr lang="en-US" altLang="ja-JP" sz="2000" i="0" dirty="0" smtClean="0">
                    <a:latin typeface="+mj-lt"/>
                  </a:rPr>
                  <a:t>to</a:t>
                </a:r>
                <a14:m>
                  <m:oMath xmlns:m="http://schemas.openxmlformats.org/officeDocument/2006/math">
                    <m:r>
                      <a:rPr lang="en-US" altLang="ja-JP" sz="2000" i="1" dirty="0" smtClean="0">
                        <a:latin typeface="Cambria Math" charset="0"/>
                      </a:rPr>
                      <m:t> </m:t>
                    </m:r>
                    <m:r>
                      <a:rPr lang="en-US" altLang="ja-JP" sz="2000" i="1" dirty="0" smtClean="0">
                        <a:latin typeface="Cambria Math" charset="0"/>
                      </a:rPr>
                      <m:t>𝑛</m:t>
                    </m:r>
                    <m:r>
                      <a:rPr lang="en-US" altLang="ja-JP" sz="2000" i="1" dirty="0" smtClean="0">
                        <a:latin typeface="Cambria Math" charset="0"/>
                      </a:rPr>
                      <m:t>−1     </m:t>
                    </m:r>
                  </m:oMath>
                </a14:m>
                <a:r>
                  <a:rPr lang="en-US" altLang="ja-JP" sz="2000" dirty="0"/>
                  <a:t>//start of tour</a:t>
                </a:r>
              </a:p>
              <a:p>
                <a:r>
                  <a:rPr lang="ja-JP" altLang="en-US" sz="2000" dirty="0" smtClean="0"/>
                  <a:t>　　</a:t>
                </a:r>
                <a:r>
                  <a:rPr lang="en-US" altLang="ja-JP" sz="2000" dirty="0" smtClean="0"/>
                  <a:t>1: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/>
                      </a:rPr>
                      <m:t>≔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𝐿</m:t>
                    </m:r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𝐛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𝐛</m:t>
                        </m:r>
                      </m:e>
                      <m:sub>
                        <m:func>
                          <m:funcPr>
                            <m:ctrlPr>
                              <a:rPr lang="en-US" altLang="ja-JP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sz="20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min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𝛽</m:t>
                                </m:r>
                                <m: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−1,</m:t>
                                </m:r>
                                <m: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e>
                            </m:d>
                          </m:e>
                        </m:func>
                      </m:sub>
                    </m:sSub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altLang="ja-JP" sz="2000" dirty="0" smtClean="0">
                  <a:solidFill>
                    <a:schemeClr val="tx1"/>
                  </a:solidFill>
                </a:endParaRPr>
              </a:p>
              <a:p>
                <a:r>
                  <a:rPr lang="ja-JP" altLang="en-US" sz="2000" dirty="0" smtClean="0"/>
                  <a:t>　　</a:t>
                </a:r>
                <a:r>
                  <a:rPr lang="en-US" altLang="ja-JP" sz="2000" dirty="0" smtClean="0"/>
                  <a:t>2: </a:t>
                </a:r>
                <a14:m>
                  <m:oMath xmlns:m="http://schemas.openxmlformats.org/officeDocument/2006/math">
                    <m:r>
                      <a:rPr lang="en-US" altLang="ja-JP" sz="2000" b="1" i="0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𝐯</m:t>
                    </m:r>
                    <m:r>
                      <a:rPr lang="en-US" altLang="ja-JP" sz="2000" b="1" i="0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ja-JP" altLang="en-US" sz="2000" dirty="0">
                    <a:solidFill>
                      <a:schemeClr val="tx1"/>
                    </a:solidFill>
                  </a:rPr>
                  <a:t>←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000" b="0" i="0" smtClean="0">
                        <a:solidFill>
                          <a:schemeClr val="tx1"/>
                        </a:solidFill>
                        <a:latin typeface="Cambria Math" charset="0"/>
                      </a:rPr>
                      <m:t>ENUM</m:t>
                    </m:r>
                    <m:r>
                      <a:rPr lang="en-US" altLang="ja-JP" sz="2000" b="0" i="0" smtClean="0">
                        <a:solidFill>
                          <a:schemeClr val="tx1"/>
                        </a:solidFill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altLang="ja-JP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altLang="ja-JP" sz="2000" dirty="0">
                  <a:solidFill>
                    <a:schemeClr val="tx1"/>
                  </a:solidFill>
                </a:endParaRPr>
              </a:p>
              <a:p>
                <a:r>
                  <a:rPr lang="ja-JP" altLang="en-US" sz="2000" dirty="0" smtClean="0"/>
                  <a:t>　　</a:t>
                </a:r>
                <a:r>
                  <a:rPr lang="en-US" altLang="ja-JP" sz="2000" dirty="0" smtClean="0"/>
                  <a:t>3: </a:t>
                </a:r>
                <a:r>
                  <a:rPr lang="en-US" altLang="ja-JP" sz="2000" dirty="0" smtClean="0">
                    <a:solidFill>
                      <a:srgbClr val="0070C0"/>
                    </a:solidFill>
                  </a:rPr>
                  <a:t>Update </a:t>
                </a:r>
                <a14:m>
                  <m:oMath xmlns:m="http://schemas.openxmlformats.org/officeDocument/2006/math">
                    <m:r>
                      <a:rPr lang="en-US" altLang="ja-JP" sz="2000" i="1" dirty="0" smtClean="0">
                        <a:solidFill>
                          <a:srgbClr val="0070C0"/>
                        </a:solidFill>
                        <a:latin typeface="Cambria Math" charset="0"/>
                      </a:rPr>
                      <m:t>𝐵</m:t>
                    </m:r>
                  </m:oMath>
                </a14:m>
                <a:r>
                  <a:rPr lang="en-US" altLang="ja-JP" sz="20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altLang="ja-JP" sz="2000" dirty="0"/>
                  <a:t>by using </a:t>
                </a:r>
                <a14:m>
                  <m:oMath xmlns:m="http://schemas.openxmlformats.org/officeDocument/2006/math">
                    <m:r>
                      <a:rPr lang="en-US" altLang="ja-JP" sz="2000" b="1" dirty="0">
                        <a:latin typeface="Cambria Math" charset="0"/>
                      </a:rPr>
                      <m:t>𝐯</m:t>
                    </m:r>
                  </m:oMath>
                </a14:m>
                <a:r>
                  <a:rPr lang="en-US" altLang="ja-JP" sz="2000" dirty="0" smtClean="0"/>
                  <a:t> if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ja-JP" sz="2000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ja-JP" sz="2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ja-JP" sz="2000" b="1">
                                <a:latin typeface="Cambria Math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en-US" altLang="ja-JP" sz="2000" i="1">
                                <a:latin typeface="Cambria Math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ja-JP" sz="2000" i="1">
                                <a:latin typeface="Cambria Math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altLang="ja-JP" sz="2000" b="0" i="1" smtClean="0">
                        <a:latin typeface="Cambria Math" charset="0"/>
                      </a:rPr>
                      <m:t>&lt;</m:t>
                    </m:r>
                    <m:d>
                      <m:dPr>
                        <m:begChr m:val="‖"/>
                        <m:endChr m:val="‖"/>
                        <m:ctrlPr>
                          <a:rPr lang="en-US" altLang="ja-JP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000" b="1" i="0" smtClean="0">
                            <a:latin typeface="Cambria Math" charset="0"/>
                          </a:rPr>
                          <m:t>𝐯</m:t>
                        </m:r>
                      </m:e>
                    </m:d>
                  </m:oMath>
                </a14:m>
                <a:endParaRPr lang="en-US" altLang="ja-JP" sz="2000" dirty="0" smtClean="0"/>
              </a:p>
              <a:p>
                <a:r>
                  <a:rPr lang="en-US" altLang="ja-JP" sz="2000" dirty="0" smtClean="0"/>
                  <a:t>end-for</a:t>
                </a:r>
              </a:p>
              <a:p>
                <a:r>
                  <a:rPr lang="en-US" altLang="ja-JP" sz="2000" dirty="0" smtClean="0"/>
                  <a:t>If </a:t>
                </a:r>
                <a:r>
                  <a:rPr lang="en-US" altLang="ja-JP" sz="2000" dirty="0"/>
                  <a:t>(terminating </a:t>
                </a:r>
                <a:r>
                  <a:rPr lang="en-US" altLang="ja-JP" sz="2000" dirty="0" smtClean="0"/>
                  <a:t>condition) </a:t>
                </a:r>
                <a:r>
                  <a:rPr lang="en-US" altLang="ja-JP" sz="2000" dirty="0"/>
                  <a:t>then </a:t>
                </a:r>
                <a:r>
                  <a:rPr lang="en-US" altLang="ja-JP" sz="2000" dirty="0" smtClean="0"/>
                  <a:t>finish;</a:t>
                </a:r>
              </a:p>
              <a:p>
                <a:r>
                  <a:rPr lang="ja-JP" altLang="en-US" sz="2000" dirty="0"/>
                  <a:t>　</a:t>
                </a:r>
                <a:r>
                  <a:rPr lang="ja-JP" altLang="en-US" sz="2000" dirty="0" smtClean="0"/>
                  <a:t>　　</a:t>
                </a:r>
                <a:r>
                  <a:rPr lang="en-US" altLang="ja-JP" sz="2000" dirty="0" smtClean="0"/>
                  <a:t>else go to the start</a:t>
                </a:r>
                <a:endParaRPr lang="en-US" altLang="ja-JP" sz="2000" dirty="0"/>
              </a:p>
            </p:txBody>
          </p:sp>
        </mc:Choice>
        <mc:Fallback xmlns="">
          <p:sp>
            <p:nvSpPr>
              <p:cNvPr id="16" name="正方形/長方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1755760"/>
                <a:ext cx="5400599" cy="2274277"/>
              </a:xfrm>
              <a:prstGeom prst="rect">
                <a:avLst/>
              </a:prstGeom>
              <a:blipFill rotWithShape="0">
                <a:blip r:embed="rId6"/>
                <a:stretch>
                  <a:fillRect l="-898" t="-16667" b="-3175"/>
                </a:stretch>
              </a:blipFill>
              <a:ln w="317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/>
              <p:cNvSpPr txBox="1"/>
              <p:nvPr/>
            </p:nvSpPr>
            <p:spPr>
              <a:xfrm>
                <a:off x="476542" y="908720"/>
                <a:ext cx="3375378" cy="863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400" dirty="0" smtClean="0"/>
                  <a:t>Input: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 i="0" dirty="0" smtClean="0">
                        <a:latin typeface="Cambria Math" charset="0"/>
                      </a:rPr>
                      <m:t>LLL</m:t>
                    </m:r>
                  </m:oMath>
                </a14:m>
                <a:r>
                  <a:rPr lang="en-US" altLang="ja-JP" sz="2400" dirty="0" smtClean="0"/>
                  <a:t> reduced basis</a:t>
                </a:r>
              </a:p>
              <a:p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charset="0"/>
                      </a:rPr>
                      <m:t>𝐵</m:t>
                    </m:r>
                    <m:r>
                      <a:rPr lang="en-US" altLang="ja-JP" sz="2400" i="1" dirty="0" smtClean="0">
                        <a:latin typeface="Cambria Math" charset="0"/>
                      </a:rPr>
                      <m:t>=(</m:t>
                    </m:r>
                    <m:sSub>
                      <m:sSubPr>
                        <m:ctrlPr>
                          <a:rPr lang="en-US" altLang="ja-JP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dirty="0">
                            <a:latin typeface="Cambria Math"/>
                          </a:rPr>
                          <m:t>𝐛</m:t>
                        </m:r>
                      </m:e>
                      <m:sub>
                        <m:r>
                          <a:rPr lang="en-US" altLang="ja-JP" sz="2400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ja-JP" sz="2400" dirty="0">
                        <a:latin typeface="Cambria Math" charset="0"/>
                      </a:rPr>
                      <m:t>,</m:t>
                    </m:r>
                    <m:r>
                      <a:rPr lang="en-US" altLang="ja-JP" sz="2400" b="0" i="1" dirty="0" smtClean="0">
                        <a:latin typeface="Cambria Math"/>
                      </a:rPr>
                      <m:t> </m:t>
                    </m:r>
                    <m:r>
                      <a:rPr lang="en-US" altLang="ja-JP" sz="2400" dirty="0">
                        <a:latin typeface="Cambria Math" charset="0"/>
                      </a:rPr>
                      <m:t>…,</m:t>
                    </m:r>
                    <m:sSub>
                      <m:sSubPr>
                        <m:ctrlPr>
                          <a:rPr lang="en-US" altLang="ja-JP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>
                            <a:latin typeface="Cambria Math"/>
                          </a:rPr>
                          <m:t>𝐛</m:t>
                        </m:r>
                      </m:e>
                      <m:sub>
                        <m:r>
                          <a:rPr lang="en-US" altLang="ja-JP" sz="240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altLang="ja-JP" sz="2400" b="0" i="0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altLang="ja-JP" sz="2400" dirty="0"/>
                  <a:t> </a:t>
                </a:r>
              </a:p>
            </p:txBody>
          </p:sp>
        </mc:Choice>
        <mc:Fallback xmlns="">
          <p:sp>
            <p:nvSpPr>
              <p:cNvPr id="22" name="テキスト ボックス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42" y="908720"/>
                <a:ext cx="3375378" cy="863891"/>
              </a:xfrm>
              <a:prstGeom prst="rect">
                <a:avLst/>
              </a:prstGeom>
              <a:blipFill rotWithShape="0">
                <a:blip r:embed="rId8"/>
                <a:stretch>
                  <a:fillRect l="-2708" t="-5634" b="-49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107504" y="116632"/>
                <a:ext cx="8208912" cy="720080"/>
              </a:xfrm>
            </p:spPr>
            <p:txBody>
              <a:bodyPr wrap="none" anchor="t">
                <a:noAutofit/>
              </a:bodyPr>
              <a:lstStyle/>
              <a:p>
                <a:pPr algn="l"/>
                <a:r>
                  <a:rPr lang="en-US" altLang="ja-JP" dirty="0" smtClean="0"/>
                  <a:t>Original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i="0" dirty="0" smtClean="0">
                        <a:latin typeface="Cambria Math" charset="0"/>
                      </a:rPr>
                      <m:t>BKZ</m:t>
                    </m:r>
                  </m:oMath>
                </a14:m>
                <a:r>
                  <a:rPr lang="en-US" altLang="ja-JP" dirty="0" smtClean="0"/>
                  <a:t> outline (example in β=30)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15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7504" y="116632"/>
                <a:ext cx="8208912" cy="720080"/>
              </a:xfrm>
              <a:blipFill rotWithShape="0">
                <a:blip r:embed="rId9"/>
                <a:stretch>
                  <a:fillRect l="-3046" t="-16949" r="-12927" b="-4661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正方形/長方形 17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5">
              <a:lumMod val="40000"/>
              <a:lumOff val="6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ja-JP" dirty="0" smtClean="0">
                <a:solidFill>
                  <a:schemeClr val="tx1"/>
                </a:solidFill>
              </a:rPr>
              <a:t>BKZ(2/4) 10/26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09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0656" y="1700808"/>
            <a:ext cx="2622088" cy="262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215504" y="4491117"/>
                <a:ext cx="86769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ja-JP" sz="2800" dirty="0" smtClean="0"/>
                  <a:t>After processing index 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charset="0"/>
                      </a:rPr>
                      <m:t>𝑖</m:t>
                    </m:r>
                    <m:r>
                      <a:rPr lang="en-US" altLang="ja-JP" sz="2800" i="1" dirty="0" smtClean="0">
                        <a:latin typeface="Cambria Math" charset="0"/>
                      </a:rPr>
                      <m:t>=1</m:t>
                    </m:r>
                  </m:oMath>
                </a14:m>
                <a:endParaRPr lang="en-US" altLang="ja-JP" sz="2800" dirty="0" smtClean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04" y="4491117"/>
                <a:ext cx="8676976" cy="523220"/>
              </a:xfrm>
              <a:prstGeom prst="rect">
                <a:avLst/>
              </a:prstGeom>
              <a:blipFill rotWithShape="0">
                <a:blip r:embed="rId4"/>
                <a:stretch>
                  <a:fillRect l="-1264" t="-11628" b="-325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/>
          <p:cNvSpPr txBox="1"/>
          <p:nvPr/>
        </p:nvSpPr>
        <p:spPr>
          <a:xfrm>
            <a:off x="1610765" y="4153688"/>
            <a:ext cx="521870" cy="21602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noAutofit/>
          </a:bodyPr>
          <a:lstStyle/>
          <a:p>
            <a:r>
              <a:rPr kumimoji="1" lang="en-US" altLang="ja-JP" dirty="0" smtClean="0"/>
              <a:t>index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 rot="16200000">
                <a:off x="-545342" y="2717651"/>
                <a:ext cx="1944216" cy="369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b="0" i="0" smtClean="0">
                          <a:latin typeface="Cambria Math" charset="0"/>
                        </a:rPr>
                        <m:t>log</m:t>
                      </m:r>
                      <m:d>
                        <m:dPr>
                          <m:begChr m:val="‖"/>
                          <m:endChr m:val="‖"/>
                          <m:ctrlPr>
                            <a:rPr kumimoji="1" lang="en-US" altLang="ja-JP" b="0" i="1" smtClean="0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ja-JP" b="1">
                                  <a:latin typeface="Cambria Math"/>
                                </a:rPr>
                                <m:t>𝐛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ja-JP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545342" y="2717651"/>
                <a:ext cx="1944216" cy="369588"/>
              </a:xfrm>
              <a:prstGeom prst="rect">
                <a:avLst/>
              </a:prstGeom>
              <a:blipFill rotWithShape="0">
                <a:blip r:embed="rId5"/>
                <a:stretch>
                  <a:fillRect r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/>
              <p:cNvSpPr/>
              <p:nvPr/>
            </p:nvSpPr>
            <p:spPr>
              <a:xfrm>
                <a:off x="3635896" y="1755760"/>
                <a:ext cx="5400599" cy="2274277"/>
              </a:xfrm>
              <a:prstGeom prst="rect">
                <a:avLst/>
              </a:prstGeom>
              <a:ln w="31750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2000" dirty="0" smtClean="0"/>
                  <a:t>for </a:t>
                </a:r>
                <a14:m>
                  <m:oMath xmlns:m="http://schemas.openxmlformats.org/officeDocument/2006/math">
                    <m:r>
                      <a:rPr lang="en-US" altLang="ja-JP" sz="2000" i="1" dirty="0" smtClean="0">
                        <a:latin typeface="Cambria Math" charset="0"/>
                      </a:rPr>
                      <m:t>𝑖</m:t>
                    </m:r>
                    <m:r>
                      <a:rPr lang="en-US" altLang="ja-JP" sz="2000" i="1" dirty="0" smtClean="0">
                        <a:latin typeface="Cambria Math" charset="0"/>
                      </a:rPr>
                      <m:t>=1 </m:t>
                    </m:r>
                  </m:oMath>
                </a14:m>
                <a:r>
                  <a:rPr lang="en-US" altLang="ja-JP" sz="2000" i="0" dirty="0" smtClean="0">
                    <a:latin typeface="+mj-lt"/>
                  </a:rPr>
                  <a:t>to</a:t>
                </a:r>
                <a14:m>
                  <m:oMath xmlns:m="http://schemas.openxmlformats.org/officeDocument/2006/math">
                    <m:r>
                      <a:rPr lang="en-US" altLang="ja-JP" sz="2000" i="1" dirty="0" smtClean="0">
                        <a:latin typeface="Cambria Math" charset="0"/>
                      </a:rPr>
                      <m:t> </m:t>
                    </m:r>
                    <m:r>
                      <a:rPr lang="en-US" altLang="ja-JP" sz="2000" i="1" dirty="0" smtClean="0">
                        <a:latin typeface="Cambria Math" charset="0"/>
                      </a:rPr>
                      <m:t>𝑛</m:t>
                    </m:r>
                    <m:r>
                      <a:rPr lang="en-US" altLang="ja-JP" sz="2000" i="1" dirty="0" smtClean="0">
                        <a:latin typeface="Cambria Math" charset="0"/>
                      </a:rPr>
                      <m:t>−1     </m:t>
                    </m:r>
                  </m:oMath>
                </a14:m>
                <a:r>
                  <a:rPr lang="en-US" altLang="ja-JP" sz="2000" dirty="0"/>
                  <a:t>//start of tour</a:t>
                </a:r>
              </a:p>
              <a:p>
                <a:r>
                  <a:rPr lang="ja-JP" altLang="en-US" sz="2000" dirty="0" smtClean="0"/>
                  <a:t>　　</a:t>
                </a:r>
                <a:r>
                  <a:rPr lang="en-US" altLang="ja-JP" sz="2000" dirty="0" smtClean="0"/>
                  <a:t>1: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/>
                      </a:rPr>
                      <m:t>≔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𝐿</m:t>
                    </m:r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𝐛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𝐛</m:t>
                        </m:r>
                      </m:e>
                      <m:sub>
                        <m:func>
                          <m:funcPr>
                            <m:ctrlPr>
                              <a:rPr lang="en-US" altLang="ja-JP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sz="20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min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𝛽</m:t>
                                </m:r>
                                <m: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−1,</m:t>
                                </m:r>
                                <m: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e>
                            </m:d>
                          </m:e>
                        </m:func>
                      </m:sub>
                    </m:sSub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altLang="ja-JP" sz="2000" dirty="0" smtClean="0">
                  <a:solidFill>
                    <a:schemeClr val="tx1"/>
                  </a:solidFill>
                </a:endParaRPr>
              </a:p>
              <a:p>
                <a:r>
                  <a:rPr lang="ja-JP" altLang="en-US" sz="2000" dirty="0" smtClean="0"/>
                  <a:t>　　</a:t>
                </a:r>
                <a:r>
                  <a:rPr lang="en-US" altLang="ja-JP" sz="2000" dirty="0" smtClean="0"/>
                  <a:t>2: </a:t>
                </a:r>
                <a14:m>
                  <m:oMath xmlns:m="http://schemas.openxmlformats.org/officeDocument/2006/math">
                    <m:r>
                      <a:rPr lang="en-US" altLang="ja-JP" sz="2000" b="1" i="0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𝐯</m:t>
                    </m:r>
                    <m:r>
                      <a:rPr lang="en-US" altLang="ja-JP" sz="2000" b="1" i="0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ja-JP" altLang="en-US" sz="2000" dirty="0">
                    <a:solidFill>
                      <a:schemeClr val="tx1"/>
                    </a:solidFill>
                  </a:rPr>
                  <a:t>←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000" b="0" i="0" smtClean="0">
                        <a:solidFill>
                          <a:schemeClr val="tx1"/>
                        </a:solidFill>
                        <a:latin typeface="Cambria Math" charset="0"/>
                      </a:rPr>
                      <m:t>ENUM</m:t>
                    </m:r>
                    <m:r>
                      <a:rPr lang="en-US" altLang="ja-JP" sz="2000" b="0" i="0" smtClean="0">
                        <a:solidFill>
                          <a:schemeClr val="tx1"/>
                        </a:solidFill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altLang="ja-JP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altLang="ja-JP" sz="2000" dirty="0">
                  <a:solidFill>
                    <a:schemeClr val="tx1"/>
                  </a:solidFill>
                </a:endParaRPr>
              </a:p>
              <a:p>
                <a:r>
                  <a:rPr lang="ja-JP" altLang="en-US" sz="2000" dirty="0" smtClean="0"/>
                  <a:t>　　</a:t>
                </a:r>
                <a:r>
                  <a:rPr lang="en-US" altLang="ja-JP" sz="2000" dirty="0" smtClean="0"/>
                  <a:t>3: Update </a:t>
                </a:r>
                <a14:m>
                  <m:oMath xmlns:m="http://schemas.openxmlformats.org/officeDocument/2006/math">
                    <m:r>
                      <a:rPr lang="en-US" altLang="ja-JP" sz="2000" i="1" dirty="0" smtClean="0">
                        <a:latin typeface="Cambria Math" charset="0"/>
                      </a:rPr>
                      <m:t>𝐵</m:t>
                    </m:r>
                  </m:oMath>
                </a14:m>
                <a:r>
                  <a:rPr lang="en-US" altLang="ja-JP" sz="2000" dirty="0" smtClean="0"/>
                  <a:t> </a:t>
                </a:r>
                <a:r>
                  <a:rPr lang="en-US" altLang="ja-JP" sz="2000" dirty="0"/>
                  <a:t>by using </a:t>
                </a:r>
                <a14:m>
                  <m:oMath xmlns:m="http://schemas.openxmlformats.org/officeDocument/2006/math">
                    <m:r>
                      <a:rPr lang="en-US" altLang="ja-JP" sz="2000" b="1" dirty="0">
                        <a:latin typeface="Cambria Math" charset="0"/>
                      </a:rPr>
                      <m:t>𝐯</m:t>
                    </m:r>
                  </m:oMath>
                </a14:m>
                <a:r>
                  <a:rPr lang="en-US" altLang="ja-JP" sz="2000" dirty="0" smtClean="0"/>
                  <a:t> if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ja-JP" sz="2000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ja-JP" sz="2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ja-JP" sz="2000" b="1">
                                <a:latin typeface="Cambria Math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en-US" altLang="ja-JP" sz="2000" i="1">
                                <a:latin typeface="Cambria Math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ja-JP" sz="2000" i="1">
                                <a:latin typeface="Cambria Math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altLang="ja-JP" sz="2000" b="0" i="1" smtClean="0">
                        <a:latin typeface="Cambria Math" charset="0"/>
                      </a:rPr>
                      <m:t>&lt;</m:t>
                    </m:r>
                    <m:d>
                      <m:dPr>
                        <m:begChr m:val="‖"/>
                        <m:endChr m:val="‖"/>
                        <m:ctrlPr>
                          <a:rPr lang="en-US" altLang="ja-JP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000" b="1" i="0" smtClean="0">
                            <a:latin typeface="Cambria Math" charset="0"/>
                          </a:rPr>
                          <m:t>𝐯</m:t>
                        </m:r>
                      </m:e>
                    </m:d>
                  </m:oMath>
                </a14:m>
                <a:endParaRPr lang="en-US" altLang="ja-JP" sz="2000" dirty="0" smtClean="0"/>
              </a:p>
              <a:p>
                <a:r>
                  <a:rPr lang="en-US" altLang="ja-JP" sz="2000" dirty="0" smtClean="0"/>
                  <a:t>end-for</a:t>
                </a:r>
              </a:p>
              <a:p>
                <a:r>
                  <a:rPr lang="en-US" altLang="ja-JP" sz="2000" dirty="0" smtClean="0"/>
                  <a:t>If </a:t>
                </a:r>
                <a:r>
                  <a:rPr lang="en-US" altLang="ja-JP" sz="2000" dirty="0"/>
                  <a:t>(terminating </a:t>
                </a:r>
                <a:r>
                  <a:rPr lang="en-US" altLang="ja-JP" sz="2000" dirty="0" smtClean="0"/>
                  <a:t>condition) </a:t>
                </a:r>
                <a:r>
                  <a:rPr lang="en-US" altLang="ja-JP" sz="2000" dirty="0"/>
                  <a:t>then </a:t>
                </a:r>
                <a:r>
                  <a:rPr lang="en-US" altLang="ja-JP" sz="2000" dirty="0" smtClean="0"/>
                  <a:t>finish;</a:t>
                </a:r>
              </a:p>
              <a:p>
                <a:r>
                  <a:rPr lang="ja-JP" altLang="en-US" sz="2000" dirty="0"/>
                  <a:t>　</a:t>
                </a:r>
                <a:r>
                  <a:rPr lang="ja-JP" altLang="en-US" sz="2000" dirty="0" smtClean="0"/>
                  <a:t>　　</a:t>
                </a:r>
                <a:r>
                  <a:rPr lang="en-US" altLang="ja-JP" sz="2000" dirty="0" smtClean="0"/>
                  <a:t>else go to the start</a:t>
                </a:r>
                <a:endParaRPr lang="en-US" altLang="ja-JP" sz="2000" dirty="0"/>
              </a:p>
            </p:txBody>
          </p:sp>
        </mc:Choice>
        <mc:Fallback xmlns="">
          <p:sp>
            <p:nvSpPr>
              <p:cNvPr id="12" name="正方形/長方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1755760"/>
                <a:ext cx="5400599" cy="2274277"/>
              </a:xfrm>
              <a:prstGeom prst="rect">
                <a:avLst/>
              </a:prstGeom>
              <a:blipFill rotWithShape="0">
                <a:blip r:embed="rId6"/>
                <a:stretch>
                  <a:fillRect l="-898" t="-16667" b="-3175"/>
                </a:stretch>
              </a:blipFill>
              <a:ln w="317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476542" y="908720"/>
                <a:ext cx="3375378" cy="863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400" dirty="0" smtClean="0"/>
                  <a:t>Input: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 i="0" dirty="0" smtClean="0">
                        <a:latin typeface="Cambria Math" charset="0"/>
                      </a:rPr>
                      <m:t>LLL</m:t>
                    </m:r>
                  </m:oMath>
                </a14:m>
                <a:r>
                  <a:rPr lang="en-US" altLang="ja-JP" sz="2400" dirty="0" smtClean="0"/>
                  <a:t> reduced basis</a:t>
                </a:r>
              </a:p>
              <a:p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charset="0"/>
                      </a:rPr>
                      <m:t>𝐵</m:t>
                    </m:r>
                    <m:r>
                      <a:rPr lang="en-US" altLang="ja-JP" sz="2400" i="1" dirty="0" smtClean="0">
                        <a:latin typeface="Cambria Math" charset="0"/>
                      </a:rPr>
                      <m:t>=(</m:t>
                    </m:r>
                    <m:sSub>
                      <m:sSubPr>
                        <m:ctrlPr>
                          <a:rPr lang="en-US" altLang="ja-JP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dirty="0">
                            <a:latin typeface="Cambria Math"/>
                          </a:rPr>
                          <m:t>𝐛</m:t>
                        </m:r>
                      </m:e>
                      <m:sub>
                        <m:r>
                          <a:rPr lang="en-US" altLang="ja-JP" sz="2400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ja-JP" sz="2400" dirty="0">
                        <a:latin typeface="Cambria Math" charset="0"/>
                      </a:rPr>
                      <m:t>,</m:t>
                    </m:r>
                    <m:r>
                      <a:rPr lang="en-US" altLang="ja-JP" sz="2400" b="0" i="1" dirty="0" smtClean="0">
                        <a:latin typeface="Cambria Math"/>
                      </a:rPr>
                      <m:t> </m:t>
                    </m:r>
                    <m:r>
                      <a:rPr lang="en-US" altLang="ja-JP" sz="2400" dirty="0">
                        <a:latin typeface="Cambria Math" charset="0"/>
                      </a:rPr>
                      <m:t>…,</m:t>
                    </m:r>
                    <m:sSub>
                      <m:sSubPr>
                        <m:ctrlPr>
                          <a:rPr lang="en-US" altLang="ja-JP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>
                            <a:latin typeface="Cambria Math"/>
                          </a:rPr>
                          <m:t>𝐛</m:t>
                        </m:r>
                      </m:e>
                      <m:sub>
                        <m:r>
                          <a:rPr lang="en-US" altLang="ja-JP" sz="240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altLang="ja-JP" sz="2400" b="0" i="0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altLang="ja-JP" sz="2400" dirty="0"/>
                  <a:t> </a:t>
                </a:r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42" y="908720"/>
                <a:ext cx="3375378" cy="863891"/>
              </a:xfrm>
              <a:prstGeom prst="rect">
                <a:avLst/>
              </a:prstGeom>
              <a:blipFill rotWithShape="0">
                <a:blip r:embed="rId8"/>
                <a:stretch>
                  <a:fillRect l="-2708" t="-5634" b="-49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107504" y="116632"/>
                <a:ext cx="8208912" cy="720080"/>
              </a:xfrm>
            </p:spPr>
            <p:txBody>
              <a:bodyPr wrap="none" anchor="t">
                <a:noAutofit/>
              </a:bodyPr>
              <a:lstStyle/>
              <a:p>
                <a:pPr algn="l"/>
                <a:r>
                  <a:rPr lang="en-US" altLang="ja-JP" dirty="0" smtClean="0"/>
                  <a:t>Original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i="0" dirty="0" smtClean="0">
                        <a:latin typeface="Cambria Math" charset="0"/>
                      </a:rPr>
                      <m:t>BKZ</m:t>
                    </m:r>
                  </m:oMath>
                </a14:m>
                <a:r>
                  <a:rPr lang="en-US" altLang="ja-JP" dirty="0" smtClean="0"/>
                  <a:t> outline (example in β=30)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15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7504" y="116632"/>
                <a:ext cx="8208912" cy="720080"/>
              </a:xfrm>
              <a:blipFill rotWithShape="0">
                <a:blip r:embed="rId9"/>
                <a:stretch>
                  <a:fillRect l="-3046" t="-16949" r="-12927" b="-4661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正方形/長方形 15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5">
              <a:lumMod val="40000"/>
              <a:lumOff val="6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ja-JP" dirty="0" smtClean="0">
                <a:solidFill>
                  <a:schemeClr val="tx1"/>
                </a:solidFill>
              </a:rPr>
              <a:t>BKZ(2/4) 10/26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27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0656" y="1700808"/>
            <a:ext cx="2622088" cy="262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215504" y="4491117"/>
                <a:ext cx="86769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ja-JP" sz="2800" dirty="0" smtClean="0"/>
                  <a:t>After processing index 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charset="0"/>
                      </a:rPr>
                      <m:t>𝑖</m:t>
                    </m:r>
                    <m:r>
                      <a:rPr lang="en-US" altLang="ja-JP" sz="2800" i="1" dirty="0" smtClean="0">
                        <a:latin typeface="Cambria Math" charset="0"/>
                      </a:rPr>
                      <m:t>=2</m:t>
                    </m:r>
                  </m:oMath>
                </a14:m>
                <a:endParaRPr lang="en-US" altLang="ja-JP" sz="2800" dirty="0" smtClean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04" y="4491117"/>
                <a:ext cx="8676976" cy="523220"/>
              </a:xfrm>
              <a:prstGeom prst="rect">
                <a:avLst/>
              </a:prstGeom>
              <a:blipFill rotWithShape="0">
                <a:blip r:embed="rId4"/>
                <a:stretch>
                  <a:fillRect l="-1264" t="-11628" b="-325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/>
          <p:cNvSpPr txBox="1"/>
          <p:nvPr/>
        </p:nvSpPr>
        <p:spPr>
          <a:xfrm>
            <a:off x="1610765" y="4153688"/>
            <a:ext cx="521870" cy="21602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noAutofit/>
          </a:bodyPr>
          <a:lstStyle/>
          <a:p>
            <a:r>
              <a:rPr kumimoji="1" lang="en-US" altLang="ja-JP" dirty="0" smtClean="0"/>
              <a:t>index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 rot="16200000">
                <a:off x="-545342" y="2717651"/>
                <a:ext cx="1944216" cy="369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b="0" i="0" smtClean="0">
                          <a:latin typeface="Cambria Math" charset="0"/>
                        </a:rPr>
                        <m:t>log</m:t>
                      </m:r>
                      <m:d>
                        <m:dPr>
                          <m:begChr m:val="‖"/>
                          <m:endChr m:val="‖"/>
                          <m:ctrlPr>
                            <a:rPr kumimoji="1" lang="en-US" altLang="ja-JP" b="0" i="1" smtClean="0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ja-JP" b="1">
                                  <a:latin typeface="Cambria Math"/>
                                </a:rPr>
                                <m:t>𝐛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ja-JP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545342" y="2717651"/>
                <a:ext cx="1944216" cy="369588"/>
              </a:xfrm>
              <a:prstGeom prst="rect">
                <a:avLst/>
              </a:prstGeom>
              <a:blipFill rotWithShape="0">
                <a:blip r:embed="rId5"/>
                <a:stretch>
                  <a:fillRect r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/>
              <p:cNvSpPr/>
              <p:nvPr/>
            </p:nvSpPr>
            <p:spPr>
              <a:xfrm>
                <a:off x="3635896" y="1755760"/>
                <a:ext cx="5400599" cy="2274277"/>
              </a:xfrm>
              <a:prstGeom prst="rect">
                <a:avLst/>
              </a:prstGeom>
              <a:ln w="31750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2000" dirty="0" smtClean="0"/>
                  <a:t>for </a:t>
                </a:r>
                <a14:m>
                  <m:oMath xmlns:m="http://schemas.openxmlformats.org/officeDocument/2006/math">
                    <m:r>
                      <a:rPr lang="en-US" altLang="ja-JP" sz="2000" i="1" dirty="0" smtClean="0">
                        <a:latin typeface="Cambria Math" charset="0"/>
                      </a:rPr>
                      <m:t>𝑖</m:t>
                    </m:r>
                    <m:r>
                      <a:rPr lang="en-US" altLang="ja-JP" sz="2000" i="1" dirty="0" smtClean="0">
                        <a:latin typeface="Cambria Math" charset="0"/>
                      </a:rPr>
                      <m:t>=1 </m:t>
                    </m:r>
                  </m:oMath>
                </a14:m>
                <a:r>
                  <a:rPr lang="en-US" altLang="ja-JP" sz="2000" i="0" dirty="0" smtClean="0">
                    <a:latin typeface="+mj-lt"/>
                  </a:rPr>
                  <a:t>to</a:t>
                </a:r>
                <a14:m>
                  <m:oMath xmlns:m="http://schemas.openxmlformats.org/officeDocument/2006/math">
                    <m:r>
                      <a:rPr lang="en-US" altLang="ja-JP" sz="2000" i="1" dirty="0" smtClean="0">
                        <a:latin typeface="Cambria Math" charset="0"/>
                      </a:rPr>
                      <m:t> </m:t>
                    </m:r>
                    <m:r>
                      <a:rPr lang="en-US" altLang="ja-JP" sz="2000" i="1" dirty="0" smtClean="0">
                        <a:latin typeface="Cambria Math" charset="0"/>
                      </a:rPr>
                      <m:t>𝑛</m:t>
                    </m:r>
                    <m:r>
                      <a:rPr lang="en-US" altLang="ja-JP" sz="2000" i="1" dirty="0" smtClean="0">
                        <a:latin typeface="Cambria Math" charset="0"/>
                      </a:rPr>
                      <m:t>−1     </m:t>
                    </m:r>
                  </m:oMath>
                </a14:m>
                <a:r>
                  <a:rPr lang="en-US" altLang="ja-JP" sz="2000" dirty="0"/>
                  <a:t>//start of tour</a:t>
                </a:r>
              </a:p>
              <a:p>
                <a:r>
                  <a:rPr lang="ja-JP" altLang="en-US" sz="2000" dirty="0" smtClean="0"/>
                  <a:t>　　</a:t>
                </a:r>
                <a:r>
                  <a:rPr lang="en-US" altLang="ja-JP" sz="2000" dirty="0" smtClean="0"/>
                  <a:t>1: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/>
                      </a:rPr>
                      <m:t>≔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𝐿</m:t>
                    </m:r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𝐛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𝐛</m:t>
                        </m:r>
                      </m:e>
                      <m:sub>
                        <m:func>
                          <m:funcPr>
                            <m:ctrlPr>
                              <a:rPr lang="en-US" altLang="ja-JP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sz="20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min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𝛽</m:t>
                                </m:r>
                                <m: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−1,</m:t>
                                </m:r>
                                <m: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e>
                            </m:d>
                          </m:e>
                        </m:func>
                      </m:sub>
                    </m:sSub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altLang="ja-JP" sz="2000" dirty="0" smtClean="0">
                  <a:solidFill>
                    <a:schemeClr val="tx1"/>
                  </a:solidFill>
                </a:endParaRPr>
              </a:p>
              <a:p>
                <a:r>
                  <a:rPr lang="ja-JP" altLang="en-US" sz="2000" dirty="0" smtClean="0"/>
                  <a:t>　　</a:t>
                </a:r>
                <a:r>
                  <a:rPr lang="en-US" altLang="ja-JP" sz="2000" dirty="0" smtClean="0"/>
                  <a:t>2: </a:t>
                </a:r>
                <a14:m>
                  <m:oMath xmlns:m="http://schemas.openxmlformats.org/officeDocument/2006/math">
                    <m:r>
                      <a:rPr lang="en-US" altLang="ja-JP" sz="2000" b="1" i="0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𝐯</m:t>
                    </m:r>
                    <m:r>
                      <a:rPr lang="en-US" altLang="ja-JP" sz="2000" b="1" i="0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ja-JP" altLang="en-US" sz="2000" dirty="0">
                    <a:solidFill>
                      <a:schemeClr val="tx1"/>
                    </a:solidFill>
                  </a:rPr>
                  <a:t>←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000" b="0" i="0" smtClean="0">
                        <a:solidFill>
                          <a:schemeClr val="tx1"/>
                        </a:solidFill>
                        <a:latin typeface="Cambria Math" charset="0"/>
                      </a:rPr>
                      <m:t>ENUM</m:t>
                    </m:r>
                    <m:r>
                      <a:rPr lang="en-US" altLang="ja-JP" sz="2000" b="0" i="0" smtClean="0">
                        <a:solidFill>
                          <a:schemeClr val="tx1"/>
                        </a:solidFill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altLang="ja-JP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altLang="ja-JP" sz="2000" dirty="0">
                  <a:solidFill>
                    <a:schemeClr val="tx1"/>
                  </a:solidFill>
                </a:endParaRPr>
              </a:p>
              <a:p>
                <a:r>
                  <a:rPr lang="ja-JP" altLang="en-US" sz="2000" dirty="0" smtClean="0"/>
                  <a:t>　　</a:t>
                </a:r>
                <a:r>
                  <a:rPr lang="en-US" altLang="ja-JP" sz="2000" dirty="0" smtClean="0"/>
                  <a:t>3: Update </a:t>
                </a:r>
                <a14:m>
                  <m:oMath xmlns:m="http://schemas.openxmlformats.org/officeDocument/2006/math">
                    <m:r>
                      <a:rPr lang="en-US" altLang="ja-JP" sz="2000" i="1" dirty="0" smtClean="0">
                        <a:latin typeface="Cambria Math" charset="0"/>
                      </a:rPr>
                      <m:t>𝐵</m:t>
                    </m:r>
                  </m:oMath>
                </a14:m>
                <a:r>
                  <a:rPr lang="en-US" altLang="ja-JP" sz="2000" dirty="0" smtClean="0"/>
                  <a:t> </a:t>
                </a:r>
                <a:r>
                  <a:rPr lang="en-US" altLang="ja-JP" sz="2000" dirty="0"/>
                  <a:t>by using </a:t>
                </a:r>
                <a14:m>
                  <m:oMath xmlns:m="http://schemas.openxmlformats.org/officeDocument/2006/math">
                    <m:r>
                      <a:rPr lang="en-US" altLang="ja-JP" sz="2000" b="1" dirty="0">
                        <a:latin typeface="Cambria Math" charset="0"/>
                      </a:rPr>
                      <m:t>𝐯</m:t>
                    </m:r>
                  </m:oMath>
                </a14:m>
                <a:r>
                  <a:rPr lang="en-US" altLang="ja-JP" sz="2000" dirty="0" smtClean="0"/>
                  <a:t> if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ja-JP" sz="2000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ja-JP" sz="2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ja-JP" sz="2000" b="1">
                                <a:latin typeface="Cambria Math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en-US" altLang="ja-JP" sz="2000" i="1">
                                <a:latin typeface="Cambria Math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ja-JP" sz="2000" i="1">
                                <a:latin typeface="Cambria Math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altLang="ja-JP" sz="2000" b="0" i="1" smtClean="0">
                        <a:latin typeface="Cambria Math" charset="0"/>
                      </a:rPr>
                      <m:t>&lt;</m:t>
                    </m:r>
                    <m:d>
                      <m:dPr>
                        <m:begChr m:val="‖"/>
                        <m:endChr m:val="‖"/>
                        <m:ctrlPr>
                          <a:rPr lang="en-US" altLang="ja-JP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000" b="1" i="0" smtClean="0">
                            <a:latin typeface="Cambria Math" charset="0"/>
                          </a:rPr>
                          <m:t>𝐯</m:t>
                        </m:r>
                      </m:e>
                    </m:d>
                  </m:oMath>
                </a14:m>
                <a:endParaRPr lang="en-US" altLang="ja-JP" sz="2000" dirty="0" smtClean="0"/>
              </a:p>
              <a:p>
                <a:r>
                  <a:rPr lang="en-US" altLang="ja-JP" sz="2000" dirty="0" smtClean="0"/>
                  <a:t>end-for</a:t>
                </a:r>
              </a:p>
              <a:p>
                <a:r>
                  <a:rPr lang="en-US" altLang="ja-JP" sz="2000" dirty="0" smtClean="0"/>
                  <a:t>If </a:t>
                </a:r>
                <a:r>
                  <a:rPr lang="en-US" altLang="ja-JP" sz="2000" dirty="0"/>
                  <a:t>(terminating </a:t>
                </a:r>
                <a:r>
                  <a:rPr lang="en-US" altLang="ja-JP" sz="2000" dirty="0" smtClean="0"/>
                  <a:t>condition) </a:t>
                </a:r>
                <a:r>
                  <a:rPr lang="en-US" altLang="ja-JP" sz="2000" dirty="0"/>
                  <a:t>then </a:t>
                </a:r>
                <a:r>
                  <a:rPr lang="en-US" altLang="ja-JP" sz="2000" dirty="0" smtClean="0"/>
                  <a:t>finish;</a:t>
                </a:r>
              </a:p>
              <a:p>
                <a:r>
                  <a:rPr lang="ja-JP" altLang="en-US" sz="2000" dirty="0"/>
                  <a:t>　</a:t>
                </a:r>
                <a:r>
                  <a:rPr lang="ja-JP" altLang="en-US" sz="2000" dirty="0" smtClean="0"/>
                  <a:t>　　</a:t>
                </a:r>
                <a:r>
                  <a:rPr lang="en-US" altLang="ja-JP" sz="2000" dirty="0" smtClean="0"/>
                  <a:t>else go to the start</a:t>
                </a:r>
                <a:endParaRPr lang="en-US" altLang="ja-JP" sz="2000" dirty="0"/>
              </a:p>
            </p:txBody>
          </p:sp>
        </mc:Choice>
        <mc:Fallback xmlns="">
          <p:sp>
            <p:nvSpPr>
              <p:cNvPr id="12" name="正方形/長方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1755760"/>
                <a:ext cx="5400599" cy="2274277"/>
              </a:xfrm>
              <a:prstGeom prst="rect">
                <a:avLst/>
              </a:prstGeom>
              <a:blipFill rotWithShape="0">
                <a:blip r:embed="rId6"/>
                <a:stretch>
                  <a:fillRect l="-898" t="-16667" b="-3175"/>
                </a:stretch>
              </a:blipFill>
              <a:ln w="317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476542" y="908720"/>
                <a:ext cx="3375378" cy="863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400" dirty="0" smtClean="0"/>
                  <a:t>Input: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 i="0" dirty="0" smtClean="0">
                        <a:latin typeface="Cambria Math" charset="0"/>
                      </a:rPr>
                      <m:t>LLL</m:t>
                    </m:r>
                  </m:oMath>
                </a14:m>
                <a:r>
                  <a:rPr lang="en-US" altLang="ja-JP" sz="2400" dirty="0" smtClean="0"/>
                  <a:t> reduced basis</a:t>
                </a:r>
              </a:p>
              <a:p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charset="0"/>
                      </a:rPr>
                      <m:t>𝐵</m:t>
                    </m:r>
                    <m:r>
                      <a:rPr lang="en-US" altLang="ja-JP" sz="2400" i="1" dirty="0" smtClean="0">
                        <a:latin typeface="Cambria Math" charset="0"/>
                      </a:rPr>
                      <m:t>=(</m:t>
                    </m:r>
                    <m:sSub>
                      <m:sSubPr>
                        <m:ctrlPr>
                          <a:rPr lang="en-US" altLang="ja-JP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dirty="0">
                            <a:latin typeface="Cambria Math"/>
                          </a:rPr>
                          <m:t>𝐛</m:t>
                        </m:r>
                      </m:e>
                      <m:sub>
                        <m:r>
                          <a:rPr lang="en-US" altLang="ja-JP" sz="2400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ja-JP" sz="2400" dirty="0">
                        <a:latin typeface="Cambria Math" charset="0"/>
                      </a:rPr>
                      <m:t>,</m:t>
                    </m:r>
                    <m:r>
                      <a:rPr lang="en-US" altLang="ja-JP" sz="2400" b="0" i="1" dirty="0" smtClean="0">
                        <a:latin typeface="Cambria Math"/>
                      </a:rPr>
                      <m:t> </m:t>
                    </m:r>
                    <m:r>
                      <a:rPr lang="en-US" altLang="ja-JP" sz="2400" dirty="0">
                        <a:latin typeface="Cambria Math" charset="0"/>
                      </a:rPr>
                      <m:t>…,</m:t>
                    </m:r>
                    <m:sSub>
                      <m:sSubPr>
                        <m:ctrlPr>
                          <a:rPr lang="en-US" altLang="ja-JP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>
                            <a:latin typeface="Cambria Math"/>
                          </a:rPr>
                          <m:t>𝐛</m:t>
                        </m:r>
                      </m:e>
                      <m:sub>
                        <m:r>
                          <a:rPr lang="en-US" altLang="ja-JP" sz="240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altLang="ja-JP" sz="2400" b="0" i="0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altLang="ja-JP" sz="2400" dirty="0"/>
                  <a:t> </a:t>
                </a:r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42" y="908720"/>
                <a:ext cx="3375378" cy="863891"/>
              </a:xfrm>
              <a:prstGeom prst="rect">
                <a:avLst/>
              </a:prstGeom>
              <a:blipFill rotWithShape="0">
                <a:blip r:embed="rId8"/>
                <a:stretch>
                  <a:fillRect l="-2708" t="-5634" b="-49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タイトル 1"/>
              <p:cNvSpPr txBox="1">
                <a:spLocks/>
              </p:cNvSpPr>
              <p:nvPr/>
            </p:nvSpPr>
            <p:spPr>
              <a:xfrm>
                <a:off x="107504" y="116632"/>
                <a:ext cx="8208912" cy="72008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kumimoji="1"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ja-JP" dirty="0" smtClean="0"/>
                  <a:t>Original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dirty="0" smtClean="0">
                        <a:latin typeface="Cambria Math" charset="0"/>
                      </a:rPr>
                      <m:t>BKZ</m:t>
                    </m:r>
                  </m:oMath>
                </a14:m>
                <a:r>
                  <a:rPr lang="en-US" altLang="ja-JP" dirty="0" smtClean="0"/>
                  <a:t> outline (example in β=30)</a:t>
                </a:r>
                <a:endParaRPr lang="ja-JP" altLang="en-US" dirty="0"/>
              </a:p>
            </p:txBody>
          </p:sp>
        </mc:Choice>
        <mc:Fallback xmlns="">
          <p:sp>
            <p:nvSpPr>
              <p:cNvPr id="14" name="タイトル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16632"/>
                <a:ext cx="8208912" cy="720080"/>
              </a:xfrm>
              <a:prstGeom prst="rect">
                <a:avLst/>
              </a:prstGeom>
              <a:blipFill rotWithShape="0">
                <a:blip r:embed="rId9"/>
                <a:stretch>
                  <a:fillRect l="-3046" t="-16949" r="-12927" b="-4661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正方形/長方形 15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5">
              <a:lumMod val="40000"/>
              <a:lumOff val="6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ja-JP" dirty="0" smtClean="0">
                <a:solidFill>
                  <a:schemeClr val="tx1"/>
                </a:solidFill>
              </a:rPr>
              <a:t>BKZ(2/4) 10/26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79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 txBox="1">
            <a:spLocks/>
          </p:cNvSpPr>
          <p:nvPr/>
        </p:nvSpPr>
        <p:spPr>
          <a:xfrm>
            <a:off x="107504" y="260648"/>
            <a:ext cx="8208912" cy="72008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4000" dirty="0" smtClean="0"/>
              <a:t>Applying our result to SVP challenge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ja-JP" sz="2800" dirty="0" smtClean="0"/>
              <a:t>Time to find a vector &lt; 1.05GH in a random lattice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ja-JP" sz="2800" dirty="0" smtClean="0"/>
              <a:t>Our implementation is comparable to the world records</a:t>
            </a:r>
            <a:endParaRPr lang="ja-JP" altLang="en-US" sz="3600" dirty="0"/>
          </a:p>
        </p:txBody>
      </p:sp>
      <p:grpSp>
        <p:nvGrpSpPr>
          <p:cNvPr id="11" name="グループ化 10"/>
          <p:cNvGrpSpPr/>
          <p:nvPr/>
        </p:nvGrpSpPr>
        <p:grpSpPr>
          <a:xfrm>
            <a:off x="269410" y="1762191"/>
            <a:ext cx="7803317" cy="3993390"/>
            <a:chOff x="125394" y="1556792"/>
            <a:chExt cx="7803317" cy="3993390"/>
          </a:xfrm>
        </p:grpSpPr>
        <p:pic>
          <p:nvPicPr>
            <p:cNvPr id="1026" name="Picture 2" descr="C:\paper\201605\writing_materials\Euro2016slide\o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394" y="1556792"/>
              <a:ext cx="7803317" cy="3993390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5" name="正方形/長方形 4"/>
            <p:cNvSpPr/>
            <p:nvPr/>
          </p:nvSpPr>
          <p:spPr>
            <a:xfrm rot="19895923">
              <a:off x="4262579" y="3095382"/>
              <a:ext cx="23110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800" dirty="0">
                  <a:solidFill>
                    <a:srgbClr val="FF0000"/>
                  </a:solidFill>
                </a:rPr>
                <a:t>Our </a:t>
              </a:r>
              <a:r>
                <a:rPr lang="en-US" altLang="ja-JP" sz="2800" dirty="0" smtClean="0">
                  <a:solidFill>
                    <a:srgbClr val="FF0000"/>
                  </a:solidFill>
                </a:rPr>
                <a:t>algorithm </a:t>
              </a:r>
              <a:endParaRPr lang="ja-JP" alt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1421277" y="1778349"/>
              <a:ext cx="310051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000" dirty="0">
                  <a:solidFill>
                    <a:srgbClr val="00B050"/>
                  </a:solidFill>
                </a:rPr>
                <a:t>Conjecture in </a:t>
              </a:r>
              <a:endParaRPr lang="en-US" altLang="ja-JP" sz="2000" dirty="0" smtClean="0">
                <a:solidFill>
                  <a:srgbClr val="00B050"/>
                </a:solidFill>
              </a:endParaRPr>
            </a:p>
            <a:p>
              <a:r>
                <a:rPr lang="en-US" altLang="ja-JP" sz="2000" dirty="0" err="1" smtClean="0">
                  <a:solidFill>
                    <a:srgbClr val="00B050"/>
                  </a:solidFill>
                </a:rPr>
                <a:t>Kuo</a:t>
              </a:r>
              <a:r>
                <a:rPr lang="en-US" altLang="ja-JP" sz="2000" dirty="0" smtClean="0">
                  <a:solidFill>
                    <a:srgbClr val="00B050"/>
                  </a:solidFill>
                </a:rPr>
                <a:t> </a:t>
              </a:r>
              <a:r>
                <a:rPr lang="en-US" altLang="ja-JP" sz="2000" dirty="0">
                  <a:solidFill>
                    <a:srgbClr val="00B050"/>
                  </a:solidFill>
                </a:rPr>
                <a:t>et al</a:t>
              </a:r>
              <a:r>
                <a:rPr lang="en-US" altLang="ja-JP" sz="2000" dirty="0" smtClean="0">
                  <a:solidFill>
                    <a:srgbClr val="00B050"/>
                  </a:solidFill>
                </a:rPr>
                <a:t>.</a:t>
              </a:r>
              <a:r>
                <a:rPr lang="ja-JP" altLang="en-US" sz="2000" dirty="0" smtClean="0">
                  <a:solidFill>
                    <a:srgbClr val="00B050"/>
                  </a:solidFill>
                </a:rPr>
                <a:t> </a:t>
              </a:r>
              <a:r>
                <a:rPr lang="en-US" altLang="ja-JP" sz="2000" dirty="0" smtClean="0">
                  <a:solidFill>
                    <a:srgbClr val="00B050"/>
                  </a:solidFill>
                </a:rPr>
                <a:t>[</a:t>
              </a:r>
              <a:r>
                <a:rPr lang="en-US" altLang="ja-JP" sz="2000" dirty="0">
                  <a:solidFill>
                    <a:srgbClr val="00B050"/>
                  </a:solidFill>
                </a:rPr>
                <a:t>CHES 2011</a:t>
              </a:r>
              <a:r>
                <a:rPr lang="en-US" altLang="ja-JP" sz="2000" dirty="0" smtClean="0">
                  <a:solidFill>
                    <a:srgbClr val="00B050"/>
                  </a:solidFill>
                </a:rPr>
                <a:t>]</a:t>
              </a:r>
            </a:p>
            <a:p>
              <a:r>
                <a:rPr lang="en-US" altLang="ja-JP" sz="2000" dirty="0" smtClean="0">
                  <a:solidFill>
                    <a:srgbClr val="00B050"/>
                  </a:solidFill>
                </a:rPr>
                <a:t>using GTX-480 GPU</a:t>
              </a:r>
              <a:endParaRPr lang="en-US" altLang="ja-JP" sz="2000" dirty="0">
                <a:solidFill>
                  <a:srgbClr val="00B050"/>
                </a:solidFill>
              </a:endParaRPr>
            </a:p>
          </p:txBody>
        </p:sp>
        <p:cxnSp>
          <p:nvCxnSpPr>
            <p:cNvPr id="10" name="直線コネクタ 9"/>
            <p:cNvCxnSpPr/>
            <p:nvPr/>
          </p:nvCxnSpPr>
          <p:spPr>
            <a:xfrm>
              <a:off x="1475656" y="2708920"/>
              <a:ext cx="2664296" cy="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矢印コネクタ 17"/>
            <p:cNvCxnSpPr/>
            <p:nvPr/>
          </p:nvCxnSpPr>
          <p:spPr>
            <a:xfrm flipH="1">
              <a:off x="2555776" y="2758758"/>
              <a:ext cx="415758" cy="598234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グループ化 7"/>
            <p:cNvGrpSpPr/>
            <p:nvPr/>
          </p:nvGrpSpPr>
          <p:grpSpPr>
            <a:xfrm>
              <a:off x="3995936" y="4223410"/>
              <a:ext cx="3168352" cy="861774"/>
              <a:chOff x="5220072" y="4688408"/>
              <a:chExt cx="3168352" cy="861774"/>
            </a:xfrm>
          </p:grpSpPr>
          <p:sp>
            <p:nvSpPr>
              <p:cNvPr id="20" name="テキスト ボックス 19"/>
              <p:cNvSpPr txBox="1"/>
              <p:nvPr/>
            </p:nvSpPr>
            <p:spPr>
              <a:xfrm>
                <a:off x="5220072" y="4688408"/>
                <a:ext cx="3168352" cy="86177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000" dirty="0" smtClean="0"/>
                  <a:t> </a:t>
                </a:r>
                <a:r>
                  <a:rPr kumimoji="1" lang="ja-JP" altLang="en-US" sz="2000" dirty="0" smtClean="0"/>
                  <a:t>　</a:t>
                </a:r>
                <a:r>
                  <a:rPr kumimoji="1" lang="en-US" altLang="ja-JP" sz="2000" dirty="0" smtClean="0"/>
                  <a:t>Our Experimental Results</a:t>
                </a:r>
              </a:p>
              <a:p>
                <a:endParaRPr kumimoji="1" lang="en-US" altLang="ja-JP" sz="1000" dirty="0" smtClean="0"/>
              </a:p>
              <a:p>
                <a:r>
                  <a:rPr lang="en-US" altLang="ja-JP" sz="2000" dirty="0"/>
                  <a:t> </a:t>
                </a:r>
                <a:r>
                  <a:rPr lang="ja-JP" altLang="en-US" sz="2000" dirty="0" smtClean="0"/>
                  <a:t>　</a:t>
                </a:r>
                <a:r>
                  <a:rPr lang="en-US" altLang="ja-JP" sz="2000" dirty="0" smtClean="0"/>
                  <a:t>Records of SVP Challenge</a:t>
                </a:r>
                <a:endParaRPr kumimoji="1" lang="ja-JP" altLang="en-US" sz="2000" dirty="0"/>
              </a:p>
            </p:txBody>
          </p:sp>
          <p:sp>
            <p:nvSpPr>
              <p:cNvPr id="21" name="円/楕円 20"/>
              <p:cNvSpPr/>
              <p:nvPr/>
            </p:nvSpPr>
            <p:spPr>
              <a:xfrm>
                <a:off x="5364088" y="4832424"/>
                <a:ext cx="108000" cy="1080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円/楕円 22"/>
              <p:cNvSpPr/>
              <p:nvPr/>
            </p:nvSpPr>
            <p:spPr>
              <a:xfrm>
                <a:off x="5364088" y="5300488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25" name="正方形/長方形 24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5">
              <a:lumMod val="40000"/>
              <a:lumOff val="6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kumimoji="1" lang="en-US" altLang="ja-JP" dirty="0" smtClean="0">
                <a:solidFill>
                  <a:schemeClr val="tx1"/>
                </a:solidFill>
              </a:rPr>
              <a:t>Result 01/26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432048" y="5563364"/>
            <a:ext cx="8892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/>
              <a:t>Paper full-version: </a:t>
            </a:r>
            <a:r>
              <a:rPr lang="en-US" altLang="ja-JP" sz="2400" dirty="0">
                <a:solidFill>
                  <a:srgbClr val="FF0000"/>
                </a:solidFill>
              </a:rPr>
              <a:t>http://eprint.iacr.org/2016/146</a:t>
            </a:r>
          </a:p>
          <a:p>
            <a:r>
              <a:rPr lang="en-US" altLang="ja-JP" sz="2400" dirty="0"/>
              <a:t>Our library for verification: </a:t>
            </a:r>
          </a:p>
          <a:p>
            <a:r>
              <a:rPr lang="ja-JP" altLang="en-US" sz="2400" dirty="0"/>
              <a:t>　　　　　　　</a:t>
            </a:r>
            <a:r>
              <a:rPr lang="en-US" altLang="ja-JP" sz="2400" dirty="0"/>
              <a:t> </a:t>
            </a:r>
            <a:r>
              <a:rPr lang="en-US" altLang="ja-JP" sz="2400" dirty="0">
                <a:solidFill>
                  <a:srgbClr val="FF0000"/>
                </a:solidFill>
              </a:rPr>
              <a:t>http://www2.nict.go.jp/security/pbkzcode/index.html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 rot="19859233">
            <a:off x="4425104" y="1836532"/>
            <a:ext cx="3150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70C0"/>
                </a:solidFill>
              </a:rPr>
              <a:t>BKZ 2.0 simulation </a:t>
            </a:r>
          </a:p>
          <a:p>
            <a:r>
              <a:rPr kumimoji="1" lang="en-US" altLang="ja-JP" sz="2400" dirty="0" smtClean="0">
                <a:solidFill>
                  <a:srgbClr val="0070C0"/>
                </a:solidFill>
              </a:rPr>
              <a:t>      with </a:t>
            </a:r>
            <a:r>
              <a:rPr kumimoji="1" lang="en-US" altLang="ja-JP" sz="2400" u="sng" dirty="0" smtClean="0">
                <a:solidFill>
                  <a:srgbClr val="0070C0"/>
                </a:solidFill>
              </a:rPr>
              <a:t>fixed</a:t>
            </a:r>
            <a:r>
              <a:rPr kumimoji="1" lang="en-US" altLang="ja-JP" sz="2400" dirty="0" smtClean="0">
                <a:solidFill>
                  <a:srgbClr val="0070C0"/>
                </a:solidFill>
              </a:rPr>
              <a:t> </a:t>
            </a:r>
            <a:r>
              <a:rPr kumimoji="1" lang="en-US" altLang="ja-JP" sz="2400" dirty="0" err="1" smtClean="0">
                <a:solidFill>
                  <a:srgbClr val="0070C0"/>
                </a:solidFill>
              </a:rPr>
              <a:t>blocksize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97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0656" y="1700808"/>
            <a:ext cx="2622088" cy="262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215504" y="4491117"/>
                <a:ext cx="86769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ja-JP" sz="2800" dirty="0" smtClean="0"/>
                  <a:t>After processing index 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charset="0"/>
                      </a:rPr>
                      <m:t>𝑖</m:t>
                    </m:r>
                    <m:r>
                      <a:rPr lang="en-US" altLang="ja-JP" sz="2800" i="1" dirty="0" smtClean="0">
                        <a:latin typeface="Cambria Math" charset="0"/>
                      </a:rPr>
                      <m:t>=3</m:t>
                    </m:r>
                  </m:oMath>
                </a14:m>
                <a:endParaRPr lang="en-US" altLang="ja-JP" sz="2800" dirty="0" smtClean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04" y="4491117"/>
                <a:ext cx="8676976" cy="523220"/>
              </a:xfrm>
              <a:prstGeom prst="rect">
                <a:avLst/>
              </a:prstGeom>
              <a:blipFill rotWithShape="0">
                <a:blip r:embed="rId4"/>
                <a:stretch>
                  <a:fillRect l="-1264" t="-11628" b="-325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/>
          <p:cNvSpPr txBox="1"/>
          <p:nvPr/>
        </p:nvSpPr>
        <p:spPr>
          <a:xfrm>
            <a:off x="1610765" y="4153688"/>
            <a:ext cx="521870" cy="21602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noAutofit/>
          </a:bodyPr>
          <a:lstStyle/>
          <a:p>
            <a:r>
              <a:rPr kumimoji="1" lang="en-US" altLang="ja-JP" dirty="0" smtClean="0"/>
              <a:t>index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 rot="16200000">
                <a:off x="-545342" y="2717651"/>
                <a:ext cx="1944216" cy="369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b="0" i="0" smtClean="0">
                          <a:latin typeface="Cambria Math" charset="0"/>
                        </a:rPr>
                        <m:t>log</m:t>
                      </m:r>
                      <m:d>
                        <m:dPr>
                          <m:begChr m:val="‖"/>
                          <m:endChr m:val="‖"/>
                          <m:ctrlPr>
                            <a:rPr kumimoji="1" lang="en-US" altLang="ja-JP" b="0" i="1" smtClean="0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ja-JP" b="1">
                                  <a:latin typeface="Cambria Math"/>
                                </a:rPr>
                                <m:t>𝐛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ja-JP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545342" y="2717651"/>
                <a:ext cx="1944216" cy="369588"/>
              </a:xfrm>
              <a:prstGeom prst="rect">
                <a:avLst/>
              </a:prstGeom>
              <a:blipFill rotWithShape="0">
                <a:blip r:embed="rId5"/>
                <a:stretch>
                  <a:fillRect r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/>
              <p:cNvSpPr/>
              <p:nvPr/>
            </p:nvSpPr>
            <p:spPr>
              <a:xfrm>
                <a:off x="3635896" y="1755760"/>
                <a:ext cx="5400599" cy="2274277"/>
              </a:xfrm>
              <a:prstGeom prst="rect">
                <a:avLst/>
              </a:prstGeom>
              <a:ln w="31750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2000" dirty="0" smtClean="0"/>
                  <a:t>for </a:t>
                </a:r>
                <a14:m>
                  <m:oMath xmlns:m="http://schemas.openxmlformats.org/officeDocument/2006/math">
                    <m:r>
                      <a:rPr lang="en-US" altLang="ja-JP" sz="2000" i="1" dirty="0" smtClean="0">
                        <a:latin typeface="Cambria Math" charset="0"/>
                      </a:rPr>
                      <m:t>𝑖</m:t>
                    </m:r>
                    <m:r>
                      <a:rPr lang="en-US" altLang="ja-JP" sz="2000" i="1" dirty="0" smtClean="0">
                        <a:latin typeface="Cambria Math" charset="0"/>
                      </a:rPr>
                      <m:t>=1 </m:t>
                    </m:r>
                  </m:oMath>
                </a14:m>
                <a:r>
                  <a:rPr lang="en-US" altLang="ja-JP" sz="2000" i="0" dirty="0" smtClean="0">
                    <a:latin typeface="+mj-lt"/>
                  </a:rPr>
                  <a:t>to</a:t>
                </a:r>
                <a14:m>
                  <m:oMath xmlns:m="http://schemas.openxmlformats.org/officeDocument/2006/math">
                    <m:r>
                      <a:rPr lang="en-US" altLang="ja-JP" sz="2000" i="1" dirty="0" smtClean="0">
                        <a:latin typeface="Cambria Math" charset="0"/>
                      </a:rPr>
                      <m:t> </m:t>
                    </m:r>
                    <m:r>
                      <a:rPr lang="en-US" altLang="ja-JP" sz="2000" i="1" dirty="0" smtClean="0">
                        <a:latin typeface="Cambria Math" charset="0"/>
                      </a:rPr>
                      <m:t>𝑛</m:t>
                    </m:r>
                    <m:r>
                      <a:rPr lang="en-US" altLang="ja-JP" sz="2000" i="1" dirty="0" smtClean="0">
                        <a:latin typeface="Cambria Math" charset="0"/>
                      </a:rPr>
                      <m:t>−1     </m:t>
                    </m:r>
                  </m:oMath>
                </a14:m>
                <a:r>
                  <a:rPr lang="en-US" altLang="ja-JP" sz="2000" dirty="0"/>
                  <a:t>//start of tour</a:t>
                </a:r>
              </a:p>
              <a:p>
                <a:r>
                  <a:rPr lang="ja-JP" altLang="en-US" sz="2000" dirty="0" smtClean="0"/>
                  <a:t>　　</a:t>
                </a:r>
                <a:r>
                  <a:rPr lang="en-US" altLang="ja-JP" sz="2000" dirty="0" smtClean="0"/>
                  <a:t>1: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/>
                      </a:rPr>
                      <m:t>≔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𝐿</m:t>
                    </m:r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𝐛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𝐛</m:t>
                        </m:r>
                      </m:e>
                      <m:sub>
                        <m:func>
                          <m:funcPr>
                            <m:ctrlPr>
                              <a:rPr lang="en-US" altLang="ja-JP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sz="20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min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𝛽</m:t>
                                </m:r>
                                <m: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−1,</m:t>
                                </m:r>
                                <m: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e>
                            </m:d>
                          </m:e>
                        </m:func>
                      </m:sub>
                    </m:sSub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altLang="ja-JP" sz="2000" dirty="0" smtClean="0">
                  <a:solidFill>
                    <a:schemeClr val="tx1"/>
                  </a:solidFill>
                </a:endParaRPr>
              </a:p>
              <a:p>
                <a:r>
                  <a:rPr lang="ja-JP" altLang="en-US" sz="2000" dirty="0" smtClean="0"/>
                  <a:t>　　</a:t>
                </a:r>
                <a:r>
                  <a:rPr lang="en-US" altLang="ja-JP" sz="2000" dirty="0" smtClean="0"/>
                  <a:t>2: </a:t>
                </a:r>
                <a14:m>
                  <m:oMath xmlns:m="http://schemas.openxmlformats.org/officeDocument/2006/math">
                    <m:r>
                      <a:rPr lang="en-US" altLang="ja-JP" sz="2000" b="1" i="0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𝐯</m:t>
                    </m:r>
                    <m:r>
                      <a:rPr lang="en-US" altLang="ja-JP" sz="2000" b="1" i="0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ja-JP" altLang="en-US" sz="2000" dirty="0">
                    <a:solidFill>
                      <a:schemeClr val="tx1"/>
                    </a:solidFill>
                  </a:rPr>
                  <a:t>←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000" b="0" i="0" smtClean="0">
                        <a:solidFill>
                          <a:schemeClr val="tx1"/>
                        </a:solidFill>
                        <a:latin typeface="Cambria Math" charset="0"/>
                      </a:rPr>
                      <m:t>ENUM</m:t>
                    </m:r>
                    <m:r>
                      <a:rPr lang="en-US" altLang="ja-JP" sz="2000" b="0" i="0" smtClean="0">
                        <a:solidFill>
                          <a:schemeClr val="tx1"/>
                        </a:solidFill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altLang="ja-JP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altLang="ja-JP" sz="2000" dirty="0">
                  <a:solidFill>
                    <a:schemeClr val="tx1"/>
                  </a:solidFill>
                </a:endParaRPr>
              </a:p>
              <a:p>
                <a:r>
                  <a:rPr lang="ja-JP" altLang="en-US" sz="2000" dirty="0" smtClean="0"/>
                  <a:t>　　</a:t>
                </a:r>
                <a:r>
                  <a:rPr lang="en-US" altLang="ja-JP" sz="2000" dirty="0" smtClean="0"/>
                  <a:t>3: Update </a:t>
                </a:r>
                <a14:m>
                  <m:oMath xmlns:m="http://schemas.openxmlformats.org/officeDocument/2006/math">
                    <m:r>
                      <a:rPr lang="en-US" altLang="ja-JP" sz="2000" i="1" dirty="0" smtClean="0">
                        <a:latin typeface="Cambria Math" charset="0"/>
                      </a:rPr>
                      <m:t>𝐵</m:t>
                    </m:r>
                  </m:oMath>
                </a14:m>
                <a:r>
                  <a:rPr lang="en-US" altLang="ja-JP" sz="2000" dirty="0" smtClean="0"/>
                  <a:t> </a:t>
                </a:r>
                <a:r>
                  <a:rPr lang="en-US" altLang="ja-JP" sz="2000" dirty="0"/>
                  <a:t>by using </a:t>
                </a:r>
                <a14:m>
                  <m:oMath xmlns:m="http://schemas.openxmlformats.org/officeDocument/2006/math">
                    <m:r>
                      <a:rPr lang="en-US" altLang="ja-JP" sz="2000" b="1" dirty="0">
                        <a:latin typeface="Cambria Math" charset="0"/>
                      </a:rPr>
                      <m:t>𝐯</m:t>
                    </m:r>
                  </m:oMath>
                </a14:m>
                <a:r>
                  <a:rPr lang="en-US" altLang="ja-JP" sz="2000" dirty="0" smtClean="0"/>
                  <a:t> if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ja-JP" sz="2000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ja-JP" sz="2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ja-JP" sz="2000" b="1">
                                <a:latin typeface="Cambria Math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en-US" altLang="ja-JP" sz="2000" i="1">
                                <a:latin typeface="Cambria Math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ja-JP" sz="2000" i="1">
                                <a:latin typeface="Cambria Math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altLang="ja-JP" sz="2000" b="0" i="1" smtClean="0">
                        <a:latin typeface="Cambria Math" charset="0"/>
                      </a:rPr>
                      <m:t>&lt;</m:t>
                    </m:r>
                    <m:d>
                      <m:dPr>
                        <m:begChr m:val="‖"/>
                        <m:endChr m:val="‖"/>
                        <m:ctrlPr>
                          <a:rPr lang="en-US" altLang="ja-JP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000" b="1" i="0" smtClean="0">
                            <a:latin typeface="Cambria Math" charset="0"/>
                          </a:rPr>
                          <m:t>𝐯</m:t>
                        </m:r>
                      </m:e>
                    </m:d>
                  </m:oMath>
                </a14:m>
                <a:endParaRPr lang="en-US" altLang="ja-JP" sz="2000" dirty="0" smtClean="0"/>
              </a:p>
              <a:p>
                <a:r>
                  <a:rPr lang="en-US" altLang="ja-JP" sz="2000" dirty="0" smtClean="0"/>
                  <a:t>end-for</a:t>
                </a:r>
              </a:p>
              <a:p>
                <a:r>
                  <a:rPr lang="en-US" altLang="ja-JP" sz="2000" dirty="0" smtClean="0"/>
                  <a:t>If </a:t>
                </a:r>
                <a:r>
                  <a:rPr lang="en-US" altLang="ja-JP" sz="2000" dirty="0"/>
                  <a:t>(terminating </a:t>
                </a:r>
                <a:r>
                  <a:rPr lang="en-US" altLang="ja-JP" sz="2000" dirty="0" smtClean="0"/>
                  <a:t>condition) </a:t>
                </a:r>
                <a:r>
                  <a:rPr lang="en-US" altLang="ja-JP" sz="2000" dirty="0"/>
                  <a:t>then </a:t>
                </a:r>
                <a:r>
                  <a:rPr lang="en-US" altLang="ja-JP" sz="2000" dirty="0" smtClean="0"/>
                  <a:t>finish;</a:t>
                </a:r>
              </a:p>
              <a:p>
                <a:r>
                  <a:rPr lang="ja-JP" altLang="en-US" sz="2000" dirty="0"/>
                  <a:t>　</a:t>
                </a:r>
                <a:r>
                  <a:rPr lang="ja-JP" altLang="en-US" sz="2000" dirty="0" smtClean="0"/>
                  <a:t>　　</a:t>
                </a:r>
                <a:r>
                  <a:rPr lang="en-US" altLang="ja-JP" sz="2000" dirty="0" smtClean="0"/>
                  <a:t>else go to the start</a:t>
                </a:r>
                <a:endParaRPr lang="en-US" altLang="ja-JP" sz="2000" dirty="0"/>
              </a:p>
            </p:txBody>
          </p:sp>
        </mc:Choice>
        <mc:Fallback xmlns="">
          <p:sp>
            <p:nvSpPr>
              <p:cNvPr id="12" name="正方形/長方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1755760"/>
                <a:ext cx="5400599" cy="2274277"/>
              </a:xfrm>
              <a:prstGeom prst="rect">
                <a:avLst/>
              </a:prstGeom>
              <a:blipFill rotWithShape="0">
                <a:blip r:embed="rId6"/>
                <a:stretch>
                  <a:fillRect l="-898" t="-16667" b="-3175"/>
                </a:stretch>
              </a:blipFill>
              <a:ln w="317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476542" y="908720"/>
                <a:ext cx="3375378" cy="863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400" dirty="0" smtClean="0"/>
                  <a:t>Input: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 i="0" dirty="0" smtClean="0">
                        <a:latin typeface="Cambria Math" charset="0"/>
                      </a:rPr>
                      <m:t>LLL</m:t>
                    </m:r>
                  </m:oMath>
                </a14:m>
                <a:r>
                  <a:rPr lang="en-US" altLang="ja-JP" sz="2400" dirty="0" smtClean="0"/>
                  <a:t> reduced basis</a:t>
                </a:r>
              </a:p>
              <a:p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charset="0"/>
                      </a:rPr>
                      <m:t>𝐵</m:t>
                    </m:r>
                    <m:r>
                      <a:rPr lang="en-US" altLang="ja-JP" sz="2400" i="1" dirty="0" smtClean="0">
                        <a:latin typeface="Cambria Math" charset="0"/>
                      </a:rPr>
                      <m:t>=(</m:t>
                    </m:r>
                    <m:sSub>
                      <m:sSubPr>
                        <m:ctrlPr>
                          <a:rPr lang="en-US" altLang="ja-JP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dirty="0">
                            <a:latin typeface="Cambria Math"/>
                          </a:rPr>
                          <m:t>𝐛</m:t>
                        </m:r>
                      </m:e>
                      <m:sub>
                        <m:r>
                          <a:rPr lang="en-US" altLang="ja-JP" sz="2400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ja-JP" sz="2400" dirty="0">
                        <a:latin typeface="Cambria Math" charset="0"/>
                      </a:rPr>
                      <m:t>,</m:t>
                    </m:r>
                    <m:r>
                      <a:rPr lang="en-US" altLang="ja-JP" sz="2400" b="0" i="1" dirty="0" smtClean="0">
                        <a:latin typeface="Cambria Math"/>
                      </a:rPr>
                      <m:t> </m:t>
                    </m:r>
                    <m:r>
                      <a:rPr lang="en-US" altLang="ja-JP" sz="2400" dirty="0">
                        <a:latin typeface="Cambria Math" charset="0"/>
                      </a:rPr>
                      <m:t>…,</m:t>
                    </m:r>
                    <m:sSub>
                      <m:sSubPr>
                        <m:ctrlPr>
                          <a:rPr lang="en-US" altLang="ja-JP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>
                            <a:latin typeface="Cambria Math"/>
                          </a:rPr>
                          <m:t>𝐛</m:t>
                        </m:r>
                      </m:e>
                      <m:sub>
                        <m:r>
                          <a:rPr lang="en-US" altLang="ja-JP" sz="240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altLang="ja-JP" sz="2400" b="0" i="0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altLang="ja-JP" sz="2400" dirty="0"/>
                  <a:t> </a:t>
                </a:r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42" y="908720"/>
                <a:ext cx="3375378" cy="863891"/>
              </a:xfrm>
              <a:prstGeom prst="rect">
                <a:avLst/>
              </a:prstGeom>
              <a:blipFill rotWithShape="0">
                <a:blip r:embed="rId8"/>
                <a:stretch>
                  <a:fillRect l="-2708" t="-5634" b="-49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107504" y="116632"/>
                <a:ext cx="8208912" cy="720080"/>
              </a:xfrm>
            </p:spPr>
            <p:txBody>
              <a:bodyPr wrap="none" anchor="t">
                <a:noAutofit/>
              </a:bodyPr>
              <a:lstStyle/>
              <a:p>
                <a:pPr algn="l"/>
                <a:r>
                  <a:rPr lang="en-US" altLang="ja-JP" dirty="0" smtClean="0"/>
                  <a:t>Original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i="0" dirty="0" smtClean="0">
                        <a:latin typeface="Cambria Math" charset="0"/>
                      </a:rPr>
                      <m:t>BKZ</m:t>
                    </m:r>
                  </m:oMath>
                </a14:m>
                <a:r>
                  <a:rPr lang="en-US" altLang="ja-JP" dirty="0" smtClean="0"/>
                  <a:t> outline (example in β=30)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15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7504" y="116632"/>
                <a:ext cx="8208912" cy="720080"/>
              </a:xfrm>
              <a:blipFill rotWithShape="0">
                <a:blip r:embed="rId9"/>
                <a:stretch>
                  <a:fillRect l="-3046" t="-16949" r="-12927" b="-4661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正方形/長方形 15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5">
              <a:lumMod val="40000"/>
              <a:lumOff val="6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ja-JP" dirty="0" smtClean="0">
                <a:solidFill>
                  <a:schemeClr val="tx1"/>
                </a:solidFill>
              </a:rPr>
              <a:t>BKZ(2/4) 10/26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90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0656" y="1700808"/>
            <a:ext cx="2622088" cy="262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215504" y="4491117"/>
                <a:ext cx="86769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ja-JP" sz="2800" dirty="0" smtClean="0"/>
                  <a:t>After processing index 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charset="0"/>
                      </a:rPr>
                      <m:t>𝑖</m:t>
                    </m:r>
                    <m:r>
                      <a:rPr lang="en-US" altLang="ja-JP" sz="2800" i="1" dirty="0" smtClean="0">
                        <a:latin typeface="Cambria Math" charset="0"/>
                      </a:rPr>
                      <m:t>=4</m:t>
                    </m:r>
                  </m:oMath>
                </a14:m>
                <a:endParaRPr lang="en-US" altLang="ja-JP" sz="2800" dirty="0" smtClean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04" y="4491117"/>
                <a:ext cx="8676976" cy="523220"/>
              </a:xfrm>
              <a:prstGeom prst="rect">
                <a:avLst/>
              </a:prstGeom>
              <a:blipFill rotWithShape="0">
                <a:blip r:embed="rId4"/>
                <a:stretch>
                  <a:fillRect l="-1264" t="-11628" b="-325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/>
          <p:cNvSpPr txBox="1"/>
          <p:nvPr/>
        </p:nvSpPr>
        <p:spPr>
          <a:xfrm>
            <a:off x="1610765" y="4153688"/>
            <a:ext cx="521870" cy="21602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noAutofit/>
          </a:bodyPr>
          <a:lstStyle/>
          <a:p>
            <a:r>
              <a:rPr kumimoji="1" lang="en-US" altLang="ja-JP" dirty="0" smtClean="0"/>
              <a:t>index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 rot="16200000">
                <a:off x="-545342" y="2717651"/>
                <a:ext cx="1944216" cy="369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b="0" i="0" smtClean="0">
                          <a:latin typeface="Cambria Math" charset="0"/>
                        </a:rPr>
                        <m:t>log</m:t>
                      </m:r>
                      <m:d>
                        <m:dPr>
                          <m:begChr m:val="‖"/>
                          <m:endChr m:val="‖"/>
                          <m:ctrlPr>
                            <a:rPr kumimoji="1" lang="en-US" altLang="ja-JP" b="0" i="1" smtClean="0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ja-JP" b="1">
                                  <a:latin typeface="Cambria Math"/>
                                </a:rPr>
                                <m:t>𝐛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ja-JP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545342" y="2717651"/>
                <a:ext cx="1944216" cy="369588"/>
              </a:xfrm>
              <a:prstGeom prst="rect">
                <a:avLst/>
              </a:prstGeom>
              <a:blipFill rotWithShape="0">
                <a:blip r:embed="rId5"/>
                <a:stretch>
                  <a:fillRect r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/>
              <p:cNvSpPr/>
              <p:nvPr/>
            </p:nvSpPr>
            <p:spPr>
              <a:xfrm>
                <a:off x="3635896" y="1755760"/>
                <a:ext cx="5400599" cy="2274277"/>
              </a:xfrm>
              <a:prstGeom prst="rect">
                <a:avLst/>
              </a:prstGeom>
              <a:ln w="31750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2000" dirty="0" smtClean="0"/>
                  <a:t>for </a:t>
                </a:r>
                <a14:m>
                  <m:oMath xmlns:m="http://schemas.openxmlformats.org/officeDocument/2006/math">
                    <m:r>
                      <a:rPr lang="en-US" altLang="ja-JP" sz="2000" i="1" dirty="0" smtClean="0">
                        <a:latin typeface="Cambria Math" charset="0"/>
                      </a:rPr>
                      <m:t>𝑖</m:t>
                    </m:r>
                    <m:r>
                      <a:rPr lang="en-US" altLang="ja-JP" sz="2000" i="1" dirty="0" smtClean="0">
                        <a:latin typeface="Cambria Math" charset="0"/>
                      </a:rPr>
                      <m:t>=1 </m:t>
                    </m:r>
                  </m:oMath>
                </a14:m>
                <a:r>
                  <a:rPr lang="en-US" altLang="ja-JP" sz="2000" i="0" dirty="0" smtClean="0">
                    <a:latin typeface="+mj-lt"/>
                  </a:rPr>
                  <a:t>to</a:t>
                </a:r>
                <a14:m>
                  <m:oMath xmlns:m="http://schemas.openxmlformats.org/officeDocument/2006/math">
                    <m:r>
                      <a:rPr lang="en-US" altLang="ja-JP" sz="2000" i="1" dirty="0" smtClean="0">
                        <a:latin typeface="Cambria Math" charset="0"/>
                      </a:rPr>
                      <m:t> </m:t>
                    </m:r>
                    <m:r>
                      <a:rPr lang="en-US" altLang="ja-JP" sz="2000" i="1" dirty="0" smtClean="0">
                        <a:latin typeface="Cambria Math" charset="0"/>
                      </a:rPr>
                      <m:t>𝑛</m:t>
                    </m:r>
                    <m:r>
                      <a:rPr lang="en-US" altLang="ja-JP" sz="2000" i="1" dirty="0" smtClean="0">
                        <a:latin typeface="Cambria Math" charset="0"/>
                      </a:rPr>
                      <m:t>−1     </m:t>
                    </m:r>
                  </m:oMath>
                </a14:m>
                <a:r>
                  <a:rPr lang="en-US" altLang="ja-JP" sz="2000" dirty="0"/>
                  <a:t>//start of tour</a:t>
                </a:r>
              </a:p>
              <a:p>
                <a:r>
                  <a:rPr lang="ja-JP" altLang="en-US" sz="2000" dirty="0" smtClean="0"/>
                  <a:t>　　</a:t>
                </a:r>
                <a:r>
                  <a:rPr lang="en-US" altLang="ja-JP" sz="2000" dirty="0" smtClean="0"/>
                  <a:t>1: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/>
                      </a:rPr>
                      <m:t>≔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𝐿</m:t>
                    </m:r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𝐛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𝐛</m:t>
                        </m:r>
                      </m:e>
                      <m:sub>
                        <m:func>
                          <m:funcPr>
                            <m:ctrlPr>
                              <a:rPr lang="en-US" altLang="ja-JP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sz="20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min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𝛽</m:t>
                                </m:r>
                                <m: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−1,</m:t>
                                </m:r>
                                <m: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e>
                            </m:d>
                          </m:e>
                        </m:func>
                      </m:sub>
                    </m:sSub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altLang="ja-JP" sz="2000" dirty="0" smtClean="0">
                  <a:solidFill>
                    <a:schemeClr val="tx1"/>
                  </a:solidFill>
                </a:endParaRPr>
              </a:p>
              <a:p>
                <a:r>
                  <a:rPr lang="ja-JP" altLang="en-US" sz="2000" dirty="0" smtClean="0"/>
                  <a:t>　　</a:t>
                </a:r>
                <a:r>
                  <a:rPr lang="en-US" altLang="ja-JP" sz="2000" dirty="0" smtClean="0"/>
                  <a:t>2: </a:t>
                </a:r>
                <a14:m>
                  <m:oMath xmlns:m="http://schemas.openxmlformats.org/officeDocument/2006/math">
                    <m:r>
                      <a:rPr lang="en-US" altLang="ja-JP" sz="2000" b="1" i="0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𝐯</m:t>
                    </m:r>
                    <m:r>
                      <a:rPr lang="en-US" altLang="ja-JP" sz="2000" b="1" i="0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ja-JP" altLang="en-US" sz="2000" dirty="0">
                    <a:solidFill>
                      <a:schemeClr val="tx1"/>
                    </a:solidFill>
                  </a:rPr>
                  <a:t>←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000" b="0" i="0" smtClean="0">
                        <a:solidFill>
                          <a:schemeClr val="tx1"/>
                        </a:solidFill>
                        <a:latin typeface="Cambria Math" charset="0"/>
                      </a:rPr>
                      <m:t>ENUM</m:t>
                    </m:r>
                    <m:r>
                      <a:rPr lang="en-US" altLang="ja-JP" sz="2000" b="0" i="0" smtClean="0">
                        <a:solidFill>
                          <a:schemeClr val="tx1"/>
                        </a:solidFill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altLang="ja-JP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altLang="ja-JP" sz="2000" dirty="0">
                  <a:solidFill>
                    <a:schemeClr val="tx1"/>
                  </a:solidFill>
                </a:endParaRPr>
              </a:p>
              <a:p>
                <a:r>
                  <a:rPr lang="ja-JP" altLang="en-US" sz="2000" dirty="0" smtClean="0"/>
                  <a:t>　　</a:t>
                </a:r>
                <a:r>
                  <a:rPr lang="en-US" altLang="ja-JP" sz="2000" dirty="0" smtClean="0"/>
                  <a:t>3: Update </a:t>
                </a:r>
                <a14:m>
                  <m:oMath xmlns:m="http://schemas.openxmlformats.org/officeDocument/2006/math">
                    <m:r>
                      <a:rPr lang="en-US" altLang="ja-JP" sz="2000" i="1" dirty="0" smtClean="0">
                        <a:latin typeface="Cambria Math" charset="0"/>
                      </a:rPr>
                      <m:t>𝐵</m:t>
                    </m:r>
                  </m:oMath>
                </a14:m>
                <a:r>
                  <a:rPr lang="en-US" altLang="ja-JP" sz="2000" dirty="0" smtClean="0"/>
                  <a:t> </a:t>
                </a:r>
                <a:r>
                  <a:rPr lang="en-US" altLang="ja-JP" sz="2000" dirty="0"/>
                  <a:t>by using </a:t>
                </a:r>
                <a14:m>
                  <m:oMath xmlns:m="http://schemas.openxmlformats.org/officeDocument/2006/math">
                    <m:r>
                      <a:rPr lang="en-US" altLang="ja-JP" sz="2000" b="1" dirty="0">
                        <a:latin typeface="Cambria Math" charset="0"/>
                      </a:rPr>
                      <m:t>𝐯</m:t>
                    </m:r>
                  </m:oMath>
                </a14:m>
                <a:r>
                  <a:rPr lang="en-US" altLang="ja-JP" sz="2000" dirty="0" smtClean="0"/>
                  <a:t> if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ja-JP" sz="2000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ja-JP" sz="2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ja-JP" sz="2000" b="1">
                                <a:latin typeface="Cambria Math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en-US" altLang="ja-JP" sz="2000" i="1">
                                <a:latin typeface="Cambria Math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ja-JP" sz="2000" i="1">
                                <a:latin typeface="Cambria Math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altLang="ja-JP" sz="2000" b="0" i="1" smtClean="0">
                        <a:latin typeface="Cambria Math" charset="0"/>
                      </a:rPr>
                      <m:t>&lt;</m:t>
                    </m:r>
                    <m:d>
                      <m:dPr>
                        <m:begChr m:val="‖"/>
                        <m:endChr m:val="‖"/>
                        <m:ctrlPr>
                          <a:rPr lang="en-US" altLang="ja-JP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000" b="1" i="0" smtClean="0">
                            <a:latin typeface="Cambria Math" charset="0"/>
                          </a:rPr>
                          <m:t>𝐯</m:t>
                        </m:r>
                      </m:e>
                    </m:d>
                  </m:oMath>
                </a14:m>
                <a:endParaRPr lang="en-US" altLang="ja-JP" sz="2000" dirty="0" smtClean="0"/>
              </a:p>
              <a:p>
                <a:r>
                  <a:rPr lang="en-US" altLang="ja-JP" sz="2000" dirty="0" smtClean="0"/>
                  <a:t>end-for</a:t>
                </a:r>
              </a:p>
              <a:p>
                <a:r>
                  <a:rPr lang="en-US" altLang="ja-JP" sz="2000" dirty="0" smtClean="0"/>
                  <a:t>If </a:t>
                </a:r>
                <a:r>
                  <a:rPr lang="en-US" altLang="ja-JP" sz="2000" dirty="0"/>
                  <a:t>(terminating </a:t>
                </a:r>
                <a:r>
                  <a:rPr lang="en-US" altLang="ja-JP" sz="2000" dirty="0" smtClean="0"/>
                  <a:t>condition) </a:t>
                </a:r>
                <a:r>
                  <a:rPr lang="en-US" altLang="ja-JP" sz="2000" dirty="0"/>
                  <a:t>then </a:t>
                </a:r>
                <a:r>
                  <a:rPr lang="en-US" altLang="ja-JP" sz="2000" dirty="0" smtClean="0"/>
                  <a:t>finish;</a:t>
                </a:r>
              </a:p>
              <a:p>
                <a:r>
                  <a:rPr lang="ja-JP" altLang="en-US" sz="2000" dirty="0"/>
                  <a:t>　</a:t>
                </a:r>
                <a:r>
                  <a:rPr lang="ja-JP" altLang="en-US" sz="2000" dirty="0" smtClean="0"/>
                  <a:t>　　</a:t>
                </a:r>
                <a:r>
                  <a:rPr lang="en-US" altLang="ja-JP" sz="2000" dirty="0" smtClean="0"/>
                  <a:t>else go to the start</a:t>
                </a:r>
                <a:endParaRPr lang="en-US" altLang="ja-JP" sz="2000" dirty="0"/>
              </a:p>
            </p:txBody>
          </p:sp>
        </mc:Choice>
        <mc:Fallback xmlns="">
          <p:sp>
            <p:nvSpPr>
              <p:cNvPr id="12" name="正方形/長方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1755760"/>
                <a:ext cx="5400599" cy="2274277"/>
              </a:xfrm>
              <a:prstGeom prst="rect">
                <a:avLst/>
              </a:prstGeom>
              <a:blipFill rotWithShape="0">
                <a:blip r:embed="rId6"/>
                <a:stretch>
                  <a:fillRect l="-898" t="-16667" b="-3175"/>
                </a:stretch>
              </a:blipFill>
              <a:ln w="317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476542" y="908720"/>
                <a:ext cx="3375378" cy="863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400" dirty="0" smtClean="0"/>
                  <a:t>Input: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 i="0" dirty="0" smtClean="0">
                        <a:latin typeface="Cambria Math" charset="0"/>
                      </a:rPr>
                      <m:t>LLL</m:t>
                    </m:r>
                  </m:oMath>
                </a14:m>
                <a:r>
                  <a:rPr lang="en-US" altLang="ja-JP" sz="2400" dirty="0" smtClean="0"/>
                  <a:t> reduced basis</a:t>
                </a:r>
              </a:p>
              <a:p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charset="0"/>
                      </a:rPr>
                      <m:t>𝐵</m:t>
                    </m:r>
                    <m:r>
                      <a:rPr lang="en-US" altLang="ja-JP" sz="2400" i="1" dirty="0" smtClean="0">
                        <a:latin typeface="Cambria Math" charset="0"/>
                      </a:rPr>
                      <m:t>=(</m:t>
                    </m:r>
                    <m:sSub>
                      <m:sSubPr>
                        <m:ctrlPr>
                          <a:rPr lang="en-US" altLang="ja-JP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dirty="0">
                            <a:latin typeface="Cambria Math"/>
                          </a:rPr>
                          <m:t>𝐛</m:t>
                        </m:r>
                      </m:e>
                      <m:sub>
                        <m:r>
                          <a:rPr lang="en-US" altLang="ja-JP" sz="2400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ja-JP" sz="2400" dirty="0">
                        <a:latin typeface="Cambria Math" charset="0"/>
                      </a:rPr>
                      <m:t>,</m:t>
                    </m:r>
                    <m:r>
                      <a:rPr lang="en-US" altLang="ja-JP" sz="2400" b="0" i="1" dirty="0" smtClean="0">
                        <a:latin typeface="Cambria Math"/>
                      </a:rPr>
                      <m:t> </m:t>
                    </m:r>
                    <m:r>
                      <a:rPr lang="en-US" altLang="ja-JP" sz="2400" dirty="0">
                        <a:latin typeface="Cambria Math" charset="0"/>
                      </a:rPr>
                      <m:t>…,</m:t>
                    </m:r>
                    <m:sSub>
                      <m:sSubPr>
                        <m:ctrlPr>
                          <a:rPr lang="en-US" altLang="ja-JP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>
                            <a:latin typeface="Cambria Math"/>
                          </a:rPr>
                          <m:t>𝐛</m:t>
                        </m:r>
                      </m:e>
                      <m:sub>
                        <m:r>
                          <a:rPr lang="en-US" altLang="ja-JP" sz="240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altLang="ja-JP" sz="2400" b="0" i="0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altLang="ja-JP" sz="2400" dirty="0"/>
                  <a:t> </a:t>
                </a:r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42" y="908720"/>
                <a:ext cx="3375378" cy="863891"/>
              </a:xfrm>
              <a:prstGeom prst="rect">
                <a:avLst/>
              </a:prstGeom>
              <a:blipFill rotWithShape="0">
                <a:blip r:embed="rId8"/>
                <a:stretch>
                  <a:fillRect l="-2708" t="-5634" b="-49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107504" y="116632"/>
                <a:ext cx="8208912" cy="720080"/>
              </a:xfrm>
            </p:spPr>
            <p:txBody>
              <a:bodyPr wrap="none" anchor="t">
                <a:noAutofit/>
              </a:bodyPr>
              <a:lstStyle/>
              <a:p>
                <a:pPr algn="l"/>
                <a:r>
                  <a:rPr lang="en-US" altLang="ja-JP" dirty="0" smtClean="0"/>
                  <a:t>Original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i="0" dirty="0" smtClean="0">
                        <a:latin typeface="Cambria Math" charset="0"/>
                      </a:rPr>
                      <m:t>BKZ</m:t>
                    </m:r>
                  </m:oMath>
                </a14:m>
                <a:r>
                  <a:rPr lang="en-US" altLang="ja-JP" dirty="0" smtClean="0"/>
                  <a:t> outline (example in β=30)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15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7504" y="116632"/>
                <a:ext cx="8208912" cy="720080"/>
              </a:xfrm>
              <a:blipFill rotWithShape="0">
                <a:blip r:embed="rId9"/>
                <a:stretch>
                  <a:fillRect l="-3046" t="-16949" r="-12927" b="-4661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正方形/長方形 15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5">
              <a:lumMod val="40000"/>
              <a:lumOff val="6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ja-JP" dirty="0" smtClean="0">
                <a:solidFill>
                  <a:schemeClr val="tx1"/>
                </a:solidFill>
              </a:rPr>
              <a:t>BKZ(2/4) 10/26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0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0656" y="1700808"/>
            <a:ext cx="2622088" cy="262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215504" y="4491117"/>
                <a:ext cx="86769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ja-JP" sz="2800" dirty="0" smtClean="0"/>
                  <a:t>After processing index 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charset="0"/>
                      </a:rPr>
                      <m:t>𝑖</m:t>
                    </m:r>
                    <m:r>
                      <a:rPr lang="en-US" altLang="ja-JP" sz="2800" i="1" dirty="0" smtClean="0">
                        <a:latin typeface="Cambria Math" charset="0"/>
                      </a:rPr>
                      <m:t>=5</m:t>
                    </m:r>
                  </m:oMath>
                </a14:m>
                <a:endParaRPr lang="en-US" altLang="ja-JP" sz="2800" dirty="0" smtClean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04" y="4491117"/>
                <a:ext cx="8676976" cy="523220"/>
              </a:xfrm>
              <a:prstGeom prst="rect">
                <a:avLst/>
              </a:prstGeom>
              <a:blipFill rotWithShape="0">
                <a:blip r:embed="rId4"/>
                <a:stretch>
                  <a:fillRect l="-1264" t="-11628" b="-325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/>
          <p:cNvSpPr txBox="1"/>
          <p:nvPr/>
        </p:nvSpPr>
        <p:spPr>
          <a:xfrm>
            <a:off x="1610765" y="4153688"/>
            <a:ext cx="521870" cy="21602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noAutofit/>
          </a:bodyPr>
          <a:lstStyle/>
          <a:p>
            <a:r>
              <a:rPr kumimoji="1" lang="en-US" altLang="ja-JP" dirty="0" smtClean="0"/>
              <a:t>index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 rot="16200000">
                <a:off x="-545342" y="2717651"/>
                <a:ext cx="1944216" cy="369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b="0" i="0" smtClean="0">
                          <a:latin typeface="Cambria Math" charset="0"/>
                        </a:rPr>
                        <m:t>log</m:t>
                      </m:r>
                      <m:d>
                        <m:dPr>
                          <m:begChr m:val="‖"/>
                          <m:endChr m:val="‖"/>
                          <m:ctrlPr>
                            <a:rPr kumimoji="1" lang="en-US" altLang="ja-JP" b="0" i="1" smtClean="0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ja-JP" b="1">
                                  <a:latin typeface="Cambria Math"/>
                                </a:rPr>
                                <m:t>𝐛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ja-JP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545342" y="2717651"/>
                <a:ext cx="1944216" cy="369588"/>
              </a:xfrm>
              <a:prstGeom prst="rect">
                <a:avLst/>
              </a:prstGeom>
              <a:blipFill rotWithShape="0">
                <a:blip r:embed="rId5"/>
                <a:stretch>
                  <a:fillRect r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/>
              <p:cNvSpPr/>
              <p:nvPr/>
            </p:nvSpPr>
            <p:spPr>
              <a:xfrm>
                <a:off x="3635896" y="1755760"/>
                <a:ext cx="5400599" cy="2274277"/>
              </a:xfrm>
              <a:prstGeom prst="rect">
                <a:avLst/>
              </a:prstGeom>
              <a:ln w="31750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2000" dirty="0" smtClean="0"/>
                  <a:t>for </a:t>
                </a:r>
                <a14:m>
                  <m:oMath xmlns:m="http://schemas.openxmlformats.org/officeDocument/2006/math">
                    <m:r>
                      <a:rPr lang="en-US" altLang="ja-JP" sz="2000" i="1" dirty="0" smtClean="0">
                        <a:latin typeface="Cambria Math" charset="0"/>
                      </a:rPr>
                      <m:t>𝑖</m:t>
                    </m:r>
                    <m:r>
                      <a:rPr lang="en-US" altLang="ja-JP" sz="2000" i="1" dirty="0" smtClean="0">
                        <a:latin typeface="Cambria Math" charset="0"/>
                      </a:rPr>
                      <m:t>=1 </m:t>
                    </m:r>
                  </m:oMath>
                </a14:m>
                <a:r>
                  <a:rPr lang="en-US" altLang="ja-JP" sz="2000" i="0" dirty="0" smtClean="0">
                    <a:latin typeface="+mj-lt"/>
                  </a:rPr>
                  <a:t>to</a:t>
                </a:r>
                <a14:m>
                  <m:oMath xmlns:m="http://schemas.openxmlformats.org/officeDocument/2006/math">
                    <m:r>
                      <a:rPr lang="en-US" altLang="ja-JP" sz="2000" i="1" dirty="0" smtClean="0">
                        <a:latin typeface="Cambria Math" charset="0"/>
                      </a:rPr>
                      <m:t> </m:t>
                    </m:r>
                    <m:r>
                      <a:rPr lang="en-US" altLang="ja-JP" sz="2000" i="1" dirty="0" smtClean="0">
                        <a:latin typeface="Cambria Math" charset="0"/>
                      </a:rPr>
                      <m:t>𝑛</m:t>
                    </m:r>
                    <m:r>
                      <a:rPr lang="en-US" altLang="ja-JP" sz="2000" i="1" dirty="0" smtClean="0">
                        <a:latin typeface="Cambria Math" charset="0"/>
                      </a:rPr>
                      <m:t>−1     </m:t>
                    </m:r>
                  </m:oMath>
                </a14:m>
                <a:r>
                  <a:rPr lang="en-US" altLang="ja-JP" sz="2000" dirty="0"/>
                  <a:t>//start of tour</a:t>
                </a:r>
              </a:p>
              <a:p>
                <a:r>
                  <a:rPr lang="ja-JP" altLang="en-US" sz="2000" dirty="0" smtClean="0"/>
                  <a:t>　　</a:t>
                </a:r>
                <a:r>
                  <a:rPr lang="en-US" altLang="ja-JP" sz="2000" dirty="0" smtClean="0"/>
                  <a:t>1: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/>
                      </a:rPr>
                      <m:t>≔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𝐿</m:t>
                    </m:r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𝐛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𝐛</m:t>
                        </m:r>
                      </m:e>
                      <m:sub>
                        <m:func>
                          <m:funcPr>
                            <m:ctrlPr>
                              <a:rPr lang="en-US" altLang="ja-JP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sz="20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min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𝛽</m:t>
                                </m:r>
                                <m: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−1,</m:t>
                                </m:r>
                                <m: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e>
                            </m:d>
                          </m:e>
                        </m:func>
                      </m:sub>
                    </m:sSub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altLang="ja-JP" sz="2000" dirty="0" smtClean="0">
                  <a:solidFill>
                    <a:schemeClr val="tx1"/>
                  </a:solidFill>
                </a:endParaRPr>
              </a:p>
              <a:p>
                <a:r>
                  <a:rPr lang="ja-JP" altLang="en-US" sz="2000" dirty="0" smtClean="0"/>
                  <a:t>　　</a:t>
                </a:r>
                <a:r>
                  <a:rPr lang="en-US" altLang="ja-JP" sz="2000" dirty="0" smtClean="0"/>
                  <a:t>2: </a:t>
                </a:r>
                <a14:m>
                  <m:oMath xmlns:m="http://schemas.openxmlformats.org/officeDocument/2006/math">
                    <m:r>
                      <a:rPr lang="en-US" altLang="ja-JP" sz="2000" b="1" i="0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𝐯</m:t>
                    </m:r>
                    <m:r>
                      <a:rPr lang="en-US" altLang="ja-JP" sz="2000" b="1" i="0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ja-JP" altLang="en-US" sz="2000" dirty="0">
                    <a:solidFill>
                      <a:schemeClr val="tx1"/>
                    </a:solidFill>
                  </a:rPr>
                  <a:t>←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000" b="0" i="0" smtClean="0">
                        <a:solidFill>
                          <a:schemeClr val="tx1"/>
                        </a:solidFill>
                        <a:latin typeface="Cambria Math" charset="0"/>
                      </a:rPr>
                      <m:t>ENUM</m:t>
                    </m:r>
                    <m:r>
                      <a:rPr lang="en-US" altLang="ja-JP" sz="2000" b="0" i="0" smtClean="0">
                        <a:solidFill>
                          <a:schemeClr val="tx1"/>
                        </a:solidFill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altLang="ja-JP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altLang="ja-JP" sz="2000" dirty="0">
                  <a:solidFill>
                    <a:schemeClr val="tx1"/>
                  </a:solidFill>
                </a:endParaRPr>
              </a:p>
              <a:p>
                <a:r>
                  <a:rPr lang="ja-JP" altLang="en-US" sz="2000" dirty="0" smtClean="0"/>
                  <a:t>　　</a:t>
                </a:r>
                <a:r>
                  <a:rPr lang="en-US" altLang="ja-JP" sz="2000" dirty="0" smtClean="0"/>
                  <a:t>3: Update </a:t>
                </a:r>
                <a14:m>
                  <m:oMath xmlns:m="http://schemas.openxmlformats.org/officeDocument/2006/math">
                    <m:r>
                      <a:rPr lang="en-US" altLang="ja-JP" sz="2000" i="1" dirty="0" smtClean="0">
                        <a:latin typeface="Cambria Math" charset="0"/>
                      </a:rPr>
                      <m:t>𝐵</m:t>
                    </m:r>
                  </m:oMath>
                </a14:m>
                <a:r>
                  <a:rPr lang="en-US" altLang="ja-JP" sz="2000" dirty="0" smtClean="0"/>
                  <a:t> </a:t>
                </a:r>
                <a:r>
                  <a:rPr lang="en-US" altLang="ja-JP" sz="2000" dirty="0"/>
                  <a:t>by using </a:t>
                </a:r>
                <a14:m>
                  <m:oMath xmlns:m="http://schemas.openxmlformats.org/officeDocument/2006/math">
                    <m:r>
                      <a:rPr lang="en-US" altLang="ja-JP" sz="2000" b="1" dirty="0">
                        <a:latin typeface="Cambria Math" charset="0"/>
                      </a:rPr>
                      <m:t>𝐯</m:t>
                    </m:r>
                  </m:oMath>
                </a14:m>
                <a:r>
                  <a:rPr lang="en-US" altLang="ja-JP" sz="2000" dirty="0" smtClean="0"/>
                  <a:t> if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ja-JP" sz="2000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ja-JP" sz="2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ja-JP" sz="2000" b="1">
                                <a:latin typeface="Cambria Math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en-US" altLang="ja-JP" sz="2000" i="1">
                                <a:latin typeface="Cambria Math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ja-JP" sz="2000" i="1">
                                <a:latin typeface="Cambria Math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altLang="ja-JP" sz="2000" b="0" i="1" smtClean="0">
                        <a:latin typeface="Cambria Math" charset="0"/>
                      </a:rPr>
                      <m:t>&lt;</m:t>
                    </m:r>
                    <m:d>
                      <m:dPr>
                        <m:begChr m:val="‖"/>
                        <m:endChr m:val="‖"/>
                        <m:ctrlPr>
                          <a:rPr lang="en-US" altLang="ja-JP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000" b="1" i="0" smtClean="0">
                            <a:latin typeface="Cambria Math" charset="0"/>
                          </a:rPr>
                          <m:t>𝐯</m:t>
                        </m:r>
                      </m:e>
                    </m:d>
                  </m:oMath>
                </a14:m>
                <a:endParaRPr lang="en-US" altLang="ja-JP" sz="2000" dirty="0" smtClean="0"/>
              </a:p>
              <a:p>
                <a:r>
                  <a:rPr lang="en-US" altLang="ja-JP" sz="2000" dirty="0" smtClean="0"/>
                  <a:t>end-for</a:t>
                </a:r>
              </a:p>
              <a:p>
                <a:r>
                  <a:rPr lang="en-US" altLang="ja-JP" sz="2000" dirty="0" smtClean="0"/>
                  <a:t>If </a:t>
                </a:r>
                <a:r>
                  <a:rPr lang="en-US" altLang="ja-JP" sz="2000" dirty="0"/>
                  <a:t>(terminating </a:t>
                </a:r>
                <a:r>
                  <a:rPr lang="en-US" altLang="ja-JP" sz="2000" dirty="0" smtClean="0"/>
                  <a:t>condition) </a:t>
                </a:r>
                <a:r>
                  <a:rPr lang="en-US" altLang="ja-JP" sz="2000" dirty="0"/>
                  <a:t>then </a:t>
                </a:r>
                <a:r>
                  <a:rPr lang="en-US" altLang="ja-JP" sz="2000" dirty="0" smtClean="0"/>
                  <a:t>finish;</a:t>
                </a:r>
              </a:p>
              <a:p>
                <a:r>
                  <a:rPr lang="ja-JP" altLang="en-US" sz="2000" dirty="0"/>
                  <a:t>　</a:t>
                </a:r>
                <a:r>
                  <a:rPr lang="ja-JP" altLang="en-US" sz="2000" dirty="0" smtClean="0"/>
                  <a:t>　　</a:t>
                </a:r>
                <a:r>
                  <a:rPr lang="en-US" altLang="ja-JP" sz="2000" dirty="0" smtClean="0"/>
                  <a:t>else go to the start</a:t>
                </a:r>
                <a:endParaRPr lang="en-US" altLang="ja-JP" sz="2000" dirty="0"/>
              </a:p>
            </p:txBody>
          </p:sp>
        </mc:Choice>
        <mc:Fallback xmlns="">
          <p:sp>
            <p:nvSpPr>
              <p:cNvPr id="12" name="正方形/長方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1755760"/>
                <a:ext cx="5400599" cy="2274277"/>
              </a:xfrm>
              <a:prstGeom prst="rect">
                <a:avLst/>
              </a:prstGeom>
              <a:blipFill rotWithShape="0">
                <a:blip r:embed="rId6"/>
                <a:stretch>
                  <a:fillRect l="-898" t="-16667" b="-3175"/>
                </a:stretch>
              </a:blipFill>
              <a:ln w="317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476542" y="908720"/>
                <a:ext cx="3375378" cy="863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400" dirty="0" smtClean="0"/>
                  <a:t>Input: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 i="0" dirty="0" smtClean="0">
                        <a:latin typeface="Cambria Math" charset="0"/>
                      </a:rPr>
                      <m:t>LLL</m:t>
                    </m:r>
                  </m:oMath>
                </a14:m>
                <a:r>
                  <a:rPr lang="en-US" altLang="ja-JP" sz="2400" dirty="0" smtClean="0"/>
                  <a:t> reduced basis</a:t>
                </a:r>
              </a:p>
              <a:p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charset="0"/>
                      </a:rPr>
                      <m:t>𝐵</m:t>
                    </m:r>
                    <m:r>
                      <a:rPr lang="en-US" altLang="ja-JP" sz="2400" i="1" dirty="0" smtClean="0">
                        <a:latin typeface="Cambria Math" charset="0"/>
                      </a:rPr>
                      <m:t>=(</m:t>
                    </m:r>
                    <m:sSub>
                      <m:sSubPr>
                        <m:ctrlPr>
                          <a:rPr lang="en-US" altLang="ja-JP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dirty="0">
                            <a:latin typeface="Cambria Math"/>
                          </a:rPr>
                          <m:t>𝐛</m:t>
                        </m:r>
                      </m:e>
                      <m:sub>
                        <m:r>
                          <a:rPr lang="en-US" altLang="ja-JP" sz="2400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ja-JP" sz="2400" dirty="0">
                        <a:latin typeface="Cambria Math" charset="0"/>
                      </a:rPr>
                      <m:t>,</m:t>
                    </m:r>
                    <m:r>
                      <a:rPr lang="en-US" altLang="ja-JP" sz="2400" b="0" i="1" dirty="0" smtClean="0">
                        <a:latin typeface="Cambria Math"/>
                      </a:rPr>
                      <m:t> </m:t>
                    </m:r>
                    <m:r>
                      <a:rPr lang="en-US" altLang="ja-JP" sz="2400" dirty="0">
                        <a:latin typeface="Cambria Math" charset="0"/>
                      </a:rPr>
                      <m:t>…,</m:t>
                    </m:r>
                    <m:sSub>
                      <m:sSubPr>
                        <m:ctrlPr>
                          <a:rPr lang="en-US" altLang="ja-JP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>
                            <a:latin typeface="Cambria Math"/>
                          </a:rPr>
                          <m:t>𝐛</m:t>
                        </m:r>
                      </m:e>
                      <m:sub>
                        <m:r>
                          <a:rPr lang="en-US" altLang="ja-JP" sz="240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altLang="ja-JP" sz="2400" b="0" i="0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altLang="ja-JP" sz="2400" dirty="0"/>
                  <a:t> </a:t>
                </a:r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42" y="908720"/>
                <a:ext cx="3375378" cy="863891"/>
              </a:xfrm>
              <a:prstGeom prst="rect">
                <a:avLst/>
              </a:prstGeom>
              <a:blipFill rotWithShape="0">
                <a:blip r:embed="rId8"/>
                <a:stretch>
                  <a:fillRect l="-2708" t="-5634" b="-49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タイトル 1"/>
              <p:cNvSpPr txBox="1">
                <a:spLocks/>
              </p:cNvSpPr>
              <p:nvPr/>
            </p:nvSpPr>
            <p:spPr>
              <a:xfrm>
                <a:off x="107504" y="116632"/>
                <a:ext cx="8208912" cy="72008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kumimoji="1"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ja-JP" dirty="0" smtClean="0"/>
                  <a:t>Original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dirty="0" smtClean="0">
                        <a:latin typeface="Cambria Math" charset="0"/>
                      </a:rPr>
                      <m:t>BKZ</m:t>
                    </m:r>
                  </m:oMath>
                </a14:m>
                <a:r>
                  <a:rPr lang="en-US" altLang="ja-JP" dirty="0" smtClean="0"/>
                  <a:t> outline (example in β=30)</a:t>
                </a:r>
                <a:endParaRPr lang="ja-JP" altLang="en-US" dirty="0"/>
              </a:p>
            </p:txBody>
          </p:sp>
        </mc:Choice>
        <mc:Fallback xmlns="">
          <p:sp>
            <p:nvSpPr>
              <p:cNvPr id="15" name="タイトル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16632"/>
                <a:ext cx="8208912" cy="720080"/>
              </a:xfrm>
              <a:prstGeom prst="rect">
                <a:avLst/>
              </a:prstGeom>
              <a:blipFill rotWithShape="0">
                <a:blip r:embed="rId9"/>
                <a:stretch>
                  <a:fillRect l="-3046" t="-16949" r="-12927" b="-4661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正方形/長方形 15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5">
              <a:lumMod val="40000"/>
              <a:lumOff val="6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ja-JP" dirty="0" smtClean="0">
                <a:solidFill>
                  <a:schemeClr val="tx1"/>
                </a:solidFill>
              </a:rPr>
              <a:t>BKZ(2/4) 10/26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0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0656" y="1700808"/>
            <a:ext cx="2622088" cy="262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215504" y="4491117"/>
                <a:ext cx="86769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ja-JP" sz="2800" dirty="0" smtClean="0"/>
                  <a:t>After processing index 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charset="0"/>
                      </a:rPr>
                      <m:t>𝑖</m:t>
                    </m:r>
                    <m:r>
                      <a:rPr lang="en-US" altLang="ja-JP" sz="2800" i="1" dirty="0" smtClean="0">
                        <a:latin typeface="Cambria Math" charset="0"/>
                      </a:rPr>
                      <m:t>=10</m:t>
                    </m:r>
                  </m:oMath>
                </a14:m>
                <a:endParaRPr lang="en-US" altLang="ja-JP" sz="2800" dirty="0" smtClean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04" y="4491117"/>
                <a:ext cx="8676976" cy="523220"/>
              </a:xfrm>
              <a:prstGeom prst="rect">
                <a:avLst/>
              </a:prstGeom>
              <a:blipFill rotWithShape="0">
                <a:blip r:embed="rId4"/>
                <a:stretch>
                  <a:fillRect l="-1264" t="-11628" b="-325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/>
          <p:cNvSpPr txBox="1"/>
          <p:nvPr/>
        </p:nvSpPr>
        <p:spPr>
          <a:xfrm>
            <a:off x="1610765" y="4153688"/>
            <a:ext cx="521870" cy="21602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noAutofit/>
          </a:bodyPr>
          <a:lstStyle/>
          <a:p>
            <a:r>
              <a:rPr kumimoji="1" lang="en-US" altLang="ja-JP" dirty="0" smtClean="0"/>
              <a:t>index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 rot="16200000">
                <a:off x="-545342" y="2717651"/>
                <a:ext cx="1944216" cy="369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b="0" i="0" smtClean="0">
                          <a:latin typeface="Cambria Math" charset="0"/>
                        </a:rPr>
                        <m:t>log</m:t>
                      </m:r>
                      <m:d>
                        <m:dPr>
                          <m:begChr m:val="‖"/>
                          <m:endChr m:val="‖"/>
                          <m:ctrlPr>
                            <a:rPr kumimoji="1" lang="en-US" altLang="ja-JP" b="0" i="1" smtClean="0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ja-JP" b="1">
                                  <a:latin typeface="Cambria Math"/>
                                </a:rPr>
                                <m:t>𝐛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ja-JP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545342" y="2717651"/>
                <a:ext cx="1944216" cy="369588"/>
              </a:xfrm>
              <a:prstGeom prst="rect">
                <a:avLst/>
              </a:prstGeom>
              <a:blipFill rotWithShape="0">
                <a:blip r:embed="rId5"/>
                <a:stretch>
                  <a:fillRect r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/>
              <p:cNvSpPr/>
              <p:nvPr/>
            </p:nvSpPr>
            <p:spPr>
              <a:xfrm>
                <a:off x="3635896" y="1755760"/>
                <a:ext cx="5400599" cy="2274277"/>
              </a:xfrm>
              <a:prstGeom prst="rect">
                <a:avLst/>
              </a:prstGeom>
              <a:ln w="31750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2000" dirty="0" smtClean="0"/>
                  <a:t>for </a:t>
                </a:r>
                <a14:m>
                  <m:oMath xmlns:m="http://schemas.openxmlformats.org/officeDocument/2006/math">
                    <m:r>
                      <a:rPr lang="en-US" altLang="ja-JP" sz="2000" i="1" dirty="0" smtClean="0">
                        <a:latin typeface="Cambria Math" charset="0"/>
                      </a:rPr>
                      <m:t>𝑖</m:t>
                    </m:r>
                    <m:r>
                      <a:rPr lang="en-US" altLang="ja-JP" sz="2000" i="1" dirty="0" smtClean="0">
                        <a:latin typeface="Cambria Math" charset="0"/>
                      </a:rPr>
                      <m:t>=1 </m:t>
                    </m:r>
                  </m:oMath>
                </a14:m>
                <a:r>
                  <a:rPr lang="en-US" altLang="ja-JP" sz="2000" i="0" dirty="0" smtClean="0">
                    <a:latin typeface="+mj-lt"/>
                  </a:rPr>
                  <a:t>to</a:t>
                </a:r>
                <a14:m>
                  <m:oMath xmlns:m="http://schemas.openxmlformats.org/officeDocument/2006/math">
                    <m:r>
                      <a:rPr lang="en-US" altLang="ja-JP" sz="2000" i="1" dirty="0" smtClean="0">
                        <a:latin typeface="Cambria Math" charset="0"/>
                      </a:rPr>
                      <m:t> </m:t>
                    </m:r>
                    <m:r>
                      <a:rPr lang="en-US" altLang="ja-JP" sz="2000" i="1" dirty="0" smtClean="0">
                        <a:latin typeface="Cambria Math" charset="0"/>
                      </a:rPr>
                      <m:t>𝑛</m:t>
                    </m:r>
                    <m:r>
                      <a:rPr lang="en-US" altLang="ja-JP" sz="2000" i="1" dirty="0" smtClean="0">
                        <a:latin typeface="Cambria Math" charset="0"/>
                      </a:rPr>
                      <m:t>−1     </m:t>
                    </m:r>
                  </m:oMath>
                </a14:m>
                <a:r>
                  <a:rPr lang="en-US" altLang="ja-JP" sz="2000" dirty="0"/>
                  <a:t>//start of tour</a:t>
                </a:r>
              </a:p>
              <a:p>
                <a:r>
                  <a:rPr lang="ja-JP" altLang="en-US" sz="2000" dirty="0" smtClean="0"/>
                  <a:t>　　</a:t>
                </a:r>
                <a:r>
                  <a:rPr lang="en-US" altLang="ja-JP" sz="2000" dirty="0" smtClean="0"/>
                  <a:t>1: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/>
                      </a:rPr>
                      <m:t>≔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𝐿</m:t>
                    </m:r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𝐛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𝐛</m:t>
                        </m:r>
                      </m:e>
                      <m:sub>
                        <m:func>
                          <m:funcPr>
                            <m:ctrlPr>
                              <a:rPr lang="en-US" altLang="ja-JP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sz="20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min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𝛽</m:t>
                                </m:r>
                                <m: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−1,</m:t>
                                </m:r>
                                <m: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e>
                            </m:d>
                          </m:e>
                        </m:func>
                      </m:sub>
                    </m:sSub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altLang="ja-JP" sz="2000" dirty="0" smtClean="0">
                  <a:solidFill>
                    <a:schemeClr val="tx1"/>
                  </a:solidFill>
                </a:endParaRPr>
              </a:p>
              <a:p>
                <a:r>
                  <a:rPr lang="ja-JP" altLang="en-US" sz="2000" dirty="0" smtClean="0"/>
                  <a:t>　　</a:t>
                </a:r>
                <a:r>
                  <a:rPr lang="en-US" altLang="ja-JP" sz="2000" dirty="0" smtClean="0"/>
                  <a:t>2: </a:t>
                </a:r>
                <a14:m>
                  <m:oMath xmlns:m="http://schemas.openxmlformats.org/officeDocument/2006/math">
                    <m:r>
                      <a:rPr lang="en-US" altLang="ja-JP" sz="2000" b="1" i="0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𝐯</m:t>
                    </m:r>
                    <m:r>
                      <a:rPr lang="en-US" altLang="ja-JP" sz="2000" b="1" i="0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ja-JP" altLang="en-US" sz="2000" dirty="0">
                    <a:solidFill>
                      <a:schemeClr val="tx1"/>
                    </a:solidFill>
                  </a:rPr>
                  <a:t>←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000" b="0" i="0" smtClean="0">
                        <a:solidFill>
                          <a:schemeClr val="tx1"/>
                        </a:solidFill>
                        <a:latin typeface="Cambria Math" charset="0"/>
                      </a:rPr>
                      <m:t>ENUM</m:t>
                    </m:r>
                    <m:r>
                      <a:rPr lang="en-US" altLang="ja-JP" sz="2000" b="0" i="0" smtClean="0">
                        <a:solidFill>
                          <a:schemeClr val="tx1"/>
                        </a:solidFill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altLang="ja-JP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altLang="ja-JP" sz="2000" dirty="0">
                  <a:solidFill>
                    <a:schemeClr val="tx1"/>
                  </a:solidFill>
                </a:endParaRPr>
              </a:p>
              <a:p>
                <a:r>
                  <a:rPr lang="ja-JP" altLang="en-US" sz="2000" dirty="0" smtClean="0"/>
                  <a:t>　　</a:t>
                </a:r>
                <a:r>
                  <a:rPr lang="en-US" altLang="ja-JP" sz="2000" dirty="0" smtClean="0"/>
                  <a:t>3: Update </a:t>
                </a:r>
                <a14:m>
                  <m:oMath xmlns:m="http://schemas.openxmlformats.org/officeDocument/2006/math">
                    <m:r>
                      <a:rPr lang="en-US" altLang="ja-JP" sz="2000" i="1" dirty="0" smtClean="0">
                        <a:latin typeface="Cambria Math" charset="0"/>
                      </a:rPr>
                      <m:t>𝐵</m:t>
                    </m:r>
                  </m:oMath>
                </a14:m>
                <a:r>
                  <a:rPr lang="en-US" altLang="ja-JP" sz="2000" dirty="0" smtClean="0"/>
                  <a:t> </a:t>
                </a:r>
                <a:r>
                  <a:rPr lang="en-US" altLang="ja-JP" sz="2000" dirty="0"/>
                  <a:t>by using </a:t>
                </a:r>
                <a14:m>
                  <m:oMath xmlns:m="http://schemas.openxmlformats.org/officeDocument/2006/math">
                    <m:r>
                      <a:rPr lang="en-US" altLang="ja-JP" sz="2000" b="1" dirty="0">
                        <a:latin typeface="Cambria Math" charset="0"/>
                      </a:rPr>
                      <m:t>𝐯</m:t>
                    </m:r>
                  </m:oMath>
                </a14:m>
                <a:r>
                  <a:rPr lang="en-US" altLang="ja-JP" sz="2000" dirty="0" smtClean="0"/>
                  <a:t> if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ja-JP" sz="2000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ja-JP" sz="2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ja-JP" sz="2000" b="1">
                                <a:latin typeface="Cambria Math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en-US" altLang="ja-JP" sz="2000" i="1">
                                <a:latin typeface="Cambria Math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ja-JP" sz="2000" i="1">
                                <a:latin typeface="Cambria Math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altLang="ja-JP" sz="2000" b="0" i="1" smtClean="0">
                        <a:latin typeface="Cambria Math" charset="0"/>
                      </a:rPr>
                      <m:t>&lt;</m:t>
                    </m:r>
                    <m:d>
                      <m:dPr>
                        <m:begChr m:val="‖"/>
                        <m:endChr m:val="‖"/>
                        <m:ctrlPr>
                          <a:rPr lang="en-US" altLang="ja-JP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000" b="1" i="0" smtClean="0">
                            <a:latin typeface="Cambria Math" charset="0"/>
                          </a:rPr>
                          <m:t>𝐯</m:t>
                        </m:r>
                      </m:e>
                    </m:d>
                  </m:oMath>
                </a14:m>
                <a:endParaRPr lang="en-US" altLang="ja-JP" sz="2000" dirty="0" smtClean="0"/>
              </a:p>
              <a:p>
                <a:r>
                  <a:rPr lang="en-US" altLang="ja-JP" sz="2000" dirty="0" smtClean="0"/>
                  <a:t>end-for</a:t>
                </a:r>
              </a:p>
              <a:p>
                <a:r>
                  <a:rPr lang="en-US" altLang="ja-JP" sz="2000" dirty="0" smtClean="0"/>
                  <a:t>If </a:t>
                </a:r>
                <a:r>
                  <a:rPr lang="en-US" altLang="ja-JP" sz="2000" dirty="0"/>
                  <a:t>(terminating </a:t>
                </a:r>
                <a:r>
                  <a:rPr lang="en-US" altLang="ja-JP" sz="2000" dirty="0" smtClean="0"/>
                  <a:t>condition) </a:t>
                </a:r>
                <a:r>
                  <a:rPr lang="en-US" altLang="ja-JP" sz="2000" dirty="0"/>
                  <a:t>then </a:t>
                </a:r>
                <a:r>
                  <a:rPr lang="en-US" altLang="ja-JP" sz="2000" dirty="0" smtClean="0"/>
                  <a:t>finish;</a:t>
                </a:r>
              </a:p>
              <a:p>
                <a:r>
                  <a:rPr lang="ja-JP" altLang="en-US" sz="2000" dirty="0"/>
                  <a:t>　</a:t>
                </a:r>
                <a:r>
                  <a:rPr lang="ja-JP" altLang="en-US" sz="2000" dirty="0" smtClean="0"/>
                  <a:t>　　</a:t>
                </a:r>
                <a:r>
                  <a:rPr lang="en-US" altLang="ja-JP" sz="2000" dirty="0" smtClean="0"/>
                  <a:t>else go to the start</a:t>
                </a:r>
                <a:endParaRPr lang="en-US" altLang="ja-JP" sz="2000" dirty="0"/>
              </a:p>
            </p:txBody>
          </p:sp>
        </mc:Choice>
        <mc:Fallback xmlns="">
          <p:sp>
            <p:nvSpPr>
              <p:cNvPr id="12" name="正方形/長方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1755760"/>
                <a:ext cx="5400599" cy="2274277"/>
              </a:xfrm>
              <a:prstGeom prst="rect">
                <a:avLst/>
              </a:prstGeom>
              <a:blipFill rotWithShape="0">
                <a:blip r:embed="rId6"/>
                <a:stretch>
                  <a:fillRect l="-898" t="-16667" b="-3175"/>
                </a:stretch>
              </a:blipFill>
              <a:ln w="317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476542" y="908720"/>
                <a:ext cx="3375378" cy="863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400" dirty="0" smtClean="0"/>
                  <a:t>Input: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 i="0" dirty="0" smtClean="0">
                        <a:latin typeface="Cambria Math" charset="0"/>
                      </a:rPr>
                      <m:t>LLL</m:t>
                    </m:r>
                  </m:oMath>
                </a14:m>
                <a:r>
                  <a:rPr lang="en-US" altLang="ja-JP" sz="2400" dirty="0" smtClean="0"/>
                  <a:t> reduced basis</a:t>
                </a:r>
              </a:p>
              <a:p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charset="0"/>
                      </a:rPr>
                      <m:t>𝐵</m:t>
                    </m:r>
                    <m:r>
                      <a:rPr lang="en-US" altLang="ja-JP" sz="2400" i="1" dirty="0" smtClean="0">
                        <a:latin typeface="Cambria Math" charset="0"/>
                      </a:rPr>
                      <m:t>=(</m:t>
                    </m:r>
                    <m:sSub>
                      <m:sSubPr>
                        <m:ctrlPr>
                          <a:rPr lang="en-US" altLang="ja-JP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dirty="0">
                            <a:latin typeface="Cambria Math"/>
                          </a:rPr>
                          <m:t>𝐛</m:t>
                        </m:r>
                      </m:e>
                      <m:sub>
                        <m:r>
                          <a:rPr lang="en-US" altLang="ja-JP" sz="2400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ja-JP" sz="2400" dirty="0">
                        <a:latin typeface="Cambria Math" charset="0"/>
                      </a:rPr>
                      <m:t>,</m:t>
                    </m:r>
                    <m:r>
                      <a:rPr lang="en-US" altLang="ja-JP" sz="2400" b="0" i="1" dirty="0" smtClean="0">
                        <a:latin typeface="Cambria Math"/>
                      </a:rPr>
                      <m:t> </m:t>
                    </m:r>
                    <m:r>
                      <a:rPr lang="en-US" altLang="ja-JP" sz="2400" dirty="0">
                        <a:latin typeface="Cambria Math" charset="0"/>
                      </a:rPr>
                      <m:t>…,</m:t>
                    </m:r>
                    <m:sSub>
                      <m:sSubPr>
                        <m:ctrlPr>
                          <a:rPr lang="en-US" altLang="ja-JP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>
                            <a:latin typeface="Cambria Math"/>
                          </a:rPr>
                          <m:t>𝐛</m:t>
                        </m:r>
                      </m:e>
                      <m:sub>
                        <m:r>
                          <a:rPr lang="en-US" altLang="ja-JP" sz="240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altLang="ja-JP" sz="2400" b="0" i="0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altLang="ja-JP" sz="2400" dirty="0"/>
                  <a:t> </a:t>
                </a:r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42" y="908720"/>
                <a:ext cx="3375378" cy="863891"/>
              </a:xfrm>
              <a:prstGeom prst="rect">
                <a:avLst/>
              </a:prstGeom>
              <a:blipFill rotWithShape="0">
                <a:blip r:embed="rId8"/>
                <a:stretch>
                  <a:fillRect l="-2708" t="-5634" b="-49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107504" y="116632"/>
                <a:ext cx="8208912" cy="720080"/>
              </a:xfrm>
            </p:spPr>
            <p:txBody>
              <a:bodyPr wrap="none" anchor="t">
                <a:noAutofit/>
              </a:bodyPr>
              <a:lstStyle/>
              <a:p>
                <a:pPr algn="l"/>
                <a:r>
                  <a:rPr lang="en-US" altLang="ja-JP" dirty="0" smtClean="0"/>
                  <a:t>Original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i="0" dirty="0" smtClean="0">
                        <a:latin typeface="Cambria Math" charset="0"/>
                      </a:rPr>
                      <m:t>BKZ</m:t>
                    </m:r>
                  </m:oMath>
                </a14:m>
                <a:r>
                  <a:rPr lang="en-US" altLang="ja-JP" dirty="0" smtClean="0"/>
                  <a:t> outline (example in β=30)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15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7504" y="116632"/>
                <a:ext cx="8208912" cy="720080"/>
              </a:xfrm>
              <a:blipFill rotWithShape="0">
                <a:blip r:embed="rId9"/>
                <a:stretch>
                  <a:fillRect l="-3046" t="-16949" r="-12927" b="-4661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正方形/長方形 15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5">
              <a:lumMod val="40000"/>
              <a:lumOff val="6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ja-JP" dirty="0" smtClean="0">
                <a:solidFill>
                  <a:schemeClr val="tx1"/>
                </a:solidFill>
              </a:rPr>
              <a:t>BKZ(2/4) 10/26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37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0656" y="1700808"/>
            <a:ext cx="2622088" cy="262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215504" y="4491117"/>
                <a:ext cx="86769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ja-JP" sz="2800" dirty="0" smtClean="0"/>
                  <a:t>After processing index 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charset="0"/>
                      </a:rPr>
                      <m:t>𝑖</m:t>
                    </m:r>
                    <m:r>
                      <a:rPr lang="en-US" altLang="ja-JP" sz="2800" i="1" dirty="0" smtClean="0">
                        <a:latin typeface="Cambria Math" charset="0"/>
                      </a:rPr>
                      <m:t>=30</m:t>
                    </m:r>
                  </m:oMath>
                </a14:m>
                <a:endParaRPr lang="en-US" altLang="ja-JP" sz="2800" dirty="0" smtClean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04" y="4491117"/>
                <a:ext cx="8676976" cy="523220"/>
              </a:xfrm>
              <a:prstGeom prst="rect">
                <a:avLst/>
              </a:prstGeom>
              <a:blipFill rotWithShape="0">
                <a:blip r:embed="rId4"/>
                <a:stretch>
                  <a:fillRect l="-1264" t="-11628" b="-325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/>
          <p:cNvSpPr txBox="1"/>
          <p:nvPr/>
        </p:nvSpPr>
        <p:spPr>
          <a:xfrm>
            <a:off x="1610765" y="4153688"/>
            <a:ext cx="521870" cy="21602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noAutofit/>
          </a:bodyPr>
          <a:lstStyle/>
          <a:p>
            <a:r>
              <a:rPr kumimoji="1" lang="en-US" altLang="ja-JP" dirty="0" smtClean="0"/>
              <a:t>index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 rot="16200000">
                <a:off x="-545342" y="2717651"/>
                <a:ext cx="1944216" cy="369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b="0" i="0" smtClean="0">
                          <a:latin typeface="Cambria Math" charset="0"/>
                        </a:rPr>
                        <m:t>log</m:t>
                      </m:r>
                      <m:d>
                        <m:dPr>
                          <m:begChr m:val="‖"/>
                          <m:endChr m:val="‖"/>
                          <m:ctrlPr>
                            <a:rPr kumimoji="1" lang="en-US" altLang="ja-JP" b="0" i="1" smtClean="0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ja-JP" b="1">
                                  <a:latin typeface="Cambria Math"/>
                                </a:rPr>
                                <m:t>𝐛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ja-JP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545342" y="2717651"/>
                <a:ext cx="1944216" cy="369588"/>
              </a:xfrm>
              <a:prstGeom prst="rect">
                <a:avLst/>
              </a:prstGeom>
              <a:blipFill rotWithShape="0">
                <a:blip r:embed="rId5"/>
                <a:stretch>
                  <a:fillRect r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/>
              <p:cNvSpPr/>
              <p:nvPr/>
            </p:nvSpPr>
            <p:spPr>
              <a:xfrm>
                <a:off x="3635896" y="1755760"/>
                <a:ext cx="5400599" cy="2274277"/>
              </a:xfrm>
              <a:prstGeom prst="rect">
                <a:avLst/>
              </a:prstGeom>
              <a:ln w="31750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2000" dirty="0" smtClean="0"/>
                  <a:t>for </a:t>
                </a:r>
                <a14:m>
                  <m:oMath xmlns:m="http://schemas.openxmlformats.org/officeDocument/2006/math">
                    <m:r>
                      <a:rPr lang="en-US" altLang="ja-JP" sz="2000" i="1" dirty="0" smtClean="0">
                        <a:latin typeface="Cambria Math" charset="0"/>
                      </a:rPr>
                      <m:t>𝑖</m:t>
                    </m:r>
                    <m:r>
                      <a:rPr lang="en-US" altLang="ja-JP" sz="2000" i="1" dirty="0" smtClean="0">
                        <a:latin typeface="Cambria Math" charset="0"/>
                      </a:rPr>
                      <m:t>=1 </m:t>
                    </m:r>
                  </m:oMath>
                </a14:m>
                <a:r>
                  <a:rPr lang="en-US" altLang="ja-JP" sz="2000" i="0" dirty="0" smtClean="0">
                    <a:latin typeface="+mj-lt"/>
                  </a:rPr>
                  <a:t>to</a:t>
                </a:r>
                <a14:m>
                  <m:oMath xmlns:m="http://schemas.openxmlformats.org/officeDocument/2006/math">
                    <m:r>
                      <a:rPr lang="en-US" altLang="ja-JP" sz="2000" i="1" dirty="0" smtClean="0">
                        <a:latin typeface="Cambria Math" charset="0"/>
                      </a:rPr>
                      <m:t> </m:t>
                    </m:r>
                    <m:r>
                      <a:rPr lang="en-US" altLang="ja-JP" sz="2000" i="1" dirty="0" smtClean="0">
                        <a:latin typeface="Cambria Math" charset="0"/>
                      </a:rPr>
                      <m:t>𝑛</m:t>
                    </m:r>
                    <m:r>
                      <a:rPr lang="en-US" altLang="ja-JP" sz="2000" i="1" dirty="0" smtClean="0">
                        <a:latin typeface="Cambria Math" charset="0"/>
                      </a:rPr>
                      <m:t>−1     </m:t>
                    </m:r>
                  </m:oMath>
                </a14:m>
                <a:r>
                  <a:rPr lang="en-US" altLang="ja-JP" sz="2000" dirty="0"/>
                  <a:t>//start of tour</a:t>
                </a:r>
              </a:p>
              <a:p>
                <a:r>
                  <a:rPr lang="ja-JP" altLang="en-US" sz="2000" dirty="0" smtClean="0"/>
                  <a:t>　　</a:t>
                </a:r>
                <a:r>
                  <a:rPr lang="en-US" altLang="ja-JP" sz="2000" dirty="0" smtClean="0"/>
                  <a:t>1: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/>
                      </a:rPr>
                      <m:t>≔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𝐿</m:t>
                    </m:r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𝐛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𝐛</m:t>
                        </m:r>
                      </m:e>
                      <m:sub>
                        <m:func>
                          <m:funcPr>
                            <m:ctrlPr>
                              <a:rPr lang="en-US" altLang="ja-JP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sz="20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min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𝛽</m:t>
                                </m:r>
                                <m: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−1,</m:t>
                                </m:r>
                                <m: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e>
                            </m:d>
                          </m:e>
                        </m:func>
                      </m:sub>
                    </m:sSub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altLang="ja-JP" sz="2000" dirty="0" smtClean="0">
                  <a:solidFill>
                    <a:schemeClr val="tx1"/>
                  </a:solidFill>
                </a:endParaRPr>
              </a:p>
              <a:p>
                <a:r>
                  <a:rPr lang="ja-JP" altLang="en-US" sz="2000" dirty="0" smtClean="0"/>
                  <a:t>　　</a:t>
                </a:r>
                <a:r>
                  <a:rPr lang="en-US" altLang="ja-JP" sz="2000" dirty="0" smtClean="0"/>
                  <a:t>2: </a:t>
                </a:r>
                <a14:m>
                  <m:oMath xmlns:m="http://schemas.openxmlformats.org/officeDocument/2006/math">
                    <m:r>
                      <a:rPr lang="en-US" altLang="ja-JP" sz="2000" b="1" i="0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𝐯</m:t>
                    </m:r>
                    <m:r>
                      <a:rPr lang="en-US" altLang="ja-JP" sz="2000" b="1" i="0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ja-JP" altLang="en-US" sz="2000" dirty="0">
                    <a:solidFill>
                      <a:schemeClr val="tx1"/>
                    </a:solidFill>
                  </a:rPr>
                  <a:t>←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000" b="0" i="0" smtClean="0">
                        <a:solidFill>
                          <a:schemeClr val="tx1"/>
                        </a:solidFill>
                        <a:latin typeface="Cambria Math" charset="0"/>
                      </a:rPr>
                      <m:t>ENUM</m:t>
                    </m:r>
                    <m:r>
                      <a:rPr lang="en-US" altLang="ja-JP" sz="2000" b="0" i="0" smtClean="0">
                        <a:solidFill>
                          <a:schemeClr val="tx1"/>
                        </a:solidFill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altLang="ja-JP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altLang="ja-JP" sz="2000" dirty="0">
                  <a:solidFill>
                    <a:schemeClr val="tx1"/>
                  </a:solidFill>
                </a:endParaRPr>
              </a:p>
              <a:p>
                <a:r>
                  <a:rPr lang="ja-JP" altLang="en-US" sz="2000" dirty="0" smtClean="0"/>
                  <a:t>　　</a:t>
                </a:r>
                <a:r>
                  <a:rPr lang="en-US" altLang="ja-JP" sz="2000" dirty="0" smtClean="0"/>
                  <a:t>3: Update </a:t>
                </a:r>
                <a14:m>
                  <m:oMath xmlns:m="http://schemas.openxmlformats.org/officeDocument/2006/math">
                    <m:r>
                      <a:rPr lang="en-US" altLang="ja-JP" sz="2000" i="1" dirty="0" smtClean="0">
                        <a:latin typeface="Cambria Math" charset="0"/>
                      </a:rPr>
                      <m:t>𝐵</m:t>
                    </m:r>
                  </m:oMath>
                </a14:m>
                <a:r>
                  <a:rPr lang="en-US" altLang="ja-JP" sz="2000" dirty="0" smtClean="0"/>
                  <a:t> </a:t>
                </a:r>
                <a:r>
                  <a:rPr lang="en-US" altLang="ja-JP" sz="2000" dirty="0"/>
                  <a:t>by using </a:t>
                </a:r>
                <a14:m>
                  <m:oMath xmlns:m="http://schemas.openxmlformats.org/officeDocument/2006/math">
                    <m:r>
                      <a:rPr lang="en-US" altLang="ja-JP" sz="2000" b="1" dirty="0">
                        <a:latin typeface="Cambria Math" charset="0"/>
                      </a:rPr>
                      <m:t>𝐯</m:t>
                    </m:r>
                  </m:oMath>
                </a14:m>
                <a:r>
                  <a:rPr lang="en-US" altLang="ja-JP" sz="2000" dirty="0" smtClean="0"/>
                  <a:t> if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ja-JP" sz="2000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ja-JP" sz="2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ja-JP" sz="2000" b="1">
                                <a:latin typeface="Cambria Math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en-US" altLang="ja-JP" sz="2000" i="1">
                                <a:latin typeface="Cambria Math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ja-JP" sz="2000" i="1">
                                <a:latin typeface="Cambria Math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altLang="ja-JP" sz="2000" b="0" i="1" smtClean="0">
                        <a:latin typeface="Cambria Math" charset="0"/>
                      </a:rPr>
                      <m:t>&lt;</m:t>
                    </m:r>
                    <m:d>
                      <m:dPr>
                        <m:begChr m:val="‖"/>
                        <m:endChr m:val="‖"/>
                        <m:ctrlPr>
                          <a:rPr lang="en-US" altLang="ja-JP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000" b="1" i="0" smtClean="0">
                            <a:latin typeface="Cambria Math" charset="0"/>
                          </a:rPr>
                          <m:t>𝐯</m:t>
                        </m:r>
                      </m:e>
                    </m:d>
                  </m:oMath>
                </a14:m>
                <a:endParaRPr lang="en-US" altLang="ja-JP" sz="2000" dirty="0" smtClean="0"/>
              </a:p>
              <a:p>
                <a:r>
                  <a:rPr lang="en-US" altLang="ja-JP" sz="2000" dirty="0" smtClean="0"/>
                  <a:t>end-for</a:t>
                </a:r>
              </a:p>
              <a:p>
                <a:r>
                  <a:rPr lang="en-US" altLang="ja-JP" sz="2000" dirty="0" smtClean="0"/>
                  <a:t>If </a:t>
                </a:r>
                <a:r>
                  <a:rPr lang="en-US" altLang="ja-JP" sz="2000" dirty="0"/>
                  <a:t>(terminating </a:t>
                </a:r>
                <a:r>
                  <a:rPr lang="en-US" altLang="ja-JP" sz="2000" dirty="0" smtClean="0"/>
                  <a:t>condition) </a:t>
                </a:r>
                <a:r>
                  <a:rPr lang="en-US" altLang="ja-JP" sz="2000" dirty="0"/>
                  <a:t>then </a:t>
                </a:r>
                <a:r>
                  <a:rPr lang="en-US" altLang="ja-JP" sz="2000" dirty="0" smtClean="0"/>
                  <a:t>finish;</a:t>
                </a:r>
              </a:p>
              <a:p>
                <a:r>
                  <a:rPr lang="ja-JP" altLang="en-US" sz="2000" dirty="0"/>
                  <a:t>　</a:t>
                </a:r>
                <a:r>
                  <a:rPr lang="ja-JP" altLang="en-US" sz="2000" dirty="0" smtClean="0"/>
                  <a:t>　　</a:t>
                </a:r>
                <a:r>
                  <a:rPr lang="en-US" altLang="ja-JP" sz="2000" dirty="0" smtClean="0"/>
                  <a:t>else go to the start</a:t>
                </a:r>
                <a:endParaRPr lang="en-US" altLang="ja-JP" sz="2000" dirty="0"/>
              </a:p>
            </p:txBody>
          </p:sp>
        </mc:Choice>
        <mc:Fallback xmlns="">
          <p:sp>
            <p:nvSpPr>
              <p:cNvPr id="12" name="正方形/長方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1755760"/>
                <a:ext cx="5400599" cy="2274277"/>
              </a:xfrm>
              <a:prstGeom prst="rect">
                <a:avLst/>
              </a:prstGeom>
              <a:blipFill rotWithShape="0">
                <a:blip r:embed="rId6"/>
                <a:stretch>
                  <a:fillRect l="-898" t="-16667" b="-3175"/>
                </a:stretch>
              </a:blipFill>
              <a:ln w="317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476542" y="908720"/>
                <a:ext cx="3375378" cy="863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400" dirty="0" smtClean="0"/>
                  <a:t>Input: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 i="0" dirty="0" smtClean="0">
                        <a:latin typeface="Cambria Math" charset="0"/>
                      </a:rPr>
                      <m:t>LLL</m:t>
                    </m:r>
                  </m:oMath>
                </a14:m>
                <a:r>
                  <a:rPr lang="en-US" altLang="ja-JP" sz="2400" dirty="0" smtClean="0"/>
                  <a:t> reduced basis</a:t>
                </a:r>
              </a:p>
              <a:p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charset="0"/>
                      </a:rPr>
                      <m:t>𝐵</m:t>
                    </m:r>
                    <m:r>
                      <a:rPr lang="en-US" altLang="ja-JP" sz="2400" i="1" dirty="0" smtClean="0">
                        <a:latin typeface="Cambria Math" charset="0"/>
                      </a:rPr>
                      <m:t>=(</m:t>
                    </m:r>
                    <m:sSub>
                      <m:sSubPr>
                        <m:ctrlPr>
                          <a:rPr lang="en-US" altLang="ja-JP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dirty="0">
                            <a:latin typeface="Cambria Math"/>
                          </a:rPr>
                          <m:t>𝐛</m:t>
                        </m:r>
                      </m:e>
                      <m:sub>
                        <m:r>
                          <a:rPr lang="en-US" altLang="ja-JP" sz="2400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ja-JP" sz="2400" dirty="0">
                        <a:latin typeface="Cambria Math" charset="0"/>
                      </a:rPr>
                      <m:t>,</m:t>
                    </m:r>
                    <m:r>
                      <a:rPr lang="en-US" altLang="ja-JP" sz="2400" b="0" i="1" dirty="0" smtClean="0">
                        <a:latin typeface="Cambria Math"/>
                      </a:rPr>
                      <m:t> </m:t>
                    </m:r>
                    <m:r>
                      <a:rPr lang="en-US" altLang="ja-JP" sz="2400" dirty="0">
                        <a:latin typeface="Cambria Math" charset="0"/>
                      </a:rPr>
                      <m:t>…,</m:t>
                    </m:r>
                    <m:sSub>
                      <m:sSubPr>
                        <m:ctrlPr>
                          <a:rPr lang="en-US" altLang="ja-JP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>
                            <a:latin typeface="Cambria Math"/>
                          </a:rPr>
                          <m:t>𝐛</m:t>
                        </m:r>
                      </m:e>
                      <m:sub>
                        <m:r>
                          <a:rPr lang="en-US" altLang="ja-JP" sz="240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altLang="ja-JP" sz="2400" b="0" i="0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altLang="ja-JP" sz="2400" dirty="0"/>
                  <a:t> </a:t>
                </a:r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42" y="908720"/>
                <a:ext cx="3375378" cy="863891"/>
              </a:xfrm>
              <a:prstGeom prst="rect">
                <a:avLst/>
              </a:prstGeom>
              <a:blipFill rotWithShape="0">
                <a:blip r:embed="rId8"/>
                <a:stretch>
                  <a:fillRect l="-2708" t="-5634" b="-49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107504" y="116632"/>
                <a:ext cx="8208912" cy="720080"/>
              </a:xfrm>
            </p:spPr>
            <p:txBody>
              <a:bodyPr wrap="none" anchor="t">
                <a:noAutofit/>
              </a:bodyPr>
              <a:lstStyle/>
              <a:p>
                <a:pPr algn="l"/>
                <a:r>
                  <a:rPr lang="en-US" altLang="ja-JP" dirty="0" smtClean="0"/>
                  <a:t>Original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i="0" dirty="0" smtClean="0">
                        <a:latin typeface="Cambria Math" charset="0"/>
                      </a:rPr>
                      <m:t>BKZ</m:t>
                    </m:r>
                  </m:oMath>
                </a14:m>
                <a:r>
                  <a:rPr lang="en-US" altLang="ja-JP" dirty="0" smtClean="0"/>
                  <a:t> outline (example in β=30)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15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7504" y="116632"/>
                <a:ext cx="8208912" cy="720080"/>
              </a:xfrm>
              <a:blipFill rotWithShape="0">
                <a:blip r:embed="rId9"/>
                <a:stretch>
                  <a:fillRect l="-3046" t="-16949" r="-12927" b="-4661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正方形/長方形 15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5">
              <a:lumMod val="40000"/>
              <a:lumOff val="6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ja-JP" dirty="0" smtClean="0">
                <a:solidFill>
                  <a:schemeClr val="tx1"/>
                </a:solidFill>
              </a:rPr>
              <a:t>BKZ(2/4) 10/26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31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0656" y="1700808"/>
            <a:ext cx="2622088" cy="262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215504" y="4491117"/>
                <a:ext cx="86769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ja-JP" sz="2800" dirty="0" smtClean="0"/>
                  <a:t>After processing index 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charset="0"/>
                      </a:rPr>
                      <m:t>𝑖</m:t>
                    </m:r>
                    <m:r>
                      <a:rPr lang="en-US" altLang="ja-JP" sz="2800" i="1" dirty="0" smtClean="0">
                        <a:latin typeface="Cambria Math" charset="0"/>
                      </a:rPr>
                      <m:t>=50</m:t>
                    </m:r>
                  </m:oMath>
                </a14:m>
                <a:endParaRPr lang="en-US" altLang="ja-JP" sz="2800" dirty="0" smtClean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04" y="4491117"/>
                <a:ext cx="8676976" cy="523220"/>
              </a:xfrm>
              <a:prstGeom prst="rect">
                <a:avLst/>
              </a:prstGeom>
              <a:blipFill rotWithShape="0">
                <a:blip r:embed="rId4"/>
                <a:stretch>
                  <a:fillRect l="-1264" t="-11628" b="-325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/>
          <p:cNvSpPr txBox="1"/>
          <p:nvPr/>
        </p:nvSpPr>
        <p:spPr>
          <a:xfrm>
            <a:off x="1610765" y="4153688"/>
            <a:ext cx="521870" cy="21602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noAutofit/>
          </a:bodyPr>
          <a:lstStyle/>
          <a:p>
            <a:r>
              <a:rPr kumimoji="1" lang="en-US" altLang="ja-JP" dirty="0" smtClean="0"/>
              <a:t>index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 rot="16200000">
                <a:off x="-545342" y="2717651"/>
                <a:ext cx="1944216" cy="369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b="0" i="0" smtClean="0">
                          <a:latin typeface="Cambria Math" charset="0"/>
                        </a:rPr>
                        <m:t>log</m:t>
                      </m:r>
                      <m:d>
                        <m:dPr>
                          <m:begChr m:val="‖"/>
                          <m:endChr m:val="‖"/>
                          <m:ctrlPr>
                            <a:rPr kumimoji="1" lang="en-US" altLang="ja-JP" b="0" i="1" smtClean="0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ja-JP" b="1">
                                  <a:latin typeface="Cambria Math"/>
                                </a:rPr>
                                <m:t>𝐛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ja-JP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545342" y="2717651"/>
                <a:ext cx="1944216" cy="369588"/>
              </a:xfrm>
              <a:prstGeom prst="rect">
                <a:avLst/>
              </a:prstGeom>
              <a:blipFill rotWithShape="0">
                <a:blip r:embed="rId5"/>
                <a:stretch>
                  <a:fillRect r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/>
              <p:cNvSpPr/>
              <p:nvPr/>
            </p:nvSpPr>
            <p:spPr>
              <a:xfrm>
                <a:off x="3635896" y="1755760"/>
                <a:ext cx="5400599" cy="2274277"/>
              </a:xfrm>
              <a:prstGeom prst="rect">
                <a:avLst/>
              </a:prstGeom>
              <a:ln w="31750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2000" dirty="0" smtClean="0"/>
                  <a:t>for </a:t>
                </a:r>
                <a14:m>
                  <m:oMath xmlns:m="http://schemas.openxmlformats.org/officeDocument/2006/math">
                    <m:r>
                      <a:rPr lang="en-US" altLang="ja-JP" sz="2000" i="1" dirty="0" smtClean="0">
                        <a:latin typeface="Cambria Math" charset="0"/>
                      </a:rPr>
                      <m:t>𝑖</m:t>
                    </m:r>
                    <m:r>
                      <a:rPr lang="en-US" altLang="ja-JP" sz="2000" i="1" dirty="0" smtClean="0">
                        <a:latin typeface="Cambria Math" charset="0"/>
                      </a:rPr>
                      <m:t>=1 </m:t>
                    </m:r>
                  </m:oMath>
                </a14:m>
                <a:r>
                  <a:rPr lang="en-US" altLang="ja-JP" sz="2000" i="0" dirty="0" smtClean="0">
                    <a:latin typeface="+mj-lt"/>
                  </a:rPr>
                  <a:t>to</a:t>
                </a:r>
                <a14:m>
                  <m:oMath xmlns:m="http://schemas.openxmlformats.org/officeDocument/2006/math">
                    <m:r>
                      <a:rPr lang="en-US" altLang="ja-JP" sz="2000" i="1" dirty="0" smtClean="0">
                        <a:latin typeface="Cambria Math" charset="0"/>
                      </a:rPr>
                      <m:t> </m:t>
                    </m:r>
                    <m:r>
                      <a:rPr lang="en-US" altLang="ja-JP" sz="2000" i="1" dirty="0" smtClean="0">
                        <a:latin typeface="Cambria Math" charset="0"/>
                      </a:rPr>
                      <m:t>𝑛</m:t>
                    </m:r>
                    <m:r>
                      <a:rPr lang="en-US" altLang="ja-JP" sz="2000" i="1" dirty="0" smtClean="0">
                        <a:latin typeface="Cambria Math" charset="0"/>
                      </a:rPr>
                      <m:t>−1     </m:t>
                    </m:r>
                  </m:oMath>
                </a14:m>
                <a:r>
                  <a:rPr lang="en-US" altLang="ja-JP" sz="2000" dirty="0"/>
                  <a:t>//start of tour</a:t>
                </a:r>
              </a:p>
              <a:p>
                <a:r>
                  <a:rPr lang="ja-JP" altLang="en-US" sz="2000" dirty="0" smtClean="0"/>
                  <a:t>　　</a:t>
                </a:r>
                <a:r>
                  <a:rPr lang="en-US" altLang="ja-JP" sz="2000" dirty="0" smtClean="0"/>
                  <a:t>1: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/>
                      </a:rPr>
                      <m:t>≔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𝐿</m:t>
                    </m:r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𝐛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𝐛</m:t>
                        </m:r>
                      </m:e>
                      <m:sub>
                        <m:func>
                          <m:funcPr>
                            <m:ctrlPr>
                              <a:rPr lang="en-US" altLang="ja-JP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sz="20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min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𝛽</m:t>
                                </m:r>
                                <m: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−1,</m:t>
                                </m:r>
                                <m: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e>
                            </m:d>
                          </m:e>
                        </m:func>
                      </m:sub>
                    </m:sSub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altLang="ja-JP" sz="2000" dirty="0" smtClean="0">
                  <a:solidFill>
                    <a:schemeClr val="tx1"/>
                  </a:solidFill>
                </a:endParaRPr>
              </a:p>
              <a:p>
                <a:r>
                  <a:rPr lang="ja-JP" altLang="en-US" sz="2000" dirty="0" smtClean="0"/>
                  <a:t>　　</a:t>
                </a:r>
                <a:r>
                  <a:rPr lang="en-US" altLang="ja-JP" sz="2000" dirty="0" smtClean="0"/>
                  <a:t>2: </a:t>
                </a:r>
                <a14:m>
                  <m:oMath xmlns:m="http://schemas.openxmlformats.org/officeDocument/2006/math">
                    <m:r>
                      <a:rPr lang="en-US" altLang="ja-JP" sz="2000" b="1" i="0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𝐯</m:t>
                    </m:r>
                    <m:r>
                      <a:rPr lang="en-US" altLang="ja-JP" sz="2000" b="1" i="0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ja-JP" altLang="en-US" sz="2000" dirty="0">
                    <a:solidFill>
                      <a:schemeClr val="tx1"/>
                    </a:solidFill>
                  </a:rPr>
                  <a:t>←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000" b="0" i="0" smtClean="0">
                        <a:solidFill>
                          <a:schemeClr val="tx1"/>
                        </a:solidFill>
                        <a:latin typeface="Cambria Math" charset="0"/>
                      </a:rPr>
                      <m:t>ENUM</m:t>
                    </m:r>
                    <m:r>
                      <a:rPr lang="en-US" altLang="ja-JP" sz="2000" b="0" i="0" smtClean="0">
                        <a:solidFill>
                          <a:schemeClr val="tx1"/>
                        </a:solidFill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altLang="ja-JP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altLang="ja-JP" sz="2000" dirty="0">
                  <a:solidFill>
                    <a:schemeClr val="tx1"/>
                  </a:solidFill>
                </a:endParaRPr>
              </a:p>
              <a:p>
                <a:r>
                  <a:rPr lang="ja-JP" altLang="en-US" sz="2000" dirty="0" smtClean="0"/>
                  <a:t>　　</a:t>
                </a:r>
                <a:r>
                  <a:rPr lang="en-US" altLang="ja-JP" sz="2000" dirty="0" smtClean="0"/>
                  <a:t>3: Update </a:t>
                </a:r>
                <a14:m>
                  <m:oMath xmlns:m="http://schemas.openxmlformats.org/officeDocument/2006/math">
                    <m:r>
                      <a:rPr lang="en-US" altLang="ja-JP" sz="2000" i="1" dirty="0" smtClean="0">
                        <a:latin typeface="Cambria Math" charset="0"/>
                      </a:rPr>
                      <m:t>𝐵</m:t>
                    </m:r>
                  </m:oMath>
                </a14:m>
                <a:r>
                  <a:rPr lang="en-US" altLang="ja-JP" sz="2000" dirty="0" smtClean="0"/>
                  <a:t> </a:t>
                </a:r>
                <a:r>
                  <a:rPr lang="en-US" altLang="ja-JP" sz="2000" dirty="0"/>
                  <a:t>by using </a:t>
                </a:r>
                <a14:m>
                  <m:oMath xmlns:m="http://schemas.openxmlformats.org/officeDocument/2006/math">
                    <m:r>
                      <a:rPr lang="en-US" altLang="ja-JP" sz="2000" b="1" dirty="0">
                        <a:latin typeface="Cambria Math" charset="0"/>
                      </a:rPr>
                      <m:t>𝐯</m:t>
                    </m:r>
                  </m:oMath>
                </a14:m>
                <a:r>
                  <a:rPr lang="en-US" altLang="ja-JP" sz="2000" dirty="0" smtClean="0"/>
                  <a:t> if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ja-JP" sz="2000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ja-JP" sz="2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ja-JP" sz="2000" b="1">
                                <a:latin typeface="Cambria Math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en-US" altLang="ja-JP" sz="2000" i="1">
                                <a:latin typeface="Cambria Math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ja-JP" sz="2000" i="1">
                                <a:latin typeface="Cambria Math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altLang="ja-JP" sz="2000" b="0" i="1" smtClean="0">
                        <a:latin typeface="Cambria Math" charset="0"/>
                      </a:rPr>
                      <m:t>&lt;</m:t>
                    </m:r>
                    <m:d>
                      <m:dPr>
                        <m:begChr m:val="‖"/>
                        <m:endChr m:val="‖"/>
                        <m:ctrlPr>
                          <a:rPr lang="en-US" altLang="ja-JP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000" b="1" i="0" smtClean="0">
                            <a:latin typeface="Cambria Math" charset="0"/>
                          </a:rPr>
                          <m:t>𝐯</m:t>
                        </m:r>
                      </m:e>
                    </m:d>
                  </m:oMath>
                </a14:m>
                <a:endParaRPr lang="en-US" altLang="ja-JP" sz="2000" dirty="0" smtClean="0"/>
              </a:p>
              <a:p>
                <a:r>
                  <a:rPr lang="en-US" altLang="ja-JP" sz="2000" dirty="0" smtClean="0"/>
                  <a:t>end-for</a:t>
                </a:r>
              </a:p>
              <a:p>
                <a:r>
                  <a:rPr lang="en-US" altLang="ja-JP" sz="2000" dirty="0" smtClean="0"/>
                  <a:t>If </a:t>
                </a:r>
                <a:r>
                  <a:rPr lang="en-US" altLang="ja-JP" sz="2000" dirty="0"/>
                  <a:t>(terminating </a:t>
                </a:r>
                <a:r>
                  <a:rPr lang="en-US" altLang="ja-JP" sz="2000" dirty="0" smtClean="0"/>
                  <a:t>condition) </a:t>
                </a:r>
                <a:r>
                  <a:rPr lang="en-US" altLang="ja-JP" sz="2000" dirty="0"/>
                  <a:t>then </a:t>
                </a:r>
                <a:r>
                  <a:rPr lang="en-US" altLang="ja-JP" sz="2000" dirty="0" smtClean="0"/>
                  <a:t>finish;</a:t>
                </a:r>
              </a:p>
              <a:p>
                <a:r>
                  <a:rPr lang="ja-JP" altLang="en-US" sz="2000" dirty="0"/>
                  <a:t>　</a:t>
                </a:r>
                <a:r>
                  <a:rPr lang="ja-JP" altLang="en-US" sz="2000" dirty="0" smtClean="0"/>
                  <a:t>　　</a:t>
                </a:r>
                <a:r>
                  <a:rPr lang="en-US" altLang="ja-JP" sz="2000" dirty="0" smtClean="0"/>
                  <a:t>else go to the start</a:t>
                </a:r>
                <a:endParaRPr lang="en-US" altLang="ja-JP" sz="2000" dirty="0"/>
              </a:p>
            </p:txBody>
          </p:sp>
        </mc:Choice>
        <mc:Fallback xmlns="">
          <p:sp>
            <p:nvSpPr>
              <p:cNvPr id="12" name="正方形/長方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1755760"/>
                <a:ext cx="5400599" cy="2274277"/>
              </a:xfrm>
              <a:prstGeom prst="rect">
                <a:avLst/>
              </a:prstGeom>
              <a:blipFill rotWithShape="0">
                <a:blip r:embed="rId6"/>
                <a:stretch>
                  <a:fillRect l="-898" t="-16667" b="-3175"/>
                </a:stretch>
              </a:blipFill>
              <a:ln w="317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476542" y="908720"/>
                <a:ext cx="3375378" cy="863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400" dirty="0" smtClean="0"/>
                  <a:t>Input: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 i="0" dirty="0" smtClean="0">
                        <a:latin typeface="Cambria Math" charset="0"/>
                      </a:rPr>
                      <m:t>LLL</m:t>
                    </m:r>
                  </m:oMath>
                </a14:m>
                <a:r>
                  <a:rPr lang="en-US" altLang="ja-JP" sz="2400" dirty="0" smtClean="0"/>
                  <a:t> reduced basis</a:t>
                </a:r>
              </a:p>
              <a:p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charset="0"/>
                      </a:rPr>
                      <m:t>𝐵</m:t>
                    </m:r>
                    <m:r>
                      <a:rPr lang="en-US" altLang="ja-JP" sz="2400" i="1" dirty="0" smtClean="0">
                        <a:latin typeface="Cambria Math" charset="0"/>
                      </a:rPr>
                      <m:t>=(</m:t>
                    </m:r>
                    <m:sSub>
                      <m:sSubPr>
                        <m:ctrlPr>
                          <a:rPr lang="en-US" altLang="ja-JP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dirty="0">
                            <a:latin typeface="Cambria Math"/>
                          </a:rPr>
                          <m:t>𝐛</m:t>
                        </m:r>
                      </m:e>
                      <m:sub>
                        <m:r>
                          <a:rPr lang="en-US" altLang="ja-JP" sz="2400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ja-JP" sz="2400" dirty="0">
                        <a:latin typeface="Cambria Math" charset="0"/>
                      </a:rPr>
                      <m:t>,</m:t>
                    </m:r>
                    <m:r>
                      <a:rPr lang="en-US" altLang="ja-JP" sz="2400" b="0" i="1" dirty="0" smtClean="0">
                        <a:latin typeface="Cambria Math"/>
                      </a:rPr>
                      <m:t> </m:t>
                    </m:r>
                    <m:r>
                      <a:rPr lang="en-US" altLang="ja-JP" sz="2400" dirty="0">
                        <a:latin typeface="Cambria Math" charset="0"/>
                      </a:rPr>
                      <m:t>…,</m:t>
                    </m:r>
                    <m:sSub>
                      <m:sSubPr>
                        <m:ctrlPr>
                          <a:rPr lang="en-US" altLang="ja-JP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>
                            <a:latin typeface="Cambria Math"/>
                          </a:rPr>
                          <m:t>𝐛</m:t>
                        </m:r>
                      </m:e>
                      <m:sub>
                        <m:r>
                          <a:rPr lang="en-US" altLang="ja-JP" sz="240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altLang="ja-JP" sz="2400" b="0" i="0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altLang="ja-JP" sz="2400" dirty="0"/>
                  <a:t> </a:t>
                </a:r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42" y="908720"/>
                <a:ext cx="3375378" cy="863891"/>
              </a:xfrm>
              <a:prstGeom prst="rect">
                <a:avLst/>
              </a:prstGeom>
              <a:blipFill rotWithShape="0">
                <a:blip r:embed="rId8"/>
                <a:stretch>
                  <a:fillRect l="-2708" t="-5634" b="-49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107504" y="116632"/>
                <a:ext cx="8208912" cy="720080"/>
              </a:xfrm>
            </p:spPr>
            <p:txBody>
              <a:bodyPr wrap="none" anchor="t">
                <a:noAutofit/>
              </a:bodyPr>
              <a:lstStyle/>
              <a:p>
                <a:pPr algn="l"/>
                <a:r>
                  <a:rPr lang="en-US" altLang="ja-JP" dirty="0" smtClean="0"/>
                  <a:t>Original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i="0" dirty="0" smtClean="0">
                        <a:latin typeface="Cambria Math" charset="0"/>
                      </a:rPr>
                      <m:t>BKZ</m:t>
                    </m:r>
                  </m:oMath>
                </a14:m>
                <a:r>
                  <a:rPr lang="en-US" altLang="ja-JP" dirty="0" smtClean="0"/>
                  <a:t> outline (example in β=30)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15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7504" y="116632"/>
                <a:ext cx="8208912" cy="720080"/>
              </a:xfrm>
              <a:blipFill rotWithShape="0">
                <a:blip r:embed="rId9"/>
                <a:stretch>
                  <a:fillRect l="-3046" t="-16949" r="-12927" b="-4661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正方形/長方形 15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5">
              <a:lumMod val="40000"/>
              <a:lumOff val="6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ja-JP" dirty="0" smtClean="0">
                <a:solidFill>
                  <a:schemeClr val="tx1"/>
                </a:solidFill>
              </a:rPr>
              <a:t>BKZ(2/4) 10/26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18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0656" y="1700808"/>
            <a:ext cx="2622088" cy="262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215504" y="4491117"/>
                <a:ext cx="8676976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ja-JP" sz="2800" dirty="0" smtClean="0"/>
                  <a:t>After processing index 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charset="0"/>
                      </a:rPr>
                      <m:t>𝑖</m:t>
                    </m:r>
                    <m:r>
                      <a:rPr lang="en-US" altLang="ja-JP" sz="2800" i="1" dirty="0" smtClean="0">
                        <a:latin typeface="Cambria Math" charset="0"/>
                      </a:rPr>
                      <m:t>=79</m:t>
                    </m:r>
                  </m:oMath>
                </a14:m>
                <a:endParaRPr lang="en-US" altLang="ja-JP" sz="28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ja-JP" sz="2800" dirty="0" smtClean="0"/>
                  <a:t>A set of processing 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charset="0"/>
                      </a:rPr>
                      <m:t>𝑖</m:t>
                    </m:r>
                    <m:r>
                      <a:rPr lang="en-US" altLang="ja-JP" sz="2800" i="1" dirty="0" smtClean="0">
                        <a:latin typeface="Cambria Math" charset="0"/>
                      </a:rPr>
                      <m:t>=1,…,</m:t>
                    </m:r>
                    <m:r>
                      <a:rPr lang="en-US" altLang="ja-JP" sz="2800" i="1" dirty="0" smtClean="0">
                        <a:latin typeface="Cambria Math" charset="0"/>
                      </a:rPr>
                      <m:t>𝑛</m:t>
                    </m:r>
                    <m:r>
                      <a:rPr lang="en-US" altLang="ja-JP" sz="2800" i="1" dirty="0" smtClean="0">
                        <a:latin typeface="Cambria Math" charset="0"/>
                      </a:rPr>
                      <m:t>−1 </m:t>
                    </m:r>
                  </m:oMath>
                </a14:m>
                <a:r>
                  <a:rPr lang="en-US" altLang="ja-JP" sz="2800" dirty="0" smtClean="0"/>
                  <a:t>is called “tour”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ja-JP" sz="2800" dirty="0" smtClean="0"/>
                  <a:t>After each tour, check the </a:t>
                </a:r>
                <a:r>
                  <a:rPr lang="en-US" altLang="ja-JP" sz="2800" dirty="0" smtClean="0">
                    <a:solidFill>
                      <a:srgbClr val="0070C0"/>
                    </a:solidFill>
                  </a:rPr>
                  <a:t>terminating condition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altLang="ja-JP" sz="2800" dirty="0" smtClean="0"/>
                  <a:t>Original algorithm: There is no update at step 3 of all 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charset="0"/>
                      </a:rPr>
                      <m:t>𝑖</m:t>
                    </m:r>
                    <m:r>
                      <a:rPr lang="en-US" altLang="ja-JP" sz="2800" i="1" dirty="0" smtClean="0">
                        <a:latin typeface="Cambria Math" charset="0"/>
                      </a:rPr>
                      <m:t>=1,…,</m:t>
                    </m:r>
                    <m:r>
                      <a:rPr lang="en-US" altLang="ja-JP" sz="2800" i="1" dirty="0" smtClean="0">
                        <a:latin typeface="Cambria Math" charset="0"/>
                      </a:rPr>
                      <m:t>𝑛</m:t>
                    </m:r>
                    <m:r>
                      <a:rPr lang="en-US" altLang="ja-JP" sz="2800" i="1" dirty="0" smtClean="0">
                        <a:latin typeface="Cambria Math" charset="0"/>
                      </a:rPr>
                      <m:t>−1</m:t>
                    </m:r>
                  </m:oMath>
                </a14:m>
                <a:endParaRPr lang="en-US" altLang="ja-JP" sz="2800" dirty="0" smtClean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04" y="4491117"/>
                <a:ext cx="8676976" cy="2246769"/>
              </a:xfrm>
              <a:prstGeom prst="rect">
                <a:avLst/>
              </a:prstGeom>
              <a:blipFill rotWithShape="0">
                <a:blip r:embed="rId4"/>
                <a:stretch>
                  <a:fillRect l="-1264" t="-2717" b="-706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右中かっこ 1"/>
          <p:cNvSpPr/>
          <p:nvPr/>
        </p:nvSpPr>
        <p:spPr>
          <a:xfrm>
            <a:off x="7956376" y="1772816"/>
            <a:ext cx="216024" cy="1584381"/>
          </a:xfrm>
          <a:prstGeom prst="rightBrace">
            <a:avLst>
              <a:gd name="adj1" fmla="val 47526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136395" y="2303396"/>
            <a:ext cx="900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Tour</a:t>
            </a:r>
            <a:endParaRPr kumimoji="1" lang="ja-JP" altLang="en-US" sz="28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610765" y="4153688"/>
            <a:ext cx="521870" cy="21602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noAutofit/>
          </a:bodyPr>
          <a:lstStyle/>
          <a:p>
            <a:r>
              <a:rPr kumimoji="1" lang="en-US" altLang="ja-JP" dirty="0" smtClean="0"/>
              <a:t>index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 rot="16200000">
                <a:off x="-545342" y="2717651"/>
                <a:ext cx="1944216" cy="369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b="0" i="0" smtClean="0">
                          <a:latin typeface="Cambria Math" charset="0"/>
                        </a:rPr>
                        <m:t>log</m:t>
                      </m:r>
                      <m:d>
                        <m:dPr>
                          <m:begChr m:val="‖"/>
                          <m:endChr m:val="‖"/>
                          <m:ctrlPr>
                            <a:rPr kumimoji="1" lang="en-US" altLang="ja-JP" b="0" i="1" smtClean="0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ja-JP" b="1">
                                  <a:latin typeface="Cambria Math"/>
                                </a:rPr>
                                <m:t>𝐛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ja-JP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545342" y="2717651"/>
                <a:ext cx="1944216" cy="369588"/>
              </a:xfrm>
              <a:prstGeom prst="rect">
                <a:avLst/>
              </a:prstGeom>
              <a:blipFill rotWithShape="0">
                <a:blip r:embed="rId5"/>
                <a:stretch>
                  <a:fillRect r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/>
              <p:cNvSpPr/>
              <p:nvPr/>
            </p:nvSpPr>
            <p:spPr>
              <a:xfrm>
                <a:off x="3635896" y="1755760"/>
                <a:ext cx="5400599" cy="2274277"/>
              </a:xfrm>
              <a:prstGeom prst="rect">
                <a:avLst/>
              </a:prstGeom>
              <a:ln w="31750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2000" dirty="0" smtClean="0"/>
                  <a:t>for </a:t>
                </a:r>
                <a14:m>
                  <m:oMath xmlns:m="http://schemas.openxmlformats.org/officeDocument/2006/math">
                    <m:r>
                      <a:rPr lang="en-US" altLang="ja-JP" sz="2000" i="1" dirty="0" smtClean="0">
                        <a:latin typeface="Cambria Math" charset="0"/>
                      </a:rPr>
                      <m:t>𝑖</m:t>
                    </m:r>
                    <m:r>
                      <a:rPr lang="en-US" altLang="ja-JP" sz="2000" i="1" dirty="0" smtClean="0">
                        <a:latin typeface="Cambria Math" charset="0"/>
                      </a:rPr>
                      <m:t>=1 </m:t>
                    </m:r>
                  </m:oMath>
                </a14:m>
                <a:r>
                  <a:rPr lang="en-US" altLang="ja-JP" sz="2000" i="0" dirty="0" smtClean="0">
                    <a:latin typeface="+mj-lt"/>
                  </a:rPr>
                  <a:t>to</a:t>
                </a:r>
                <a14:m>
                  <m:oMath xmlns:m="http://schemas.openxmlformats.org/officeDocument/2006/math">
                    <m:r>
                      <a:rPr lang="en-US" altLang="ja-JP" sz="2000" i="1" dirty="0" smtClean="0">
                        <a:latin typeface="Cambria Math" charset="0"/>
                      </a:rPr>
                      <m:t> </m:t>
                    </m:r>
                    <m:r>
                      <a:rPr lang="en-US" altLang="ja-JP" sz="2000" i="1" dirty="0" smtClean="0">
                        <a:latin typeface="Cambria Math" charset="0"/>
                      </a:rPr>
                      <m:t>𝑛</m:t>
                    </m:r>
                    <m:r>
                      <a:rPr lang="en-US" altLang="ja-JP" sz="2000" i="1" dirty="0" smtClean="0">
                        <a:latin typeface="Cambria Math" charset="0"/>
                      </a:rPr>
                      <m:t>−1     </m:t>
                    </m:r>
                  </m:oMath>
                </a14:m>
                <a:r>
                  <a:rPr lang="en-US" altLang="ja-JP" sz="2000" dirty="0"/>
                  <a:t>//start of tour</a:t>
                </a:r>
              </a:p>
              <a:p>
                <a:r>
                  <a:rPr lang="ja-JP" altLang="en-US" sz="2000" dirty="0" smtClean="0"/>
                  <a:t>　　</a:t>
                </a:r>
                <a:r>
                  <a:rPr lang="en-US" altLang="ja-JP" sz="2000" dirty="0" smtClean="0"/>
                  <a:t>1: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/>
                      </a:rPr>
                      <m:t>≔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𝐿</m:t>
                    </m:r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𝐛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𝐛</m:t>
                        </m:r>
                      </m:e>
                      <m:sub>
                        <m:func>
                          <m:funcPr>
                            <m:ctrlPr>
                              <a:rPr lang="en-US" altLang="ja-JP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sz="20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min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𝛽</m:t>
                                </m:r>
                                <m: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−1,</m:t>
                                </m:r>
                                <m: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e>
                            </m:d>
                          </m:e>
                        </m:func>
                      </m:sub>
                    </m:sSub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altLang="ja-JP" sz="2000" dirty="0" smtClean="0">
                  <a:solidFill>
                    <a:schemeClr val="tx1"/>
                  </a:solidFill>
                </a:endParaRPr>
              </a:p>
              <a:p>
                <a:r>
                  <a:rPr lang="ja-JP" altLang="en-US" sz="2000" dirty="0" smtClean="0"/>
                  <a:t>　　</a:t>
                </a:r>
                <a:r>
                  <a:rPr lang="en-US" altLang="ja-JP" sz="2000" dirty="0" smtClean="0"/>
                  <a:t>2: </a:t>
                </a:r>
                <a14:m>
                  <m:oMath xmlns:m="http://schemas.openxmlformats.org/officeDocument/2006/math">
                    <m:r>
                      <a:rPr lang="en-US" altLang="ja-JP" sz="2000" b="1" i="0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𝐯</m:t>
                    </m:r>
                    <m:r>
                      <a:rPr lang="en-US" altLang="ja-JP" sz="2000" b="1" i="0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ja-JP" altLang="en-US" sz="2000" dirty="0">
                    <a:solidFill>
                      <a:schemeClr val="tx1"/>
                    </a:solidFill>
                  </a:rPr>
                  <a:t>←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000" b="0" i="0" smtClean="0">
                        <a:solidFill>
                          <a:schemeClr val="tx1"/>
                        </a:solidFill>
                        <a:latin typeface="Cambria Math" charset="0"/>
                      </a:rPr>
                      <m:t>ENUM</m:t>
                    </m:r>
                    <m:r>
                      <a:rPr lang="en-US" altLang="ja-JP" sz="2000" b="0" i="0" smtClean="0">
                        <a:solidFill>
                          <a:schemeClr val="tx1"/>
                        </a:solidFill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altLang="ja-JP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altLang="ja-JP" sz="2000" dirty="0">
                  <a:solidFill>
                    <a:schemeClr val="tx1"/>
                  </a:solidFill>
                </a:endParaRPr>
              </a:p>
              <a:p>
                <a:r>
                  <a:rPr lang="ja-JP" altLang="en-US" sz="2000" dirty="0" smtClean="0"/>
                  <a:t>　　</a:t>
                </a:r>
                <a:r>
                  <a:rPr lang="en-US" altLang="ja-JP" sz="2000" dirty="0" smtClean="0"/>
                  <a:t>3: Update </a:t>
                </a:r>
                <a14:m>
                  <m:oMath xmlns:m="http://schemas.openxmlformats.org/officeDocument/2006/math">
                    <m:r>
                      <a:rPr lang="en-US" altLang="ja-JP" sz="2000" i="1" dirty="0" smtClean="0">
                        <a:latin typeface="Cambria Math" charset="0"/>
                      </a:rPr>
                      <m:t>𝐵</m:t>
                    </m:r>
                  </m:oMath>
                </a14:m>
                <a:r>
                  <a:rPr lang="en-US" altLang="ja-JP" sz="2000" dirty="0" smtClean="0"/>
                  <a:t> </a:t>
                </a:r>
                <a:r>
                  <a:rPr lang="en-US" altLang="ja-JP" sz="2000" dirty="0"/>
                  <a:t>by using </a:t>
                </a:r>
                <a14:m>
                  <m:oMath xmlns:m="http://schemas.openxmlformats.org/officeDocument/2006/math">
                    <m:r>
                      <a:rPr lang="en-US" altLang="ja-JP" sz="2000" b="1" dirty="0">
                        <a:latin typeface="Cambria Math" charset="0"/>
                      </a:rPr>
                      <m:t>𝐯</m:t>
                    </m:r>
                  </m:oMath>
                </a14:m>
                <a:r>
                  <a:rPr lang="en-US" altLang="ja-JP" sz="2000" dirty="0" smtClean="0"/>
                  <a:t> if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ja-JP" sz="2000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ja-JP" sz="2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ja-JP" sz="2000" b="1">
                                <a:latin typeface="Cambria Math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en-US" altLang="ja-JP" sz="2000" i="1">
                                <a:latin typeface="Cambria Math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ja-JP" sz="2000" i="1">
                                <a:latin typeface="Cambria Math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altLang="ja-JP" sz="2000" b="0" i="1" smtClean="0">
                        <a:latin typeface="Cambria Math" charset="0"/>
                      </a:rPr>
                      <m:t>&lt;</m:t>
                    </m:r>
                    <m:d>
                      <m:dPr>
                        <m:begChr m:val="‖"/>
                        <m:endChr m:val="‖"/>
                        <m:ctrlPr>
                          <a:rPr lang="en-US" altLang="ja-JP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000" b="1" i="0" smtClean="0">
                            <a:latin typeface="Cambria Math" charset="0"/>
                          </a:rPr>
                          <m:t>𝐯</m:t>
                        </m:r>
                      </m:e>
                    </m:d>
                  </m:oMath>
                </a14:m>
                <a:endParaRPr lang="en-US" altLang="ja-JP" sz="2000" dirty="0" smtClean="0"/>
              </a:p>
              <a:p>
                <a:r>
                  <a:rPr lang="en-US" altLang="ja-JP" sz="2000" dirty="0" smtClean="0">
                    <a:solidFill>
                      <a:srgbClr val="FF0000"/>
                    </a:solidFill>
                  </a:rPr>
                  <a:t>end-for</a:t>
                </a:r>
              </a:p>
              <a:p>
                <a:r>
                  <a:rPr lang="en-US" altLang="ja-JP" sz="2000" dirty="0" smtClean="0"/>
                  <a:t>If </a:t>
                </a:r>
                <a:r>
                  <a:rPr lang="en-US" altLang="ja-JP" sz="2000" dirty="0"/>
                  <a:t>(</a:t>
                </a:r>
                <a:r>
                  <a:rPr lang="en-US" altLang="ja-JP" sz="2000" dirty="0">
                    <a:solidFill>
                      <a:srgbClr val="0070C0"/>
                    </a:solidFill>
                  </a:rPr>
                  <a:t>terminating </a:t>
                </a:r>
                <a:r>
                  <a:rPr lang="en-US" altLang="ja-JP" sz="2000" dirty="0" smtClean="0">
                    <a:solidFill>
                      <a:srgbClr val="0070C0"/>
                    </a:solidFill>
                  </a:rPr>
                  <a:t>condition</a:t>
                </a:r>
                <a:r>
                  <a:rPr lang="en-US" altLang="ja-JP" sz="2000" dirty="0" smtClean="0"/>
                  <a:t>) </a:t>
                </a:r>
                <a:r>
                  <a:rPr lang="en-US" altLang="ja-JP" sz="2000" dirty="0"/>
                  <a:t>then </a:t>
                </a:r>
                <a:r>
                  <a:rPr lang="en-US" altLang="ja-JP" sz="2000" dirty="0" smtClean="0"/>
                  <a:t>finish;</a:t>
                </a:r>
              </a:p>
              <a:p>
                <a:r>
                  <a:rPr lang="ja-JP" altLang="en-US" sz="2000" dirty="0"/>
                  <a:t>　</a:t>
                </a:r>
                <a:r>
                  <a:rPr lang="ja-JP" altLang="en-US" sz="2000" dirty="0" smtClean="0"/>
                  <a:t>　　</a:t>
                </a:r>
                <a:r>
                  <a:rPr lang="en-US" altLang="ja-JP" sz="2000" dirty="0" smtClean="0"/>
                  <a:t>else go to the start</a:t>
                </a:r>
                <a:endParaRPr lang="en-US" altLang="ja-JP" sz="2000" dirty="0"/>
              </a:p>
            </p:txBody>
          </p:sp>
        </mc:Choice>
        <mc:Fallback xmlns="">
          <p:sp>
            <p:nvSpPr>
              <p:cNvPr id="12" name="正方形/長方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1755760"/>
                <a:ext cx="5400599" cy="2274277"/>
              </a:xfrm>
              <a:prstGeom prst="rect">
                <a:avLst/>
              </a:prstGeom>
              <a:blipFill rotWithShape="0">
                <a:blip r:embed="rId6"/>
                <a:stretch>
                  <a:fillRect l="-898" t="-16667" b="-3175"/>
                </a:stretch>
              </a:blipFill>
              <a:ln w="317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476542" y="908720"/>
                <a:ext cx="3375378" cy="863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400" dirty="0" smtClean="0"/>
                  <a:t>Input: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 i="0" dirty="0" smtClean="0">
                        <a:latin typeface="Cambria Math" charset="0"/>
                      </a:rPr>
                      <m:t>LLL</m:t>
                    </m:r>
                  </m:oMath>
                </a14:m>
                <a:r>
                  <a:rPr lang="en-US" altLang="ja-JP" sz="2400" dirty="0" smtClean="0"/>
                  <a:t> reduced basis</a:t>
                </a:r>
              </a:p>
              <a:p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charset="0"/>
                      </a:rPr>
                      <m:t>𝐵</m:t>
                    </m:r>
                    <m:r>
                      <a:rPr lang="en-US" altLang="ja-JP" sz="2400" i="1" dirty="0" smtClean="0">
                        <a:latin typeface="Cambria Math" charset="0"/>
                      </a:rPr>
                      <m:t>=(</m:t>
                    </m:r>
                    <m:sSub>
                      <m:sSubPr>
                        <m:ctrlPr>
                          <a:rPr lang="en-US" altLang="ja-JP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dirty="0">
                            <a:latin typeface="Cambria Math"/>
                          </a:rPr>
                          <m:t>𝐛</m:t>
                        </m:r>
                      </m:e>
                      <m:sub>
                        <m:r>
                          <a:rPr lang="en-US" altLang="ja-JP" sz="2400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ja-JP" sz="2400" dirty="0">
                        <a:latin typeface="Cambria Math" charset="0"/>
                      </a:rPr>
                      <m:t>,</m:t>
                    </m:r>
                    <m:r>
                      <a:rPr lang="en-US" altLang="ja-JP" sz="2400" b="0" i="1" dirty="0" smtClean="0">
                        <a:latin typeface="Cambria Math"/>
                      </a:rPr>
                      <m:t> </m:t>
                    </m:r>
                    <m:r>
                      <a:rPr lang="en-US" altLang="ja-JP" sz="2400" dirty="0">
                        <a:latin typeface="Cambria Math" charset="0"/>
                      </a:rPr>
                      <m:t>…,</m:t>
                    </m:r>
                    <m:sSub>
                      <m:sSubPr>
                        <m:ctrlPr>
                          <a:rPr lang="en-US" altLang="ja-JP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>
                            <a:latin typeface="Cambria Math"/>
                          </a:rPr>
                          <m:t>𝐛</m:t>
                        </m:r>
                      </m:e>
                      <m:sub>
                        <m:r>
                          <a:rPr lang="en-US" altLang="ja-JP" sz="240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altLang="ja-JP" sz="2400" b="0" i="0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altLang="ja-JP" sz="2400" dirty="0"/>
                  <a:t> </a:t>
                </a:r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42" y="908720"/>
                <a:ext cx="3375378" cy="863891"/>
              </a:xfrm>
              <a:prstGeom prst="rect">
                <a:avLst/>
              </a:prstGeom>
              <a:blipFill rotWithShape="0">
                <a:blip r:embed="rId8"/>
                <a:stretch>
                  <a:fillRect l="-2708" t="-5634" b="-49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107504" y="116632"/>
                <a:ext cx="8208912" cy="720080"/>
              </a:xfrm>
            </p:spPr>
            <p:txBody>
              <a:bodyPr wrap="none" anchor="t">
                <a:noAutofit/>
              </a:bodyPr>
              <a:lstStyle/>
              <a:p>
                <a:pPr algn="l"/>
                <a:r>
                  <a:rPr lang="en-US" altLang="ja-JP" dirty="0" smtClean="0"/>
                  <a:t>Original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i="0" dirty="0" smtClean="0">
                        <a:latin typeface="Cambria Math" charset="0"/>
                      </a:rPr>
                      <m:t>BKZ</m:t>
                    </m:r>
                  </m:oMath>
                </a14:m>
                <a:r>
                  <a:rPr lang="en-US" altLang="ja-JP" dirty="0" smtClean="0"/>
                  <a:t> outline (example in β=30)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15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7504" y="116632"/>
                <a:ext cx="8208912" cy="720080"/>
              </a:xfrm>
              <a:blipFill rotWithShape="0">
                <a:blip r:embed="rId9"/>
                <a:stretch>
                  <a:fillRect l="-3046" t="-16949" r="-12927" b="-4661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正方形/長方形 15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5">
              <a:lumMod val="40000"/>
              <a:lumOff val="6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ja-JP" dirty="0" smtClean="0">
                <a:solidFill>
                  <a:schemeClr val="tx1"/>
                </a:solidFill>
              </a:rPr>
              <a:t>BKZ(2/4) 10/26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8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0656" y="1700808"/>
            <a:ext cx="2622088" cy="262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215504" y="4491117"/>
                <a:ext cx="8676976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ja-JP" sz="2800" dirty="0" smtClean="0"/>
                  <a:t>After finishing one tour, the algorithm again starts from 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charset="0"/>
                      </a:rPr>
                      <m:t>𝑖</m:t>
                    </m:r>
                    <m:r>
                      <a:rPr lang="en-US" altLang="ja-JP" sz="2800" i="1" dirty="0" smtClean="0">
                        <a:latin typeface="Cambria Math" charset="0"/>
                      </a:rPr>
                      <m:t>=1</m:t>
                    </m:r>
                  </m:oMath>
                </a14:m>
                <a:endParaRPr lang="en-US" altLang="ja-JP" sz="28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altLang="ja-JP" sz="2800" dirty="0" smtClean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04" y="4491117"/>
                <a:ext cx="8676976" cy="1384995"/>
              </a:xfrm>
              <a:prstGeom prst="rect">
                <a:avLst/>
              </a:prstGeom>
              <a:blipFill rotWithShape="0">
                <a:blip r:embed="rId4"/>
                <a:stretch>
                  <a:fillRect l="-1264" t="-4405" r="-16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/>
          <p:cNvSpPr txBox="1"/>
          <p:nvPr/>
        </p:nvSpPr>
        <p:spPr>
          <a:xfrm>
            <a:off x="1610765" y="4153688"/>
            <a:ext cx="521870" cy="21602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noAutofit/>
          </a:bodyPr>
          <a:lstStyle/>
          <a:p>
            <a:r>
              <a:rPr kumimoji="1" lang="en-US" altLang="ja-JP" dirty="0" smtClean="0"/>
              <a:t>index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 rot="16200000">
                <a:off x="-545342" y="2717651"/>
                <a:ext cx="1944216" cy="369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b="0" i="0" smtClean="0">
                          <a:latin typeface="Cambria Math" charset="0"/>
                        </a:rPr>
                        <m:t>log</m:t>
                      </m:r>
                      <m:d>
                        <m:dPr>
                          <m:begChr m:val="‖"/>
                          <m:endChr m:val="‖"/>
                          <m:ctrlPr>
                            <a:rPr kumimoji="1" lang="en-US" altLang="ja-JP" b="0" i="1" smtClean="0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ja-JP" b="1">
                                  <a:latin typeface="Cambria Math"/>
                                </a:rPr>
                                <m:t>𝐛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ja-JP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545342" y="2717651"/>
                <a:ext cx="1944216" cy="369588"/>
              </a:xfrm>
              <a:prstGeom prst="rect">
                <a:avLst/>
              </a:prstGeom>
              <a:blipFill rotWithShape="0">
                <a:blip r:embed="rId5"/>
                <a:stretch>
                  <a:fillRect r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右中かっこ 12"/>
          <p:cNvSpPr/>
          <p:nvPr/>
        </p:nvSpPr>
        <p:spPr>
          <a:xfrm>
            <a:off x="7956376" y="1772816"/>
            <a:ext cx="216024" cy="1584381"/>
          </a:xfrm>
          <a:prstGeom prst="rightBrace">
            <a:avLst>
              <a:gd name="adj1" fmla="val 47526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136395" y="2303396"/>
            <a:ext cx="900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Tour</a:t>
            </a:r>
            <a:endParaRPr kumimoji="1" lang="ja-JP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14"/>
              <p:cNvSpPr/>
              <p:nvPr/>
            </p:nvSpPr>
            <p:spPr>
              <a:xfrm>
                <a:off x="3635896" y="1755760"/>
                <a:ext cx="5400599" cy="2274277"/>
              </a:xfrm>
              <a:prstGeom prst="rect">
                <a:avLst/>
              </a:prstGeom>
              <a:ln w="31750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2000" dirty="0" smtClean="0">
                    <a:solidFill>
                      <a:srgbClr val="FF0000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ja-JP" sz="2000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𝑖</m:t>
                    </m:r>
                    <m:r>
                      <a:rPr lang="en-US" altLang="ja-JP" sz="2000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=1 </m:t>
                    </m:r>
                  </m:oMath>
                </a14:m>
                <a:r>
                  <a:rPr lang="en-US" altLang="ja-JP" sz="2000" i="0" dirty="0" smtClean="0">
                    <a:solidFill>
                      <a:srgbClr val="FF0000"/>
                    </a:solidFill>
                    <a:latin typeface="+mj-lt"/>
                  </a:rPr>
                  <a:t>to</a:t>
                </a:r>
                <a14:m>
                  <m:oMath xmlns:m="http://schemas.openxmlformats.org/officeDocument/2006/math">
                    <m:r>
                      <a:rPr lang="en-US" altLang="ja-JP" sz="2000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 </m:t>
                    </m:r>
                    <m:r>
                      <a:rPr lang="en-US" altLang="ja-JP" sz="2000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𝑛</m:t>
                    </m:r>
                    <m:r>
                      <a:rPr lang="en-US" altLang="ja-JP" sz="2000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−1     </m:t>
                    </m:r>
                  </m:oMath>
                </a14:m>
                <a:r>
                  <a:rPr lang="en-US" altLang="ja-JP" sz="2000" dirty="0"/>
                  <a:t>//start of tour</a:t>
                </a:r>
              </a:p>
              <a:p>
                <a:r>
                  <a:rPr lang="ja-JP" altLang="en-US" sz="2000" dirty="0" smtClean="0"/>
                  <a:t>　　</a:t>
                </a:r>
                <a:r>
                  <a:rPr lang="en-US" altLang="ja-JP" sz="2000" dirty="0" smtClean="0"/>
                  <a:t>1: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/>
                      </a:rPr>
                      <m:t>≔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𝐿</m:t>
                    </m:r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𝐛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𝐛</m:t>
                        </m:r>
                      </m:e>
                      <m:sub>
                        <m:func>
                          <m:funcPr>
                            <m:ctrlPr>
                              <a:rPr lang="en-US" altLang="ja-JP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sz="20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min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𝛽</m:t>
                                </m:r>
                                <m: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−1,</m:t>
                                </m:r>
                                <m: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e>
                            </m:d>
                          </m:e>
                        </m:func>
                      </m:sub>
                    </m:sSub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altLang="ja-JP" sz="2000" dirty="0" smtClean="0">
                  <a:solidFill>
                    <a:schemeClr val="tx1"/>
                  </a:solidFill>
                </a:endParaRPr>
              </a:p>
              <a:p>
                <a:r>
                  <a:rPr lang="ja-JP" altLang="en-US" sz="2000" dirty="0" smtClean="0"/>
                  <a:t>　　</a:t>
                </a:r>
                <a:r>
                  <a:rPr lang="en-US" altLang="ja-JP" sz="2000" dirty="0" smtClean="0"/>
                  <a:t>2: </a:t>
                </a:r>
                <a14:m>
                  <m:oMath xmlns:m="http://schemas.openxmlformats.org/officeDocument/2006/math">
                    <m:r>
                      <a:rPr lang="en-US" altLang="ja-JP" sz="2000" b="1" i="0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𝐯</m:t>
                    </m:r>
                    <m:r>
                      <a:rPr lang="en-US" altLang="ja-JP" sz="2000" b="1" i="0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ja-JP" altLang="en-US" sz="2000" dirty="0">
                    <a:solidFill>
                      <a:schemeClr val="tx1"/>
                    </a:solidFill>
                  </a:rPr>
                  <a:t>←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000" b="0" i="0" smtClean="0">
                        <a:solidFill>
                          <a:schemeClr val="tx1"/>
                        </a:solidFill>
                        <a:latin typeface="Cambria Math" charset="0"/>
                      </a:rPr>
                      <m:t>ENUM</m:t>
                    </m:r>
                    <m:r>
                      <a:rPr lang="en-US" altLang="ja-JP" sz="2000" b="0" i="0" smtClean="0">
                        <a:solidFill>
                          <a:schemeClr val="tx1"/>
                        </a:solidFill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altLang="ja-JP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altLang="ja-JP" sz="2000" dirty="0">
                  <a:solidFill>
                    <a:schemeClr val="tx1"/>
                  </a:solidFill>
                </a:endParaRPr>
              </a:p>
              <a:p>
                <a:r>
                  <a:rPr lang="ja-JP" altLang="en-US" sz="2000" dirty="0" smtClean="0"/>
                  <a:t>　　</a:t>
                </a:r>
                <a:r>
                  <a:rPr lang="en-US" altLang="ja-JP" sz="2000" dirty="0" smtClean="0"/>
                  <a:t>3: </a:t>
                </a:r>
                <a:r>
                  <a:rPr lang="en-US" altLang="ja-JP" sz="2000" dirty="0" smtClean="0">
                    <a:solidFill>
                      <a:schemeClr val="tx1"/>
                    </a:solidFill>
                  </a:rPr>
                  <a:t>Update </a:t>
                </a:r>
                <a14:m>
                  <m:oMath xmlns:m="http://schemas.openxmlformats.org/officeDocument/2006/math">
                    <m:r>
                      <a:rPr lang="en-US" altLang="ja-JP" sz="200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𝐵</m:t>
                    </m:r>
                  </m:oMath>
                </a14:m>
                <a:r>
                  <a:rPr lang="en-US" altLang="ja-JP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ja-JP" sz="2000" dirty="0">
                    <a:solidFill>
                      <a:schemeClr val="tx1"/>
                    </a:solidFill>
                  </a:rPr>
                  <a:t>by using </a:t>
                </a:r>
                <a14:m>
                  <m:oMath xmlns:m="http://schemas.openxmlformats.org/officeDocument/2006/math">
                    <m:r>
                      <a:rPr lang="en-US" altLang="ja-JP" sz="2000" b="1" dirty="0">
                        <a:solidFill>
                          <a:schemeClr val="tx1"/>
                        </a:solidFill>
                        <a:latin typeface="Cambria Math" charset="0"/>
                      </a:rPr>
                      <m:t>𝐯</m:t>
                    </m:r>
                  </m:oMath>
                </a14:m>
                <a:r>
                  <a:rPr lang="en-US" altLang="ja-JP" sz="2000" dirty="0" smtClean="0">
                    <a:solidFill>
                      <a:schemeClr val="tx1"/>
                    </a:solidFill>
                  </a:rPr>
                  <a:t> if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ja-JP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ja-JP" sz="2000" b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ja-JP" sz="20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&lt;</m:t>
                    </m:r>
                    <m:d>
                      <m:dPr>
                        <m:begChr m:val="‖"/>
                        <m:endChr m:val="‖"/>
                        <m:ctrlP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000" b="1" i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𝐯</m:t>
                        </m:r>
                      </m:e>
                    </m:d>
                  </m:oMath>
                </a14:m>
                <a:endParaRPr lang="en-US" altLang="ja-JP" sz="2000" dirty="0" smtClean="0">
                  <a:solidFill>
                    <a:schemeClr val="tx1"/>
                  </a:solidFill>
                </a:endParaRPr>
              </a:p>
              <a:p>
                <a:r>
                  <a:rPr lang="en-US" altLang="ja-JP" sz="2000" dirty="0" smtClean="0">
                    <a:solidFill>
                      <a:schemeClr val="tx1"/>
                    </a:solidFill>
                  </a:rPr>
                  <a:t>end-for</a:t>
                </a:r>
              </a:p>
              <a:p>
                <a:r>
                  <a:rPr lang="en-US" altLang="ja-JP" sz="2000" dirty="0" smtClean="0">
                    <a:solidFill>
                      <a:schemeClr val="tx1"/>
                    </a:solidFill>
                  </a:rPr>
                  <a:t>If </a:t>
                </a:r>
                <a:r>
                  <a:rPr lang="en-US" altLang="ja-JP" sz="2000" dirty="0">
                    <a:solidFill>
                      <a:schemeClr val="tx1"/>
                    </a:solidFill>
                  </a:rPr>
                  <a:t>(terminating </a:t>
                </a:r>
                <a:r>
                  <a:rPr lang="en-US" altLang="ja-JP" sz="2000" dirty="0" smtClean="0">
                    <a:solidFill>
                      <a:schemeClr val="tx1"/>
                    </a:solidFill>
                  </a:rPr>
                  <a:t>condition) </a:t>
                </a:r>
                <a:r>
                  <a:rPr lang="en-US" altLang="ja-JP" sz="2000" dirty="0">
                    <a:solidFill>
                      <a:schemeClr val="tx1"/>
                    </a:solidFill>
                  </a:rPr>
                  <a:t>then </a:t>
                </a:r>
                <a:r>
                  <a:rPr lang="en-US" altLang="ja-JP" sz="2000" dirty="0" smtClean="0"/>
                  <a:t>finish;</a:t>
                </a:r>
              </a:p>
              <a:p>
                <a:r>
                  <a:rPr lang="ja-JP" altLang="en-US" sz="2000" dirty="0"/>
                  <a:t>　</a:t>
                </a:r>
                <a:r>
                  <a:rPr lang="ja-JP" altLang="en-US" sz="2000" dirty="0" smtClean="0"/>
                  <a:t>　　</a:t>
                </a:r>
                <a:r>
                  <a:rPr lang="en-US" altLang="ja-JP" sz="2000" dirty="0" smtClean="0"/>
                  <a:t>else go to the start</a:t>
                </a:r>
                <a:endParaRPr lang="en-US" altLang="ja-JP" sz="2000" dirty="0"/>
              </a:p>
            </p:txBody>
          </p:sp>
        </mc:Choice>
        <mc:Fallback xmlns="">
          <p:sp>
            <p:nvSpPr>
              <p:cNvPr id="15" name="正方形/長方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1755760"/>
                <a:ext cx="5400599" cy="2274277"/>
              </a:xfrm>
              <a:prstGeom prst="rect">
                <a:avLst/>
              </a:prstGeom>
              <a:blipFill rotWithShape="0">
                <a:blip r:embed="rId6"/>
                <a:stretch>
                  <a:fillRect l="-898" t="-16667" b="-3175"/>
                </a:stretch>
              </a:blipFill>
              <a:ln w="317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476542" y="908720"/>
                <a:ext cx="3375378" cy="863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400" dirty="0" smtClean="0"/>
                  <a:t>Input: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 i="0" dirty="0" smtClean="0">
                        <a:latin typeface="Cambria Math" charset="0"/>
                      </a:rPr>
                      <m:t>LLL</m:t>
                    </m:r>
                  </m:oMath>
                </a14:m>
                <a:r>
                  <a:rPr lang="en-US" altLang="ja-JP" sz="2400" dirty="0" smtClean="0"/>
                  <a:t> reduced basis</a:t>
                </a:r>
              </a:p>
              <a:p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charset="0"/>
                      </a:rPr>
                      <m:t>𝐵</m:t>
                    </m:r>
                    <m:r>
                      <a:rPr lang="en-US" altLang="ja-JP" sz="2400" i="1" dirty="0" smtClean="0">
                        <a:latin typeface="Cambria Math" charset="0"/>
                      </a:rPr>
                      <m:t>=(</m:t>
                    </m:r>
                    <m:sSub>
                      <m:sSubPr>
                        <m:ctrlPr>
                          <a:rPr lang="en-US" altLang="ja-JP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dirty="0">
                            <a:latin typeface="Cambria Math"/>
                          </a:rPr>
                          <m:t>𝐛</m:t>
                        </m:r>
                      </m:e>
                      <m:sub>
                        <m:r>
                          <a:rPr lang="en-US" altLang="ja-JP" sz="2400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ja-JP" sz="2400" dirty="0">
                        <a:latin typeface="Cambria Math" charset="0"/>
                      </a:rPr>
                      <m:t>,</m:t>
                    </m:r>
                    <m:r>
                      <a:rPr lang="en-US" altLang="ja-JP" sz="2400" b="0" i="1" dirty="0" smtClean="0">
                        <a:latin typeface="Cambria Math"/>
                      </a:rPr>
                      <m:t> </m:t>
                    </m:r>
                    <m:r>
                      <a:rPr lang="en-US" altLang="ja-JP" sz="2400" dirty="0">
                        <a:latin typeface="Cambria Math" charset="0"/>
                      </a:rPr>
                      <m:t>…,</m:t>
                    </m:r>
                    <m:sSub>
                      <m:sSubPr>
                        <m:ctrlPr>
                          <a:rPr lang="en-US" altLang="ja-JP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>
                            <a:latin typeface="Cambria Math"/>
                          </a:rPr>
                          <m:t>𝐛</m:t>
                        </m:r>
                      </m:e>
                      <m:sub>
                        <m:r>
                          <a:rPr lang="en-US" altLang="ja-JP" sz="240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altLang="ja-JP" sz="2400" b="0" i="0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altLang="ja-JP" sz="2400" dirty="0"/>
                  <a:t> </a:t>
                </a:r>
              </a:p>
            </p:txBody>
          </p:sp>
        </mc:Choice>
        <mc:Fallback xmlns=""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42" y="908720"/>
                <a:ext cx="3375378" cy="863891"/>
              </a:xfrm>
              <a:prstGeom prst="rect">
                <a:avLst/>
              </a:prstGeom>
              <a:blipFill rotWithShape="0">
                <a:blip r:embed="rId8"/>
                <a:stretch>
                  <a:fillRect l="-2708" t="-5634" b="-49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107504" y="116632"/>
                <a:ext cx="8208912" cy="720080"/>
              </a:xfrm>
            </p:spPr>
            <p:txBody>
              <a:bodyPr wrap="none" anchor="t">
                <a:noAutofit/>
              </a:bodyPr>
              <a:lstStyle/>
              <a:p>
                <a:pPr algn="l"/>
                <a:r>
                  <a:rPr lang="en-US" altLang="ja-JP" dirty="0" smtClean="0"/>
                  <a:t>Original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i="0" dirty="0" smtClean="0">
                        <a:latin typeface="Cambria Math" charset="0"/>
                      </a:rPr>
                      <m:t>BKZ</m:t>
                    </m:r>
                  </m:oMath>
                </a14:m>
                <a:r>
                  <a:rPr lang="en-US" altLang="ja-JP" dirty="0" smtClean="0"/>
                  <a:t> outline (example in β=30)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1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7504" y="116632"/>
                <a:ext cx="8208912" cy="720080"/>
              </a:xfrm>
              <a:blipFill rotWithShape="0">
                <a:blip r:embed="rId9"/>
                <a:stretch>
                  <a:fillRect l="-3046" t="-16949" r="-12927" b="-4661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正方形/長方形 17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5">
              <a:lumMod val="40000"/>
              <a:lumOff val="6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ja-JP" dirty="0" smtClean="0">
                <a:solidFill>
                  <a:schemeClr val="tx1"/>
                </a:solidFill>
              </a:rPr>
              <a:t>BKZ(2/4) 10/26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16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0656" y="1700808"/>
            <a:ext cx="2622088" cy="262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215504" y="4491117"/>
            <a:ext cx="8676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2800" dirty="0" smtClean="0"/>
              <a:t>After 2nd tour is finished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610765" y="4153688"/>
            <a:ext cx="521870" cy="21602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noAutofit/>
          </a:bodyPr>
          <a:lstStyle/>
          <a:p>
            <a:r>
              <a:rPr kumimoji="1" lang="en-US" altLang="ja-JP" dirty="0" smtClean="0"/>
              <a:t>index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 rot="16200000">
                <a:off x="-545342" y="2717651"/>
                <a:ext cx="1944216" cy="369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b="0" i="0" smtClean="0">
                          <a:latin typeface="Cambria Math" charset="0"/>
                        </a:rPr>
                        <m:t>log</m:t>
                      </m:r>
                      <m:d>
                        <m:dPr>
                          <m:begChr m:val="‖"/>
                          <m:endChr m:val="‖"/>
                          <m:ctrlPr>
                            <a:rPr kumimoji="1" lang="en-US" altLang="ja-JP" b="0" i="1" smtClean="0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ja-JP" b="1">
                                  <a:latin typeface="Cambria Math"/>
                                </a:rPr>
                                <m:t>𝐛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ja-JP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545342" y="2717651"/>
                <a:ext cx="1944216" cy="369588"/>
              </a:xfrm>
              <a:prstGeom prst="rect">
                <a:avLst/>
              </a:prstGeom>
              <a:blipFill rotWithShape="0">
                <a:blip r:embed="rId4"/>
                <a:stretch>
                  <a:fillRect r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右中かっこ 12"/>
          <p:cNvSpPr/>
          <p:nvPr/>
        </p:nvSpPr>
        <p:spPr>
          <a:xfrm>
            <a:off x="7956376" y="1772816"/>
            <a:ext cx="216024" cy="1584381"/>
          </a:xfrm>
          <a:prstGeom prst="rightBrace">
            <a:avLst>
              <a:gd name="adj1" fmla="val 47526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136395" y="2303396"/>
            <a:ext cx="900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Tour</a:t>
            </a:r>
            <a:endParaRPr kumimoji="1" lang="ja-JP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14"/>
              <p:cNvSpPr/>
              <p:nvPr/>
            </p:nvSpPr>
            <p:spPr>
              <a:xfrm>
                <a:off x="3635896" y="1755760"/>
                <a:ext cx="5400599" cy="2274277"/>
              </a:xfrm>
              <a:prstGeom prst="rect">
                <a:avLst/>
              </a:prstGeom>
              <a:ln w="31750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2000" dirty="0" smtClean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ja-JP" sz="200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𝑖</m:t>
                    </m:r>
                    <m:r>
                      <a:rPr lang="en-US" altLang="ja-JP" sz="200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=1 </m:t>
                    </m:r>
                  </m:oMath>
                </a14:m>
                <a:r>
                  <a:rPr lang="en-US" altLang="ja-JP" sz="2000" i="0" dirty="0" smtClean="0">
                    <a:solidFill>
                      <a:schemeClr val="tx1"/>
                    </a:solidFill>
                    <a:latin typeface="+mj-lt"/>
                  </a:rPr>
                  <a:t>to</a:t>
                </a:r>
                <a14:m>
                  <m:oMath xmlns:m="http://schemas.openxmlformats.org/officeDocument/2006/math">
                    <m:r>
                      <a:rPr lang="en-US" altLang="ja-JP" sz="200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 </m:t>
                    </m:r>
                    <m:r>
                      <a:rPr lang="en-US" altLang="ja-JP" sz="200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𝑛</m:t>
                    </m:r>
                    <m:r>
                      <a:rPr lang="en-US" altLang="ja-JP" sz="200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−1     </m:t>
                    </m:r>
                  </m:oMath>
                </a14:m>
                <a:r>
                  <a:rPr lang="en-US" altLang="ja-JP" sz="2000" dirty="0"/>
                  <a:t>//start of tour</a:t>
                </a:r>
              </a:p>
              <a:p>
                <a:r>
                  <a:rPr lang="ja-JP" altLang="en-US" sz="2000" dirty="0" smtClean="0"/>
                  <a:t>　　</a:t>
                </a:r>
                <a:r>
                  <a:rPr lang="en-US" altLang="ja-JP" sz="2000" dirty="0" smtClean="0"/>
                  <a:t>1: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/>
                      </a:rPr>
                      <m:t>≔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𝐿</m:t>
                    </m:r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𝐛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𝐛</m:t>
                        </m:r>
                      </m:e>
                      <m:sub>
                        <m:func>
                          <m:funcPr>
                            <m:ctrlPr>
                              <a:rPr lang="en-US" altLang="ja-JP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sz="20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min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𝛽</m:t>
                                </m:r>
                                <m: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−1,</m:t>
                                </m:r>
                                <m: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e>
                            </m:d>
                          </m:e>
                        </m:func>
                      </m:sub>
                    </m:sSub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altLang="ja-JP" sz="2000" dirty="0" smtClean="0">
                  <a:solidFill>
                    <a:schemeClr val="tx1"/>
                  </a:solidFill>
                </a:endParaRPr>
              </a:p>
              <a:p>
                <a:r>
                  <a:rPr lang="ja-JP" altLang="en-US" sz="2000" dirty="0" smtClean="0"/>
                  <a:t>　　</a:t>
                </a:r>
                <a:r>
                  <a:rPr lang="en-US" altLang="ja-JP" sz="2000" dirty="0" smtClean="0"/>
                  <a:t>2: </a:t>
                </a:r>
                <a14:m>
                  <m:oMath xmlns:m="http://schemas.openxmlformats.org/officeDocument/2006/math">
                    <m:r>
                      <a:rPr lang="en-US" altLang="ja-JP" sz="2000" b="1" i="0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𝐯</m:t>
                    </m:r>
                    <m:r>
                      <a:rPr lang="en-US" altLang="ja-JP" sz="2000" b="1" i="0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ja-JP" altLang="en-US" sz="2000" dirty="0">
                    <a:solidFill>
                      <a:schemeClr val="tx1"/>
                    </a:solidFill>
                  </a:rPr>
                  <a:t>←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000" b="0" i="0" smtClean="0">
                        <a:solidFill>
                          <a:schemeClr val="tx1"/>
                        </a:solidFill>
                        <a:latin typeface="Cambria Math" charset="0"/>
                      </a:rPr>
                      <m:t>ENUM</m:t>
                    </m:r>
                    <m:r>
                      <a:rPr lang="en-US" altLang="ja-JP" sz="2000" b="0" i="0" smtClean="0">
                        <a:solidFill>
                          <a:schemeClr val="tx1"/>
                        </a:solidFill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altLang="ja-JP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altLang="ja-JP" sz="2000" dirty="0">
                  <a:solidFill>
                    <a:schemeClr val="tx1"/>
                  </a:solidFill>
                </a:endParaRPr>
              </a:p>
              <a:p>
                <a:r>
                  <a:rPr lang="ja-JP" altLang="en-US" sz="2000" dirty="0" smtClean="0"/>
                  <a:t>　　</a:t>
                </a:r>
                <a:r>
                  <a:rPr lang="en-US" altLang="ja-JP" sz="2000" dirty="0" smtClean="0"/>
                  <a:t>3: </a:t>
                </a:r>
                <a:r>
                  <a:rPr lang="en-US" altLang="ja-JP" sz="2000" dirty="0" smtClean="0">
                    <a:solidFill>
                      <a:schemeClr val="tx1"/>
                    </a:solidFill>
                  </a:rPr>
                  <a:t>Update </a:t>
                </a:r>
                <a14:m>
                  <m:oMath xmlns:m="http://schemas.openxmlformats.org/officeDocument/2006/math">
                    <m:r>
                      <a:rPr lang="en-US" altLang="ja-JP" sz="200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𝐵</m:t>
                    </m:r>
                  </m:oMath>
                </a14:m>
                <a:r>
                  <a:rPr lang="en-US" altLang="ja-JP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ja-JP" sz="2000" dirty="0">
                    <a:solidFill>
                      <a:schemeClr val="tx1"/>
                    </a:solidFill>
                  </a:rPr>
                  <a:t>by using </a:t>
                </a:r>
                <a14:m>
                  <m:oMath xmlns:m="http://schemas.openxmlformats.org/officeDocument/2006/math">
                    <m:r>
                      <a:rPr lang="en-US" altLang="ja-JP" sz="2000" b="1" dirty="0">
                        <a:solidFill>
                          <a:schemeClr val="tx1"/>
                        </a:solidFill>
                        <a:latin typeface="Cambria Math" charset="0"/>
                      </a:rPr>
                      <m:t>𝐯</m:t>
                    </m:r>
                  </m:oMath>
                </a14:m>
                <a:r>
                  <a:rPr lang="en-US" altLang="ja-JP" sz="2000" dirty="0" smtClean="0">
                    <a:solidFill>
                      <a:schemeClr val="tx1"/>
                    </a:solidFill>
                  </a:rPr>
                  <a:t> if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ja-JP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ja-JP" sz="2000" b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ja-JP" sz="20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&lt;</m:t>
                    </m:r>
                    <m:d>
                      <m:dPr>
                        <m:begChr m:val="‖"/>
                        <m:endChr m:val="‖"/>
                        <m:ctrlP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000" b="1" i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𝐯</m:t>
                        </m:r>
                      </m:e>
                    </m:d>
                  </m:oMath>
                </a14:m>
                <a:endParaRPr lang="en-US" altLang="ja-JP" sz="2000" dirty="0" smtClean="0">
                  <a:solidFill>
                    <a:schemeClr val="tx1"/>
                  </a:solidFill>
                </a:endParaRPr>
              </a:p>
              <a:p>
                <a:r>
                  <a:rPr lang="en-US" altLang="ja-JP" sz="2000" dirty="0" smtClean="0">
                    <a:solidFill>
                      <a:schemeClr val="tx1"/>
                    </a:solidFill>
                  </a:rPr>
                  <a:t>end-for</a:t>
                </a:r>
              </a:p>
              <a:p>
                <a:r>
                  <a:rPr lang="en-US" altLang="ja-JP" sz="2000" dirty="0" smtClean="0">
                    <a:solidFill>
                      <a:schemeClr val="tx1"/>
                    </a:solidFill>
                  </a:rPr>
                  <a:t>If </a:t>
                </a:r>
                <a:r>
                  <a:rPr lang="en-US" altLang="ja-JP" sz="2000" dirty="0">
                    <a:solidFill>
                      <a:schemeClr val="tx1"/>
                    </a:solidFill>
                  </a:rPr>
                  <a:t>(terminating </a:t>
                </a:r>
                <a:r>
                  <a:rPr lang="en-US" altLang="ja-JP" sz="2000" dirty="0" smtClean="0">
                    <a:solidFill>
                      <a:schemeClr val="tx1"/>
                    </a:solidFill>
                  </a:rPr>
                  <a:t>condition) </a:t>
                </a:r>
                <a:r>
                  <a:rPr lang="en-US" altLang="ja-JP" sz="2000" dirty="0">
                    <a:solidFill>
                      <a:schemeClr val="tx1"/>
                    </a:solidFill>
                  </a:rPr>
                  <a:t>then </a:t>
                </a:r>
                <a:r>
                  <a:rPr lang="en-US" altLang="ja-JP" sz="2000" dirty="0" smtClean="0"/>
                  <a:t>finish;</a:t>
                </a:r>
              </a:p>
              <a:p>
                <a:r>
                  <a:rPr lang="ja-JP" altLang="en-US" sz="2000" dirty="0"/>
                  <a:t>　</a:t>
                </a:r>
                <a:r>
                  <a:rPr lang="ja-JP" altLang="en-US" sz="2000" dirty="0" smtClean="0"/>
                  <a:t>　　</a:t>
                </a:r>
                <a:r>
                  <a:rPr lang="en-US" altLang="ja-JP" sz="2000" dirty="0" smtClean="0"/>
                  <a:t>else go to the start</a:t>
                </a:r>
                <a:endParaRPr lang="en-US" altLang="ja-JP" sz="2000" dirty="0"/>
              </a:p>
            </p:txBody>
          </p:sp>
        </mc:Choice>
        <mc:Fallback xmlns="">
          <p:sp>
            <p:nvSpPr>
              <p:cNvPr id="15" name="正方形/長方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1755760"/>
                <a:ext cx="5400599" cy="2274277"/>
              </a:xfrm>
              <a:prstGeom prst="rect">
                <a:avLst/>
              </a:prstGeom>
              <a:blipFill rotWithShape="0">
                <a:blip r:embed="rId5"/>
                <a:stretch>
                  <a:fillRect l="-898" t="-16667" b="-3175"/>
                </a:stretch>
              </a:blipFill>
              <a:ln w="317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476542" y="908720"/>
                <a:ext cx="3375378" cy="863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400" dirty="0" smtClean="0"/>
                  <a:t>Input: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 i="0" dirty="0" smtClean="0">
                        <a:latin typeface="Cambria Math" charset="0"/>
                      </a:rPr>
                      <m:t>LLL</m:t>
                    </m:r>
                  </m:oMath>
                </a14:m>
                <a:r>
                  <a:rPr lang="en-US" altLang="ja-JP" sz="2400" dirty="0" smtClean="0"/>
                  <a:t> reduced basis</a:t>
                </a:r>
              </a:p>
              <a:p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charset="0"/>
                      </a:rPr>
                      <m:t>𝐵</m:t>
                    </m:r>
                    <m:r>
                      <a:rPr lang="en-US" altLang="ja-JP" sz="2400" i="1" dirty="0" smtClean="0">
                        <a:latin typeface="Cambria Math" charset="0"/>
                      </a:rPr>
                      <m:t>=(</m:t>
                    </m:r>
                    <m:sSub>
                      <m:sSubPr>
                        <m:ctrlPr>
                          <a:rPr lang="en-US" altLang="ja-JP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dirty="0">
                            <a:latin typeface="Cambria Math"/>
                          </a:rPr>
                          <m:t>𝐛</m:t>
                        </m:r>
                      </m:e>
                      <m:sub>
                        <m:r>
                          <a:rPr lang="en-US" altLang="ja-JP" sz="2400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ja-JP" sz="2400" dirty="0">
                        <a:latin typeface="Cambria Math" charset="0"/>
                      </a:rPr>
                      <m:t>,</m:t>
                    </m:r>
                    <m:r>
                      <a:rPr lang="en-US" altLang="ja-JP" sz="2400" b="0" i="1" dirty="0" smtClean="0">
                        <a:latin typeface="Cambria Math"/>
                      </a:rPr>
                      <m:t> </m:t>
                    </m:r>
                    <m:r>
                      <a:rPr lang="en-US" altLang="ja-JP" sz="2400" dirty="0">
                        <a:latin typeface="Cambria Math" charset="0"/>
                      </a:rPr>
                      <m:t>…,</m:t>
                    </m:r>
                    <m:sSub>
                      <m:sSubPr>
                        <m:ctrlPr>
                          <a:rPr lang="en-US" altLang="ja-JP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>
                            <a:latin typeface="Cambria Math"/>
                          </a:rPr>
                          <m:t>𝐛</m:t>
                        </m:r>
                      </m:e>
                      <m:sub>
                        <m:r>
                          <a:rPr lang="en-US" altLang="ja-JP" sz="240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altLang="ja-JP" sz="2400" b="0" i="0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altLang="ja-JP" sz="2400" dirty="0"/>
                  <a:t> </a:t>
                </a:r>
              </a:p>
            </p:txBody>
          </p:sp>
        </mc:Choice>
        <mc:Fallback xmlns=""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42" y="908720"/>
                <a:ext cx="3375378" cy="863891"/>
              </a:xfrm>
              <a:prstGeom prst="rect">
                <a:avLst/>
              </a:prstGeom>
              <a:blipFill rotWithShape="0">
                <a:blip r:embed="rId7"/>
                <a:stretch>
                  <a:fillRect l="-2708" t="-5634" b="-49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107504" y="116632"/>
                <a:ext cx="8208912" cy="720080"/>
              </a:xfrm>
            </p:spPr>
            <p:txBody>
              <a:bodyPr wrap="none" anchor="t">
                <a:noAutofit/>
              </a:bodyPr>
              <a:lstStyle/>
              <a:p>
                <a:pPr algn="l"/>
                <a:r>
                  <a:rPr lang="en-US" altLang="ja-JP" dirty="0" smtClean="0"/>
                  <a:t>Original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i="0" dirty="0" smtClean="0">
                        <a:latin typeface="Cambria Math" charset="0"/>
                      </a:rPr>
                      <m:t>BKZ</m:t>
                    </m:r>
                  </m:oMath>
                </a14:m>
                <a:r>
                  <a:rPr lang="en-US" altLang="ja-JP" dirty="0" smtClean="0"/>
                  <a:t> outline (example in β=30)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1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7504" y="116632"/>
                <a:ext cx="8208912" cy="720080"/>
              </a:xfrm>
              <a:blipFill rotWithShape="0">
                <a:blip r:embed="rId8"/>
                <a:stretch>
                  <a:fillRect l="-3046" t="-16949" r="-12927" b="-4661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正方形/長方形 17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5">
              <a:lumMod val="40000"/>
              <a:lumOff val="6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ja-JP" dirty="0" smtClean="0">
                <a:solidFill>
                  <a:schemeClr val="tx1"/>
                </a:solidFill>
              </a:rPr>
              <a:t>BKZ(2/4) 10/26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4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0656" y="1700808"/>
            <a:ext cx="2622088" cy="262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215504" y="4491117"/>
            <a:ext cx="8676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2800" dirty="0" smtClean="0"/>
              <a:t>After 3rd tour is finished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610765" y="4153688"/>
            <a:ext cx="521870" cy="21602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noAutofit/>
          </a:bodyPr>
          <a:lstStyle/>
          <a:p>
            <a:r>
              <a:rPr kumimoji="1" lang="en-US" altLang="ja-JP" dirty="0" smtClean="0"/>
              <a:t>index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 rot="16200000">
                <a:off x="-545342" y="2717651"/>
                <a:ext cx="1944216" cy="369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b="0" i="0" smtClean="0">
                          <a:latin typeface="Cambria Math" charset="0"/>
                        </a:rPr>
                        <m:t>log</m:t>
                      </m:r>
                      <m:d>
                        <m:dPr>
                          <m:begChr m:val="‖"/>
                          <m:endChr m:val="‖"/>
                          <m:ctrlPr>
                            <a:rPr kumimoji="1" lang="en-US" altLang="ja-JP" b="0" i="1" smtClean="0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ja-JP" b="1">
                                  <a:latin typeface="Cambria Math"/>
                                </a:rPr>
                                <m:t>𝐛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ja-JP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545342" y="2717651"/>
                <a:ext cx="1944216" cy="369588"/>
              </a:xfrm>
              <a:prstGeom prst="rect">
                <a:avLst/>
              </a:prstGeom>
              <a:blipFill rotWithShape="0">
                <a:blip r:embed="rId4"/>
                <a:stretch>
                  <a:fillRect r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右中かっこ 11"/>
          <p:cNvSpPr/>
          <p:nvPr/>
        </p:nvSpPr>
        <p:spPr>
          <a:xfrm>
            <a:off x="7956376" y="1772816"/>
            <a:ext cx="216024" cy="1584381"/>
          </a:xfrm>
          <a:prstGeom prst="rightBrace">
            <a:avLst>
              <a:gd name="adj1" fmla="val 47526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136395" y="2303396"/>
            <a:ext cx="900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Tour</a:t>
            </a:r>
            <a:endParaRPr kumimoji="1" lang="ja-JP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/>
              <p:cNvSpPr/>
              <p:nvPr/>
            </p:nvSpPr>
            <p:spPr>
              <a:xfrm>
                <a:off x="3635896" y="1755760"/>
                <a:ext cx="5400599" cy="2274277"/>
              </a:xfrm>
              <a:prstGeom prst="rect">
                <a:avLst/>
              </a:prstGeom>
              <a:ln w="31750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2000" dirty="0" smtClean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ja-JP" sz="200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𝑖</m:t>
                    </m:r>
                    <m:r>
                      <a:rPr lang="en-US" altLang="ja-JP" sz="200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=1 </m:t>
                    </m:r>
                  </m:oMath>
                </a14:m>
                <a:r>
                  <a:rPr lang="en-US" altLang="ja-JP" sz="2000" i="0" dirty="0" smtClean="0">
                    <a:solidFill>
                      <a:schemeClr val="tx1"/>
                    </a:solidFill>
                    <a:latin typeface="+mj-lt"/>
                  </a:rPr>
                  <a:t>to</a:t>
                </a:r>
                <a14:m>
                  <m:oMath xmlns:m="http://schemas.openxmlformats.org/officeDocument/2006/math">
                    <m:r>
                      <a:rPr lang="en-US" altLang="ja-JP" sz="200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 </m:t>
                    </m:r>
                    <m:r>
                      <a:rPr lang="en-US" altLang="ja-JP" sz="200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𝑛</m:t>
                    </m:r>
                    <m:r>
                      <a:rPr lang="en-US" altLang="ja-JP" sz="200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−1     </m:t>
                    </m:r>
                  </m:oMath>
                </a14:m>
                <a:r>
                  <a:rPr lang="en-US" altLang="ja-JP" sz="2000" dirty="0"/>
                  <a:t>//start of tour</a:t>
                </a:r>
              </a:p>
              <a:p>
                <a:r>
                  <a:rPr lang="ja-JP" altLang="en-US" sz="2000" dirty="0" smtClean="0"/>
                  <a:t>　　</a:t>
                </a:r>
                <a:r>
                  <a:rPr lang="en-US" altLang="ja-JP" sz="2000" dirty="0" smtClean="0"/>
                  <a:t>1: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/>
                      </a:rPr>
                      <m:t>≔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𝐿</m:t>
                    </m:r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𝐛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𝐛</m:t>
                        </m:r>
                      </m:e>
                      <m:sub>
                        <m:func>
                          <m:funcPr>
                            <m:ctrlPr>
                              <a:rPr lang="en-US" altLang="ja-JP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sz="20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min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𝛽</m:t>
                                </m:r>
                                <m: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−1,</m:t>
                                </m:r>
                                <m: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e>
                            </m:d>
                          </m:e>
                        </m:func>
                      </m:sub>
                    </m:sSub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altLang="ja-JP" sz="2000" dirty="0" smtClean="0">
                  <a:solidFill>
                    <a:schemeClr val="tx1"/>
                  </a:solidFill>
                </a:endParaRPr>
              </a:p>
              <a:p>
                <a:r>
                  <a:rPr lang="ja-JP" altLang="en-US" sz="2000" dirty="0" smtClean="0"/>
                  <a:t>　　</a:t>
                </a:r>
                <a:r>
                  <a:rPr lang="en-US" altLang="ja-JP" sz="2000" dirty="0" smtClean="0"/>
                  <a:t>2: </a:t>
                </a:r>
                <a14:m>
                  <m:oMath xmlns:m="http://schemas.openxmlformats.org/officeDocument/2006/math">
                    <m:r>
                      <a:rPr lang="en-US" altLang="ja-JP" sz="2000" b="1" i="0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𝐯</m:t>
                    </m:r>
                    <m:r>
                      <a:rPr lang="en-US" altLang="ja-JP" sz="2000" b="1" i="0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ja-JP" altLang="en-US" sz="2000" dirty="0">
                    <a:solidFill>
                      <a:schemeClr val="tx1"/>
                    </a:solidFill>
                  </a:rPr>
                  <a:t>←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000" b="0" i="0" smtClean="0">
                        <a:solidFill>
                          <a:schemeClr val="tx1"/>
                        </a:solidFill>
                        <a:latin typeface="Cambria Math" charset="0"/>
                      </a:rPr>
                      <m:t>ENUM</m:t>
                    </m:r>
                    <m:r>
                      <a:rPr lang="en-US" altLang="ja-JP" sz="2000" b="0" i="0" smtClean="0">
                        <a:solidFill>
                          <a:schemeClr val="tx1"/>
                        </a:solidFill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altLang="ja-JP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altLang="ja-JP" sz="2000" dirty="0">
                  <a:solidFill>
                    <a:schemeClr val="tx1"/>
                  </a:solidFill>
                </a:endParaRPr>
              </a:p>
              <a:p>
                <a:r>
                  <a:rPr lang="ja-JP" altLang="en-US" sz="2000" dirty="0" smtClean="0"/>
                  <a:t>　　</a:t>
                </a:r>
                <a:r>
                  <a:rPr lang="en-US" altLang="ja-JP" sz="2000" dirty="0" smtClean="0"/>
                  <a:t>3: </a:t>
                </a:r>
                <a:r>
                  <a:rPr lang="en-US" altLang="ja-JP" sz="2000" dirty="0" smtClean="0">
                    <a:solidFill>
                      <a:schemeClr val="tx1"/>
                    </a:solidFill>
                  </a:rPr>
                  <a:t>Update </a:t>
                </a:r>
                <a14:m>
                  <m:oMath xmlns:m="http://schemas.openxmlformats.org/officeDocument/2006/math">
                    <m:r>
                      <a:rPr lang="en-US" altLang="ja-JP" sz="200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𝐵</m:t>
                    </m:r>
                  </m:oMath>
                </a14:m>
                <a:r>
                  <a:rPr lang="en-US" altLang="ja-JP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ja-JP" sz="2000" dirty="0">
                    <a:solidFill>
                      <a:schemeClr val="tx1"/>
                    </a:solidFill>
                  </a:rPr>
                  <a:t>by using </a:t>
                </a:r>
                <a14:m>
                  <m:oMath xmlns:m="http://schemas.openxmlformats.org/officeDocument/2006/math">
                    <m:r>
                      <a:rPr lang="en-US" altLang="ja-JP" sz="2000" b="1" dirty="0">
                        <a:solidFill>
                          <a:schemeClr val="tx1"/>
                        </a:solidFill>
                        <a:latin typeface="Cambria Math" charset="0"/>
                      </a:rPr>
                      <m:t>𝐯</m:t>
                    </m:r>
                  </m:oMath>
                </a14:m>
                <a:r>
                  <a:rPr lang="en-US" altLang="ja-JP" sz="2000" dirty="0" smtClean="0">
                    <a:solidFill>
                      <a:schemeClr val="tx1"/>
                    </a:solidFill>
                  </a:rPr>
                  <a:t> if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ja-JP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ja-JP" sz="2000" b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ja-JP" sz="20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&lt;</m:t>
                    </m:r>
                    <m:d>
                      <m:dPr>
                        <m:begChr m:val="‖"/>
                        <m:endChr m:val="‖"/>
                        <m:ctrlP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000" b="1" i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𝐯</m:t>
                        </m:r>
                      </m:e>
                    </m:d>
                  </m:oMath>
                </a14:m>
                <a:endParaRPr lang="en-US" altLang="ja-JP" sz="2000" dirty="0" smtClean="0">
                  <a:solidFill>
                    <a:schemeClr val="tx1"/>
                  </a:solidFill>
                </a:endParaRPr>
              </a:p>
              <a:p>
                <a:r>
                  <a:rPr lang="en-US" altLang="ja-JP" sz="2000" dirty="0" smtClean="0">
                    <a:solidFill>
                      <a:schemeClr val="tx1"/>
                    </a:solidFill>
                  </a:rPr>
                  <a:t>end-for</a:t>
                </a:r>
              </a:p>
              <a:p>
                <a:r>
                  <a:rPr lang="en-US" altLang="ja-JP" sz="2000" dirty="0" smtClean="0">
                    <a:solidFill>
                      <a:schemeClr val="tx1"/>
                    </a:solidFill>
                  </a:rPr>
                  <a:t>If </a:t>
                </a:r>
                <a:r>
                  <a:rPr lang="en-US" altLang="ja-JP" sz="2000" dirty="0">
                    <a:solidFill>
                      <a:schemeClr val="tx1"/>
                    </a:solidFill>
                  </a:rPr>
                  <a:t>(terminating </a:t>
                </a:r>
                <a:r>
                  <a:rPr lang="en-US" altLang="ja-JP" sz="2000" dirty="0" smtClean="0">
                    <a:solidFill>
                      <a:schemeClr val="tx1"/>
                    </a:solidFill>
                  </a:rPr>
                  <a:t>condition) </a:t>
                </a:r>
                <a:r>
                  <a:rPr lang="en-US" altLang="ja-JP" sz="2000" dirty="0">
                    <a:solidFill>
                      <a:schemeClr val="tx1"/>
                    </a:solidFill>
                  </a:rPr>
                  <a:t>then </a:t>
                </a:r>
                <a:r>
                  <a:rPr lang="en-US" altLang="ja-JP" sz="2000" dirty="0" smtClean="0"/>
                  <a:t>finish;</a:t>
                </a:r>
              </a:p>
              <a:p>
                <a:r>
                  <a:rPr lang="ja-JP" altLang="en-US" sz="2000" dirty="0"/>
                  <a:t>　</a:t>
                </a:r>
                <a:r>
                  <a:rPr lang="ja-JP" altLang="en-US" sz="2000" dirty="0" smtClean="0"/>
                  <a:t>　　</a:t>
                </a:r>
                <a:r>
                  <a:rPr lang="en-US" altLang="ja-JP" sz="2000" dirty="0" smtClean="0"/>
                  <a:t>else go to the start</a:t>
                </a:r>
                <a:endParaRPr lang="en-US" altLang="ja-JP" sz="2000" dirty="0"/>
              </a:p>
            </p:txBody>
          </p:sp>
        </mc:Choice>
        <mc:Fallback xmlns="">
          <p:sp>
            <p:nvSpPr>
              <p:cNvPr id="14" name="正方形/長方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1755760"/>
                <a:ext cx="5400599" cy="2274277"/>
              </a:xfrm>
              <a:prstGeom prst="rect">
                <a:avLst/>
              </a:prstGeom>
              <a:blipFill rotWithShape="0">
                <a:blip r:embed="rId5"/>
                <a:stretch>
                  <a:fillRect l="-898" t="-16667" b="-3175"/>
                </a:stretch>
              </a:blipFill>
              <a:ln w="317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476542" y="908720"/>
                <a:ext cx="3375378" cy="863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400" dirty="0" smtClean="0"/>
                  <a:t>Input: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 i="0" dirty="0" smtClean="0">
                        <a:latin typeface="Cambria Math" charset="0"/>
                      </a:rPr>
                      <m:t>LLL</m:t>
                    </m:r>
                  </m:oMath>
                </a14:m>
                <a:r>
                  <a:rPr lang="en-US" altLang="ja-JP" sz="2400" dirty="0" smtClean="0"/>
                  <a:t> reduced basis</a:t>
                </a:r>
              </a:p>
              <a:p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charset="0"/>
                      </a:rPr>
                      <m:t>𝐵</m:t>
                    </m:r>
                    <m:r>
                      <a:rPr lang="en-US" altLang="ja-JP" sz="2400" i="1" dirty="0" smtClean="0">
                        <a:latin typeface="Cambria Math" charset="0"/>
                      </a:rPr>
                      <m:t>=(</m:t>
                    </m:r>
                    <m:sSub>
                      <m:sSubPr>
                        <m:ctrlPr>
                          <a:rPr lang="en-US" altLang="ja-JP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dirty="0">
                            <a:latin typeface="Cambria Math"/>
                          </a:rPr>
                          <m:t>𝐛</m:t>
                        </m:r>
                      </m:e>
                      <m:sub>
                        <m:r>
                          <a:rPr lang="en-US" altLang="ja-JP" sz="2400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ja-JP" sz="2400" dirty="0">
                        <a:latin typeface="Cambria Math" charset="0"/>
                      </a:rPr>
                      <m:t>,</m:t>
                    </m:r>
                    <m:r>
                      <a:rPr lang="en-US" altLang="ja-JP" sz="2400" b="0" i="1" dirty="0" smtClean="0">
                        <a:latin typeface="Cambria Math"/>
                      </a:rPr>
                      <m:t> </m:t>
                    </m:r>
                    <m:r>
                      <a:rPr lang="en-US" altLang="ja-JP" sz="2400" dirty="0">
                        <a:latin typeface="Cambria Math" charset="0"/>
                      </a:rPr>
                      <m:t>…,</m:t>
                    </m:r>
                    <m:sSub>
                      <m:sSubPr>
                        <m:ctrlPr>
                          <a:rPr lang="en-US" altLang="ja-JP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>
                            <a:latin typeface="Cambria Math"/>
                          </a:rPr>
                          <m:t>𝐛</m:t>
                        </m:r>
                      </m:e>
                      <m:sub>
                        <m:r>
                          <a:rPr lang="en-US" altLang="ja-JP" sz="240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altLang="ja-JP" sz="2400" b="0" i="0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altLang="ja-JP" sz="2400" dirty="0"/>
                  <a:t> </a:t>
                </a:r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42" y="908720"/>
                <a:ext cx="3375378" cy="863891"/>
              </a:xfrm>
              <a:prstGeom prst="rect">
                <a:avLst/>
              </a:prstGeom>
              <a:blipFill rotWithShape="0">
                <a:blip r:embed="rId7"/>
                <a:stretch>
                  <a:fillRect l="-2708" t="-5634" b="-49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107504" y="116632"/>
                <a:ext cx="8208912" cy="720080"/>
              </a:xfrm>
            </p:spPr>
            <p:txBody>
              <a:bodyPr wrap="none" anchor="t">
                <a:noAutofit/>
              </a:bodyPr>
              <a:lstStyle/>
              <a:p>
                <a:pPr algn="l"/>
                <a:r>
                  <a:rPr lang="en-US" altLang="ja-JP" dirty="0" smtClean="0"/>
                  <a:t>Original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i="0" dirty="0" smtClean="0">
                        <a:latin typeface="Cambria Math" charset="0"/>
                      </a:rPr>
                      <m:t>BKZ</m:t>
                    </m:r>
                  </m:oMath>
                </a14:m>
                <a:r>
                  <a:rPr lang="en-US" altLang="ja-JP" dirty="0" smtClean="0"/>
                  <a:t> outline (example in β=30)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17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7504" y="116632"/>
                <a:ext cx="8208912" cy="720080"/>
              </a:xfrm>
              <a:blipFill rotWithShape="0">
                <a:blip r:embed="rId8"/>
                <a:stretch>
                  <a:fillRect l="-3046" t="-16949" r="-12927" b="-4661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正方形/長方形 17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5">
              <a:lumMod val="40000"/>
              <a:lumOff val="6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ja-JP" dirty="0" smtClean="0">
                <a:solidFill>
                  <a:schemeClr val="tx1"/>
                </a:solidFill>
              </a:rPr>
              <a:t>BKZ(2/4) 10/26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67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467544" y="476672"/>
            <a:ext cx="828092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 smtClean="0"/>
              <a:t>Agenda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ja-JP" sz="3600" b="1" i="1" u="sng" dirty="0" smtClean="0"/>
              <a:t>Background and preliminaries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ja-JP" sz="3600" dirty="0" smtClean="0"/>
              <a:t>Classical BKZ and observations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ja-JP" sz="3600" dirty="0" smtClean="0"/>
              <a:t>Our theory to progressive BKZ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2800" dirty="0" smtClean="0"/>
              <a:t>What </a:t>
            </a:r>
            <a:r>
              <a:rPr lang="en-US" altLang="ja-JP" sz="2800" dirty="0"/>
              <a:t>is best parameter </a:t>
            </a:r>
            <a:r>
              <a:rPr lang="en-US" altLang="ja-JP" sz="2800" dirty="0" smtClean="0"/>
              <a:t>for </a:t>
            </a:r>
            <a:r>
              <a:rPr lang="en-US" altLang="ja-JP" sz="2800" dirty="0"/>
              <a:t>given </a:t>
            </a:r>
            <a:r>
              <a:rPr lang="en-US" altLang="ja-JP" sz="2800" dirty="0" smtClean="0"/>
              <a:t>basis?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2800" dirty="0" smtClean="0"/>
              <a:t>How </a:t>
            </a:r>
            <a:r>
              <a:rPr lang="en-US" altLang="ja-JP" sz="2800" dirty="0"/>
              <a:t>to predict </a:t>
            </a:r>
            <a:r>
              <a:rPr lang="ja-JP" altLang="en-US" sz="2800" dirty="0"/>
              <a:t> </a:t>
            </a:r>
            <a:r>
              <a:rPr lang="en-US" altLang="ja-JP" sz="2800" dirty="0"/>
              <a:t>the converged basis</a:t>
            </a:r>
            <a:r>
              <a:rPr lang="en-US" altLang="ja-JP" sz="2800" dirty="0" smtClean="0"/>
              <a:t>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2800" dirty="0" smtClean="0"/>
              <a:t>How </a:t>
            </a:r>
            <a:r>
              <a:rPr lang="en-US" altLang="ja-JP" sz="2800" dirty="0"/>
              <a:t>to measure a given basis is </a:t>
            </a:r>
            <a:r>
              <a:rPr lang="en-US" altLang="ja-JP" sz="2800" dirty="0" smtClean="0"/>
              <a:t>nearing</a:t>
            </a:r>
          </a:p>
          <a:p>
            <a:pPr lvl="1"/>
            <a:r>
              <a:rPr lang="ja-JP" altLang="en-US" sz="2800" dirty="0"/>
              <a:t>　 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the </a:t>
            </a:r>
            <a:r>
              <a:rPr lang="en-US" altLang="ja-JP" sz="2800" dirty="0"/>
              <a:t>converged basis, or far from</a:t>
            </a:r>
            <a:r>
              <a:rPr lang="en-US" altLang="ja-JP" sz="2800" dirty="0" smtClean="0"/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3600" dirty="0" smtClean="0"/>
              <a:t>Outline of cost analysis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3600" dirty="0" smtClean="0"/>
              <a:t>Conclusion</a:t>
            </a:r>
            <a:endParaRPr lang="en-US" altLang="ja-JP" sz="36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ja-JP" altLang="en-US" sz="3200" dirty="0"/>
          </a:p>
        </p:txBody>
      </p:sp>
      <p:sp>
        <p:nvSpPr>
          <p:cNvPr id="4" name="正方形/長方形 3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5">
              <a:lumMod val="40000"/>
              <a:lumOff val="6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kumimoji="1" lang="en-US" altLang="ja-JP" dirty="0" smtClean="0">
                <a:solidFill>
                  <a:schemeClr val="tx1"/>
                </a:solidFill>
              </a:rPr>
              <a:t>Agenda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27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0656" y="1700808"/>
            <a:ext cx="2622088" cy="262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215504" y="4491117"/>
            <a:ext cx="8676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2800" dirty="0" smtClean="0"/>
              <a:t>After 4th tour is finished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610765" y="4153688"/>
            <a:ext cx="521870" cy="21602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noAutofit/>
          </a:bodyPr>
          <a:lstStyle/>
          <a:p>
            <a:r>
              <a:rPr kumimoji="1" lang="en-US" altLang="ja-JP" dirty="0" smtClean="0"/>
              <a:t>index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 rot="16200000">
                <a:off x="-545342" y="2717651"/>
                <a:ext cx="1944216" cy="369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b="0" i="0" smtClean="0">
                          <a:latin typeface="Cambria Math" charset="0"/>
                        </a:rPr>
                        <m:t>log</m:t>
                      </m:r>
                      <m:d>
                        <m:dPr>
                          <m:begChr m:val="‖"/>
                          <m:endChr m:val="‖"/>
                          <m:ctrlPr>
                            <a:rPr kumimoji="1" lang="en-US" altLang="ja-JP" b="0" i="1" smtClean="0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ja-JP" b="1">
                                  <a:latin typeface="Cambria Math"/>
                                </a:rPr>
                                <m:t>𝐛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ja-JP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545342" y="2717651"/>
                <a:ext cx="1944216" cy="369588"/>
              </a:xfrm>
              <a:prstGeom prst="rect">
                <a:avLst/>
              </a:prstGeom>
              <a:blipFill rotWithShape="0">
                <a:blip r:embed="rId4"/>
                <a:stretch>
                  <a:fillRect r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右中かっこ 11"/>
          <p:cNvSpPr/>
          <p:nvPr/>
        </p:nvSpPr>
        <p:spPr>
          <a:xfrm>
            <a:off x="7956376" y="1772816"/>
            <a:ext cx="216024" cy="1584381"/>
          </a:xfrm>
          <a:prstGeom prst="rightBrace">
            <a:avLst>
              <a:gd name="adj1" fmla="val 47526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136395" y="2303396"/>
            <a:ext cx="900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Tour</a:t>
            </a:r>
            <a:endParaRPr kumimoji="1" lang="ja-JP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/>
              <p:cNvSpPr/>
              <p:nvPr/>
            </p:nvSpPr>
            <p:spPr>
              <a:xfrm>
                <a:off x="3635896" y="1755760"/>
                <a:ext cx="5400599" cy="2274277"/>
              </a:xfrm>
              <a:prstGeom prst="rect">
                <a:avLst/>
              </a:prstGeom>
              <a:ln w="31750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2000" dirty="0" smtClean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ja-JP" sz="200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𝑖</m:t>
                    </m:r>
                    <m:r>
                      <a:rPr lang="en-US" altLang="ja-JP" sz="200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=1 </m:t>
                    </m:r>
                  </m:oMath>
                </a14:m>
                <a:r>
                  <a:rPr lang="en-US" altLang="ja-JP" sz="2000" i="0" dirty="0" smtClean="0">
                    <a:solidFill>
                      <a:schemeClr val="tx1"/>
                    </a:solidFill>
                    <a:latin typeface="+mj-lt"/>
                  </a:rPr>
                  <a:t>to</a:t>
                </a:r>
                <a14:m>
                  <m:oMath xmlns:m="http://schemas.openxmlformats.org/officeDocument/2006/math">
                    <m:r>
                      <a:rPr lang="en-US" altLang="ja-JP" sz="200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 </m:t>
                    </m:r>
                    <m:r>
                      <a:rPr lang="en-US" altLang="ja-JP" sz="200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𝑛</m:t>
                    </m:r>
                    <m:r>
                      <a:rPr lang="en-US" altLang="ja-JP" sz="200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−1     </m:t>
                    </m:r>
                  </m:oMath>
                </a14:m>
                <a:r>
                  <a:rPr lang="en-US" altLang="ja-JP" sz="2000" dirty="0"/>
                  <a:t>//start of tour</a:t>
                </a:r>
              </a:p>
              <a:p>
                <a:r>
                  <a:rPr lang="ja-JP" altLang="en-US" sz="2000" dirty="0" smtClean="0"/>
                  <a:t>　　</a:t>
                </a:r>
                <a:r>
                  <a:rPr lang="en-US" altLang="ja-JP" sz="2000" dirty="0" smtClean="0"/>
                  <a:t>1: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/>
                      </a:rPr>
                      <m:t>≔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𝐿</m:t>
                    </m:r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𝐛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𝐛</m:t>
                        </m:r>
                      </m:e>
                      <m:sub>
                        <m:func>
                          <m:funcPr>
                            <m:ctrlPr>
                              <a:rPr lang="en-US" altLang="ja-JP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sz="20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min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𝛽</m:t>
                                </m:r>
                                <m: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−1,</m:t>
                                </m:r>
                                <m: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e>
                            </m:d>
                          </m:e>
                        </m:func>
                      </m:sub>
                    </m:sSub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altLang="ja-JP" sz="2000" dirty="0" smtClean="0">
                  <a:solidFill>
                    <a:schemeClr val="tx1"/>
                  </a:solidFill>
                </a:endParaRPr>
              </a:p>
              <a:p>
                <a:r>
                  <a:rPr lang="ja-JP" altLang="en-US" sz="2000" dirty="0" smtClean="0"/>
                  <a:t>　　</a:t>
                </a:r>
                <a:r>
                  <a:rPr lang="en-US" altLang="ja-JP" sz="2000" dirty="0" smtClean="0"/>
                  <a:t>2: </a:t>
                </a:r>
                <a14:m>
                  <m:oMath xmlns:m="http://schemas.openxmlformats.org/officeDocument/2006/math">
                    <m:r>
                      <a:rPr lang="en-US" altLang="ja-JP" sz="2000" b="1" i="0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𝐯</m:t>
                    </m:r>
                    <m:r>
                      <a:rPr lang="en-US" altLang="ja-JP" sz="2000" b="1" i="0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ja-JP" altLang="en-US" sz="2000" dirty="0">
                    <a:solidFill>
                      <a:schemeClr val="tx1"/>
                    </a:solidFill>
                  </a:rPr>
                  <a:t>←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000" b="0" i="0" smtClean="0">
                        <a:solidFill>
                          <a:schemeClr val="tx1"/>
                        </a:solidFill>
                        <a:latin typeface="Cambria Math" charset="0"/>
                      </a:rPr>
                      <m:t>ENUM</m:t>
                    </m:r>
                    <m:r>
                      <a:rPr lang="en-US" altLang="ja-JP" sz="2000" b="0" i="0" smtClean="0">
                        <a:solidFill>
                          <a:schemeClr val="tx1"/>
                        </a:solidFill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altLang="ja-JP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altLang="ja-JP" sz="2000" dirty="0">
                  <a:solidFill>
                    <a:schemeClr val="tx1"/>
                  </a:solidFill>
                </a:endParaRPr>
              </a:p>
              <a:p>
                <a:r>
                  <a:rPr lang="ja-JP" altLang="en-US" sz="2000" dirty="0" smtClean="0"/>
                  <a:t>　　</a:t>
                </a:r>
                <a:r>
                  <a:rPr lang="en-US" altLang="ja-JP" sz="2000" dirty="0" smtClean="0"/>
                  <a:t>3: </a:t>
                </a:r>
                <a:r>
                  <a:rPr lang="en-US" altLang="ja-JP" sz="2000" dirty="0" smtClean="0">
                    <a:solidFill>
                      <a:schemeClr val="tx1"/>
                    </a:solidFill>
                  </a:rPr>
                  <a:t>Update </a:t>
                </a:r>
                <a14:m>
                  <m:oMath xmlns:m="http://schemas.openxmlformats.org/officeDocument/2006/math">
                    <m:r>
                      <a:rPr lang="en-US" altLang="ja-JP" sz="200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𝐵</m:t>
                    </m:r>
                  </m:oMath>
                </a14:m>
                <a:r>
                  <a:rPr lang="en-US" altLang="ja-JP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ja-JP" sz="2000" dirty="0">
                    <a:solidFill>
                      <a:schemeClr val="tx1"/>
                    </a:solidFill>
                  </a:rPr>
                  <a:t>by using </a:t>
                </a:r>
                <a14:m>
                  <m:oMath xmlns:m="http://schemas.openxmlformats.org/officeDocument/2006/math">
                    <m:r>
                      <a:rPr lang="en-US" altLang="ja-JP" sz="2000" b="1" dirty="0">
                        <a:solidFill>
                          <a:schemeClr val="tx1"/>
                        </a:solidFill>
                        <a:latin typeface="Cambria Math" charset="0"/>
                      </a:rPr>
                      <m:t>𝐯</m:t>
                    </m:r>
                  </m:oMath>
                </a14:m>
                <a:r>
                  <a:rPr lang="en-US" altLang="ja-JP" sz="2000" dirty="0" smtClean="0">
                    <a:solidFill>
                      <a:schemeClr val="tx1"/>
                    </a:solidFill>
                  </a:rPr>
                  <a:t> if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ja-JP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ja-JP" sz="2000" b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ja-JP" sz="20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&lt;</m:t>
                    </m:r>
                    <m:d>
                      <m:dPr>
                        <m:begChr m:val="‖"/>
                        <m:endChr m:val="‖"/>
                        <m:ctrlP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000" b="1" i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𝐯</m:t>
                        </m:r>
                      </m:e>
                    </m:d>
                  </m:oMath>
                </a14:m>
                <a:endParaRPr lang="en-US" altLang="ja-JP" sz="2000" dirty="0" smtClean="0">
                  <a:solidFill>
                    <a:schemeClr val="tx1"/>
                  </a:solidFill>
                </a:endParaRPr>
              </a:p>
              <a:p>
                <a:r>
                  <a:rPr lang="en-US" altLang="ja-JP" sz="2000" dirty="0" smtClean="0">
                    <a:solidFill>
                      <a:schemeClr val="tx1"/>
                    </a:solidFill>
                  </a:rPr>
                  <a:t>end-for</a:t>
                </a:r>
              </a:p>
              <a:p>
                <a:r>
                  <a:rPr lang="en-US" altLang="ja-JP" sz="2000" dirty="0" smtClean="0">
                    <a:solidFill>
                      <a:schemeClr val="tx1"/>
                    </a:solidFill>
                  </a:rPr>
                  <a:t>If </a:t>
                </a:r>
                <a:r>
                  <a:rPr lang="en-US" altLang="ja-JP" sz="2000" dirty="0">
                    <a:solidFill>
                      <a:schemeClr val="tx1"/>
                    </a:solidFill>
                  </a:rPr>
                  <a:t>(terminating </a:t>
                </a:r>
                <a:r>
                  <a:rPr lang="en-US" altLang="ja-JP" sz="2000" dirty="0" smtClean="0">
                    <a:solidFill>
                      <a:schemeClr val="tx1"/>
                    </a:solidFill>
                  </a:rPr>
                  <a:t>condition) </a:t>
                </a:r>
                <a:r>
                  <a:rPr lang="en-US" altLang="ja-JP" sz="2000" dirty="0">
                    <a:solidFill>
                      <a:schemeClr val="tx1"/>
                    </a:solidFill>
                  </a:rPr>
                  <a:t>then </a:t>
                </a:r>
                <a:r>
                  <a:rPr lang="en-US" altLang="ja-JP" sz="2000" dirty="0" smtClean="0"/>
                  <a:t>finish;</a:t>
                </a:r>
              </a:p>
              <a:p>
                <a:r>
                  <a:rPr lang="ja-JP" altLang="en-US" sz="2000" dirty="0"/>
                  <a:t>　</a:t>
                </a:r>
                <a:r>
                  <a:rPr lang="ja-JP" altLang="en-US" sz="2000" dirty="0" smtClean="0"/>
                  <a:t>　　</a:t>
                </a:r>
                <a:r>
                  <a:rPr lang="en-US" altLang="ja-JP" sz="2000" dirty="0" smtClean="0"/>
                  <a:t>else go to the start</a:t>
                </a:r>
                <a:endParaRPr lang="en-US" altLang="ja-JP" sz="2000" dirty="0"/>
              </a:p>
            </p:txBody>
          </p:sp>
        </mc:Choice>
        <mc:Fallback xmlns="">
          <p:sp>
            <p:nvSpPr>
              <p:cNvPr id="14" name="正方形/長方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1755760"/>
                <a:ext cx="5400599" cy="2274277"/>
              </a:xfrm>
              <a:prstGeom prst="rect">
                <a:avLst/>
              </a:prstGeom>
              <a:blipFill rotWithShape="0">
                <a:blip r:embed="rId5"/>
                <a:stretch>
                  <a:fillRect l="-898" t="-16667" b="-3175"/>
                </a:stretch>
              </a:blipFill>
              <a:ln w="317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476542" y="908720"/>
                <a:ext cx="3375378" cy="863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400" dirty="0" smtClean="0"/>
                  <a:t>Input: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 i="0" dirty="0" smtClean="0">
                        <a:latin typeface="Cambria Math" charset="0"/>
                      </a:rPr>
                      <m:t>LLL</m:t>
                    </m:r>
                  </m:oMath>
                </a14:m>
                <a:r>
                  <a:rPr lang="en-US" altLang="ja-JP" sz="2400" dirty="0" smtClean="0"/>
                  <a:t> reduced basis</a:t>
                </a:r>
              </a:p>
              <a:p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charset="0"/>
                      </a:rPr>
                      <m:t>𝐵</m:t>
                    </m:r>
                    <m:r>
                      <a:rPr lang="en-US" altLang="ja-JP" sz="2400" i="1" dirty="0" smtClean="0">
                        <a:latin typeface="Cambria Math" charset="0"/>
                      </a:rPr>
                      <m:t>=(</m:t>
                    </m:r>
                    <m:sSub>
                      <m:sSubPr>
                        <m:ctrlPr>
                          <a:rPr lang="en-US" altLang="ja-JP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dirty="0">
                            <a:latin typeface="Cambria Math"/>
                          </a:rPr>
                          <m:t>𝐛</m:t>
                        </m:r>
                      </m:e>
                      <m:sub>
                        <m:r>
                          <a:rPr lang="en-US" altLang="ja-JP" sz="2400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ja-JP" sz="2400" dirty="0">
                        <a:latin typeface="Cambria Math" charset="0"/>
                      </a:rPr>
                      <m:t>,</m:t>
                    </m:r>
                    <m:r>
                      <a:rPr lang="en-US" altLang="ja-JP" sz="2400" b="0" i="1" dirty="0" smtClean="0">
                        <a:latin typeface="Cambria Math"/>
                      </a:rPr>
                      <m:t> </m:t>
                    </m:r>
                    <m:r>
                      <a:rPr lang="en-US" altLang="ja-JP" sz="2400" dirty="0">
                        <a:latin typeface="Cambria Math" charset="0"/>
                      </a:rPr>
                      <m:t>…,</m:t>
                    </m:r>
                    <m:sSub>
                      <m:sSubPr>
                        <m:ctrlPr>
                          <a:rPr lang="en-US" altLang="ja-JP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>
                            <a:latin typeface="Cambria Math"/>
                          </a:rPr>
                          <m:t>𝐛</m:t>
                        </m:r>
                      </m:e>
                      <m:sub>
                        <m:r>
                          <a:rPr lang="en-US" altLang="ja-JP" sz="240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altLang="ja-JP" sz="2400" b="0" i="0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altLang="ja-JP" sz="2400" dirty="0"/>
                  <a:t> </a:t>
                </a:r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42" y="908720"/>
                <a:ext cx="3375378" cy="863891"/>
              </a:xfrm>
              <a:prstGeom prst="rect">
                <a:avLst/>
              </a:prstGeom>
              <a:blipFill rotWithShape="0">
                <a:blip r:embed="rId7"/>
                <a:stretch>
                  <a:fillRect l="-2708" t="-5634" b="-49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107504" y="116632"/>
                <a:ext cx="8208912" cy="720080"/>
              </a:xfrm>
            </p:spPr>
            <p:txBody>
              <a:bodyPr wrap="none" anchor="t">
                <a:noAutofit/>
              </a:bodyPr>
              <a:lstStyle/>
              <a:p>
                <a:pPr algn="l"/>
                <a:r>
                  <a:rPr lang="en-US" altLang="ja-JP" dirty="0" smtClean="0"/>
                  <a:t>Original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i="0" dirty="0" smtClean="0">
                        <a:latin typeface="Cambria Math" charset="0"/>
                      </a:rPr>
                      <m:t>BKZ</m:t>
                    </m:r>
                  </m:oMath>
                </a14:m>
                <a:r>
                  <a:rPr lang="en-US" altLang="ja-JP" dirty="0" smtClean="0"/>
                  <a:t> outline (example in β=30)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17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7504" y="116632"/>
                <a:ext cx="8208912" cy="720080"/>
              </a:xfrm>
              <a:blipFill rotWithShape="0">
                <a:blip r:embed="rId8"/>
                <a:stretch>
                  <a:fillRect l="-3046" t="-16949" r="-12927" b="-4661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正方形/長方形 17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5">
              <a:lumMod val="40000"/>
              <a:lumOff val="6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ja-JP" dirty="0" smtClean="0">
                <a:solidFill>
                  <a:schemeClr val="tx1"/>
                </a:solidFill>
              </a:rPr>
              <a:t>BKZ(2/4) 10/26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02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0656" y="1700808"/>
            <a:ext cx="2622088" cy="262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215504" y="4491117"/>
            <a:ext cx="8676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2800" dirty="0" smtClean="0"/>
              <a:t>After 10th tour is finished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610765" y="4153688"/>
            <a:ext cx="521870" cy="21602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noAutofit/>
          </a:bodyPr>
          <a:lstStyle/>
          <a:p>
            <a:r>
              <a:rPr kumimoji="1" lang="en-US" altLang="ja-JP" dirty="0" smtClean="0"/>
              <a:t>index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 rot="16200000">
                <a:off x="-545342" y="2717651"/>
                <a:ext cx="1944216" cy="369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b="0" i="0" smtClean="0">
                          <a:latin typeface="Cambria Math" charset="0"/>
                        </a:rPr>
                        <m:t>log</m:t>
                      </m:r>
                      <m:d>
                        <m:dPr>
                          <m:begChr m:val="‖"/>
                          <m:endChr m:val="‖"/>
                          <m:ctrlPr>
                            <a:rPr kumimoji="1" lang="en-US" altLang="ja-JP" b="0" i="1" smtClean="0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ja-JP" b="1">
                                  <a:latin typeface="Cambria Math"/>
                                </a:rPr>
                                <m:t>𝐛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ja-JP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545342" y="2717651"/>
                <a:ext cx="1944216" cy="369588"/>
              </a:xfrm>
              <a:prstGeom prst="rect">
                <a:avLst/>
              </a:prstGeom>
              <a:blipFill rotWithShape="0">
                <a:blip r:embed="rId4"/>
                <a:stretch>
                  <a:fillRect r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右中かっこ 11"/>
          <p:cNvSpPr/>
          <p:nvPr/>
        </p:nvSpPr>
        <p:spPr>
          <a:xfrm>
            <a:off x="7956376" y="1772816"/>
            <a:ext cx="216024" cy="1584381"/>
          </a:xfrm>
          <a:prstGeom prst="rightBrace">
            <a:avLst>
              <a:gd name="adj1" fmla="val 47526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136395" y="2303396"/>
            <a:ext cx="900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Tour</a:t>
            </a:r>
            <a:endParaRPr kumimoji="1" lang="ja-JP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/>
              <p:cNvSpPr/>
              <p:nvPr/>
            </p:nvSpPr>
            <p:spPr>
              <a:xfrm>
                <a:off x="3635896" y="1755760"/>
                <a:ext cx="5400599" cy="2274277"/>
              </a:xfrm>
              <a:prstGeom prst="rect">
                <a:avLst/>
              </a:prstGeom>
              <a:ln w="31750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2000" dirty="0" smtClean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ja-JP" sz="200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𝑖</m:t>
                    </m:r>
                    <m:r>
                      <a:rPr lang="en-US" altLang="ja-JP" sz="200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=1 </m:t>
                    </m:r>
                  </m:oMath>
                </a14:m>
                <a:r>
                  <a:rPr lang="en-US" altLang="ja-JP" sz="2000" i="0" dirty="0" smtClean="0">
                    <a:solidFill>
                      <a:schemeClr val="tx1"/>
                    </a:solidFill>
                    <a:latin typeface="+mj-lt"/>
                  </a:rPr>
                  <a:t>to</a:t>
                </a:r>
                <a14:m>
                  <m:oMath xmlns:m="http://schemas.openxmlformats.org/officeDocument/2006/math">
                    <m:r>
                      <a:rPr lang="en-US" altLang="ja-JP" sz="200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 </m:t>
                    </m:r>
                    <m:r>
                      <a:rPr lang="en-US" altLang="ja-JP" sz="200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𝑛</m:t>
                    </m:r>
                    <m:r>
                      <a:rPr lang="en-US" altLang="ja-JP" sz="200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−1     </m:t>
                    </m:r>
                  </m:oMath>
                </a14:m>
                <a:r>
                  <a:rPr lang="en-US" altLang="ja-JP" sz="2000" dirty="0"/>
                  <a:t>//start of tour</a:t>
                </a:r>
              </a:p>
              <a:p>
                <a:r>
                  <a:rPr lang="ja-JP" altLang="en-US" sz="2000" dirty="0" smtClean="0"/>
                  <a:t>　　</a:t>
                </a:r>
                <a:r>
                  <a:rPr lang="en-US" altLang="ja-JP" sz="2000" dirty="0" smtClean="0"/>
                  <a:t>1: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/>
                      </a:rPr>
                      <m:t>≔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𝐿</m:t>
                    </m:r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𝐛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𝐛</m:t>
                        </m:r>
                      </m:e>
                      <m:sub>
                        <m:func>
                          <m:funcPr>
                            <m:ctrlPr>
                              <a:rPr lang="en-US" altLang="ja-JP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sz="20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min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𝛽</m:t>
                                </m:r>
                                <m: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−1,</m:t>
                                </m:r>
                                <m: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e>
                            </m:d>
                          </m:e>
                        </m:func>
                      </m:sub>
                    </m:sSub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altLang="ja-JP" sz="2000" dirty="0" smtClean="0">
                  <a:solidFill>
                    <a:schemeClr val="tx1"/>
                  </a:solidFill>
                </a:endParaRPr>
              </a:p>
              <a:p>
                <a:r>
                  <a:rPr lang="ja-JP" altLang="en-US" sz="2000" dirty="0" smtClean="0"/>
                  <a:t>　　</a:t>
                </a:r>
                <a:r>
                  <a:rPr lang="en-US" altLang="ja-JP" sz="2000" dirty="0" smtClean="0"/>
                  <a:t>2: </a:t>
                </a:r>
                <a14:m>
                  <m:oMath xmlns:m="http://schemas.openxmlformats.org/officeDocument/2006/math">
                    <m:r>
                      <a:rPr lang="en-US" altLang="ja-JP" sz="2000" b="1" i="0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𝐯</m:t>
                    </m:r>
                    <m:r>
                      <a:rPr lang="en-US" altLang="ja-JP" sz="2000" b="1" i="0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ja-JP" altLang="en-US" sz="2000" dirty="0">
                    <a:solidFill>
                      <a:schemeClr val="tx1"/>
                    </a:solidFill>
                  </a:rPr>
                  <a:t>←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000" b="0" i="0" smtClean="0">
                        <a:solidFill>
                          <a:schemeClr val="tx1"/>
                        </a:solidFill>
                        <a:latin typeface="Cambria Math" charset="0"/>
                      </a:rPr>
                      <m:t>ENUM</m:t>
                    </m:r>
                    <m:r>
                      <a:rPr lang="en-US" altLang="ja-JP" sz="2000" b="0" i="0" smtClean="0">
                        <a:solidFill>
                          <a:schemeClr val="tx1"/>
                        </a:solidFill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altLang="ja-JP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altLang="ja-JP" sz="2000" dirty="0">
                  <a:solidFill>
                    <a:schemeClr val="tx1"/>
                  </a:solidFill>
                </a:endParaRPr>
              </a:p>
              <a:p>
                <a:r>
                  <a:rPr lang="ja-JP" altLang="en-US" sz="2000" dirty="0" smtClean="0"/>
                  <a:t>　　</a:t>
                </a:r>
                <a:r>
                  <a:rPr lang="en-US" altLang="ja-JP" sz="2000" dirty="0" smtClean="0"/>
                  <a:t>3: </a:t>
                </a:r>
                <a:r>
                  <a:rPr lang="en-US" altLang="ja-JP" sz="2000" dirty="0" smtClean="0">
                    <a:solidFill>
                      <a:schemeClr val="tx1"/>
                    </a:solidFill>
                  </a:rPr>
                  <a:t>Update </a:t>
                </a:r>
                <a14:m>
                  <m:oMath xmlns:m="http://schemas.openxmlformats.org/officeDocument/2006/math">
                    <m:r>
                      <a:rPr lang="en-US" altLang="ja-JP" sz="200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𝐵</m:t>
                    </m:r>
                  </m:oMath>
                </a14:m>
                <a:r>
                  <a:rPr lang="en-US" altLang="ja-JP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ja-JP" sz="2000" dirty="0">
                    <a:solidFill>
                      <a:schemeClr val="tx1"/>
                    </a:solidFill>
                  </a:rPr>
                  <a:t>by using </a:t>
                </a:r>
                <a14:m>
                  <m:oMath xmlns:m="http://schemas.openxmlformats.org/officeDocument/2006/math">
                    <m:r>
                      <a:rPr lang="en-US" altLang="ja-JP" sz="2000" b="1" dirty="0">
                        <a:solidFill>
                          <a:schemeClr val="tx1"/>
                        </a:solidFill>
                        <a:latin typeface="Cambria Math" charset="0"/>
                      </a:rPr>
                      <m:t>𝐯</m:t>
                    </m:r>
                  </m:oMath>
                </a14:m>
                <a:r>
                  <a:rPr lang="en-US" altLang="ja-JP" sz="2000" dirty="0" smtClean="0">
                    <a:solidFill>
                      <a:schemeClr val="tx1"/>
                    </a:solidFill>
                  </a:rPr>
                  <a:t> if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ja-JP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ja-JP" sz="2000" b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ja-JP" sz="20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&lt;</m:t>
                    </m:r>
                    <m:d>
                      <m:dPr>
                        <m:begChr m:val="‖"/>
                        <m:endChr m:val="‖"/>
                        <m:ctrlP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000" b="1" i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𝐯</m:t>
                        </m:r>
                      </m:e>
                    </m:d>
                  </m:oMath>
                </a14:m>
                <a:endParaRPr lang="en-US" altLang="ja-JP" sz="2000" dirty="0" smtClean="0">
                  <a:solidFill>
                    <a:schemeClr val="tx1"/>
                  </a:solidFill>
                </a:endParaRPr>
              </a:p>
              <a:p>
                <a:r>
                  <a:rPr lang="en-US" altLang="ja-JP" sz="2000" dirty="0" smtClean="0">
                    <a:solidFill>
                      <a:schemeClr val="tx1"/>
                    </a:solidFill>
                  </a:rPr>
                  <a:t>end-for</a:t>
                </a:r>
              </a:p>
              <a:p>
                <a:r>
                  <a:rPr lang="en-US" altLang="ja-JP" sz="2000" dirty="0" smtClean="0">
                    <a:solidFill>
                      <a:schemeClr val="tx1"/>
                    </a:solidFill>
                  </a:rPr>
                  <a:t>If </a:t>
                </a:r>
                <a:r>
                  <a:rPr lang="en-US" altLang="ja-JP" sz="2000" dirty="0">
                    <a:solidFill>
                      <a:schemeClr val="tx1"/>
                    </a:solidFill>
                  </a:rPr>
                  <a:t>(terminating </a:t>
                </a:r>
                <a:r>
                  <a:rPr lang="en-US" altLang="ja-JP" sz="2000" dirty="0" smtClean="0">
                    <a:solidFill>
                      <a:schemeClr val="tx1"/>
                    </a:solidFill>
                  </a:rPr>
                  <a:t>condition) </a:t>
                </a:r>
                <a:r>
                  <a:rPr lang="en-US" altLang="ja-JP" sz="2000" dirty="0">
                    <a:solidFill>
                      <a:schemeClr val="tx1"/>
                    </a:solidFill>
                  </a:rPr>
                  <a:t>then </a:t>
                </a:r>
                <a:r>
                  <a:rPr lang="en-US" altLang="ja-JP" sz="2000" dirty="0" smtClean="0"/>
                  <a:t>finish;</a:t>
                </a:r>
              </a:p>
              <a:p>
                <a:r>
                  <a:rPr lang="ja-JP" altLang="en-US" sz="2000" dirty="0"/>
                  <a:t>　</a:t>
                </a:r>
                <a:r>
                  <a:rPr lang="ja-JP" altLang="en-US" sz="2000" dirty="0" smtClean="0"/>
                  <a:t>　　</a:t>
                </a:r>
                <a:r>
                  <a:rPr lang="en-US" altLang="ja-JP" sz="2000" dirty="0" smtClean="0"/>
                  <a:t>else go to the start</a:t>
                </a:r>
                <a:endParaRPr lang="en-US" altLang="ja-JP" sz="2000" dirty="0"/>
              </a:p>
            </p:txBody>
          </p:sp>
        </mc:Choice>
        <mc:Fallback xmlns="">
          <p:sp>
            <p:nvSpPr>
              <p:cNvPr id="14" name="正方形/長方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1755760"/>
                <a:ext cx="5400599" cy="2274277"/>
              </a:xfrm>
              <a:prstGeom prst="rect">
                <a:avLst/>
              </a:prstGeom>
              <a:blipFill rotWithShape="0">
                <a:blip r:embed="rId5"/>
                <a:stretch>
                  <a:fillRect l="-898" t="-16667" b="-3175"/>
                </a:stretch>
              </a:blipFill>
              <a:ln w="317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476542" y="908720"/>
                <a:ext cx="3375378" cy="863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400" dirty="0" smtClean="0"/>
                  <a:t>Input: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 i="0" dirty="0" smtClean="0">
                        <a:latin typeface="Cambria Math" charset="0"/>
                      </a:rPr>
                      <m:t>LLL</m:t>
                    </m:r>
                  </m:oMath>
                </a14:m>
                <a:r>
                  <a:rPr lang="en-US" altLang="ja-JP" sz="2400" dirty="0" smtClean="0"/>
                  <a:t> reduced basis</a:t>
                </a:r>
              </a:p>
              <a:p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charset="0"/>
                      </a:rPr>
                      <m:t>𝐵</m:t>
                    </m:r>
                    <m:r>
                      <a:rPr lang="en-US" altLang="ja-JP" sz="2400" i="1" dirty="0" smtClean="0">
                        <a:latin typeface="Cambria Math" charset="0"/>
                      </a:rPr>
                      <m:t>=(</m:t>
                    </m:r>
                    <m:sSub>
                      <m:sSubPr>
                        <m:ctrlPr>
                          <a:rPr lang="en-US" altLang="ja-JP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dirty="0">
                            <a:latin typeface="Cambria Math"/>
                          </a:rPr>
                          <m:t>𝐛</m:t>
                        </m:r>
                      </m:e>
                      <m:sub>
                        <m:r>
                          <a:rPr lang="en-US" altLang="ja-JP" sz="2400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ja-JP" sz="2400" dirty="0">
                        <a:latin typeface="Cambria Math" charset="0"/>
                      </a:rPr>
                      <m:t>,</m:t>
                    </m:r>
                    <m:r>
                      <a:rPr lang="en-US" altLang="ja-JP" sz="2400" b="0" i="1" dirty="0" smtClean="0">
                        <a:latin typeface="Cambria Math"/>
                      </a:rPr>
                      <m:t> </m:t>
                    </m:r>
                    <m:r>
                      <a:rPr lang="en-US" altLang="ja-JP" sz="2400" dirty="0">
                        <a:latin typeface="Cambria Math" charset="0"/>
                      </a:rPr>
                      <m:t>…,</m:t>
                    </m:r>
                    <m:sSub>
                      <m:sSubPr>
                        <m:ctrlPr>
                          <a:rPr lang="en-US" altLang="ja-JP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>
                            <a:latin typeface="Cambria Math"/>
                          </a:rPr>
                          <m:t>𝐛</m:t>
                        </m:r>
                      </m:e>
                      <m:sub>
                        <m:r>
                          <a:rPr lang="en-US" altLang="ja-JP" sz="240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altLang="ja-JP" sz="2400" b="0" i="0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altLang="ja-JP" sz="2400" dirty="0"/>
                  <a:t> </a:t>
                </a:r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42" y="908720"/>
                <a:ext cx="3375378" cy="863891"/>
              </a:xfrm>
              <a:prstGeom prst="rect">
                <a:avLst/>
              </a:prstGeom>
              <a:blipFill rotWithShape="0">
                <a:blip r:embed="rId7"/>
                <a:stretch>
                  <a:fillRect l="-2708" t="-5634" b="-49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107504" y="116632"/>
                <a:ext cx="8208912" cy="720080"/>
              </a:xfrm>
            </p:spPr>
            <p:txBody>
              <a:bodyPr wrap="none" anchor="t">
                <a:noAutofit/>
              </a:bodyPr>
              <a:lstStyle/>
              <a:p>
                <a:pPr algn="l"/>
                <a:r>
                  <a:rPr lang="en-US" altLang="ja-JP" dirty="0" smtClean="0"/>
                  <a:t>Original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i="0" dirty="0" smtClean="0">
                        <a:latin typeface="Cambria Math" charset="0"/>
                      </a:rPr>
                      <m:t>BKZ</m:t>
                    </m:r>
                  </m:oMath>
                </a14:m>
                <a:r>
                  <a:rPr lang="en-US" altLang="ja-JP" dirty="0" smtClean="0"/>
                  <a:t> outline (example in β=30)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17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7504" y="116632"/>
                <a:ext cx="8208912" cy="720080"/>
              </a:xfrm>
              <a:blipFill rotWithShape="0">
                <a:blip r:embed="rId8"/>
                <a:stretch>
                  <a:fillRect l="-3046" t="-16949" r="-12927" b="-4661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正方形/長方形 17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5">
              <a:lumMod val="40000"/>
              <a:lumOff val="6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ja-JP" dirty="0" smtClean="0">
                <a:solidFill>
                  <a:schemeClr val="tx1"/>
                </a:solidFill>
              </a:rPr>
              <a:t>BKZ(2/4) 10/26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31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0656" y="1700808"/>
            <a:ext cx="2622088" cy="262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215504" y="4491117"/>
            <a:ext cx="8676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2800" dirty="0" smtClean="0"/>
              <a:t>After 100th tour is finished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610765" y="4153688"/>
            <a:ext cx="521870" cy="21602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noAutofit/>
          </a:bodyPr>
          <a:lstStyle/>
          <a:p>
            <a:r>
              <a:rPr kumimoji="1" lang="en-US" altLang="ja-JP" dirty="0" smtClean="0"/>
              <a:t>index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 rot="16200000">
                <a:off x="-545342" y="2717651"/>
                <a:ext cx="1944216" cy="369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b="0" i="0" smtClean="0">
                          <a:latin typeface="Cambria Math" charset="0"/>
                        </a:rPr>
                        <m:t>log</m:t>
                      </m:r>
                      <m:d>
                        <m:dPr>
                          <m:begChr m:val="‖"/>
                          <m:endChr m:val="‖"/>
                          <m:ctrlPr>
                            <a:rPr kumimoji="1" lang="en-US" altLang="ja-JP" b="0" i="1" smtClean="0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ja-JP" b="1">
                                  <a:latin typeface="Cambria Math"/>
                                </a:rPr>
                                <m:t>𝐛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ja-JP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545342" y="2717651"/>
                <a:ext cx="1944216" cy="369588"/>
              </a:xfrm>
              <a:prstGeom prst="rect">
                <a:avLst/>
              </a:prstGeom>
              <a:blipFill rotWithShape="0">
                <a:blip r:embed="rId4"/>
                <a:stretch>
                  <a:fillRect r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右中かっこ 11"/>
          <p:cNvSpPr/>
          <p:nvPr/>
        </p:nvSpPr>
        <p:spPr>
          <a:xfrm>
            <a:off x="7956376" y="1772816"/>
            <a:ext cx="216024" cy="1584381"/>
          </a:xfrm>
          <a:prstGeom prst="rightBrace">
            <a:avLst>
              <a:gd name="adj1" fmla="val 47526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136395" y="2303396"/>
            <a:ext cx="900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Tour</a:t>
            </a:r>
            <a:endParaRPr kumimoji="1" lang="ja-JP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/>
              <p:cNvSpPr/>
              <p:nvPr/>
            </p:nvSpPr>
            <p:spPr>
              <a:xfrm>
                <a:off x="3635896" y="1755760"/>
                <a:ext cx="5400599" cy="2274277"/>
              </a:xfrm>
              <a:prstGeom prst="rect">
                <a:avLst/>
              </a:prstGeom>
              <a:ln w="31750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2000" dirty="0" smtClean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ja-JP" sz="200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𝑖</m:t>
                    </m:r>
                    <m:r>
                      <a:rPr lang="en-US" altLang="ja-JP" sz="200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=1 </m:t>
                    </m:r>
                  </m:oMath>
                </a14:m>
                <a:r>
                  <a:rPr lang="en-US" altLang="ja-JP" sz="2000" i="0" dirty="0" smtClean="0">
                    <a:solidFill>
                      <a:schemeClr val="tx1"/>
                    </a:solidFill>
                    <a:latin typeface="+mj-lt"/>
                  </a:rPr>
                  <a:t>to</a:t>
                </a:r>
                <a14:m>
                  <m:oMath xmlns:m="http://schemas.openxmlformats.org/officeDocument/2006/math">
                    <m:r>
                      <a:rPr lang="en-US" altLang="ja-JP" sz="200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 </m:t>
                    </m:r>
                    <m:r>
                      <a:rPr lang="en-US" altLang="ja-JP" sz="200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𝑛</m:t>
                    </m:r>
                    <m:r>
                      <a:rPr lang="en-US" altLang="ja-JP" sz="200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−1     </m:t>
                    </m:r>
                  </m:oMath>
                </a14:m>
                <a:r>
                  <a:rPr lang="en-US" altLang="ja-JP" sz="2000" dirty="0"/>
                  <a:t>//start of tour</a:t>
                </a:r>
              </a:p>
              <a:p>
                <a:r>
                  <a:rPr lang="ja-JP" altLang="en-US" sz="2000" dirty="0" smtClean="0"/>
                  <a:t>　　</a:t>
                </a:r>
                <a:r>
                  <a:rPr lang="en-US" altLang="ja-JP" sz="2000" dirty="0" smtClean="0"/>
                  <a:t>1: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/>
                      </a:rPr>
                      <m:t>≔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𝐿</m:t>
                    </m:r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𝐛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𝐛</m:t>
                        </m:r>
                      </m:e>
                      <m:sub>
                        <m:func>
                          <m:funcPr>
                            <m:ctrlPr>
                              <a:rPr lang="en-US" altLang="ja-JP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sz="20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min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𝛽</m:t>
                                </m:r>
                                <m: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−1,</m:t>
                                </m:r>
                                <m: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e>
                            </m:d>
                          </m:e>
                        </m:func>
                      </m:sub>
                    </m:sSub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altLang="ja-JP" sz="2000" dirty="0" smtClean="0">
                  <a:solidFill>
                    <a:schemeClr val="tx1"/>
                  </a:solidFill>
                </a:endParaRPr>
              </a:p>
              <a:p>
                <a:r>
                  <a:rPr lang="ja-JP" altLang="en-US" sz="2000" dirty="0" smtClean="0"/>
                  <a:t>　　</a:t>
                </a:r>
                <a:r>
                  <a:rPr lang="en-US" altLang="ja-JP" sz="2000" dirty="0" smtClean="0"/>
                  <a:t>2: </a:t>
                </a:r>
                <a14:m>
                  <m:oMath xmlns:m="http://schemas.openxmlformats.org/officeDocument/2006/math">
                    <m:r>
                      <a:rPr lang="en-US" altLang="ja-JP" sz="2000" b="1" i="0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𝐯</m:t>
                    </m:r>
                    <m:r>
                      <a:rPr lang="en-US" altLang="ja-JP" sz="2000" b="1" i="0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ja-JP" altLang="en-US" sz="2000" dirty="0">
                    <a:solidFill>
                      <a:schemeClr val="tx1"/>
                    </a:solidFill>
                  </a:rPr>
                  <a:t>←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000" b="0" i="0" smtClean="0">
                        <a:solidFill>
                          <a:schemeClr val="tx1"/>
                        </a:solidFill>
                        <a:latin typeface="Cambria Math" charset="0"/>
                      </a:rPr>
                      <m:t>ENUM</m:t>
                    </m:r>
                    <m:r>
                      <a:rPr lang="en-US" altLang="ja-JP" sz="2000" b="0" i="0" smtClean="0">
                        <a:solidFill>
                          <a:schemeClr val="tx1"/>
                        </a:solidFill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altLang="ja-JP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altLang="ja-JP" sz="2000" dirty="0">
                  <a:solidFill>
                    <a:schemeClr val="tx1"/>
                  </a:solidFill>
                </a:endParaRPr>
              </a:p>
              <a:p>
                <a:r>
                  <a:rPr lang="ja-JP" altLang="en-US" sz="2000" dirty="0" smtClean="0"/>
                  <a:t>　　</a:t>
                </a:r>
                <a:r>
                  <a:rPr lang="en-US" altLang="ja-JP" sz="2000" dirty="0" smtClean="0"/>
                  <a:t>3: </a:t>
                </a:r>
                <a:r>
                  <a:rPr lang="en-US" altLang="ja-JP" sz="2000" dirty="0" smtClean="0">
                    <a:solidFill>
                      <a:schemeClr val="tx1"/>
                    </a:solidFill>
                  </a:rPr>
                  <a:t>Update </a:t>
                </a:r>
                <a14:m>
                  <m:oMath xmlns:m="http://schemas.openxmlformats.org/officeDocument/2006/math">
                    <m:r>
                      <a:rPr lang="en-US" altLang="ja-JP" sz="200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𝐵</m:t>
                    </m:r>
                  </m:oMath>
                </a14:m>
                <a:r>
                  <a:rPr lang="en-US" altLang="ja-JP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ja-JP" sz="2000" dirty="0">
                    <a:solidFill>
                      <a:schemeClr val="tx1"/>
                    </a:solidFill>
                  </a:rPr>
                  <a:t>by using </a:t>
                </a:r>
                <a14:m>
                  <m:oMath xmlns:m="http://schemas.openxmlformats.org/officeDocument/2006/math">
                    <m:r>
                      <a:rPr lang="en-US" altLang="ja-JP" sz="2000" b="1" dirty="0">
                        <a:solidFill>
                          <a:schemeClr val="tx1"/>
                        </a:solidFill>
                        <a:latin typeface="Cambria Math" charset="0"/>
                      </a:rPr>
                      <m:t>𝐯</m:t>
                    </m:r>
                  </m:oMath>
                </a14:m>
                <a:r>
                  <a:rPr lang="en-US" altLang="ja-JP" sz="2000" dirty="0" smtClean="0">
                    <a:solidFill>
                      <a:schemeClr val="tx1"/>
                    </a:solidFill>
                  </a:rPr>
                  <a:t> if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ja-JP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ja-JP" sz="2000" b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ja-JP" sz="20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&lt;</m:t>
                    </m:r>
                    <m:d>
                      <m:dPr>
                        <m:begChr m:val="‖"/>
                        <m:endChr m:val="‖"/>
                        <m:ctrlP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000" b="1" i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𝐯</m:t>
                        </m:r>
                      </m:e>
                    </m:d>
                  </m:oMath>
                </a14:m>
                <a:endParaRPr lang="en-US" altLang="ja-JP" sz="2000" dirty="0" smtClean="0">
                  <a:solidFill>
                    <a:schemeClr val="tx1"/>
                  </a:solidFill>
                </a:endParaRPr>
              </a:p>
              <a:p>
                <a:r>
                  <a:rPr lang="en-US" altLang="ja-JP" sz="2000" dirty="0" smtClean="0">
                    <a:solidFill>
                      <a:schemeClr val="tx1"/>
                    </a:solidFill>
                  </a:rPr>
                  <a:t>end-for</a:t>
                </a:r>
              </a:p>
              <a:p>
                <a:r>
                  <a:rPr lang="en-US" altLang="ja-JP" sz="2000" dirty="0" smtClean="0">
                    <a:solidFill>
                      <a:schemeClr val="tx1"/>
                    </a:solidFill>
                  </a:rPr>
                  <a:t>If </a:t>
                </a:r>
                <a:r>
                  <a:rPr lang="en-US" altLang="ja-JP" sz="2000" dirty="0">
                    <a:solidFill>
                      <a:schemeClr val="tx1"/>
                    </a:solidFill>
                  </a:rPr>
                  <a:t>(terminating </a:t>
                </a:r>
                <a:r>
                  <a:rPr lang="en-US" altLang="ja-JP" sz="2000" dirty="0" smtClean="0">
                    <a:solidFill>
                      <a:schemeClr val="tx1"/>
                    </a:solidFill>
                  </a:rPr>
                  <a:t>condition) </a:t>
                </a:r>
                <a:r>
                  <a:rPr lang="en-US" altLang="ja-JP" sz="2000" dirty="0">
                    <a:solidFill>
                      <a:schemeClr val="tx1"/>
                    </a:solidFill>
                  </a:rPr>
                  <a:t>then </a:t>
                </a:r>
                <a:r>
                  <a:rPr lang="en-US" altLang="ja-JP" sz="2000" dirty="0" smtClean="0"/>
                  <a:t>finish;</a:t>
                </a:r>
              </a:p>
              <a:p>
                <a:r>
                  <a:rPr lang="ja-JP" altLang="en-US" sz="2000" dirty="0"/>
                  <a:t>　</a:t>
                </a:r>
                <a:r>
                  <a:rPr lang="ja-JP" altLang="en-US" sz="2000" dirty="0" smtClean="0"/>
                  <a:t>　　</a:t>
                </a:r>
                <a:r>
                  <a:rPr lang="en-US" altLang="ja-JP" sz="2000" dirty="0" smtClean="0"/>
                  <a:t>else go to the start</a:t>
                </a:r>
                <a:endParaRPr lang="en-US" altLang="ja-JP" sz="2000" dirty="0"/>
              </a:p>
            </p:txBody>
          </p:sp>
        </mc:Choice>
        <mc:Fallback xmlns="">
          <p:sp>
            <p:nvSpPr>
              <p:cNvPr id="14" name="正方形/長方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1755760"/>
                <a:ext cx="5400599" cy="2274277"/>
              </a:xfrm>
              <a:prstGeom prst="rect">
                <a:avLst/>
              </a:prstGeom>
              <a:blipFill rotWithShape="0">
                <a:blip r:embed="rId5"/>
                <a:stretch>
                  <a:fillRect l="-898" t="-16667" b="-3175"/>
                </a:stretch>
              </a:blipFill>
              <a:ln w="317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476542" y="908720"/>
                <a:ext cx="3375378" cy="863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400" dirty="0" smtClean="0"/>
                  <a:t>Input: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 i="0" dirty="0" smtClean="0">
                        <a:latin typeface="Cambria Math" charset="0"/>
                      </a:rPr>
                      <m:t>LLL</m:t>
                    </m:r>
                  </m:oMath>
                </a14:m>
                <a:r>
                  <a:rPr lang="en-US" altLang="ja-JP" sz="2400" dirty="0" smtClean="0"/>
                  <a:t> reduced basis</a:t>
                </a:r>
              </a:p>
              <a:p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charset="0"/>
                      </a:rPr>
                      <m:t>𝐵</m:t>
                    </m:r>
                    <m:r>
                      <a:rPr lang="en-US" altLang="ja-JP" sz="2400" i="1" dirty="0" smtClean="0">
                        <a:latin typeface="Cambria Math" charset="0"/>
                      </a:rPr>
                      <m:t>=(</m:t>
                    </m:r>
                    <m:sSub>
                      <m:sSubPr>
                        <m:ctrlPr>
                          <a:rPr lang="en-US" altLang="ja-JP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dirty="0">
                            <a:latin typeface="Cambria Math"/>
                          </a:rPr>
                          <m:t>𝐛</m:t>
                        </m:r>
                      </m:e>
                      <m:sub>
                        <m:r>
                          <a:rPr lang="en-US" altLang="ja-JP" sz="2400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ja-JP" sz="2400" dirty="0">
                        <a:latin typeface="Cambria Math" charset="0"/>
                      </a:rPr>
                      <m:t>,</m:t>
                    </m:r>
                    <m:r>
                      <a:rPr lang="en-US" altLang="ja-JP" sz="2400" b="0" i="1" dirty="0" smtClean="0">
                        <a:latin typeface="Cambria Math"/>
                      </a:rPr>
                      <m:t> </m:t>
                    </m:r>
                    <m:r>
                      <a:rPr lang="en-US" altLang="ja-JP" sz="2400" dirty="0">
                        <a:latin typeface="Cambria Math" charset="0"/>
                      </a:rPr>
                      <m:t>…,</m:t>
                    </m:r>
                    <m:sSub>
                      <m:sSubPr>
                        <m:ctrlPr>
                          <a:rPr lang="en-US" altLang="ja-JP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>
                            <a:latin typeface="Cambria Math"/>
                          </a:rPr>
                          <m:t>𝐛</m:t>
                        </m:r>
                      </m:e>
                      <m:sub>
                        <m:r>
                          <a:rPr lang="en-US" altLang="ja-JP" sz="240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altLang="ja-JP" sz="2400" b="0" i="0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altLang="ja-JP" sz="2400" dirty="0"/>
                  <a:t> </a:t>
                </a:r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42" y="908720"/>
                <a:ext cx="3375378" cy="863891"/>
              </a:xfrm>
              <a:prstGeom prst="rect">
                <a:avLst/>
              </a:prstGeom>
              <a:blipFill rotWithShape="0">
                <a:blip r:embed="rId7"/>
                <a:stretch>
                  <a:fillRect l="-2708" t="-5634" b="-49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107504" y="116632"/>
                <a:ext cx="8208912" cy="720080"/>
              </a:xfrm>
            </p:spPr>
            <p:txBody>
              <a:bodyPr wrap="none" anchor="t">
                <a:noAutofit/>
              </a:bodyPr>
              <a:lstStyle/>
              <a:p>
                <a:pPr algn="l"/>
                <a:r>
                  <a:rPr lang="en-US" altLang="ja-JP" dirty="0" smtClean="0"/>
                  <a:t>Original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i="0" dirty="0" smtClean="0">
                        <a:latin typeface="Cambria Math" charset="0"/>
                      </a:rPr>
                      <m:t>BKZ</m:t>
                    </m:r>
                  </m:oMath>
                </a14:m>
                <a:r>
                  <a:rPr lang="en-US" altLang="ja-JP" dirty="0" smtClean="0"/>
                  <a:t> outline (example in β=30)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17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7504" y="116632"/>
                <a:ext cx="8208912" cy="720080"/>
              </a:xfrm>
              <a:blipFill rotWithShape="0">
                <a:blip r:embed="rId8"/>
                <a:stretch>
                  <a:fillRect l="-3046" t="-16949" r="-12927" b="-4661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正方形/長方形 17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5">
              <a:lumMod val="40000"/>
              <a:lumOff val="6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ja-JP" dirty="0" smtClean="0">
                <a:solidFill>
                  <a:schemeClr val="tx1"/>
                </a:solidFill>
              </a:rPr>
              <a:t>BKZ(2/4) 10/26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91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0656" y="1700808"/>
            <a:ext cx="2622088" cy="262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215504" y="4491117"/>
            <a:ext cx="8676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2800" dirty="0" smtClean="0"/>
              <a:t>…After 3454th tour is finished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610765" y="4153688"/>
            <a:ext cx="521870" cy="21602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noAutofit/>
          </a:bodyPr>
          <a:lstStyle/>
          <a:p>
            <a:r>
              <a:rPr kumimoji="1" lang="en-US" altLang="ja-JP" dirty="0" smtClean="0"/>
              <a:t>index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 rot="16200000">
                <a:off x="-545342" y="2717651"/>
                <a:ext cx="1944216" cy="369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b="0" i="0" smtClean="0">
                          <a:latin typeface="Cambria Math" charset="0"/>
                        </a:rPr>
                        <m:t>log</m:t>
                      </m:r>
                      <m:d>
                        <m:dPr>
                          <m:begChr m:val="‖"/>
                          <m:endChr m:val="‖"/>
                          <m:ctrlPr>
                            <a:rPr kumimoji="1" lang="en-US" altLang="ja-JP" b="0" i="1" smtClean="0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ja-JP" b="1">
                                  <a:latin typeface="Cambria Math"/>
                                </a:rPr>
                                <m:t>𝐛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ja-JP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545342" y="2717651"/>
                <a:ext cx="1944216" cy="369588"/>
              </a:xfrm>
              <a:prstGeom prst="rect">
                <a:avLst/>
              </a:prstGeom>
              <a:blipFill rotWithShape="0">
                <a:blip r:embed="rId4"/>
                <a:stretch>
                  <a:fillRect r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右中かっこ 11"/>
          <p:cNvSpPr/>
          <p:nvPr/>
        </p:nvSpPr>
        <p:spPr>
          <a:xfrm>
            <a:off x="7956376" y="1772816"/>
            <a:ext cx="216024" cy="1584381"/>
          </a:xfrm>
          <a:prstGeom prst="rightBrace">
            <a:avLst>
              <a:gd name="adj1" fmla="val 47526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136395" y="2303396"/>
            <a:ext cx="900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Tour</a:t>
            </a:r>
            <a:endParaRPr kumimoji="1" lang="ja-JP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/>
              <p:cNvSpPr/>
              <p:nvPr/>
            </p:nvSpPr>
            <p:spPr>
              <a:xfrm>
                <a:off x="3635896" y="1755760"/>
                <a:ext cx="5400599" cy="2274277"/>
              </a:xfrm>
              <a:prstGeom prst="rect">
                <a:avLst/>
              </a:prstGeom>
              <a:ln w="31750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2000" dirty="0" smtClean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ja-JP" sz="200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𝑖</m:t>
                    </m:r>
                    <m:r>
                      <a:rPr lang="en-US" altLang="ja-JP" sz="200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=1 </m:t>
                    </m:r>
                  </m:oMath>
                </a14:m>
                <a:r>
                  <a:rPr lang="en-US" altLang="ja-JP" sz="2000" i="0" dirty="0" smtClean="0">
                    <a:solidFill>
                      <a:schemeClr val="tx1"/>
                    </a:solidFill>
                    <a:latin typeface="+mj-lt"/>
                  </a:rPr>
                  <a:t>to</a:t>
                </a:r>
                <a14:m>
                  <m:oMath xmlns:m="http://schemas.openxmlformats.org/officeDocument/2006/math">
                    <m:r>
                      <a:rPr lang="en-US" altLang="ja-JP" sz="200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 </m:t>
                    </m:r>
                    <m:r>
                      <a:rPr lang="en-US" altLang="ja-JP" sz="200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𝑛</m:t>
                    </m:r>
                    <m:r>
                      <a:rPr lang="en-US" altLang="ja-JP" sz="200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−1     </m:t>
                    </m:r>
                  </m:oMath>
                </a14:m>
                <a:r>
                  <a:rPr lang="en-US" altLang="ja-JP" sz="2000" dirty="0"/>
                  <a:t>//start of tour</a:t>
                </a:r>
              </a:p>
              <a:p>
                <a:r>
                  <a:rPr lang="ja-JP" altLang="en-US" sz="2000" dirty="0" smtClean="0"/>
                  <a:t>　　</a:t>
                </a:r>
                <a:r>
                  <a:rPr lang="en-US" altLang="ja-JP" sz="2000" dirty="0" smtClean="0"/>
                  <a:t>1: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/>
                      </a:rPr>
                      <m:t>≔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𝐿</m:t>
                    </m:r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𝐛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𝐛</m:t>
                        </m:r>
                      </m:e>
                      <m:sub>
                        <m:func>
                          <m:funcPr>
                            <m:ctrlPr>
                              <a:rPr lang="en-US" altLang="ja-JP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sz="20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min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𝛽</m:t>
                                </m:r>
                                <m: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−1,</m:t>
                                </m:r>
                                <m: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e>
                            </m:d>
                          </m:e>
                        </m:func>
                      </m:sub>
                    </m:sSub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altLang="ja-JP" sz="2000" dirty="0" smtClean="0">
                  <a:solidFill>
                    <a:schemeClr val="tx1"/>
                  </a:solidFill>
                </a:endParaRPr>
              </a:p>
              <a:p>
                <a:r>
                  <a:rPr lang="ja-JP" altLang="en-US" sz="2000" dirty="0" smtClean="0"/>
                  <a:t>　　</a:t>
                </a:r>
                <a:r>
                  <a:rPr lang="en-US" altLang="ja-JP" sz="2000" dirty="0" smtClean="0"/>
                  <a:t>2: </a:t>
                </a:r>
                <a14:m>
                  <m:oMath xmlns:m="http://schemas.openxmlformats.org/officeDocument/2006/math">
                    <m:r>
                      <a:rPr lang="en-US" altLang="ja-JP" sz="2000" b="1" i="0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𝐯</m:t>
                    </m:r>
                    <m:r>
                      <a:rPr lang="en-US" altLang="ja-JP" sz="2000" b="1" i="0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ja-JP" altLang="en-US" sz="2000" dirty="0">
                    <a:solidFill>
                      <a:schemeClr val="tx1"/>
                    </a:solidFill>
                  </a:rPr>
                  <a:t>←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000" b="0" i="0" smtClean="0">
                        <a:solidFill>
                          <a:schemeClr val="tx1"/>
                        </a:solidFill>
                        <a:latin typeface="Cambria Math" charset="0"/>
                      </a:rPr>
                      <m:t>ENUM</m:t>
                    </m:r>
                    <m:r>
                      <a:rPr lang="en-US" altLang="ja-JP" sz="2000" b="0" i="0" smtClean="0">
                        <a:solidFill>
                          <a:schemeClr val="tx1"/>
                        </a:solidFill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altLang="ja-JP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altLang="ja-JP" sz="2000" dirty="0">
                  <a:solidFill>
                    <a:schemeClr val="tx1"/>
                  </a:solidFill>
                </a:endParaRPr>
              </a:p>
              <a:p>
                <a:r>
                  <a:rPr lang="ja-JP" altLang="en-US" sz="2000" dirty="0" smtClean="0"/>
                  <a:t>　　</a:t>
                </a:r>
                <a:r>
                  <a:rPr lang="en-US" altLang="ja-JP" sz="2000" dirty="0" smtClean="0"/>
                  <a:t>3: </a:t>
                </a:r>
                <a:r>
                  <a:rPr lang="en-US" altLang="ja-JP" sz="2000" dirty="0" smtClean="0">
                    <a:solidFill>
                      <a:schemeClr val="tx1"/>
                    </a:solidFill>
                  </a:rPr>
                  <a:t>Update </a:t>
                </a:r>
                <a14:m>
                  <m:oMath xmlns:m="http://schemas.openxmlformats.org/officeDocument/2006/math">
                    <m:r>
                      <a:rPr lang="en-US" altLang="ja-JP" sz="200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𝐵</m:t>
                    </m:r>
                  </m:oMath>
                </a14:m>
                <a:r>
                  <a:rPr lang="en-US" altLang="ja-JP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ja-JP" sz="2000" dirty="0">
                    <a:solidFill>
                      <a:schemeClr val="tx1"/>
                    </a:solidFill>
                  </a:rPr>
                  <a:t>by using </a:t>
                </a:r>
                <a14:m>
                  <m:oMath xmlns:m="http://schemas.openxmlformats.org/officeDocument/2006/math">
                    <m:r>
                      <a:rPr lang="en-US" altLang="ja-JP" sz="2000" b="1" dirty="0">
                        <a:solidFill>
                          <a:schemeClr val="tx1"/>
                        </a:solidFill>
                        <a:latin typeface="Cambria Math" charset="0"/>
                      </a:rPr>
                      <m:t>𝐯</m:t>
                    </m:r>
                  </m:oMath>
                </a14:m>
                <a:r>
                  <a:rPr lang="en-US" altLang="ja-JP" sz="2000" dirty="0" smtClean="0">
                    <a:solidFill>
                      <a:schemeClr val="tx1"/>
                    </a:solidFill>
                  </a:rPr>
                  <a:t> if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ja-JP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ja-JP" sz="2000" b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ja-JP" sz="20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&lt;</m:t>
                    </m:r>
                    <m:d>
                      <m:dPr>
                        <m:begChr m:val="‖"/>
                        <m:endChr m:val="‖"/>
                        <m:ctrlP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000" b="1" i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𝐯</m:t>
                        </m:r>
                      </m:e>
                    </m:d>
                  </m:oMath>
                </a14:m>
                <a:endParaRPr lang="en-US" altLang="ja-JP" sz="2000" dirty="0" smtClean="0">
                  <a:solidFill>
                    <a:schemeClr val="tx1"/>
                  </a:solidFill>
                </a:endParaRPr>
              </a:p>
              <a:p>
                <a:r>
                  <a:rPr lang="en-US" altLang="ja-JP" sz="2000" dirty="0" smtClean="0">
                    <a:solidFill>
                      <a:schemeClr val="tx1"/>
                    </a:solidFill>
                  </a:rPr>
                  <a:t>end-for</a:t>
                </a:r>
              </a:p>
              <a:p>
                <a:r>
                  <a:rPr lang="en-US" altLang="ja-JP" sz="2000" dirty="0" smtClean="0">
                    <a:solidFill>
                      <a:schemeClr val="tx1"/>
                    </a:solidFill>
                  </a:rPr>
                  <a:t>If </a:t>
                </a:r>
                <a:r>
                  <a:rPr lang="en-US" altLang="ja-JP" sz="2000" dirty="0">
                    <a:solidFill>
                      <a:schemeClr val="tx1"/>
                    </a:solidFill>
                  </a:rPr>
                  <a:t>(terminating </a:t>
                </a:r>
                <a:r>
                  <a:rPr lang="en-US" altLang="ja-JP" sz="2000" dirty="0" smtClean="0">
                    <a:solidFill>
                      <a:schemeClr val="tx1"/>
                    </a:solidFill>
                  </a:rPr>
                  <a:t>condition) </a:t>
                </a:r>
                <a:r>
                  <a:rPr lang="en-US" altLang="ja-JP" sz="2000" dirty="0">
                    <a:solidFill>
                      <a:schemeClr val="tx1"/>
                    </a:solidFill>
                  </a:rPr>
                  <a:t>then </a:t>
                </a:r>
                <a:r>
                  <a:rPr lang="en-US" altLang="ja-JP" sz="2000" dirty="0" smtClean="0"/>
                  <a:t>finish;</a:t>
                </a:r>
              </a:p>
              <a:p>
                <a:r>
                  <a:rPr lang="ja-JP" altLang="en-US" sz="2000" dirty="0"/>
                  <a:t>　</a:t>
                </a:r>
                <a:r>
                  <a:rPr lang="ja-JP" altLang="en-US" sz="2000" dirty="0" smtClean="0"/>
                  <a:t>　　</a:t>
                </a:r>
                <a:r>
                  <a:rPr lang="en-US" altLang="ja-JP" sz="2000" dirty="0" smtClean="0"/>
                  <a:t>else go to the start</a:t>
                </a:r>
                <a:endParaRPr lang="en-US" altLang="ja-JP" sz="2000" dirty="0"/>
              </a:p>
            </p:txBody>
          </p:sp>
        </mc:Choice>
        <mc:Fallback xmlns="">
          <p:sp>
            <p:nvSpPr>
              <p:cNvPr id="14" name="正方形/長方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1755760"/>
                <a:ext cx="5400599" cy="2274277"/>
              </a:xfrm>
              <a:prstGeom prst="rect">
                <a:avLst/>
              </a:prstGeom>
              <a:blipFill rotWithShape="0">
                <a:blip r:embed="rId5"/>
                <a:stretch>
                  <a:fillRect l="-898" t="-16667" b="-3175"/>
                </a:stretch>
              </a:blipFill>
              <a:ln w="317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476542" y="908720"/>
                <a:ext cx="3375378" cy="863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400" dirty="0" smtClean="0"/>
                  <a:t>Input: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 i="0" dirty="0" smtClean="0">
                        <a:latin typeface="Cambria Math" charset="0"/>
                      </a:rPr>
                      <m:t>LLL</m:t>
                    </m:r>
                  </m:oMath>
                </a14:m>
                <a:r>
                  <a:rPr lang="en-US" altLang="ja-JP" sz="2400" dirty="0" smtClean="0"/>
                  <a:t> reduced basis</a:t>
                </a:r>
              </a:p>
              <a:p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charset="0"/>
                      </a:rPr>
                      <m:t>𝐵</m:t>
                    </m:r>
                    <m:r>
                      <a:rPr lang="en-US" altLang="ja-JP" sz="2400" i="1" dirty="0" smtClean="0">
                        <a:latin typeface="Cambria Math" charset="0"/>
                      </a:rPr>
                      <m:t>=(</m:t>
                    </m:r>
                    <m:sSub>
                      <m:sSubPr>
                        <m:ctrlPr>
                          <a:rPr lang="en-US" altLang="ja-JP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dirty="0">
                            <a:latin typeface="Cambria Math"/>
                          </a:rPr>
                          <m:t>𝐛</m:t>
                        </m:r>
                      </m:e>
                      <m:sub>
                        <m:r>
                          <a:rPr lang="en-US" altLang="ja-JP" sz="2400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ja-JP" sz="2400" dirty="0">
                        <a:latin typeface="Cambria Math" charset="0"/>
                      </a:rPr>
                      <m:t>,</m:t>
                    </m:r>
                    <m:r>
                      <a:rPr lang="en-US" altLang="ja-JP" sz="2400" b="0" i="1" dirty="0" smtClean="0">
                        <a:latin typeface="Cambria Math"/>
                      </a:rPr>
                      <m:t> </m:t>
                    </m:r>
                    <m:r>
                      <a:rPr lang="en-US" altLang="ja-JP" sz="2400" dirty="0">
                        <a:latin typeface="Cambria Math" charset="0"/>
                      </a:rPr>
                      <m:t>…,</m:t>
                    </m:r>
                    <m:sSub>
                      <m:sSubPr>
                        <m:ctrlPr>
                          <a:rPr lang="en-US" altLang="ja-JP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>
                            <a:latin typeface="Cambria Math"/>
                          </a:rPr>
                          <m:t>𝐛</m:t>
                        </m:r>
                      </m:e>
                      <m:sub>
                        <m:r>
                          <a:rPr lang="en-US" altLang="ja-JP" sz="240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altLang="ja-JP" sz="2400" b="0" i="0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altLang="ja-JP" sz="2400" dirty="0"/>
                  <a:t> </a:t>
                </a:r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42" y="908720"/>
                <a:ext cx="3375378" cy="863891"/>
              </a:xfrm>
              <a:prstGeom prst="rect">
                <a:avLst/>
              </a:prstGeom>
              <a:blipFill rotWithShape="0">
                <a:blip r:embed="rId7"/>
                <a:stretch>
                  <a:fillRect l="-2708" t="-5634" b="-49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107504" y="116632"/>
                <a:ext cx="8208912" cy="720080"/>
              </a:xfrm>
            </p:spPr>
            <p:txBody>
              <a:bodyPr wrap="none" anchor="t">
                <a:noAutofit/>
              </a:bodyPr>
              <a:lstStyle/>
              <a:p>
                <a:pPr algn="l"/>
                <a:r>
                  <a:rPr lang="en-US" altLang="ja-JP" dirty="0" smtClean="0"/>
                  <a:t>Original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i="0" dirty="0" smtClean="0">
                        <a:latin typeface="Cambria Math" charset="0"/>
                      </a:rPr>
                      <m:t>BKZ</m:t>
                    </m:r>
                  </m:oMath>
                </a14:m>
                <a:r>
                  <a:rPr lang="en-US" altLang="ja-JP" dirty="0" smtClean="0"/>
                  <a:t> outline (example in β=30)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17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7504" y="116632"/>
                <a:ext cx="8208912" cy="720080"/>
              </a:xfrm>
              <a:blipFill rotWithShape="0">
                <a:blip r:embed="rId8"/>
                <a:stretch>
                  <a:fillRect l="-3046" t="-16949" r="-12927" b="-4661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正方形/長方形 17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5">
              <a:lumMod val="40000"/>
              <a:lumOff val="6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ja-JP" dirty="0" smtClean="0">
                <a:solidFill>
                  <a:schemeClr val="tx1"/>
                </a:solidFill>
              </a:rPr>
              <a:t>BKZ(2/4) 10/26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76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0656" y="1700808"/>
            <a:ext cx="2622088" cy="262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215504" y="4491117"/>
                <a:ext cx="910902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ja-JP" sz="2800" dirty="0" smtClean="0"/>
                  <a:t>…After 3455th tour is finished</a:t>
                </a:r>
              </a:p>
              <a:p>
                <a:r>
                  <a:rPr lang="ja-JP" altLang="en-US" sz="2800" dirty="0" smtClean="0"/>
                  <a:t>　　</a:t>
                </a:r>
                <a:r>
                  <a:rPr lang="en-US" altLang="ja-JP" sz="2800" dirty="0"/>
                  <a:t> </a:t>
                </a:r>
                <a:r>
                  <a:rPr lang="en-US" altLang="ja-JP" sz="2800" dirty="0" smtClean="0"/>
                  <a:t>In </a:t>
                </a:r>
                <a:r>
                  <a:rPr lang="en-US" altLang="ja-JP" sz="2800" dirty="0"/>
                  <a:t>this </a:t>
                </a:r>
                <a:r>
                  <a:rPr lang="en-US" altLang="ja-JP" sz="2800" dirty="0" smtClean="0"/>
                  <a:t>tour,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800" b="1" i="0" smtClean="0">
                            <a:latin typeface="Cambria Math"/>
                          </a:rPr>
                          <m:t>𝐛</m:t>
                        </m:r>
                      </m:e>
                      <m:sub>
                        <m:r>
                          <a:rPr lang="en-US" altLang="ja-JP" sz="2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ja-JP" sz="2800" dirty="0" smtClean="0"/>
                  <a:t>s do not change(=terminating condition)</a:t>
                </a:r>
                <a:endParaRPr lang="en-US" altLang="ja-JP" sz="2800" dirty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04" y="4491117"/>
                <a:ext cx="9109024" cy="954107"/>
              </a:xfrm>
              <a:prstGeom prst="rect">
                <a:avLst/>
              </a:prstGeom>
              <a:blipFill rotWithShape="1">
                <a:blip r:embed="rId4"/>
                <a:stretch>
                  <a:fillRect l="-1137" t="-5769" r="-201" b="-185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/>
          <p:cNvSpPr txBox="1"/>
          <p:nvPr/>
        </p:nvSpPr>
        <p:spPr>
          <a:xfrm>
            <a:off x="1610765" y="4153688"/>
            <a:ext cx="521870" cy="21602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noAutofit/>
          </a:bodyPr>
          <a:lstStyle/>
          <a:p>
            <a:r>
              <a:rPr kumimoji="1" lang="en-US" altLang="ja-JP" dirty="0" smtClean="0"/>
              <a:t>index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 rot="16200000">
                <a:off x="-545342" y="2717651"/>
                <a:ext cx="1944216" cy="369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b="0" i="0" smtClean="0">
                          <a:latin typeface="Cambria Math" charset="0"/>
                        </a:rPr>
                        <m:t>log</m:t>
                      </m:r>
                      <m:d>
                        <m:dPr>
                          <m:begChr m:val="‖"/>
                          <m:endChr m:val="‖"/>
                          <m:ctrlPr>
                            <a:rPr kumimoji="1" lang="en-US" altLang="ja-JP" b="0" i="1" smtClean="0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ja-JP" b="1">
                                  <a:latin typeface="Cambria Math"/>
                                </a:rPr>
                                <m:t>𝐛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ja-JP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545342" y="2717651"/>
                <a:ext cx="1944216" cy="369588"/>
              </a:xfrm>
              <a:prstGeom prst="rect">
                <a:avLst/>
              </a:prstGeom>
              <a:blipFill rotWithShape="0">
                <a:blip r:embed="rId5"/>
                <a:stretch>
                  <a:fillRect r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右中かっこ 11"/>
          <p:cNvSpPr/>
          <p:nvPr/>
        </p:nvSpPr>
        <p:spPr>
          <a:xfrm>
            <a:off x="7956376" y="1772816"/>
            <a:ext cx="216024" cy="1584381"/>
          </a:xfrm>
          <a:prstGeom prst="rightBrace">
            <a:avLst>
              <a:gd name="adj1" fmla="val 47526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136395" y="2303396"/>
            <a:ext cx="900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Tour</a:t>
            </a:r>
            <a:endParaRPr kumimoji="1" lang="ja-JP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/>
              <p:cNvSpPr/>
              <p:nvPr/>
            </p:nvSpPr>
            <p:spPr>
              <a:xfrm>
                <a:off x="3635896" y="1755760"/>
                <a:ext cx="5400599" cy="2274277"/>
              </a:xfrm>
              <a:prstGeom prst="rect">
                <a:avLst/>
              </a:prstGeom>
              <a:ln w="31750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2000" dirty="0" smtClean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ja-JP" sz="200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𝑖</m:t>
                    </m:r>
                    <m:r>
                      <a:rPr lang="en-US" altLang="ja-JP" sz="200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=1 </m:t>
                    </m:r>
                  </m:oMath>
                </a14:m>
                <a:r>
                  <a:rPr lang="en-US" altLang="ja-JP" sz="2000" i="0" dirty="0" smtClean="0">
                    <a:solidFill>
                      <a:schemeClr val="tx1"/>
                    </a:solidFill>
                    <a:latin typeface="+mj-lt"/>
                  </a:rPr>
                  <a:t>to</a:t>
                </a:r>
                <a14:m>
                  <m:oMath xmlns:m="http://schemas.openxmlformats.org/officeDocument/2006/math">
                    <m:r>
                      <a:rPr lang="en-US" altLang="ja-JP" sz="200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 </m:t>
                    </m:r>
                    <m:r>
                      <a:rPr lang="en-US" altLang="ja-JP" sz="200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𝑛</m:t>
                    </m:r>
                    <m:r>
                      <a:rPr lang="en-US" altLang="ja-JP" sz="200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−1     </m:t>
                    </m:r>
                  </m:oMath>
                </a14:m>
                <a:r>
                  <a:rPr lang="en-US" altLang="ja-JP" sz="2000" dirty="0"/>
                  <a:t>//start of tour</a:t>
                </a:r>
              </a:p>
              <a:p>
                <a:r>
                  <a:rPr lang="ja-JP" altLang="en-US" sz="2000" dirty="0" smtClean="0"/>
                  <a:t>　　</a:t>
                </a:r>
                <a:r>
                  <a:rPr lang="en-US" altLang="ja-JP" sz="2000" dirty="0" smtClean="0"/>
                  <a:t>1: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/>
                      </a:rPr>
                      <m:t>≔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𝐿</m:t>
                    </m:r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𝐛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𝐛</m:t>
                        </m:r>
                      </m:e>
                      <m:sub>
                        <m:func>
                          <m:funcPr>
                            <m:ctrlPr>
                              <a:rPr lang="en-US" altLang="ja-JP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sz="20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min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𝛽</m:t>
                                </m:r>
                                <m: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−1,</m:t>
                                </m:r>
                                <m: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e>
                            </m:d>
                          </m:e>
                        </m:func>
                      </m:sub>
                    </m:sSub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altLang="ja-JP" sz="2000" dirty="0" smtClean="0">
                  <a:solidFill>
                    <a:schemeClr val="tx1"/>
                  </a:solidFill>
                </a:endParaRPr>
              </a:p>
              <a:p>
                <a:r>
                  <a:rPr lang="ja-JP" altLang="en-US" sz="2000" dirty="0" smtClean="0"/>
                  <a:t>　　</a:t>
                </a:r>
                <a:r>
                  <a:rPr lang="en-US" altLang="ja-JP" sz="2000" dirty="0" smtClean="0"/>
                  <a:t>2: </a:t>
                </a:r>
                <a14:m>
                  <m:oMath xmlns:m="http://schemas.openxmlformats.org/officeDocument/2006/math">
                    <m:r>
                      <a:rPr lang="en-US" altLang="ja-JP" sz="2000" b="1" i="0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𝐯</m:t>
                    </m:r>
                    <m:r>
                      <a:rPr lang="en-US" altLang="ja-JP" sz="2000" b="1" i="0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ja-JP" altLang="en-US" sz="2000" dirty="0">
                    <a:solidFill>
                      <a:schemeClr val="tx1"/>
                    </a:solidFill>
                  </a:rPr>
                  <a:t>←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000" b="0" i="0" smtClean="0">
                        <a:solidFill>
                          <a:schemeClr val="tx1"/>
                        </a:solidFill>
                        <a:latin typeface="Cambria Math" charset="0"/>
                      </a:rPr>
                      <m:t>ENUM</m:t>
                    </m:r>
                    <m:r>
                      <a:rPr lang="en-US" altLang="ja-JP" sz="2000" b="0" i="0" smtClean="0">
                        <a:solidFill>
                          <a:schemeClr val="tx1"/>
                        </a:solidFill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altLang="ja-JP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altLang="ja-JP" sz="2000" dirty="0">
                  <a:solidFill>
                    <a:schemeClr val="tx1"/>
                  </a:solidFill>
                </a:endParaRPr>
              </a:p>
              <a:p>
                <a:r>
                  <a:rPr lang="ja-JP" altLang="en-US" sz="2000" dirty="0" smtClean="0"/>
                  <a:t>　　</a:t>
                </a:r>
                <a:r>
                  <a:rPr lang="en-US" altLang="ja-JP" sz="2000" dirty="0" smtClean="0"/>
                  <a:t>3: </a:t>
                </a:r>
                <a:r>
                  <a:rPr lang="en-US" altLang="ja-JP" sz="2000" dirty="0" smtClean="0">
                    <a:solidFill>
                      <a:schemeClr val="tx1"/>
                    </a:solidFill>
                  </a:rPr>
                  <a:t>Update </a:t>
                </a:r>
                <a14:m>
                  <m:oMath xmlns:m="http://schemas.openxmlformats.org/officeDocument/2006/math">
                    <m:r>
                      <a:rPr lang="en-US" altLang="ja-JP" sz="200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𝐵</m:t>
                    </m:r>
                  </m:oMath>
                </a14:m>
                <a:r>
                  <a:rPr lang="en-US" altLang="ja-JP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ja-JP" sz="2000" dirty="0">
                    <a:solidFill>
                      <a:schemeClr val="tx1"/>
                    </a:solidFill>
                  </a:rPr>
                  <a:t>by using </a:t>
                </a:r>
                <a14:m>
                  <m:oMath xmlns:m="http://schemas.openxmlformats.org/officeDocument/2006/math">
                    <m:r>
                      <a:rPr lang="en-US" altLang="ja-JP" sz="2000" b="1" dirty="0">
                        <a:solidFill>
                          <a:schemeClr val="tx1"/>
                        </a:solidFill>
                        <a:latin typeface="Cambria Math" charset="0"/>
                      </a:rPr>
                      <m:t>𝐯</m:t>
                    </m:r>
                  </m:oMath>
                </a14:m>
                <a:r>
                  <a:rPr lang="en-US" altLang="ja-JP" sz="2000" dirty="0" smtClean="0">
                    <a:solidFill>
                      <a:schemeClr val="tx1"/>
                    </a:solidFill>
                  </a:rPr>
                  <a:t> if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ja-JP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ja-JP" sz="2000" b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ja-JP" sz="20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&lt;</m:t>
                    </m:r>
                    <m:d>
                      <m:dPr>
                        <m:begChr m:val="‖"/>
                        <m:endChr m:val="‖"/>
                        <m:ctrlP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000" b="1" i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𝐯</m:t>
                        </m:r>
                      </m:e>
                    </m:d>
                  </m:oMath>
                </a14:m>
                <a:endParaRPr lang="en-US" altLang="ja-JP" sz="2000" dirty="0" smtClean="0">
                  <a:solidFill>
                    <a:schemeClr val="tx1"/>
                  </a:solidFill>
                </a:endParaRPr>
              </a:p>
              <a:p>
                <a:r>
                  <a:rPr lang="en-US" altLang="ja-JP" sz="2000" dirty="0" smtClean="0">
                    <a:solidFill>
                      <a:schemeClr val="tx1"/>
                    </a:solidFill>
                  </a:rPr>
                  <a:t>end-for</a:t>
                </a:r>
              </a:p>
              <a:p>
                <a:r>
                  <a:rPr lang="en-US" altLang="ja-JP" sz="2000" dirty="0" smtClean="0">
                    <a:solidFill>
                      <a:schemeClr val="tx1"/>
                    </a:solidFill>
                  </a:rPr>
                  <a:t>If </a:t>
                </a:r>
                <a:r>
                  <a:rPr lang="en-US" altLang="ja-JP" sz="2000" dirty="0">
                    <a:solidFill>
                      <a:schemeClr val="tx1"/>
                    </a:solidFill>
                  </a:rPr>
                  <a:t>(</a:t>
                </a:r>
                <a:r>
                  <a:rPr lang="en-US" altLang="ja-JP" sz="2000" dirty="0">
                    <a:solidFill>
                      <a:srgbClr val="0070C0"/>
                    </a:solidFill>
                  </a:rPr>
                  <a:t>terminating </a:t>
                </a:r>
                <a:r>
                  <a:rPr lang="en-US" altLang="ja-JP" sz="2000" dirty="0" smtClean="0">
                    <a:solidFill>
                      <a:srgbClr val="0070C0"/>
                    </a:solidFill>
                  </a:rPr>
                  <a:t>condition</a:t>
                </a:r>
                <a:r>
                  <a:rPr lang="en-US" altLang="ja-JP" sz="2000" dirty="0" smtClean="0">
                    <a:solidFill>
                      <a:schemeClr val="tx1"/>
                    </a:solidFill>
                  </a:rPr>
                  <a:t>) </a:t>
                </a:r>
                <a:r>
                  <a:rPr lang="en-US" altLang="ja-JP" sz="2000" dirty="0">
                    <a:solidFill>
                      <a:schemeClr val="tx1"/>
                    </a:solidFill>
                  </a:rPr>
                  <a:t>then </a:t>
                </a:r>
                <a:r>
                  <a:rPr lang="en-US" altLang="ja-JP" sz="2000" dirty="0" smtClean="0"/>
                  <a:t>finish;</a:t>
                </a:r>
              </a:p>
              <a:p>
                <a:r>
                  <a:rPr lang="ja-JP" altLang="en-US" sz="2000" dirty="0"/>
                  <a:t>　</a:t>
                </a:r>
                <a:r>
                  <a:rPr lang="ja-JP" altLang="en-US" sz="2000" dirty="0" smtClean="0"/>
                  <a:t>　　</a:t>
                </a:r>
                <a:r>
                  <a:rPr lang="en-US" altLang="ja-JP" sz="2000" dirty="0" smtClean="0"/>
                  <a:t>else go to the start</a:t>
                </a:r>
                <a:endParaRPr lang="en-US" altLang="ja-JP" sz="2000" dirty="0"/>
              </a:p>
            </p:txBody>
          </p:sp>
        </mc:Choice>
        <mc:Fallback xmlns="">
          <p:sp>
            <p:nvSpPr>
              <p:cNvPr id="14" name="正方形/長方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1755760"/>
                <a:ext cx="5400599" cy="2274277"/>
              </a:xfrm>
              <a:prstGeom prst="rect">
                <a:avLst/>
              </a:prstGeom>
              <a:blipFill rotWithShape="0">
                <a:blip r:embed="rId6"/>
                <a:stretch>
                  <a:fillRect l="-898" t="-16667" b="-3175"/>
                </a:stretch>
              </a:blipFill>
              <a:ln w="317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476542" y="908720"/>
                <a:ext cx="3375378" cy="863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400" dirty="0" smtClean="0"/>
                  <a:t>Input: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 i="0" dirty="0" smtClean="0">
                        <a:latin typeface="Cambria Math" charset="0"/>
                      </a:rPr>
                      <m:t>LLL</m:t>
                    </m:r>
                  </m:oMath>
                </a14:m>
                <a:r>
                  <a:rPr lang="en-US" altLang="ja-JP" sz="2400" dirty="0" smtClean="0"/>
                  <a:t> reduced basis</a:t>
                </a:r>
              </a:p>
              <a:p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charset="0"/>
                      </a:rPr>
                      <m:t>𝐵</m:t>
                    </m:r>
                    <m:r>
                      <a:rPr lang="en-US" altLang="ja-JP" sz="2400" i="1" dirty="0" smtClean="0">
                        <a:latin typeface="Cambria Math" charset="0"/>
                      </a:rPr>
                      <m:t>=(</m:t>
                    </m:r>
                    <m:sSub>
                      <m:sSubPr>
                        <m:ctrlPr>
                          <a:rPr lang="en-US" altLang="ja-JP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dirty="0">
                            <a:latin typeface="Cambria Math"/>
                          </a:rPr>
                          <m:t>𝐛</m:t>
                        </m:r>
                      </m:e>
                      <m:sub>
                        <m:r>
                          <a:rPr lang="en-US" altLang="ja-JP" sz="2400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ja-JP" sz="2400" dirty="0">
                        <a:latin typeface="Cambria Math" charset="0"/>
                      </a:rPr>
                      <m:t>,</m:t>
                    </m:r>
                    <m:r>
                      <a:rPr lang="en-US" altLang="ja-JP" sz="2400" b="0" i="1" dirty="0" smtClean="0">
                        <a:latin typeface="Cambria Math"/>
                      </a:rPr>
                      <m:t> </m:t>
                    </m:r>
                    <m:r>
                      <a:rPr lang="en-US" altLang="ja-JP" sz="2400" dirty="0">
                        <a:latin typeface="Cambria Math" charset="0"/>
                      </a:rPr>
                      <m:t>…,</m:t>
                    </m:r>
                    <m:sSub>
                      <m:sSubPr>
                        <m:ctrlPr>
                          <a:rPr lang="en-US" altLang="ja-JP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>
                            <a:latin typeface="Cambria Math"/>
                          </a:rPr>
                          <m:t>𝐛</m:t>
                        </m:r>
                      </m:e>
                      <m:sub>
                        <m:r>
                          <a:rPr lang="en-US" altLang="ja-JP" sz="240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altLang="ja-JP" sz="2400" b="0" i="0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altLang="ja-JP" sz="2400" dirty="0"/>
                  <a:t> </a:t>
                </a:r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42" y="908720"/>
                <a:ext cx="3375378" cy="863891"/>
              </a:xfrm>
              <a:prstGeom prst="rect">
                <a:avLst/>
              </a:prstGeom>
              <a:blipFill rotWithShape="0">
                <a:blip r:embed="rId8"/>
                <a:stretch>
                  <a:fillRect l="-2708" t="-5634" b="-49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107504" y="116632"/>
                <a:ext cx="8208912" cy="720080"/>
              </a:xfrm>
            </p:spPr>
            <p:txBody>
              <a:bodyPr wrap="none" anchor="t">
                <a:noAutofit/>
              </a:bodyPr>
              <a:lstStyle/>
              <a:p>
                <a:pPr algn="l"/>
                <a:r>
                  <a:rPr lang="en-US" altLang="ja-JP" dirty="0" smtClean="0"/>
                  <a:t>Original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i="0" dirty="0" smtClean="0">
                        <a:latin typeface="Cambria Math" charset="0"/>
                      </a:rPr>
                      <m:t>BKZ</m:t>
                    </m:r>
                  </m:oMath>
                </a14:m>
                <a:r>
                  <a:rPr lang="en-US" altLang="ja-JP" dirty="0" smtClean="0"/>
                  <a:t> outline (example in β=30)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17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7504" y="116632"/>
                <a:ext cx="8208912" cy="720080"/>
              </a:xfrm>
              <a:blipFill rotWithShape="0">
                <a:blip r:embed="rId9"/>
                <a:stretch>
                  <a:fillRect l="-3046" t="-16949" r="-12927" b="-4661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正方形/長方形 17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5">
              <a:lumMod val="40000"/>
              <a:lumOff val="6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ja-JP" dirty="0" smtClean="0">
                <a:solidFill>
                  <a:schemeClr val="tx1"/>
                </a:solidFill>
              </a:rPr>
              <a:t>BKZ(2/4) 10/26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51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107504" y="116632"/>
                <a:ext cx="8208912" cy="720080"/>
              </a:xfrm>
            </p:spPr>
            <p:txBody>
              <a:bodyPr wrap="none" anchor="t">
                <a:noAutofit/>
              </a:bodyPr>
              <a:lstStyle/>
              <a:p>
                <a:pPr algn="l"/>
                <a:r>
                  <a:rPr lang="en-US" altLang="ja-JP" dirty="0" smtClean="0"/>
                  <a:t>Observation on classical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i="0" dirty="0" smtClean="0">
                        <a:latin typeface="Cambria Math" charset="0"/>
                      </a:rPr>
                      <m:t>BKZ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6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7504" y="116632"/>
                <a:ext cx="8208912" cy="720080"/>
              </a:xfrm>
              <a:blipFill rotWithShape="0">
                <a:blip r:embed="rId2"/>
                <a:stretch>
                  <a:fillRect l="-3046" t="-16949" b="-4661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/>
          <p:cNvSpPr txBox="1"/>
          <p:nvPr/>
        </p:nvSpPr>
        <p:spPr>
          <a:xfrm>
            <a:off x="215504" y="970850"/>
            <a:ext cx="86769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Too many tours after “near-conversion”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sz="2800" dirty="0" smtClean="0"/>
          </a:p>
          <a:p>
            <a:endParaRPr lang="en-US" altLang="ja-JP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7607" y="1484784"/>
            <a:ext cx="384042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215516" y="4285125"/>
                <a:ext cx="9109012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ja-JP" sz="2800" dirty="0" smtClean="0">
                    <a:solidFill>
                      <a:srgbClr val="00B050"/>
                    </a:solidFill>
                  </a:rPr>
                  <a:t>The 200-th</a:t>
                </a:r>
                <a:r>
                  <a:rPr lang="en-US" altLang="ja-JP" sz="2800" dirty="0" smtClean="0"/>
                  <a:t> and </a:t>
                </a:r>
                <a:r>
                  <a:rPr lang="en-US" altLang="ja-JP" sz="2800" dirty="0" smtClean="0">
                    <a:solidFill>
                      <a:srgbClr val="FF0000"/>
                    </a:solidFill>
                  </a:rPr>
                  <a:t>the final</a:t>
                </a:r>
                <a:r>
                  <a:rPr lang="en-US" altLang="ja-JP" sz="2800" dirty="0" smtClean="0"/>
                  <a:t> bases look like very close. So…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altLang="ja-JP" sz="2800" dirty="0" smtClean="0"/>
                  <a:t>Stop the computation here is good to reduce the cost</a:t>
                </a:r>
              </a:p>
              <a:p>
                <a:pPr lvl="1"/>
                <a:r>
                  <a:rPr lang="ja-JP" altLang="en-US" sz="2800" dirty="0"/>
                  <a:t>　</a:t>
                </a:r>
                <a:r>
                  <a:rPr lang="ja-JP" altLang="en-US" sz="2800" dirty="0" smtClean="0"/>
                  <a:t>　</a:t>
                </a:r>
                <a:r>
                  <a:rPr lang="en-US" altLang="ja-JP" sz="2400" dirty="0" smtClean="0"/>
                  <a:t>[Terminating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 i="0" dirty="0" smtClean="0">
                        <a:latin typeface="Cambria Math" charset="0"/>
                      </a:rPr>
                      <m:t>BKZ</m:t>
                    </m:r>
                  </m:oMath>
                </a14:m>
                <a:r>
                  <a:rPr lang="en-US" altLang="ja-JP" sz="2400" dirty="0" smtClean="0"/>
                  <a:t>, HPS11]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altLang="ja-JP" sz="2800" dirty="0" smtClean="0"/>
                  <a:t>Switch the </a:t>
                </a:r>
                <a:r>
                  <a:rPr lang="en-US" altLang="ja-JP" sz="2800" dirty="0" err="1" smtClean="0"/>
                  <a:t>blocksize</a:t>
                </a:r>
                <a:r>
                  <a:rPr lang="en-US" altLang="ja-JP" sz="2800" dirty="0" smtClean="0"/>
                  <a:t> if we want a better basis</a:t>
                </a:r>
              </a:p>
              <a:p>
                <a:pPr lvl="1"/>
                <a:r>
                  <a:rPr kumimoji="1" lang="ja-JP" altLang="en-US" sz="2800" dirty="0"/>
                  <a:t>　</a:t>
                </a:r>
                <a:r>
                  <a:rPr kumimoji="1" lang="ja-JP" altLang="en-US" sz="2800" dirty="0" smtClean="0"/>
                  <a:t>　</a:t>
                </a:r>
                <a:r>
                  <a:rPr kumimoji="1" lang="en-US" altLang="ja-JP" sz="2800" dirty="0" smtClean="0"/>
                  <a:t>[</a:t>
                </a:r>
                <a:r>
                  <a:rPr kumimoji="1" lang="en-US" altLang="ja-JP" sz="2400" dirty="0" smtClean="0"/>
                  <a:t>Progressive BKZ, NG08, CN11,SS12,HRP13, </a:t>
                </a:r>
                <a:r>
                  <a:rPr kumimoji="1" lang="en-US" altLang="ja-JP" sz="2400" dirty="0" smtClean="0">
                    <a:solidFill>
                      <a:srgbClr val="FF0000"/>
                    </a:solidFill>
                  </a:rPr>
                  <a:t>and this work</a:t>
                </a:r>
                <a:r>
                  <a:rPr kumimoji="1" lang="en-US" altLang="ja-JP" sz="2400" dirty="0" smtClean="0"/>
                  <a:t>]</a:t>
                </a:r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16" y="4285125"/>
                <a:ext cx="9109012" cy="2246769"/>
              </a:xfrm>
              <a:prstGeom prst="rect">
                <a:avLst/>
              </a:prstGeom>
              <a:blipFill rotWithShape="1">
                <a:blip r:embed="rId4"/>
                <a:stretch>
                  <a:fillRect l="-1137" t="-2439" b="-704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/>
          <p:cNvSpPr txBox="1"/>
          <p:nvPr/>
        </p:nvSpPr>
        <p:spPr>
          <a:xfrm>
            <a:off x="4860032" y="3297178"/>
            <a:ext cx="4139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Graph for BKZ-30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of the SVP challenge lattice (dim=80, seed=0)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9612560" y="616530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10</a:t>
            </a:r>
            <a:r>
              <a:rPr lang="ja-JP" altLang="en-US" dirty="0"/>
              <a:t>分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696885" y="4177113"/>
            <a:ext cx="521870" cy="21602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noAutofit/>
          </a:bodyPr>
          <a:lstStyle/>
          <a:p>
            <a:r>
              <a:rPr kumimoji="1" lang="en-US" altLang="ja-JP" dirty="0" smtClean="0"/>
              <a:t>index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 rot="16200000">
                <a:off x="-119295" y="2595263"/>
                <a:ext cx="1944216" cy="369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b="0" i="0" smtClean="0">
                          <a:latin typeface="Cambria Math" charset="0"/>
                        </a:rPr>
                        <m:t>log</m:t>
                      </m:r>
                      <m:d>
                        <m:dPr>
                          <m:begChr m:val="‖"/>
                          <m:endChr m:val="‖"/>
                          <m:ctrlPr>
                            <a:rPr kumimoji="1" lang="en-US" altLang="ja-JP" b="0" i="1" smtClean="0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ja-JP" b="1">
                                  <a:latin typeface="Cambria Math"/>
                                </a:rPr>
                                <m:t>𝐛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ja-JP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19295" y="2595263"/>
                <a:ext cx="1944216" cy="369588"/>
              </a:xfrm>
              <a:prstGeom prst="rect">
                <a:avLst/>
              </a:prstGeom>
              <a:blipFill rotWithShape="0">
                <a:blip r:embed="rId6"/>
                <a:stretch>
                  <a:fillRect r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正方形/長方形 10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5">
              <a:lumMod val="40000"/>
              <a:lumOff val="6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ja-JP" dirty="0" smtClean="0">
                <a:solidFill>
                  <a:schemeClr val="tx1"/>
                </a:solidFill>
              </a:rPr>
              <a:t>BKZ(3/4) 11/26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95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107504" y="116632"/>
                <a:ext cx="8208912" cy="720080"/>
              </a:xfrm>
            </p:spPr>
            <p:txBody>
              <a:bodyPr wrap="none" anchor="t">
                <a:noAutofit/>
              </a:bodyPr>
              <a:lstStyle/>
              <a:p>
                <a:pPr algn="l"/>
                <a:r>
                  <a:rPr lang="en-US" altLang="ja-JP" dirty="0" smtClean="0"/>
                  <a:t>Previous works on progressive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i="0" dirty="0" smtClean="0">
                        <a:latin typeface="Cambria Math" charset="0"/>
                      </a:rPr>
                      <m:t>BKZ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6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7504" y="116632"/>
                <a:ext cx="8208912" cy="720080"/>
              </a:xfrm>
              <a:blipFill rotWithShape="0">
                <a:blip r:embed="rId2"/>
                <a:stretch>
                  <a:fillRect l="-3046" t="-16949" b="-4661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/>
          <p:cNvSpPr txBox="1"/>
          <p:nvPr/>
        </p:nvSpPr>
        <p:spPr>
          <a:xfrm>
            <a:off x="215504" y="980728"/>
            <a:ext cx="892849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2800" dirty="0" smtClean="0"/>
              <a:t>Progressively increasing </a:t>
            </a:r>
            <a:r>
              <a:rPr lang="en-US" altLang="ja-JP" sz="2800" dirty="0" err="1" smtClean="0"/>
              <a:t>blocksize</a:t>
            </a:r>
            <a:r>
              <a:rPr lang="en-US" altLang="ja-JP" sz="2800" dirty="0" smtClean="0"/>
              <a:t> is better in practical</a:t>
            </a:r>
          </a:p>
          <a:p>
            <a:pPr lvl="1"/>
            <a:r>
              <a:rPr lang="en-US" altLang="ja-JP" sz="2800" dirty="0" smtClean="0"/>
              <a:t>Jump </a:t>
            </a:r>
            <a:r>
              <a:rPr lang="en-US" altLang="ja-JP" sz="2800" dirty="0"/>
              <a:t>to next </a:t>
            </a:r>
            <a:r>
              <a:rPr lang="en-US" altLang="ja-JP" sz="2800" dirty="0" err="1"/>
              <a:t>blocksize</a:t>
            </a:r>
            <a:r>
              <a:rPr lang="en-US" altLang="ja-JP" sz="2800" dirty="0"/>
              <a:t> if the basis is </a:t>
            </a:r>
            <a:r>
              <a:rPr lang="en-US" altLang="ja-JP" sz="2800" dirty="0" smtClean="0"/>
              <a:t>near-converged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ja-JP" sz="28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ja-JP" sz="28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ja-JP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ja-JP" sz="28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ja-JP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2800" dirty="0" smtClean="0"/>
              <a:t>Proposed sequences in literatures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ja-JP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ja-JP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ja-JP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2800" dirty="0" smtClean="0"/>
              <a:t>But a few number of theory were find </a:t>
            </a:r>
          </a:p>
          <a:p>
            <a:r>
              <a:rPr lang="ja-JP" altLang="en-US" sz="2800" dirty="0"/>
              <a:t>　</a:t>
            </a:r>
            <a:r>
              <a:rPr lang="ja-JP" altLang="en-US" sz="2800" dirty="0" smtClean="0"/>
              <a:t>　</a:t>
            </a:r>
            <a:r>
              <a:rPr lang="en-US" altLang="ja-JP" sz="2400" dirty="0" smtClean="0"/>
              <a:t>[Offline strategy by Chen and Nguyen]</a:t>
            </a:r>
            <a:endParaRPr lang="en-US" altLang="ja-JP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581128"/>
            <a:ext cx="6839347" cy="1270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1718674" y="1889938"/>
                <a:ext cx="5670636" cy="2274277"/>
              </a:xfrm>
              <a:prstGeom prst="rect">
                <a:avLst/>
              </a:prstGeom>
              <a:ln w="31750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2000" dirty="0" smtClean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ja-JP" sz="200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𝑖</m:t>
                    </m:r>
                    <m:r>
                      <a:rPr lang="en-US" altLang="ja-JP" sz="200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=1 </m:t>
                    </m:r>
                  </m:oMath>
                </a14:m>
                <a:r>
                  <a:rPr lang="en-US" altLang="ja-JP" sz="2000" i="0" dirty="0" smtClean="0">
                    <a:solidFill>
                      <a:schemeClr val="tx1"/>
                    </a:solidFill>
                    <a:latin typeface="+mj-lt"/>
                  </a:rPr>
                  <a:t>to</a:t>
                </a:r>
                <a14:m>
                  <m:oMath xmlns:m="http://schemas.openxmlformats.org/officeDocument/2006/math">
                    <m:r>
                      <a:rPr lang="en-US" altLang="ja-JP" sz="200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 </m:t>
                    </m:r>
                    <m:r>
                      <a:rPr lang="en-US" altLang="ja-JP" sz="200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𝑛</m:t>
                    </m:r>
                    <m:r>
                      <a:rPr lang="en-US" altLang="ja-JP" sz="200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−1     </m:t>
                    </m:r>
                  </m:oMath>
                </a14:m>
                <a:r>
                  <a:rPr lang="en-US" altLang="ja-JP" sz="2000" dirty="0"/>
                  <a:t>//start of tour</a:t>
                </a:r>
              </a:p>
              <a:p>
                <a:r>
                  <a:rPr lang="ja-JP" altLang="en-US" sz="2000" dirty="0" smtClean="0"/>
                  <a:t>　　</a:t>
                </a:r>
                <a:r>
                  <a:rPr lang="en-US" altLang="ja-JP" sz="2000" dirty="0" smtClean="0"/>
                  <a:t>1: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/>
                      </a:rPr>
                      <m:t>≔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𝐿</m:t>
                    </m:r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𝐛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𝐛</m:t>
                        </m:r>
                      </m:e>
                      <m:sub>
                        <m:func>
                          <m:funcPr>
                            <m:ctrlPr>
                              <a:rPr lang="en-US" altLang="ja-JP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sz="20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min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𝛽</m:t>
                                </m:r>
                                <m: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−1,</m:t>
                                </m:r>
                                <m: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e>
                            </m:d>
                          </m:e>
                        </m:func>
                      </m:sub>
                    </m:sSub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altLang="ja-JP" sz="2000" dirty="0" smtClean="0">
                  <a:solidFill>
                    <a:schemeClr val="tx1"/>
                  </a:solidFill>
                </a:endParaRPr>
              </a:p>
              <a:p>
                <a:r>
                  <a:rPr lang="ja-JP" altLang="en-US" sz="2000" dirty="0" smtClean="0"/>
                  <a:t>　　</a:t>
                </a:r>
                <a:r>
                  <a:rPr lang="en-US" altLang="ja-JP" sz="2000" dirty="0" smtClean="0"/>
                  <a:t>2: </a:t>
                </a:r>
                <a14:m>
                  <m:oMath xmlns:m="http://schemas.openxmlformats.org/officeDocument/2006/math">
                    <m:r>
                      <a:rPr lang="en-US" altLang="ja-JP" sz="2000" b="1" i="0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𝐯</m:t>
                    </m:r>
                    <m:r>
                      <a:rPr lang="en-US" altLang="ja-JP" sz="2000" b="1" i="0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ja-JP" altLang="en-US" sz="2000" dirty="0">
                    <a:solidFill>
                      <a:schemeClr val="tx1"/>
                    </a:solidFill>
                  </a:rPr>
                  <a:t>←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000" b="0" i="0" smtClean="0">
                        <a:solidFill>
                          <a:schemeClr val="tx1"/>
                        </a:solidFill>
                        <a:latin typeface="Cambria Math" charset="0"/>
                      </a:rPr>
                      <m:t>ENUM</m:t>
                    </m:r>
                    <m:r>
                      <a:rPr lang="en-US" altLang="ja-JP" sz="2000" b="0" i="0" smtClean="0">
                        <a:solidFill>
                          <a:schemeClr val="tx1"/>
                        </a:solidFill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altLang="ja-JP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altLang="ja-JP" sz="2000" dirty="0">
                  <a:solidFill>
                    <a:schemeClr val="tx1"/>
                  </a:solidFill>
                </a:endParaRPr>
              </a:p>
              <a:p>
                <a:r>
                  <a:rPr lang="ja-JP" altLang="en-US" sz="2000" dirty="0" smtClean="0"/>
                  <a:t>　　</a:t>
                </a:r>
                <a:r>
                  <a:rPr lang="en-US" altLang="ja-JP" sz="2000" dirty="0" smtClean="0"/>
                  <a:t>3: </a:t>
                </a:r>
                <a:r>
                  <a:rPr lang="en-US" altLang="ja-JP" sz="2000" dirty="0" smtClean="0">
                    <a:solidFill>
                      <a:schemeClr val="tx1"/>
                    </a:solidFill>
                  </a:rPr>
                  <a:t>Update </a:t>
                </a:r>
                <a14:m>
                  <m:oMath xmlns:m="http://schemas.openxmlformats.org/officeDocument/2006/math">
                    <m:r>
                      <a:rPr lang="en-US" altLang="ja-JP" sz="200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𝐵</m:t>
                    </m:r>
                  </m:oMath>
                </a14:m>
                <a:r>
                  <a:rPr lang="en-US" altLang="ja-JP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ja-JP" sz="2000" dirty="0">
                    <a:solidFill>
                      <a:schemeClr val="tx1"/>
                    </a:solidFill>
                  </a:rPr>
                  <a:t>by using </a:t>
                </a:r>
                <a14:m>
                  <m:oMath xmlns:m="http://schemas.openxmlformats.org/officeDocument/2006/math">
                    <m:r>
                      <a:rPr lang="en-US" altLang="ja-JP" sz="2000" b="1" dirty="0">
                        <a:solidFill>
                          <a:schemeClr val="tx1"/>
                        </a:solidFill>
                        <a:latin typeface="Cambria Math" charset="0"/>
                      </a:rPr>
                      <m:t>𝐯</m:t>
                    </m:r>
                  </m:oMath>
                </a14:m>
                <a:r>
                  <a:rPr lang="en-US" altLang="ja-JP" sz="2000" dirty="0" smtClean="0">
                    <a:solidFill>
                      <a:schemeClr val="tx1"/>
                    </a:solidFill>
                  </a:rPr>
                  <a:t> if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ja-JP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ja-JP" sz="2000" b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ja-JP" sz="20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&lt;</m:t>
                    </m:r>
                    <m:d>
                      <m:dPr>
                        <m:begChr m:val="‖"/>
                        <m:endChr m:val="‖"/>
                        <m:ctrlP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000" b="1" i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𝐯</m:t>
                        </m:r>
                      </m:e>
                    </m:d>
                  </m:oMath>
                </a14:m>
                <a:endParaRPr lang="en-US" altLang="ja-JP" sz="2000" dirty="0" smtClean="0">
                  <a:solidFill>
                    <a:schemeClr val="tx1"/>
                  </a:solidFill>
                </a:endParaRPr>
              </a:p>
              <a:p>
                <a:r>
                  <a:rPr lang="en-US" altLang="ja-JP" sz="2000" dirty="0" smtClean="0">
                    <a:solidFill>
                      <a:schemeClr val="tx1"/>
                    </a:solidFill>
                  </a:rPr>
                  <a:t>end-for</a:t>
                </a:r>
              </a:p>
              <a:p>
                <a:r>
                  <a:rPr lang="en-US" altLang="ja-JP" sz="2000" dirty="0" smtClean="0">
                    <a:solidFill>
                      <a:schemeClr val="tx1"/>
                    </a:solidFill>
                  </a:rPr>
                  <a:t>If (jumping condition) </a:t>
                </a:r>
                <a:r>
                  <a:rPr lang="en-US" altLang="ja-JP" sz="2000" dirty="0"/>
                  <a:t>then 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increase the </a:t>
                </a:r>
                <a:r>
                  <a:rPr lang="en-US" altLang="ja-JP" sz="2000" dirty="0" err="1">
                    <a:solidFill>
                      <a:srgbClr val="FF0000"/>
                    </a:solidFill>
                  </a:rPr>
                  <a:t>blocksize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ja-JP" sz="2000" dirty="0" smtClean="0">
                    <a:solidFill>
                      <a:srgbClr val="FF0000"/>
                    </a:solidFill>
                  </a:rPr>
                  <a:t>β</a:t>
                </a:r>
                <a:endParaRPr lang="en-US" altLang="ja-JP" sz="2000" dirty="0" smtClean="0"/>
              </a:p>
              <a:p>
                <a:r>
                  <a:rPr lang="en-US" altLang="ja-JP" sz="2000" dirty="0" smtClean="0"/>
                  <a:t>and go to the start</a:t>
                </a:r>
                <a:endParaRPr lang="en-US" altLang="ja-JP" sz="2000" dirty="0"/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674" y="1889938"/>
                <a:ext cx="5670636" cy="2274277"/>
              </a:xfrm>
              <a:prstGeom prst="rect">
                <a:avLst/>
              </a:prstGeom>
              <a:blipFill rotWithShape="0">
                <a:blip r:embed="rId4"/>
                <a:stretch>
                  <a:fillRect l="-963" t="-16667" b="-2910"/>
                </a:stretch>
              </a:blipFill>
              <a:ln w="317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テキスト ボックス 1"/>
          <p:cNvSpPr txBox="1"/>
          <p:nvPr/>
        </p:nvSpPr>
        <p:spPr>
          <a:xfrm>
            <a:off x="6588224" y="4581128"/>
            <a:ext cx="302433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50" dirty="0" smtClean="0"/>
              <a:t>[EC2008]</a:t>
            </a:r>
          </a:p>
          <a:p>
            <a:r>
              <a:rPr lang="en-US" altLang="ja-JP" sz="1850" dirty="0"/>
              <a:t> </a:t>
            </a:r>
            <a:r>
              <a:rPr lang="en-US" altLang="ja-JP" sz="1850" dirty="0" smtClean="0"/>
              <a:t>          [ePrint2012/620]</a:t>
            </a:r>
          </a:p>
          <a:p>
            <a:r>
              <a:rPr kumimoji="1" lang="en-US" altLang="ja-JP" sz="1850" dirty="0"/>
              <a:t> </a:t>
            </a:r>
            <a:r>
              <a:rPr kumimoji="1" lang="en-US" altLang="ja-JP" sz="1850" dirty="0" smtClean="0"/>
              <a:t>                       [NCICIT2013]</a:t>
            </a:r>
          </a:p>
          <a:p>
            <a:r>
              <a:rPr lang="en-US" altLang="ja-JP" sz="1850" dirty="0" smtClean="0"/>
              <a:t>[AC2011]</a:t>
            </a:r>
            <a:endParaRPr kumimoji="1" lang="ja-JP" altLang="en-US" sz="1850" dirty="0"/>
          </a:p>
        </p:txBody>
      </p:sp>
      <p:sp>
        <p:nvSpPr>
          <p:cNvPr id="8" name="正方形/長方形 7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5">
              <a:lumMod val="40000"/>
              <a:lumOff val="6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ja-JP" dirty="0" smtClean="0">
                <a:solidFill>
                  <a:schemeClr val="tx1"/>
                </a:solidFill>
              </a:rPr>
              <a:t>BKZ(4/4) 12/26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44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467544" y="476672"/>
            <a:ext cx="828092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 smtClean="0"/>
              <a:t>Agenda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ja-JP" sz="3600" dirty="0" smtClean="0"/>
              <a:t>Background and preliminaries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ja-JP" sz="3600" dirty="0" smtClean="0"/>
              <a:t>Classical BKZ and observations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ja-JP" sz="3600" b="1" i="1" u="sng" dirty="0" smtClean="0"/>
              <a:t>Our theory to progressive BKZ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2800" dirty="0" smtClean="0"/>
              <a:t>What </a:t>
            </a:r>
            <a:r>
              <a:rPr lang="en-US" altLang="ja-JP" sz="2800" dirty="0"/>
              <a:t>is best parameter </a:t>
            </a:r>
            <a:r>
              <a:rPr lang="en-US" altLang="ja-JP" sz="2800" dirty="0" smtClean="0"/>
              <a:t>for </a:t>
            </a:r>
            <a:r>
              <a:rPr lang="en-US" altLang="ja-JP" sz="2800" dirty="0"/>
              <a:t>given </a:t>
            </a:r>
            <a:r>
              <a:rPr lang="en-US" altLang="ja-JP" sz="2800" dirty="0" smtClean="0"/>
              <a:t>basis?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2800" dirty="0"/>
              <a:t>How to predict </a:t>
            </a:r>
            <a:r>
              <a:rPr lang="ja-JP" altLang="en-US" sz="2800" dirty="0"/>
              <a:t> </a:t>
            </a:r>
            <a:r>
              <a:rPr lang="en-US" altLang="ja-JP" sz="2800" dirty="0"/>
              <a:t>the converged basis</a:t>
            </a:r>
            <a:r>
              <a:rPr lang="en-US" altLang="ja-JP" sz="2800" dirty="0" smtClean="0"/>
              <a:t>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2800" dirty="0" smtClean="0"/>
              <a:t>How to </a:t>
            </a:r>
            <a:r>
              <a:rPr lang="en-US" altLang="ja-JP" sz="2800" dirty="0"/>
              <a:t>measure a given basis is </a:t>
            </a:r>
            <a:r>
              <a:rPr lang="en-US" altLang="ja-JP" sz="2800" dirty="0" smtClean="0"/>
              <a:t>nearing</a:t>
            </a:r>
          </a:p>
          <a:p>
            <a:pPr lvl="1"/>
            <a:r>
              <a:rPr lang="ja-JP" altLang="en-US" sz="2800" dirty="0"/>
              <a:t>　 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the </a:t>
            </a:r>
            <a:r>
              <a:rPr lang="en-US" altLang="ja-JP" sz="2800" dirty="0"/>
              <a:t>converged basis, or far from</a:t>
            </a:r>
            <a:r>
              <a:rPr lang="en-US" altLang="ja-JP" sz="2800" dirty="0" smtClean="0"/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3600" dirty="0" smtClean="0"/>
              <a:t>Outline of cost analysis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3600" dirty="0" smtClean="0"/>
              <a:t>Conclusion</a:t>
            </a:r>
            <a:endParaRPr lang="en-US" altLang="ja-JP" sz="36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ja-JP" altLang="en-US" sz="3200" dirty="0"/>
          </a:p>
        </p:txBody>
      </p:sp>
      <p:sp>
        <p:nvSpPr>
          <p:cNvPr id="4" name="正方形/長方形 3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5">
              <a:lumMod val="40000"/>
              <a:lumOff val="6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kumimoji="1" lang="en-US" altLang="ja-JP" dirty="0" smtClean="0">
                <a:solidFill>
                  <a:schemeClr val="tx1"/>
                </a:solidFill>
              </a:rPr>
              <a:t>Agenda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16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paper\201604\writing_materials\Euro2016slide\basis_conv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561873"/>
            <a:ext cx="4804574" cy="3603431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107504" y="116632"/>
                <a:ext cx="8208912" cy="720080"/>
              </a:xfrm>
            </p:spPr>
            <p:txBody>
              <a:bodyPr wrap="none" anchor="t">
                <a:noAutofit/>
              </a:bodyPr>
              <a:lstStyle/>
              <a:p>
                <a:pPr algn="l"/>
                <a:r>
                  <a:rPr lang="en-US" altLang="ja-JP" dirty="0" smtClean="0"/>
                  <a:t>Theory to progressive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i="0" dirty="0" smtClean="0">
                        <a:latin typeface="Cambria Math" charset="0"/>
                      </a:rPr>
                      <m:t>BKZ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6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7504" y="116632"/>
                <a:ext cx="8208912" cy="720080"/>
              </a:xfrm>
              <a:blipFill rotWithShape="0">
                <a:blip r:embed="rId3"/>
                <a:stretch>
                  <a:fillRect l="-3046" t="-16949" b="-4661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215504" y="796062"/>
                <a:ext cx="8839313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800" dirty="0" smtClean="0"/>
                  <a:t>Our basic strategies</a:t>
                </a:r>
              </a:p>
              <a:p>
                <a:r>
                  <a:rPr lang="en-US" altLang="ja-JP" sz="2800" dirty="0" smtClean="0"/>
                  <a:t>1: For given basis set a suitable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charset="0"/>
                      </a:rPr>
                      <m:t>BKZ</m:t>
                    </m:r>
                  </m:oMath>
                </a14:m>
                <a:r>
                  <a:rPr lang="en-US" altLang="ja-JP" sz="2800" dirty="0" smtClean="0"/>
                  <a:t> </a:t>
                </a:r>
                <a:r>
                  <a:rPr lang="en-US" altLang="ja-JP" sz="2800" dirty="0" err="1" smtClean="0"/>
                  <a:t>blocksize</a:t>
                </a:r>
                <a:r>
                  <a:rPr lang="en-US" altLang="ja-JP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charset="0"/>
                      </a:rPr>
                      <m:t>𝛽</m:t>
                    </m:r>
                  </m:oMath>
                </a14:m>
                <a:r>
                  <a:rPr lang="ja-JP" altLang="en-US" sz="2800" dirty="0"/>
                  <a:t> </a:t>
                </a:r>
                <a:endParaRPr lang="en-US" altLang="ja-JP" sz="2800" dirty="0"/>
              </a:p>
              <a:p>
                <a:r>
                  <a:rPr lang="ja-JP" altLang="en-US" sz="2800" dirty="0" smtClean="0"/>
                  <a:t>　　　　　　　　　　　　　　　　　　　　</a:t>
                </a:r>
                <a:r>
                  <a:rPr lang="en-US" altLang="ja-JP" sz="2800" dirty="0" smtClean="0"/>
                  <a:t>(and other </a:t>
                </a:r>
                <a:r>
                  <a:rPr lang="en-US" altLang="ja-JP" sz="2800" dirty="0" err="1" smtClean="0"/>
                  <a:t>params</a:t>
                </a:r>
                <a:r>
                  <a:rPr lang="en-US" altLang="ja-JP" sz="2800" dirty="0" smtClean="0"/>
                  <a:t>.)</a:t>
                </a:r>
              </a:p>
              <a:p>
                <a:r>
                  <a:rPr lang="en-US" altLang="ja-JP" sz="2800" dirty="0" smtClean="0"/>
                  <a:t>2: </a:t>
                </a:r>
                <a:r>
                  <a:rPr lang="en-US" altLang="ja-JP" sz="2800" dirty="0"/>
                  <a:t>Jump to next </a:t>
                </a:r>
                <a:r>
                  <a:rPr lang="en-US" altLang="ja-JP" sz="2800" dirty="0" err="1"/>
                  <a:t>blocksize</a:t>
                </a:r>
                <a:r>
                  <a:rPr lang="en-US" altLang="ja-JP" sz="2800" dirty="0"/>
                  <a:t> if the basis is </a:t>
                </a:r>
                <a:r>
                  <a:rPr lang="en-US" altLang="ja-JP" sz="2800" dirty="0" smtClean="0"/>
                  <a:t>near-converged</a:t>
                </a:r>
                <a:endParaRPr lang="en-US" altLang="ja-JP" sz="2800" dirty="0"/>
              </a:p>
              <a:p>
                <a:endParaRPr lang="en-US" altLang="ja-JP" sz="2800" dirty="0" smtClean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04" y="796062"/>
                <a:ext cx="8839313" cy="2246769"/>
              </a:xfrm>
              <a:prstGeom prst="rect">
                <a:avLst/>
              </a:prstGeom>
              <a:blipFill rotWithShape="0">
                <a:blip r:embed="rId4"/>
                <a:stretch>
                  <a:fillRect l="-1379" t="-27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C:\paper\201604\writing_materials\Euro2016slide\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810" y="788469"/>
            <a:ext cx="953666" cy="95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paper\201604\writing_materials\Euro2016slide\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778750"/>
            <a:ext cx="953666" cy="95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17380" y="4972526"/>
            <a:ext cx="5706748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Q3</a:t>
            </a:r>
            <a:r>
              <a:rPr lang="en-US" altLang="ja-JP" sz="2400" dirty="0"/>
              <a:t>. How to </a:t>
            </a:r>
            <a:r>
              <a:rPr lang="en-US" altLang="ja-JP" sz="2400" dirty="0" smtClean="0"/>
              <a:t>measure </a:t>
            </a:r>
            <a:r>
              <a:rPr lang="en-US" altLang="ja-JP" sz="2400" dirty="0">
                <a:solidFill>
                  <a:srgbClr val="00B050"/>
                </a:solidFill>
              </a:rPr>
              <a:t>a given basis </a:t>
            </a:r>
            <a:r>
              <a:rPr lang="en-US" altLang="ja-JP" sz="2400" dirty="0"/>
              <a:t>is nearing </a:t>
            </a:r>
          </a:p>
          <a:p>
            <a:r>
              <a:rPr lang="ja-JP" altLang="en-US" sz="2400" dirty="0"/>
              <a:t>　　  </a:t>
            </a:r>
            <a:r>
              <a:rPr lang="en-US" altLang="ja-JP" sz="2400" dirty="0">
                <a:solidFill>
                  <a:srgbClr val="FF0000"/>
                </a:solidFill>
              </a:rPr>
              <a:t>the converged basis</a:t>
            </a:r>
            <a:r>
              <a:rPr lang="en-US" altLang="ja-JP" sz="2400" dirty="0"/>
              <a:t>, or far from?</a:t>
            </a:r>
            <a:r>
              <a:rPr lang="ja-JP" altLang="en-US" sz="2400" dirty="0"/>
              <a:t>　　　</a:t>
            </a:r>
            <a:endParaRPr lang="en-US" altLang="ja-JP" sz="2400" dirty="0"/>
          </a:p>
        </p:txBody>
      </p:sp>
      <p:sp>
        <p:nvSpPr>
          <p:cNvPr id="4" name="右中かっこ 3"/>
          <p:cNvSpPr/>
          <p:nvPr/>
        </p:nvSpPr>
        <p:spPr>
          <a:xfrm rot="18224661">
            <a:off x="3846788" y="2400855"/>
            <a:ext cx="395163" cy="1643120"/>
          </a:xfrm>
          <a:prstGeom prst="rightBrace">
            <a:avLst>
              <a:gd name="adj1" fmla="val 32154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565571" y="2806916"/>
            <a:ext cx="3768407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Q1. </a:t>
            </a:r>
            <a:r>
              <a:rPr lang="en-US" altLang="ja-JP" sz="2400" dirty="0" smtClean="0"/>
              <a:t>What is best parameter </a:t>
            </a:r>
          </a:p>
          <a:p>
            <a:r>
              <a:rPr lang="en-US" altLang="ja-JP" sz="2400" dirty="0"/>
              <a:t>f</a:t>
            </a:r>
            <a:r>
              <a:rPr kumimoji="1" lang="en-US" altLang="ja-JP" sz="2400" dirty="0" smtClean="0"/>
              <a:t>or given basis?</a:t>
            </a:r>
            <a:endParaRPr kumimoji="1" lang="ja-JP" altLang="en-US" sz="2400" dirty="0"/>
          </a:p>
        </p:txBody>
      </p:sp>
      <p:sp>
        <p:nvSpPr>
          <p:cNvPr id="9" name="フリーフォーム 8"/>
          <p:cNvSpPr/>
          <p:nvPr/>
        </p:nvSpPr>
        <p:spPr>
          <a:xfrm>
            <a:off x="2407931" y="3316342"/>
            <a:ext cx="4612341" cy="1869141"/>
          </a:xfrm>
          <a:custGeom>
            <a:avLst/>
            <a:gdLst>
              <a:gd name="connsiteX0" fmla="*/ 0 w 4612341"/>
              <a:gd name="connsiteY0" fmla="*/ 0 h 1869141"/>
              <a:gd name="connsiteX1" fmla="*/ 1694329 w 4612341"/>
              <a:gd name="connsiteY1" fmla="*/ 537882 h 1869141"/>
              <a:gd name="connsiteX2" fmla="*/ 3388659 w 4612341"/>
              <a:gd name="connsiteY2" fmla="*/ 1264023 h 1869141"/>
              <a:gd name="connsiteX3" fmla="*/ 4612341 w 4612341"/>
              <a:gd name="connsiteY3" fmla="*/ 1869141 h 1869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12341" h="1869141">
                <a:moveTo>
                  <a:pt x="0" y="0"/>
                </a:moveTo>
                <a:cubicBezTo>
                  <a:pt x="564776" y="163605"/>
                  <a:pt x="1129552" y="327211"/>
                  <a:pt x="1694329" y="537882"/>
                </a:cubicBezTo>
                <a:cubicBezTo>
                  <a:pt x="2259106" y="748553"/>
                  <a:pt x="2902324" y="1042147"/>
                  <a:pt x="3388659" y="1264023"/>
                </a:cubicBezTo>
                <a:cubicBezTo>
                  <a:pt x="3874994" y="1485900"/>
                  <a:pt x="4243667" y="1677520"/>
                  <a:pt x="4612341" y="1869141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-13901" y="4366845"/>
            <a:ext cx="530292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ja-JP" sz="2400" dirty="0"/>
              <a:t>Q2. How to predict </a:t>
            </a:r>
            <a:r>
              <a:rPr lang="ja-JP" altLang="en-US" sz="2400" dirty="0"/>
              <a:t> </a:t>
            </a:r>
            <a:r>
              <a:rPr lang="en-US" altLang="ja-JP" sz="2400" dirty="0">
                <a:solidFill>
                  <a:srgbClr val="FF0000"/>
                </a:solidFill>
              </a:rPr>
              <a:t>the converged basis</a:t>
            </a:r>
            <a:r>
              <a:rPr lang="en-US" altLang="ja-JP" sz="2400" dirty="0"/>
              <a:t>?</a:t>
            </a:r>
          </a:p>
        </p:txBody>
      </p:sp>
      <p:cxnSp>
        <p:nvCxnSpPr>
          <p:cNvPr id="8" name="直線矢印コネクタ 7"/>
          <p:cNvCxnSpPr/>
          <p:nvPr/>
        </p:nvCxnSpPr>
        <p:spPr>
          <a:xfrm flipV="1">
            <a:off x="3059832" y="3748390"/>
            <a:ext cx="360040" cy="720080"/>
          </a:xfrm>
          <a:prstGeom prst="straightConnector1">
            <a:avLst/>
          </a:prstGeom>
          <a:ln w="3175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正方形/長方形 15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5">
              <a:lumMod val="40000"/>
              <a:lumOff val="6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ja-JP" dirty="0" smtClean="0">
                <a:solidFill>
                  <a:schemeClr val="tx1"/>
                </a:solidFill>
              </a:rPr>
              <a:t>Theory(1/9) 13/26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44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124950" y="908720"/>
                <a:ext cx="874835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4400" dirty="0" smtClean="0"/>
                  <a:t>Local parameter optimization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4400" i="0" dirty="0" smtClean="0">
                        <a:latin typeface="Cambria Math" charset="0"/>
                      </a:rPr>
                      <m:t>BKZ</m:t>
                    </m:r>
                  </m:oMath>
                </a14:m>
                <a:endParaRPr lang="en-US" altLang="ja-JP" sz="4400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50" y="908720"/>
                <a:ext cx="8748357" cy="769441"/>
              </a:xfrm>
              <a:prstGeom prst="rect">
                <a:avLst/>
              </a:prstGeom>
              <a:blipFill rotWithShape="0">
                <a:blip r:embed="rId2"/>
                <a:stretch>
                  <a:fillRect l="-1741" t="-15873" b="-3730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/>
          <p:cNvSpPr txBox="1"/>
          <p:nvPr/>
        </p:nvSpPr>
        <p:spPr>
          <a:xfrm>
            <a:off x="682256" y="2060848"/>
            <a:ext cx="7633744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Solution to </a:t>
            </a:r>
          </a:p>
          <a:p>
            <a:r>
              <a:rPr kumimoji="1" lang="en-US" altLang="ja-JP" sz="3200" dirty="0" smtClean="0"/>
              <a:t>Q1. </a:t>
            </a:r>
            <a:r>
              <a:rPr lang="en-US" altLang="ja-JP" sz="3200" dirty="0" smtClean="0"/>
              <a:t>What is best parameter f</a:t>
            </a:r>
            <a:r>
              <a:rPr kumimoji="1" lang="en-US" altLang="ja-JP" sz="3200" dirty="0" smtClean="0"/>
              <a:t>or given basis</a:t>
            </a:r>
            <a:endParaRPr kumimoji="1" lang="ja-JP" altLang="en-US" sz="32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9752" y="3717032"/>
            <a:ext cx="4104456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右中かっこ 7"/>
          <p:cNvSpPr/>
          <p:nvPr/>
        </p:nvSpPr>
        <p:spPr>
          <a:xfrm rot="18224661">
            <a:off x="4194398" y="3750976"/>
            <a:ext cx="395163" cy="1643120"/>
          </a:xfrm>
          <a:prstGeom prst="rightBrace">
            <a:avLst>
              <a:gd name="adj1" fmla="val 32154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612560" y="616530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12</a:t>
            </a:r>
            <a:r>
              <a:rPr lang="ja-JP" altLang="en-US" dirty="0" smtClean="0"/>
              <a:t>分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995936" y="6487245"/>
            <a:ext cx="738758" cy="182115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noAutofit/>
          </a:bodyPr>
          <a:lstStyle/>
          <a:p>
            <a:pPr algn="ctr"/>
            <a:r>
              <a:rPr kumimoji="1" lang="en-US" altLang="ja-JP" dirty="0" smtClean="0"/>
              <a:t>index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 rot="16200000">
                <a:off x="1182849" y="4864386"/>
                <a:ext cx="1944216" cy="369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b="0" i="0" smtClean="0">
                          <a:latin typeface="Cambria Math" charset="0"/>
                        </a:rPr>
                        <m:t>log</m:t>
                      </m:r>
                      <m:d>
                        <m:dPr>
                          <m:begChr m:val="‖"/>
                          <m:endChr m:val="‖"/>
                          <m:ctrlPr>
                            <a:rPr kumimoji="1" lang="en-US" altLang="ja-JP" b="0" i="1" smtClean="0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ja-JP" b="1">
                                  <a:latin typeface="Cambria Math"/>
                                </a:rPr>
                                <m:t>𝐛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ja-JP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182849" y="4864386"/>
                <a:ext cx="1944216" cy="369588"/>
              </a:xfrm>
              <a:prstGeom prst="rect">
                <a:avLst/>
              </a:prstGeom>
              <a:blipFill rotWithShape="0">
                <a:blip r:embed="rId4"/>
                <a:stretch>
                  <a:fillRect r="-131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973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197508" y="2470061"/>
            <a:ext cx="8838988" cy="32463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01000" cy="720080"/>
          </a:xfrm>
        </p:spPr>
        <p:txBody>
          <a:bodyPr wrap="none" anchor="t">
            <a:noAutofit/>
          </a:bodyPr>
          <a:lstStyle/>
          <a:p>
            <a:pPr algn="l"/>
            <a:r>
              <a:rPr lang="en-US" altLang="ja-JP" dirty="0" smtClean="0"/>
              <a:t>Background</a:t>
            </a:r>
            <a:r>
              <a:rPr lang="en-US" altLang="ja-JP" dirty="0"/>
              <a:t> </a:t>
            </a:r>
            <a:r>
              <a:rPr lang="en-US" altLang="ja-JP" dirty="0" smtClean="0"/>
              <a:t>and the goal</a:t>
            </a:r>
            <a:endParaRPr kumimoji="1" lang="ja-JP" altLang="en-US" sz="36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97508" y="764704"/>
            <a:ext cx="86769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800" dirty="0" smtClean="0"/>
              <a:t>Real cost analysis for solving lattice-based crypto.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800" dirty="0" smtClean="0"/>
              <a:t>Time(</a:t>
            </a:r>
            <a:r>
              <a:rPr lang="en-US" altLang="ja-JP" sz="2800" dirty="0" err="1" smtClean="0"/>
              <a:t>LatticeReduction</a:t>
            </a:r>
            <a:r>
              <a:rPr lang="en-US" altLang="ja-JP" sz="2800" dirty="0" smtClean="0"/>
              <a:t>)+Time(</a:t>
            </a:r>
            <a:r>
              <a:rPr lang="en-US" altLang="ja-JP" sz="2800" dirty="0" err="1" smtClean="0"/>
              <a:t>PointSearch</a:t>
            </a:r>
            <a:r>
              <a:rPr lang="en-US" altLang="ja-JP" sz="2800" dirty="0" smtClean="0"/>
              <a:t>) is dominant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800" dirty="0" smtClean="0"/>
              <a:t>Lattice basis reduction is used for preprocess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To speed-up the lattice point search part</a:t>
            </a:r>
            <a:endParaRPr lang="en-US" altLang="ja-JP" sz="2400" dirty="0"/>
          </a:p>
        </p:txBody>
      </p:sp>
      <p:sp>
        <p:nvSpPr>
          <p:cNvPr id="30" name="角丸四角形 29"/>
          <p:cNvSpPr/>
          <p:nvPr/>
        </p:nvSpPr>
        <p:spPr>
          <a:xfrm>
            <a:off x="395537" y="2907932"/>
            <a:ext cx="1584176" cy="8489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altLang="ja-JP" sz="2400" dirty="0" smtClean="0">
                <a:solidFill>
                  <a:schemeClr val="tx1"/>
                </a:solidFill>
              </a:rPr>
              <a:t>An instance:</a:t>
            </a:r>
          </a:p>
          <a:p>
            <a:pPr algn="ctr"/>
            <a:r>
              <a:rPr lang="en-US" altLang="ja-JP" sz="2400" dirty="0" smtClean="0">
                <a:solidFill>
                  <a:schemeClr val="tx1"/>
                </a:solidFill>
              </a:rPr>
              <a:t>(</a:t>
            </a:r>
            <a:r>
              <a:rPr lang="en-US" altLang="ja-JP" sz="2400" dirty="0" err="1" smtClean="0">
                <a:solidFill>
                  <a:schemeClr val="tx1"/>
                </a:solidFill>
              </a:rPr>
              <a:t>PK,C,info</a:t>
            </a:r>
            <a:r>
              <a:rPr lang="en-US" altLang="ja-JP" sz="2400" dirty="0" smtClean="0">
                <a:solidFill>
                  <a:schemeClr val="tx1"/>
                </a:solidFill>
              </a:rPr>
              <a:t>,…)</a:t>
            </a:r>
          </a:p>
        </p:txBody>
      </p:sp>
      <p:cxnSp>
        <p:nvCxnSpPr>
          <p:cNvPr id="32" name="直線矢印コネクタ 31"/>
          <p:cNvCxnSpPr>
            <a:stCxn id="30" idx="2"/>
          </p:cNvCxnSpPr>
          <p:nvPr/>
        </p:nvCxnSpPr>
        <p:spPr>
          <a:xfrm>
            <a:off x="1187625" y="3756901"/>
            <a:ext cx="288032" cy="50824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角丸四角形 32"/>
              <p:cNvSpPr/>
              <p:nvPr/>
            </p:nvSpPr>
            <p:spPr>
              <a:xfrm>
                <a:off x="755577" y="4250022"/>
                <a:ext cx="1800200" cy="848969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2000" dirty="0" smtClean="0">
                    <a:solidFill>
                      <a:schemeClr val="tx1"/>
                    </a:solidFill>
                  </a:rPr>
                  <a:t>Lattice basis</a:t>
                </a:r>
              </a:p>
              <a:p>
                <a:pPr algn="ctr"/>
                <a:r>
                  <a:rPr lang="en-US" altLang="ja-JP" sz="2000" dirty="0" smtClean="0">
                    <a:solidFill>
                      <a:schemeClr val="tx1"/>
                    </a:solidFill>
                  </a:rPr>
                  <a:t>L=(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𝐛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ja-JP" sz="2000" dirty="0" smtClean="0">
                    <a:solidFill>
                      <a:schemeClr val="tx1"/>
                    </a:solidFill>
                  </a:rPr>
                  <a:t>,…,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1" i="0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𝐛</m:t>
                        </m:r>
                      </m:e>
                      <m:sub>
                        <m:r>
                          <a:rPr lang="en-US" altLang="ja-JP" sz="20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ja-JP" sz="2000" dirty="0" smtClean="0">
                    <a:solidFill>
                      <a:schemeClr val="tx1"/>
                    </a:solidFill>
                  </a:rPr>
                  <a:t>)</a:t>
                </a:r>
                <a:endParaRPr lang="en-US" altLang="ja-JP" sz="20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altLang="ja-JP" sz="2000" dirty="0">
                    <a:solidFill>
                      <a:schemeClr val="tx1"/>
                    </a:solidFill>
                  </a:rPr>
                  <a:t>+</a:t>
                </a:r>
                <a:r>
                  <a:rPr lang="en-US" altLang="ja-JP" sz="2000" dirty="0" smtClean="0">
                    <a:solidFill>
                      <a:schemeClr val="tx1"/>
                    </a:solidFill>
                  </a:rPr>
                  <a:t> some info.</a:t>
                </a:r>
              </a:p>
            </p:txBody>
          </p:sp>
        </mc:Choice>
        <mc:Fallback xmlns="">
          <p:sp>
            <p:nvSpPr>
              <p:cNvPr id="33" name="角丸四角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7" y="4250022"/>
                <a:ext cx="1800200" cy="848969"/>
              </a:xfrm>
              <a:prstGeom prst="roundRect">
                <a:avLst/>
              </a:prstGeom>
              <a:blipFill rotWithShape="1">
                <a:blip r:embed="rId2"/>
                <a:stretch>
                  <a:fillRect t="-11189" b="-2028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右矢印 33"/>
          <p:cNvSpPr/>
          <p:nvPr/>
        </p:nvSpPr>
        <p:spPr>
          <a:xfrm>
            <a:off x="2555777" y="4157628"/>
            <a:ext cx="1368152" cy="999564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555777" y="4351340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Lattice </a:t>
            </a:r>
          </a:p>
          <a:p>
            <a:pPr algn="ctr"/>
            <a:r>
              <a:rPr lang="en-US" altLang="ja-JP" dirty="0" smtClean="0"/>
              <a:t>reduction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角丸四角形 35"/>
              <p:cNvSpPr/>
              <p:nvPr/>
            </p:nvSpPr>
            <p:spPr>
              <a:xfrm>
                <a:off x="3923929" y="4232925"/>
                <a:ext cx="1728192" cy="848969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altLang="ja-JP" sz="2000" dirty="0" smtClean="0">
                    <a:solidFill>
                      <a:schemeClr val="tx1"/>
                    </a:solidFill>
                  </a:rPr>
                  <a:t>Reduced basis</a:t>
                </a:r>
              </a:p>
              <a:p>
                <a:pPr algn="ctr"/>
                <a:r>
                  <a:rPr lang="en-US" altLang="ja-JP" sz="2000" dirty="0">
                    <a:solidFill>
                      <a:schemeClr val="tx1"/>
                    </a:solidFill>
                  </a:rPr>
                  <a:t>L=(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𝐯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ja-JP" sz="2000" dirty="0">
                    <a:solidFill>
                      <a:schemeClr val="tx1"/>
                    </a:solidFill>
                  </a:rPr>
                  <a:t>,…,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1" i="0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𝐯</m:t>
                        </m:r>
                      </m:e>
                      <m:sub>
                        <m:r>
                          <a:rPr lang="en-US" altLang="ja-JP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ja-JP" sz="2000" dirty="0">
                    <a:solidFill>
                      <a:schemeClr val="tx1"/>
                    </a:solidFill>
                  </a:rPr>
                  <a:t>)</a:t>
                </a:r>
              </a:p>
              <a:p>
                <a:pPr algn="ctr"/>
                <a:r>
                  <a:rPr lang="en-US" altLang="ja-JP" sz="2000" dirty="0">
                    <a:solidFill>
                      <a:schemeClr val="tx1"/>
                    </a:solidFill>
                  </a:rPr>
                  <a:t>+</a:t>
                </a:r>
                <a:r>
                  <a:rPr lang="en-US" altLang="ja-JP" sz="2000" dirty="0" smtClean="0">
                    <a:solidFill>
                      <a:schemeClr val="tx1"/>
                    </a:solidFill>
                  </a:rPr>
                  <a:t> some info.</a:t>
                </a:r>
              </a:p>
            </p:txBody>
          </p:sp>
        </mc:Choice>
        <mc:Fallback xmlns="">
          <p:sp>
            <p:nvSpPr>
              <p:cNvPr id="36" name="角丸四角形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9" y="4232925"/>
                <a:ext cx="1728192" cy="848969"/>
              </a:xfrm>
              <a:prstGeom prst="roundRect">
                <a:avLst/>
              </a:prstGeom>
              <a:blipFill rotWithShape="1">
                <a:blip r:embed="rId3"/>
                <a:stretch>
                  <a:fillRect l="-697" t="-10417" r="-697" b="-201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直線矢印コネクタ 36"/>
          <p:cNvCxnSpPr/>
          <p:nvPr/>
        </p:nvCxnSpPr>
        <p:spPr>
          <a:xfrm>
            <a:off x="5652121" y="4613676"/>
            <a:ext cx="1152128" cy="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/>
          <p:cNvSpPr txBox="1"/>
          <p:nvPr/>
        </p:nvSpPr>
        <p:spPr>
          <a:xfrm>
            <a:off x="5724129" y="4257499"/>
            <a:ext cx="9346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/>
              <a:t>Point</a:t>
            </a:r>
          </a:p>
          <a:p>
            <a:pPr algn="ctr"/>
            <a:r>
              <a:rPr lang="en-US" altLang="ja-JP" sz="2000" dirty="0" smtClean="0"/>
              <a:t> search</a:t>
            </a:r>
            <a:endParaRPr kumimoji="1" lang="ja-JP" altLang="en-US" sz="2000" dirty="0"/>
          </a:p>
        </p:txBody>
      </p:sp>
      <p:sp>
        <p:nvSpPr>
          <p:cNvPr id="39" name="角丸四角形 38"/>
          <p:cNvSpPr/>
          <p:nvPr/>
        </p:nvSpPr>
        <p:spPr>
          <a:xfrm>
            <a:off x="6804249" y="4189191"/>
            <a:ext cx="1224136" cy="8489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ja-JP" sz="2400" dirty="0" smtClean="0">
                <a:solidFill>
                  <a:schemeClr val="tx1"/>
                </a:solidFill>
              </a:rPr>
              <a:t>Point </a:t>
            </a:r>
          </a:p>
          <a:p>
            <a:pPr algn="ctr"/>
            <a:r>
              <a:rPr lang="en-US" altLang="ja-JP" sz="2400" dirty="0" smtClean="0">
                <a:solidFill>
                  <a:schemeClr val="tx1"/>
                </a:solidFill>
              </a:rPr>
              <a:t>v</a:t>
            </a:r>
            <a:r>
              <a:rPr lang="ja-JP" altLang="en-US" sz="2400" dirty="0" smtClean="0">
                <a:solidFill>
                  <a:schemeClr val="tx1"/>
                </a:solidFill>
              </a:rPr>
              <a:t>∈</a:t>
            </a:r>
            <a:r>
              <a:rPr lang="en-US" altLang="ja-JP" sz="2400" dirty="0" smtClean="0">
                <a:solidFill>
                  <a:schemeClr val="tx1"/>
                </a:solidFill>
              </a:rPr>
              <a:t>L</a:t>
            </a:r>
          </a:p>
        </p:txBody>
      </p:sp>
      <p:cxnSp>
        <p:nvCxnSpPr>
          <p:cNvPr id="40" name="直線矢印コネクタ 39"/>
          <p:cNvCxnSpPr/>
          <p:nvPr/>
        </p:nvCxnSpPr>
        <p:spPr>
          <a:xfrm flipV="1">
            <a:off x="7418856" y="3756901"/>
            <a:ext cx="249489" cy="43229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角丸四角形 40"/>
          <p:cNvSpPr/>
          <p:nvPr/>
        </p:nvSpPr>
        <p:spPr>
          <a:xfrm>
            <a:off x="6876257" y="2907932"/>
            <a:ext cx="1584176" cy="8489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ja-JP" sz="2400" dirty="0" smtClean="0">
                <a:solidFill>
                  <a:schemeClr val="tx1"/>
                </a:solidFill>
              </a:rPr>
              <a:t>Secret info.</a:t>
            </a:r>
          </a:p>
          <a:p>
            <a:pPr algn="ctr"/>
            <a:r>
              <a:rPr lang="en-US" altLang="ja-JP" sz="2400" dirty="0" smtClean="0">
                <a:solidFill>
                  <a:schemeClr val="tx1"/>
                </a:solidFill>
              </a:rPr>
              <a:t>(</a:t>
            </a:r>
            <a:r>
              <a:rPr lang="en-US" altLang="ja-JP" sz="2400" dirty="0" err="1" smtClean="0">
                <a:solidFill>
                  <a:schemeClr val="tx1"/>
                </a:solidFill>
              </a:rPr>
              <a:t>m,SK</a:t>
            </a:r>
            <a:r>
              <a:rPr lang="en-US" altLang="ja-JP" sz="2400" dirty="0" smtClean="0">
                <a:solidFill>
                  <a:schemeClr val="tx1"/>
                </a:solidFill>
              </a:rPr>
              <a:t>,…)</a:t>
            </a:r>
          </a:p>
        </p:txBody>
      </p:sp>
      <p:cxnSp>
        <p:nvCxnSpPr>
          <p:cNvPr id="42" name="直線矢印コネクタ 41"/>
          <p:cNvCxnSpPr/>
          <p:nvPr/>
        </p:nvCxnSpPr>
        <p:spPr>
          <a:xfrm>
            <a:off x="2123729" y="3195964"/>
            <a:ext cx="4535099" cy="0"/>
          </a:xfrm>
          <a:prstGeom prst="straightConnector1">
            <a:avLst/>
          </a:prstGeom>
          <a:ln w="50800">
            <a:solidFill>
              <a:srgbClr val="FF0000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2" descr="C:\paper\201605\writing_materials\Euro2016slide\tokei_a02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653" y="2763613"/>
            <a:ext cx="1091239" cy="109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テキスト ボックス 43"/>
          <p:cNvSpPr txBox="1"/>
          <p:nvPr/>
        </p:nvSpPr>
        <p:spPr>
          <a:xfrm>
            <a:off x="3245145" y="368187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How much time?</a:t>
            </a:r>
            <a:endParaRPr kumimoji="1" lang="ja-JP" altLang="en-US" sz="2400" dirty="0"/>
          </a:p>
        </p:txBody>
      </p:sp>
      <p:sp>
        <p:nvSpPr>
          <p:cNvPr id="45" name="右中かっこ 44"/>
          <p:cNvSpPr/>
          <p:nvPr/>
        </p:nvSpPr>
        <p:spPr>
          <a:xfrm rot="5400000">
            <a:off x="3023830" y="4322903"/>
            <a:ext cx="216022" cy="1872208"/>
          </a:xfrm>
          <a:prstGeom prst="rightBrace">
            <a:avLst>
              <a:gd name="adj1" fmla="val 63203"/>
              <a:gd name="adj2" fmla="val 50000"/>
            </a:avLst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381537" y="5694347"/>
            <a:ext cx="86549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We propose: 1. Improved lattice reduction algorithm</a:t>
            </a:r>
          </a:p>
          <a:p>
            <a:r>
              <a:rPr lang="ja-JP" altLang="en-US" sz="2400" dirty="0" smtClean="0"/>
              <a:t>　　　　　         </a:t>
            </a:r>
            <a:r>
              <a:rPr lang="en-US" altLang="ja-JP" sz="2400" dirty="0" smtClean="0"/>
              <a:t>2. Simulator to predict attacking time</a:t>
            </a: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2267744" y="5301208"/>
            <a:ext cx="2743330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ja-JP" sz="2400" dirty="0" smtClean="0"/>
              <a:t>Our research is here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680013" y="2686085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</a:rPr>
              <a:t>?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62478" y="2470061"/>
            <a:ext cx="4625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Our two-step attacking model</a:t>
            </a:r>
            <a:endParaRPr kumimoji="1" lang="ja-JP" altLang="en-US" sz="2400" dirty="0"/>
          </a:p>
        </p:txBody>
      </p:sp>
      <p:sp>
        <p:nvSpPr>
          <p:cNvPr id="25" name="正方形/長方形 24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5">
              <a:lumMod val="40000"/>
              <a:lumOff val="6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ja-JP" dirty="0" smtClean="0">
                <a:solidFill>
                  <a:schemeClr val="tx1"/>
                </a:solidFill>
              </a:rPr>
              <a:t>Background 02/26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56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paper\201605\writing_materials\Euro2016slide\LLL_m6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57" y="3598803"/>
            <a:ext cx="3489528" cy="233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215504" y="980728"/>
                <a:ext cx="8893000" cy="1975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lvl="1" indent="-285750">
                  <a:buFont typeface="Arial" panose="020B0604020202020204" pitchFamily="34" charset="0"/>
                  <a:buChar char="•"/>
                </a:pPr>
                <a:r>
                  <a:rPr lang="en-US" altLang="ja-JP" sz="2400" dirty="0" smtClean="0"/>
                  <a:t>Our algorithm calls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 i="0" dirty="0" smtClean="0">
                        <a:latin typeface="Cambria Math" charset="0"/>
                      </a:rPr>
                      <m:t>ENUM</m:t>
                    </m:r>
                  </m:oMath>
                </a14:m>
                <a:r>
                  <a:rPr lang="en-US" altLang="ja-JP" sz="2400" dirty="0" smtClean="0"/>
                  <a:t> with pruning</a:t>
                </a:r>
                <a:r>
                  <a:rPr lang="en-US" altLang="ja-JP" sz="2400" dirty="0"/>
                  <a:t> </a:t>
                </a:r>
                <a:r>
                  <a:rPr lang="en-US" altLang="ja-JP" sz="2400" dirty="0" smtClean="0"/>
                  <a:t>of parameters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charset="0"/>
                      </a:rPr>
                      <m:t>(</m:t>
                    </m:r>
                    <m:r>
                      <a:rPr lang="en-US" altLang="ja-JP" sz="2400" i="1" dirty="0" smtClean="0">
                        <a:latin typeface="Cambria Math" charset="0"/>
                      </a:rPr>
                      <m:t>𝛽</m:t>
                    </m:r>
                    <m:r>
                      <a:rPr lang="en-US" altLang="ja-JP" sz="2400" i="1" dirty="0" smtClean="0">
                        <a:latin typeface="Cambria Math" charset="0"/>
                      </a:rPr>
                      <m:t>,</m:t>
                    </m:r>
                    <m:r>
                      <a:rPr lang="en-US" altLang="ja-JP" sz="2400" i="1" dirty="0" smtClean="0">
                        <a:latin typeface="Cambria Math" charset="0"/>
                      </a:rPr>
                      <m:t>𝛼</m:t>
                    </m:r>
                    <m:r>
                      <a:rPr lang="en-US" altLang="ja-JP" sz="2400" i="1" dirty="0" smtClean="0">
                        <a:latin typeface="Cambria Math" charset="0"/>
                      </a:rPr>
                      <m:t>,</m:t>
                    </m:r>
                    <m:r>
                      <a:rPr lang="en-US" altLang="ja-JP" sz="2400" i="1" dirty="0" smtClean="0">
                        <a:latin typeface="Cambria Math" charset="0"/>
                      </a:rPr>
                      <m:t>𝑝</m:t>
                    </m:r>
                    <m:r>
                      <a:rPr lang="en-US" altLang="ja-JP" sz="2400" i="1" dirty="0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altLang="ja-JP" sz="2400" dirty="0"/>
                  <a:t> </a:t>
                </a:r>
                <a:endParaRPr lang="en-US" altLang="ja-JP" sz="2400" dirty="0" smtClean="0"/>
              </a:p>
              <a:p>
                <a:pPr marL="0" lvl="1"/>
                <a:r>
                  <a:rPr lang="ja-JP" altLang="en-US" sz="2400" dirty="0"/>
                  <a:t>　 </a:t>
                </a:r>
                <a:r>
                  <a:rPr lang="en-US" altLang="ja-JP" sz="2400" dirty="0" smtClean="0"/>
                  <a:t>as the approx. SVP oracle [Gama-Nguyen-Regev@EC10]</a:t>
                </a:r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r>
                  <a:rPr lang="en-US" altLang="ja-JP" sz="2400" dirty="0" err="1" smtClean="0"/>
                  <a:t>Blocksize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charset="0"/>
                      </a:rPr>
                      <m:t>=</m:t>
                    </m:r>
                    <m:r>
                      <a:rPr lang="en-US" altLang="ja-JP" sz="2400" i="1" dirty="0" smtClean="0">
                        <a:latin typeface="Cambria Math" charset="0"/>
                      </a:rPr>
                      <m:t>𝛽</m:t>
                    </m:r>
                  </m:oMath>
                </a14:m>
                <a:r>
                  <a:rPr lang="en-US" altLang="ja-JP" sz="2400" dirty="0" smtClean="0"/>
                  <a:t>, Searching radius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charset="0"/>
                      </a:rPr>
                      <m:t>=</m:t>
                    </m:r>
                    <m:r>
                      <a:rPr lang="en-US" altLang="ja-JP" sz="2400" b="0" i="1" smtClean="0">
                        <a:latin typeface="Cambria Math" charset="0"/>
                      </a:rPr>
                      <m:t>𝛼</m:t>
                    </m:r>
                    <m:r>
                      <a:rPr lang="en-US" altLang="ja-JP" sz="2400" b="0" i="1" smtClean="0">
                        <a:latin typeface="Cambria Math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altLang="ja-JP" sz="2400" b="0" i="0" smtClean="0">
                        <a:latin typeface="Cambria Math" charset="0"/>
                      </a:rPr>
                      <m:t>GH</m:t>
                    </m:r>
                    <m:r>
                      <a:rPr lang="en-US" altLang="ja-JP" sz="2400" b="0" i="0" smtClean="0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altLang="ja-JP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charset="0"/>
                          </a:rPr>
                          <m:t>𝐿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charset="0"/>
                          </a:rPr>
                          <m:t>[</m:t>
                        </m:r>
                        <m:r>
                          <a:rPr lang="en-US" altLang="ja-JP" sz="2400" b="0" i="1" smtClean="0">
                            <a:latin typeface="Cambria Math" charset="0"/>
                          </a:rPr>
                          <m:t>𝑖</m:t>
                        </m:r>
                        <m:r>
                          <a:rPr lang="en-US" altLang="ja-JP" sz="2400" b="0" i="1" smtClean="0">
                            <a:latin typeface="Cambria Math" charset="0"/>
                          </a:rPr>
                          <m:t>:</m:t>
                        </m:r>
                        <m:r>
                          <a:rPr lang="en-US" altLang="ja-JP" sz="2400" b="0" i="1" smtClean="0">
                            <a:latin typeface="Cambria Math" charset="0"/>
                          </a:rPr>
                          <m:t>𝑖</m:t>
                        </m:r>
                        <m:r>
                          <a:rPr lang="en-US" altLang="ja-JP" sz="2400" b="0" i="1" smtClean="0">
                            <a:latin typeface="Cambria Math" charset="0"/>
                          </a:rPr>
                          <m:t>+</m:t>
                        </m:r>
                        <m:r>
                          <a:rPr lang="en-US" altLang="ja-JP" sz="2400" b="0" i="1" smtClean="0">
                            <a:latin typeface="Cambria Math" charset="0"/>
                          </a:rPr>
                          <m:t>𝛽</m:t>
                        </m:r>
                        <m:r>
                          <a:rPr lang="en-US" altLang="ja-JP" sz="2400" b="0" i="1" smtClean="0">
                            <a:latin typeface="Cambria Math" charset="0"/>
                          </a:rPr>
                          <m:t>−1]</m:t>
                        </m:r>
                      </m:sub>
                    </m:sSub>
                    <m:r>
                      <a:rPr lang="en-US" altLang="ja-JP" sz="2400" b="0" i="0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altLang="ja-JP" sz="2400" dirty="0" smtClean="0"/>
                  <a:t>, probability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charset="0"/>
                      </a:rPr>
                      <m:t>=</m:t>
                    </m:r>
                    <m:r>
                      <a:rPr lang="en-US" altLang="ja-JP" sz="2400" i="1" dirty="0" smtClean="0">
                        <a:latin typeface="Cambria Math" charset="0"/>
                      </a:rPr>
                      <m:t>𝑝</m:t>
                    </m:r>
                  </m:oMath>
                </a14:m>
                <a:endParaRPr lang="en-US" altLang="ja-JP" sz="2400" dirty="0" smtClean="0"/>
              </a:p>
              <a:p>
                <a:pPr lvl="1"/>
                <a:endParaRPr lang="en-US" altLang="ja-JP" sz="2400" dirty="0" smtClean="0"/>
              </a:p>
              <a:p>
                <a:pPr lvl="1"/>
                <a:endParaRPr lang="en-US" altLang="ja-JP" sz="2400" dirty="0" smtClean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04" y="980728"/>
                <a:ext cx="8893000" cy="1975221"/>
              </a:xfrm>
              <a:prstGeom prst="rect">
                <a:avLst/>
              </a:prstGeom>
              <a:blipFill rotWithShape="1">
                <a:blip r:embed="rId3"/>
                <a:stretch>
                  <a:fillRect l="-891" t="-24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107950" y="115888"/>
                <a:ext cx="8208963" cy="720725"/>
              </a:xfrm>
            </p:spPr>
            <p:txBody>
              <a:bodyPr wrap="none" anchor="t">
                <a:noAutofit/>
              </a:bodyPr>
              <a:lstStyle/>
              <a:p>
                <a:pPr algn="l"/>
                <a:r>
                  <a:rPr lang="en-US" altLang="ja-JP" dirty="0" smtClean="0"/>
                  <a:t>Parameters (β,α,p) in our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i="0" dirty="0" smtClean="0">
                        <a:latin typeface="Cambria Math" charset="0"/>
                      </a:rPr>
                      <m:t>BKZ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5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7950" y="115888"/>
                <a:ext cx="8208963" cy="720725"/>
              </a:xfrm>
              <a:blipFill rotWithShape="1">
                <a:blip r:embed="rId4"/>
                <a:stretch>
                  <a:fillRect l="-3046" t="-16949" b="-4661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/>
              <p:cNvSpPr/>
              <p:nvPr/>
            </p:nvSpPr>
            <p:spPr>
              <a:xfrm>
                <a:off x="179512" y="2204864"/>
                <a:ext cx="8496944" cy="8829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:r>
                  <a:rPr lang="ja-JP" altLang="en-US" sz="2400" dirty="0" smtClean="0"/>
                  <a:t>⇔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 i="0" dirty="0" smtClean="0">
                        <a:latin typeface="Cambria Math" charset="0"/>
                      </a:rPr>
                      <m:t>BKZ</m:t>
                    </m:r>
                  </m:oMath>
                </a14:m>
                <a:r>
                  <a:rPr lang="en-US" altLang="ja-JP" sz="2400" dirty="0"/>
                  <a:t> 2.0 calls the extreme pruning subroutine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charset="0"/>
                      </a:rPr>
                      <m:t>(</m:t>
                    </m:r>
                    <m:r>
                      <a:rPr lang="en-US" altLang="ja-JP" sz="2400" i="1" dirty="0" smtClean="0">
                        <a:latin typeface="Cambria Math" charset="0"/>
                      </a:rPr>
                      <m:t>𝛼</m:t>
                    </m:r>
                    <m:r>
                      <a:rPr lang="en-US" altLang="ja-JP" sz="2400" i="1" dirty="0" smtClean="0">
                        <a:latin typeface="Cambria Math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ja-JP" sz="2400" i="1" dirty="0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altLang="ja-JP" sz="2400" b="0" i="1" dirty="0" smtClean="0">
                            <a:latin typeface="Cambria Math" charset="0"/>
                          </a:rPr>
                          <m:t>1.1</m:t>
                        </m:r>
                      </m:e>
                    </m:rad>
                    <m:r>
                      <a:rPr lang="en-US" altLang="ja-JP" sz="2400" i="1" dirty="0">
                        <a:latin typeface="Cambria Math" charset="0"/>
                      </a:rPr>
                      <m:t>) </m:t>
                    </m:r>
                  </m:oMath>
                </a14:m>
                <a:endParaRPr lang="en-US" altLang="ja-JP" sz="2400" dirty="0"/>
              </a:p>
              <a:p>
                <a:pPr lvl="1"/>
                <a:r>
                  <a:rPr lang="en-US" altLang="ja-JP" sz="2400" dirty="0"/>
                  <a:t>    </a:t>
                </a:r>
                <a:r>
                  <a:rPr lang="ja-JP" altLang="en-US" sz="2400" dirty="0"/>
                  <a:t>  </a:t>
                </a:r>
                <a:r>
                  <a:rPr lang="en-US" altLang="ja-JP" sz="2400" dirty="0"/>
                  <a:t>with high-prob. using randomized bases.</a:t>
                </a:r>
              </a:p>
            </p:txBody>
          </p:sp>
        </mc:Choice>
        <mc:Fallback xmlns="">
          <p:sp>
            <p:nvSpPr>
              <p:cNvPr id="3" name="正方形/長方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204864"/>
                <a:ext cx="8496944" cy="882934"/>
              </a:xfrm>
              <a:prstGeom prst="rect">
                <a:avLst/>
              </a:prstGeom>
              <a:blipFill rotWithShape="0">
                <a:blip r:embed="rId5"/>
                <a:stretch>
                  <a:fillRect t="-4828" b="-1310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右中かっこ 3"/>
          <p:cNvSpPr/>
          <p:nvPr/>
        </p:nvSpPr>
        <p:spPr>
          <a:xfrm rot="7376945">
            <a:off x="1687238" y="3548888"/>
            <a:ext cx="288032" cy="2755881"/>
          </a:xfrm>
          <a:prstGeom prst="rightBrace">
            <a:avLst>
              <a:gd name="adj1" fmla="val 26496"/>
              <a:gd name="adj2" fmla="val 50000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43085" y="4926828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β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cxnSp>
        <p:nvCxnSpPr>
          <p:cNvPr id="11" name="直線コネクタ 10"/>
          <p:cNvCxnSpPr/>
          <p:nvPr/>
        </p:nvCxnSpPr>
        <p:spPr>
          <a:xfrm>
            <a:off x="795013" y="4174868"/>
            <a:ext cx="90010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flipV="1">
            <a:off x="1695113" y="3886836"/>
            <a:ext cx="252028" cy="28803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flipH="1">
            <a:off x="1947141" y="3886836"/>
            <a:ext cx="1944216" cy="626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/>
              <p:cNvSpPr txBox="1"/>
              <p:nvPr/>
            </p:nvSpPr>
            <p:spPr>
              <a:xfrm>
                <a:off x="3995936" y="4335131"/>
                <a:ext cx="5148064" cy="233422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txBody>
              <a:bodyPr wrap="square" lIns="72000" rIns="36000" rtlCol="0">
                <a:spAutoFit/>
              </a:bodyPr>
              <a:lstStyle/>
              <a:p>
                <a:r>
                  <a:rPr kumimoji="1" lang="en-US" altLang="ja-JP" dirty="0" smtClean="0"/>
                  <a:t>A rough estimation from theory [Rogers56]</a:t>
                </a:r>
                <a:r>
                  <a:rPr lang="ja-JP" altLang="en-US" dirty="0"/>
                  <a:t> </a:t>
                </a:r>
                <a:endParaRPr lang="en-US" altLang="ja-JP" dirty="0"/>
              </a:p>
              <a:p>
                <a:r>
                  <a:rPr lang="en-US" altLang="ja-JP" dirty="0" smtClean="0"/>
                  <a:t>to optimize parameters</a:t>
                </a:r>
                <a:endParaRPr kumimoji="1" lang="en-US" altLang="ja-JP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ja-JP" dirty="0" smtClean="0"/>
                  <a:t>In local block, there 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/>
                          </a:rPr>
                          <m:t>𝛼</m:t>
                        </m:r>
                      </m:e>
                      <m:sup>
                        <m:r>
                          <a:rPr lang="en-US" altLang="ja-JP" b="0" i="1" smtClean="0">
                            <a:latin typeface="Cambria Math"/>
                          </a:rPr>
                          <m:t>𝛽</m:t>
                        </m:r>
                      </m:sup>
                    </m:sSup>
                    <m:r>
                      <a:rPr lang="en-US" altLang="ja-JP" b="0" i="1" smtClean="0">
                        <a:latin typeface="Cambria Math" charset="0"/>
                      </a:rPr>
                      <m:t>/2</m:t>
                    </m:r>
                  </m:oMath>
                </a14:m>
                <a:r>
                  <a:rPr kumimoji="1" lang="ja-JP" altLang="en-US" dirty="0" smtClean="0"/>
                  <a:t> </a:t>
                </a:r>
                <a:r>
                  <a:rPr kumimoji="1" lang="en-US" altLang="ja-JP" dirty="0" smtClean="0"/>
                  <a:t>vector pairs </a:t>
                </a:r>
                <a14:m>
                  <m:oMath xmlns:m="http://schemas.openxmlformats.org/officeDocument/2006/math">
                    <m:r>
                      <a:rPr kumimoji="1" lang="en-US" altLang="ja-JP" i="1" dirty="0" smtClean="0">
                        <a:latin typeface="Cambria Math" charset="0"/>
                      </a:rPr>
                      <m:t>(</m:t>
                    </m:r>
                    <m:r>
                      <a:rPr kumimoji="1" lang="en-US" altLang="ja-JP" b="1" i="0" dirty="0" smtClean="0">
                        <a:latin typeface="Cambria Math" charset="0"/>
                      </a:rPr>
                      <m:t>𝐯</m:t>
                    </m:r>
                    <m:r>
                      <a:rPr kumimoji="1" lang="en-US" altLang="ja-JP" b="1" i="0" dirty="0" smtClean="0">
                        <a:latin typeface="Cambria Math" charset="0"/>
                      </a:rPr>
                      <m:t>,−</m:t>
                    </m:r>
                    <m:r>
                      <a:rPr kumimoji="1" lang="en-US" altLang="ja-JP" b="1" i="0" dirty="0" smtClean="0">
                        <a:latin typeface="Cambria Math" charset="0"/>
                      </a:rPr>
                      <m:t>𝐯</m:t>
                    </m:r>
                    <m:r>
                      <a:rPr kumimoji="1" lang="en-US" altLang="ja-JP" i="1" dirty="0" smtClean="0">
                        <a:latin typeface="Cambria Math" charset="0"/>
                      </a:rPr>
                      <m:t>)</m:t>
                    </m:r>
                  </m:oMath>
                </a14:m>
                <a:endParaRPr kumimoji="1" lang="en-US" altLang="ja-JP" dirty="0" smtClean="0"/>
              </a:p>
              <a:p>
                <a:r>
                  <a:rPr lang="ja-JP" altLang="en-US" dirty="0"/>
                  <a:t>　</a:t>
                </a:r>
                <a:r>
                  <a:rPr lang="ja-JP" altLang="en-US" dirty="0" smtClean="0"/>
                  <a:t>　</a:t>
                </a:r>
                <a:r>
                  <a:rPr lang="en-US" altLang="ja-JP" dirty="0" smtClean="0"/>
                  <a:t>shorter than the radius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ja-JP" dirty="0" smtClean="0"/>
                  <a:t>With setting </a:t>
                </a:r>
                <a14:m>
                  <m:oMath xmlns:m="http://schemas.openxmlformats.org/officeDocument/2006/math">
                    <m:r>
                      <a:rPr lang="en-US" altLang="ja-JP" i="1" dirty="0" smtClean="0">
                        <a:latin typeface="Cambria Math" charset="0"/>
                      </a:rPr>
                      <m:t>𝑝</m:t>
                    </m:r>
                    <m:r>
                      <a:rPr lang="en-US" altLang="ja-JP" i="1" dirty="0" smtClean="0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altLang="ja-JP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/>
                          </a:rPr>
                          <m:t>2</m:t>
                        </m:r>
                        <m:r>
                          <a:rPr lang="en-US" altLang="ja-JP" i="1">
                            <a:latin typeface="Cambria Math"/>
                          </a:rPr>
                          <m:t>𝛼</m:t>
                        </m:r>
                      </m:e>
                      <m:sup>
                        <m:r>
                          <a:rPr lang="en-US" altLang="ja-JP" b="0" i="1" smtClean="0">
                            <a:latin typeface="Cambria Math"/>
                          </a:rPr>
                          <m:t>−</m:t>
                        </m:r>
                        <m:r>
                          <a:rPr lang="en-US" altLang="ja-JP" b="0" i="1" smtClean="0">
                            <a:latin typeface="Cambria Math"/>
                          </a:rPr>
                          <m:t>𝛽</m:t>
                        </m:r>
                      </m:sup>
                    </m:sSup>
                  </m:oMath>
                </a14:m>
                <a:r>
                  <a:rPr kumimoji="1" lang="en-US" altLang="ja-JP" dirty="0" smtClean="0"/>
                  <a:t>, about one vector </a:t>
                </a:r>
                <a14:m>
                  <m:oMath xmlns:m="http://schemas.openxmlformats.org/officeDocument/2006/math">
                    <m:r>
                      <a:rPr lang="en-US" altLang="ja-JP" b="1" i="0" dirty="0" smtClean="0">
                        <a:latin typeface="Cambria Math" charset="0"/>
                      </a:rPr>
                      <m:t>𝐯</m:t>
                    </m:r>
                  </m:oMath>
                </a14:m>
                <a:r>
                  <a:rPr lang="en-US" altLang="ja-JP" dirty="0" smtClean="0"/>
                  <a:t> </a:t>
                </a:r>
                <a:r>
                  <a:rPr kumimoji="1" lang="en-US" altLang="ja-JP" dirty="0" smtClean="0"/>
                  <a:t>found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ja-JP" dirty="0" smtClean="0"/>
                  <a:t>It can expect that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kumimoji="1" lang="en-US" altLang="ja-JP" dirty="0"/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24" name="テキスト ボックス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4335131"/>
                <a:ext cx="5148064" cy="2334229"/>
              </a:xfrm>
              <a:prstGeom prst="rect">
                <a:avLst/>
              </a:prstGeom>
              <a:blipFill rotWithShape="1">
                <a:blip r:embed="rId6"/>
                <a:stretch>
                  <a:fillRect l="-1179" t="-77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/>
              <p:cNvSpPr txBox="1"/>
              <p:nvPr/>
            </p:nvSpPr>
            <p:spPr>
              <a:xfrm>
                <a:off x="3827280" y="3714857"/>
                <a:ext cx="4235957" cy="4978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 smtClean="0"/>
                  <a:t>Radius</a:t>
                </a:r>
                <a:r>
                  <a:rPr lang="en-US" altLang="ja-JP" sz="24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charset="0"/>
                      </a:rPr>
                      <m:t>=</m:t>
                    </m:r>
                    <m:r>
                      <a:rPr lang="en-US" altLang="ja-JP" sz="2400" i="1">
                        <a:latin typeface="Cambria Math" charset="0"/>
                      </a:rPr>
                      <m:t>𝛼</m:t>
                    </m:r>
                    <m:r>
                      <a:rPr lang="en-US" altLang="ja-JP" sz="2400" i="1">
                        <a:latin typeface="Cambria Math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altLang="ja-JP" sz="2400">
                        <a:latin typeface="Cambria Math" charset="0"/>
                      </a:rPr>
                      <m:t>GH</m:t>
                    </m:r>
                    <m:r>
                      <a:rPr lang="en-US" altLang="ja-JP" sz="2400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altLang="ja-JP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charset="0"/>
                          </a:rPr>
                          <m:t>𝐿</m:t>
                        </m:r>
                      </m:e>
                      <m:sub>
                        <m:r>
                          <a:rPr lang="en-US" altLang="ja-JP" sz="2400" i="1">
                            <a:latin typeface="Cambria Math" charset="0"/>
                          </a:rPr>
                          <m:t>[</m:t>
                        </m:r>
                        <m:r>
                          <a:rPr lang="en-US" altLang="ja-JP" sz="2400" i="1">
                            <a:latin typeface="Cambria Math" charset="0"/>
                          </a:rPr>
                          <m:t>𝑖</m:t>
                        </m:r>
                        <m:r>
                          <a:rPr lang="en-US" altLang="ja-JP" sz="2400" i="1">
                            <a:latin typeface="Cambria Math" charset="0"/>
                          </a:rPr>
                          <m:t>:</m:t>
                        </m:r>
                        <m:r>
                          <a:rPr lang="en-US" altLang="ja-JP" sz="2400" i="1">
                            <a:latin typeface="Cambria Math" charset="0"/>
                          </a:rPr>
                          <m:t>𝑖</m:t>
                        </m:r>
                        <m:r>
                          <a:rPr lang="en-US" altLang="ja-JP" sz="2400" i="1">
                            <a:latin typeface="Cambria Math" charset="0"/>
                          </a:rPr>
                          <m:t>+</m:t>
                        </m:r>
                        <m:r>
                          <a:rPr lang="en-US" altLang="ja-JP" sz="2400" i="1">
                            <a:latin typeface="Cambria Math" charset="0"/>
                          </a:rPr>
                          <m:t>𝛽</m:t>
                        </m:r>
                        <m:r>
                          <a:rPr lang="en-US" altLang="ja-JP" sz="2400" i="1">
                            <a:latin typeface="Cambria Math" charset="0"/>
                          </a:rPr>
                          <m:t>−1]</m:t>
                        </m:r>
                      </m:sub>
                    </m:sSub>
                    <m:r>
                      <a:rPr lang="en-US" altLang="ja-JP" sz="240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altLang="ja-JP" sz="2400" dirty="0"/>
                  <a:t> 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25" name="テキスト ボックス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7280" y="3714857"/>
                <a:ext cx="4235957" cy="497893"/>
              </a:xfrm>
              <a:prstGeom prst="rect">
                <a:avLst/>
              </a:prstGeom>
              <a:blipFill rotWithShape="1">
                <a:blip r:embed="rId7"/>
                <a:stretch>
                  <a:fillRect l="-2302" t="-8537" b="-2073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直線コネクタ 26"/>
          <p:cNvCxnSpPr/>
          <p:nvPr/>
        </p:nvCxnSpPr>
        <p:spPr>
          <a:xfrm>
            <a:off x="931154" y="4315162"/>
            <a:ext cx="900100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 flipH="1">
            <a:off x="1800531" y="4306154"/>
            <a:ext cx="1944216" cy="6263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>
            <a:off x="3744747" y="4315162"/>
            <a:ext cx="146610" cy="1944216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 flipH="1">
            <a:off x="3891357" y="6253115"/>
            <a:ext cx="432049" cy="6263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正方形/長方形 34"/>
              <p:cNvSpPr/>
              <p:nvPr/>
            </p:nvSpPr>
            <p:spPr>
              <a:xfrm>
                <a:off x="4318326" y="6023486"/>
                <a:ext cx="3744912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en-US" altLang="ja-JP" sz="2400" i="1" smtClean="0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d>
                          <m:dPr>
                            <m:begChr m:val="‖"/>
                            <m:endChr m:val="‖"/>
                            <m:ctrlPr>
                              <a:rPr lang="en-US" altLang="ja-JP" sz="2400" b="1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ja-JP" sz="2400" b="1">
                                <a:latin typeface="Cambria Math" charset="0"/>
                                <a:ea typeface="Cambria Math"/>
                              </a:rPr>
                              <m:t>𝐯</m:t>
                            </m:r>
                          </m:e>
                        </m:d>
                        <m:r>
                          <a:rPr lang="en-US" altLang="ja-JP" sz="2400" b="0" i="1" smtClean="0">
                            <a:latin typeface="Cambria Math" charset="0"/>
                            <a:ea typeface="Cambria Math"/>
                          </a:rPr>
                          <m:t> ≈ </m:t>
                        </m:r>
                        <m:f>
                          <m:fPr>
                            <m:ctrlPr>
                              <a:rPr lang="en-US" altLang="ja-JP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ja-JP" sz="2400" i="1">
                                <a:latin typeface="Cambria Math" charset="0"/>
                              </a:rPr>
                              <m:t>𝛽</m:t>
                            </m:r>
                          </m:num>
                          <m:den>
                            <m:r>
                              <a:rPr lang="en-US" altLang="ja-JP" sz="2400" i="1">
                                <a:latin typeface="Cambria Math" charset="0"/>
                              </a:rPr>
                              <m:t>𝛽</m:t>
                            </m:r>
                            <m:r>
                              <a:rPr lang="en-US" altLang="ja-JP" sz="2400" i="1">
                                <a:latin typeface="Cambria Math" charset="0"/>
                              </a:rPr>
                              <m:t>+1</m:t>
                            </m:r>
                          </m:den>
                        </m:f>
                      </m:e>
                    </m:box>
                    <m:r>
                      <a:rPr lang="en-US" altLang="ja-JP" sz="2400" b="0" i="1" smtClean="0">
                        <a:latin typeface="Cambria Math" charset="0"/>
                      </a:rPr>
                      <m:t>⋅</m:t>
                    </m:r>
                  </m:oMath>
                </a14:m>
                <a:r>
                  <a:rPr lang="en-US" altLang="ja-JP" sz="2400" dirty="0" smtClean="0"/>
                  <a:t>radius</a:t>
                </a:r>
                <a:endParaRPr lang="en-US" altLang="ja-JP" sz="2400" dirty="0"/>
              </a:p>
            </p:txBody>
          </p:sp>
        </mc:Choice>
        <mc:Fallback xmlns="">
          <p:sp>
            <p:nvSpPr>
              <p:cNvPr id="35" name="正方形/長方形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326" y="6023486"/>
                <a:ext cx="3744912" cy="553998"/>
              </a:xfrm>
              <a:prstGeom prst="rect">
                <a:avLst/>
              </a:prstGeom>
              <a:blipFill rotWithShape="1">
                <a:blip r:embed="rId8"/>
                <a:stretch>
                  <a:fillRect t="-5495" b="-109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テキスト ボックス 20"/>
          <p:cNvSpPr txBox="1"/>
          <p:nvPr/>
        </p:nvSpPr>
        <p:spPr>
          <a:xfrm>
            <a:off x="1756917" y="5784135"/>
            <a:ext cx="521870" cy="21602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noAutofit/>
          </a:bodyPr>
          <a:lstStyle/>
          <a:p>
            <a:r>
              <a:rPr kumimoji="1" lang="en-US" altLang="ja-JP" dirty="0" smtClean="0"/>
              <a:t>index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/>
              <p:cNvSpPr txBox="1"/>
              <p:nvPr/>
            </p:nvSpPr>
            <p:spPr>
              <a:xfrm rot="16200000">
                <a:off x="-823826" y="4501012"/>
                <a:ext cx="1944216" cy="369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b="0" i="0" smtClean="0">
                          <a:latin typeface="Cambria Math" charset="0"/>
                        </a:rPr>
                        <m:t>log</m:t>
                      </m:r>
                      <m:d>
                        <m:dPr>
                          <m:begChr m:val="‖"/>
                          <m:endChr m:val="‖"/>
                          <m:ctrlPr>
                            <a:rPr kumimoji="1" lang="en-US" altLang="ja-JP" b="0" i="1" smtClean="0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ja-JP" b="1">
                                  <a:latin typeface="Cambria Math"/>
                                </a:rPr>
                                <m:t>𝐛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ja-JP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3" name="テキスト ボックス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823826" y="4501012"/>
                <a:ext cx="1944216" cy="369588"/>
              </a:xfrm>
              <a:prstGeom prst="rect">
                <a:avLst/>
              </a:prstGeom>
              <a:blipFill rotWithShape="1">
                <a:blip r:embed="rId9"/>
                <a:stretch>
                  <a:fillRect r="-114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正方形/長方形 21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5">
              <a:lumMod val="40000"/>
              <a:lumOff val="6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ja-JP" dirty="0" smtClean="0">
                <a:solidFill>
                  <a:schemeClr val="tx1"/>
                </a:solidFill>
              </a:rPr>
              <a:t>Theory(2/9) 14/26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32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215504" y="980728"/>
                <a:ext cx="9037016" cy="30884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lvl="1" indent="-285750">
                  <a:buFont typeface="Arial" panose="020B0604020202020204" pitchFamily="34" charset="0"/>
                  <a:buChar char="•"/>
                </a:pPr>
                <a:r>
                  <a:rPr lang="en-US" altLang="ja-JP" sz="2400" dirty="0" smtClean="0"/>
                  <a:t>By the rough estimation, after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 i="0" dirty="0" smtClean="0">
                        <a:latin typeface="Cambria Math" charset="0"/>
                      </a:rPr>
                      <m:t>BKZ</m:t>
                    </m:r>
                    <m:r>
                      <a:rPr lang="en-US" altLang="ja-JP" sz="2400" i="1" dirty="0" smtClean="0">
                        <a:latin typeface="Cambria Math" charset="0"/>
                      </a:rPr>
                      <m:t>−(</m:t>
                    </m:r>
                    <m:r>
                      <a:rPr lang="en-US" altLang="ja-JP" sz="2400" i="1" dirty="0" smtClean="0">
                        <a:latin typeface="Cambria Math" charset="0"/>
                      </a:rPr>
                      <m:t>𝛽</m:t>
                    </m:r>
                    <m:r>
                      <a:rPr lang="en-US" altLang="ja-JP" sz="2400" i="1" dirty="0" smtClean="0">
                        <a:latin typeface="Cambria Math" charset="0"/>
                      </a:rPr>
                      <m:t>,</m:t>
                    </m:r>
                    <m:r>
                      <a:rPr lang="en-US" altLang="ja-JP" sz="2400" i="1" dirty="0" smtClean="0">
                        <a:latin typeface="Cambria Math" charset="0"/>
                      </a:rPr>
                      <m:t>𝛼</m:t>
                    </m:r>
                    <m:r>
                      <a:rPr lang="en-US" altLang="ja-JP" sz="2400" i="1" dirty="0" smtClean="0">
                        <a:latin typeface="Cambria Math" charset="0"/>
                      </a:rPr>
                      <m:t>,</m:t>
                    </m:r>
                    <m:r>
                      <a:rPr lang="en-US" altLang="ja-JP" sz="2400" i="1" dirty="0" smtClean="0">
                        <a:latin typeface="Cambria Math" charset="0"/>
                      </a:rPr>
                      <m:t>𝑝</m:t>
                    </m:r>
                    <m:r>
                      <a:rPr lang="en-US" altLang="ja-JP" sz="2400" i="1" dirty="0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altLang="ja-JP" sz="2400" dirty="0" smtClean="0"/>
                  <a:t> is converging</a:t>
                </a:r>
              </a:p>
              <a:p>
                <a:pPr marL="0" lvl="1"/>
                <a:r>
                  <a:rPr lang="ja-JP" altLang="en-US" sz="2400" dirty="0"/>
                  <a:t>　</a:t>
                </a:r>
                <a:r>
                  <a:rPr lang="ja-JP" altLang="en-US" sz="2400" dirty="0" smtClean="0"/>
                  <a:t> </a:t>
                </a:r>
                <a:r>
                  <a:rPr lang="en-US" altLang="ja-JP" sz="2400" dirty="0" smtClean="0"/>
                  <a:t>every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ja-JP" sz="2400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ja-JP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ja-JP" sz="2400" b="1">
                                <a:latin typeface="Cambria Math"/>
                              </a:rPr>
                              <m:t>𝐛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ja-JP" sz="2400" i="1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altLang="ja-JP" sz="2400" dirty="0" smtClean="0"/>
                  <a:t> satisfy </a:t>
                </a:r>
              </a:p>
              <a:p>
                <a:pPr marL="0" lvl="1"/>
                <a:endParaRPr lang="en-US" altLang="ja-JP" sz="2400" dirty="0"/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r>
                  <a:rPr lang="en-US" altLang="ja-JP" sz="2400" dirty="0" smtClean="0"/>
                  <a:t>Substituting </a:t>
                </a:r>
                <a:r>
                  <a:rPr lang="en-US" altLang="ja-JP" sz="2400" dirty="0" err="1" smtClean="0"/>
                  <a:t>Schnorr’s</a:t>
                </a:r>
                <a:r>
                  <a:rPr lang="en-US" altLang="ja-JP" sz="2400" dirty="0" smtClean="0"/>
                  <a:t> GSA: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ja-JP" sz="2400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ja-JP" sz="2400" b="1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ja-JP" sz="2400" b="1">
                                <a:latin typeface="Cambria Math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ja-JP" sz="2400" i="1">
                                <a:latin typeface="Cambria Math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altLang="ja-JP" sz="2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ja-JP" sz="2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ja-JP" sz="240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b="1" i="0" smtClean="0">
                                    <a:latin typeface="Cambria Math" charset="0"/>
                                  </a:rPr>
                                  <m:t>𝐛</m:t>
                                </m:r>
                              </m:e>
                              <m:sub>
                                <m:r>
                                  <a:rPr lang="en-US" altLang="ja-JP" sz="2400" b="0" i="1" smtClean="0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altLang="ja-JP" sz="2400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altLang="ja-JP" sz="2400" i="1">
                            <a:latin typeface="Cambria Math"/>
                          </a:rPr>
                          <m:t>(</m:t>
                        </m:r>
                        <m:r>
                          <a:rPr lang="en-US" altLang="ja-JP" sz="2400" i="1">
                            <a:latin typeface="Cambria Math"/>
                          </a:rPr>
                          <m:t>𝑖</m:t>
                        </m:r>
                        <m:r>
                          <a:rPr lang="en-US" altLang="ja-JP" sz="2400" i="1">
                            <a:latin typeface="Cambria Math"/>
                          </a:rPr>
                          <m:t>−1)/2</m:t>
                        </m:r>
                      </m:sup>
                    </m:sSup>
                  </m:oMath>
                </a14:m>
                <a:r>
                  <a:rPr lang="en-US" altLang="ja-JP" sz="2400" dirty="0" smtClean="0"/>
                  <a:t> , we can write </a:t>
                </a:r>
              </a:p>
              <a:p>
                <a:pPr marL="0" lvl="1"/>
                <a:r>
                  <a:rPr lang="ja-JP" altLang="en-US" sz="2400" dirty="0"/>
                  <a:t>　</a:t>
                </a:r>
                <a:r>
                  <a:rPr lang="ja-JP" altLang="en-US" sz="2400" dirty="0" smtClean="0"/>
                  <a:t>　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charset="0"/>
                      </a:rPr>
                      <m:t>𝑟</m:t>
                    </m:r>
                  </m:oMath>
                </a14:m>
                <a:r>
                  <a:rPr lang="en-US" altLang="ja-JP" sz="2400" dirty="0" smtClean="0"/>
                  <a:t> by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charset="0"/>
                      </a:rPr>
                      <m:t>(</m:t>
                    </m:r>
                    <m:r>
                      <a:rPr lang="en-US" altLang="ja-JP" sz="2400" i="1" dirty="0" smtClean="0">
                        <a:latin typeface="Cambria Math" charset="0"/>
                      </a:rPr>
                      <m:t>𝛽</m:t>
                    </m:r>
                    <m:r>
                      <a:rPr lang="en-US" altLang="ja-JP" sz="2400" i="1" dirty="0" smtClean="0">
                        <a:latin typeface="Cambria Math" charset="0"/>
                      </a:rPr>
                      <m:t>,</m:t>
                    </m:r>
                    <m:r>
                      <a:rPr lang="en-US" altLang="ja-JP" sz="2400" i="1" dirty="0" smtClean="0">
                        <a:latin typeface="Cambria Math" charset="0"/>
                      </a:rPr>
                      <m:t>𝛼</m:t>
                    </m:r>
                    <m:r>
                      <a:rPr lang="en-US" altLang="ja-JP" sz="2400" i="1" dirty="0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altLang="ja-JP" sz="2400" dirty="0" smtClean="0"/>
                  <a:t>: </a:t>
                </a:r>
              </a:p>
              <a:p>
                <a:pPr marL="0" lvl="1"/>
                <a:endParaRPr lang="en-US" altLang="ja-JP" sz="2400" dirty="0"/>
              </a:p>
              <a:p>
                <a:pPr marL="0" lvl="1"/>
                <a:endParaRPr lang="en-US" altLang="ja-JP" sz="2400" dirty="0" smtClean="0"/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r>
                  <a:rPr lang="en-US" altLang="ja-JP" sz="2400" dirty="0" smtClean="0"/>
                  <a:t>Using (*), (**) and the relation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charset="0"/>
                      </a:rPr>
                      <m:t> </m:t>
                    </m:r>
                    <m:r>
                      <a:rPr lang="en-US" altLang="ja-JP" sz="2400" i="1" dirty="0">
                        <a:latin typeface="Cambria Math" charset="0"/>
                      </a:rPr>
                      <m:t>𝑝</m:t>
                    </m:r>
                    <m:r>
                      <a:rPr lang="en-US" altLang="ja-JP" sz="2400" i="1" dirty="0">
                        <a:latin typeface="Cambria Math" charset="0"/>
                      </a:rPr>
                      <m:t>= </m:t>
                    </m:r>
                    <m:sSup>
                      <m:sSupPr>
                        <m:ctrlPr>
                          <a:rPr lang="en-US" altLang="ja-JP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400" i="1">
                            <a:latin typeface="Cambria Math"/>
                          </a:rPr>
                          <m:t>2</m:t>
                        </m:r>
                        <m:r>
                          <a:rPr lang="en-US" altLang="ja-JP" sz="2400" i="1">
                            <a:latin typeface="Cambria Math"/>
                          </a:rPr>
                          <m:t>𝛼</m:t>
                        </m:r>
                      </m:e>
                      <m:sup>
                        <m:r>
                          <a:rPr lang="en-US" altLang="ja-JP" sz="2400" i="1">
                            <a:latin typeface="Cambria Math"/>
                          </a:rPr>
                          <m:t>−</m:t>
                        </m:r>
                        <m:r>
                          <a:rPr lang="en-US" altLang="ja-JP" sz="2400" i="1">
                            <a:latin typeface="Cambria Math"/>
                          </a:rPr>
                          <m:t>𝛽</m:t>
                        </m:r>
                      </m:sup>
                    </m:sSup>
                  </m:oMath>
                </a14:m>
                <a:r>
                  <a:rPr lang="en-US" altLang="ja-JP" sz="2400" dirty="0" smtClean="0"/>
                  <a:t>, we have the relation:</a:t>
                </a:r>
                <a:endParaRPr lang="en-US" altLang="ja-JP" dirty="0" smtClean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04" y="980728"/>
                <a:ext cx="9037016" cy="3088410"/>
              </a:xfrm>
              <a:prstGeom prst="rect">
                <a:avLst/>
              </a:prstGeom>
              <a:blipFill rotWithShape="1">
                <a:blip r:embed="rId2"/>
                <a:stretch>
                  <a:fillRect l="-877" t="-1578" b="-35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208963" cy="720725"/>
          </a:xfrm>
        </p:spPr>
        <p:txBody>
          <a:bodyPr wrap="none" anchor="t">
            <a:noAutofit/>
          </a:bodyPr>
          <a:lstStyle/>
          <a:p>
            <a:pPr algn="l"/>
            <a:r>
              <a:rPr lang="en-US" altLang="ja-JP" dirty="0" smtClean="0"/>
              <a:t>Rough </a:t>
            </a:r>
            <a:r>
              <a:rPr lang="en-US" altLang="ja-JP" dirty="0" err="1" smtClean="0"/>
              <a:t>estimation+Schnorr’s</a:t>
            </a:r>
            <a:r>
              <a:rPr lang="en-US" altLang="ja-JP" dirty="0" smtClean="0"/>
              <a:t> GSA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1281808" y="1627672"/>
                <a:ext cx="7056784" cy="6029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altLang="ja-JP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ja-JP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ja-JP" b="1">
                                      <a:latin typeface="Cambria Math"/>
                                    </a:rPr>
                                    <m:t>𝐛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altLang="ja-JP" b="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altLang="ja-JP" i="1">
                              <a:latin typeface="Cambria Math" charset="0"/>
                              <a:ea typeface="Cambria Math"/>
                            </a:rPr>
                            <m:t>≈</m:t>
                          </m:r>
                          <m:r>
                            <a:rPr lang="en-US" altLang="ja-JP" b="0" i="1" smtClean="0">
                              <a:latin typeface="Cambria Math" charset="0"/>
                              <a:ea typeface="Cambria Math"/>
                            </a:rPr>
                            <m:t> </m:t>
                          </m:r>
                          <m:f>
                            <m:f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i="1">
                                  <a:latin typeface="Cambria Math" charset="0"/>
                                </a:rPr>
                                <m:t>𝛽</m:t>
                              </m:r>
                            </m:num>
                            <m:den>
                              <m:r>
                                <a:rPr lang="en-US" altLang="ja-JP" i="1">
                                  <a:latin typeface="Cambria Math" charset="0"/>
                                </a:rPr>
                                <m:t>𝛽</m:t>
                              </m:r>
                              <m:r>
                                <a:rPr lang="en-US" altLang="ja-JP" i="1">
                                  <a:latin typeface="Cambria Math" charset="0"/>
                                </a:rPr>
                                <m:t>+1</m:t>
                              </m:r>
                            </m:den>
                          </m:f>
                        </m:e>
                      </m:box>
                      <m:r>
                        <a:rPr lang="en-US" altLang="ja-JP" i="1">
                          <a:latin typeface="Cambria Math" charset="0"/>
                        </a:rPr>
                        <m:t>𝛼</m:t>
                      </m:r>
                      <m:r>
                        <a:rPr lang="en-US" altLang="ja-JP" i="1">
                          <a:latin typeface="Cambria Math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altLang="ja-JP">
                          <a:latin typeface="Cambria Math" charset="0"/>
                        </a:rPr>
                        <m:t>GH</m:t>
                      </m:r>
                      <m:d>
                        <m:d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ja-JP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:</m:t>
                                  </m:r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𝛽</m:t>
                                  </m:r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</m:sub>
                          </m:sSub>
                        </m:e>
                      </m:d>
                      <m:r>
                        <a:rPr lang="en-US" altLang="ja-JP" b="0" i="1" smtClean="0">
                          <a:latin typeface="Cambria Math" charset="0"/>
                        </a:rPr>
                        <m:t>=</m:t>
                      </m:r>
                      <m:box>
                        <m:box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i="1">
                                  <a:latin typeface="Cambria Math" charset="0"/>
                                </a:rPr>
                                <m:t>𝛽</m:t>
                              </m:r>
                            </m:num>
                            <m:den>
                              <m:r>
                                <a:rPr lang="en-US" altLang="ja-JP" i="1">
                                  <a:latin typeface="Cambria Math" charset="0"/>
                                </a:rPr>
                                <m:t>𝛽</m:t>
                              </m:r>
                              <m:r>
                                <a:rPr lang="en-US" altLang="ja-JP" i="1">
                                  <a:latin typeface="Cambria Math" charset="0"/>
                                </a:rPr>
                                <m:t>+1</m:t>
                              </m:r>
                            </m:den>
                          </m:f>
                        </m:e>
                      </m:box>
                      <m:r>
                        <a:rPr lang="en-US" altLang="ja-JP" i="1">
                          <a:latin typeface="Cambria Math" charset="0"/>
                        </a:rPr>
                        <m:t>𝛼</m:t>
                      </m:r>
                      <m:r>
                        <a:rPr lang="en-US" altLang="ja-JP" i="1">
                          <a:latin typeface="Cambria Math" charset="0"/>
                        </a:rPr>
                        <m:t>⋅</m:t>
                      </m:r>
                      <m:sSub>
                        <m:sSubPr>
                          <m:ctrlPr>
                            <a:rPr lang="en-US" altLang="ja-JP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charset="0"/>
                            </a:rPr>
                            <m:t>𝛽</m:t>
                          </m:r>
                        </m:sub>
                      </m:sSub>
                      <m:sSup>
                        <m:sSupPr>
                          <m:ctrlPr>
                            <a:rPr lang="en-US" altLang="ja-JP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b="0" i="1" smtClean="0">
                                  <a:latin typeface="Cambria Math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altLang="ja-JP" b="0" i="1" smtClean="0">
                              <a:latin typeface="Cambria Math" charset="0"/>
                            </a:rPr>
                            <m:t>−1/</m:t>
                          </m:r>
                          <m:r>
                            <a:rPr lang="en-US" altLang="ja-JP" b="0" i="1" smtClean="0">
                              <a:latin typeface="Cambria Math" charset="0"/>
                            </a:rPr>
                            <m:t>𝛽</m:t>
                          </m:r>
                        </m:sup>
                      </m:sSup>
                      <m:nary>
                        <m:naryPr>
                          <m:chr m:val="∏"/>
                          <m:limLoc m:val="subSup"/>
                          <m:supHide m:val="on"/>
                          <m:ctrlPr>
                            <a:rPr lang="en-US" altLang="ja-JP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altLang="ja-JP" b="0" i="1" smtClean="0">
                              <a:latin typeface="Cambria Math" charset="0"/>
                            </a:rPr>
                            <m:t>𝑖</m:t>
                          </m:r>
                        </m:sub>
                        <m:sup/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ja-JP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ja-JP" b="1">
                                      <a:latin typeface="Cambria Math"/>
                                    </a:rPr>
                                    <m:t>𝐛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</m:oMath>
                  </m:oMathPara>
                </a14:m>
                <a:endParaRPr lang="en-US" altLang="ja-JP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1808" y="1627672"/>
                <a:ext cx="7056784" cy="60292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2411760" y="2636912"/>
                <a:ext cx="3142142" cy="8666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𝑟</m:t>
                      </m:r>
                      <m:r>
                        <a:rPr lang="en-US" altLang="zh-CN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𝛽</m:t>
                                  </m:r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+1</m:t>
                                  </m:r>
                                </m:num>
                                <m:den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𝛼𝛽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box>
                            <m:box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𝛽</m:t>
                                  </m:r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−1</m:t>
                                  </m:r>
                                </m:den>
                              </m:f>
                            </m:e>
                          </m:box>
                        </m:sup>
                      </m:sSup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p>
                        <m:sSup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𝛽</m:t>
                              </m:r>
                            </m:sub>
                          </m:s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(1)</m:t>
                          </m:r>
                        </m:e>
                        <m:sup>
                          <m:box>
                            <m:box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𝛽</m:t>
                                  </m:r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(</m:t>
                                  </m:r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𝛽</m:t>
                                  </m:r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−1)</m:t>
                                  </m:r>
                                </m:den>
                              </m:f>
                            </m:e>
                          </m:box>
                        </m:sup>
                      </m:sSup>
                    </m:oMath>
                  </m:oMathPara>
                </a14:m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2636912"/>
                <a:ext cx="3142142" cy="86664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/>
          <p:cNvSpPr txBox="1"/>
          <p:nvPr/>
        </p:nvSpPr>
        <p:spPr>
          <a:xfrm>
            <a:off x="7668344" y="1744467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・・</a:t>
            </a:r>
            <a:r>
              <a:rPr lang="ja-JP" altLang="en-US" dirty="0" smtClean="0"/>
              <a:t>・ </a:t>
            </a:r>
            <a:r>
              <a:rPr lang="en-US" altLang="ja-JP" dirty="0" smtClean="0"/>
              <a:t>(*)</a:t>
            </a:r>
            <a:endParaRPr kumimoji="1"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323528" y="4069138"/>
            <a:ext cx="8784976" cy="17067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395536" y="4149080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 dirty="0" smtClean="0">
                          <a:latin typeface="Cambria Math" charset="0"/>
                        </a:rPr>
                        <m:t>(</m:t>
                      </m:r>
                      <m:r>
                        <a:rPr lang="en-US" altLang="ja-JP" sz="2400" i="1" dirty="0" smtClean="0">
                          <a:latin typeface="Cambria Math" charset="0"/>
                        </a:rPr>
                        <m:t>𝛽</m:t>
                      </m:r>
                      <m:r>
                        <a:rPr lang="en-US" altLang="ja-JP" sz="2400" i="1" dirty="0" smtClean="0">
                          <a:latin typeface="Cambria Math" charset="0"/>
                        </a:rPr>
                        <m:t>,</m:t>
                      </m:r>
                      <m:r>
                        <a:rPr lang="en-US" altLang="ja-JP" sz="2400" i="1" dirty="0" smtClean="0">
                          <a:latin typeface="Cambria Math" charset="0"/>
                        </a:rPr>
                        <m:t>𝑟</m:t>
                      </m:r>
                      <m:r>
                        <a:rPr lang="en-US" altLang="ja-JP" sz="2400" i="1" dirty="0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149080"/>
                <a:ext cx="720080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7627" r="-31356" b="-18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線矢印コネクタ 13"/>
          <p:cNvCxnSpPr/>
          <p:nvPr/>
        </p:nvCxnSpPr>
        <p:spPr>
          <a:xfrm flipV="1">
            <a:off x="1187624" y="4379912"/>
            <a:ext cx="720080" cy="1"/>
          </a:xfrm>
          <a:prstGeom prst="straightConnector1">
            <a:avLst/>
          </a:prstGeom>
          <a:ln w="3175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1835696" y="4149080"/>
                <a:ext cx="8640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 dirty="0" smtClean="0">
                          <a:latin typeface="Cambria Math" charset="0"/>
                        </a:rPr>
                        <m:t>(</m:t>
                      </m:r>
                      <m:r>
                        <a:rPr lang="en-US" altLang="ja-JP" sz="2400" i="1" dirty="0" smtClean="0">
                          <a:latin typeface="Cambria Math" charset="0"/>
                        </a:rPr>
                        <m:t>𝛼</m:t>
                      </m:r>
                      <m:r>
                        <a:rPr lang="en-US" altLang="ja-JP" sz="2400" i="1" dirty="0" smtClean="0">
                          <a:latin typeface="Cambria Math" charset="0"/>
                        </a:rPr>
                        <m:t>,</m:t>
                      </m:r>
                      <m:r>
                        <a:rPr lang="en-US" altLang="ja-JP" sz="2400" i="1" dirty="0" smtClean="0">
                          <a:latin typeface="Cambria Math" charset="0"/>
                        </a:rPr>
                        <m:t>𝑝</m:t>
                      </m:r>
                      <m:r>
                        <a:rPr lang="en-US" altLang="ja-JP" sz="2400" i="1" dirty="0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4149080"/>
                <a:ext cx="864096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5634" r="-11972" b="-18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線矢印コネクタ 16"/>
          <p:cNvCxnSpPr/>
          <p:nvPr/>
        </p:nvCxnSpPr>
        <p:spPr>
          <a:xfrm flipV="1">
            <a:off x="472618" y="4992941"/>
            <a:ext cx="720080" cy="1"/>
          </a:xfrm>
          <a:prstGeom prst="straightConnector1">
            <a:avLst/>
          </a:prstGeom>
          <a:ln w="3175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5"/>
              <p:cNvSpPr txBox="1"/>
              <p:nvPr/>
            </p:nvSpPr>
            <p:spPr>
              <a:xfrm>
                <a:off x="1161616" y="4618008"/>
                <a:ext cx="7514840" cy="683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2000" b="0" i="0" smtClean="0">
                        <a:latin typeface="Cambria Math" charset="0"/>
                      </a:rPr>
                      <m:t>ENUMCost</m:t>
                    </m:r>
                    <m:d>
                      <m:dPr>
                        <m:ctrlPr>
                          <a:rPr kumimoji="1" lang="en-US" altLang="zh-CN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𝐵</m:t>
                        </m:r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;</m:t>
                        </m:r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𝛼</m:t>
                        </m:r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,</m:t>
                        </m:r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𝑝</m:t>
                        </m:r>
                      </m:e>
                    </m:d>
                    <m:r>
                      <a:rPr kumimoji="1" lang="en-US" altLang="zh-CN" sz="2000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altLang="zh-CN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altLang="zh-CN" sz="2000" i="1">
                            <a:latin typeface="Cambria Math" charset="0"/>
                          </a:rPr>
                          <m:t>2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altLang="zh-CN" sz="20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CN" sz="2000" i="1">
                            <a:latin typeface="Cambria Math" charset="0"/>
                          </a:rPr>
                          <m:t>𝑘</m:t>
                        </m:r>
                        <m:r>
                          <a:rPr lang="en-US" altLang="zh-CN" sz="2000" i="1"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000" i="1">
                            <a:latin typeface="Cambria Math" charset="0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en-US" altLang="zh-CN" sz="2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zh-CN" sz="2000" b="0" i="0" smtClean="0">
                                <a:latin typeface="Cambria Math" charset="0"/>
                              </a:rPr>
                              <m:t>vol</m:t>
                            </m:r>
                            <m:r>
                              <a:rPr lang="en-US" altLang="zh-CN" sz="2000" b="0" i="1" smtClean="0">
                                <a:latin typeface="Cambria Math" charset="0"/>
                              </a:rPr>
                              <m:t>{</m:t>
                            </m:r>
                            <m:d>
                              <m:dPr>
                                <m:ctrlPr>
                                  <a:rPr lang="en-US" altLang="zh-CN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i="1" smtClean="0"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CN" sz="2000" b="0" i="1" smtClean="0">
                                    <a:latin typeface="Cambria Math" charset="0"/>
                                  </a:rPr>
                                  <m:t>,…,</m:t>
                                </m:r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i="1" smtClean="0"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CN" sz="2000" b="0" i="1" smtClean="0">
                                <a:latin typeface="Cambria Math" charset="0"/>
                              </a:rPr>
                              <m:t>:</m:t>
                            </m:r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US" altLang="zh-CN" sz="2000" b="0" i="1" smtClean="0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US" altLang="zh-CN" sz="2000" b="0" i="1" smtClean="0">
                                    <a:latin typeface="Cambria Math" charset="0"/>
                                  </a:rPr>
                                  <m:t>𝑖</m:t>
                                </m:r>
                                <m:r>
                                  <a:rPr lang="en-US" altLang="zh-CN" sz="2000" b="0" i="1" smtClean="0">
                                    <a:latin typeface="Cambria Math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altLang="zh-CN" sz="2000" b="0" i="1" smtClean="0">
                                    <a:latin typeface="Cambria Math" charset="0"/>
                                  </a:rPr>
                                  <m:t>𝑙</m:t>
                                </m:r>
                              </m:sup>
                              <m:e>
                                <m:sSubSup>
                                  <m:sSubSupPr>
                                    <m:ctrlPr>
                                      <a:rPr lang="en-US" altLang="zh-CN" sz="2000" b="0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000" b="0" i="1" smtClean="0"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altLang="zh-CN" sz="2000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altLang="zh-CN" sz="2000" b="0" i="1" smtClean="0">
                                    <a:latin typeface="Cambria Math" charset="0"/>
                                  </a:rPr>
                                  <m:t>&lt;</m:t>
                                </m:r>
                                <m:sSubSup>
                                  <m:sSubSupPr>
                                    <m:ctrlPr>
                                      <a:rPr lang="en-US" altLang="zh-CN" sz="2000" b="0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000" b="0" i="1" smtClean="0">
                                        <a:latin typeface="Cambria Math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charset="0"/>
                                      </a:rPr>
                                      <m:t>𝛼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  <m:sup>
                                    <m:r>
                                      <a:rPr lang="en-US" altLang="zh-CN" sz="2000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altLang="zh-CN" sz="2000" b="0" i="0" smtClean="0">
                                    <a:latin typeface="Cambria Math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2000" b="0" i="0" smtClean="0">
                                    <a:latin typeface="Cambria Math" charset="0"/>
                                  </a:rPr>
                                  <m:t>for</m:t>
                                </m:r>
                                <m:r>
                                  <a:rPr lang="en-US" altLang="zh-CN" sz="2000" b="0" i="0" smtClean="0">
                                    <a:latin typeface="Cambria Math" charset="0"/>
                                  </a:rPr>
                                  <m:t> </m:t>
                                </m:r>
                                <m:r>
                                  <a:rPr lang="en-US" altLang="zh-CN" sz="2000" b="0" i="1" smtClean="0">
                                    <a:latin typeface="Cambria Math" charset="0"/>
                                  </a:rPr>
                                  <m:t>∀</m:t>
                                </m:r>
                                <m:r>
                                  <a:rPr lang="en-US" altLang="zh-CN" sz="2000" b="0" i="1" smtClean="0">
                                    <a:latin typeface="Cambria Math" charset="0"/>
                                  </a:rPr>
                                  <m:t>𝑙</m:t>
                                </m:r>
                                <m:r>
                                  <a:rPr lang="en-US" altLang="zh-CN" sz="2000" b="0" i="1" smtClean="0">
                                    <a:latin typeface="Cambria Math" charset="0"/>
                                  </a:rPr>
                                  <m:t>∈[</m:t>
                                </m:r>
                                <m:r>
                                  <a:rPr lang="en-US" altLang="zh-CN" sz="2000" b="0" i="1" smtClean="0">
                                    <a:latin typeface="Cambria Math" charset="0"/>
                                  </a:rPr>
                                  <m:t>𝑘</m:t>
                                </m:r>
                                <m:r>
                                  <a:rPr lang="en-US" altLang="zh-CN" sz="2000" b="0" i="1" smtClean="0">
                                    <a:latin typeface="Cambria Math" charset="0"/>
                                  </a:rPr>
                                  <m:t>]}</m:t>
                                </m:r>
                              </m:e>
                            </m:nary>
                          </m:num>
                          <m:den>
                            <m:nary>
                              <m:naryPr>
                                <m:chr m:val="∏"/>
                                <m:limLoc m:val="subSup"/>
                                <m:ctrlPr>
                                  <a:rPr lang="en-US" altLang="zh-CN" sz="2000" i="1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US" altLang="zh-CN" sz="2000" i="1">
                                    <a:latin typeface="Cambria Math" charset="0"/>
                                  </a:rPr>
                                  <m:t>𝑖</m:t>
                                </m:r>
                                <m:r>
                                  <a:rPr lang="en-US" altLang="zh-CN" sz="2000" i="1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altLang="zh-CN" sz="2000" i="1">
                                    <a:latin typeface="Cambria Math" charset="0"/>
                                  </a:rPr>
                                  <m:t>𝑛</m:t>
                                </m:r>
                                <m:r>
                                  <a:rPr lang="en-US" altLang="zh-CN" sz="2000" i="1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altLang="zh-CN" sz="2000" i="1">
                                    <a:latin typeface="Cambria Math" charset="0"/>
                                  </a:rPr>
                                  <m:t>𝑘</m:t>
                                </m:r>
                                <m:r>
                                  <a:rPr lang="en-US" altLang="zh-CN" sz="2000" i="1">
                                    <a:latin typeface="Cambria Math" charset="0"/>
                                  </a:rPr>
                                  <m:t>+1</m:t>
                                </m:r>
                              </m:sub>
                              <m:sup>
                                <m:r>
                                  <a:rPr lang="en-US" altLang="zh-CN" sz="2000" i="1">
                                    <a:latin typeface="Cambria Math" charset="0"/>
                                  </a:rPr>
                                  <m:t>𝑛</m:t>
                                </m:r>
                              </m:sup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altLang="zh-CN" sz="20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altLang="zh-CN" sz="2000" i="1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2000" b="1">
                                            <a:latin typeface="Cambria Math" charset="0"/>
                                          </a:rPr>
                                          <m:t>𝐛</m:t>
                                        </m:r>
                                      </m:e>
                                      <m:sub>
                                        <m:r>
                                          <a:rPr lang="en-US" altLang="zh-CN" sz="2000" i="1">
                                            <a:latin typeface="Cambria Math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altLang="zh-CN" sz="2000" i="1">
                                            <a:latin typeface="Cambria Math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</m:nary>
                          </m:den>
                        </m:f>
                      </m:e>
                    </m:nary>
                  </m:oMath>
                </a14:m>
                <a:r>
                  <a:rPr kumimoji="1" lang="en-US" altLang="zh-CN" sz="2000" dirty="0" smtClean="0"/>
                  <a:t> </a:t>
                </a:r>
                <a:endParaRPr kumimoji="1" lang="zh-CN" altLang="en-US" sz="2000" dirty="0"/>
              </a:p>
            </p:txBody>
          </p:sp>
        </mc:Choice>
        <mc:Fallback xmlns="">
          <p:sp>
            <p:nvSpPr>
              <p:cNvPr id="19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616" y="4618008"/>
                <a:ext cx="7514840" cy="68320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テキスト ボックス 14"/>
          <p:cNvSpPr txBox="1"/>
          <p:nvPr/>
        </p:nvSpPr>
        <p:spPr>
          <a:xfrm>
            <a:off x="7380312" y="529191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[GNR@EC10]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/>
              <p:cNvSpPr txBox="1"/>
              <p:nvPr/>
            </p:nvSpPr>
            <p:spPr>
              <a:xfrm>
                <a:off x="1192698" y="5355668"/>
                <a:ext cx="3766835" cy="420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000" dirty="0" smtClean="0"/>
                  <a:t>Where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ja-JP" sz="2000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ja-JP" sz="2000" b="1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ja-JP" sz="2000" b="1">
                                <a:latin typeface="Cambria Math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en-US" altLang="ja-JP" sz="2000" i="1">
                                <a:latin typeface="Cambria Math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ja-JP" sz="2000" i="1">
                                <a:latin typeface="Cambria Math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altLang="ja-JP" sz="20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ja-JP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000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altLang="ja-JP" sz="2000" i="1">
                            <a:latin typeface="Cambria Math"/>
                          </a:rPr>
                          <m:t>(</m:t>
                        </m:r>
                        <m:r>
                          <a:rPr lang="en-US" altLang="ja-JP" sz="2000" i="1">
                            <a:latin typeface="Cambria Math"/>
                          </a:rPr>
                          <m:t>𝑖</m:t>
                        </m:r>
                        <m:r>
                          <a:rPr lang="en-US" altLang="ja-JP" sz="2000" i="1">
                            <a:latin typeface="Cambria Math"/>
                          </a:rPr>
                          <m:t>−1)/2</m:t>
                        </m:r>
                      </m:sup>
                    </m:sSup>
                  </m:oMath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20" name="テキスト ボックス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698" y="5355668"/>
                <a:ext cx="3766835" cy="420243"/>
              </a:xfrm>
              <a:prstGeom prst="rect">
                <a:avLst/>
              </a:prstGeom>
              <a:blipFill rotWithShape="1">
                <a:blip r:embed="rId8"/>
                <a:stretch>
                  <a:fillRect l="-1780" t="-2941" b="-264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正方形/長方形 21"/>
              <p:cNvSpPr/>
              <p:nvPr/>
            </p:nvSpPr>
            <p:spPr>
              <a:xfrm>
                <a:off x="219738" y="5877272"/>
                <a:ext cx="888876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ja-JP" sz="2400" dirty="0" smtClean="0"/>
                  <a:t>We find the relation between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charset="0"/>
                      </a:rPr>
                      <m:t>(</m:t>
                    </m:r>
                    <m:r>
                      <a:rPr lang="en-US" altLang="ja-JP" sz="2400" i="1" dirty="0" smtClean="0">
                        <a:latin typeface="Cambria Math" charset="0"/>
                      </a:rPr>
                      <m:t>𝛽</m:t>
                    </m:r>
                    <m:r>
                      <a:rPr lang="en-US" altLang="ja-JP" sz="2400" i="1" dirty="0" smtClean="0">
                        <a:latin typeface="Cambria Math" charset="0"/>
                      </a:rPr>
                      <m:t>,</m:t>
                    </m:r>
                    <m:r>
                      <a:rPr lang="en-US" altLang="ja-JP" sz="2400" i="1" dirty="0" smtClean="0">
                        <a:latin typeface="Cambria Math" charset="0"/>
                      </a:rPr>
                      <m:t>𝑟</m:t>
                    </m:r>
                    <m:r>
                      <a:rPr lang="en-US" altLang="ja-JP" sz="2400" i="1" dirty="0" smtClean="0">
                        <a:latin typeface="Cambria Math" charset="0"/>
                      </a:rPr>
                      <m:t>) </m:t>
                    </m:r>
                  </m:oMath>
                </a14:m>
                <a:r>
                  <a:rPr lang="en-US" altLang="ja-JP" sz="2400" dirty="0" smtClean="0"/>
                  <a:t>by simulating cost</a:t>
                </a:r>
                <a:r>
                  <a:rPr lang="ja-JP" altLang="en-US" sz="2400" dirty="0" smtClean="0"/>
                  <a:t>　 </a:t>
                </a:r>
                <a:r>
                  <a:rPr lang="en-US" altLang="ja-JP" sz="2400" dirty="0" smtClean="0"/>
                  <a:t> </a:t>
                </a:r>
              </a:p>
            </p:txBody>
          </p:sp>
        </mc:Choice>
        <mc:Fallback xmlns="">
          <p:sp>
            <p:nvSpPr>
              <p:cNvPr id="22" name="正方形/長方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738" y="5877272"/>
                <a:ext cx="8888765" cy="461665"/>
              </a:xfrm>
              <a:prstGeom prst="rect">
                <a:avLst/>
              </a:prstGeom>
              <a:blipFill rotWithShape="0">
                <a:blip r:embed="rId9"/>
                <a:stretch>
                  <a:fillRect l="-892" t="-101316" b="-13157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テキスト ボックス 17"/>
          <p:cNvSpPr txBox="1"/>
          <p:nvPr/>
        </p:nvSpPr>
        <p:spPr>
          <a:xfrm>
            <a:off x="7668344" y="2915652"/>
            <a:ext cx="126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・・</a:t>
            </a:r>
            <a:r>
              <a:rPr lang="ja-JP" altLang="en-US" dirty="0" smtClean="0"/>
              <a:t>・ </a:t>
            </a:r>
            <a:r>
              <a:rPr lang="en-US" altLang="ja-JP" dirty="0" smtClean="0"/>
              <a:t>(**)</a:t>
            </a:r>
            <a:endParaRPr kumimoji="1" lang="ja-JP" altLang="en-US" dirty="0"/>
          </a:p>
        </p:txBody>
      </p:sp>
      <p:sp>
        <p:nvSpPr>
          <p:cNvPr id="21" name="正方形/長方形 20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5">
              <a:lumMod val="40000"/>
              <a:lumOff val="6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ja-JP" dirty="0" smtClean="0">
                <a:solidFill>
                  <a:schemeClr val="tx1"/>
                </a:solidFill>
              </a:rPr>
              <a:t>Theory(3/9) 15/26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82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836712"/>
            <a:ext cx="9144000" cy="52166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4806280" y="3895444"/>
                <a:ext cx="3696197" cy="806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2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200" b="0" i="1" dirty="0" smtClean="0"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ja-JP" sz="2200" b="0" i="1" dirty="0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altLang="ja-JP" sz="22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2200" b="0" i="1" dirty="0" smtClean="0">
                          <a:latin typeface="Cambria Math" charset="0"/>
                        </a:rPr>
                        <m:t>𝛽</m:t>
                      </m:r>
                      <m:r>
                        <a:rPr lang="en-US" altLang="ja-JP" sz="220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ja-JP" altLang="en-US" sz="22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200" i="1" dirty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ja-JP" altLang="en-US" sz="2200" i="1" dirty="0">
                              <a:latin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ja-JP" altLang="en-US" sz="2200" i="1" dirty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ja-JP" altLang="en-US" sz="2200" dirty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ja-JP" altLang="en-US" sz="2200" i="1" dirty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200" i="1" dirty="0">
                                      <a:latin typeface="Cambria Math" panose="02040503050406030204" pitchFamily="18" charset="0"/>
                                    </a:rPr>
                                    <m:t>0.4</m:t>
                                  </m:r>
                                  <m:r>
                                    <a:rPr lang="ja-JP" altLang="en-US" sz="2200" i="1" dirty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  <m:r>
                                    <a:rPr lang="en-US" altLang="ja-JP" sz="2200" i="1" dirty="0">
                                      <a:latin typeface="Cambria Math" panose="02040503050406030204" pitchFamily="18" charset="0"/>
                                    </a:rPr>
                                    <m:t>−25.4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ja-JP" altLang="en-US" sz="2200" i="1" dirty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ja-JP" altLang="en-US" sz="2200" i="1" dirty="0">
                              <a:latin typeface="Cambria Math" panose="02040503050406030204" pitchFamily="18" charset="0"/>
                            </a:rPr>
                            <m:t>−31</m:t>
                          </m:r>
                        </m:den>
                      </m:f>
                    </m:oMath>
                  </m:oMathPara>
                </a14:m>
                <a:endParaRPr lang="en-US" altLang="ja-JP" sz="2200" dirty="0"/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6280" y="3895444"/>
                <a:ext cx="3696197" cy="80643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107504" y="332656"/>
                <a:ext cx="914654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3200" dirty="0" smtClean="0">
                    <a:latin typeface="Calibri" charset="0"/>
                  </a:rPr>
                  <a:t>Relation between </a:t>
                </a:r>
                <a14:m>
                  <m:oMath xmlns:m="http://schemas.openxmlformats.org/officeDocument/2006/math">
                    <m:r>
                      <a:rPr lang="en-US" altLang="ja-JP" sz="3200" b="0" i="1" dirty="0" smtClean="0">
                        <a:latin typeface="Cambria Math" charset="0"/>
                      </a:rPr>
                      <m:t>𝛽</m:t>
                    </m:r>
                  </m:oMath>
                </a14:m>
                <a:r>
                  <a:rPr lang="en-US" altLang="zh-CN" sz="3200" dirty="0" smtClean="0">
                    <a:latin typeface="Calibri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charset="0"/>
                      </a:rPr>
                      <m:t>𝑟</m:t>
                    </m:r>
                  </m:oMath>
                </a14:m>
                <a:r>
                  <a:rPr lang="en-US" altLang="zh-CN" sz="3200" dirty="0" smtClean="0">
                    <a:latin typeface="Calibri" charset="0"/>
                  </a:rPr>
                  <a:t> that minimizes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 i="0" dirty="0" smtClean="0">
                        <a:latin typeface="Cambria Math" charset="0"/>
                      </a:rPr>
                      <m:t>ENUMCost</m:t>
                    </m:r>
                  </m:oMath>
                </a14:m>
                <a:endParaRPr lang="en-US" altLang="zh-CN" sz="3200" dirty="0">
                  <a:effectLst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32656"/>
                <a:ext cx="9146543" cy="584775"/>
              </a:xfrm>
              <a:prstGeom prst="rect">
                <a:avLst/>
              </a:prstGeom>
              <a:blipFill rotWithShape="0">
                <a:blip r:embed="rId6"/>
                <a:stretch>
                  <a:fillRect l="-1733" t="-12632" b="-357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テキスト ボックス 1"/>
          <p:cNvSpPr txBox="1"/>
          <p:nvPr/>
        </p:nvSpPr>
        <p:spPr>
          <a:xfrm>
            <a:off x="0" y="5868698"/>
            <a:ext cx="9612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800" dirty="0" smtClean="0"/>
              <a:t>β </a:t>
            </a:r>
            <a:r>
              <a:rPr lang="ja-JP" altLang="en-US" sz="2800" dirty="0" smtClean="0"/>
              <a:t>→ </a:t>
            </a:r>
            <a:r>
              <a:rPr lang="en-US" altLang="ja-JP" sz="2800" dirty="0" smtClean="0"/>
              <a:t>r </a:t>
            </a:r>
            <a:r>
              <a:rPr lang="ja-JP" altLang="en-US" sz="2800" dirty="0" smtClean="0"/>
              <a:t>→ </a:t>
            </a:r>
            <a:r>
              <a:rPr lang="en-US" altLang="ja-JP" sz="2800" dirty="0" smtClean="0"/>
              <a:t>(α,p): optimal ENUM </a:t>
            </a:r>
            <a:r>
              <a:rPr lang="en-US" altLang="ja-JP" sz="2800" dirty="0" err="1" smtClean="0"/>
              <a:t>param</a:t>
            </a:r>
            <a:r>
              <a:rPr lang="en-US" altLang="ja-JP" sz="2800" dirty="0" smtClean="0"/>
              <a:t>. is computed</a:t>
            </a:r>
            <a:endParaRPr kumimoji="1" lang="ja-JP" altLang="en-US" sz="2800" dirty="0"/>
          </a:p>
        </p:txBody>
      </p:sp>
      <p:sp>
        <p:nvSpPr>
          <p:cNvPr id="3" name="正方形/長方形 2"/>
          <p:cNvSpPr/>
          <p:nvPr/>
        </p:nvSpPr>
        <p:spPr>
          <a:xfrm>
            <a:off x="2267744" y="2342998"/>
            <a:ext cx="1080120" cy="1955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575300" y="1040861"/>
            <a:ext cx="252962" cy="1955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1537007" y="3573016"/>
                <a:ext cx="2329547" cy="6141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2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200" b="0" i="1" dirty="0" smtClean="0"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altLang="ja-JP" sz="2200" b="0" i="1" dirty="0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altLang="ja-JP" sz="2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200" b="0" i="1" dirty="0" smtClean="0">
                        <a:latin typeface="Cambria Math" charset="0"/>
                      </a:rPr>
                      <m:t>𝛽</m:t>
                    </m:r>
                    <m:r>
                      <a:rPr lang="en-US" altLang="ja-JP" sz="2200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ja-JP" altLang="en-US" sz="2200" i="1" dirty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ja-JP" altLang="en-US" sz="22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ja-JP" altLang="en-US" sz="2200" i="1" dirty="0">
                            <a:latin typeface="Cambria Math" panose="02040503050406030204" pitchFamily="18" charset="0"/>
                          </a:rPr>
                          <m:t>18.2</m:t>
                        </m:r>
                      </m:num>
                      <m:den>
                        <m:r>
                          <a:rPr lang="ja-JP" altLang="en-US" sz="2200" i="1" dirty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altLang="ja-JP" sz="2200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ja-JP" altLang="en-US" sz="2200" i="1" dirty="0">
                            <a:latin typeface="Cambria Math" panose="02040503050406030204" pitchFamily="18" charset="0"/>
                          </a:rPr>
                          <m:t>318</m:t>
                        </m:r>
                        <m:r>
                          <a:rPr lang="en-US" altLang="ja-JP" sz="2200" b="0" i="1" dirty="0" smtClean="0">
                            <a:latin typeface="Cambria Math" panose="02040503050406030204" pitchFamily="18" charset="0"/>
                          </a:rPr>
                          <m:t>.9</m:t>
                        </m:r>
                      </m:den>
                    </m:f>
                  </m:oMath>
                </a14:m>
                <a:r>
                  <a:rPr lang="ja-JP" altLang="en-US" sz="2200" dirty="0"/>
                  <a:t> </a:t>
                </a:r>
                <a:endParaRPr lang="en-US" altLang="ja-JP" sz="2200" dirty="0"/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7007" y="3573016"/>
                <a:ext cx="2329547" cy="61414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正方形/長方形 5"/>
          <p:cNvSpPr/>
          <p:nvPr/>
        </p:nvSpPr>
        <p:spPr>
          <a:xfrm rot="20551528">
            <a:off x="5371175" y="3233870"/>
            <a:ext cx="3134051" cy="429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 rot="20551528">
            <a:off x="4821127" y="3798846"/>
            <a:ext cx="888156" cy="235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5">
              <a:lumMod val="40000"/>
              <a:lumOff val="6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ja-JP" dirty="0" smtClean="0">
                <a:solidFill>
                  <a:schemeClr val="tx1"/>
                </a:solidFill>
              </a:rPr>
              <a:t>Theory(4/9) 16/26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16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107504" y="116632"/>
                <a:ext cx="8208912" cy="720080"/>
              </a:xfrm>
            </p:spPr>
            <p:txBody>
              <a:bodyPr wrap="none" anchor="t">
                <a:noAutofit/>
              </a:bodyPr>
              <a:lstStyle/>
              <a:p>
                <a:pPr algn="l"/>
                <a:r>
                  <a:rPr lang="en-US" altLang="ja-JP" sz="3600" dirty="0" smtClean="0"/>
                  <a:t>Online detection for suitable </a:t>
                </a:r>
                <a14:m>
                  <m:oMath xmlns:m="http://schemas.openxmlformats.org/officeDocument/2006/math">
                    <m:r>
                      <a:rPr lang="en-US" altLang="ja-JP" sz="3600" i="1" dirty="0" smtClean="0">
                        <a:latin typeface="Cambria Math" charset="0"/>
                      </a:rPr>
                      <m:t>(</m:t>
                    </m:r>
                    <m:r>
                      <a:rPr lang="en-US" altLang="ja-JP" sz="3600" i="1" dirty="0" smtClean="0">
                        <a:latin typeface="Cambria Math" charset="0"/>
                      </a:rPr>
                      <m:t>𝛽</m:t>
                    </m:r>
                    <m:r>
                      <a:rPr lang="en-US" altLang="ja-JP" sz="3600" i="1" dirty="0" smtClean="0">
                        <a:latin typeface="Cambria Math" charset="0"/>
                      </a:rPr>
                      <m:t>,</m:t>
                    </m:r>
                    <m:r>
                      <a:rPr lang="en-US" altLang="ja-JP" sz="3600" i="1" dirty="0" smtClean="0">
                        <a:latin typeface="Cambria Math" charset="0"/>
                      </a:rPr>
                      <m:t>𝛼</m:t>
                    </m:r>
                    <m:r>
                      <a:rPr lang="en-US" altLang="ja-JP" sz="3600" i="1" dirty="0" smtClean="0">
                        <a:latin typeface="Cambria Math" charset="0"/>
                      </a:rPr>
                      <m:t>,</m:t>
                    </m:r>
                    <m:r>
                      <a:rPr lang="en-US" altLang="ja-JP" sz="3600" i="1" dirty="0" smtClean="0">
                        <a:latin typeface="Cambria Math" charset="0"/>
                      </a:rPr>
                      <m:t>𝑝</m:t>
                    </m:r>
                    <m:r>
                      <a:rPr lang="en-US" altLang="ja-JP" sz="3600" i="1" dirty="0" smtClean="0">
                        <a:latin typeface="Cambria Math" charset="0"/>
                      </a:rPr>
                      <m:t>):</m:t>
                    </m:r>
                  </m:oMath>
                </a14:m>
                <a:r>
                  <a:rPr lang="en-US" altLang="ja-JP" sz="3600" dirty="0" smtClean="0"/>
                  <a:t/>
                </a:r>
                <a:br>
                  <a:rPr lang="en-US" altLang="ja-JP" sz="3600" dirty="0" smtClean="0"/>
                </a:br>
                <a:r>
                  <a:rPr lang="en-US" altLang="ja-JP" sz="2800" dirty="0" smtClean="0"/>
                  <a:t>(A tentative) solution </a:t>
                </a:r>
                <a:r>
                  <a:rPr lang="en-US" altLang="ja-JP" sz="2800" dirty="0"/>
                  <a:t>to </a:t>
                </a:r>
                <a:r>
                  <a:rPr lang="en-US" altLang="ja-JP" sz="2400" dirty="0" smtClean="0"/>
                  <a:t>Q1</a:t>
                </a:r>
                <a:r>
                  <a:rPr lang="en-US" altLang="ja-JP" sz="2400" dirty="0"/>
                  <a:t>. What is best parameter for given basis</a:t>
                </a:r>
                <a:r>
                  <a:rPr lang="ja-JP" altLang="en-US" sz="2800" dirty="0"/>
                  <a:t/>
                </a:r>
                <a:br>
                  <a:rPr lang="ja-JP" altLang="en-US" sz="2800" dirty="0"/>
                </a:br>
                <a:endParaRPr kumimoji="1" lang="ja-JP" altLang="en-US" sz="3600" dirty="0"/>
              </a:p>
            </p:txBody>
          </p:sp>
        </mc:Choice>
        <mc:Fallback xmlns="">
          <p:sp>
            <p:nvSpPr>
              <p:cNvPr id="6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7504" y="116632"/>
                <a:ext cx="8208912" cy="720080"/>
              </a:xfrm>
              <a:blipFill rotWithShape="0">
                <a:blip r:embed="rId3"/>
                <a:stretch>
                  <a:fillRect l="-2303" t="-11864" r="-10030" b="-728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600547" y="1268760"/>
                <a:ext cx="867697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ja-JP" sz="2800" dirty="0" smtClean="0"/>
                  <a:t>We now have </a:t>
                </a:r>
                <a:r>
                  <a:rPr lang="en-US" altLang="ja-JP" sz="2800" dirty="0"/>
                  <a:t>the mapping 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charset="0"/>
                      </a:rPr>
                      <m:t>𝛽</m:t>
                    </m:r>
                    <m:r>
                      <a:rPr lang="en-US" altLang="ja-JP" sz="2800" i="1" dirty="0" smtClean="0">
                        <a:latin typeface="Cambria Math" charset="0"/>
                      </a:rPr>
                      <m:t> → (</m:t>
                    </m:r>
                    <m:r>
                      <a:rPr lang="en-US" altLang="ja-JP" sz="2800" i="1" dirty="0">
                        <a:latin typeface="Cambria Math" charset="0"/>
                      </a:rPr>
                      <m:t>𝑟</m:t>
                    </m:r>
                    <m:r>
                      <a:rPr lang="en-US" altLang="ja-JP" sz="2800" i="1" dirty="0">
                        <a:latin typeface="Cambria Math" charset="0"/>
                      </a:rPr>
                      <m:t>,</m:t>
                    </m:r>
                    <m:r>
                      <a:rPr lang="en-US" altLang="ja-JP" sz="2800" i="1" dirty="0">
                        <a:latin typeface="Cambria Math" charset="0"/>
                      </a:rPr>
                      <m:t>𝛼</m:t>
                    </m:r>
                    <m:r>
                      <a:rPr lang="en-US" altLang="ja-JP" sz="2800" i="1" dirty="0">
                        <a:latin typeface="Cambria Math" charset="0"/>
                      </a:rPr>
                      <m:t>,</m:t>
                    </m:r>
                    <m:r>
                      <a:rPr lang="en-US" altLang="ja-JP" sz="2800" i="1" dirty="0">
                        <a:latin typeface="Cambria Math" charset="0"/>
                      </a:rPr>
                      <m:t>𝑝</m:t>
                    </m:r>
                    <m:r>
                      <a:rPr lang="en-US" altLang="ja-JP" sz="2800" i="1" dirty="0" smtClean="0">
                        <a:latin typeface="Cambria Math" charset="0"/>
                      </a:rPr>
                      <m:t>)</m:t>
                    </m:r>
                  </m:oMath>
                </a14:m>
                <a:endParaRPr lang="en-US" altLang="ja-JP" sz="28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ja-JP" sz="2800" dirty="0" smtClean="0"/>
                  <a:t>Strategy: Set </a:t>
                </a:r>
                <a:r>
                  <a:rPr lang="en-US" altLang="ja-JP" sz="2800" dirty="0" err="1" smtClean="0"/>
                  <a:t>blocksize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charset="0"/>
                      </a:rPr>
                      <m:t>=</m:t>
                    </m:r>
                    <m:r>
                      <a:rPr lang="en-US" altLang="ja-JP" sz="2800" i="1" dirty="0" smtClean="0">
                        <a:latin typeface="Cambria Math" charset="0"/>
                      </a:rPr>
                      <m:t>𝛽</m:t>
                    </m:r>
                  </m:oMath>
                </a14:m>
                <a:r>
                  <a:rPr lang="en-US" altLang="ja-JP" sz="2800" dirty="0" smtClean="0"/>
                  <a:t> if</a:t>
                </a: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547" y="1268760"/>
                <a:ext cx="8676976" cy="954107"/>
              </a:xfrm>
              <a:prstGeom prst="rect">
                <a:avLst/>
              </a:prstGeom>
              <a:blipFill rotWithShape="0">
                <a:blip r:embed="rId4"/>
                <a:stretch>
                  <a:fillRect l="-1265" t="-5732" b="-171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634" y="3161508"/>
            <a:ext cx="180000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paper\201605\writing_materials\Euro2016slide\LLL_green.png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46" y="3161508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paper\201605\writing_materials\Euro2016slide\BKZ30_red.png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138" y="3161508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正方形/長方形 10"/>
          <p:cNvSpPr/>
          <p:nvPr/>
        </p:nvSpPr>
        <p:spPr>
          <a:xfrm>
            <a:off x="151416" y="5620702"/>
            <a:ext cx="5788735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Q3</a:t>
            </a:r>
            <a:r>
              <a:rPr lang="en-US" altLang="ja-JP" sz="2400" dirty="0"/>
              <a:t>. How to measure </a:t>
            </a:r>
            <a:r>
              <a:rPr lang="en-US" altLang="ja-JP" sz="2400" dirty="0" smtClean="0">
                <a:solidFill>
                  <a:srgbClr val="00B050"/>
                </a:solidFill>
              </a:rPr>
              <a:t>a </a:t>
            </a:r>
            <a:r>
              <a:rPr lang="en-US" altLang="ja-JP" sz="2400" dirty="0">
                <a:solidFill>
                  <a:srgbClr val="00B050"/>
                </a:solidFill>
              </a:rPr>
              <a:t>given basis </a:t>
            </a:r>
            <a:r>
              <a:rPr lang="en-US" altLang="ja-JP" sz="2400" dirty="0"/>
              <a:t>is nearing </a:t>
            </a:r>
          </a:p>
          <a:p>
            <a:r>
              <a:rPr lang="ja-JP" altLang="en-US" sz="2400" dirty="0"/>
              <a:t>　　  </a:t>
            </a:r>
            <a:r>
              <a:rPr lang="en-US" altLang="ja-JP" sz="2400" dirty="0">
                <a:solidFill>
                  <a:srgbClr val="FF0000"/>
                </a:solidFill>
              </a:rPr>
              <a:t>the converged basis</a:t>
            </a:r>
            <a:r>
              <a:rPr lang="en-US" altLang="ja-JP" sz="2400" dirty="0"/>
              <a:t>, or far from?</a:t>
            </a:r>
            <a:r>
              <a:rPr lang="ja-JP" altLang="en-US" sz="2400" dirty="0"/>
              <a:t>　　　</a:t>
            </a:r>
            <a:endParaRPr lang="en-US" altLang="ja-JP" sz="2400" dirty="0"/>
          </a:p>
        </p:txBody>
      </p:sp>
      <p:sp>
        <p:nvSpPr>
          <p:cNvPr id="12" name="正方形/長方形 11"/>
          <p:cNvSpPr/>
          <p:nvPr/>
        </p:nvSpPr>
        <p:spPr>
          <a:xfrm>
            <a:off x="120136" y="5015021"/>
            <a:ext cx="582001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2400" dirty="0"/>
              <a:t>Q2. How to predict </a:t>
            </a:r>
            <a:r>
              <a:rPr lang="ja-JP" altLang="en-US" sz="2400" dirty="0"/>
              <a:t> </a:t>
            </a:r>
            <a:r>
              <a:rPr lang="en-US" altLang="ja-JP" sz="2400" dirty="0">
                <a:solidFill>
                  <a:srgbClr val="FF0000"/>
                </a:solidFill>
              </a:rPr>
              <a:t>the converged basis</a:t>
            </a:r>
            <a:r>
              <a:rPr lang="en-US" altLang="ja-JP" sz="2400" dirty="0"/>
              <a:t>?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5496" y="2391271"/>
            <a:ext cx="3323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BKZ-(β-1)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>reduced </a:t>
            </a:r>
            <a:r>
              <a:rPr kumimoji="1" lang="en-US" altLang="ja-JP" sz="2400" dirty="0" smtClean="0"/>
              <a:t>basis</a:t>
            </a:r>
          </a:p>
          <a:p>
            <a:pPr algn="ctr"/>
            <a:r>
              <a:rPr lang="en-US" altLang="ja-JP" sz="2400" dirty="0" smtClean="0"/>
              <a:t>(in our meaning)</a:t>
            </a:r>
            <a:endParaRPr kumimoji="1" lang="ja-JP" altLang="en-US" sz="2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419872" y="2607295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Current </a:t>
            </a:r>
            <a:r>
              <a:rPr kumimoji="1" lang="en-US" altLang="ja-JP" sz="2400" dirty="0" smtClean="0"/>
              <a:t>basis</a:t>
            </a:r>
            <a:endParaRPr kumimoji="1" lang="ja-JP" altLang="en-US" sz="2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580112" y="2385541"/>
            <a:ext cx="30385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BKZ-β reduced </a:t>
            </a:r>
            <a:r>
              <a:rPr kumimoji="1" lang="en-US" altLang="ja-JP" sz="2400" dirty="0" smtClean="0"/>
              <a:t>basis</a:t>
            </a:r>
          </a:p>
          <a:p>
            <a:pPr algn="ctr"/>
            <a:r>
              <a:rPr lang="en-US" altLang="ja-JP" sz="2400" dirty="0"/>
              <a:t>(in our meaning</a:t>
            </a:r>
            <a:r>
              <a:rPr lang="en-US" altLang="ja-JP" sz="2400" dirty="0" smtClean="0"/>
              <a:t>)</a:t>
            </a:r>
            <a:endParaRPr lang="ja-JP" altLang="en-US" sz="2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9612560" y="616530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15</a:t>
            </a:r>
            <a:r>
              <a:rPr lang="ja-JP" altLang="en-US" dirty="0" smtClean="0"/>
              <a:t>分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 flipH="1">
            <a:off x="2735304" y="3646009"/>
            <a:ext cx="622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＜</a:t>
            </a:r>
            <a:endParaRPr kumimoji="1" lang="ja-JP" altLang="en-US" sz="2800" dirty="0"/>
          </a:p>
        </p:txBody>
      </p:sp>
      <p:sp>
        <p:nvSpPr>
          <p:cNvPr id="17" name="テキスト ボックス 16"/>
          <p:cNvSpPr txBox="1"/>
          <p:nvPr/>
        </p:nvSpPr>
        <p:spPr>
          <a:xfrm flipH="1">
            <a:off x="5446858" y="3669515"/>
            <a:ext cx="622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＜</a:t>
            </a:r>
            <a:endParaRPr kumimoji="1" lang="ja-JP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/>
              <p:cNvSpPr txBox="1"/>
              <p:nvPr/>
            </p:nvSpPr>
            <p:spPr>
              <a:xfrm rot="16200000">
                <a:off x="-302209" y="3856274"/>
                <a:ext cx="1944216" cy="369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b="0" i="0" smtClean="0">
                          <a:latin typeface="Cambria Math" charset="0"/>
                        </a:rPr>
                        <m:t>log</m:t>
                      </m:r>
                      <m:d>
                        <m:dPr>
                          <m:begChr m:val="‖"/>
                          <m:endChr m:val="‖"/>
                          <m:ctrlPr>
                            <a:rPr kumimoji="1" lang="en-US" altLang="ja-JP" b="0" i="1" smtClean="0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ja-JP" b="1">
                                  <a:latin typeface="Cambria Math"/>
                                </a:rPr>
                                <m:t>𝐛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ja-JP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302209" y="3856274"/>
                <a:ext cx="1944216" cy="369588"/>
              </a:xfrm>
              <a:prstGeom prst="rect">
                <a:avLst/>
              </a:prstGeom>
              <a:blipFill rotWithShape="1">
                <a:blip r:embed="rId8"/>
                <a:stretch>
                  <a:fillRect r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正方形/長方形 18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5">
              <a:lumMod val="40000"/>
              <a:lumOff val="6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ja-JP" dirty="0" smtClean="0">
                <a:solidFill>
                  <a:schemeClr val="tx1"/>
                </a:solidFill>
              </a:rPr>
              <a:t>Theory(5/9) 17/26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899592" y="908720"/>
                <a:ext cx="7632847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4000" dirty="0" smtClean="0"/>
                  <a:t>Simulation</a:t>
                </a:r>
                <a:r>
                  <a:rPr lang="en-US" altLang="ja-JP" sz="4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4000">
                        <a:latin typeface="Cambria Math" charset="0"/>
                      </a:rPr>
                      <m:t>(</m:t>
                    </m:r>
                    <m:d>
                      <m:dPr>
                        <m:begChr m:val="‖"/>
                        <m:endChr m:val="‖"/>
                        <m:ctrlPr>
                          <a:rPr lang="en-US" altLang="ja-JP" sz="4000" i="1" smtClean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ja-JP" sz="4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ja-JP" sz="4000" b="1">
                                <a:latin typeface="Cambria Math"/>
                              </a:rPr>
                              <m:t>𝐛</m:t>
                            </m:r>
                          </m:e>
                          <m:sub>
                            <m:r>
                              <a:rPr lang="en-US" altLang="ja-JP" sz="4000" i="1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ja-JP" sz="4000" i="1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altLang="ja-JP" sz="4000">
                        <a:latin typeface="Cambria Math" charset="0"/>
                      </a:rPr>
                      <m:t>,…,</m:t>
                    </m:r>
                    <m:d>
                      <m:dPr>
                        <m:begChr m:val="‖"/>
                        <m:endChr m:val="‖"/>
                        <m:ctrlPr>
                          <a:rPr lang="en-US" altLang="ja-JP" sz="4000" i="1" smtClean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ja-JP" sz="4000" i="1" dirty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ja-JP" sz="4000" b="1" dirty="0">
                                <a:latin typeface="Cambria Math"/>
                              </a:rPr>
                              <m:t>𝐛</m:t>
                            </m:r>
                          </m:e>
                          <m:sub>
                            <m:r>
                              <a:rPr lang="en-US" altLang="ja-JP" sz="4000" i="1" dirty="0">
                                <a:latin typeface="Cambria Math"/>
                              </a:rPr>
                              <m:t>𝑛</m:t>
                            </m:r>
                          </m:sub>
                          <m:sup>
                            <m:r>
                              <a:rPr lang="en-US" altLang="ja-JP" sz="4000" i="1" dirty="0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altLang="ja-JP" sz="4000" i="1" dirty="0">
                        <a:latin typeface="Cambria Math" charset="0"/>
                      </a:rPr>
                      <m:t>)</m:t>
                    </m:r>
                  </m:oMath>
                </a14:m>
                <a:endParaRPr lang="en-US" altLang="ja-JP" sz="4000" dirty="0" smtClean="0"/>
              </a:p>
              <a:p>
                <a:pPr algn="ctr"/>
                <a:r>
                  <a:rPr lang="en-US" altLang="ja-JP" sz="4000" dirty="0" smtClean="0"/>
                  <a:t>of converged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4000" i="0" dirty="0" smtClean="0">
                        <a:latin typeface="Cambria Math" charset="0"/>
                      </a:rPr>
                      <m:t>BKZ</m:t>
                    </m:r>
                    <m:r>
                      <a:rPr lang="en-US" altLang="ja-JP" sz="4000" i="1" dirty="0" smtClean="0">
                        <a:latin typeface="Cambria Math" charset="0"/>
                      </a:rPr>
                      <m:t>−(</m:t>
                    </m:r>
                    <m:r>
                      <a:rPr lang="en-US" altLang="ja-JP" sz="4000" i="1" dirty="0" smtClean="0">
                        <a:latin typeface="Cambria Math" charset="0"/>
                      </a:rPr>
                      <m:t>𝛽</m:t>
                    </m:r>
                    <m:r>
                      <a:rPr lang="en-US" altLang="ja-JP" sz="4000" i="1" dirty="0" smtClean="0">
                        <a:latin typeface="Cambria Math" charset="0"/>
                      </a:rPr>
                      <m:t>,</m:t>
                    </m:r>
                    <m:r>
                      <a:rPr lang="en-US" altLang="ja-JP" sz="4000" i="1" dirty="0" smtClean="0">
                        <a:latin typeface="Cambria Math" charset="0"/>
                      </a:rPr>
                      <m:t>𝛼</m:t>
                    </m:r>
                    <m:r>
                      <a:rPr lang="en-US" altLang="ja-JP" sz="4000" i="1" dirty="0" smtClean="0">
                        <a:latin typeface="Cambria Math" charset="0"/>
                      </a:rPr>
                      <m:t>,</m:t>
                    </m:r>
                    <m:r>
                      <a:rPr lang="en-US" altLang="ja-JP" sz="4000" i="1" dirty="0" smtClean="0">
                        <a:latin typeface="Cambria Math" charset="0"/>
                      </a:rPr>
                      <m:t>𝑝</m:t>
                    </m:r>
                    <m:r>
                      <a:rPr lang="en-US" altLang="ja-JP" sz="4000" i="1" dirty="0" smtClean="0">
                        <a:latin typeface="Cambria Math" charset="0"/>
                      </a:rPr>
                      <m:t>)</m:t>
                    </m:r>
                  </m:oMath>
                </a14:m>
                <a:endParaRPr lang="en-US" altLang="ja-JP" sz="4000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908720"/>
                <a:ext cx="7632847" cy="1323439"/>
              </a:xfrm>
              <a:prstGeom prst="rect">
                <a:avLst/>
              </a:prstGeom>
              <a:blipFill rotWithShape="0">
                <a:blip r:embed="rId2"/>
                <a:stretch>
                  <a:fillRect t="-8295" b="-1889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/>
          <p:cNvSpPr txBox="1"/>
          <p:nvPr/>
        </p:nvSpPr>
        <p:spPr>
          <a:xfrm>
            <a:off x="729881" y="2258358"/>
            <a:ext cx="7633744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Solution to </a:t>
            </a:r>
          </a:p>
          <a:p>
            <a:r>
              <a:rPr lang="en-US" altLang="ja-JP" sz="3200" dirty="0"/>
              <a:t>Q2. How to predict </a:t>
            </a:r>
            <a:r>
              <a:rPr lang="ja-JP" altLang="en-US" sz="3200" dirty="0"/>
              <a:t> </a:t>
            </a:r>
            <a:r>
              <a:rPr lang="en-US" altLang="ja-JP" sz="3200" dirty="0">
                <a:solidFill>
                  <a:srgbClr val="FF0000"/>
                </a:solidFill>
              </a:rPr>
              <a:t>the converged basis</a:t>
            </a:r>
            <a:r>
              <a:rPr lang="en-US" altLang="ja-JP" sz="3200" dirty="0"/>
              <a:t>?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612560" y="616530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15</a:t>
            </a:r>
            <a:r>
              <a:rPr lang="ja-JP" altLang="en-US" dirty="0" smtClean="0"/>
              <a:t>分</a:t>
            </a:r>
            <a:endParaRPr kumimoji="1" lang="ja-JP" altLang="en-US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609" y="3487242"/>
            <a:ext cx="4968552" cy="3337222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4194144" y="6547336"/>
            <a:ext cx="809903" cy="28982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noAutofit/>
          </a:bodyPr>
          <a:lstStyle/>
          <a:p>
            <a:pPr algn="ctr"/>
            <a:r>
              <a:rPr kumimoji="1" lang="en-US" altLang="ja-JP" dirty="0" smtClean="0"/>
              <a:t>index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 rot="16200000">
                <a:off x="1232676" y="4752101"/>
                <a:ext cx="1944216" cy="59415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tIns="251999" bIns="0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b="0" i="0" smtClean="0">
                          <a:latin typeface="Cambria Math" charset="0"/>
                        </a:rPr>
                        <m:t>log</m:t>
                      </m:r>
                      <m:d>
                        <m:dPr>
                          <m:begChr m:val="‖"/>
                          <m:endChr m:val="‖"/>
                          <m:ctrlPr>
                            <a:rPr kumimoji="1" lang="en-US" altLang="ja-JP" b="0" i="1" smtClean="0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ja-JP" b="1">
                                  <a:latin typeface="Cambria Math"/>
                                </a:rPr>
                                <m:t>𝐛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ja-JP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232676" y="4752101"/>
                <a:ext cx="1944216" cy="594158"/>
              </a:xfrm>
              <a:prstGeom prst="rect">
                <a:avLst/>
              </a:prstGeom>
              <a:blipFill rotWithShape="0">
                <a:blip r:embed="rId4"/>
                <a:stretch>
                  <a:fillRect r="-515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146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107504" y="116632"/>
                <a:ext cx="8208912" cy="720080"/>
              </a:xfrm>
            </p:spPr>
            <p:txBody>
              <a:bodyPr wrap="none" anchor="t">
                <a:noAutofit/>
              </a:bodyPr>
              <a:lstStyle/>
              <a:p>
                <a:pPr algn="l"/>
                <a:r>
                  <a:rPr lang="en-US" altLang="ja-JP" dirty="0"/>
                  <a:t>O</a:t>
                </a:r>
                <a:r>
                  <a:rPr lang="en-US" altLang="ja-JP" dirty="0" smtClean="0"/>
                  <a:t>utline to simulate </a:t>
                </a:r>
                <a14:m>
                  <m:oMath xmlns:m="http://schemas.openxmlformats.org/officeDocument/2006/math">
                    <m:r>
                      <a:rPr lang="en-US" altLang="ja-JP" sz="4000">
                        <a:latin typeface="Cambria Math" charset="0"/>
                      </a:rPr>
                      <m:t>(</m:t>
                    </m:r>
                    <m:d>
                      <m:dPr>
                        <m:begChr m:val="‖"/>
                        <m:endChr m:val="‖"/>
                        <m:ctrlPr>
                          <a:rPr lang="en-US" altLang="ja-JP" sz="4000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ja-JP" sz="4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ja-JP" sz="4000" b="1">
                                <a:latin typeface="Cambria Math"/>
                              </a:rPr>
                              <m:t>𝐛</m:t>
                            </m:r>
                          </m:e>
                          <m:sub>
                            <m:r>
                              <a:rPr lang="en-US" altLang="ja-JP" sz="4000" i="1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ja-JP" sz="4000" i="1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altLang="ja-JP" sz="4000">
                        <a:latin typeface="Cambria Math" charset="0"/>
                      </a:rPr>
                      <m:t>,…,</m:t>
                    </m:r>
                    <m:d>
                      <m:dPr>
                        <m:begChr m:val="‖"/>
                        <m:endChr m:val="‖"/>
                        <m:ctrlPr>
                          <a:rPr lang="en-US" altLang="ja-JP" sz="4000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ja-JP" sz="4000" i="1" dirty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ja-JP" sz="4000" b="1" dirty="0">
                                <a:latin typeface="Cambria Math"/>
                              </a:rPr>
                              <m:t>𝐛</m:t>
                            </m:r>
                          </m:e>
                          <m:sub>
                            <m:r>
                              <a:rPr lang="en-US" altLang="ja-JP" sz="4000" i="1" dirty="0">
                                <a:latin typeface="Cambria Math"/>
                              </a:rPr>
                              <m:t>𝑛</m:t>
                            </m:r>
                          </m:sub>
                          <m:sup>
                            <m:r>
                              <a:rPr lang="en-US" altLang="ja-JP" sz="4000" i="1" dirty="0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altLang="ja-JP" sz="4000" i="1" dirty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altLang="ja-JP" sz="4000" dirty="0"/>
                  <a:t/>
                </a:r>
                <a:br>
                  <a:rPr lang="en-US" altLang="ja-JP" sz="4000" dirty="0"/>
                </a:br>
                <a:r>
                  <a:rPr lang="en-US" altLang="ja-JP" sz="4000" dirty="0"/>
                  <a:t/>
                </a:r>
                <a:br>
                  <a:rPr lang="en-US" altLang="ja-JP" sz="4000" dirty="0"/>
                </a:br>
                <a:endParaRPr kumimoji="1" lang="ja-JP" altLang="en-US" sz="4000" dirty="0"/>
              </a:p>
            </p:txBody>
          </p:sp>
        </mc:Choice>
        <mc:Fallback xmlns="">
          <p:sp>
            <p:nvSpPr>
              <p:cNvPr id="6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7504" y="116632"/>
                <a:ext cx="8208912" cy="720080"/>
              </a:xfrm>
              <a:blipFill rotWithShape="0">
                <a:blip r:embed="rId2"/>
                <a:stretch>
                  <a:fillRect l="-3046" t="-16949" b="-4661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467544" y="867578"/>
                <a:ext cx="7848872" cy="15533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ja-JP" sz="2800" dirty="0" smtClean="0"/>
                  <a:t>Back-to-front simulating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ja-JP" sz="2800" dirty="0" smtClean="0"/>
                  <a:t>From the previous argument</a:t>
                </a:r>
                <a:endParaRPr lang="en-US" altLang="ja-JP" sz="280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ja-JP" altLang="en-US" sz="2800" b="0" i="1" smtClean="0">
                        <a:latin typeface="Cambria Math"/>
                      </a:rPr>
                      <m:t>　　　</m:t>
                    </m:r>
                    <m:d>
                      <m:dPr>
                        <m:begChr m:val="‖"/>
                        <m:endChr m:val="‖"/>
                        <m:ctrlPr>
                          <a:rPr lang="en-US" altLang="ja-JP" sz="2800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ja-JP" sz="2800" b="1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ja-JP" sz="2800" b="1">
                                <a:latin typeface="Cambria Math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en-US" altLang="ja-JP" sz="2800" i="1">
                                <a:latin typeface="Cambria Math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ja-JP" sz="2800" i="1">
                                <a:latin typeface="Cambria Math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altLang="ja-JP" sz="2800" i="1">
                        <a:latin typeface="Cambria Math" charset="0"/>
                      </a:rPr>
                      <m:t>=</m:t>
                    </m:r>
                    <m:box>
                      <m:boxPr>
                        <m:ctrlPr>
                          <a:rPr lang="en-US" altLang="ja-JP" sz="2800" i="1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ja-JP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ja-JP" sz="2800" i="1">
                                <a:latin typeface="Cambria Math" charset="0"/>
                              </a:rPr>
                              <m:t>𝛼𝛽</m:t>
                            </m:r>
                          </m:num>
                          <m:den>
                            <m:r>
                              <a:rPr lang="en-US" altLang="ja-JP" sz="2800" i="1">
                                <a:latin typeface="Cambria Math" charset="0"/>
                              </a:rPr>
                              <m:t>𝛽</m:t>
                            </m:r>
                            <m:r>
                              <a:rPr lang="en-US" altLang="ja-JP" sz="2800" i="1">
                                <a:latin typeface="Cambria Math" charset="0"/>
                              </a:rPr>
                              <m:t>+1</m:t>
                            </m:r>
                          </m:den>
                        </m:f>
                      </m:e>
                    </m:box>
                    <m:r>
                      <a:rPr lang="en-US" altLang="ja-JP" sz="2800" i="1">
                        <a:latin typeface="Cambria Math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altLang="ja-JP" sz="2800">
                        <a:latin typeface="Cambria Math" charset="0"/>
                      </a:rPr>
                      <m:t>GH</m:t>
                    </m:r>
                    <m:d>
                      <m:dPr>
                        <m:ctrlPr>
                          <a:rPr lang="en-US" altLang="ja-JP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altLang="ja-JP" sz="2800" dirty="0" smtClean="0"/>
                  <a:t> holds for all 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charset="0"/>
                      </a:rPr>
                      <m:t>𝑖</m:t>
                    </m:r>
                  </m:oMath>
                </a14:m>
                <a:r>
                  <a:rPr lang="en-US" altLang="ja-JP" sz="2800" dirty="0" smtClean="0"/>
                  <a:t>   … (*)</a:t>
                </a:r>
                <a:endParaRPr lang="ja-JP" altLang="en-US" sz="2800" dirty="0"/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867578"/>
                <a:ext cx="7848872" cy="1553310"/>
              </a:xfrm>
              <a:prstGeom prst="rect">
                <a:avLst/>
              </a:prstGeom>
              <a:blipFill rotWithShape="0">
                <a:blip r:embed="rId3"/>
                <a:stretch>
                  <a:fillRect l="-1399" t="-3529" b="-509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9" name="Picture 5" descr="C:\paper\201604\writing_materials\Euro2016slide\sim80_las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439248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/>
        </p:nvSpPr>
        <p:spPr>
          <a:xfrm rot="2063074">
            <a:off x="209632" y="3999604"/>
            <a:ext cx="443667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4644008" y="2622102"/>
                <a:ext cx="50405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ja-JP" sz="2400" dirty="0" smtClean="0"/>
                  <a:t>Last index: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ja-JP" sz="2400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ja-JP" sz="2400" i="1" dirty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ja-JP" sz="2400" b="1" dirty="0">
                                <a:latin typeface="Cambria Math"/>
                              </a:rPr>
                              <m:t>𝐛</m:t>
                            </m:r>
                          </m:e>
                          <m:sub>
                            <m:r>
                              <a:rPr lang="en-US" altLang="ja-JP" sz="2400" i="1" dirty="0">
                                <a:latin typeface="Cambria Math"/>
                              </a:rPr>
                              <m:t>𝑛</m:t>
                            </m:r>
                          </m:sub>
                          <m:sup>
                            <m:r>
                              <a:rPr lang="en-US" altLang="ja-JP" sz="2400" i="1" dirty="0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altLang="ja-JP" sz="2400" b="0" i="1" dirty="0" smtClean="0">
                        <a:latin typeface="Cambria Math" charset="0"/>
                      </a:rPr>
                      <m:t>=1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2622102"/>
                <a:ext cx="5040560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693" t="-10526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フリーフォーム 4"/>
          <p:cNvSpPr/>
          <p:nvPr/>
        </p:nvSpPr>
        <p:spPr>
          <a:xfrm>
            <a:off x="4714875" y="3057525"/>
            <a:ext cx="2047875" cy="2647950"/>
          </a:xfrm>
          <a:custGeom>
            <a:avLst/>
            <a:gdLst>
              <a:gd name="connsiteX0" fmla="*/ 2047875 w 2047875"/>
              <a:gd name="connsiteY0" fmla="*/ 0 h 2647950"/>
              <a:gd name="connsiteX1" fmla="*/ 1590675 w 2047875"/>
              <a:gd name="connsiteY1" fmla="*/ 2009775 h 2647950"/>
              <a:gd name="connsiteX2" fmla="*/ 0 w 2047875"/>
              <a:gd name="connsiteY2" fmla="*/ 2647950 h 264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47875" h="2647950">
                <a:moveTo>
                  <a:pt x="2047875" y="0"/>
                </a:moveTo>
                <a:cubicBezTo>
                  <a:pt x="1989931" y="784225"/>
                  <a:pt x="1931987" y="1568450"/>
                  <a:pt x="1590675" y="2009775"/>
                </a:cubicBezTo>
                <a:cubicBezTo>
                  <a:pt x="1249362" y="2451100"/>
                  <a:pt x="624681" y="2549525"/>
                  <a:pt x="0" y="2647950"/>
                </a:cubicBezTo>
              </a:path>
            </a:pathLst>
          </a:custGeom>
          <a:noFill/>
          <a:ln w="31750">
            <a:solidFill>
              <a:srgbClr val="FF0000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 rot="16200000">
                <a:off x="-813849" y="4432338"/>
                <a:ext cx="1944216" cy="369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b="0" smtClean="0"/>
                  <a:t>log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ja-JP" b="1">
                                <a:latin typeface="Cambria Math"/>
                              </a:rPr>
                              <m:t>𝐛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ja-JP" i="1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813849" y="4432338"/>
                <a:ext cx="1944216" cy="369588"/>
              </a:xfrm>
              <a:prstGeom prst="rect">
                <a:avLst/>
              </a:prstGeom>
              <a:blipFill rotWithShape="0">
                <a:blip r:embed="rId6"/>
                <a:stretch>
                  <a:fillRect l="-10000" r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正方形/長方形 8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5">
              <a:lumMod val="40000"/>
              <a:lumOff val="6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ja-JP" dirty="0" smtClean="0">
                <a:solidFill>
                  <a:schemeClr val="tx1"/>
                </a:solidFill>
              </a:rPr>
              <a:t>Theory(6/9) 18/26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71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107504" y="116632"/>
                <a:ext cx="8208912" cy="720080"/>
              </a:xfrm>
            </p:spPr>
            <p:txBody>
              <a:bodyPr wrap="none" anchor="t">
                <a:noAutofit/>
              </a:bodyPr>
              <a:lstStyle/>
              <a:p>
                <a:pPr algn="l"/>
                <a:r>
                  <a:rPr lang="en-US" altLang="ja-JP" dirty="0"/>
                  <a:t>O</a:t>
                </a:r>
                <a:r>
                  <a:rPr lang="en-US" altLang="ja-JP" dirty="0" smtClean="0"/>
                  <a:t>utline to simulate </a:t>
                </a:r>
                <a14:m>
                  <m:oMath xmlns:m="http://schemas.openxmlformats.org/officeDocument/2006/math">
                    <m:r>
                      <a:rPr lang="en-US" altLang="ja-JP" sz="4000">
                        <a:latin typeface="Cambria Math" charset="0"/>
                      </a:rPr>
                      <m:t>(</m:t>
                    </m:r>
                    <m:d>
                      <m:dPr>
                        <m:begChr m:val="‖"/>
                        <m:endChr m:val="‖"/>
                        <m:ctrlPr>
                          <a:rPr lang="en-US" altLang="ja-JP" sz="4000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ja-JP" sz="4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ja-JP" sz="4000" b="1">
                                <a:latin typeface="Cambria Math"/>
                              </a:rPr>
                              <m:t>𝐛</m:t>
                            </m:r>
                          </m:e>
                          <m:sub>
                            <m:r>
                              <a:rPr lang="en-US" altLang="ja-JP" sz="4000" i="1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ja-JP" sz="4000" i="1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altLang="ja-JP" sz="4000">
                        <a:latin typeface="Cambria Math" charset="0"/>
                      </a:rPr>
                      <m:t>,…,</m:t>
                    </m:r>
                    <m:d>
                      <m:dPr>
                        <m:begChr m:val="‖"/>
                        <m:endChr m:val="‖"/>
                        <m:ctrlPr>
                          <a:rPr lang="en-US" altLang="ja-JP" sz="4000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ja-JP" sz="4000" i="1" dirty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ja-JP" sz="4000" b="1" dirty="0">
                                <a:latin typeface="Cambria Math"/>
                              </a:rPr>
                              <m:t>𝐛</m:t>
                            </m:r>
                          </m:e>
                          <m:sub>
                            <m:r>
                              <a:rPr lang="en-US" altLang="ja-JP" sz="4000" i="1" dirty="0">
                                <a:latin typeface="Cambria Math"/>
                              </a:rPr>
                              <m:t>𝑛</m:t>
                            </m:r>
                          </m:sub>
                          <m:sup>
                            <m:r>
                              <a:rPr lang="en-US" altLang="ja-JP" sz="4000" i="1" dirty="0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altLang="ja-JP" sz="4000" i="1" dirty="0">
                        <a:latin typeface="Cambria Math" charset="0"/>
                      </a:rPr>
                      <m:t>) </m:t>
                    </m:r>
                  </m:oMath>
                </a14:m>
                <a:r>
                  <a:rPr lang="en-US" altLang="ja-JP" sz="4000" dirty="0"/>
                  <a:t/>
                </a:r>
                <a:br>
                  <a:rPr lang="en-US" altLang="ja-JP" sz="4000" dirty="0"/>
                </a:br>
                <a:endParaRPr kumimoji="1" lang="ja-JP" altLang="en-US" sz="4000" dirty="0"/>
              </a:p>
            </p:txBody>
          </p:sp>
        </mc:Choice>
        <mc:Fallback xmlns="">
          <p:sp>
            <p:nvSpPr>
              <p:cNvPr id="6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7504" y="116632"/>
                <a:ext cx="8208912" cy="720080"/>
              </a:xfrm>
              <a:blipFill rotWithShape="0">
                <a:blip r:embed="rId2"/>
                <a:stretch>
                  <a:fillRect l="-3046" t="-16949" b="-4661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467544" y="867578"/>
                <a:ext cx="7848872" cy="15533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ja-JP" sz="2800" dirty="0" smtClean="0"/>
                  <a:t>Back-to-front simulating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ja-JP" sz="2800" dirty="0" smtClean="0"/>
                  <a:t>From the previous argument</a:t>
                </a:r>
                <a:endParaRPr lang="en-US" altLang="ja-JP" sz="280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ja-JP" altLang="en-US" sz="2800" b="0" i="1" smtClean="0">
                        <a:latin typeface="Cambria Math"/>
                      </a:rPr>
                      <m:t>　　　</m:t>
                    </m:r>
                    <m:d>
                      <m:dPr>
                        <m:begChr m:val="‖"/>
                        <m:endChr m:val="‖"/>
                        <m:ctrlPr>
                          <a:rPr lang="en-US" altLang="ja-JP" sz="2800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ja-JP" sz="2800" b="1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ja-JP" sz="2800" b="1">
                                <a:latin typeface="Cambria Math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en-US" altLang="ja-JP" sz="2800" i="1">
                                <a:latin typeface="Cambria Math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ja-JP" sz="2800" i="1">
                                <a:latin typeface="Cambria Math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altLang="ja-JP" sz="2800" i="1">
                        <a:latin typeface="Cambria Math" charset="0"/>
                      </a:rPr>
                      <m:t>=</m:t>
                    </m:r>
                    <m:box>
                      <m:boxPr>
                        <m:ctrlPr>
                          <a:rPr lang="en-US" altLang="ja-JP" sz="2800" i="1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ja-JP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ja-JP" sz="2800" i="1">
                                <a:latin typeface="Cambria Math" charset="0"/>
                              </a:rPr>
                              <m:t>𝛼𝛽</m:t>
                            </m:r>
                          </m:num>
                          <m:den>
                            <m:r>
                              <a:rPr lang="en-US" altLang="ja-JP" sz="2800" i="1">
                                <a:latin typeface="Cambria Math" charset="0"/>
                              </a:rPr>
                              <m:t>𝛽</m:t>
                            </m:r>
                            <m:r>
                              <a:rPr lang="en-US" altLang="ja-JP" sz="2800" i="1">
                                <a:latin typeface="Cambria Math" charset="0"/>
                              </a:rPr>
                              <m:t>+1</m:t>
                            </m:r>
                          </m:den>
                        </m:f>
                      </m:e>
                    </m:box>
                    <m:r>
                      <a:rPr lang="en-US" altLang="ja-JP" sz="2800" i="1">
                        <a:latin typeface="Cambria Math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altLang="ja-JP" sz="2800">
                        <a:latin typeface="Cambria Math" charset="0"/>
                      </a:rPr>
                      <m:t>GH</m:t>
                    </m:r>
                    <m:d>
                      <m:dPr>
                        <m:ctrlPr>
                          <a:rPr lang="en-US" altLang="ja-JP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altLang="ja-JP" sz="2800" dirty="0" smtClean="0"/>
                  <a:t> holds for all 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charset="0"/>
                      </a:rPr>
                      <m:t>𝑖</m:t>
                    </m:r>
                  </m:oMath>
                </a14:m>
                <a:r>
                  <a:rPr lang="en-US" altLang="ja-JP" sz="2800" dirty="0" smtClean="0"/>
                  <a:t>   … (*)</a:t>
                </a:r>
                <a:endParaRPr lang="ja-JP" altLang="en-US" sz="2800" dirty="0"/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867578"/>
                <a:ext cx="7848872" cy="1553310"/>
              </a:xfrm>
              <a:prstGeom prst="rect">
                <a:avLst/>
              </a:prstGeom>
              <a:blipFill rotWithShape="0">
                <a:blip r:embed="rId3"/>
                <a:stretch>
                  <a:fillRect l="-1399" t="-3529" b="-509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9" name="Picture 5" descr="C:\paper\201604\writing_materials\Euro2016slide\sim80_las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439248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/>
        </p:nvSpPr>
        <p:spPr>
          <a:xfrm rot="2063074">
            <a:off x="242019" y="3894930"/>
            <a:ext cx="406597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4644008" y="2622102"/>
                <a:ext cx="504056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ja-JP" sz="2400" dirty="0" smtClean="0"/>
                  <a:t>Last index: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ja-JP" sz="2400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ja-JP" sz="2400" i="1" dirty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ja-JP" sz="2400" b="1" dirty="0">
                                <a:latin typeface="Cambria Math"/>
                              </a:rPr>
                              <m:t>𝐛</m:t>
                            </m:r>
                          </m:e>
                          <m:sub>
                            <m:r>
                              <a:rPr lang="en-US" altLang="ja-JP" sz="2400" i="1" dirty="0">
                                <a:latin typeface="Cambria Math"/>
                              </a:rPr>
                              <m:t>𝑛</m:t>
                            </m:r>
                          </m:sub>
                          <m:sup>
                            <m:r>
                              <a:rPr lang="en-US" altLang="ja-JP" sz="2400" i="1" dirty="0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altLang="ja-JP" sz="2400" i="1" dirty="0">
                        <a:latin typeface="Cambria Math" charset="0"/>
                      </a:rPr>
                      <m:t>=1</m:t>
                    </m:r>
                  </m:oMath>
                </a14:m>
                <a:endParaRPr lang="ja-JP" altLang="en-US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ja-JP" sz="2400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ja-JP" sz="2400" i="1" dirty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ja-JP" sz="2400" b="1" dirty="0">
                                <a:latin typeface="Cambria Math"/>
                              </a:rPr>
                              <m:t>𝐛</m:t>
                            </m:r>
                          </m:e>
                          <m:sub>
                            <m:r>
                              <a:rPr lang="en-US" altLang="ja-JP" sz="2400" i="1" dirty="0">
                                <a:latin typeface="Cambria Math"/>
                              </a:rPr>
                              <m:t>𝑛</m:t>
                            </m:r>
                            <m:r>
                              <a:rPr lang="en-US" altLang="ja-JP" sz="2400" b="0" i="1" dirty="0" smtClean="0">
                                <a:latin typeface="Cambria Math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en-US" altLang="ja-JP" sz="2400" i="1" dirty="0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altLang="ja-JP" sz="2400" dirty="0" smtClean="0"/>
                  <a:t> is maximum </a:t>
                </a:r>
                <a:r>
                  <a:rPr lang="en-US" altLang="ja-JP" sz="2400" dirty="0"/>
                  <a:t>of </a:t>
                </a:r>
              </a:p>
              <a:p>
                <a:r>
                  <a:rPr lang="ja-JP" altLang="en-US" sz="2400" dirty="0"/>
                  <a:t>　　</a:t>
                </a:r>
                <a:r>
                  <a:rPr lang="en-US" altLang="ja-JP" sz="2400" dirty="0"/>
                  <a:t>(1) Estimation (*), and</a:t>
                </a:r>
              </a:p>
              <a:p>
                <a:r>
                  <a:rPr lang="ja-JP" altLang="en-US" sz="2400" dirty="0"/>
                  <a:t>　　</a:t>
                </a:r>
                <a:r>
                  <a:rPr lang="en-US" altLang="ja-JP" sz="2400" dirty="0"/>
                  <a:t>(2) Last part profiling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 i="0" dirty="0" smtClean="0">
                        <a:latin typeface="Cambria Math" charset="0"/>
                      </a:rPr>
                      <m:t>BKZ</m:t>
                    </m:r>
                  </m:oMath>
                </a14:m>
                <a:r>
                  <a:rPr lang="en-US" altLang="ja-JP" sz="2400" dirty="0"/>
                  <a:t> 2.0 </a:t>
                </a:r>
              </a:p>
              <a:p>
                <a:r>
                  <a:rPr lang="ja-JP" altLang="en-US" sz="2400" dirty="0"/>
                  <a:t>　　　　</a:t>
                </a:r>
                <a:r>
                  <a:rPr lang="en-US" altLang="ja-JP" sz="2400" dirty="0" smtClean="0"/>
                  <a:t>simulator [Chen-Nguyen11] 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2622102"/>
                <a:ext cx="5040560" cy="1938992"/>
              </a:xfrm>
              <a:prstGeom prst="rect">
                <a:avLst/>
              </a:prstGeom>
              <a:blipFill rotWithShape="0">
                <a:blip r:embed="rId5"/>
                <a:stretch>
                  <a:fillRect l="-1693" t="-2516" b="-66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フリーフォーム 3"/>
          <p:cNvSpPr/>
          <p:nvPr/>
        </p:nvSpPr>
        <p:spPr>
          <a:xfrm>
            <a:off x="4257675" y="4581525"/>
            <a:ext cx="1628775" cy="885825"/>
          </a:xfrm>
          <a:custGeom>
            <a:avLst/>
            <a:gdLst>
              <a:gd name="connsiteX0" fmla="*/ 1628775 w 1628775"/>
              <a:gd name="connsiteY0" fmla="*/ 0 h 885825"/>
              <a:gd name="connsiteX1" fmla="*/ 0 w 1628775"/>
              <a:gd name="connsiteY1" fmla="*/ 885825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28775" h="885825">
                <a:moveTo>
                  <a:pt x="1628775" y="0"/>
                </a:moveTo>
                <a:lnTo>
                  <a:pt x="0" y="885825"/>
                </a:lnTo>
              </a:path>
            </a:pathLst>
          </a:custGeom>
          <a:noFill/>
          <a:ln w="38100">
            <a:solidFill>
              <a:srgbClr val="FF0000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 rot="16200000">
                <a:off x="-813849" y="4432338"/>
                <a:ext cx="1944216" cy="369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b="0" smtClean="0"/>
                  <a:t>log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ja-JP" b="1">
                                <a:latin typeface="Cambria Math"/>
                              </a:rPr>
                              <m:t>𝐛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ja-JP" i="1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813849" y="4432338"/>
                <a:ext cx="1944216" cy="369588"/>
              </a:xfrm>
              <a:prstGeom prst="rect">
                <a:avLst/>
              </a:prstGeom>
              <a:blipFill rotWithShape="0">
                <a:blip r:embed="rId6"/>
                <a:stretch>
                  <a:fillRect l="-10000" r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正方形/長方形 9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5">
              <a:lumMod val="40000"/>
              <a:lumOff val="6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ja-JP" dirty="0" smtClean="0">
                <a:solidFill>
                  <a:schemeClr val="tx1"/>
                </a:solidFill>
              </a:rPr>
              <a:t>Theory(6/9) 18/26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15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467544" y="867578"/>
                <a:ext cx="7848872" cy="15533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ja-JP" sz="2800" dirty="0" smtClean="0"/>
                  <a:t>Back-to-front simulating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ja-JP" sz="2800" dirty="0" smtClean="0"/>
                  <a:t>From the previous argument</a:t>
                </a:r>
                <a:endParaRPr lang="en-US" altLang="ja-JP" sz="280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ja-JP" altLang="en-US" sz="2800" b="0" i="1" smtClean="0">
                        <a:latin typeface="Cambria Math"/>
                      </a:rPr>
                      <m:t>　　　</m:t>
                    </m:r>
                    <m:d>
                      <m:dPr>
                        <m:begChr m:val="‖"/>
                        <m:endChr m:val="‖"/>
                        <m:ctrlPr>
                          <a:rPr lang="en-US" altLang="ja-JP" sz="2800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ja-JP" sz="2800" b="1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ja-JP" sz="2800" b="1">
                                <a:latin typeface="Cambria Math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en-US" altLang="ja-JP" sz="2800" i="1">
                                <a:latin typeface="Cambria Math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ja-JP" sz="2800" i="1">
                                <a:latin typeface="Cambria Math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altLang="ja-JP" sz="2800" i="1">
                        <a:latin typeface="Cambria Math" charset="0"/>
                      </a:rPr>
                      <m:t>=</m:t>
                    </m:r>
                    <m:box>
                      <m:boxPr>
                        <m:ctrlPr>
                          <a:rPr lang="en-US" altLang="ja-JP" sz="2800" i="1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ja-JP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ja-JP" sz="2800" i="1">
                                <a:latin typeface="Cambria Math" charset="0"/>
                              </a:rPr>
                              <m:t>𝛼𝛽</m:t>
                            </m:r>
                          </m:num>
                          <m:den>
                            <m:r>
                              <a:rPr lang="en-US" altLang="ja-JP" sz="2800" i="1">
                                <a:latin typeface="Cambria Math" charset="0"/>
                              </a:rPr>
                              <m:t>𝛽</m:t>
                            </m:r>
                            <m:r>
                              <a:rPr lang="en-US" altLang="ja-JP" sz="2800" i="1">
                                <a:latin typeface="Cambria Math" charset="0"/>
                              </a:rPr>
                              <m:t>+1</m:t>
                            </m:r>
                          </m:den>
                        </m:f>
                      </m:e>
                    </m:box>
                    <m:r>
                      <a:rPr lang="en-US" altLang="ja-JP" sz="2800" i="1">
                        <a:latin typeface="Cambria Math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altLang="ja-JP" sz="2800">
                        <a:latin typeface="Cambria Math" charset="0"/>
                      </a:rPr>
                      <m:t>GH</m:t>
                    </m:r>
                    <m:d>
                      <m:dPr>
                        <m:ctrlPr>
                          <a:rPr lang="en-US" altLang="ja-JP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altLang="ja-JP" sz="2800" dirty="0" smtClean="0"/>
                  <a:t> holds for all 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charset="0"/>
                      </a:rPr>
                      <m:t>𝑖</m:t>
                    </m:r>
                  </m:oMath>
                </a14:m>
                <a:r>
                  <a:rPr lang="en-US" altLang="ja-JP" sz="2800" dirty="0" smtClean="0"/>
                  <a:t>   … (*)</a:t>
                </a:r>
                <a:endParaRPr lang="ja-JP" altLang="en-US" sz="2800" dirty="0"/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867578"/>
                <a:ext cx="7848872" cy="1553310"/>
              </a:xfrm>
              <a:prstGeom prst="rect">
                <a:avLst/>
              </a:prstGeom>
              <a:blipFill rotWithShape="0">
                <a:blip r:embed="rId2"/>
                <a:stretch>
                  <a:fillRect l="-1399" t="-3529" b="-509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9" name="Picture 5" descr="C:\paper\201604\writing_materials\Euro2016slide\sim80_las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439248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/>
        </p:nvSpPr>
        <p:spPr>
          <a:xfrm rot="2063074">
            <a:off x="274803" y="3788970"/>
            <a:ext cx="3690727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/>
          <p:cNvSpPr/>
          <p:nvPr/>
        </p:nvSpPr>
        <p:spPr>
          <a:xfrm>
            <a:off x="3805747" y="4293097"/>
            <a:ext cx="1702357" cy="936104"/>
          </a:xfrm>
          <a:custGeom>
            <a:avLst/>
            <a:gdLst>
              <a:gd name="connsiteX0" fmla="*/ 1628775 w 1628775"/>
              <a:gd name="connsiteY0" fmla="*/ 0 h 885825"/>
              <a:gd name="connsiteX1" fmla="*/ 0 w 1628775"/>
              <a:gd name="connsiteY1" fmla="*/ 885825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28775" h="885825">
                <a:moveTo>
                  <a:pt x="1628775" y="0"/>
                </a:moveTo>
                <a:lnTo>
                  <a:pt x="0" y="885825"/>
                </a:lnTo>
              </a:path>
            </a:pathLst>
          </a:custGeom>
          <a:noFill/>
          <a:ln w="38100">
            <a:solidFill>
              <a:srgbClr val="FF0000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4644008" y="2622102"/>
                <a:ext cx="504056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ja-JP" sz="2400" dirty="0" smtClean="0"/>
                  <a:t>Last index: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ja-JP" sz="2400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ja-JP" sz="2400" i="1" dirty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ja-JP" sz="2400" b="1" dirty="0">
                                <a:latin typeface="Cambria Math"/>
                              </a:rPr>
                              <m:t>𝐛</m:t>
                            </m:r>
                          </m:e>
                          <m:sub>
                            <m:r>
                              <a:rPr lang="en-US" altLang="ja-JP" sz="2400" i="1" dirty="0">
                                <a:latin typeface="Cambria Math"/>
                              </a:rPr>
                              <m:t>𝑛</m:t>
                            </m:r>
                          </m:sub>
                          <m:sup>
                            <m:r>
                              <a:rPr lang="en-US" altLang="ja-JP" sz="2400" i="1" dirty="0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altLang="ja-JP" sz="2400" i="1" dirty="0">
                        <a:latin typeface="Cambria Math" charset="0"/>
                      </a:rPr>
                      <m:t>=1</m:t>
                    </m:r>
                  </m:oMath>
                </a14:m>
                <a:endParaRPr lang="ja-JP" altLang="en-US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ja-JP" sz="2400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ja-JP" sz="2400" i="1" dirty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ja-JP" sz="2400" b="1" dirty="0">
                                <a:latin typeface="Cambria Math"/>
                              </a:rPr>
                              <m:t>𝐛</m:t>
                            </m:r>
                          </m:e>
                          <m:sub>
                            <m:r>
                              <a:rPr lang="en-US" altLang="ja-JP" sz="2400" i="1" dirty="0">
                                <a:latin typeface="Cambria Math"/>
                              </a:rPr>
                              <m:t>𝑛</m:t>
                            </m:r>
                            <m:r>
                              <a:rPr lang="en-US" altLang="ja-JP" sz="2400" b="0" i="1" dirty="0" smtClean="0">
                                <a:latin typeface="Cambria Math" charset="0"/>
                              </a:rPr>
                              <m:t>−2</m:t>
                            </m:r>
                          </m:sub>
                          <m:sup>
                            <m:r>
                              <a:rPr lang="en-US" altLang="ja-JP" sz="2400" i="1" dirty="0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altLang="ja-JP" sz="2400" dirty="0" smtClean="0"/>
                  <a:t> is maximum </a:t>
                </a:r>
                <a:r>
                  <a:rPr lang="en-US" altLang="ja-JP" sz="2400" dirty="0"/>
                  <a:t>of </a:t>
                </a:r>
              </a:p>
              <a:p>
                <a:r>
                  <a:rPr lang="ja-JP" altLang="en-US" sz="2400" dirty="0"/>
                  <a:t>　　</a:t>
                </a:r>
                <a:r>
                  <a:rPr lang="en-US" altLang="ja-JP" sz="2400" dirty="0"/>
                  <a:t>(1) Estimation (*), and</a:t>
                </a:r>
              </a:p>
              <a:p>
                <a:r>
                  <a:rPr lang="ja-JP" altLang="en-US" sz="2400" dirty="0"/>
                  <a:t>　　</a:t>
                </a:r>
                <a:r>
                  <a:rPr lang="en-US" altLang="ja-JP" sz="2400" dirty="0"/>
                  <a:t>(2) Last part profiling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 i="0" dirty="0" smtClean="0">
                        <a:latin typeface="Cambria Math" charset="0"/>
                      </a:rPr>
                      <m:t>BKZ</m:t>
                    </m:r>
                  </m:oMath>
                </a14:m>
                <a:r>
                  <a:rPr lang="en-US" altLang="ja-JP" sz="2400" dirty="0"/>
                  <a:t> 2.0 </a:t>
                </a:r>
              </a:p>
              <a:p>
                <a:r>
                  <a:rPr lang="ja-JP" altLang="en-US" sz="2400" dirty="0"/>
                  <a:t>　　　　</a:t>
                </a:r>
                <a:r>
                  <a:rPr lang="en-US" altLang="ja-JP" sz="2400" dirty="0" smtClean="0"/>
                  <a:t>simulator [Chen-Nguyen11] 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2622102"/>
                <a:ext cx="5040560" cy="1938992"/>
              </a:xfrm>
              <a:prstGeom prst="rect">
                <a:avLst/>
              </a:prstGeom>
              <a:blipFill rotWithShape="0">
                <a:blip r:embed="rId6"/>
                <a:stretch>
                  <a:fillRect l="-1693" t="-2516" b="-66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タイトル 1"/>
              <p:cNvSpPr txBox="1">
                <a:spLocks/>
              </p:cNvSpPr>
              <p:nvPr/>
            </p:nvSpPr>
            <p:spPr>
              <a:xfrm>
                <a:off x="107504" y="116632"/>
                <a:ext cx="8208912" cy="72008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kumimoji="1"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ja-JP" dirty="0" smtClean="0"/>
                  <a:t>Outline to simulate </a:t>
                </a:r>
                <a14:m>
                  <m:oMath xmlns:m="http://schemas.openxmlformats.org/officeDocument/2006/math">
                    <m:r>
                      <a:rPr lang="en-US" altLang="ja-JP" sz="4000">
                        <a:latin typeface="Cambria Math" charset="0"/>
                      </a:rPr>
                      <m:t>(</m:t>
                    </m:r>
                    <m:d>
                      <m:dPr>
                        <m:begChr m:val="‖"/>
                        <m:endChr m:val="‖"/>
                        <m:ctrlPr>
                          <a:rPr lang="en-US" altLang="ja-JP" sz="4000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ja-JP" sz="4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ja-JP" sz="4000" b="1">
                                <a:latin typeface="Cambria Math"/>
                              </a:rPr>
                              <m:t>𝐛</m:t>
                            </m:r>
                          </m:e>
                          <m:sub>
                            <m:r>
                              <a:rPr lang="en-US" altLang="ja-JP" sz="4000" i="1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ja-JP" sz="4000" i="1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altLang="ja-JP" sz="4000">
                        <a:latin typeface="Cambria Math" charset="0"/>
                      </a:rPr>
                      <m:t>,…,</m:t>
                    </m:r>
                    <m:d>
                      <m:dPr>
                        <m:begChr m:val="‖"/>
                        <m:endChr m:val="‖"/>
                        <m:ctrlPr>
                          <a:rPr lang="en-US" altLang="ja-JP" sz="4000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ja-JP" sz="4000" i="1" dirty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ja-JP" sz="4000" b="1" dirty="0">
                                <a:latin typeface="Cambria Math"/>
                              </a:rPr>
                              <m:t>𝐛</m:t>
                            </m:r>
                          </m:e>
                          <m:sub>
                            <m:r>
                              <a:rPr lang="en-US" altLang="ja-JP" sz="4000" i="1" dirty="0">
                                <a:latin typeface="Cambria Math"/>
                              </a:rPr>
                              <m:t>𝑛</m:t>
                            </m:r>
                          </m:sub>
                          <m:sup>
                            <m:r>
                              <a:rPr lang="en-US" altLang="ja-JP" sz="4000" i="1" dirty="0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altLang="ja-JP" sz="4000" i="1" dirty="0">
                        <a:latin typeface="Cambria Math" charset="0"/>
                      </a:rPr>
                      <m:t>) </m:t>
                    </m:r>
                  </m:oMath>
                </a14:m>
                <a:r>
                  <a:rPr lang="en-US" altLang="ja-JP" sz="4000" dirty="0"/>
                  <a:t/>
                </a:r>
                <a:br>
                  <a:rPr lang="en-US" altLang="ja-JP" sz="4000" dirty="0"/>
                </a:br>
                <a:endParaRPr lang="ja-JP" altLang="en-US" sz="4000" dirty="0"/>
              </a:p>
            </p:txBody>
          </p:sp>
        </mc:Choice>
        <mc:Fallback xmlns="">
          <p:sp>
            <p:nvSpPr>
              <p:cNvPr id="12" name="タイトル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16632"/>
                <a:ext cx="8208912" cy="720080"/>
              </a:xfrm>
              <a:prstGeom prst="rect">
                <a:avLst/>
              </a:prstGeom>
              <a:blipFill rotWithShape="0">
                <a:blip r:embed="rId7"/>
                <a:stretch>
                  <a:fillRect l="-3046" t="-16949" b="-4661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 rot="16200000">
                <a:off x="-813849" y="4432338"/>
                <a:ext cx="1944216" cy="369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b="0" smtClean="0"/>
                  <a:t>log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ja-JP" b="1">
                                <a:latin typeface="Cambria Math"/>
                              </a:rPr>
                              <m:t>𝐛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ja-JP" i="1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813849" y="4432338"/>
                <a:ext cx="1944216" cy="369588"/>
              </a:xfrm>
              <a:prstGeom prst="rect">
                <a:avLst/>
              </a:prstGeom>
              <a:blipFill rotWithShape="0">
                <a:blip r:embed="rId8"/>
                <a:stretch>
                  <a:fillRect l="-10000" r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正方形/長方形 9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5">
              <a:lumMod val="40000"/>
              <a:lumOff val="6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ja-JP" dirty="0" smtClean="0">
                <a:solidFill>
                  <a:schemeClr val="tx1"/>
                </a:solidFill>
              </a:rPr>
              <a:t>Theory(6/9) 18/26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02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paper\201604\writing_materials\Euro2016slide\sim80_la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439248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4644008" y="2622102"/>
                <a:ext cx="5040560" cy="1986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ja-JP" sz="2400" i="1" smtClean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ja-JP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ja-JP" sz="2400" b="1">
                                <a:latin typeface="Cambria Math"/>
                              </a:rPr>
                              <m:t>𝐛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ja-JP" sz="2400" i="1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altLang="ja-JP" sz="2400" dirty="0" smtClean="0"/>
                  <a:t>for last indexes are</a:t>
                </a:r>
              </a:p>
              <a:p>
                <a:r>
                  <a:rPr lang="en-US" altLang="ja-JP" sz="2400" dirty="0" smtClean="0"/>
                  <a:t>maximum of </a:t>
                </a:r>
              </a:p>
              <a:p>
                <a:r>
                  <a:rPr lang="ja-JP" altLang="en-US" sz="2400" dirty="0"/>
                  <a:t>　</a:t>
                </a:r>
                <a:r>
                  <a:rPr lang="ja-JP" altLang="en-US" sz="2400" dirty="0" smtClean="0"/>
                  <a:t>　</a:t>
                </a:r>
                <a:r>
                  <a:rPr lang="en-US" altLang="ja-JP" sz="2400" dirty="0" smtClean="0"/>
                  <a:t>(1) Estimation (*), and</a:t>
                </a:r>
              </a:p>
              <a:p>
                <a:r>
                  <a:rPr lang="ja-JP" altLang="en-US" sz="2400" dirty="0"/>
                  <a:t>　</a:t>
                </a:r>
                <a:r>
                  <a:rPr lang="ja-JP" altLang="en-US" sz="2400" dirty="0" smtClean="0"/>
                  <a:t>　</a:t>
                </a:r>
                <a:r>
                  <a:rPr lang="en-US" altLang="ja-JP" sz="2400" dirty="0" smtClean="0"/>
                  <a:t>(2) Last part profiling in BKZ 2.0 </a:t>
                </a:r>
              </a:p>
              <a:p>
                <a:r>
                  <a:rPr lang="ja-JP" altLang="en-US" sz="2400" dirty="0"/>
                  <a:t>　</a:t>
                </a:r>
                <a:r>
                  <a:rPr lang="ja-JP" altLang="en-US" sz="2400" dirty="0" smtClean="0"/>
                  <a:t>　　　</a:t>
                </a:r>
                <a:r>
                  <a:rPr lang="en-US" altLang="ja-JP" sz="2400" dirty="0" smtClean="0"/>
                  <a:t>simulator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2622102"/>
                <a:ext cx="5040560" cy="1986506"/>
              </a:xfrm>
              <a:prstGeom prst="rect">
                <a:avLst/>
              </a:prstGeom>
              <a:blipFill rotWithShape="0">
                <a:blip r:embed="rId3"/>
                <a:stretch>
                  <a:fillRect l="-1935" t="-2454" b="-398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467544" y="867578"/>
                <a:ext cx="7848872" cy="15533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ja-JP" sz="2800" dirty="0" smtClean="0"/>
                  <a:t>Back-to-front simulating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ja-JP" sz="2800" dirty="0" smtClean="0"/>
                  <a:t>From the previous argument</a:t>
                </a:r>
                <a:endParaRPr lang="en-US" altLang="ja-JP" sz="280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ja-JP" altLang="en-US" sz="2800" b="0" i="1" smtClean="0">
                        <a:latin typeface="Cambria Math"/>
                      </a:rPr>
                      <m:t>　　　</m:t>
                    </m:r>
                    <m:d>
                      <m:dPr>
                        <m:begChr m:val="‖"/>
                        <m:endChr m:val="‖"/>
                        <m:ctrlPr>
                          <a:rPr lang="en-US" altLang="ja-JP" sz="2800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ja-JP" sz="2800" b="1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ja-JP" sz="2800" b="1">
                                <a:latin typeface="Cambria Math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en-US" altLang="ja-JP" sz="2800" i="1">
                                <a:latin typeface="Cambria Math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ja-JP" sz="2800" i="1">
                                <a:latin typeface="Cambria Math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altLang="ja-JP" sz="2800" i="1">
                        <a:latin typeface="Cambria Math" charset="0"/>
                      </a:rPr>
                      <m:t>=</m:t>
                    </m:r>
                    <m:box>
                      <m:boxPr>
                        <m:ctrlPr>
                          <a:rPr lang="en-US" altLang="ja-JP" sz="2800" i="1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ja-JP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ja-JP" sz="2800" i="1">
                                <a:latin typeface="Cambria Math" charset="0"/>
                              </a:rPr>
                              <m:t>𝛼𝛽</m:t>
                            </m:r>
                          </m:num>
                          <m:den>
                            <m:r>
                              <a:rPr lang="en-US" altLang="ja-JP" sz="2800" i="1">
                                <a:latin typeface="Cambria Math" charset="0"/>
                              </a:rPr>
                              <m:t>𝛽</m:t>
                            </m:r>
                            <m:r>
                              <a:rPr lang="en-US" altLang="ja-JP" sz="2800" i="1">
                                <a:latin typeface="Cambria Math" charset="0"/>
                              </a:rPr>
                              <m:t>+1</m:t>
                            </m:r>
                          </m:den>
                        </m:f>
                      </m:e>
                    </m:box>
                    <m:r>
                      <a:rPr lang="en-US" altLang="ja-JP" sz="2800" i="1">
                        <a:latin typeface="Cambria Math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altLang="ja-JP" sz="2800">
                        <a:latin typeface="Cambria Math" charset="0"/>
                      </a:rPr>
                      <m:t>GH</m:t>
                    </m:r>
                    <m:d>
                      <m:dPr>
                        <m:ctrlPr>
                          <a:rPr lang="en-US" altLang="ja-JP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altLang="ja-JP" sz="2800" dirty="0" smtClean="0"/>
                  <a:t> holds for all 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charset="0"/>
                      </a:rPr>
                      <m:t>𝑖</m:t>
                    </m:r>
                  </m:oMath>
                </a14:m>
                <a:r>
                  <a:rPr lang="en-US" altLang="ja-JP" sz="2800" dirty="0" smtClean="0"/>
                  <a:t>   … (*)</a:t>
                </a:r>
                <a:endParaRPr lang="ja-JP" altLang="en-US" sz="2800" dirty="0"/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867578"/>
                <a:ext cx="7848872" cy="1553310"/>
              </a:xfrm>
              <a:prstGeom prst="rect">
                <a:avLst/>
              </a:prstGeom>
              <a:blipFill rotWithShape="0">
                <a:blip r:embed="rId6"/>
                <a:stretch>
                  <a:fillRect l="-1399" t="-3529" b="-509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タイトル 1"/>
              <p:cNvSpPr txBox="1">
                <a:spLocks/>
              </p:cNvSpPr>
              <p:nvPr/>
            </p:nvSpPr>
            <p:spPr>
              <a:xfrm>
                <a:off x="107504" y="116632"/>
                <a:ext cx="8208912" cy="72008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kumimoji="1"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ja-JP" dirty="0" smtClean="0"/>
                  <a:t>Outline to simulate </a:t>
                </a:r>
                <a14:m>
                  <m:oMath xmlns:m="http://schemas.openxmlformats.org/officeDocument/2006/math">
                    <m:r>
                      <a:rPr lang="en-US" altLang="ja-JP" sz="4000">
                        <a:latin typeface="Cambria Math" charset="0"/>
                      </a:rPr>
                      <m:t>(</m:t>
                    </m:r>
                    <m:d>
                      <m:dPr>
                        <m:begChr m:val="‖"/>
                        <m:endChr m:val="‖"/>
                        <m:ctrlPr>
                          <a:rPr lang="en-US" altLang="ja-JP" sz="4000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ja-JP" sz="4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ja-JP" sz="4000" b="1">
                                <a:latin typeface="Cambria Math"/>
                              </a:rPr>
                              <m:t>𝐛</m:t>
                            </m:r>
                          </m:e>
                          <m:sub>
                            <m:r>
                              <a:rPr lang="en-US" altLang="ja-JP" sz="4000" i="1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ja-JP" sz="4000" i="1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altLang="ja-JP" sz="4000">
                        <a:latin typeface="Cambria Math" charset="0"/>
                      </a:rPr>
                      <m:t>,…,</m:t>
                    </m:r>
                    <m:d>
                      <m:dPr>
                        <m:begChr m:val="‖"/>
                        <m:endChr m:val="‖"/>
                        <m:ctrlPr>
                          <a:rPr lang="en-US" altLang="ja-JP" sz="4000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ja-JP" sz="4000" i="1" dirty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ja-JP" sz="4000" b="1" dirty="0">
                                <a:latin typeface="Cambria Math"/>
                              </a:rPr>
                              <m:t>𝐛</m:t>
                            </m:r>
                          </m:e>
                          <m:sub>
                            <m:r>
                              <a:rPr lang="en-US" altLang="ja-JP" sz="4000" i="1" dirty="0">
                                <a:latin typeface="Cambria Math"/>
                              </a:rPr>
                              <m:t>𝑛</m:t>
                            </m:r>
                          </m:sub>
                          <m:sup>
                            <m:r>
                              <a:rPr lang="en-US" altLang="ja-JP" sz="4000" i="1" dirty="0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altLang="ja-JP" sz="4000" i="1" dirty="0">
                        <a:latin typeface="Cambria Math" charset="0"/>
                      </a:rPr>
                      <m:t>) </m:t>
                    </m:r>
                  </m:oMath>
                </a14:m>
                <a:r>
                  <a:rPr lang="en-US" altLang="ja-JP" sz="4000" dirty="0"/>
                  <a:t/>
                </a:r>
                <a:br>
                  <a:rPr lang="en-US" altLang="ja-JP" sz="4000" dirty="0"/>
                </a:br>
                <a:endParaRPr lang="ja-JP" altLang="en-US" sz="4000" dirty="0"/>
              </a:p>
            </p:txBody>
          </p:sp>
        </mc:Choice>
        <mc:Fallback xmlns="">
          <p:sp>
            <p:nvSpPr>
              <p:cNvPr id="9" name="タイトル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16632"/>
                <a:ext cx="8208912" cy="720080"/>
              </a:xfrm>
              <a:prstGeom prst="rect">
                <a:avLst/>
              </a:prstGeom>
              <a:blipFill rotWithShape="0">
                <a:blip r:embed="rId7"/>
                <a:stretch>
                  <a:fillRect l="-3046" t="-16949" b="-4661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 rot="16200000">
                <a:off x="-813849" y="4432338"/>
                <a:ext cx="1944216" cy="369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b="0" smtClean="0"/>
                  <a:t>log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ja-JP" b="1">
                                <a:latin typeface="Cambria Math"/>
                              </a:rPr>
                              <m:t>𝐛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ja-JP" i="1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813849" y="4432338"/>
                <a:ext cx="1944216" cy="369588"/>
              </a:xfrm>
              <a:prstGeom prst="rect">
                <a:avLst/>
              </a:prstGeom>
              <a:blipFill rotWithShape="0">
                <a:blip r:embed="rId8"/>
                <a:stretch>
                  <a:fillRect l="-10000" r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5">
              <a:lumMod val="40000"/>
              <a:lumOff val="6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ja-JP" dirty="0" smtClean="0">
                <a:solidFill>
                  <a:schemeClr val="tx1"/>
                </a:solidFill>
              </a:rPr>
              <a:t>Theory(6/9) 18/26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88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4644008" y="2622102"/>
            <a:ext cx="42484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The middle and first indexes</a:t>
            </a:r>
          </a:p>
          <a:p>
            <a:r>
              <a:rPr lang="en-US" altLang="ja-JP" sz="2400" dirty="0" smtClean="0"/>
              <a:t>are simulated by (*)</a:t>
            </a:r>
          </a:p>
          <a:p>
            <a:endParaRPr kumimoji="1" lang="en-US" altLang="ja-JP" sz="2400" dirty="0" smtClean="0"/>
          </a:p>
          <a:p>
            <a:r>
              <a:rPr kumimoji="1" lang="en-US" altLang="ja-JP" sz="2000" dirty="0" smtClean="0"/>
              <a:t>Note:  </a:t>
            </a:r>
          </a:p>
          <a:p>
            <a:r>
              <a:rPr kumimoji="1" lang="en-US" altLang="ja-JP" sz="2000" dirty="0" smtClean="0"/>
              <a:t>After the 1st round simulation</a:t>
            </a:r>
          </a:p>
          <a:p>
            <a:r>
              <a:rPr lang="en-US" altLang="ja-JP" sz="2000" dirty="0"/>
              <a:t>d</a:t>
            </a:r>
            <a:r>
              <a:rPr lang="en-US" altLang="ja-JP" sz="2000" dirty="0" smtClean="0"/>
              <a:t>o 2nd simulation to modify </a:t>
            </a:r>
            <a:endParaRPr kumimoji="1" lang="ja-JP" altLang="en-US" sz="2000" dirty="0"/>
          </a:p>
        </p:txBody>
      </p:sp>
      <p:pic>
        <p:nvPicPr>
          <p:cNvPr id="1027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2422800"/>
            <a:ext cx="4392000" cy="43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フリーフォーム 2"/>
          <p:cNvSpPr/>
          <p:nvPr/>
        </p:nvSpPr>
        <p:spPr>
          <a:xfrm>
            <a:off x="1543050" y="2842863"/>
            <a:ext cx="3390900" cy="309912"/>
          </a:xfrm>
          <a:custGeom>
            <a:avLst/>
            <a:gdLst>
              <a:gd name="connsiteX0" fmla="*/ 3390900 w 3390900"/>
              <a:gd name="connsiteY0" fmla="*/ 71787 h 309912"/>
              <a:gd name="connsiteX1" fmla="*/ 2000250 w 3390900"/>
              <a:gd name="connsiteY1" fmla="*/ 14637 h 309912"/>
              <a:gd name="connsiteX2" fmla="*/ 0 w 3390900"/>
              <a:gd name="connsiteY2" fmla="*/ 309912 h 3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0900" h="309912">
                <a:moveTo>
                  <a:pt x="3390900" y="71787"/>
                </a:moveTo>
                <a:cubicBezTo>
                  <a:pt x="2978150" y="23368"/>
                  <a:pt x="2565400" y="-25050"/>
                  <a:pt x="2000250" y="14637"/>
                </a:cubicBezTo>
                <a:cubicBezTo>
                  <a:pt x="1435100" y="54324"/>
                  <a:pt x="717550" y="182118"/>
                  <a:pt x="0" y="309912"/>
                </a:cubicBezTo>
              </a:path>
            </a:pathLst>
          </a:custGeom>
          <a:noFill/>
          <a:ln>
            <a:solidFill>
              <a:srgbClr val="FF0000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右中かっこ 4"/>
          <p:cNvSpPr/>
          <p:nvPr/>
        </p:nvSpPr>
        <p:spPr>
          <a:xfrm rot="18679187">
            <a:off x="1286362" y="2189059"/>
            <a:ext cx="329406" cy="2128115"/>
          </a:xfrm>
          <a:prstGeom prst="rightBrace">
            <a:avLst>
              <a:gd name="adj1" fmla="val 36993"/>
              <a:gd name="adj2" fmla="val 50000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/>
              <p:cNvSpPr/>
              <p:nvPr/>
            </p:nvSpPr>
            <p:spPr>
              <a:xfrm>
                <a:off x="467544" y="867578"/>
                <a:ext cx="7848872" cy="15533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ja-JP" sz="2800" dirty="0" smtClean="0"/>
                  <a:t>Back-to-front simulating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ja-JP" sz="2800" dirty="0" smtClean="0"/>
                  <a:t>From the previous argument</a:t>
                </a:r>
                <a:endParaRPr lang="en-US" altLang="ja-JP" sz="280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ja-JP" altLang="en-US" sz="2800" b="0" i="1" smtClean="0">
                        <a:latin typeface="Cambria Math"/>
                      </a:rPr>
                      <m:t>　　　</m:t>
                    </m:r>
                    <m:d>
                      <m:dPr>
                        <m:begChr m:val="‖"/>
                        <m:endChr m:val="‖"/>
                        <m:ctrlPr>
                          <a:rPr lang="en-US" altLang="ja-JP" sz="2800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ja-JP" sz="2800" b="1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ja-JP" sz="2800" b="1">
                                <a:latin typeface="Cambria Math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en-US" altLang="ja-JP" sz="2800" i="1">
                                <a:latin typeface="Cambria Math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ja-JP" sz="2800" i="1">
                                <a:latin typeface="Cambria Math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altLang="ja-JP" sz="2800" i="1">
                        <a:latin typeface="Cambria Math" charset="0"/>
                      </a:rPr>
                      <m:t>=</m:t>
                    </m:r>
                    <m:box>
                      <m:boxPr>
                        <m:ctrlPr>
                          <a:rPr lang="en-US" altLang="ja-JP" sz="2800" i="1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ja-JP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ja-JP" sz="2800" i="1">
                                <a:latin typeface="Cambria Math" charset="0"/>
                              </a:rPr>
                              <m:t>𝛼𝛽</m:t>
                            </m:r>
                          </m:num>
                          <m:den>
                            <m:r>
                              <a:rPr lang="en-US" altLang="ja-JP" sz="2800" i="1">
                                <a:latin typeface="Cambria Math" charset="0"/>
                              </a:rPr>
                              <m:t>𝛽</m:t>
                            </m:r>
                            <m:r>
                              <a:rPr lang="en-US" altLang="ja-JP" sz="2800" i="1">
                                <a:latin typeface="Cambria Math" charset="0"/>
                              </a:rPr>
                              <m:t>+1</m:t>
                            </m:r>
                          </m:den>
                        </m:f>
                      </m:e>
                    </m:box>
                    <m:r>
                      <a:rPr lang="en-US" altLang="ja-JP" sz="2800" i="1">
                        <a:latin typeface="Cambria Math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altLang="ja-JP" sz="2800">
                        <a:latin typeface="Cambria Math" charset="0"/>
                      </a:rPr>
                      <m:t>GH</m:t>
                    </m:r>
                    <m:d>
                      <m:dPr>
                        <m:ctrlPr>
                          <a:rPr lang="en-US" altLang="ja-JP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altLang="ja-JP" sz="2800" dirty="0" smtClean="0"/>
                  <a:t> holds for all 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charset="0"/>
                      </a:rPr>
                      <m:t>𝑖</m:t>
                    </m:r>
                  </m:oMath>
                </a14:m>
                <a:r>
                  <a:rPr lang="en-US" altLang="ja-JP" sz="2800" dirty="0" smtClean="0"/>
                  <a:t>   … (*)</a:t>
                </a:r>
                <a:endParaRPr lang="ja-JP" altLang="en-US" sz="2800" dirty="0"/>
              </a:p>
            </p:txBody>
          </p:sp>
        </mc:Choice>
        <mc:Fallback xmlns="">
          <p:sp>
            <p:nvSpPr>
              <p:cNvPr id="10" name="正方形/長方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867578"/>
                <a:ext cx="7848872" cy="1553310"/>
              </a:xfrm>
              <a:prstGeom prst="rect">
                <a:avLst/>
              </a:prstGeom>
              <a:blipFill rotWithShape="0">
                <a:blip r:embed="rId6"/>
                <a:stretch>
                  <a:fillRect l="-1399" t="-3529" b="-509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タイトル 1"/>
              <p:cNvSpPr txBox="1">
                <a:spLocks/>
              </p:cNvSpPr>
              <p:nvPr/>
            </p:nvSpPr>
            <p:spPr>
              <a:xfrm>
                <a:off x="107504" y="116632"/>
                <a:ext cx="8208912" cy="72008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kumimoji="1"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ja-JP" dirty="0" smtClean="0"/>
                  <a:t>Outline to simulate </a:t>
                </a:r>
                <a14:m>
                  <m:oMath xmlns:m="http://schemas.openxmlformats.org/officeDocument/2006/math">
                    <m:r>
                      <a:rPr lang="en-US" altLang="ja-JP" sz="4000">
                        <a:latin typeface="Cambria Math" charset="0"/>
                      </a:rPr>
                      <m:t>(</m:t>
                    </m:r>
                    <m:d>
                      <m:dPr>
                        <m:begChr m:val="‖"/>
                        <m:endChr m:val="‖"/>
                        <m:ctrlPr>
                          <a:rPr lang="en-US" altLang="ja-JP" sz="4000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ja-JP" sz="4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ja-JP" sz="4000" b="1">
                                <a:latin typeface="Cambria Math"/>
                              </a:rPr>
                              <m:t>𝐛</m:t>
                            </m:r>
                          </m:e>
                          <m:sub>
                            <m:r>
                              <a:rPr lang="en-US" altLang="ja-JP" sz="4000" i="1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ja-JP" sz="4000" i="1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altLang="ja-JP" sz="4000">
                        <a:latin typeface="Cambria Math" charset="0"/>
                      </a:rPr>
                      <m:t>,…,</m:t>
                    </m:r>
                    <m:d>
                      <m:dPr>
                        <m:begChr m:val="‖"/>
                        <m:endChr m:val="‖"/>
                        <m:ctrlPr>
                          <a:rPr lang="en-US" altLang="ja-JP" sz="4000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ja-JP" sz="4000" i="1" dirty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ja-JP" sz="4000" b="1" dirty="0">
                                <a:latin typeface="Cambria Math"/>
                              </a:rPr>
                              <m:t>𝐛</m:t>
                            </m:r>
                          </m:e>
                          <m:sub>
                            <m:r>
                              <a:rPr lang="en-US" altLang="ja-JP" sz="4000" i="1" dirty="0">
                                <a:latin typeface="Cambria Math"/>
                              </a:rPr>
                              <m:t>𝑛</m:t>
                            </m:r>
                          </m:sub>
                          <m:sup>
                            <m:r>
                              <a:rPr lang="en-US" altLang="ja-JP" sz="4000" i="1" dirty="0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altLang="ja-JP" sz="4000" i="1" dirty="0">
                        <a:latin typeface="Cambria Math" charset="0"/>
                      </a:rPr>
                      <m:t>) </m:t>
                    </m:r>
                  </m:oMath>
                </a14:m>
                <a:r>
                  <a:rPr lang="en-US" altLang="ja-JP" sz="4000" dirty="0"/>
                  <a:t/>
                </a:r>
                <a:br>
                  <a:rPr lang="en-US" altLang="ja-JP" sz="4000" dirty="0"/>
                </a:br>
                <a:endParaRPr lang="ja-JP" altLang="en-US" sz="4000" dirty="0"/>
              </a:p>
            </p:txBody>
          </p:sp>
        </mc:Choice>
        <mc:Fallback xmlns="">
          <p:sp>
            <p:nvSpPr>
              <p:cNvPr id="11" name="タイトル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16632"/>
                <a:ext cx="8208912" cy="720080"/>
              </a:xfrm>
              <a:prstGeom prst="rect">
                <a:avLst/>
              </a:prstGeom>
              <a:blipFill rotWithShape="0">
                <a:blip r:embed="rId7"/>
                <a:stretch>
                  <a:fillRect l="-3046" t="-16949" b="-4661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 rot="16200000">
                <a:off x="-813849" y="4432338"/>
                <a:ext cx="1944216" cy="369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b="0" smtClean="0"/>
                  <a:t>log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ja-JP" b="1">
                                <a:latin typeface="Cambria Math"/>
                              </a:rPr>
                              <m:t>𝐛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ja-JP" i="1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813849" y="4432338"/>
                <a:ext cx="1944216" cy="369588"/>
              </a:xfrm>
              <a:prstGeom prst="rect">
                <a:avLst/>
              </a:prstGeom>
              <a:blipFill rotWithShape="0">
                <a:blip r:embed="rId8"/>
                <a:stretch>
                  <a:fillRect l="-10000" r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正方形/長方形 11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5">
              <a:lumMod val="40000"/>
              <a:lumOff val="6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ja-JP" dirty="0" smtClean="0">
                <a:solidFill>
                  <a:schemeClr val="tx1"/>
                </a:solidFill>
              </a:rPr>
              <a:t>Theory(6/9) 18/26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4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208912" cy="720080"/>
          </a:xfrm>
        </p:spPr>
        <p:txBody>
          <a:bodyPr wrap="none" anchor="t">
            <a:noAutofit/>
          </a:bodyPr>
          <a:lstStyle/>
          <a:p>
            <a:pPr algn="l"/>
            <a:r>
              <a:rPr kumimoji="1" lang="en-US" altLang="ja-JP" dirty="0" smtClean="0"/>
              <a:t>Lattices and basic properties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229237" y="1211268"/>
                <a:ext cx="867697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400" dirty="0" smtClean="0"/>
                  <a:t>For independent vectors </a:t>
                </a:r>
                <a14:m>
                  <m:oMath xmlns:m="http://schemas.openxmlformats.org/officeDocument/2006/math">
                    <m:r>
                      <a:rPr lang="en-US" altLang="ja-JP" sz="2400" b="0" i="0" dirty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ja-JP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dirty="0">
                            <a:latin typeface="Cambria Math"/>
                          </a:rPr>
                          <m:t>𝐛</m:t>
                        </m:r>
                      </m:e>
                      <m:sub>
                        <m:r>
                          <a:rPr lang="en-US" altLang="ja-JP" sz="2400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ja-JP" sz="2400" dirty="0"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altLang="ja-JP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>
                            <a:latin typeface="Cambria Math"/>
                          </a:rPr>
                          <m:t>𝐛</m:t>
                        </m:r>
                      </m:e>
                      <m:sub>
                        <m:r>
                          <a:rPr lang="en-US" altLang="ja-JP" sz="240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altLang="ja-JP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ja-JP" sz="2400" dirty="0" smtClean="0"/>
                  <a:t>, the lattice is</a:t>
                </a:r>
              </a:p>
              <a:p>
                <a:r>
                  <a:rPr lang="ja-JP" altLang="en-US" sz="2400" dirty="0"/>
                  <a:t>　</a:t>
                </a:r>
                <a:r>
                  <a:rPr lang="ja-JP" altLang="en-US" sz="2400" dirty="0" smtClean="0"/>
                  <a:t>　　　　　　　　</a:t>
                </a:r>
                <a:r>
                  <a:rPr lang="en-US" altLang="ja-JP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ja-JP" sz="2400" i="1" smtClean="0">
                        <a:latin typeface="Cambria Math"/>
                      </a:rPr>
                      <m:t>𝐿</m:t>
                    </m:r>
                    <m:r>
                      <a:rPr lang="en-US" altLang="ja-JP" sz="240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ja-JP" sz="2400" i="1">
                            <a:latin typeface="Cambria Math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altLang="ja-JP" sz="240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ja-JP" sz="2400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altLang="ja-JP" sz="2400">
                                <a:latin typeface="Cambria Math"/>
                              </a:rPr>
                              <m:t>=</m:t>
                            </m:r>
                            <m:r>
                              <a:rPr lang="en-US" altLang="ja-JP" sz="2400" i="1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ja-JP" sz="2400" i="1">
                                <a:latin typeface="Cambria Math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ja-JP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sz="2400"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ja-JP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>
                                    <a:latin typeface="Cambria Math"/>
                                  </a:rPr>
                                  <m:t>𝐛</m:t>
                                </m:r>
                              </m:e>
                              <m:sub>
                                <m:r>
                                  <a:rPr lang="en-US" altLang="ja-JP" sz="2400"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ja-JP" sz="2400" b="0" i="1" smtClean="0">
                                <a:latin typeface="Cambria Math"/>
                              </a:rPr>
                              <m:t> :</m:t>
                            </m:r>
                            <m:sSub>
                              <m:sSubPr>
                                <m:ctrlPr>
                                  <a:rPr lang="en-US" altLang="ja-JP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sz="2400"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ja-JP" sz="2400">
                                <a:latin typeface="Cambria Math"/>
                              </a:rPr>
                              <m:t>∈</m:t>
                            </m:r>
                            <m:r>
                              <a:rPr lang="en-US" altLang="ja-JP" sz="2400">
                                <a:latin typeface="Cambria Math"/>
                              </a:rPr>
                              <m:t>ℤ</m:t>
                            </m:r>
                          </m:e>
                        </m:nary>
                      </m:e>
                    </m:d>
                  </m:oMath>
                </a14:m>
                <a:r>
                  <a:rPr lang="en-US" altLang="ja-JP" sz="2400" dirty="0" smtClean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ja-JP" sz="2400" b="0" i="1" dirty="0" smtClean="0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altLang="ja-JP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dirty="0">
                            <a:latin typeface="Cambria Math"/>
                          </a:rPr>
                          <m:t>𝐛</m:t>
                        </m:r>
                      </m:e>
                      <m:sub>
                        <m:r>
                          <a:rPr lang="en-US" altLang="ja-JP" sz="2400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ja-JP" sz="2400" dirty="0"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altLang="ja-JP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>
                            <a:latin typeface="Cambria Math"/>
                          </a:rPr>
                          <m:t>𝐛</m:t>
                        </m:r>
                      </m:e>
                      <m:sub>
                        <m:r>
                          <a:rPr lang="en-US" altLang="ja-JP" sz="240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altLang="ja-JP" sz="2400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altLang="ja-JP" sz="2400" dirty="0" smtClean="0"/>
                  <a:t> is the basis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ja-JP" sz="2400" dirty="0" smtClean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237" y="1211268"/>
                <a:ext cx="8676976" cy="1569660"/>
              </a:xfrm>
              <a:prstGeom prst="rect">
                <a:avLst/>
              </a:prstGeom>
              <a:blipFill rotWithShape="0">
                <a:blip r:embed="rId2"/>
                <a:stretch>
                  <a:fillRect l="-984" t="-13230" b="-972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/>
              <p:cNvSpPr/>
              <p:nvPr/>
            </p:nvSpPr>
            <p:spPr>
              <a:xfrm>
                <a:off x="229237" y="2420888"/>
                <a:ext cx="6840760" cy="30069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400" dirty="0" smtClean="0"/>
                  <a:t>The Gram-Schmidt basis </a:t>
                </a:r>
                <a14:m>
                  <m:oMath xmlns:m="http://schemas.openxmlformats.org/officeDocument/2006/math">
                    <m:r>
                      <a:rPr lang="en-US" altLang="ja-JP" sz="2400" b="0" i="0" smtClean="0">
                        <a:latin typeface="Cambria Math" charset="0"/>
                      </a:rPr>
                      <m:t>(</m:t>
                    </m:r>
                    <m:sSubSup>
                      <m:sSubSupPr>
                        <m:ctrlPr>
                          <a:rPr lang="en-US" altLang="ja-JP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ja-JP" sz="2400" b="1">
                            <a:latin typeface="Cambria Math"/>
                          </a:rPr>
                          <m:t>𝐛</m:t>
                        </m:r>
                      </m:e>
                      <m:sub>
                        <m:r>
                          <a:rPr lang="en-US" altLang="ja-JP" sz="24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altLang="ja-JP" sz="2400" i="1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altLang="ja-JP" sz="2400" b="0" i="0" smtClean="0">
                        <a:latin typeface="Cambria Math" charset="0"/>
                      </a:rPr>
                      <m:t>,…,</m:t>
                    </m:r>
                    <m:sSubSup>
                      <m:sSubSupPr>
                        <m:ctrlPr>
                          <a:rPr lang="en-US" altLang="ja-JP" sz="2400" i="1" dirty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ja-JP" sz="2400" b="1" dirty="0">
                            <a:latin typeface="Cambria Math"/>
                          </a:rPr>
                          <m:t>𝐛</m:t>
                        </m:r>
                      </m:e>
                      <m:sub>
                        <m:r>
                          <a:rPr lang="en-US" altLang="ja-JP" sz="2400" i="1" dirty="0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altLang="ja-JP" sz="2400" i="1" dirty="0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altLang="ja-JP" sz="2400" b="0" i="1" dirty="0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altLang="ja-JP" sz="2400" dirty="0"/>
                  <a:t> where 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altLang="ja-JP" sz="24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ja-JP" sz="2400" b="1">
                            <a:latin typeface="Cambria Math" charset="0"/>
                          </a:rPr>
                          <m:t>𝐛</m:t>
                        </m:r>
                      </m:e>
                      <m:sub>
                        <m:r>
                          <a:rPr lang="en-US" altLang="ja-JP" sz="2400" i="1">
                            <a:latin typeface="Cambria Math" charset="0"/>
                          </a:rPr>
                          <m:t>𝑖</m:t>
                        </m:r>
                      </m:sub>
                      <m:sup>
                        <m:r>
                          <a:rPr lang="en-US" altLang="ja-JP" sz="2400" i="1">
                            <a:latin typeface="Cambria Math" charset="0"/>
                          </a:rPr>
                          <m:t>∗</m:t>
                        </m:r>
                      </m:sup>
                    </m:sSubSup>
                    <m:r>
                      <a:rPr lang="en-US" altLang="ja-JP" sz="2400" i="1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altLang="ja-JP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b="1">
                            <a:latin typeface="Cambria Math" charset="0"/>
                          </a:rPr>
                          <m:t>𝐛</m:t>
                        </m:r>
                      </m:e>
                      <m:sub>
                        <m:r>
                          <a:rPr lang="en-US" altLang="ja-JP" sz="2400" i="1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altLang="ja-JP" sz="2400" i="1">
                        <a:latin typeface="Cambria Math" charset="0"/>
                      </a:rPr>
                      <m:t>−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ja-JP" sz="24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ja-JP" sz="2400" i="1">
                            <a:latin typeface="Cambria Math" charset="0"/>
                          </a:rPr>
                          <m:t>𝑗</m:t>
                        </m:r>
                        <m:r>
                          <a:rPr lang="en-US" altLang="ja-JP" sz="2400" i="1"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altLang="ja-JP" sz="2400" i="1">
                            <a:latin typeface="Cambria Math" charset="0"/>
                          </a:rPr>
                          <m:t>𝑖</m:t>
                        </m:r>
                        <m:r>
                          <a:rPr lang="en-US" altLang="ja-JP" sz="2400" i="1">
                            <a:latin typeface="Cambria Math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altLang="ja-JP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charset="0"/>
                              </a:rPr>
                              <m:t>𝑖𝑗</m:t>
                            </m:r>
                          </m:sub>
                        </m:sSub>
                        <m:sSubSup>
                          <m:sSubSupPr>
                            <m:ctrlPr>
                              <a:rPr lang="en-US" altLang="ja-JP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ja-JP" sz="2400" b="1">
                                <a:latin typeface="Cambria Math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altLang="ja-JP" sz="2400" i="1">
                                <a:latin typeface="Cambria Math" charset="0"/>
                              </a:rPr>
                              <m:t>∗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altLang="ja-JP" sz="2400" dirty="0"/>
                  <a:t> </a:t>
                </a:r>
                <a:endParaRPr lang="en-US" altLang="ja-JP" sz="2400" dirty="0" smtClean="0"/>
              </a:p>
              <a:p>
                <a:pPr lvl="1">
                  <a:lnSpc>
                    <a:spcPct val="150000"/>
                  </a:lnSpc>
                  <a:defRPr/>
                </a:pPr>
                <a:r>
                  <a:rPr lang="ja-JP" altLang="en-US" sz="2400" dirty="0" smtClean="0"/>
                  <a:t>　　　　</a:t>
                </a:r>
                <a:r>
                  <a:rPr lang="en-US" altLang="ja-JP" sz="2400" dirty="0" smtClean="0"/>
                  <a:t>for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charset="0"/>
                      </a:rPr>
                      <m:t>1</m:t>
                    </m:r>
                    <m:r>
                      <a:rPr lang="en-US" altLang="ja-JP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  <m:r>
                      <a:rPr lang="en-US" altLang="ja-JP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𝑗</m:t>
                    </m:r>
                    <m:r>
                      <a:rPr lang="en-US" altLang="ja-JP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&lt;</m:t>
                    </m:r>
                    <m:r>
                      <a:rPr lang="en-US" altLang="ja-JP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𝑖</m:t>
                    </m:r>
                    <m:r>
                      <a:rPr lang="en-US" altLang="ja-JP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&lt;</m:t>
                    </m:r>
                    <m:r>
                      <a:rPr lang="en-US" altLang="ja-JP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𝑛</m:t>
                    </m:r>
                  </m:oMath>
                </a14:m>
                <a:r>
                  <a:rPr lang="ja-JP" altLang="en-US" sz="2400" dirty="0"/>
                  <a:t>　</a:t>
                </a:r>
                <a:r>
                  <a:rPr lang="en-US" altLang="ja-JP" sz="2400" dirty="0" smtClean="0"/>
                  <a:t> </a:t>
                </a:r>
                <a:endParaRPr lang="en-US" altLang="ja-JP" sz="2400" dirty="0"/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𝜇</m:t>
                        </m:r>
                      </m:e>
                      <m:sub>
                        <m:r>
                          <a:rPr lang="en-US" altLang="ja-JP" sz="2400" i="1">
                            <a:latin typeface="Cambria Math" charset="0"/>
                          </a:rPr>
                          <m:t>𝑖𝑗</m:t>
                        </m:r>
                      </m:sub>
                    </m:sSub>
                    <m:r>
                      <a:rPr lang="en-US" altLang="ja-JP" sz="2400" i="1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altLang="ja-JP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b="1">
                            <a:latin typeface="Cambria Math" charset="0"/>
                          </a:rPr>
                          <m:t>𝐛</m:t>
                        </m:r>
                      </m:e>
                      <m:sub>
                        <m:r>
                          <a:rPr lang="en-US" altLang="ja-JP" sz="2400" i="1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altLang="ja-JP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∙</m:t>
                    </m:r>
                    <m:sSubSup>
                      <m:sSubSupPr>
                        <m:ctrlPr>
                          <a:rPr lang="en-US" altLang="ja-JP" sz="2400" i="1">
                            <a:latin typeface="Cambria Math"/>
                            <a:ea typeface="Cambria Math" charset="0"/>
                            <a:cs typeface="Cambria Math" charset="0"/>
                          </a:rPr>
                        </m:ctrlPr>
                      </m:sSubSupPr>
                      <m:e>
                        <m:r>
                          <a:rPr lang="en-US" altLang="ja-JP" sz="2400" b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𝐛</m:t>
                        </m:r>
                      </m:e>
                      <m:sub>
                        <m:r>
                          <a:rPr lang="en-US" altLang="ja-JP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𝑗</m:t>
                        </m:r>
                      </m:sub>
                      <m:sup>
                        <m:r>
                          <a:rPr lang="en-US" altLang="ja-JP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∗</m:t>
                        </m:r>
                      </m:sup>
                    </m:sSubSup>
                    <m:r>
                      <a:rPr lang="en-US" altLang="ja-JP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/</m:t>
                    </m:r>
                    <m:sSup>
                      <m:sSupPr>
                        <m:ctrlPr>
                          <a:rPr lang="en-US" altLang="ja-JP" sz="2400" i="1">
                            <a:latin typeface="Cambria Math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ja-JP" sz="2400" i="1">
                                <a:latin typeface="Cambria Math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ja-JP" sz="2400" i="1">
                                    <a:latin typeface="Cambria Math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sz="2400" b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𝐛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altLang="ja-JP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∗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en-US" altLang="ja-JP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ja-JP" altLang="en-US" sz="2400" dirty="0"/>
                  <a:t>　</a:t>
                </a:r>
                <a:endParaRPr lang="en-US" altLang="ja-JP" sz="2400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altLang="ja-JP" sz="2400" dirty="0"/>
                  <a:t>The lattice volume </a:t>
                </a:r>
                <a:r>
                  <a:rPr lang="en-US" altLang="ja-JP" sz="2400" dirty="0" smtClean="0"/>
                  <a:t>is</a:t>
                </a:r>
                <a:r>
                  <a:rPr lang="en-US" altLang="ja-JP" sz="24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ctrlPr>
                          <a:rPr lang="is-IS" altLang="ja-JP" sz="240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ja-JP" sz="2400" b="0" i="1" smtClean="0">
                            <a:latin typeface="Cambria Math" charset="0"/>
                          </a:rPr>
                          <m:t>𝑖</m:t>
                        </m:r>
                        <m:r>
                          <a:rPr lang="en-US" altLang="ja-JP" sz="2400" b="0" i="1" smtClean="0"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altLang="ja-JP" sz="2400" b="0" i="1" smtClean="0">
                            <a:latin typeface="Cambria Math" charset="0"/>
                          </a:rPr>
                          <m:t>𝑛</m:t>
                        </m:r>
                      </m:sup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is-IS" altLang="ja-JP" sz="2400" i="1" smtClean="0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ja-JP" sz="240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sz="2400" b="1" i="0" smtClean="0">
                                    <a:latin typeface="Cambria Math" charset="0"/>
                                  </a:rPr>
                                  <m:t>𝐛</m:t>
                                </m:r>
                              </m:e>
                              <m:sub>
                                <m:r>
                                  <a:rPr lang="en-US" altLang="ja-JP" sz="2400" b="0" i="1" smtClean="0"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altLang="ja-JP" sz="2400" b="0" i="1" smtClean="0">
                                    <a:latin typeface="Cambria Math" charset="0"/>
                                  </a:rPr>
                                  <m:t>∗</m:t>
                                </m:r>
                              </m:sup>
                            </m:sSubSup>
                          </m:e>
                        </m:d>
                      </m:e>
                    </m:nary>
                  </m:oMath>
                </a14:m>
                <a:r>
                  <a:rPr lang="ja-JP" altLang="en-US" sz="2400" dirty="0" smtClean="0"/>
                  <a:t>　　　　</a:t>
                </a:r>
                <a:r>
                  <a:rPr lang="en-US" altLang="ja-JP" sz="2400" dirty="0" smtClean="0"/>
                  <a:t> </a:t>
                </a:r>
                <a:r>
                  <a:rPr lang="ja-JP" altLang="en-US" sz="2400" dirty="0" smtClean="0"/>
                  <a:t>　</a:t>
                </a:r>
                <a:r>
                  <a:rPr lang="ja-JP" altLang="en-US" sz="2400" dirty="0"/>
                  <a:t>　　　</a:t>
                </a:r>
                <a:endParaRPr lang="en-US" altLang="ja-JP" sz="2400" dirty="0"/>
              </a:p>
            </p:txBody>
          </p:sp>
        </mc:Choice>
        <mc:Fallback xmlns="">
          <p:sp>
            <p:nvSpPr>
              <p:cNvPr id="3" name="正方形/長方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237" y="2420888"/>
                <a:ext cx="6840760" cy="3006977"/>
              </a:xfrm>
              <a:prstGeom prst="rect">
                <a:avLst/>
              </a:prstGeom>
              <a:blipFill rotWithShape="0">
                <a:blip r:embed="rId3"/>
                <a:stretch>
                  <a:fillRect l="-1248" t="-1623" b="-267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フリーフォーム 26"/>
          <p:cNvSpPr/>
          <p:nvPr/>
        </p:nvSpPr>
        <p:spPr>
          <a:xfrm>
            <a:off x="7052342" y="2263665"/>
            <a:ext cx="1776248" cy="1912882"/>
          </a:xfrm>
          <a:custGeom>
            <a:avLst/>
            <a:gdLst>
              <a:gd name="connsiteX0" fmla="*/ 0 w 1776248"/>
              <a:gd name="connsiteY0" fmla="*/ 1912882 h 1912882"/>
              <a:gd name="connsiteX1" fmla="*/ 1545021 w 1776248"/>
              <a:gd name="connsiteY1" fmla="*/ 1555531 h 1912882"/>
              <a:gd name="connsiteX2" fmla="*/ 1776248 w 1776248"/>
              <a:gd name="connsiteY2" fmla="*/ 0 h 1912882"/>
              <a:gd name="connsiteX3" fmla="*/ 220717 w 1776248"/>
              <a:gd name="connsiteY3" fmla="*/ 388882 h 1912882"/>
              <a:gd name="connsiteX4" fmla="*/ 0 w 1776248"/>
              <a:gd name="connsiteY4" fmla="*/ 1912882 h 1912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6248" h="1912882">
                <a:moveTo>
                  <a:pt x="0" y="1912882"/>
                </a:moveTo>
                <a:lnTo>
                  <a:pt x="1545021" y="1555531"/>
                </a:lnTo>
                <a:lnTo>
                  <a:pt x="1776248" y="0"/>
                </a:lnTo>
                <a:lnTo>
                  <a:pt x="220717" y="388882"/>
                </a:lnTo>
                <a:lnTo>
                  <a:pt x="0" y="1912882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26000">
                <a:schemeClr val="bg1"/>
              </a:gs>
              <a:gs pos="100000">
                <a:srgbClr val="FF99CC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9" name="直線コネクタ 28"/>
          <p:cNvCxnSpPr/>
          <p:nvPr/>
        </p:nvCxnSpPr>
        <p:spPr>
          <a:xfrm rot="20798320">
            <a:off x="4965898" y="5610678"/>
            <a:ext cx="4608512" cy="0"/>
          </a:xfrm>
          <a:prstGeom prst="line">
            <a:avLst/>
          </a:prstGeom>
          <a:ln w="254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>
            <a:off x="5126899" y="6099682"/>
            <a:ext cx="4464496" cy="276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 flipV="1">
            <a:off x="5270914" y="3291370"/>
            <a:ext cx="0" cy="302433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 rot="4598320" flipH="1" flipV="1">
            <a:off x="3772068" y="3634311"/>
            <a:ext cx="3528392" cy="1440160"/>
          </a:xfrm>
          <a:prstGeom prst="line">
            <a:avLst/>
          </a:prstGeom>
          <a:ln w="254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 rot="20798320">
            <a:off x="4649724" y="4202683"/>
            <a:ext cx="4608512" cy="0"/>
          </a:xfrm>
          <a:prstGeom prst="line">
            <a:avLst/>
          </a:prstGeom>
          <a:ln w="254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 rot="20798320">
            <a:off x="5119448" y="2670749"/>
            <a:ext cx="4104456" cy="0"/>
          </a:xfrm>
          <a:prstGeom prst="line">
            <a:avLst/>
          </a:prstGeom>
          <a:ln w="254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 flipV="1">
            <a:off x="6734739" y="2105456"/>
            <a:ext cx="635718" cy="4210253"/>
          </a:xfrm>
          <a:prstGeom prst="line">
            <a:avLst/>
          </a:prstGeom>
          <a:ln w="254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 flipV="1">
            <a:off x="8208166" y="1739366"/>
            <a:ext cx="703587" cy="4587880"/>
          </a:xfrm>
          <a:prstGeom prst="line">
            <a:avLst/>
          </a:prstGeom>
          <a:ln w="254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円/楕円 36"/>
          <p:cNvSpPr/>
          <p:nvPr/>
        </p:nvSpPr>
        <p:spPr>
          <a:xfrm rot="20798320">
            <a:off x="5208135" y="6008472"/>
            <a:ext cx="144016" cy="144016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 rot="20798320">
            <a:off x="6749431" y="564238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 rot="20798320">
            <a:off x="5435798" y="4474171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 rot="20798320">
            <a:off x="6977093" y="4108081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 rot="20798320">
            <a:off x="8518389" y="374199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 rot="20798320">
            <a:off x="5663460" y="2939869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 rot="20798320">
            <a:off x="7204756" y="257378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 rot="20798320">
            <a:off x="8746052" y="2207691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 rot="20798320">
            <a:off x="8291365" y="5278983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4838867" y="6044515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O</a:t>
            </a:r>
            <a:endParaRPr kumimoji="1" lang="ja-JP" altLang="en-US" sz="2800" dirty="0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5774971" y="6423719"/>
            <a:ext cx="3862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Example of 2-dim. lattice</a:t>
            </a:r>
            <a:endParaRPr kumimoji="1" lang="ja-JP" altLang="en-US" sz="2400" dirty="0"/>
          </a:p>
        </p:txBody>
      </p:sp>
      <p:cxnSp>
        <p:nvCxnSpPr>
          <p:cNvPr id="54" name="直線矢印コネクタ 53"/>
          <p:cNvCxnSpPr/>
          <p:nvPr/>
        </p:nvCxnSpPr>
        <p:spPr>
          <a:xfrm flipV="1">
            <a:off x="5270914" y="5703724"/>
            <a:ext cx="1564002" cy="383204"/>
          </a:xfrm>
          <a:prstGeom prst="straightConnector1">
            <a:avLst/>
          </a:prstGeom>
          <a:ln w="4445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/>
          <p:cNvCxnSpPr/>
          <p:nvPr/>
        </p:nvCxnSpPr>
        <p:spPr>
          <a:xfrm flipV="1">
            <a:off x="5279560" y="4520370"/>
            <a:ext cx="238328" cy="1566153"/>
          </a:xfrm>
          <a:prstGeom prst="straightConnector1">
            <a:avLst/>
          </a:prstGeom>
          <a:ln w="4445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テキスト ボックス 55"/>
          <p:cNvSpPr txBox="1"/>
          <p:nvPr/>
        </p:nvSpPr>
        <p:spPr>
          <a:xfrm>
            <a:off x="6495051" y="5163578"/>
            <a:ext cx="557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b1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5417286" y="3997814"/>
            <a:ext cx="557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b2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58" name="直線コネクタ 57"/>
          <p:cNvCxnSpPr/>
          <p:nvPr/>
        </p:nvCxnSpPr>
        <p:spPr>
          <a:xfrm flipH="1" flipV="1">
            <a:off x="4870183" y="4704215"/>
            <a:ext cx="409960" cy="1398232"/>
          </a:xfrm>
          <a:prstGeom prst="line">
            <a:avLst/>
          </a:prstGeom>
          <a:ln w="28575">
            <a:solidFill>
              <a:srgbClr val="00B050"/>
            </a:solidFill>
            <a:prstDash val="sys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テキスト ボックス 58"/>
          <p:cNvSpPr txBox="1"/>
          <p:nvPr/>
        </p:nvSpPr>
        <p:spPr>
          <a:xfrm>
            <a:off x="4624144" y="4210582"/>
            <a:ext cx="689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00B050"/>
                </a:solidFill>
              </a:rPr>
              <a:t>b*2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テキスト ボックス 59"/>
              <p:cNvSpPr txBox="1"/>
              <p:nvPr/>
            </p:nvSpPr>
            <p:spPr>
              <a:xfrm>
                <a:off x="7567043" y="3035440"/>
                <a:ext cx="992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i="0" dirty="0" smtClean="0">
                          <a:latin typeface="Cambria Math" charset="0"/>
                        </a:rPr>
                        <m:t>v</m:t>
                      </m:r>
                      <m:r>
                        <m:rPr>
                          <m:sty m:val="p"/>
                        </m:rPr>
                        <a:rPr kumimoji="1" lang="en-US" altLang="ja-JP" i="0" dirty="0" err="1" smtClean="0">
                          <a:latin typeface="Cambria Math" charset="0"/>
                        </a:rPr>
                        <m:t>ol</m:t>
                      </m:r>
                      <m:r>
                        <a:rPr kumimoji="1" lang="en-US" altLang="ja-JP" i="1" dirty="0" smtClean="0">
                          <a:latin typeface="Cambria Math" charset="0"/>
                        </a:rPr>
                        <m:t>(</m:t>
                      </m:r>
                      <m:r>
                        <a:rPr kumimoji="1" lang="en-US" altLang="ja-JP" i="1" dirty="0" smtClean="0">
                          <a:latin typeface="Cambria Math" charset="0"/>
                        </a:rPr>
                        <m:t>𝐿</m:t>
                      </m:r>
                      <m:r>
                        <a:rPr kumimoji="1" lang="en-US" altLang="ja-JP" i="1" dirty="0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60" name="テキスト ボックス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7043" y="3035440"/>
                <a:ext cx="992916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直線コネクタ 60"/>
          <p:cNvCxnSpPr/>
          <p:nvPr/>
        </p:nvCxnSpPr>
        <p:spPr>
          <a:xfrm flipH="1" flipV="1">
            <a:off x="6711075" y="2787314"/>
            <a:ext cx="343429" cy="1423268"/>
          </a:xfrm>
          <a:prstGeom prst="line">
            <a:avLst/>
          </a:prstGeom>
          <a:ln w="28575">
            <a:solidFill>
              <a:srgbClr val="00B050"/>
            </a:solidFill>
            <a:prstDash val="sys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矢印コネクタ 62"/>
          <p:cNvCxnSpPr/>
          <p:nvPr/>
        </p:nvCxnSpPr>
        <p:spPr>
          <a:xfrm flipV="1">
            <a:off x="7052342" y="3806846"/>
            <a:ext cx="1550381" cy="363070"/>
          </a:xfrm>
          <a:prstGeom prst="straightConnector1">
            <a:avLst/>
          </a:prstGeom>
          <a:ln w="4445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正方形/長方形 37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5">
              <a:lumMod val="40000"/>
              <a:lumOff val="6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ja-JP" dirty="0" smtClean="0">
                <a:solidFill>
                  <a:schemeClr val="tx1"/>
                </a:solidFill>
              </a:rPr>
              <a:t>Lattices(1/6) 03/26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97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4644008" y="2622102"/>
                <a:ext cx="446449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ja-JP" sz="2400" dirty="0" smtClean="0">
                    <a:solidFill>
                      <a:srgbClr val="FF0000"/>
                    </a:solidFill>
                  </a:rPr>
                  <a:t>Simulation (</a:t>
                </a:r>
                <a:r>
                  <a:rPr lang="ja-JP" altLang="en-US" sz="2400" dirty="0" smtClean="0">
                    <a:solidFill>
                      <a:srgbClr val="FF0000"/>
                    </a:solidFill>
                  </a:rPr>
                  <a:t>△</a:t>
                </a:r>
                <a:r>
                  <a:rPr lang="en-US" altLang="ja-JP" sz="2400" dirty="0" smtClean="0">
                    <a:solidFill>
                      <a:srgbClr val="FF0000"/>
                    </a:solidFill>
                  </a:rPr>
                  <a:t>)</a:t>
                </a:r>
                <a:r>
                  <a:rPr lang="en-US" altLang="ja-JP" sz="2400" dirty="0" smtClean="0"/>
                  <a:t> fits to </a:t>
                </a:r>
              </a:p>
              <a:p>
                <a:r>
                  <a:rPr lang="ja-JP" altLang="en-US" sz="2400" dirty="0"/>
                  <a:t>　</a:t>
                </a:r>
                <a:r>
                  <a:rPr lang="ja-JP" altLang="en-US" sz="2400" dirty="0" smtClean="0"/>
                  <a:t> </a:t>
                </a:r>
                <a:r>
                  <a:rPr lang="en-US" altLang="ja-JP" sz="2400" dirty="0" smtClean="0"/>
                  <a:t>the real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ja-JP" sz="2400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ja-JP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ja-JP" sz="2400" b="1">
                                <a:latin typeface="Cambria Math"/>
                              </a:rPr>
                              <m:t>𝐛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ja-JP" sz="2400" i="1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altLang="ja-JP" sz="2400" i="1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altLang="ja-JP" sz="2400" dirty="0" smtClean="0"/>
                  <a:t>(</a:t>
                </a:r>
                <a:r>
                  <a:rPr lang="ja-JP" altLang="en-US" sz="2400" dirty="0" smtClean="0"/>
                  <a:t>●</a:t>
                </a:r>
                <a:r>
                  <a:rPr lang="en-US" altLang="ja-JP" sz="2400" dirty="0" smtClean="0"/>
                  <a:t>) very well. 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2622102"/>
                <a:ext cx="4464496" cy="830997"/>
              </a:xfrm>
              <a:prstGeom prst="rect">
                <a:avLst/>
              </a:prstGeom>
              <a:blipFill rotWithShape="1">
                <a:blip r:embed="rId2"/>
                <a:stretch>
                  <a:fillRect l="-1913" t="-8824" b="-1691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000" y="2422800"/>
            <a:ext cx="4392000" cy="43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467544" y="867578"/>
                <a:ext cx="7848872" cy="15533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ja-JP" sz="2800" dirty="0" smtClean="0"/>
                  <a:t>Back-to-front simulating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ja-JP" sz="2800" dirty="0" smtClean="0"/>
                  <a:t>From the previous argument</a:t>
                </a:r>
                <a:endParaRPr lang="en-US" altLang="ja-JP" sz="280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ja-JP" altLang="en-US" sz="2800" b="0" i="1" smtClean="0">
                        <a:latin typeface="Cambria Math"/>
                      </a:rPr>
                      <m:t>　　　</m:t>
                    </m:r>
                    <m:d>
                      <m:dPr>
                        <m:begChr m:val="‖"/>
                        <m:endChr m:val="‖"/>
                        <m:ctrlPr>
                          <a:rPr lang="en-US" altLang="ja-JP" sz="2800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ja-JP" sz="2800" b="1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ja-JP" sz="2800" b="1">
                                <a:latin typeface="Cambria Math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en-US" altLang="ja-JP" sz="2800" i="1">
                                <a:latin typeface="Cambria Math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ja-JP" sz="2800" i="1">
                                <a:latin typeface="Cambria Math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altLang="ja-JP" sz="2800" i="1">
                        <a:latin typeface="Cambria Math" charset="0"/>
                      </a:rPr>
                      <m:t>=</m:t>
                    </m:r>
                    <m:box>
                      <m:boxPr>
                        <m:ctrlPr>
                          <a:rPr lang="en-US" altLang="ja-JP" sz="2800" i="1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ja-JP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ja-JP" sz="2800" i="1">
                                <a:latin typeface="Cambria Math" charset="0"/>
                              </a:rPr>
                              <m:t>𝛼𝛽</m:t>
                            </m:r>
                          </m:num>
                          <m:den>
                            <m:r>
                              <a:rPr lang="en-US" altLang="ja-JP" sz="2800" i="1">
                                <a:latin typeface="Cambria Math" charset="0"/>
                              </a:rPr>
                              <m:t>𝛽</m:t>
                            </m:r>
                            <m:r>
                              <a:rPr lang="en-US" altLang="ja-JP" sz="2800" i="1">
                                <a:latin typeface="Cambria Math" charset="0"/>
                              </a:rPr>
                              <m:t>+1</m:t>
                            </m:r>
                          </m:den>
                        </m:f>
                      </m:e>
                    </m:box>
                    <m:r>
                      <a:rPr lang="en-US" altLang="ja-JP" sz="2800" i="1">
                        <a:latin typeface="Cambria Math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altLang="ja-JP" sz="2800">
                        <a:latin typeface="Cambria Math" charset="0"/>
                      </a:rPr>
                      <m:t>GH</m:t>
                    </m:r>
                    <m:d>
                      <m:dPr>
                        <m:ctrlPr>
                          <a:rPr lang="en-US" altLang="ja-JP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altLang="ja-JP" sz="2800" dirty="0" smtClean="0"/>
                  <a:t> holds for all 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charset="0"/>
                      </a:rPr>
                      <m:t>𝑖</m:t>
                    </m:r>
                  </m:oMath>
                </a14:m>
                <a:r>
                  <a:rPr lang="en-US" altLang="ja-JP" sz="2800" dirty="0" smtClean="0"/>
                  <a:t>   … (*)</a:t>
                </a:r>
                <a:endParaRPr lang="ja-JP" altLang="en-US" sz="2800" dirty="0"/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867578"/>
                <a:ext cx="7848872" cy="1553310"/>
              </a:xfrm>
              <a:prstGeom prst="rect">
                <a:avLst/>
              </a:prstGeom>
              <a:blipFill rotWithShape="0">
                <a:blip r:embed="rId6"/>
                <a:stretch>
                  <a:fillRect l="-1399" t="-3529" b="-509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タイトル 1"/>
              <p:cNvSpPr txBox="1">
                <a:spLocks/>
              </p:cNvSpPr>
              <p:nvPr/>
            </p:nvSpPr>
            <p:spPr>
              <a:xfrm>
                <a:off x="107504" y="116632"/>
                <a:ext cx="8208912" cy="72008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kumimoji="1"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ja-JP" dirty="0" smtClean="0"/>
                  <a:t>Outline to simulate </a:t>
                </a:r>
                <a14:m>
                  <m:oMath xmlns:m="http://schemas.openxmlformats.org/officeDocument/2006/math">
                    <m:r>
                      <a:rPr lang="en-US" altLang="ja-JP" sz="4000">
                        <a:latin typeface="Cambria Math" charset="0"/>
                      </a:rPr>
                      <m:t>(</m:t>
                    </m:r>
                    <m:d>
                      <m:dPr>
                        <m:begChr m:val="‖"/>
                        <m:endChr m:val="‖"/>
                        <m:ctrlPr>
                          <a:rPr lang="en-US" altLang="ja-JP" sz="4000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ja-JP" sz="4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ja-JP" sz="4000" b="1">
                                <a:latin typeface="Cambria Math"/>
                              </a:rPr>
                              <m:t>𝐛</m:t>
                            </m:r>
                          </m:e>
                          <m:sub>
                            <m:r>
                              <a:rPr lang="en-US" altLang="ja-JP" sz="4000" i="1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ja-JP" sz="4000" i="1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altLang="ja-JP" sz="4000">
                        <a:latin typeface="Cambria Math" charset="0"/>
                      </a:rPr>
                      <m:t>,…,</m:t>
                    </m:r>
                    <m:d>
                      <m:dPr>
                        <m:begChr m:val="‖"/>
                        <m:endChr m:val="‖"/>
                        <m:ctrlPr>
                          <a:rPr lang="en-US" altLang="ja-JP" sz="4000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ja-JP" sz="4000" i="1" dirty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ja-JP" sz="4000" b="1" dirty="0">
                                <a:latin typeface="Cambria Math"/>
                              </a:rPr>
                              <m:t>𝐛</m:t>
                            </m:r>
                          </m:e>
                          <m:sub>
                            <m:r>
                              <a:rPr lang="en-US" altLang="ja-JP" sz="4000" i="1" dirty="0">
                                <a:latin typeface="Cambria Math"/>
                              </a:rPr>
                              <m:t>𝑛</m:t>
                            </m:r>
                          </m:sub>
                          <m:sup>
                            <m:r>
                              <a:rPr lang="en-US" altLang="ja-JP" sz="4000" i="1" dirty="0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altLang="ja-JP" sz="4000" i="1" dirty="0">
                        <a:latin typeface="Cambria Math" charset="0"/>
                      </a:rPr>
                      <m:t>) </m:t>
                    </m:r>
                  </m:oMath>
                </a14:m>
                <a:r>
                  <a:rPr lang="en-US" altLang="ja-JP" sz="4000" dirty="0"/>
                  <a:t/>
                </a:r>
                <a:br>
                  <a:rPr lang="en-US" altLang="ja-JP" sz="4000" dirty="0"/>
                </a:br>
                <a:endParaRPr lang="ja-JP" altLang="en-US" sz="4000" dirty="0"/>
              </a:p>
            </p:txBody>
          </p:sp>
        </mc:Choice>
        <mc:Fallback xmlns="">
          <p:sp>
            <p:nvSpPr>
              <p:cNvPr id="9" name="タイトル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16632"/>
                <a:ext cx="8208912" cy="720080"/>
              </a:xfrm>
              <a:prstGeom prst="rect">
                <a:avLst/>
              </a:prstGeom>
              <a:blipFill rotWithShape="0">
                <a:blip r:embed="rId7"/>
                <a:stretch>
                  <a:fillRect l="-3046" t="-16949" b="-4661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 rot="16200000">
                <a:off x="-813849" y="4432338"/>
                <a:ext cx="1944216" cy="369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b="0" smtClean="0"/>
                  <a:t>log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ja-JP" b="1">
                                <a:latin typeface="Cambria Math"/>
                              </a:rPr>
                              <m:t>𝐛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ja-JP" i="1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813849" y="4432338"/>
                <a:ext cx="1944216" cy="369588"/>
              </a:xfrm>
              <a:prstGeom prst="rect">
                <a:avLst/>
              </a:prstGeom>
              <a:blipFill rotWithShape="0">
                <a:blip r:embed="rId8"/>
                <a:stretch>
                  <a:fillRect l="-10000" r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5">
              <a:lumMod val="40000"/>
              <a:lumOff val="6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ja-JP" dirty="0" smtClean="0">
                <a:solidFill>
                  <a:schemeClr val="tx1"/>
                </a:solidFill>
              </a:rPr>
              <a:t>Theory(7/9) 19/26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23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697216" y="5996040"/>
            <a:ext cx="2133600" cy="365125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t>51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65772" y="476672"/>
            <a:ext cx="56124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4800" dirty="0" smtClean="0"/>
              <a:t>Full enumeration cost</a:t>
            </a:r>
            <a:endParaRPr lang="en-US" altLang="ja-JP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/>
              <p:cNvSpPr/>
              <p:nvPr/>
            </p:nvSpPr>
            <p:spPr>
              <a:xfrm>
                <a:off x="920962" y="1483668"/>
                <a:ext cx="7302118" cy="181588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2800" dirty="0" smtClean="0"/>
                  <a:t>Solution to:</a:t>
                </a:r>
              </a:p>
              <a:p>
                <a:r>
                  <a:rPr lang="en-US" altLang="ja-JP" sz="2800" dirty="0" smtClean="0"/>
                  <a:t>Q3</a:t>
                </a:r>
                <a:r>
                  <a:rPr lang="en-US" altLang="ja-JP" sz="2800" dirty="0"/>
                  <a:t>. How to measure </a:t>
                </a:r>
                <a:r>
                  <a:rPr lang="en-US" altLang="ja-JP" sz="2800" dirty="0" smtClean="0">
                    <a:solidFill>
                      <a:srgbClr val="00B050"/>
                    </a:solidFill>
                  </a:rPr>
                  <a:t>a </a:t>
                </a:r>
                <a:r>
                  <a:rPr lang="en-US" altLang="ja-JP" sz="2800" dirty="0">
                    <a:solidFill>
                      <a:srgbClr val="00B050"/>
                    </a:solidFill>
                  </a:rPr>
                  <a:t>given basis </a:t>
                </a:r>
                <a:r>
                  <a:rPr lang="en-US" altLang="ja-JP" sz="2800" dirty="0"/>
                  <a:t>is nearing </a:t>
                </a:r>
              </a:p>
              <a:p>
                <a:r>
                  <a:rPr lang="en-US" altLang="ja-JP" sz="2800" dirty="0" smtClean="0">
                    <a:solidFill>
                      <a:srgbClr val="FF0000"/>
                    </a:solidFill>
                  </a:rPr>
                  <a:t>the </a:t>
                </a:r>
                <a:r>
                  <a:rPr lang="en-US" altLang="ja-JP" sz="2800" dirty="0">
                    <a:solidFill>
                      <a:srgbClr val="FF0000"/>
                    </a:solidFill>
                  </a:rPr>
                  <a:t>converged </a:t>
                </a:r>
                <a:r>
                  <a:rPr lang="en-US" altLang="ja-JP" sz="2800" dirty="0" smtClean="0">
                    <a:solidFill>
                      <a:srgbClr val="FF0000"/>
                    </a:solidFill>
                  </a:rPr>
                  <a:t>(i.e., simulated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BKZ</m:t>
                    </m:r>
                    <m:r>
                      <a:rPr lang="en-US" altLang="ja-JP" sz="2800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−(</m:t>
                    </m:r>
                    <m:r>
                      <a:rPr lang="en-US" altLang="ja-JP" sz="2800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𝛽</m:t>
                    </m:r>
                    <m:r>
                      <a:rPr lang="en-US" altLang="ja-JP" sz="2800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,</m:t>
                    </m:r>
                    <m:r>
                      <a:rPr lang="en-US" altLang="ja-JP" sz="2800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𝛼</m:t>
                    </m:r>
                    <m:r>
                      <a:rPr lang="en-US" altLang="ja-JP" sz="2800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,</m:t>
                    </m:r>
                    <m:r>
                      <a:rPr lang="en-US" altLang="ja-JP" sz="2800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𝑝</m:t>
                    </m:r>
                    <m:r>
                      <a:rPr lang="en-US" altLang="ja-JP" sz="2800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altLang="ja-JP" sz="2800" dirty="0" smtClean="0">
                    <a:solidFill>
                      <a:srgbClr val="FF0000"/>
                    </a:solidFill>
                  </a:rPr>
                  <a:t>) basis </a:t>
                </a:r>
                <a:r>
                  <a:rPr lang="en-US" altLang="ja-JP" sz="2800" dirty="0" smtClean="0"/>
                  <a:t>, </a:t>
                </a:r>
                <a:r>
                  <a:rPr lang="en-US" altLang="ja-JP" sz="2800" dirty="0"/>
                  <a:t>or far from?</a:t>
                </a:r>
                <a:r>
                  <a:rPr lang="ja-JP" altLang="en-US" sz="2800" dirty="0"/>
                  <a:t>　　　</a:t>
                </a:r>
                <a:endParaRPr lang="en-US" altLang="ja-JP" sz="2800" dirty="0"/>
              </a:p>
            </p:txBody>
          </p:sp>
        </mc:Choice>
        <mc:Fallback xmlns=""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962" y="1483668"/>
                <a:ext cx="7302118" cy="1815882"/>
              </a:xfrm>
              <a:prstGeom prst="rect">
                <a:avLst/>
              </a:prstGeom>
              <a:blipFill rotWithShape="0">
                <a:blip r:embed="rId2"/>
                <a:stretch>
                  <a:fillRect l="-1498" t="-2318" b="-827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658" y="3717032"/>
            <a:ext cx="180000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4370" y="3717032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83162" y="3717032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353199" y="5594701"/>
                <a:ext cx="332313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 i="0" dirty="0" smtClean="0">
                        <a:latin typeface="Cambria Math" charset="0"/>
                      </a:rPr>
                      <m:t>BKZ</m:t>
                    </m:r>
                    <m:r>
                      <a:rPr lang="en-US" altLang="ja-JP" sz="2400" i="1" dirty="0" smtClean="0">
                        <a:latin typeface="Cambria Math" charset="0"/>
                      </a:rPr>
                      <m:t>−(</m:t>
                    </m:r>
                    <m:r>
                      <a:rPr lang="en-US" altLang="ja-JP" sz="2400" i="1" dirty="0" smtClean="0">
                        <a:latin typeface="Cambria Math" charset="0"/>
                      </a:rPr>
                      <m:t>𝛽</m:t>
                    </m:r>
                    <m:r>
                      <a:rPr lang="en-US" altLang="ja-JP" sz="2400" i="1" dirty="0" smtClean="0">
                        <a:latin typeface="Cambria Math" charset="0"/>
                      </a:rPr>
                      <m:t>−1) </m:t>
                    </m:r>
                  </m:oMath>
                </a14:m>
                <a:r>
                  <a:rPr lang="en-US" altLang="ja-JP" sz="2400" dirty="0" smtClean="0"/>
                  <a:t>reduced </a:t>
                </a:r>
                <a:r>
                  <a:rPr kumimoji="1" lang="en-US" altLang="ja-JP" sz="2400" dirty="0" smtClean="0"/>
                  <a:t>basis</a:t>
                </a:r>
              </a:p>
              <a:p>
                <a:pPr algn="ctr"/>
                <a:r>
                  <a:rPr lang="en-US" altLang="ja-JP" sz="2400" dirty="0" smtClean="0"/>
                  <a:t>(Simulation)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199" y="5594701"/>
                <a:ext cx="3323130" cy="1200329"/>
              </a:xfrm>
              <a:prstGeom prst="rect">
                <a:avLst/>
              </a:prstGeom>
              <a:blipFill rotWithShape="0">
                <a:blip r:embed="rId6"/>
                <a:stretch>
                  <a:fillRect t="-40102" r="-2385" b="-106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/>
          <p:cNvSpPr txBox="1"/>
          <p:nvPr/>
        </p:nvSpPr>
        <p:spPr>
          <a:xfrm>
            <a:off x="3621655" y="5588970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Current </a:t>
            </a:r>
            <a:r>
              <a:rPr kumimoji="1" lang="en-US" altLang="ja-JP" sz="2400" dirty="0" smtClean="0"/>
              <a:t>basis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5853903" y="5588971"/>
                <a:ext cx="303857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 i="0" dirty="0" smtClean="0">
                        <a:latin typeface="Cambria Math" charset="0"/>
                      </a:rPr>
                      <m:t>BKZ</m:t>
                    </m:r>
                    <m:r>
                      <a:rPr lang="en-US" altLang="ja-JP" sz="2400" i="1" dirty="0" smtClean="0">
                        <a:latin typeface="Cambria Math" charset="0"/>
                      </a:rPr>
                      <m:t>−</m:t>
                    </m:r>
                    <m:r>
                      <a:rPr lang="en-US" altLang="ja-JP" sz="2400" i="1" dirty="0" smtClean="0">
                        <a:latin typeface="Cambria Math" charset="0"/>
                      </a:rPr>
                      <m:t>𝛽</m:t>
                    </m:r>
                  </m:oMath>
                </a14:m>
                <a:r>
                  <a:rPr lang="en-US" altLang="ja-JP" sz="2400" dirty="0" smtClean="0"/>
                  <a:t> reduced </a:t>
                </a:r>
                <a:r>
                  <a:rPr kumimoji="1" lang="en-US" altLang="ja-JP" sz="2400" dirty="0" smtClean="0"/>
                  <a:t>basis</a:t>
                </a:r>
              </a:p>
              <a:p>
                <a:pPr algn="ctr"/>
                <a:r>
                  <a:rPr lang="en-US" altLang="ja-JP" sz="2400" dirty="0" smtClean="0"/>
                  <a:t>(Simulation)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3903" y="5588971"/>
                <a:ext cx="3038577" cy="1200329"/>
              </a:xfrm>
              <a:prstGeom prst="rect">
                <a:avLst/>
              </a:prstGeom>
              <a:blipFill rotWithShape="0">
                <a:blip r:embed="rId7"/>
                <a:stretch>
                  <a:fillRect t="-4061" b="-106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テキスト ボックス 13"/>
          <p:cNvSpPr txBox="1"/>
          <p:nvPr/>
        </p:nvSpPr>
        <p:spPr>
          <a:xfrm flipH="1">
            <a:off x="2951328" y="4201533"/>
            <a:ext cx="622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＜</a:t>
            </a:r>
            <a:endParaRPr kumimoji="1" lang="ja-JP" altLang="en-US" sz="2800" dirty="0"/>
          </a:p>
        </p:txBody>
      </p:sp>
      <p:sp>
        <p:nvSpPr>
          <p:cNvPr id="15" name="テキスト ボックス 14"/>
          <p:cNvSpPr txBox="1"/>
          <p:nvPr/>
        </p:nvSpPr>
        <p:spPr>
          <a:xfrm flipH="1">
            <a:off x="5662882" y="4225039"/>
            <a:ext cx="622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＜</a:t>
            </a:r>
            <a:endParaRPr kumimoji="1" lang="ja-JP" altLang="en-US" sz="28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9612560" y="616530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17</a:t>
            </a:r>
            <a:r>
              <a:rPr lang="ja-JP" altLang="en-US" dirty="0" smtClean="0"/>
              <a:t>分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8954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107504" y="116632"/>
                <a:ext cx="8208912" cy="720080"/>
              </a:xfrm>
            </p:spPr>
            <p:txBody>
              <a:bodyPr wrap="none" anchor="t">
                <a:no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i="0" dirty="0" smtClean="0">
                        <a:latin typeface="Cambria Math" charset="0"/>
                      </a:rPr>
                      <m:t>FEC</m:t>
                    </m:r>
                  </m:oMath>
                </a14:m>
                <a:r>
                  <a:rPr lang="en-US" altLang="ja-JP" dirty="0" smtClean="0"/>
                  <a:t>: a quality to compare bases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6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7504" y="116632"/>
                <a:ext cx="8208912" cy="720080"/>
              </a:xfrm>
              <a:blipFill rotWithShape="0">
                <a:blip r:embed="rId2"/>
                <a:stretch>
                  <a:fillRect t="-16949" b="-4661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/>
          <p:cNvSpPr txBox="1"/>
          <p:nvPr/>
        </p:nvSpPr>
        <p:spPr>
          <a:xfrm>
            <a:off x="232438" y="2884570"/>
            <a:ext cx="8676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72008" y="836712"/>
                <a:ext cx="9108504" cy="5139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800" dirty="0" smtClean="0"/>
                  <a:t>For given</a:t>
                </a:r>
                <a:r>
                  <a:rPr lang="ja-JP" altLang="en-US" sz="2800" dirty="0"/>
                  <a:t>　</a:t>
                </a:r>
                <a:r>
                  <a:rPr lang="en-US" altLang="ja-JP" sz="28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800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ja-JP" sz="280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ja-JP" sz="2800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sz="2800" b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𝐛</m:t>
                                </m:r>
                              </m:e>
                              <m:sub>
                                <m:r>
                                  <a:rPr lang="en-US" altLang="ja-JP" sz="2800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altLang="ja-JP" sz="2800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∗</m:t>
                                </m:r>
                              </m:sup>
                            </m:sSubSup>
                          </m:e>
                        </m:d>
                        <m:r>
                          <a:rPr lang="en-US" altLang="ja-JP" sz="2800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,…,</m:t>
                        </m:r>
                        <m:d>
                          <m:dPr>
                            <m:begChr m:val="‖"/>
                            <m:endChr m:val="‖"/>
                            <m:ctrlPr>
                              <a:rPr lang="en-US" altLang="ja-JP" sz="2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ja-JP" sz="2800" i="1" dirty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sz="2800" b="1" dirty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𝐛</m:t>
                                </m:r>
                              </m:e>
                              <m:sub>
                                <m:r>
                                  <a:rPr lang="en-US" altLang="ja-JP" sz="2800" i="1" dirty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altLang="ja-JP" sz="2800" i="1" dirty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∗</m:t>
                                </m:r>
                              </m:sup>
                            </m:sSubSup>
                          </m:e>
                        </m:d>
                      </m:e>
                    </m:d>
                  </m:oMath>
                </a14:m>
                <a:r>
                  <a:rPr lang="en-US" altLang="ja-JP" sz="2800" dirty="0"/>
                  <a:t>  vs.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ja-JP" sz="28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ja-JP" sz="28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sz="2800" b="1" i="0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𝐯</m:t>
                                </m:r>
                              </m:e>
                              <m:sub>
                                <m:r>
                                  <a:rPr lang="en-US" altLang="ja-JP" sz="28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altLang="ja-JP" sz="28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∗</m:t>
                                </m:r>
                              </m:sup>
                            </m:sSubSup>
                          </m:e>
                        </m:d>
                        <m:r>
                          <a:rPr lang="en-US" altLang="ja-JP" sz="280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,…,</m:t>
                        </m:r>
                        <m:d>
                          <m:dPr>
                            <m:begChr m:val="‖"/>
                            <m:endChr m:val="‖"/>
                            <m:ctrlPr>
                              <a:rPr lang="en-US" altLang="ja-JP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ja-JP" sz="28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sz="2800" b="1" i="0" dirty="0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𝐯</m:t>
                                </m:r>
                              </m:e>
                              <m:sub>
                                <m:r>
                                  <a:rPr lang="en-US" altLang="ja-JP" sz="28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altLang="ja-JP" sz="28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∗</m:t>
                                </m:r>
                              </m:sup>
                            </m:sSubSup>
                          </m:e>
                        </m:d>
                      </m:e>
                    </m:d>
                  </m:oMath>
                </a14:m>
                <a:r>
                  <a:rPr lang="en-US" altLang="ja-JP" sz="2400" dirty="0" smtClean="0"/>
                  <a:t>,</a:t>
                </a:r>
              </a:p>
              <a:p>
                <a:r>
                  <a:rPr lang="en-US" altLang="ja-JP" sz="2400" dirty="0" smtClean="0"/>
                  <a:t>How do we say “</a:t>
                </a:r>
                <a:r>
                  <a:rPr lang="en-US" altLang="ja-JP" sz="2400" dirty="0" smtClean="0">
                    <a:solidFill>
                      <a:srgbClr val="00B050"/>
                    </a:solidFill>
                  </a:rPr>
                  <a:t>the left </a:t>
                </a:r>
                <a:r>
                  <a:rPr lang="en-US" altLang="ja-JP" sz="2400" dirty="0" smtClean="0"/>
                  <a:t>is worse than </a:t>
                </a:r>
                <a:r>
                  <a:rPr lang="en-US" altLang="ja-JP" sz="2400" dirty="0" smtClean="0">
                    <a:solidFill>
                      <a:srgbClr val="FF0000"/>
                    </a:solidFill>
                  </a:rPr>
                  <a:t>the right</a:t>
                </a:r>
                <a:r>
                  <a:rPr lang="en-US" altLang="ja-JP" sz="2400" dirty="0" smtClean="0"/>
                  <a:t>”?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ja-JP" sz="24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ja-JP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ja-JP" sz="24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ja-JP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ja-JP" sz="24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ja-JP" sz="12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ja-JP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ja-JP" sz="2400" dirty="0" smtClean="0"/>
                  <a:t>We propose to use the full-enumeration cost </a:t>
                </a:r>
                <a14:m>
                  <m:oMath xmlns:m="http://schemas.openxmlformats.org/officeDocument/2006/math">
                    <m:r>
                      <a:rPr lang="en-US" altLang="ja-JP" sz="2400" i="0" dirty="0" smtClean="0">
                        <a:latin typeface="Cambria Math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ja-JP" sz="2400" i="0" dirty="0" smtClean="0">
                        <a:latin typeface="Cambria Math" charset="0"/>
                      </a:rPr>
                      <m:t>FEC</m:t>
                    </m:r>
                    <m:r>
                      <a:rPr lang="en-US" altLang="ja-JP" sz="2400" i="0" dirty="0" smtClean="0">
                        <a:latin typeface="Cambria Math" charset="0"/>
                      </a:rPr>
                      <m:t>):</m:t>
                    </m:r>
                  </m:oMath>
                </a14:m>
                <a:endParaRPr lang="en-US" altLang="ja-JP" sz="24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kumimoji="1" lang="en-US" altLang="ja-JP" sz="24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kumimoji="1" lang="en-US" altLang="ja-JP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kumimoji="1" lang="en-US" altLang="ja-JP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400" dirty="0" smtClean="0"/>
                  <a:t>This is the complexity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 i="0" dirty="0" smtClean="0">
                        <a:latin typeface="Cambria Math" charset="0"/>
                      </a:rPr>
                      <m:t>ENUM</m:t>
                    </m:r>
                  </m:oMath>
                </a14:m>
                <a:r>
                  <a:rPr lang="en-US" altLang="ja-JP" sz="2400" dirty="0" smtClean="0"/>
                  <a:t> algorithm with radius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charset="0"/>
                      </a:rPr>
                      <m:t>𝑅</m:t>
                    </m:r>
                    <m:r>
                      <a:rPr lang="en-US" altLang="ja-JP" sz="2400" i="0" dirty="0" smtClean="0">
                        <a:latin typeface="Cambria Math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ja-JP" sz="2400" i="0" dirty="0" smtClean="0">
                        <a:latin typeface="Cambria Math" charset="0"/>
                      </a:rPr>
                      <m:t>GH</m:t>
                    </m:r>
                    <m:r>
                      <a:rPr lang="en-US" altLang="ja-JP" sz="2400" i="1" dirty="0" smtClean="0">
                        <a:latin typeface="Cambria Math" charset="0"/>
                      </a:rPr>
                      <m:t>(</m:t>
                    </m:r>
                    <m:r>
                      <a:rPr lang="en-US" altLang="ja-JP" sz="2400" i="1" dirty="0" smtClean="0">
                        <a:latin typeface="Cambria Math" charset="0"/>
                      </a:rPr>
                      <m:t>𝐿</m:t>
                    </m:r>
                    <m:r>
                      <a:rPr lang="en-US" altLang="ja-JP" sz="2400" i="1" dirty="0" smtClean="0">
                        <a:latin typeface="Cambria Math" charset="0"/>
                      </a:rPr>
                      <m:t>)</m:t>
                    </m:r>
                  </m:oMath>
                </a14:m>
                <a:endParaRPr lang="en-US" altLang="ja-JP" sz="2400" dirty="0" smtClean="0"/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8" y="836712"/>
                <a:ext cx="9108504" cy="5139869"/>
              </a:xfrm>
              <a:prstGeom prst="rect">
                <a:avLst/>
              </a:prstGeom>
              <a:blipFill rotWithShape="1">
                <a:blip r:embed="rId3"/>
                <a:stretch>
                  <a:fillRect l="-1406" t="-949" b="-177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C:\paper\201605\writing_materials\Euro2016slide\LLL_gree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688" y="1772816"/>
            <a:ext cx="2520280" cy="223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paper\201605\writing_materials\Euro2016slide\BKZ30_red.png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128" y="1833883"/>
            <a:ext cx="2520000" cy="22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2349275" y="4423852"/>
                <a:ext cx="4003853" cy="1100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2400" dirty="0" smtClean="0">
                          <a:latin typeface="Cambria Math" charset="0"/>
                        </a:rPr>
                        <m:t>FEC</m:t>
                      </m:r>
                      <m:d>
                        <m:dPr>
                          <m:ctrlPr>
                            <a:rPr lang="en-US" altLang="ja-JP" sz="2400" b="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400" b="0" i="1" dirty="0" smtClean="0">
                              <a:latin typeface="Cambria Math" charset="0"/>
                            </a:rPr>
                            <m:t>𝐵</m:t>
                          </m:r>
                        </m:e>
                      </m:d>
                      <m:r>
                        <a:rPr lang="en-US" altLang="ja-JP" sz="2400" b="0" i="0" dirty="0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is-IS" altLang="ja-JP" sz="2400" b="0" i="1" dirty="0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sz="2400" b="0" i="1" dirty="0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en-US" altLang="ja-JP" sz="2400" b="0" i="1" dirty="0" smtClean="0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ja-JP" sz="2400" b="0" i="1" dirty="0" smtClean="0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bg-BG" altLang="ja-JP" sz="2400" b="0" i="1" dirty="0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ja-JP" sz="2400" b="0" i="1" dirty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b="0" i="1" dirty="0" smtClean="0">
                                      <a:latin typeface="Cambria Math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ja-JP" sz="2400" b="0" i="1" dirty="0" smtClean="0">
                                      <a:latin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ja-JP" sz="2400" b="0" i="1" dirty="0" smtClean="0">
                                  <a:latin typeface="Cambria Math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 sz="2400" b="0" i="0" dirty="0" smtClean="0">
                                  <a:latin typeface="Cambria Math" charset="0"/>
                                </a:rPr>
                                <m:t>GH</m:t>
                              </m:r>
                              <m:d>
                                <m:dPr>
                                  <m:ctrlPr>
                                    <a:rPr lang="en-US" altLang="ja-JP" sz="2400" b="0" i="1" dirty="0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 b="0" i="1" dirty="0" smtClean="0">
                                      <a:latin typeface="Cambria Math" charset="0"/>
                                    </a:rPr>
                                    <m:t>𝐿</m:t>
                                  </m:r>
                                </m:e>
                              </m:d>
                              <m:r>
                                <a:rPr lang="en-US" altLang="ja-JP" sz="2400" b="0" i="1" dirty="0" smtClean="0">
                                  <a:latin typeface="Cambria Math" charset="0"/>
                                </a:rPr>
                                <m:t>)</m:t>
                              </m:r>
                            </m:num>
                            <m:den>
                              <m:nary>
                                <m:naryPr>
                                  <m:chr m:val="∏"/>
                                  <m:limLoc m:val="subSup"/>
                                  <m:ctrlPr>
                                    <a:rPr lang="is-IS" altLang="ja-JP" sz="2400" b="0" i="1" dirty="0" smtClean="0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en-US" altLang="ja-JP" sz="2400" b="0" i="1" dirty="0" smtClean="0">
                                      <a:latin typeface="Cambria Math" charset="0"/>
                                    </a:rPr>
                                    <m:t>𝑖</m:t>
                                  </m:r>
                                  <m:r>
                                    <a:rPr lang="en-US" altLang="ja-JP" sz="2400" b="0" i="1" dirty="0" smtClean="0">
                                      <a:latin typeface="Cambria Math" charset="0"/>
                                    </a:rPr>
                                    <m:t>=</m:t>
                                  </m:r>
                                  <m:r>
                                    <a:rPr lang="en-US" altLang="ja-JP" sz="2400" b="0" i="1" dirty="0" smtClean="0">
                                      <a:latin typeface="Cambria Math" charset="0"/>
                                    </a:rPr>
                                    <m:t>𝑛</m:t>
                                  </m:r>
                                  <m:r>
                                    <a:rPr lang="en-US" altLang="ja-JP" sz="2400" b="0" i="1" dirty="0" smtClean="0">
                                      <a:latin typeface="Cambria Math" charset="0"/>
                                    </a:rPr>
                                    <m:t>−</m:t>
                                  </m:r>
                                  <m:r>
                                    <a:rPr lang="en-US" altLang="ja-JP" sz="2400" b="0" i="1" dirty="0" smtClean="0">
                                      <a:latin typeface="Cambria Math" charset="0"/>
                                    </a:rPr>
                                    <m:t>𝑘</m:t>
                                  </m:r>
                                  <m:r>
                                    <a:rPr lang="en-US" altLang="ja-JP" sz="2400" b="0" i="1" dirty="0" smtClean="0">
                                      <a:latin typeface="Cambria Math" charset="0"/>
                                    </a:rPr>
                                    <m:t>+1</m:t>
                                  </m:r>
                                </m:sub>
                                <m:sup>
                                  <m:r>
                                    <a:rPr lang="en-US" altLang="ja-JP" sz="2400" b="0" i="1" dirty="0" smtClean="0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is-IS" altLang="ja-JP" sz="2400" b="0" i="1" dirty="0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altLang="ja-JP" sz="2400" b="0" i="1" dirty="0" smtClean="0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ja-JP" sz="2400" b="1" i="0" dirty="0" smtClean="0">
                                              <a:latin typeface="Cambria Math" charset="0"/>
                                            </a:rPr>
                                            <m:t>𝐛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z="2400" b="0" i="1" dirty="0" smtClean="0">
                                              <a:latin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US" altLang="ja-JP" sz="2400" b="0" i="1" dirty="0" smtClean="0">
                                              <a:latin typeface="Cambria Math" charset="0"/>
                                            </a:rPr>
                                            <m:t>∗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</m:nary>
                            </m:den>
                          </m:f>
                        </m:e>
                      </m:nary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9275" y="4423852"/>
                <a:ext cx="4003853" cy="110055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正方形/長方形 8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5">
              <a:lumMod val="40000"/>
              <a:lumOff val="6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ja-JP" dirty="0" smtClean="0">
                <a:solidFill>
                  <a:schemeClr val="tx1"/>
                </a:solidFill>
              </a:rPr>
              <a:t>Theory(8/9) 20/26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56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107504" y="116632"/>
                <a:ext cx="8208912" cy="720080"/>
              </a:xfrm>
            </p:spPr>
            <p:txBody>
              <a:bodyPr wrap="none" anchor="t">
                <a:noAutofit/>
              </a:bodyPr>
              <a:lstStyle/>
              <a:p>
                <a:pPr algn="l"/>
                <a:r>
                  <a:rPr lang="en-US" altLang="ja-JP" dirty="0" smtClean="0"/>
                  <a:t>Background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i="0" dirty="0" smtClean="0">
                        <a:latin typeface="Cambria Math" charset="0"/>
                      </a:rPr>
                      <m:t>FEC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6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7504" y="116632"/>
                <a:ext cx="8208912" cy="720080"/>
              </a:xfrm>
              <a:blipFill rotWithShape="0">
                <a:blip r:embed="rId2"/>
                <a:stretch>
                  <a:fillRect l="-3046" t="-16949" b="-4661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215646" y="908720"/>
                <a:ext cx="8676976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ja-JP" sz="2400" dirty="0" smtClean="0"/>
                  <a:t>In our attacking model, lattice reduction is used to a preprocess </a:t>
                </a:r>
              </a:p>
              <a:p>
                <a:r>
                  <a:rPr lang="en-US" altLang="ja-JP" sz="2400" dirty="0"/>
                  <a:t>f</a:t>
                </a:r>
                <a:r>
                  <a:rPr lang="en-US" altLang="ja-JP" sz="2400" dirty="0" smtClean="0"/>
                  <a:t>or lattice point search (</a:t>
                </a:r>
                <a14:m>
                  <m:oMath xmlns:m="http://schemas.openxmlformats.org/officeDocument/2006/math">
                    <m:r>
                      <a:rPr lang="en-US" altLang="ja-JP" sz="2400" i="0" dirty="0" smtClean="0">
                        <a:latin typeface="Cambria Math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ja-JP" sz="2400" i="0" dirty="0" smtClean="0">
                        <a:latin typeface="Cambria Math" charset="0"/>
                      </a:rPr>
                      <m:t>ENUM</m:t>
                    </m:r>
                    <m:r>
                      <a:rPr lang="en-US" altLang="ja-JP" sz="2400" i="0" dirty="0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altLang="ja-JP" sz="2400" dirty="0" smtClean="0"/>
                  <a:t>adopting to each problem)  </a:t>
                </a:r>
              </a:p>
              <a:p>
                <a:endParaRPr lang="en-US" altLang="ja-JP" sz="2400" dirty="0"/>
              </a:p>
              <a:p>
                <a:endParaRPr lang="en-US" altLang="ja-JP" sz="2400" dirty="0" smtClean="0"/>
              </a:p>
              <a:p>
                <a:endParaRPr lang="en-US" altLang="ja-JP" sz="2400" dirty="0"/>
              </a:p>
              <a:p>
                <a:endParaRPr lang="en-US" altLang="ja-JP" sz="24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400" dirty="0" smtClean="0"/>
                  <a:t>It can expect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 i="0" dirty="0" smtClean="0">
                        <a:latin typeface="Cambria Math" charset="0"/>
                      </a:rPr>
                      <m:t>FEC</m:t>
                    </m:r>
                    <m:r>
                      <a:rPr lang="en-US" altLang="ja-JP" sz="2400" i="1" dirty="0" smtClean="0">
                        <a:latin typeface="Cambria Math" charset="0"/>
                      </a:rPr>
                      <m:t>(</m:t>
                    </m:r>
                    <m:r>
                      <a:rPr lang="en-US" altLang="ja-JP" sz="2400" i="1" dirty="0" smtClean="0">
                        <a:latin typeface="Cambria Math" charset="0"/>
                      </a:rPr>
                      <m:t>𝐵</m:t>
                    </m:r>
                    <m:r>
                      <a:rPr lang="en-US" altLang="ja-JP" sz="2400" i="1" dirty="0" smtClean="0">
                        <a:latin typeface="Cambria Math" charset="0"/>
                      </a:rPr>
                      <m:t>) </m:t>
                    </m:r>
                  </m:oMath>
                </a14:m>
                <a:r>
                  <a:rPr lang="en-US" altLang="ja-JP" sz="2400" dirty="0" smtClean="0"/>
                  <a:t>is small </a:t>
                </a:r>
                <a14:m>
                  <m:oMath xmlns:m="http://schemas.openxmlformats.org/officeDocument/2006/math">
                    <m:r>
                      <a:rPr lang="en-US" altLang="ja-JP" sz="2400" i="1" smtClean="0">
                        <a:latin typeface="Cambria Math"/>
                        <a:ea typeface="Cambria Math"/>
                      </a:rPr>
                      <m:t>≈</m:t>
                    </m:r>
                  </m:oMath>
                </a14:m>
                <a:r>
                  <a:rPr lang="en-US" altLang="ja-JP" sz="2400" dirty="0" smtClean="0"/>
                  <a:t> Cost(</a:t>
                </a:r>
                <a:r>
                  <a:rPr lang="en-US" altLang="ja-JP" sz="2400" dirty="0" err="1" smtClean="0"/>
                  <a:t>PointSearch</a:t>
                </a:r>
                <a:r>
                  <a:rPr lang="en-US" altLang="ja-JP" sz="2400" dirty="0" smtClean="0"/>
                  <a:t>) is small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400" dirty="0" smtClean="0"/>
                  <a:t>Thus, we defined Basis </a:t>
                </a:r>
                <a:r>
                  <a:rPr lang="en-US" altLang="ja-JP" sz="2400" dirty="0"/>
                  <a:t>is good </a:t>
                </a:r>
                <a:r>
                  <a:rPr lang="ja-JP" altLang="en-US" sz="2400" dirty="0"/>
                  <a:t>⇔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 dirty="0">
                        <a:latin typeface="Cambria Math" charset="0"/>
                      </a:rPr>
                      <m:t>FEC</m:t>
                    </m:r>
                    <m:r>
                      <a:rPr lang="en-US" altLang="ja-JP" sz="2400" i="1" dirty="0">
                        <a:latin typeface="Cambria Math" charset="0"/>
                      </a:rPr>
                      <m:t>(</m:t>
                    </m:r>
                    <m:r>
                      <a:rPr lang="en-US" altLang="ja-JP" sz="2400" i="1" dirty="0">
                        <a:latin typeface="Cambria Math" charset="0"/>
                      </a:rPr>
                      <m:t>𝐵</m:t>
                    </m:r>
                    <m:r>
                      <a:rPr lang="en-US" altLang="ja-JP" sz="2400" i="1" dirty="0">
                        <a:latin typeface="Cambria Math" charset="0"/>
                      </a:rPr>
                      <m:t>) </m:t>
                    </m:r>
                  </m:oMath>
                </a14:m>
                <a:r>
                  <a:rPr lang="en-US" altLang="ja-JP" sz="2400" dirty="0"/>
                  <a:t>is </a:t>
                </a:r>
                <a:r>
                  <a:rPr lang="en-US" altLang="ja-JP" sz="2400" dirty="0" smtClean="0"/>
                  <a:t>small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400" dirty="0" smtClean="0"/>
                  <a:t>Examples: </a:t>
                </a:r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646" y="908720"/>
                <a:ext cx="8676976" cy="3416320"/>
              </a:xfrm>
              <a:prstGeom prst="rect">
                <a:avLst/>
              </a:prstGeom>
              <a:blipFill rotWithShape="0">
                <a:blip r:embed="rId3"/>
                <a:stretch>
                  <a:fillRect l="-1053" t="-3214" b="-64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角丸四角形 17"/>
              <p:cNvSpPr/>
              <p:nvPr/>
            </p:nvSpPr>
            <p:spPr>
              <a:xfrm>
                <a:off x="971600" y="1937218"/>
                <a:ext cx="1800200" cy="848969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dirty="0" smtClean="0">
                    <a:solidFill>
                      <a:schemeClr val="tx1"/>
                    </a:solidFill>
                  </a:rPr>
                  <a:t>Lattice basis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dirty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𝐿</m:t>
                      </m:r>
                      <m:r>
                        <a:rPr lang="en-US" altLang="ja-JP" i="1" dirty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=(</m:t>
                      </m:r>
                      <m:sSub>
                        <m:sSubPr>
                          <m:ctrlPr>
                            <a:rPr lang="en-US" altLang="ja-JP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𝐛</m:t>
                          </m:r>
                        </m:e>
                        <m:sub>
                          <m:r>
                            <a:rPr lang="en-US" altLang="ja-JP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ja-JP" dirty="0">
                          <a:solidFill>
                            <a:schemeClr val="tx1"/>
                          </a:solidFill>
                          <a:latin typeface="Cambria Math" charset="0"/>
                        </a:rPr>
                        <m:t>,…,</m:t>
                      </m:r>
                      <m:sSub>
                        <m:sSubPr>
                          <m:ctrlPr>
                            <a:rPr lang="en-US" altLang="ja-JP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𝐛</m:t>
                          </m:r>
                        </m:e>
                        <m:sub>
                          <m:r>
                            <a:rPr lang="en-US" altLang="ja-JP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altLang="ja-JP" i="1" dirty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altLang="ja-JP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altLang="ja-JP" dirty="0" smtClean="0">
                    <a:solidFill>
                      <a:schemeClr val="tx1"/>
                    </a:solidFill>
                  </a:rPr>
                  <a:t>And some info.</a:t>
                </a:r>
              </a:p>
            </p:txBody>
          </p:sp>
        </mc:Choice>
        <mc:Fallback xmlns="">
          <p:sp>
            <p:nvSpPr>
              <p:cNvPr id="18" name="角丸四角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1937218"/>
                <a:ext cx="1800200" cy="848969"/>
              </a:xfrm>
              <a:prstGeom prst="roundRect">
                <a:avLst/>
              </a:prstGeom>
              <a:blipFill rotWithShape="0">
                <a:blip r:embed="rId4"/>
                <a:stretch>
                  <a:fillRect t="-6294" b="-132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右矢印 18"/>
          <p:cNvSpPr/>
          <p:nvPr/>
        </p:nvSpPr>
        <p:spPr>
          <a:xfrm>
            <a:off x="2771800" y="1844824"/>
            <a:ext cx="1368152" cy="999564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771800" y="2038536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Lattice </a:t>
            </a:r>
          </a:p>
          <a:p>
            <a:pPr algn="ctr"/>
            <a:r>
              <a:rPr lang="en-US" altLang="ja-JP" dirty="0" smtClean="0"/>
              <a:t>reduction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角丸四角形 20"/>
              <p:cNvSpPr/>
              <p:nvPr/>
            </p:nvSpPr>
            <p:spPr>
              <a:xfrm>
                <a:off x="4139952" y="1920121"/>
                <a:ext cx="1800200" cy="848969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dirty="0" smtClean="0">
                    <a:solidFill>
                      <a:schemeClr val="tx1"/>
                    </a:solidFill>
                  </a:rPr>
                  <a:t>Reduced basis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dirty="0">
                          <a:solidFill>
                            <a:schemeClr val="tx1"/>
                          </a:solidFill>
                          <a:latin typeface="Cambria Math" charset="0"/>
                        </a:rPr>
                        <m:t>𝐿</m:t>
                      </m:r>
                      <m:r>
                        <a:rPr lang="en-US" altLang="ja-JP" i="1" dirty="0">
                          <a:solidFill>
                            <a:schemeClr val="tx1"/>
                          </a:solidFill>
                          <a:latin typeface="Cambria Math" charset="0"/>
                        </a:rPr>
                        <m:t>=(</m:t>
                      </m:r>
                      <m:sSub>
                        <m:sSubPr>
                          <m:ctrlPr>
                            <a:rPr lang="en-US" altLang="ja-JP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𝐛</m:t>
                          </m:r>
                        </m:e>
                        <m:sub>
                          <m:r>
                            <a:rPr lang="en-US" altLang="ja-JP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ja-JP" dirty="0">
                          <a:solidFill>
                            <a:schemeClr val="tx1"/>
                          </a:solidFill>
                          <a:latin typeface="Cambria Math" charset="0"/>
                        </a:rPr>
                        <m:t>,…,</m:t>
                      </m:r>
                      <m:sSub>
                        <m:sSubPr>
                          <m:ctrlPr>
                            <a:rPr lang="en-US" altLang="ja-JP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𝐛</m:t>
                          </m:r>
                        </m:e>
                        <m:sub>
                          <m:r>
                            <a:rPr lang="en-US" altLang="ja-JP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altLang="ja-JP" i="1" dirty="0">
                          <a:solidFill>
                            <a:schemeClr val="tx1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altLang="ja-JP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altLang="ja-JP" dirty="0" smtClean="0">
                    <a:solidFill>
                      <a:schemeClr val="tx1"/>
                    </a:solidFill>
                  </a:rPr>
                  <a:t>And some info.</a:t>
                </a:r>
              </a:p>
            </p:txBody>
          </p:sp>
        </mc:Choice>
        <mc:Fallback xmlns="">
          <p:sp>
            <p:nvSpPr>
              <p:cNvPr id="21" name="角丸四角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1920121"/>
                <a:ext cx="1800200" cy="848969"/>
              </a:xfrm>
              <a:prstGeom prst="roundRect">
                <a:avLst/>
              </a:prstGeom>
              <a:blipFill rotWithShape="0">
                <a:blip r:embed="rId5"/>
                <a:stretch>
                  <a:fillRect t="-6294" b="-139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直線矢印コネクタ 21"/>
          <p:cNvCxnSpPr/>
          <p:nvPr/>
        </p:nvCxnSpPr>
        <p:spPr>
          <a:xfrm>
            <a:off x="5940152" y="2300872"/>
            <a:ext cx="1152128" cy="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6013565" y="1944695"/>
            <a:ext cx="934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Point</a:t>
            </a:r>
          </a:p>
          <a:p>
            <a:pPr algn="ctr"/>
            <a:r>
              <a:rPr lang="en-US" altLang="ja-JP" dirty="0" smtClean="0"/>
              <a:t> search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角丸四角形 23"/>
              <p:cNvSpPr/>
              <p:nvPr/>
            </p:nvSpPr>
            <p:spPr>
              <a:xfrm>
                <a:off x="7092280" y="1876387"/>
                <a:ext cx="1224136" cy="848969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dirty="0" smtClean="0">
                    <a:solidFill>
                      <a:schemeClr val="tx1"/>
                    </a:solidFill>
                  </a:rPr>
                  <a:t>Point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1" i="0" dirty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𝐯</m:t>
                      </m:r>
                      <m:r>
                        <a:rPr lang="ja-JP" altLang="en-US" i="1" dirty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∈</m:t>
                      </m:r>
                      <m:r>
                        <a:rPr lang="en-US" altLang="ja-JP" i="1" dirty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𝐿</m:t>
                      </m:r>
                    </m:oMath>
                  </m:oMathPara>
                </a14:m>
                <a:endParaRPr lang="en-US" altLang="ja-JP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角丸四角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1876387"/>
                <a:ext cx="1224136" cy="848969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C:\paper\201605\writing_materials\Euro2016slide\LLL_gree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98" y="4344584"/>
            <a:ext cx="2438142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paper\201605\writing_materials\Euro2016slide\BKZ30_red.png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440" y="4309272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1263883" y="4367177"/>
                <a:ext cx="177715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 i="0" dirty="0" smtClean="0">
                        <a:latin typeface="Cambria Math" charset="0"/>
                      </a:rPr>
                      <m:t>LLL</m:t>
                    </m:r>
                  </m:oMath>
                </a14:m>
                <a:r>
                  <a:rPr lang="en-US" altLang="ja-JP" sz="2400" dirty="0"/>
                  <a:t> </a:t>
                </a:r>
                <a:r>
                  <a:rPr lang="en-US" altLang="ja-JP" sz="2400" dirty="0" smtClean="0"/>
                  <a:t>reduced</a:t>
                </a:r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3883" y="4367177"/>
                <a:ext cx="1777153" cy="461665"/>
              </a:xfrm>
              <a:prstGeom prst="rect">
                <a:avLst/>
              </a:prstGeom>
              <a:blipFill rotWithShape="0">
                <a:blip r:embed="rId9"/>
                <a:stretch>
                  <a:fillRect l="-685" t="-10526" r="-3425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/>
              <p:cNvSpPr txBox="1"/>
              <p:nvPr/>
            </p:nvSpPr>
            <p:spPr>
              <a:xfrm>
                <a:off x="6703516" y="4335487"/>
                <a:ext cx="23329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 i="0" dirty="0" smtClean="0">
                        <a:latin typeface="Cambria Math" charset="0"/>
                      </a:rPr>
                      <m:t>BKZ</m:t>
                    </m:r>
                  </m:oMath>
                </a14:m>
                <a:r>
                  <a:rPr lang="en-US" altLang="ja-JP" sz="2400" dirty="0" smtClean="0"/>
                  <a:t>-30 reduced</a:t>
                </a:r>
              </a:p>
            </p:txBody>
          </p:sp>
        </mc:Choice>
        <mc:Fallback xmlns="">
          <p:sp>
            <p:nvSpPr>
              <p:cNvPr id="25" name="テキスト ボックス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3516" y="4335487"/>
                <a:ext cx="2332980" cy="461665"/>
              </a:xfrm>
              <a:prstGeom prst="rect">
                <a:avLst/>
              </a:prstGeom>
              <a:blipFill rotWithShape="0">
                <a:blip r:embed="rId10"/>
                <a:stretch>
                  <a:fillRect l="-524" t="-10526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 descr="C:\paper\201605\writing_materials\Euro2016slide\BKZ30_tour200_purple.png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128" y="4319720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正方形/長方形 25"/>
          <p:cNvSpPr/>
          <p:nvPr/>
        </p:nvSpPr>
        <p:spPr>
          <a:xfrm>
            <a:off x="4071955" y="4367177"/>
            <a:ext cx="2067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After 200 tours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-107588" y="5703639"/>
                <a:ext cx="235744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 i="0" dirty="0" smtClean="0">
                        <a:latin typeface="Cambria Math" charset="0"/>
                      </a:rPr>
                      <m:t>FEC</m:t>
                    </m:r>
                  </m:oMath>
                </a14:m>
                <a:r>
                  <a:rPr lang="en-US" altLang="ja-JP" sz="2400" dirty="0"/>
                  <a:t>=6.96×10</a:t>
                </a:r>
                <a:r>
                  <a:rPr lang="en-US" altLang="ja-JP" sz="3200" baseline="30000" dirty="0"/>
                  <a:t>20</a:t>
                </a:r>
                <a:endParaRPr lang="ja-JP" altLang="en-US" sz="2400" baseline="30000" dirty="0"/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7588" y="5703639"/>
                <a:ext cx="2357440" cy="461665"/>
              </a:xfrm>
              <a:prstGeom prst="rect">
                <a:avLst/>
              </a:prstGeom>
              <a:blipFill rotWithShape="0">
                <a:blip r:embed="rId12"/>
                <a:stretch>
                  <a:fillRect l="-517" t="-26667" b="-32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3203848" y="5693785"/>
                <a:ext cx="229421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 dirty="0">
                        <a:latin typeface="Cambria Math" charset="0"/>
                      </a:rPr>
                      <m:t>FEC</m:t>
                    </m:r>
                  </m:oMath>
                </a14:m>
                <a:r>
                  <a:rPr lang="en-US" altLang="ja-JP" sz="2400" dirty="0" smtClean="0"/>
                  <a:t>=9.90×10</a:t>
                </a:r>
                <a:r>
                  <a:rPr lang="en-US" altLang="ja-JP" sz="3200" baseline="30000" dirty="0" smtClean="0"/>
                  <a:t>15</a:t>
                </a:r>
                <a:endParaRPr lang="ja-JP" altLang="en-US" sz="2400" baseline="30000" dirty="0"/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5693785"/>
                <a:ext cx="2294218" cy="461665"/>
              </a:xfrm>
              <a:prstGeom prst="rect">
                <a:avLst/>
              </a:prstGeom>
              <a:blipFill rotWithShape="0">
                <a:blip r:embed="rId13"/>
                <a:stretch>
                  <a:fillRect l="-798" t="-25000" r="-1862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/>
              <p:cNvSpPr/>
              <p:nvPr/>
            </p:nvSpPr>
            <p:spPr>
              <a:xfrm>
                <a:off x="6012160" y="5711550"/>
                <a:ext cx="229421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 dirty="0">
                        <a:latin typeface="Cambria Math" charset="0"/>
                      </a:rPr>
                      <m:t>FEC</m:t>
                    </m:r>
                  </m:oMath>
                </a14:m>
                <a:r>
                  <a:rPr lang="en-US" altLang="ja-JP" sz="2400" dirty="0"/>
                  <a:t>=1.49×10</a:t>
                </a:r>
                <a:r>
                  <a:rPr lang="en-US" altLang="ja-JP" sz="3200" baseline="30000" dirty="0"/>
                  <a:t>15</a:t>
                </a:r>
                <a:endParaRPr lang="ja-JP" altLang="en-US" sz="2400" baseline="30000" dirty="0"/>
              </a:p>
            </p:txBody>
          </p:sp>
        </mc:Choice>
        <mc:Fallback xmlns="">
          <p:sp>
            <p:nvSpPr>
              <p:cNvPr id="10" name="正方形/長方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5711550"/>
                <a:ext cx="2294218" cy="461665"/>
              </a:xfrm>
              <a:prstGeom prst="rect">
                <a:avLst/>
              </a:prstGeom>
              <a:blipFill rotWithShape="0">
                <a:blip r:embed="rId14"/>
                <a:stretch>
                  <a:fillRect l="-531" t="-25000" r="-1592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テキスト ボックス 10"/>
          <p:cNvSpPr txBox="1"/>
          <p:nvPr/>
        </p:nvSpPr>
        <p:spPr>
          <a:xfrm>
            <a:off x="2860703" y="4862788"/>
            <a:ext cx="647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 smtClean="0"/>
              <a:t>&gt;</a:t>
            </a:r>
            <a:endParaRPr kumimoji="1" lang="ja-JP" altLang="en-US" sz="28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796376" y="4869160"/>
            <a:ext cx="647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 smtClean="0"/>
              <a:t>&gt;</a:t>
            </a:r>
            <a:endParaRPr kumimoji="1" lang="ja-JP" altLang="en-US" sz="2800" dirty="0"/>
          </a:p>
        </p:txBody>
      </p:sp>
      <p:sp>
        <p:nvSpPr>
          <p:cNvPr id="28" name="正方形/長方形 27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5">
              <a:lumMod val="40000"/>
              <a:lumOff val="6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ja-JP" dirty="0" smtClean="0">
                <a:solidFill>
                  <a:schemeClr val="tx1"/>
                </a:solidFill>
              </a:rPr>
              <a:t>Theory(9/9) 21/26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85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タイトル 1"/>
              <p:cNvSpPr txBox="1">
                <a:spLocks/>
              </p:cNvSpPr>
              <p:nvPr/>
            </p:nvSpPr>
            <p:spPr>
              <a:xfrm>
                <a:off x="107504" y="116632"/>
                <a:ext cx="8208912" cy="72008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kumimoji="1"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ja-JP" sz="4000" dirty="0" smtClean="0"/>
                  <a:t>Summary of Progressive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4000" i="0" dirty="0" smtClean="0">
                        <a:latin typeface="Cambria Math" charset="0"/>
                      </a:rPr>
                      <m:t>BKZ</m:t>
                    </m:r>
                  </m:oMath>
                </a14:m>
                <a:endParaRPr lang="ja-JP" altLang="en-US" sz="4000" dirty="0"/>
              </a:p>
            </p:txBody>
          </p:sp>
        </mc:Choice>
        <mc:Fallback xmlns="">
          <p:sp>
            <p:nvSpPr>
              <p:cNvPr id="7" name="タイトル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16632"/>
                <a:ext cx="8208912" cy="720080"/>
              </a:xfrm>
              <a:prstGeom prst="rect">
                <a:avLst/>
              </a:prstGeom>
              <a:blipFill rotWithShape="0">
                <a:blip r:embed="rId2"/>
                <a:stretch>
                  <a:fillRect l="-2675" t="-15254" b="-3389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/>
          <p:cNvSpPr txBox="1"/>
          <p:nvPr/>
        </p:nvSpPr>
        <p:spPr>
          <a:xfrm>
            <a:off x="9612560" y="616530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20</a:t>
            </a:r>
            <a:r>
              <a:rPr lang="ja-JP" altLang="en-US" dirty="0" smtClean="0"/>
              <a:t>分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/>
              <p:cNvSpPr/>
              <p:nvPr/>
            </p:nvSpPr>
            <p:spPr>
              <a:xfrm>
                <a:off x="827584" y="980728"/>
                <a:ext cx="8064896" cy="3449470"/>
              </a:xfrm>
              <a:prstGeom prst="rect">
                <a:avLst/>
              </a:prstGeom>
              <a:ln w="31750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2400" dirty="0"/>
                  <a:t>s</a:t>
                </a:r>
                <a:r>
                  <a:rPr lang="en-US" altLang="ja-JP" sz="2400" dirty="0" smtClean="0"/>
                  <a:t>tart: </a:t>
                </a:r>
              </a:p>
              <a:p>
                <a:r>
                  <a:rPr lang="en-US" altLang="ja-JP" sz="2400" dirty="0" smtClean="0"/>
                  <a:t>(β,α,p) </a:t>
                </a:r>
                <a:r>
                  <a:rPr lang="ja-JP" altLang="en-US" sz="2400" dirty="0" smtClean="0"/>
                  <a:t>←  </a:t>
                </a:r>
                <a:r>
                  <a:rPr lang="en-US" altLang="ja-JP" sz="2400" dirty="0" smtClean="0">
                    <a:solidFill>
                      <a:srgbClr val="FF0000"/>
                    </a:solidFill>
                  </a:rPr>
                  <a:t>Optimized local parameter </a:t>
                </a:r>
                <a:r>
                  <a:rPr lang="en-US" altLang="ja-JP" sz="2400" dirty="0" smtClean="0"/>
                  <a:t>for B=(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b="1" i="0" smtClean="0">
                            <a:latin typeface="Cambria Math"/>
                          </a:rPr>
                          <m:t>𝐛</m:t>
                        </m:r>
                      </m:e>
                      <m:sub>
                        <m:r>
                          <a:rPr lang="en-US" altLang="ja-JP" sz="2400" b="1" i="0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altLang="ja-JP" sz="2400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altLang="ja-JP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b="1" i="0" smtClean="0">
                            <a:latin typeface="Cambria Math"/>
                          </a:rPr>
                          <m:t>𝐛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ja-JP" sz="2400" dirty="0" smtClean="0"/>
                  <a:t>)</a:t>
                </a:r>
                <a:endParaRPr lang="en-US" altLang="ja-JP" sz="2400" dirty="0"/>
              </a:p>
              <a:p>
                <a:r>
                  <a:rPr lang="en-US" altLang="ja-JP" sz="2400" dirty="0" smtClean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𝑖</m:t>
                    </m:r>
                    <m:r>
                      <a:rPr lang="en-US" altLang="ja-JP" sz="240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=1 </m:t>
                    </m:r>
                  </m:oMath>
                </a14:m>
                <a:r>
                  <a:rPr lang="en-US" altLang="ja-JP" sz="2400" i="0" dirty="0" smtClean="0">
                    <a:solidFill>
                      <a:schemeClr val="tx1"/>
                    </a:solidFill>
                    <a:latin typeface="+mj-lt"/>
                  </a:rPr>
                  <a:t>to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 </m:t>
                    </m:r>
                    <m:r>
                      <a:rPr lang="en-US" altLang="ja-JP" sz="240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𝑛</m:t>
                    </m:r>
                    <m:r>
                      <a:rPr lang="en-US" altLang="ja-JP" sz="240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−1     </m:t>
                    </m:r>
                  </m:oMath>
                </a14:m>
                <a:r>
                  <a:rPr lang="en-US" altLang="ja-JP" sz="2400" dirty="0"/>
                  <a:t>//start of tour</a:t>
                </a:r>
              </a:p>
              <a:p>
                <a:r>
                  <a:rPr lang="ja-JP" altLang="en-US" sz="2400" dirty="0" smtClean="0"/>
                  <a:t>　　</a:t>
                </a:r>
                <a:r>
                  <a:rPr lang="en-US" altLang="ja-JP" sz="2400" dirty="0" smtClean="0"/>
                  <a:t>1: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ja-JP" sz="2400" i="1">
                        <a:solidFill>
                          <a:schemeClr val="tx1"/>
                        </a:solidFill>
                        <a:latin typeface="Cambria Math"/>
                      </a:rPr>
                      <m:t>≔</m:t>
                    </m:r>
                    <m:sSub>
                      <m:sSubPr>
                        <m:ctrlP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ja-JP" sz="2400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𝐿</m:t>
                    </m:r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𝐛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ja-JP" sz="2400" i="1">
                        <a:solidFill>
                          <a:schemeClr val="tx1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𝐛</m:t>
                        </m:r>
                      </m:e>
                      <m:sub>
                        <m:func>
                          <m:funcPr>
                            <m:ctrlP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sz="24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min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ja-JP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ja-JP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altLang="ja-JP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altLang="ja-JP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𝛽</m:t>
                                </m:r>
                                <m:r>
                                  <a:rPr lang="en-US" altLang="ja-JP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−1,</m:t>
                                </m:r>
                                <m:r>
                                  <a:rPr lang="en-US" altLang="ja-JP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e>
                            </m:d>
                          </m:e>
                        </m:func>
                      </m:sub>
                    </m:sSub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  <m:r>
                      <a:rPr lang="en-US" altLang="ja-JP" sz="2400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altLang="ja-JP" sz="2400" dirty="0" smtClean="0">
                  <a:solidFill>
                    <a:schemeClr val="tx1"/>
                  </a:solidFill>
                </a:endParaRPr>
              </a:p>
              <a:p>
                <a:r>
                  <a:rPr lang="ja-JP" altLang="en-US" sz="2400" dirty="0" smtClean="0"/>
                  <a:t>　　</a:t>
                </a:r>
                <a:r>
                  <a:rPr lang="en-US" altLang="ja-JP" sz="2400" dirty="0" smtClean="0"/>
                  <a:t>2: </a:t>
                </a:r>
                <a14:m>
                  <m:oMath xmlns:m="http://schemas.openxmlformats.org/officeDocument/2006/math">
                    <m:r>
                      <a:rPr lang="en-US" altLang="ja-JP" sz="2400" b="1" i="0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𝐯</m:t>
                    </m:r>
                    <m:r>
                      <a:rPr lang="en-US" altLang="ja-JP" sz="2400" b="1" i="0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ja-JP" altLang="en-US" sz="2400" dirty="0">
                    <a:solidFill>
                      <a:schemeClr val="tx1"/>
                    </a:solidFill>
                  </a:rPr>
                  <a:t>←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 b="0" i="0" smtClean="0">
                        <a:solidFill>
                          <a:schemeClr val="tx1"/>
                        </a:solidFill>
                        <a:latin typeface="Cambria Math" charset="0"/>
                      </a:rPr>
                      <m:t>ENUM</m:t>
                    </m:r>
                    <m:r>
                      <a:rPr lang="en-US" altLang="ja-JP" sz="2400" b="0" i="0" smtClean="0">
                        <a:solidFill>
                          <a:schemeClr val="tx1"/>
                        </a:solidFill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altLang="ja-JP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;</m:t>
                    </m:r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𝛼</m:t>
                    </m:r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𝑝</m:t>
                    </m:r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altLang="ja-JP" sz="2400" dirty="0" smtClean="0">
                    <a:solidFill>
                      <a:schemeClr val="tx1"/>
                    </a:solidFill>
                  </a:rPr>
                  <a:t> : GNR’s pruning</a:t>
                </a:r>
                <a:endParaRPr lang="en-US" altLang="ja-JP" sz="2400" dirty="0">
                  <a:solidFill>
                    <a:schemeClr val="tx1"/>
                  </a:solidFill>
                </a:endParaRPr>
              </a:p>
              <a:p>
                <a:r>
                  <a:rPr lang="ja-JP" altLang="en-US" sz="2400" dirty="0" smtClean="0"/>
                  <a:t>　　</a:t>
                </a:r>
                <a:r>
                  <a:rPr lang="en-US" altLang="ja-JP" sz="2400" dirty="0" smtClean="0"/>
                  <a:t>3: </a:t>
                </a:r>
                <a:r>
                  <a:rPr lang="en-US" altLang="ja-JP" sz="2400" dirty="0" smtClean="0">
                    <a:solidFill>
                      <a:schemeClr val="tx1"/>
                    </a:solidFill>
                  </a:rPr>
                  <a:t>Update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𝐵</m:t>
                    </m:r>
                  </m:oMath>
                </a14:m>
                <a:r>
                  <a:rPr lang="en-US" altLang="ja-JP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ja-JP" sz="2400" dirty="0">
                    <a:solidFill>
                      <a:schemeClr val="tx1"/>
                    </a:solidFill>
                  </a:rPr>
                  <a:t>by using </a:t>
                </a:r>
                <a14:m>
                  <m:oMath xmlns:m="http://schemas.openxmlformats.org/officeDocument/2006/math">
                    <m:r>
                      <a:rPr lang="en-US" altLang="ja-JP" sz="2400" b="1" dirty="0">
                        <a:solidFill>
                          <a:schemeClr val="tx1"/>
                        </a:solidFill>
                        <a:latin typeface="Cambria Math" charset="0"/>
                      </a:rPr>
                      <m:t>𝐯</m:t>
                    </m:r>
                  </m:oMath>
                </a14:m>
                <a:r>
                  <a:rPr lang="en-US" altLang="ja-JP" sz="2400" dirty="0" smtClean="0">
                    <a:solidFill>
                      <a:schemeClr val="tx1"/>
                    </a:solidFill>
                  </a:rPr>
                  <a:t> if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ja-JP" sz="2400" b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&lt;</m:t>
                    </m:r>
                    <m:d>
                      <m:dPr>
                        <m:begChr m:val="‖"/>
                        <m:endChr m:val="‖"/>
                        <m:ctrlP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400" b="1" i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𝐯</m:t>
                        </m:r>
                      </m:e>
                    </m:d>
                  </m:oMath>
                </a14:m>
                <a:endParaRPr lang="en-US" altLang="ja-JP" sz="2400" dirty="0" smtClean="0">
                  <a:solidFill>
                    <a:schemeClr val="tx1"/>
                  </a:solidFill>
                </a:endParaRPr>
              </a:p>
              <a:p>
                <a:r>
                  <a:rPr lang="en-US" altLang="ja-JP" sz="2400" dirty="0" smtClean="0">
                    <a:solidFill>
                      <a:schemeClr val="tx1"/>
                    </a:solidFill>
                  </a:rPr>
                  <a:t>end-for</a:t>
                </a:r>
              </a:p>
              <a:p>
                <a:r>
                  <a:rPr lang="en-US" altLang="ja-JP" sz="2400" dirty="0" smtClean="0">
                    <a:solidFill>
                      <a:schemeClr val="tx1"/>
                    </a:solidFill>
                  </a:rPr>
                  <a:t>If </a:t>
                </a:r>
                <a:r>
                  <a:rPr lang="en-US" altLang="ja-JP" sz="2400" dirty="0" smtClean="0"/>
                  <a:t>(</a:t>
                </a:r>
                <a:r>
                  <a:rPr lang="en-US" altLang="ja-JP" sz="2400" dirty="0" smtClean="0">
                    <a:solidFill>
                      <a:srgbClr val="00B050"/>
                    </a:solidFill>
                  </a:rPr>
                  <a:t>FEC(B)</a:t>
                </a:r>
                <a:r>
                  <a:rPr lang="en-US" altLang="ja-JP" sz="2400" dirty="0" smtClean="0"/>
                  <a:t>&lt;</a:t>
                </a:r>
                <a:r>
                  <a:rPr lang="en-US" altLang="ja-JP" sz="2400" dirty="0" smtClean="0">
                    <a:solidFill>
                      <a:srgbClr val="00B050"/>
                    </a:solidFill>
                  </a:rPr>
                  <a:t>FEC</a:t>
                </a:r>
                <a:r>
                  <a:rPr lang="en-US" altLang="ja-JP" sz="2400" dirty="0" smtClean="0"/>
                  <a:t>(</a:t>
                </a:r>
                <a:r>
                  <a:rPr lang="en-US" altLang="ja-JP" sz="2400" dirty="0" smtClean="0">
                    <a:solidFill>
                      <a:srgbClr val="0070C0"/>
                    </a:solidFill>
                  </a:rPr>
                  <a:t>Simulated BKZ-β</a:t>
                </a:r>
                <a:r>
                  <a:rPr lang="en-US" altLang="ja-JP" sz="2400" dirty="0" smtClean="0"/>
                  <a:t>))</a:t>
                </a:r>
                <a:r>
                  <a:rPr lang="en-US" altLang="ja-JP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ja-JP" sz="2400" dirty="0"/>
                  <a:t>then increase the </a:t>
                </a:r>
                <a:r>
                  <a:rPr lang="en-US" altLang="ja-JP" sz="2400" dirty="0" err="1"/>
                  <a:t>blocksize</a:t>
                </a:r>
                <a:r>
                  <a:rPr lang="en-US" altLang="ja-JP" sz="2400" dirty="0"/>
                  <a:t> </a:t>
                </a:r>
                <a:r>
                  <a:rPr lang="en-US" altLang="ja-JP" sz="2400" dirty="0" smtClean="0"/>
                  <a:t>β</a:t>
                </a:r>
              </a:p>
              <a:p>
                <a:r>
                  <a:rPr lang="en-US" altLang="ja-JP" sz="2400" dirty="0" smtClean="0"/>
                  <a:t>and go to the start</a:t>
                </a:r>
                <a:endParaRPr lang="en-US" altLang="ja-JP" sz="2400" dirty="0"/>
              </a:p>
            </p:txBody>
          </p:sp>
        </mc:Choice>
        <mc:Fallback xmlns="">
          <p:sp>
            <p:nvSpPr>
              <p:cNvPr id="11" name="正方形/長方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980728"/>
                <a:ext cx="8064896" cy="3449470"/>
              </a:xfrm>
              <a:prstGeom prst="rect">
                <a:avLst/>
              </a:prstGeom>
              <a:blipFill rotWithShape="1">
                <a:blip r:embed="rId3"/>
                <a:stretch>
                  <a:fillRect l="-1054" t="-1051" b="-2452"/>
                </a:stretch>
              </a:blipFill>
              <a:ln w="317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テキスト ボックス 1"/>
          <p:cNvSpPr txBox="1"/>
          <p:nvPr/>
        </p:nvSpPr>
        <p:spPr>
          <a:xfrm>
            <a:off x="251520" y="4797152"/>
            <a:ext cx="87849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800" dirty="0" smtClean="0"/>
              <a:t>We propose</a:t>
            </a:r>
          </a:p>
          <a:p>
            <a:pPr marL="457200" indent="-457200">
              <a:buAutoNum type="arabicParenBoth"/>
            </a:pPr>
            <a:r>
              <a:rPr kumimoji="1" lang="en-US" altLang="ja-JP" sz="2800" dirty="0" smtClean="0"/>
              <a:t>Procedure to find optimized local parameter</a:t>
            </a:r>
          </a:p>
          <a:p>
            <a:pPr marL="457200" indent="-457200">
              <a:buAutoNum type="arabicParenBoth"/>
            </a:pPr>
            <a:r>
              <a:rPr lang="en-US" altLang="ja-JP" sz="2800" dirty="0" smtClean="0"/>
              <a:t>Simulator to BKZ-(β,α,p)</a:t>
            </a:r>
          </a:p>
          <a:p>
            <a:pPr marL="457200" indent="-457200">
              <a:buAutoNum type="arabicParenBoth"/>
            </a:pPr>
            <a:r>
              <a:rPr lang="en-US" altLang="ja-JP" sz="2800" dirty="0" smtClean="0"/>
              <a:t>Full enumeration cost as a measure</a:t>
            </a:r>
            <a:endParaRPr kumimoji="1" lang="ja-JP" altLang="en-US" sz="2800" dirty="0"/>
          </a:p>
        </p:txBody>
      </p:sp>
      <p:sp>
        <p:nvSpPr>
          <p:cNvPr id="6" name="正方形/長方形 5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5">
              <a:lumMod val="40000"/>
              <a:lumOff val="6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ja-JP" dirty="0" smtClean="0">
                <a:solidFill>
                  <a:schemeClr val="tx1"/>
                </a:solidFill>
              </a:rPr>
              <a:t>Summary 22/26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41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467544" y="476672"/>
            <a:ext cx="828092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 smtClean="0"/>
              <a:t>Agenda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ja-JP" sz="3600" dirty="0" smtClean="0"/>
              <a:t>Background and preliminaries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ja-JP" sz="3600" dirty="0" smtClean="0"/>
              <a:t>Classical BKZ and observations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ja-JP" sz="3600" dirty="0" smtClean="0"/>
              <a:t>Our theory to progressive BKZ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2800" dirty="0" smtClean="0"/>
              <a:t>What </a:t>
            </a:r>
            <a:r>
              <a:rPr lang="en-US" altLang="ja-JP" sz="2800" dirty="0"/>
              <a:t>is best parameter </a:t>
            </a:r>
            <a:r>
              <a:rPr lang="en-US" altLang="ja-JP" sz="2800" dirty="0" smtClean="0"/>
              <a:t>for </a:t>
            </a:r>
            <a:r>
              <a:rPr lang="en-US" altLang="ja-JP" sz="2800" dirty="0"/>
              <a:t>given </a:t>
            </a:r>
            <a:r>
              <a:rPr lang="en-US" altLang="ja-JP" sz="2800" dirty="0" smtClean="0"/>
              <a:t>basis?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2800" dirty="0"/>
              <a:t>How to predict </a:t>
            </a:r>
            <a:r>
              <a:rPr lang="ja-JP" altLang="en-US" sz="2800" dirty="0"/>
              <a:t> </a:t>
            </a:r>
            <a:r>
              <a:rPr lang="en-US" altLang="ja-JP" sz="2800" dirty="0"/>
              <a:t>the converged basis</a:t>
            </a:r>
            <a:r>
              <a:rPr lang="en-US" altLang="ja-JP" sz="2800" dirty="0" smtClean="0"/>
              <a:t>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ja-JP" sz="2800" dirty="0" smtClean="0"/>
              <a:t>How </a:t>
            </a:r>
            <a:r>
              <a:rPr lang="en-US" altLang="ja-JP" sz="2800" dirty="0"/>
              <a:t>to measure a given basis is </a:t>
            </a:r>
            <a:r>
              <a:rPr lang="en-US" altLang="ja-JP" sz="2800" dirty="0" smtClean="0"/>
              <a:t>nearing</a:t>
            </a:r>
          </a:p>
          <a:p>
            <a:pPr lvl="1"/>
            <a:r>
              <a:rPr lang="ja-JP" altLang="en-US" sz="2800" dirty="0"/>
              <a:t>　 </a:t>
            </a:r>
            <a:r>
              <a:rPr lang="ja-JP" altLang="en-US" sz="2800" dirty="0" smtClean="0"/>
              <a:t>  </a:t>
            </a:r>
            <a:r>
              <a:rPr lang="en-US" altLang="ja-JP" sz="2800" dirty="0" smtClean="0"/>
              <a:t>the </a:t>
            </a:r>
            <a:r>
              <a:rPr lang="en-US" altLang="ja-JP" sz="2800" dirty="0"/>
              <a:t>converged basis, or far from</a:t>
            </a:r>
            <a:r>
              <a:rPr lang="en-US" altLang="ja-JP" sz="2800" dirty="0" smtClean="0"/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3600" b="1" i="1" u="sng" dirty="0" smtClean="0"/>
              <a:t>Outline of cost analysis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3600" dirty="0" smtClean="0"/>
              <a:t>Conclusion</a:t>
            </a:r>
            <a:endParaRPr lang="en-US" altLang="ja-JP" sz="36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ja-JP" altLang="en-US" sz="3200" dirty="0"/>
          </a:p>
        </p:txBody>
      </p:sp>
      <p:sp>
        <p:nvSpPr>
          <p:cNvPr id="4" name="正方形/長方形 3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5">
              <a:lumMod val="40000"/>
              <a:lumOff val="6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kumimoji="1" lang="en-US" altLang="ja-JP" dirty="0" smtClean="0">
                <a:solidFill>
                  <a:schemeClr val="tx1"/>
                </a:solidFill>
              </a:rPr>
              <a:t>Agenda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15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/>
              <p:cNvSpPr txBox="1"/>
              <p:nvPr/>
            </p:nvSpPr>
            <p:spPr>
              <a:xfrm>
                <a:off x="503040" y="944830"/>
                <a:ext cx="864096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ja-JP" sz="2400" dirty="0" smtClean="0"/>
                  <a:t>Starting from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 i="0" dirty="0" smtClean="0">
                        <a:latin typeface="Cambria Math" charset="0"/>
                      </a:rPr>
                      <m:t>LLL</m:t>
                    </m:r>
                  </m:oMath>
                </a14:m>
                <a:r>
                  <a:rPr lang="en-US" altLang="ja-JP" sz="2400" dirty="0" smtClean="0"/>
                  <a:t> reduced basis, we can simulate the computing time to process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 i="0" dirty="0" smtClean="0">
                        <a:latin typeface="Cambria Math" charset="0"/>
                      </a:rPr>
                      <m:t>BKZ</m:t>
                    </m:r>
                    <m:r>
                      <a:rPr lang="en-US" altLang="ja-JP" sz="2400" i="1" dirty="0" smtClean="0">
                        <a:latin typeface="Cambria Math" charset="0"/>
                      </a:rPr>
                      <m:t>(</m:t>
                    </m:r>
                    <m:r>
                      <a:rPr lang="en-US" altLang="ja-JP" sz="2400" i="1" dirty="0" smtClean="0">
                        <a:latin typeface="Cambria Math" charset="0"/>
                      </a:rPr>
                      <m:t>𝛽</m:t>
                    </m:r>
                    <m:r>
                      <a:rPr lang="en-US" altLang="ja-JP" sz="2400" i="1" dirty="0" smtClean="0">
                        <a:latin typeface="Cambria Math" charset="0"/>
                      </a:rPr>
                      <m:t>,</m:t>
                    </m:r>
                    <m:r>
                      <a:rPr lang="en-US" altLang="ja-JP" sz="2400" i="1" dirty="0" smtClean="0">
                        <a:latin typeface="Cambria Math" charset="0"/>
                      </a:rPr>
                      <m:t>𝛼</m:t>
                    </m:r>
                    <m:r>
                      <a:rPr lang="en-US" altLang="ja-JP" sz="2400" i="1" dirty="0" smtClean="0">
                        <a:latin typeface="Cambria Math" charset="0"/>
                      </a:rPr>
                      <m:t>,</m:t>
                    </m:r>
                    <m:r>
                      <a:rPr lang="en-US" altLang="ja-JP" sz="2400" i="1" dirty="0" smtClean="0">
                        <a:latin typeface="Cambria Math" charset="0"/>
                      </a:rPr>
                      <m:t>𝑝</m:t>
                    </m:r>
                    <m:r>
                      <a:rPr lang="en-US" altLang="ja-JP" sz="2400" i="1" dirty="0" smtClean="0">
                        <a:latin typeface="Cambria Math" charset="0"/>
                      </a:rPr>
                      <m:t>)</m:t>
                    </m:r>
                  </m:oMath>
                </a14:m>
                <a:endParaRPr lang="en-US" altLang="ja-JP" sz="24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ja-JP" sz="2400" dirty="0" smtClean="0"/>
                  <a:t>Example strategy:</a:t>
                </a:r>
              </a:p>
            </p:txBody>
          </p:sp>
        </mc:Choice>
        <mc:Fallback xmlns="">
          <p:sp>
            <p:nvSpPr>
              <p:cNvPr id="2" name="テキスト ボックス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040" y="944830"/>
                <a:ext cx="8640960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988" t="-4061" b="-106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1331640" y="2276872"/>
                <a:ext cx="77048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800" i="0" dirty="0" smtClean="0">
                        <a:latin typeface="Cambria Math" charset="0"/>
                      </a:rPr>
                      <m:t>LLL</m:t>
                    </m:r>
                  </m:oMath>
                </a14:m>
                <a:r>
                  <a:rPr kumimoji="1" lang="en-US" altLang="ja-JP" sz="2800" dirty="0" smtClean="0"/>
                  <a:t> </a:t>
                </a:r>
                <a14:m>
                  <m:oMath xmlns:m="http://schemas.openxmlformats.org/officeDocument/2006/math">
                    <m:r>
                      <a:rPr kumimoji="1" lang="ja-JP" altLang="en-US" sz="2800" i="1" dirty="0" smtClean="0">
                        <a:latin typeface="Cambria Math" charset="0"/>
                      </a:rPr>
                      <m:t>→ </m:t>
                    </m:r>
                    <m:r>
                      <a:rPr kumimoji="1" lang="en-US" altLang="ja-JP" sz="2800" i="1" dirty="0" smtClean="0">
                        <a:latin typeface="Cambria Math" charset="0"/>
                      </a:rPr>
                      <m:t>20 </m:t>
                    </m:r>
                    <m:r>
                      <a:rPr kumimoji="1" lang="ja-JP" altLang="en-US" sz="2800" i="1" dirty="0" smtClean="0">
                        <a:latin typeface="Cambria Math" charset="0"/>
                      </a:rPr>
                      <m:t>→ </m:t>
                    </m:r>
                    <m:r>
                      <a:rPr kumimoji="1" lang="en-US" altLang="ja-JP" sz="2800" i="1" dirty="0" smtClean="0">
                        <a:latin typeface="Cambria Math" charset="0"/>
                      </a:rPr>
                      <m:t>2</m:t>
                    </m:r>
                    <m:r>
                      <a:rPr kumimoji="1" lang="en-US" altLang="ja-JP" sz="2800" b="0" i="1" dirty="0" smtClean="0">
                        <a:latin typeface="Cambria Math"/>
                      </a:rPr>
                      <m:t>6</m:t>
                    </m:r>
                    <m:r>
                      <a:rPr kumimoji="1" lang="en-US" altLang="ja-JP" sz="2800" i="1" dirty="0" smtClean="0">
                        <a:latin typeface="Cambria Math" charset="0"/>
                      </a:rPr>
                      <m:t> </m:t>
                    </m:r>
                    <m:r>
                      <a:rPr kumimoji="1" lang="ja-JP" altLang="en-US" sz="2800" i="1" dirty="0" smtClean="0">
                        <a:latin typeface="Cambria Math" charset="0"/>
                      </a:rPr>
                      <m:t>→</m:t>
                    </m:r>
                    <m:r>
                      <a:rPr kumimoji="1" lang="en-US" altLang="ja-JP" sz="2800" b="0" i="1" dirty="0" smtClean="0">
                        <a:latin typeface="Cambria Math"/>
                      </a:rPr>
                      <m:t>28</m:t>
                    </m:r>
                    <m:r>
                      <a:rPr lang="en-US" altLang="ja-JP" sz="2800" i="1" dirty="0" smtClean="0">
                        <a:latin typeface="Cambria Math" charset="0"/>
                      </a:rPr>
                      <m:t> </m:t>
                    </m:r>
                    <m:r>
                      <a:rPr lang="ja-JP" altLang="en-US" sz="2800" i="1" dirty="0" smtClean="0">
                        <a:latin typeface="Cambria Math" charset="0"/>
                      </a:rPr>
                      <m:t>→</m:t>
                    </m:r>
                    <m:r>
                      <a:rPr lang="en-US" altLang="ja-JP" sz="2800" b="0" i="1" dirty="0" smtClean="0">
                        <a:latin typeface="Cambria Math"/>
                      </a:rPr>
                      <m:t>31</m:t>
                    </m:r>
                    <m:r>
                      <a:rPr lang="en-US" altLang="ja-JP" sz="2800" i="1" dirty="0" smtClean="0">
                        <a:latin typeface="Cambria Math" charset="0"/>
                      </a:rPr>
                      <m:t> </m:t>
                    </m:r>
                    <m:r>
                      <a:rPr lang="ja-JP" altLang="en-US" sz="2800" i="1" dirty="0" smtClean="0">
                        <a:latin typeface="Cambria Math" charset="0"/>
                      </a:rPr>
                      <m:t>→</m:t>
                    </m:r>
                    <m:r>
                      <a:rPr lang="en-US" altLang="ja-JP" sz="2800" b="0" i="1" dirty="0" smtClean="0">
                        <a:latin typeface="Cambria Math"/>
                      </a:rPr>
                      <m:t>37</m:t>
                    </m:r>
                    <m:r>
                      <a:rPr lang="en-US" altLang="ja-JP" sz="2800" i="1" dirty="0" smtClean="0">
                        <a:latin typeface="Cambria Math" charset="0"/>
                      </a:rPr>
                      <m:t> </m:t>
                    </m:r>
                    <m:r>
                      <a:rPr lang="ja-JP" altLang="en-US" sz="2800" i="1" dirty="0" smtClean="0">
                        <a:latin typeface="Cambria Math" charset="0"/>
                      </a:rPr>
                      <m:t>→</m:t>
                    </m:r>
                    <m:r>
                      <a:rPr lang="ja-JP" altLang="en-US" sz="2800" i="1" dirty="0" smtClean="0">
                        <a:latin typeface="Cambria Math" charset="0"/>
                      </a:rPr>
                      <m:t>・・・</m:t>
                    </m:r>
                  </m:oMath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2276872"/>
                <a:ext cx="7704856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線矢印コネクタ 12"/>
          <p:cNvCxnSpPr/>
          <p:nvPr/>
        </p:nvCxnSpPr>
        <p:spPr>
          <a:xfrm>
            <a:off x="2339752" y="2944108"/>
            <a:ext cx="1152128" cy="0"/>
          </a:xfrm>
          <a:prstGeom prst="straightConnector1">
            <a:avLst/>
          </a:prstGeom>
          <a:ln w="3175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2339752" y="2800092"/>
            <a:ext cx="0" cy="3600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3491880" y="2800092"/>
            <a:ext cx="0" cy="3600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/>
              <p:cNvSpPr txBox="1"/>
              <p:nvPr/>
            </p:nvSpPr>
            <p:spPr>
              <a:xfrm>
                <a:off x="511224" y="3225752"/>
                <a:ext cx="6915484" cy="16545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i="1" dirty="0" smtClean="0">
                          <a:latin typeface="Cambria Math" charset="0"/>
                        </a:rPr>
                        <m:t>𝑇𝑖𝑚𝑒</m:t>
                      </m:r>
                      <m:r>
                        <a:rPr kumimoji="1" lang="en-US" altLang="ja-JP" sz="2000" i="1" dirty="0" smtClean="0">
                          <a:latin typeface="Cambria Math" charset="0"/>
                        </a:rPr>
                        <m:t>(20→26)=</m:t>
                      </m:r>
                      <m:nary>
                        <m:naryPr>
                          <m:chr m:val="∑"/>
                          <m:ctrlPr>
                            <a:rPr kumimoji="1" lang="is-IS" altLang="ja-JP" sz="2000" i="1" dirty="0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2000" b="0" i="1" dirty="0" smtClean="0">
                              <a:latin typeface="Cambria Math" charset="0"/>
                            </a:rPr>
                            <m:t>𝑡</m:t>
                          </m:r>
                          <m:r>
                            <a:rPr kumimoji="1" lang="en-US" altLang="ja-JP" sz="2000" b="0" i="1" dirty="0" smtClean="0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kumimoji="1" lang="en-US" altLang="ja-JP" sz="2000" b="0" i="1" dirty="0" smtClean="0">
                              <a:latin typeface="Cambria Math" charset="0"/>
                            </a:rPr>
                            <m:t>#</m:t>
                          </m:r>
                          <m:r>
                            <m:rPr>
                              <m:sty m:val="p"/>
                            </m:rPr>
                            <a:rPr kumimoji="1" lang="en-US" altLang="ja-JP" sz="2000" b="0" i="0" dirty="0" smtClean="0">
                              <a:latin typeface="Cambria Math" charset="0"/>
                            </a:rPr>
                            <m:t>Tours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kumimoji="1" lang="is-IS" altLang="ja-JP" sz="2000" i="1" dirty="0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1" lang="en-US" altLang="ja-JP" sz="2000" b="0" i="1" dirty="0" smtClean="0"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kumimoji="1" lang="en-US" altLang="ja-JP" sz="2000" b="0" i="1" dirty="0" smtClean="0">
                                  <a:latin typeface="Cambria Math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kumimoji="1" lang="en-US" altLang="ja-JP" sz="2000" b="0" i="1" dirty="0" smtClean="0">
                                  <a:latin typeface="Cambria Math" charset="0"/>
                                </a:rPr>
                                <m:t>𝑛</m:t>
                              </m:r>
                              <m:r>
                                <a:rPr kumimoji="1" lang="en-US" altLang="ja-JP" sz="2000" b="0" i="1" dirty="0" smtClean="0">
                                  <a:latin typeface="Cambria Math" charset="0"/>
                                </a:rPr>
                                <m:t>−1</m:t>
                              </m:r>
                            </m:sup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1" lang="en-US" altLang="ja-JP" sz="2000" b="0" i="1" dirty="0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2000" b="0" i="1" dirty="0" smtClean="0">
                                      <a:latin typeface="Cambria Math" charset="0"/>
                                    </a:rPr>
                                    <m:t>𝑇𝑖𝑚</m:t>
                                  </m:r>
                                  <m:sSub>
                                    <m:sSubPr>
                                      <m:ctrlPr>
                                        <a:rPr kumimoji="1" lang="en-US" altLang="ja-JP" sz="2000" b="0" i="1" dirty="0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000" b="0" i="1" dirty="0" smtClean="0">
                                          <a:latin typeface="Cambria Math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kumimoji="1" lang="en-US" altLang="ja-JP" sz="2000" b="0" i="0" dirty="0" smtClean="0">
                                          <a:latin typeface="Cambria Math" charset="0"/>
                                        </a:rPr>
                                        <m:t>LLL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kumimoji="1" lang="en-US" altLang="ja-JP" sz="2000" b="0" i="1" dirty="0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ja-JP" sz="2000" b="0" i="1" dirty="0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000" b="0" i="1" dirty="0" smtClean="0">
                                              <a:latin typeface="Cambria Math" charset="0"/>
                                            </a:rPr>
                                            <m:t>𝐵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000" b="0" i="1" dirty="0" smtClean="0">
                                              <a:latin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kumimoji="1" lang="en-US" altLang="ja-JP" sz="2000" b="0" i="1" dirty="0" smtClean="0">
                                      <a:latin typeface="Cambria Math" charset="0"/>
                                    </a:rPr>
                                    <m:t>+</m:t>
                                  </m:r>
                                  <m:r>
                                    <a:rPr kumimoji="1" lang="en-US" altLang="ja-JP" sz="2000" b="0" i="1" dirty="0" smtClean="0">
                                      <a:latin typeface="Cambria Math" charset="0"/>
                                    </a:rPr>
                                    <m:t>𝑇𝑖𝑚</m:t>
                                  </m:r>
                                  <m:sSub>
                                    <m:sSubPr>
                                      <m:ctrlPr>
                                        <a:rPr kumimoji="1" lang="en-US" altLang="ja-JP" sz="2000" b="0" i="1" dirty="0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000" b="0" i="1" dirty="0" smtClean="0">
                                          <a:latin typeface="Cambria Math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kumimoji="1" lang="en-US" altLang="ja-JP" sz="2000" b="0" i="0" dirty="0" smtClean="0">
                                          <a:latin typeface="Cambria Math" charset="0"/>
                                        </a:rPr>
                                        <m:t>ENUM</m:t>
                                      </m:r>
                                    </m:sub>
                                  </m:sSub>
                                  <m:r>
                                    <a:rPr kumimoji="1" lang="en-US" altLang="ja-JP" sz="2000" b="0" i="1" dirty="0" smtClean="0">
                                      <a:latin typeface="Cambria Math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kumimoji="1" lang="en-US" altLang="ja-JP" sz="2000" b="0" i="1" dirty="0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000" b="0" i="1" dirty="0" smtClean="0">
                                          <a:latin typeface="Cambria Math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kumimoji="1" lang="en-US" altLang="ja-JP" sz="2000" b="0" i="1" dirty="0" smtClean="0"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kumimoji="1" lang="en-US" altLang="ja-JP" sz="2000" b="0" i="1" dirty="0" smtClean="0">
                                      <a:latin typeface="Cambria Math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kumimoji="1" lang="en-US" altLang="ja-JP" sz="2000" dirty="0" smtClean="0"/>
              </a:p>
              <a:p>
                <a:endParaRPr lang="en-US" altLang="ja-JP" sz="2400" dirty="0"/>
              </a:p>
              <a:p>
                <a:r>
                  <a:rPr kumimoji="1" lang="ja-JP" altLang="en-US" sz="2000" dirty="0" smtClean="0"/>
                  <a:t>　　　　　　　　</a:t>
                </a:r>
                <a14:m>
                  <m:oMath xmlns:m="http://schemas.openxmlformats.org/officeDocument/2006/math">
                    <m:r>
                      <a:rPr kumimoji="1" lang="en-US" altLang="ja-JP" sz="2000" b="0" i="0" dirty="0" smtClean="0">
                        <a:latin typeface="Cambria Math" charset="0"/>
                      </a:rPr>
                      <m:t>         </m:t>
                    </m:r>
                    <m:r>
                      <a:rPr kumimoji="1" lang="en-US" altLang="ja-JP" sz="2000" i="1" dirty="0" smtClean="0">
                        <a:latin typeface="Cambria Math" charset="0"/>
                      </a:rPr>
                      <m:t>=</m:t>
                    </m:r>
                  </m:oMath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24" y="3225752"/>
                <a:ext cx="6915484" cy="165455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線矢印コネクタ 20"/>
          <p:cNvCxnSpPr/>
          <p:nvPr/>
        </p:nvCxnSpPr>
        <p:spPr>
          <a:xfrm flipH="1">
            <a:off x="4067944" y="4077072"/>
            <a:ext cx="360040" cy="432048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>
            <a:off x="6012160" y="4077072"/>
            <a:ext cx="279648" cy="432048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4"/>
              <p:cNvSpPr/>
              <p:nvPr/>
            </p:nvSpPr>
            <p:spPr>
              <a:xfrm>
                <a:off x="251520" y="5576464"/>
                <a:ext cx="8640960" cy="83099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 smtClean="0"/>
                  <a:t>#Tours is estimated using Chen-Nguyen’s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i="0" dirty="0" smtClean="0">
                        <a:latin typeface="Cambria Math" charset="0"/>
                      </a:rPr>
                      <m:t>BKZ</m:t>
                    </m:r>
                  </m:oMath>
                </a14:m>
                <a:r>
                  <a:rPr lang="en-US" altLang="zh-CN" sz="2400" dirty="0" smtClean="0"/>
                  <a:t> simulator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 smtClean="0"/>
                  <a:t>We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400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>
                        <a:latin typeface="Cambria Math" charset="0"/>
                      </a:rPr>
                      <m:t>=1.5⋅</m:t>
                    </m:r>
                    <m:sSup>
                      <m:sSup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charset="0"/>
                          </a:rPr>
                          <m:t>10</m:t>
                        </m:r>
                      </m:e>
                      <m:sup>
                        <m:r>
                          <a:rPr lang="en-US" altLang="zh-CN" sz="2400" i="1">
                            <a:latin typeface="Cambria Math" charset="0"/>
                          </a:rPr>
                          <m:t>−10</m:t>
                        </m:r>
                      </m:sup>
                    </m:sSup>
                    <m:r>
                      <a:rPr lang="en-US" altLang="zh-CN" sz="2400" i="1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>
                        <a:latin typeface="Cambria Math" charset="0"/>
                      </a:rPr>
                      <m:t>and</m:t>
                    </m:r>
                    <m:r>
                      <a:rPr lang="en-US" altLang="zh-CN" sz="2400" i="1">
                        <a:latin typeface="Cambria Math" charset="0"/>
                      </a:rPr>
                      <m:t> </m:t>
                    </m:r>
                    <m:r>
                      <a:rPr lang="en-US" altLang="zh-CN" sz="2400" i="1">
                        <a:latin typeface="Cambria Math" charset="0"/>
                      </a:rPr>
                      <m:t>𝑊</m:t>
                    </m:r>
                    <m:r>
                      <a:rPr lang="en-US" altLang="zh-CN" sz="2400" i="1">
                        <a:latin typeface="Cambria Math" charset="0"/>
                      </a:rPr>
                      <m:t>=1.5⋅</m:t>
                    </m:r>
                    <m:sSup>
                      <m:sSup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charset="0"/>
                          </a:rPr>
                          <m:t>10</m:t>
                        </m:r>
                      </m:e>
                      <m:sup>
                        <m:r>
                          <a:rPr lang="en-US" altLang="zh-CN" sz="2400" i="1">
                            <a:latin typeface="Cambria Math" charset="0"/>
                          </a:rPr>
                          <m:t>−8</m:t>
                        </m:r>
                      </m:sup>
                    </m:sSup>
                  </m:oMath>
                </a14:m>
                <a:r>
                  <a:rPr lang="en-US" altLang="zh-CN" sz="2400" dirty="0"/>
                  <a:t> </a:t>
                </a:r>
                <a:r>
                  <a:rPr lang="en-US" altLang="zh-CN" sz="2400" dirty="0" smtClean="0"/>
                  <a:t> from experiments</a:t>
                </a:r>
              </a:p>
            </p:txBody>
          </p:sp>
        </mc:Choice>
        <mc:Fallback xmlns="">
          <p:sp>
            <p:nvSpPr>
              <p:cNvPr id="28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576464"/>
                <a:ext cx="8640960" cy="830997"/>
              </a:xfrm>
              <a:prstGeom prst="rect">
                <a:avLst/>
              </a:prstGeom>
              <a:blipFill rotWithShape="0">
                <a:blip r:embed="rId5"/>
                <a:stretch>
                  <a:fillRect l="-845" t="-13043" b="-7101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タイトル 1"/>
              <p:cNvSpPr txBox="1">
                <a:spLocks/>
              </p:cNvSpPr>
              <p:nvPr/>
            </p:nvSpPr>
            <p:spPr>
              <a:xfrm>
                <a:off x="107504" y="116632"/>
                <a:ext cx="8208912" cy="72008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kumimoji="1"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ja-JP" sz="4000" dirty="0"/>
                  <a:t>Cost Estimation of the proposed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4000" i="0" dirty="0" smtClean="0">
                        <a:latin typeface="Cambria Math" charset="0"/>
                      </a:rPr>
                      <m:t>BKZ</m:t>
                    </m:r>
                  </m:oMath>
                </a14:m>
                <a:endParaRPr lang="en-US" altLang="ja-JP" sz="4000" dirty="0"/>
              </a:p>
            </p:txBody>
          </p:sp>
        </mc:Choice>
        <mc:Fallback xmlns="">
          <p:sp>
            <p:nvSpPr>
              <p:cNvPr id="14" name="タイトル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16632"/>
                <a:ext cx="8208912" cy="720080"/>
              </a:xfrm>
              <a:prstGeom prst="rect">
                <a:avLst/>
              </a:prstGeom>
              <a:blipFill rotWithShape="0">
                <a:blip r:embed="rId8"/>
                <a:stretch>
                  <a:fillRect l="-371" t="-15254" b="-3389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2701646" y="4293096"/>
                <a:ext cx="5470754" cy="8718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kumimoji="1" lang="is-IS" altLang="ja-JP" sz="20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2000" b="0" i="1" smtClean="0">
                              <a:latin typeface="Cambria Math" charset="0"/>
                            </a:rPr>
                            <m:t>𝑡</m:t>
                          </m:r>
                          <m:r>
                            <a:rPr kumimoji="1" lang="en-US" altLang="ja-JP" sz="2000" b="0" i="1" smtClean="0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kumimoji="1" lang="en-US" altLang="ja-JP" sz="2000" b="0" i="1" smtClean="0">
                              <a:latin typeface="Cambria Math" charset="0"/>
                            </a:rPr>
                            <m:t>#</m:t>
                          </m:r>
                          <m:r>
                            <m:rPr>
                              <m:sty m:val="p"/>
                            </m:rPr>
                            <a:rPr kumimoji="1" lang="en-US" altLang="ja-JP" sz="2000" b="0" i="0" smtClean="0">
                              <a:latin typeface="Cambria Math" charset="0"/>
                            </a:rPr>
                            <m:t>Tours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ja-JP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ja-JP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000" b="0" i="1" smtClean="0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kumimoji="1" lang="en-US" altLang="ja-JP" sz="2000" b="0" i="1" smtClean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kumimoji="1" lang="en-US" altLang="ja-JP" sz="2000" b="0" i="1" smtClean="0">
                                  <a:latin typeface="Cambria Math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kumimoji="1" lang="en-US" altLang="ja-JP" sz="20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000" b="0" i="1" smtClean="0">
                                      <a:latin typeface="Cambria Math" charset="0"/>
                                    </a:rPr>
                                    <m:t>𝛽</m:t>
                                  </m:r>
                                </m:e>
                                <m:sup>
                                  <m:r>
                                    <a:rPr kumimoji="1" lang="en-US" altLang="ja-JP" sz="2000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kumimoji="1" lang="en-US" altLang="ja-JP" sz="20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000" b="0" i="1" smtClean="0">
                                      <a:latin typeface="Cambria Math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kumimoji="1" lang="en-US" altLang="ja-JP" sz="2000" b="0" i="1" smtClean="0">
                                      <a:latin typeface="Cambria Math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kumimoji="1" lang="en-US" altLang="ja-JP" sz="2000" b="0" i="1" smtClean="0">
                                  <a:latin typeface="Cambria Math" charset="0"/>
                                </a:rPr>
                                <m:t>+</m:t>
                              </m:r>
                              <m:r>
                                <a:rPr kumimoji="1" lang="en-US" altLang="ja-JP" sz="2000" b="0" i="1" smtClean="0">
                                  <a:latin typeface="Cambria Math" charset="0"/>
                                </a:rPr>
                                <m:t>𝑊</m:t>
                              </m:r>
                              <m:r>
                                <a:rPr kumimoji="1" lang="en-US" altLang="ja-JP" sz="2000" b="0" i="1" smtClean="0">
                                  <a:latin typeface="Cambria Math" charset="0"/>
                                </a:rPr>
                                <m:t>𝛽</m:t>
                              </m:r>
                              <m:nary>
                                <m:naryPr>
                                  <m:chr m:val="∑"/>
                                  <m:ctrlPr>
                                    <a:rPr kumimoji="1" lang="is-IS" altLang="ja-JP" sz="2000" b="0" i="1" smtClean="0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kumimoji="1" lang="en-US" altLang="ja-JP" sz="2000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  <m:r>
                                    <a:rPr kumimoji="1" lang="en-US" altLang="ja-JP" sz="2000" b="0" i="1" smtClean="0">
                                      <a:latin typeface="Cambria Math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kumimoji="1" lang="en-US" altLang="ja-JP" sz="2000" b="0" i="1" smtClean="0">
                                      <a:latin typeface="Cambria Math" charset="0"/>
                                    </a:rPr>
                                    <m:t>𝑛</m:t>
                                  </m:r>
                                  <m:r>
                                    <a:rPr kumimoji="1" lang="en-US" altLang="ja-JP" sz="2000" b="0" i="1" smtClean="0">
                                      <a:latin typeface="Cambria Math" charset="0"/>
                                    </a:rPr>
                                    <m:t>−1</m:t>
                                  </m:r>
                                </m:sup>
                                <m:e>
                                  <m:r>
                                    <m:rPr>
                                      <m:sty m:val="p"/>
                                    </m:rPr>
                                    <a:rPr kumimoji="1" lang="en-US" altLang="ja-JP" sz="2000" b="0" i="0" smtClean="0">
                                      <a:latin typeface="Cambria Math" charset="0"/>
                                    </a:rPr>
                                    <m:t>ENUMCost</m:t>
                                  </m:r>
                                  <m:r>
                                    <a:rPr kumimoji="1" lang="en-US" altLang="ja-JP" sz="2000" b="0" i="1" smtClean="0">
                                      <a:latin typeface="Cambria Math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kumimoji="1" lang="en-US" altLang="ja-JP" sz="20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000" b="0" i="1" smtClean="0">
                                          <a:latin typeface="Cambria Math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kumimoji="1" lang="en-US" altLang="ja-JP" sz="2000" b="0" i="1" smtClean="0"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kumimoji="1" lang="en-US" altLang="ja-JP" sz="2000" b="0" i="1" smtClean="0">
                                      <a:latin typeface="Cambria Math" charset="0"/>
                                    </a:rPr>
                                    <m:t>;</m:t>
                                  </m:r>
                                  <m:r>
                                    <a:rPr kumimoji="1" lang="en-US" altLang="ja-JP" sz="2000" b="0" i="1" smtClean="0">
                                      <a:latin typeface="Cambria Math" charset="0"/>
                                    </a:rPr>
                                    <m:t>𝛼</m:t>
                                  </m:r>
                                  <m:r>
                                    <a:rPr kumimoji="1" lang="en-US" altLang="ja-JP" sz="2000" b="0" i="1" smtClean="0"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kumimoji="1" lang="en-US" altLang="ja-JP" sz="2000" b="0" i="1" smtClean="0">
                                      <a:latin typeface="Cambria Math" charset="0"/>
                                    </a:rPr>
                                    <m:t>𝑝</m:t>
                                  </m:r>
                                  <m:r>
                                    <a:rPr kumimoji="1" lang="en-US" altLang="ja-JP" sz="2000" b="0" i="1" smtClean="0">
                                      <a:latin typeface="Cambria Math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d>
                        </m:e>
                      </m:nary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1646" y="4293096"/>
                <a:ext cx="5470754" cy="87184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正方形/長方形 14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5">
              <a:lumMod val="40000"/>
              <a:lumOff val="6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ja-JP" dirty="0" smtClean="0">
                <a:solidFill>
                  <a:schemeClr val="tx1"/>
                </a:solidFill>
              </a:rPr>
              <a:t>Cost(1/3) 23/26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87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 txBox="1">
            <a:spLocks/>
          </p:cNvSpPr>
          <p:nvPr/>
        </p:nvSpPr>
        <p:spPr>
          <a:xfrm>
            <a:off x="107504" y="116632"/>
            <a:ext cx="8208912" cy="72008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4000" dirty="0" smtClean="0"/>
              <a:t>Application to solve SVP Challenge </a:t>
            </a:r>
            <a:endParaRPr lang="ja-JP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/>
              <p:cNvSpPr txBox="1"/>
              <p:nvPr/>
            </p:nvSpPr>
            <p:spPr>
              <a:xfrm>
                <a:off x="755576" y="6096408"/>
                <a:ext cx="76345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400" dirty="0" smtClean="0"/>
                  <a:t>Cost(</a:t>
                </a:r>
                <a:r>
                  <a:rPr lang="en-US" altLang="ja-JP" sz="2400" dirty="0" err="1" smtClean="0"/>
                  <a:t>LatticeRecution</a:t>
                </a:r>
                <a:r>
                  <a:rPr lang="en-US" altLang="ja-JP" sz="2400" dirty="0" smtClean="0"/>
                  <a:t>) and </a:t>
                </a:r>
                <a14:m>
                  <m:oMath xmlns:m="http://schemas.openxmlformats.org/officeDocument/2006/math">
                    <m:r>
                      <a:rPr lang="en-US" altLang="ja-JP" sz="2400" b="0" i="0" smtClean="0">
                        <a:latin typeface="Cambria Math" charset="0"/>
                      </a:rPr>
                      <m:t>(</m:t>
                    </m:r>
                    <m:d>
                      <m:dPr>
                        <m:begChr m:val="‖"/>
                        <m:endChr m:val="‖"/>
                        <m:ctrlPr>
                          <a:rPr lang="en-US" altLang="ja-JP" sz="2400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ja-JP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ja-JP" sz="2400" b="1">
                                <a:latin typeface="Cambria Math"/>
                              </a:rPr>
                              <m:t>𝐛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ja-JP" sz="2400" i="1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altLang="ja-JP" sz="2400">
                        <a:latin typeface="Cambria Math" charset="0"/>
                      </a:rPr>
                      <m:t>,…,</m:t>
                    </m:r>
                    <m:d>
                      <m:dPr>
                        <m:begChr m:val="‖"/>
                        <m:endChr m:val="‖"/>
                        <m:ctrlPr>
                          <a:rPr lang="en-US" altLang="ja-JP" sz="2400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ja-JP" sz="2400" i="1" dirty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ja-JP" sz="2400" b="1" dirty="0">
                                <a:latin typeface="Cambria Math"/>
                              </a:rPr>
                              <m:t>𝐛</m:t>
                            </m:r>
                          </m:e>
                          <m:sub>
                            <m:r>
                              <a:rPr lang="en-US" altLang="ja-JP" sz="2400" i="1" dirty="0">
                                <a:latin typeface="Cambria Math"/>
                              </a:rPr>
                              <m:t>𝑛</m:t>
                            </m:r>
                          </m:sub>
                          <m:sup>
                            <m:r>
                              <a:rPr lang="en-US" altLang="ja-JP" sz="2400" i="1" dirty="0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altLang="ja-JP" sz="2400" b="0" i="1" dirty="0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altLang="ja-JP" sz="2400" dirty="0" smtClean="0"/>
                  <a:t> can be predicted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2" name="テキスト ボックス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6096408"/>
                <a:ext cx="7634524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1278" t="-10526" r="-958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角丸四角形 11"/>
              <p:cNvSpPr/>
              <p:nvPr/>
            </p:nvSpPr>
            <p:spPr>
              <a:xfrm>
                <a:off x="755576" y="5105570"/>
                <a:ext cx="1800200" cy="848969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altLang="ja-JP" sz="2000" dirty="0" smtClean="0">
                    <a:solidFill>
                      <a:schemeClr val="tx1"/>
                    </a:solidFill>
                  </a:rPr>
                  <a:t>Lattice basis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i="1" dirty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𝐿</m:t>
                      </m:r>
                      <m:r>
                        <a:rPr lang="en-US" altLang="ja-JP" sz="2000" i="1" dirty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=(</m:t>
                      </m:r>
                      <m:sSub>
                        <m:sSubPr>
                          <m:ctrlPr>
                            <a:rPr lang="en-US" altLang="ja-JP" sz="20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000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𝐛</m:t>
                          </m:r>
                        </m:e>
                        <m:sub>
                          <m:r>
                            <a:rPr lang="en-US" altLang="ja-JP" sz="2000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ja-JP" sz="2000" dirty="0">
                          <a:solidFill>
                            <a:schemeClr val="tx1"/>
                          </a:solidFill>
                          <a:latin typeface="Cambria Math" charset="0"/>
                        </a:rPr>
                        <m:t>,…,</m:t>
                      </m:r>
                      <m:sSub>
                        <m:sSubPr>
                          <m:ctrlPr>
                            <a:rPr lang="en-US" altLang="ja-JP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0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𝐛</m:t>
                          </m:r>
                        </m:e>
                        <m:sub>
                          <m:r>
                            <a:rPr lang="en-US" altLang="ja-JP" sz="20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altLang="ja-JP" sz="2000" i="1" dirty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altLang="ja-JP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角丸四角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5105570"/>
                <a:ext cx="1800200" cy="848969"/>
              </a:xfrm>
              <a:prstGeom prst="roundRect">
                <a:avLst/>
              </a:prstGeom>
              <a:blipFill rotWithShape="1">
                <a:blip r:embed="rId3"/>
                <a:stretch>
                  <a:fillRect r="-602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右矢印 12"/>
          <p:cNvSpPr/>
          <p:nvPr/>
        </p:nvSpPr>
        <p:spPr>
          <a:xfrm>
            <a:off x="2555776" y="5013176"/>
            <a:ext cx="1368152" cy="999564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555776" y="5206888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Lattice </a:t>
            </a:r>
          </a:p>
          <a:p>
            <a:pPr algn="ctr"/>
            <a:r>
              <a:rPr lang="en-US" altLang="ja-JP" dirty="0" smtClean="0"/>
              <a:t>reduction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角丸四角形 14"/>
              <p:cNvSpPr/>
              <p:nvPr/>
            </p:nvSpPr>
            <p:spPr>
              <a:xfrm>
                <a:off x="3923928" y="5088473"/>
                <a:ext cx="1800200" cy="848969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altLang="ja-JP" sz="2000" dirty="0" smtClean="0">
                    <a:solidFill>
                      <a:schemeClr val="tx1"/>
                    </a:solidFill>
                  </a:rPr>
                  <a:t>Reduced basis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i="1" dirty="0">
                          <a:solidFill>
                            <a:schemeClr val="tx1"/>
                          </a:solidFill>
                          <a:latin typeface="Cambria Math" charset="0"/>
                        </a:rPr>
                        <m:t>𝐿</m:t>
                      </m:r>
                      <m:r>
                        <a:rPr lang="en-US" altLang="ja-JP" sz="2000" i="1" dirty="0">
                          <a:solidFill>
                            <a:schemeClr val="tx1"/>
                          </a:solidFill>
                          <a:latin typeface="Cambria Math" charset="0"/>
                        </a:rPr>
                        <m:t>=(</m:t>
                      </m:r>
                      <m:sSub>
                        <m:sSubPr>
                          <m:ctrlPr>
                            <a:rPr lang="en-US" altLang="ja-JP" sz="20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000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𝐛</m:t>
                          </m:r>
                        </m:e>
                        <m:sub>
                          <m:r>
                            <a:rPr lang="en-US" altLang="ja-JP" sz="2000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ja-JP" sz="2000" dirty="0">
                          <a:solidFill>
                            <a:schemeClr val="tx1"/>
                          </a:solidFill>
                          <a:latin typeface="Cambria Math" charset="0"/>
                        </a:rPr>
                        <m:t>,…,</m:t>
                      </m:r>
                      <m:sSub>
                        <m:sSubPr>
                          <m:ctrlPr>
                            <a:rPr lang="en-US" altLang="ja-JP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0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𝐛</m:t>
                          </m:r>
                        </m:e>
                        <m:sub>
                          <m:r>
                            <a:rPr lang="en-US" altLang="ja-JP" sz="20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altLang="ja-JP" sz="2000" i="1" dirty="0">
                          <a:solidFill>
                            <a:schemeClr val="tx1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altLang="ja-JP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角丸四角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5088473"/>
                <a:ext cx="1800200" cy="848969"/>
              </a:xfrm>
              <a:prstGeom prst="roundRect">
                <a:avLst/>
              </a:prstGeom>
              <a:blipFill rotWithShape="1">
                <a:blip r:embed="rId4"/>
                <a:stretch>
                  <a:fillRect r="-602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線矢印コネクタ 15"/>
          <p:cNvCxnSpPr/>
          <p:nvPr/>
        </p:nvCxnSpPr>
        <p:spPr>
          <a:xfrm>
            <a:off x="5724128" y="5469224"/>
            <a:ext cx="1152128" cy="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5797541" y="5113047"/>
            <a:ext cx="9346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/>
              <a:t>Point</a:t>
            </a:r>
          </a:p>
          <a:p>
            <a:pPr algn="ctr"/>
            <a:r>
              <a:rPr lang="en-US" altLang="ja-JP" sz="2000" dirty="0" smtClean="0"/>
              <a:t> search</a:t>
            </a:r>
            <a:endParaRPr kumimoji="1" lang="ja-JP" altLang="en-US" sz="2000" dirty="0"/>
          </a:p>
        </p:txBody>
      </p:sp>
      <p:sp>
        <p:nvSpPr>
          <p:cNvPr id="18" name="角丸四角形 17"/>
          <p:cNvSpPr/>
          <p:nvPr/>
        </p:nvSpPr>
        <p:spPr>
          <a:xfrm>
            <a:off x="6876256" y="5044739"/>
            <a:ext cx="1224136" cy="8489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schemeClr val="tx1"/>
                </a:solidFill>
              </a:rPr>
              <a:t>Short</a:t>
            </a:r>
          </a:p>
          <a:p>
            <a:pPr algn="ctr"/>
            <a:r>
              <a:rPr lang="en-US" altLang="ja-JP" sz="2400" dirty="0" smtClean="0">
                <a:solidFill>
                  <a:schemeClr val="tx1"/>
                </a:solidFill>
              </a:rPr>
              <a:t>vector</a:t>
            </a:r>
          </a:p>
        </p:txBody>
      </p:sp>
      <p:grpSp>
        <p:nvGrpSpPr>
          <p:cNvPr id="26" name="グループ化 25"/>
          <p:cNvGrpSpPr/>
          <p:nvPr/>
        </p:nvGrpSpPr>
        <p:grpSpPr>
          <a:xfrm>
            <a:off x="585107" y="970103"/>
            <a:ext cx="7803317" cy="3993390"/>
            <a:chOff x="125394" y="1556792"/>
            <a:chExt cx="7803317" cy="3993390"/>
          </a:xfrm>
        </p:grpSpPr>
        <p:pic>
          <p:nvPicPr>
            <p:cNvPr id="27" name="Picture 2" descr="C:\paper\201605\writing_materials\Euro2016slide\ok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394" y="1556792"/>
              <a:ext cx="7803317" cy="3993390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28" name="正方形/長方形 27"/>
            <p:cNvSpPr/>
            <p:nvPr/>
          </p:nvSpPr>
          <p:spPr>
            <a:xfrm rot="19895923">
              <a:off x="4262579" y="3095382"/>
              <a:ext cx="23110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800" dirty="0">
                  <a:solidFill>
                    <a:srgbClr val="FF0000"/>
                  </a:solidFill>
                </a:rPr>
                <a:t>Our </a:t>
              </a:r>
              <a:r>
                <a:rPr lang="en-US" altLang="ja-JP" sz="2800" dirty="0" smtClean="0">
                  <a:solidFill>
                    <a:srgbClr val="FF0000"/>
                  </a:solidFill>
                </a:rPr>
                <a:t>algorithm </a:t>
              </a:r>
              <a:endParaRPr lang="ja-JP" alt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29" name="正方形/長方形 28"/>
            <p:cNvSpPr/>
            <p:nvPr/>
          </p:nvSpPr>
          <p:spPr>
            <a:xfrm>
              <a:off x="1421277" y="1778349"/>
              <a:ext cx="310051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000" dirty="0">
                  <a:solidFill>
                    <a:srgbClr val="00B050"/>
                  </a:solidFill>
                </a:rPr>
                <a:t>Conjecture in </a:t>
              </a:r>
              <a:endParaRPr lang="en-US" altLang="ja-JP" sz="2000" dirty="0" smtClean="0">
                <a:solidFill>
                  <a:srgbClr val="00B050"/>
                </a:solidFill>
              </a:endParaRPr>
            </a:p>
            <a:p>
              <a:r>
                <a:rPr lang="en-US" altLang="ja-JP" sz="2000" dirty="0" err="1" smtClean="0">
                  <a:solidFill>
                    <a:srgbClr val="00B050"/>
                  </a:solidFill>
                </a:rPr>
                <a:t>Kuo</a:t>
              </a:r>
              <a:r>
                <a:rPr lang="en-US" altLang="ja-JP" sz="2000" dirty="0" smtClean="0">
                  <a:solidFill>
                    <a:srgbClr val="00B050"/>
                  </a:solidFill>
                </a:rPr>
                <a:t> </a:t>
              </a:r>
              <a:r>
                <a:rPr lang="en-US" altLang="ja-JP" sz="2000" dirty="0">
                  <a:solidFill>
                    <a:srgbClr val="00B050"/>
                  </a:solidFill>
                </a:rPr>
                <a:t>et al</a:t>
              </a:r>
              <a:r>
                <a:rPr lang="en-US" altLang="ja-JP" sz="2000" dirty="0" smtClean="0">
                  <a:solidFill>
                    <a:srgbClr val="00B050"/>
                  </a:solidFill>
                </a:rPr>
                <a:t>.</a:t>
              </a:r>
              <a:r>
                <a:rPr lang="ja-JP" altLang="en-US" sz="2000" dirty="0" smtClean="0">
                  <a:solidFill>
                    <a:srgbClr val="00B050"/>
                  </a:solidFill>
                </a:rPr>
                <a:t> </a:t>
              </a:r>
              <a:r>
                <a:rPr lang="en-US" altLang="ja-JP" sz="2000" dirty="0" smtClean="0">
                  <a:solidFill>
                    <a:srgbClr val="00B050"/>
                  </a:solidFill>
                </a:rPr>
                <a:t>[</a:t>
              </a:r>
              <a:r>
                <a:rPr lang="en-US" altLang="ja-JP" sz="2000" dirty="0">
                  <a:solidFill>
                    <a:srgbClr val="00B050"/>
                  </a:solidFill>
                </a:rPr>
                <a:t>CHES 2011</a:t>
              </a:r>
              <a:r>
                <a:rPr lang="en-US" altLang="ja-JP" sz="2000" dirty="0" smtClean="0">
                  <a:solidFill>
                    <a:srgbClr val="00B050"/>
                  </a:solidFill>
                </a:rPr>
                <a:t>]</a:t>
              </a:r>
            </a:p>
            <a:p>
              <a:r>
                <a:rPr lang="en-US" altLang="ja-JP" sz="2000" dirty="0" smtClean="0">
                  <a:solidFill>
                    <a:srgbClr val="00B050"/>
                  </a:solidFill>
                </a:rPr>
                <a:t>using GTX-480 GPU</a:t>
              </a:r>
              <a:endParaRPr lang="en-US" altLang="ja-JP" sz="2000" dirty="0">
                <a:solidFill>
                  <a:srgbClr val="00B050"/>
                </a:solidFill>
              </a:endParaRPr>
            </a:p>
          </p:txBody>
        </p:sp>
        <p:cxnSp>
          <p:nvCxnSpPr>
            <p:cNvPr id="30" name="直線コネクタ 29"/>
            <p:cNvCxnSpPr/>
            <p:nvPr/>
          </p:nvCxnSpPr>
          <p:spPr>
            <a:xfrm>
              <a:off x="1475656" y="2708920"/>
              <a:ext cx="2664296" cy="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矢印コネクタ 30"/>
            <p:cNvCxnSpPr/>
            <p:nvPr/>
          </p:nvCxnSpPr>
          <p:spPr>
            <a:xfrm flipH="1">
              <a:off x="2555776" y="2758758"/>
              <a:ext cx="415758" cy="598234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グループ化 31"/>
            <p:cNvGrpSpPr/>
            <p:nvPr/>
          </p:nvGrpSpPr>
          <p:grpSpPr>
            <a:xfrm>
              <a:off x="3995936" y="4223410"/>
              <a:ext cx="3168352" cy="861774"/>
              <a:chOff x="5220072" y="4688408"/>
              <a:chExt cx="3168352" cy="861774"/>
            </a:xfrm>
          </p:grpSpPr>
          <p:sp>
            <p:nvSpPr>
              <p:cNvPr id="33" name="テキスト ボックス 32"/>
              <p:cNvSpPr txBox="1"/>
              <p:nvPr/>
            </p:nvSpPr>
            <p:spPr>
              <a:xfrm>
                <a:off x="5220072" y="4688408"/>
                <a:ext cx="3168352" cy="86177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000" dirty="0" smtClean="0"/>
                  <a:t> </a:t>
                </a:r>
                <a:r>
                  <a:rPr kumimoji="1" lang="ja-JP" altLang="en-US" sz="2000" dirty="0" smtClean="0"/>
                  <a:t>　</a:t>
                </a:r>
                <a:r>
                  <a:rPr kumimoji="1" lang="en-US" altLang="ja-JP" sz="2000" dirty="0" smtClean="0"/>
                  <a:t>Our Experimental Results</a:t>
                </a:r>
              </a:p>
              <a:p>
                <a:endParaRPr kumimoji="1" lang="en-US" altLang="ja-JP" sz="1000" dirty="0" smtClean="0"/>
              </a:p>
              <a:p>
                <a:r>
                  <a:rPr lang="en-US" altLang="ja-JP" sz="2000" dirty="0"/>
                  <a:t> </a:t>
                </a:r>
                <a:r>
                  <a:rPr lang="ja-JP" altLang="en-US" sz="2000" dirty="0" smtClean="0"/>
                  <a:t>　</a:t>
                </a:r>
                <a:r>
                  <a:rPr lang="en-US" altLang="ja-JP" sz="2000" dirty="0" smtClean="0"/>
                  <a:t>Records of SVP Challenge</a:t>
                </a:r>
                <a:endParaRPr kumimoji="1" lang="ja-JP" altLang="en-US" sz="2000" dirty="0"/>
              </a:p>
            </p:txBody>
          </p:sp>
          <p:sp>
            <p:nvSpPr>
              <p:cNvPr id="34" name="円/楕円 33"/>
              <p:cNvSpPr/>
              <p:nvPr/>
            </p:nvSpPr>
            <p:spPr>
              <a:xfrm>
                <a:off x="5364088" y="4832424"/>
                <a:ext cx="108000" cy="1080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円/楕円 34"/>
              <p:cNvSpPr/>
              <p:nvPr/>
            </p:nvSpPr>
            <p:spPr>
              <a:xfrm>
                <a:off x="5364088" y="5300488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36" name="テキスト ボックス 35"/>
          <p:cNvSpPr txBox="1"/>
          <p:nvPr/>
        </p:nvSpPr>
        <p:spPr>
          <a:xfrm rot="19859233">
            <a:off x="4740801" y="1044444"/>
            <a:ext cx="3150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70C0"/>
                </a:solidFill>
              </a:rPr>
              <a:t>BKZ 2.0 simulation </a:t>
            </a:r>
          </a:p>
          <a:p>
            <a:r>
              <a:rPr kumimoji="1" lang="en-US" altLang="ja-JP" sz="2400" dirty="0" smtClean="0">
                <a:solidFill>
                  <a:srgbClr val="0070C0"/>
                </a:solidFill>
              </a:rPr>
              <a:t>      with </a:t>
            </a:r>
            <a:r>
              <a:rPr kumimoji="1" lang="en-US" altLang="ja-JP" sz="2400" u="sng" dirty="0" smtClean="0">
                <a:solidFill>
                  <a:srgbClr val="0070C0"/>
                </a:solidFill>
              </a:rPr>
              <a:t>fixed</a:t>
            </a:r>
            <a:r>
              <a:rPr kumimoji="1" lang="en-US" altLang="ja-JP" sz="2400" dirty="0" smtClean="0">
                <a:solidFill>
                  <a:srgbClr val="0070C0"/>
                </a:solidFill>
              </a:rPr>
              <a:t> </a:t>
            </a:r>
            <a:r>
              <a:rPr kumimoji="1" lang="en-US" altLang="ja-JP" sz="2400" dirty="0" err="1" smtClean="0">
                <a:solidFill>
                  <a:srgbClr val="0070C0"/>
                </a:solidFill>
              </a:rPr>
              <a:t>blocksize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5">
              <a:lumMod val="40000"/>
              <a:lumOff val="6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ja-JP" dirty="0" smtClean="0">
                <a:solidFill>
                  <a:schemeClr val="tx1"/>
                </a:solidFill>
              </a:rPr>
              <a:t>Cost(2/3) 24/26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43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 txBox="1">
            <a:spLocks/>
          </p:cNvSpPr>
          <p:nvPr/>
        </p:nvSpPr>
        <p:spPr>
          <a:xfrm>
            <a:off x="107504" y="116632"/>
            <a:ext cx="8208912" cy="72008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4000" dirty="0" smtClean="0"/>
              <a:t>Application to approx. ideal Challenge </a:t>
            </a:r>
            <a:endParaRPr lang="ja-JP" altLang="en-US" sz="4000" dirty="0"/>
          </a:p>
        </p:txBody>
      </p:sp>
      <p:sp>
        <p:nvSpPr>
          <p:cNvPr id="22" name="正方形/長方形 21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5">
              <a:lumMod val="40000"/>
              <a:lumOff val="6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ja-JP" dirty="0" smtClean="0">
                <a:solidFill>
                  <a:schemeClr val="tx1"/>
                </a:solidFill>
              </a:rPr>
              <a:t>Cost(3/3) 25/26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85" y="753193"/>
            <a:ext cx="7191375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216" y="1057993"/>
            <a:ext cx="4608512" cy="3231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線コネクタ 3"/>
          <p:cNvCxnSpPr/>
          <p:nvPr/>
        </p:nvCxnSpPr>
        <p:spPr>
          <a:xfrm>
            <a:off x="467544" y="4149080"/>
            <a:ext cx="252028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 flipV="1">
            <a:off x="2987824" y="3140968"/>
            <a:ext cx="1368152" cy="100811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>
            <a:off x="4355976" y="3140968"/>
            <a:ext cx="432048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>
            <a:off x="467544" y="4581128"/>
            <a:ext cx="2520280" cy="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 flipV="1">
            <a:off x="2970076" y="2780928"/>
            <a:ext cx="1385900" cy="180020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>
          <a:xfrm>
            <a:off x="4355976" y="2785293"/>
            <a:ext cx="4320480" cy="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角丸四角形 18"/>
          <p:cNvSpPr/>
          <p:nvPr/>
        </p:nvSpPr>
        <p:spPr>
          <a:xfrm>
            <a:off x="154434" y="3589735"/>
            <a:ext cx="1249213" cy="559345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altLang="ja-JP" sz="2400" dirty="0" smtClean="0">
                <a:solidFill>
                  <a:srgbClr val="FF0000"/>
                </a:solidFill>
              </a:rPr>
              <a:t>2</a:t>
            </a:r>
            <a:r>
              <a:rPr lang="en-US" altLang="ja-JP" sz="3200" baseline="30000" dirty="0" smtClean="0">
                <a:solidFill>
                  <a:srgbClr val="FF0000"/>
                </a:solidFill>
              </a:rPr>
              <a:t>24.0</a:t>
            </a:r>
            <a:r>
              <a:rPr lang="en-US" altLang="ja-JP" sz="2400" dirty="0" smtClean="0">
                <a:solidFill>
                  <a:srgbClr val="FF0000"/>
                </a:solidFill>
              </a:rPr>
              <a:t> sec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41" name="角丸四角形 40"/>
          <p:cNvSpPr/>
          <p:nvPr/>
        </p:nvSpPr>
        <p:spPr>
          <a:xfrm>
            <a:off x="179512" y="4581128"/>
            <a:ext cx="1249213" cy="559345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altLang="ja-JP" sz="2400" dirty="0" smtClean="0">
                <a:solidFill>
                  <a:srgbClr val="0070C0"/>
                </a:solidFill>
              </a:rPr>
              <a:t>2</a:t>
            </a:r>
            <a:r>
              <a:rPr lang="en-US" altLang="ja-JP" sz="3200" baseline="30000" dirty="0" smtClean="0">
                <a:solidFill>
                  <a:srgbClr val="0070C0"/>
                </a:solidFill>
              </a:rPr>
              <a:t>20.7</a:t>
            </a:r>
            <a:r>
              <a:rPr lang="en-US" altLang="ja-JP" sz="2400" dirty="0" smtClean="0">
                <a:solidFill>
                  <a:srgbClr val="0070C0"/>
                </a:solidFill>
              </a:rPr>
              <a:t> sec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角丸四角形 20"/>
              <p:cNvSpPr/>
              <p:nvPr/>
            </p:nvSpPr>
            <p:spPr>
              <a:xfrm>
                <a:off x="3762672" y="5374148"/>
                <a:ext cx="4913784" cy="880815"/>
              </a:xfrm>
              <a:prstGeom prst="roundRect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altLang="ja-JP" sz="2400" dirty="0" smtClean="0">
                    <a:solidFill>
                      <a:schemeClr val="tx1"/>
                    </a:solidFill>
                  </a:rPr>
                  <a:t>Root </a:t>
                </a:r>
                <a:r>
                  <a:rPr lang="en-US" altLang="ja-JP" sz="2400" dirty="0" err="1" smtClean="0">
                    <a:solidFill>
                      <a:schemeClr val="tx1"/>
                    </a:solidFill>
                  </a:rPr>
                  <a:t>Hermite</a:t>
                </a:r>
                <a:r>
                  <a:rPr lang="en-US" altLang="ja-JP" sz="2400" dirty="0" smtClean="0">
                    <a:solidFill>
                      <a:schemeClr val="tx1"/>
                    </a:solidFill>
                  </a:rPr>
                  <a:t> factor</a:t>
                </a:r>
                <a14:m>
                  <m:oMath xmlns:m="http://schemas.openxmlformats.org/officeDocument/2006/math">
                    <m:r>
                      <a:rPr lang="en-US" altLang="ja-JP" sz="24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1.01</m:t>
                    </m:r>
                  </m:oMath>
                </a14:m>
                <a:r>
                  <a:rPr kumimoji="1" lang="ja-JP" alt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ja-JP" sz="2400" dirty="0" smtClean="0">
                    <a:solidFill>
                      <a:schemeClr val="tx1"/>
                    </a:solidFill>
                  </a:rPr>
                  <a:t>is practical, even for larger dimensions</a:t>
                </a:r>
                <a:endParaRPr kumimoji="1" lang="ja-JP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角丸四角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2672" y="5374148"/>
                <a:ext cx="4913784" cy="880815"/>
              </a:xfrm>
              <a:prstGeom prst="roundRect">
                <a:avLst/>
              </a:prstGeom>
              <a:blipFill rotWithShape="1">
                <a:blip r:embed="rId4"/>
                <a:stretch>
                  <a:fillRect l="-616" b="-12000"/>
                </a:stretch>
              </a:blipFill>
              <a:ln w="38100"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599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807790"/>
                <a:ext cx="8229600" cy="5805264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sz="2800" dirty="0" smtClean="0"/>
                  <a:t>Progressive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charset="0"/>
                      </a:rPr>
                      <m:t>BKZ</m:t>
                    </m:r>
                  </m:oMath>
                </a14:m>
                <a:r>
                  <a:rPr lang="en-US" altLang="ja-JP" sz="2800" dirty="0" smtClean="0"/>
                  <a:t> using</a:t>
                </a:r>
              </a:p>
              <a:p>
                <a:pPr marL="857250" lvl="1" indent="-457200"/>
                <a:r>
                  <a:rPr lang="en-US" altLang="ja-JP" sz="2400" dirty="0" smtClean="0"/>
                  <a:t>Full-enumeration cost</a:t>
                </a:r>
              </a:p>
              <a:p>
                <a:pPr marL="857250" lvl="1" indent="-457200"/>
                <a:r>
                  <a:rPr lang="en-US" altLang="ja-JP" sz="2400" dirty="0" smtClean="0"/>
                  <a:t>Simulator for GS-lengths</a:t>
                </a:r>
              </a:p>
              <a:p>
                <a:pPr marL="457200" indent="-457200"/>
                <a:r>
                  <a:rPr lang="en-US" altLang="ja-JP" sz="2800" dirty="0" smtClean="0"/>
                  <a:t>Future works:</a:t>
                </a:r>
              </a:p>
              <a:p>
                <a:pPr marL="857250" lvl="1" indent="-457200"/>
                <a:r>
                  <a:rPr lang="en-US" altLang="ja-JP" sz="2400" dirty="0" smtClean="0"/>
                  <a:t>Adopt the algorithms to q-</a:t>
                </a:r>
                <a:r>
                  <a:rPr lang="en-US" altLang="ja-JP" sz="2400" dirty="0" err="1" smtClean="0"/>
                  <a:t>ary</a:t>
                </a:r>
                <a:r>
                  <a:rPr lang="en-US" altLang="ja-JP" sz="2400" dirty="0" smtClean="0"/>
                  <a:t> lattice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 i="0" dirty="0" smtClean="0">
                        <a:latin typeface="Cambria Math" charset="0"/>
                      </a:rPr>
                      <m:t>LWE</m:t>
                    </m:r>
                  </m:oMath>
                </a14:m>
                <a:endParaRPr lang="en-US" altLang="ja-JP" sz="2400" dirty="0" smtClean="0"/>
              </a:p>
              <a:p>
                <a:pPr marL="857250" lvl="1" indent="-457200"/>
                <a:r>
                  <a:rPr lang="en-US" altLang="ja-JP" sz="2400" dirty="0" smtClean="0"/>
                  <a:t>Use the extreme pruning technique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 i="0" dirty="0" smtClean="0">
                        <a:latin typeface="Cambria Math" charset="0"/>
                      </a:rPr>
                      <m:t>ENUM</m:t>
                    </m:r>
                  </m:oMath>
                </a14:m>
                <a:endParaRPr lang="en-US" altLang="ja-JP" sz="2400" dirty="0"/>
              </a:p>
              <a:p>
                <a:pPr marL="400050" lvl="1" indent="0">
                  <a:buNone/>
                </a:pPr>
                <a:r>
                  <a:rPr lang="ja-JP" altLang="en-US" sz="2400" dirty="0" smtClean="0"/>
                  <a:t>　　</a:t>
                </a:r>
                <a:r>
                  <a:rPr lang="en-US" altLang="ja-JP" sz="2400" dirty="0" smtClean="0"/>
                  <a:t>(More improvement by randomizing)</a:t>
                </a:r>
              </a:p>
              <a:p>
                <a:pPr marL="857250" lvl="1" indent="-457200"/>
                <a:r>
                  <a:rPr lang="en-US" altLang="ja-JP" sz="2400" dirty="0" smtClean="0"/>
                  <a:t>Simulate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 i="0" dirty="0" smtClean="0">
                        <a:latin typeface="Cambria Math" charset="0"/>
                      </a:rPr>
                      <m:t>BKZ</m:t>
                    </m:r>
                    <m:r>
                      <a:rPr lang="en-US" altLang="ja-JP" sz="2400" i="0" dirty="0" smtClean="0">
                        <a:latin typeface="Cambria Math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altLang="ja-JP" sz="2400" i="0" dirty="0" smtClean="0">
                        <a:latin typeface="Cambria Math" charset="0"/>
                      </a:rPr>
                      <m:t>Sieve</m:t>
                    </m:r>
                  </m:oMath>
                </a14:m>
                <a:endParaRPr lang="en-US" altLang="ja-JP" sz="2400" dirty="0" smtClean="0"/>
              </a:p>
              <a:p>
                <a:r>
                  <a:rPr lang="en-US" altLang="ja-JP" sz="2800" dirty="0"/>
                  <a:t>Thank you for </a:t>
                </a:r>
                <a:r>
                  <a:rPr lang="en-US" altLang="ja-JP" sz="2800" dirty="0" smtClean="0"/>
                  <a:t>your attention</a:t>
                </a:r>
                <a:r>
                  <a:rPr lang="en-US" altLang="ja-JP" sz="2800" dirty="0"/>
                  <a:t>!</a:t>
                </a:r>
              </a:p>
              <a:p>
                <a:endParaRPr lang="en-US" altLang="ja-JP" sz="2800" dirty="0" smtClean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807790"/>
                <a:ext cx="8229600" cy="5805264"/>
              </a:xfrm>
              <a:blipFill rotWithShape="0">
                <a:blip r:embed="rId2"/>
                <a:stretch>
                  <a:fillRect l="-1333" t="-10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タイトル 1"/>
          <p:cNvSpPr txBox="1">
            <a:spLocks/>
          </p:cNvSpPr>
          <p:nvPr/>
        </p:nvSpPr>
        <p:spPr>
          <a:xfrm>
            <a:off x="107504" y="116632"/>
            <a:ext cx="8208912" cy="72008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4000" dirty="0" smtClean="0"/>
              <a:t>Concluding remarks</a:t>
            </a:r>
            <a:endParaRPr lang="ja-JP" altLang="en-US" sz="4000" dirty="0"/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179512" y="5373216"/>
            <a:ext cx="8208912" cy="72008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ja-JP" altLang="en-US" sz="4000" dirty="0"/>
          </a:p>
        </p:txBody>
      </p:sp>
      <p:sp>
        <p:nvSpPr>
          <p:cNvPr id="6" name="正方形/長方形 5"/>
          <p:cNvSpPr/>
          <p:nvPr/>
        </p:nvSpPr>
        <p:spPr>
          <a:xfrm>
            <a:off x="672220" y="5013176"/>
            <a:ext cx="843628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Paper full-version: </a:t>
            </a:r>
            <a:r>
              <a:rPr lang="en-US" altLang="ja-JP" sz="2400" dirty="0" smtClean="0">
                <a:solidFill>
                  <a:srgbClr val="FF0000"/>
                </a:solidFill>
              </a:rPr>
              <a:t>http</a:t>
            </a:r>
            <a:r>
              <a:rPr lang="en-US" altLang="ja-JP" sz="2400" dirty="0">
                <a:solidFill>
                  <a:srgbClr val="FF0000"/>
                </a:solidFill>
              </a:rPr>
              <a:t>://</a:t>
            </a:r>
            <a:r>
              <a:rPr lang="en-US" altLang="ja-JP" sz="2400" dirty="0" smtClean="0">
                <a:solidFill>
                  <a:srgbClr val="FF0000"/>
                </a:solidFill>
              </a:rPr>
              <a:t>eprint.iacr.org/2016/146</a:t>
            </a:r>
          </a:p>
          <a:p>
            <a:r>
              <a:rPr lang="en-US" altLang="ja-JP" sz="2400" dirty="0" smtClean="0"/>
              <a:t>Our library </a:t>
            </a:r>
            <a:r>
              <a:rPr lang="en-US" altLang="ja-JP" sz="2400" dirty="0"/>
              <a:t>for verification: </a:t>
            </a:r>
            <a:endParaRPr lang="en-US" altLang="ja-JP" sz="2400" dirty="0" smtClean="0"/>
          </a:p>
          <a:p>
            <a:r>
              <a:rPr lang="ja-JP" altLang="en-US" sz="2400" dirty="0"/>
              <a:t>　</a:t>
            </a:r>
            <a:r>
              <a:rPr lang="ja-JP" altLang="en-US" sz="2400" dirty="0" smtClean="0"/>
              <a:t>　　　　　　</a:t>
            </a:r>
            <a:r>
              <a:rPr lang="en-US" altLang="ja-JP" sz="2400" dirty="0" smtClean="0"/>
              <a:t> </a:t>
            </a:r>
            <a:r>
              <a:rPr lang="en-US" altLang="ja-JP" sz="2400" dirty="0">
                <a:solidFill>
                  <a:srgbClr val="FF0000"/>
                </a:solidFill>
              </a:rPr>
              <a:t>http://www2.nict.go.jp/security/pbkzcode/index.html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5">
              <a:lumMod val="40000"/>
              <a:lumOff val="6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ja-JP" dirty="0" smtClean="0">
                <a:solidFill>
                  <a:schemeClr val="tx1"/>
                </a:solidFill>
              </a:rPr>
              <a:t>Conclusion 26/26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02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208912" cy="720080"/>
          </a:xfrm>
        </p:spPr>
        <p:txBody>
          <a:bodyPr wrap="none" anchor="t">
            <a:noAutofit/>
          </a:bodyPr>
          <a:lstStyle/>
          <a:p>
            <a:pPr algn="l"/>
            <a:r>
              <a:rPr kumimoji="1" lang="en-US" altLang="ja-JP" dirty="0" smtClean="0"/>
              <a:t>Lattices and basic properties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29237" y="980728"/>
            <a:ext cx="86769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In this talk, we use row vectors and matrices to represent basis vectors and lattices</a:t>
            </a:r>
            <a:endParaRPr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Example: A random lattice of </a:t>
            </a:r>
            <a:r>
              <a:rPr lang="en-US" altLang="ja-JP" sz="2400" dirty="0"/>
              <a:t>[</a:t>
            </a:r>
            <a:r>
              <a:rPr lang="en-US" altLang="ja-JP" sz="2400" dirty="0" smtClean="0"/>
              <a:t>Goldstein-Meyer2003] type </a:t>
            </a:r>
          </a:p>
          <a:p>
            <a:r>
              <a:rPr lang="ja-JP" altLang="en-US" sz="2400" dirty="0"/>
              <a:t>　</a:t>
            </a:r>
            <a:r>
              <a:rPr lang="ja-JP" altLang="en-US" sz="2400" dirty="0" smtClean="0"/>
              <a:t>　　　　　　　　　　　　　　　　　　　　　　　　　</a:t>
            </a:r>
            <a:r>
              <a:rPr lang="en-US" altLang="ja-JP" sz="2400" dirty="0" smtClean="0"/>
              <a:t>(cf</a:t>
            </a:r>
            <a:r>
              <a:rPr lang="en-US" altLang="ja-JP" sz="2400" dirty="0"/>
              <a:t>. SVP Challenge)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78" y="2181057"/>
            <a:ext cx="4467784" cy="187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215504" y="4028871"/>
            <a:ext cx="8676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The GS-basis of lower triangle matrix is diagonal: </a:t>
            </a:r>
            <a:endParaRPr lang="en-US" altLang="ja-JP" sz="2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95" y="4506445"/>
            <a:ext cx="501015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正方形/長方形 7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5">
              <a:lumMod val="40000"/>
              <a:lumOff val="6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ja-JP" dirty="0" smtClean="0">
                <a:solidFill>
                  <a:schemeClr val="tx1"/>
                </a:solidFill>
              </a:rPr>
              <a:t>Lattices(2/6) 04/26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57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図形グループ 10"/>
          <p:cNvGrpSpPr/>
          <p:nvPr/>
        </p:nvGrpSpPr>
        <p:grpSpPr>
          <a:xfrm>
            <a:off x="3993728" y="4372616"/>
            <a:ext cx="3530601" cy="2497585"/>
            <a:chOff x="4303020" y="4788242"/>
            <a:chExt cx="3075816" cy="2075869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4540" y="4788242"/>
              <a:ext cx="2664296" cy="1871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正方形/長方形 1"/>
                <p:cNvSpPr/>
                <p:nvPr/>
              </p:nvSpPr>
              <p:spPr>
                <a:xfrm rot="16200000">
                  <a:off x="3969829" y="5490073"/>
                  <a:ext cx="1068801" cy="4024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ja-JP" sz="2400">
                            <a:latin typeface="Cambria Math" charset="0"/>
                          </a:rPr>
                          <m:t>log</m:t>
                        </m:r>
                        <m:d>
                          <m:dPr>
                            <m:begChr m:val="‖"/>
                            <m:endChr m:val="‖"/>
                            <m:ctrlPr>
                              <a:rPr lang="en-US" altLang="ja-JP" sz="2400" i="1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ja-JP" sz="2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sz="2400">
                                    <a:latin typeface="Cambria Math"/>
                                  </a:rPr>
                                  <m:t>𝐛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altLang="ja-JP" sz="2400">
                                    <a:latin typeface="Cambria Math"/>
                                  </a:rPr>
                                  <m:t>∗</m:t>
                                </m:r>
                              </m:sup>
                            </m:sSubSup>
                          </m:e>
                        </m:d>
                      </m:oMath>
                    </m:oMathPara>
                  </a14:m>
                  <a:endParaRPr lang="ja-JP" altLang="en-US" sz="2400" dirty="0"/>
                </a:p>
              </p:txBody>
            </p:sp>
          </mc:Choice>
          <mc:Fallback xmlns="">
            <p:sp>
              <p:nvSpPr>
                <p:cNvPr id="2" name="正方形/長方形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3969829" y="5490073"/>
                  <a:ext cx="1068801" cy="40242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r="-17105" b="-47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テキスト ボックス 9"/>
            <p:cNvSpPr txBox="1"/>
            <p:nvPr/>
          </p:nvSpPr>
          <p:spPr>
            <a:xfrm>
              <a:off x="5652120" y="6557140"/>
              <a:ext cx="1044116" cy="30697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 rtlCol="0">
              <a:spAutoFit/>
            </a:bodyPr>
            <a:lstStyle/>
            <a:p>
              <a:r>
                <a:rPr kumimoji="1" lang="en-US" altLang="ja-JP" sz="2400" dirty="0" smtClean="0"/>
                <a:t>index</a:t>
              </a:r>
              <a:endParaRPr kumimoji="1" lang="ja-JP" altLang="en-US" sz="2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125500" y="692696"/>
                <a:ext cx="8676976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400" dirty="0" smtClean="0"/>
                  <a:t>The QR-decomposition of matrix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charset="0"/>
                      </a:rPr>
                      <m:t>𝐵</m:t>
                    </m:r>
                  </m:oMath>
                </a14:m>
                <a:r>
                  <a:rPr lang="en-US" altLang="ja-JP" sz="2400" dirty="0" smtClean="0"/>
                  <a:t> 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ja-JP" sz="24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ja-JP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ja-JP" sz="24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ja-JP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ja-JP" sz="24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ja-JP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ja-JP" sz="24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400" dirty="0"/>
                  <a:t>Gram-Schmidt lengths </a:t>
                </a:r>
                <a14:m>
                  <m:oMath xmlns:m="http://schemas.openxmlformats.org/officeDocument/2006/math">
                    <m:r>
                      <a:rPr lang="en-US" altLang="ja-JP" sz="2400" b="0" i="0" dirty="0" smtClean="0">
                        <a:latin typeface="Cambria Math" charset="0"/>
                      </a:rPr>
                      <m:t>(</m:t>
                    </m:r>
                    <m:d>
                      <m:dPr>
                        <m:begChr m:val="‖"/>
                        <m:endChr m:val="‖"/>
                        <m:ctrlPr>
                          <a:rPr lang="en-US" altLang="ja-JP" sz="2400" i="1" dirty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ja-JP" sz="2400" i="1" dirty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ja-JP" sz="2400" b="1" dirty="0">
                                <a:latin typeface="Cambria Math"/>
                              </a:rPr>
                              <m:t>𝐛</m:t>
                            </m:r>
                          </m:e>
                          <m:sub>
                            <m:r>
                              <a:rPr lang="en-US" altLang="ja-JP" sz="2400" b="0" i="1" dirty="0" smtClean="0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ja-JP" sz="2400" i="1" dirty="0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altLang="ja-JP" sz="2400" b="0" i="1" dirty="0" smtClean="0">
                        <a:latin typeface="Cambria Math" charset="0"/>
                      </a:rPr>
                      <m:t>,…,</m:t>
                    </m:r>
                    <m:d>
                      <m:dPr>
                        <m:begChr m:val="‖"/>
                        <m:endChr m:val="‖"/>
                        <m:ctrlPr>
                          <a:rPr lang="en-US" altLang="ja-JP" sz="2400" i="1" dirty="0" smtClean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ja-JP" sz="2400" i="1" dirty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ja-JP" sz="2400" b="1" dirty="0">
                                <a:latin typeface="Cambria Math"/>
                              </a:rPr>
                              <m:t>𝐛</m:t>
                            </m:r>
                          </m:e>
                          <m:sub>
                            <m:r>
                              <a:rPr lang="en-US" altLang="ja-JP" sz="2400" i="1" dirty="0">
                                <a:latin typeface="Cambria Math"/>
                              </a:rPr>
                              <m:t>𝑛</m:t>
                            </m:r>
                          </m:sub>
                          <m:sup>
                            <m:r>
                              <a:rPr lang="en-US" altLang="ja-JP" sz="2400" i="1" dirty="0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altLang="ja-JP" sz="2400" b="0" i="1" dirty="0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altLang="ja-JP" sz="2400" dirty="0" smtClean="0"/>
                  <a:t>  can be used to see </a:t>
                </a:r>
              </a:p>
              <a:p>
                <a:r>
                  <a:rPr lang="ja-JP" altLang="en-US" sz="2400" dirty="0" smtClean="0"/>
                  <a:t>　  </a:t>
                </a:r>
                <a:r>
                  <a:rPr lang="en-US" altLang="ja-JP" sz="2400" dirty="0" smtClean="0"/>
                  <a:t>“a state of lattice basis”</a:t>
                </a:r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00" y="692696"/>
                <a:ext cx="8676976" cy="3785652"/>
              </a:xfrm>
              <a:prstGeom prst="rect">
                <a:avLst/>
              </a:prstGeom>
              <a:blipFill rotWithShape="1">
                <a:blip r:embed="rId6"/>
                <a:stretch>
                  <a:fillRect l="-984" t="-1288" b="-289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84" y="4725144"/>
            <a:ext cx="1822500" cy="1934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左右矢印 3"/>
          <p:cNvSpPr/>
          <p:nvPr/>
        </p:nvSpPr>
        <p:spPr>
          <a:xfrm>
            <a:off x="2771800" y="5441186"/>
            <a:ext cx="1224136" cy="57606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6075164" y="4110234"/>
                <a:ext cx="2898328" cy="83125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5400"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ja-JP" sz="2400" dirty="0" smtClean="0"/>
                  <a:t>Graph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 b="0" i="0" smtClean="0">
                        <a:latin typeface="Cambria Math" charset="0"/>
                      </a:rPr>
                      <m:t>log</m:t>
                    </m:r>
                    <m:d>
                      <m:dPr>
                        <m:begChr m:val="‖"/>
                        <m:endChr m:val="‖"/>
                        <m:ctrlPr>
                          <a:rPr lang="en-US" altLang="ja-JP" sz="2400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ja-JP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ja-JP" sz="2400">
                                <a:latin typeface="Cambria Math"/>
                              </a:rPr>
                              <m:t>𝐛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ja-JP" sz="2400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altLang="ja-JP" sz="2400" dirty="0" smtClean="0"/>
                  <a:t>is usually used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5164" y="4110234"/>
                <a:ext cx="2898328" cy="831253"/>
              </a:xfrm>
              <a:prstGeom prst="rect">
                <a:avLst/>
              </a:prstGeom>
              <a:blipFill rotWithShape="1">
                <a:blip r:embed="rId8"/>
                <a:stretch>
                  <a:fillRect l="-2505" t="-4255" r="-2923" b="-13475"/>
                </a:stretch>
              </a:blipFill>
              <a:ln w="25400"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1187624" y="1278052"/>
                <a:ext cx="6696744" cy="15848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ja-JP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ja-JP" i="1" smtClean="0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ja-JP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>
                                            <a:latin typeface="Cambria Math"/>
                                          </a:rPr>
                                          <m:t>𝐛</m:t>
                                        </m:r>
                                      </m:e>
                                      <m:sub>
                                        <m:r>
                                          <a:rPr lang="en-US" altLang="ja-JP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ja-JP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>
                                            <a:latin typeface="Cambria Math"/>
                                          </a:rPr>
                                          <m:t>𝐛</m:t>
                                        </m:r>
                                      </m:e>
                                      <m:sub>
                                        <m:r>
                                          <a:rPr lang="en-US" altLang="ja-JP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altLang="ja-JP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</m:m>
                            </m:e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>
                                      <a:latin typeface="Cambria Math"/>
                                    </a:rPr>
                                    <m:t>𝐛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>
                                      <a:latin typeface="Cambria Math"/>
                                    </a:rPr>
                                    <m:t>𝐛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kumimoji="1" lang="en-US" altLang="ja-JP" b="0" i="0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kumimoji="1" lang="en-US" altLang="ja-JP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kumimoji="1" lang="en-US" altLang="ja-JP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altLang="ja-JP" i="1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ja-JP">
                                            <a:latin typeface="Cambria Math"/>
                                          </a:rPr>
                                          <m:t>𝐛</m:t>
                                        </m:r>
                                      </m:e>
                                      <m:sub>
                                        <m:r>
                                          <a:rPr lang="en-US" altLang="ja-JP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altLang="ja-JP">
                                            <a:latin typeface="Cambria Math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1" lang="en-US" altLang="ja-JP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kumimoji="1" lang="en-US" altLang="ja-JP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kumimoji="1" lang="en-US" altLang="ja-JP" i="1" smtClean="0">
                                          <a:latin typeface="Cambria Math"/>
                                          <a:ea typeface="Cambria Math"/>
                                        </a:rPr>
                                        <m:t>⋯</m:t>
                                      </m:r>
                                    </m:e>
                                    <m:e>
                                      <m: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      </m:t>
                                      </m:r>
                                      <m:r>
                                        <a:rPr kumimoji="1" lang="en-US" altLang="ja-JP" b="0" i="1" smtClean="0">
                                          <a:latin typeface="Cambria Math" charset="0"/>
                                          <a:ea typeface="Cambria Math"/>
                                        </a:rPr>
                                        <m:t>        </m:t>
                                      </m:r>
                                      <m:r>
                                        <a:rPr kumimoji="1" lang="en-US" altLang="ja-JP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r>
                                  <a:rPr kumimoji="1" lang="en-US" altLang="ja-JP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1" lang="en-US" altLang="ja-JP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ja-JP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ja-JP" altLang="en-US">
                                              <a:latin typeface="Cambria Math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altLang="ja-JP" b="0" i="0" smtClean="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  <m:r>
                                            <a:rPr lang="en-US" altLang="ja-JP"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ja-JP" b="0" i="1" smtClean="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altLang="ja-JP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altLang="ja-JP" i="1">
                                                  <a:latin typeface="Cambria Math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altLang="ja-JP">
                                                  <a:latin typeface="Cambria Math"/>
                                                </a:rPr>
                                                <m:t>𝐛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ja-JP" i="1"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altLang="ja-JP">
                                                  <a:latin typeface="Cambria Math"/>
                                                </a:rPr>
                                                <m:t>∗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ja-JP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ja-JP" altLang="en-US">
                                              <a:latin typeface="Cambria Math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altLang="ja-JP" b="0" i="0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  <m:r>
                                            <a:rPr lang="en-US" altLang="ja-JP"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ja-JP" b="0" i="1" smtClean="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altLang="ja-JP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altLang="ja-JP" i="1">
                                                  <a:latin typeface="Cambria Math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altLang="ja-JP">
                                                  <a:latin typeface="Cambria Math"/>
                                                </a:rPr>
                                                <m:t>𝐛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ja-JP" i="1"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altLang="ja-JP">
                                                  <a:latin typeface="Cambria Math"/>
                                                </a:rPr>
                                                <m:t>∗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</m:mr>
                                  <m:mr>
                                    <m:e>
                                      <m:r>
                                        <a:rPr kumimoji="1" lang="en-US" altLang="ja-JP" i="1" smtClean="0">
                                          <a:latin typeface="Cambria Math"/>
                                          <a:ea typeface="Cambria Math"/>
                                        </a:rPr>
                                        <m:t>⋮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1" lang="en-US" altLang="ja-JP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altLang="ja-JP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altLang="ja-JP" i="1">
                                                  <a:latin typeface="Cambria Math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altLang="ja-JP">
                                                  <a:latin typeface="Cambria Math"/>
                                                </a:rPr>
                                                <m:t>𝐛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ja-JP" b="0" i="1" smtClean="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altLang="ja-JP">
                                                  <a:latin typeface="Cambria Math"/>
                                                </a:rPr>
                                                <m:t>∗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  <m:e>
                                      <m:r>
                                        <a:rPr kumimoji="1" lang="en-US" altLang="ja-JP" i="1" smtClean="0">
                                          <a:latin typeface="Cambria Math"/>
                                          <a:ea typeface="Cambria Math"/>
                                        </a:rPr>
                                        <m:t>⋯</m:t>
                                      </m:r>
                                    </m:e>
                                    <m:e>
                                      <m:r>
                                        <a:rPr kumimoji="1" lang="en-US" altLang="ja-JP" b="0" i="1" smtClean="0"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ja-JP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ja-JP" altLang="en-US">
                                              <a:latin typeface="Cambria Math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altLang="ja-JP" b="0" i="0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  <m:r>
                                            <a:rPr lang="en-US" altLang="ja-JP"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ja-JP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altLang="ja-JP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altLang="ja-JP" i="1">
                                                  <a:latin typeface="Cambria Math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altLang="ja-JP">
                                                  <a:latin typeface="Cambria Math"/>
                                                </a:rPr>
                                                <m:t>𝐛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ja-JP" i="1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altLang="ja-JP">
                                                  <a:latin typeface="Cambria Math"/>
                                                </a:rPr>
                                                <m:t>∗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  <m:e>
                                      <m:r>
                                        <a:rPr kumimoji="1" lang="en-US" altLang="ja-JP" i="1" smtClean="0">
                                          <a:latin typeface="Cambria Math"/>
                                          <a:ea typeface="Cambria Math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kumimoji="1" lang="en-US" altLang="ja-JP" b="0" i="1" smtClean="0"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kumimoji="1" lang="en-US" altLang="ja-JP" i="1" smtClean="0">
                                          <a:latin typeface="Cambria Math"/>
                                          <a:ea typeface="Cambria Math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kumimoji="1" lang="en-US" altLang="ja-JP" i="1" smtClean="0">
                                          <a:latin typeface="Cambria Math"/>
                                          <a:ea typeface="Cambria Math"/>
                                        </a:rPr>
                                        <m:t>⋮</m:t>
                                      </m:r>
                                    </m:e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altLang="ja-JP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altLang="ja-JP" i="1">
                                                  <a:latin typeface="Cambria Math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altLang="ja-JP">
                                                  <a:latin typeface="Cambria Math"/>
                                                </a:rPr>
                                                <m:t>𝐛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ja-JP" b="0" i="1" smtClean="0">
                                                  <a:latin typeface="Cambria Math"/>
                                                </a:rPr>
                                                <m:t>𝑛</m:t>
                                              </m:r>
                                              <m:r>
                                                <a:rPr lang="en-US" altLang="ja-JP" b="0" i="1" smtClean="0">
                                                  <a:latin typeface="Cambria Math"/>
                                                </a:rPr>
                                                <m:t>−1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altLang="ja-JP">
                                                  <a:latin typeface="Cambria Math"/>
                                                </a:rPr>
                                                <m:t>∗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1" lang="en-US" altLang="ja-JP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kumimoji="1" lang="en-US" altLang="ja-JP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kumimoji="1" lang="en-US" altLang="ja-JP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kumimoji="1" lang="en-US" altLang="ja-JP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>
                                        <a:latin typeface="Cambria Math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altLang="ja-JP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altLang="ja-JP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altLang="ja-JP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altLang="ja-JP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altLang="ja-JP" i="1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ja-JP">
                                            <a:latin typeface="Cambria Math"/>
                                          </a:rPr>
                                          <m:t>𝐛</m:t>
                                        </m:r>
                                      </m:e>
                                      <m:sub>
                                        <m:r>
                                          <a:rPr lang="en-US" altLang="ja-JP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altLang="ja-JP">
                                            <a:latin typeface="Cambria Math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1" lang="en-US" altLang="ja-JP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ja-JP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ja-JP" altLang="en-US">
                                              <a:latin typeface="Cambria Math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altLang="ja-JP" b="0" i="1" smtClean="0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  <m:r>
                                            <a:rPr lang="en-US" altLang="ja-JP" i="1"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ja-JP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altLang="ja-JP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altLang="ja-JP" i="1">
                                                  <a:latin typeface="Cambria Math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altLang="ja-JP">
                                                  <a:latin typeface="Cambria Math"/>
                                                </a:rPr>
                                                <m:t>𝐛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ja-JP" i="1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altLang="ja-JP">
                                                  <a:latin typeface="Cambria Math"/>
                                                </a:rPr>
                                                <m:t>∗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  <m:e>
                                      <m:r>
                                        <a:rPr kumimoji="1" lang="en-US" altLang="ja-JP" i="1" smtClean="0">
                                          <a:latin typeface="Cambria Math"/>
                                          <a:ea typeface="Cambria Math"/>
                                        </a:rPr>
                                        <m:t>⋯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ja-JP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ja-JP" altLang="en-US">
                                              <a:latin typeface="Cambria Math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altLang="ja-JP" b="0" i="1" smtClean="0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  <m:r>
                                            <a:rPr lang="en-US" altLang="ja-JP" b="0" i="1" smtClean="0"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ja-JP" b="0" i="1" smtClean="0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  <m:r>
                                            <a:rPr lang="en-US" altLang="ja-JP" b="0" i="1" smtClean="0">
                                              <a:latin typeface="Cambria Math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altLang="ja-JP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altLang="ja-JP" i="1">
                                                  <a:latin typeface="Cambria Math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altLang="ja-JP">
                                                  <a:latin typeface="Cambria Math"/>
                                                </a:rPr>
                                                <m:t>𝐛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ja-JP" i="1">
                                                  <a:latin typeface="Cambria Math"/>
                                                </a:rPr>
                                                <m:t>𝑛</m:t>
                                              </m:r>
                                              <m:r>
                                                <a:rPr lang="en-US" altLang="ja-JP" i="1">
                                                  <a:latin typeface="Cambria Math"/>
                                                </a:rPr>
                                                <m:t>−1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altLang="ja-JP">
                                                  <a:latin typeface="Cambria Math"/>
                                                </a:rPr>
                                                <m:t>∗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</m:mr>
                                </m:m>
                              </m:e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altLang="ja-JP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altLang="ja-JP" i="1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ja-JP">
                                            <a:latin typeface="Cambria Math"/>
                                          </a:rPr>
                                          <m:t>𝐛</m:t>
                                        </m:r>
                                      </m:e>
                                      <m:sub>
                                        <m:r>
                                          <a:rPr lang="en-US" altLang="ja-JP" b="0" i="1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b>
                                      <m:sup>
                                        <m:r>
                                          <a:rPr lang="en-US" altLang="ja-JP">
                                            <a:latin typeface="Cambria Math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</m:mr>
                          </m:m>
                        </m:e>
                      </m:d>
                      <m:r>
                        <a:rPr kumimoji="1" lang="en-US" altLang="ja-JP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kumimoji="1" lang="en-US" altLang="ja-JP" b="1" i="0" smtClean="0">
                          <a:latin typeface="Cambria Math"/>
                          <a:ea typeface="Cambria Math"/>
                        </a:rPr>
                        <m:t>𝐐</m:t>
                      </m:r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1278052"/>
                <a:ext cx="6696744" cy="158485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右中かっこ 16"/>
          <p:cNvSpPr/>
          <p:nvPr/>
        </p:nvSpPr>
        <p:spPr>
          <a:xfrm rot="5400000">
            <a:off x="4581128" y="1249608"/>
            <a:ext cx="197768" cy="3384376"/>
          </a:xfrm>
          <a:prstGeom prst="rightBrace">
            <a:avLst>
              <a:gd name="adj1" fmla="val 45322"/>
              <a:gd name="adj2" fmla="val 50000"/>
            </a:avLst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/>
              <p:cNvSpPr txBox="1"/>
              <p:nvPr/>
            </p:nvSpPr>
            <p:spPr>
              <a:xfrm>
                <a:off x="1619672" y="3040680"/>
                <a:ext cx="6408712" cy="46166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5400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400" dirty="0" smtClean="0"/>
                  <a:t>Lattice reduction algorithm works with the</a:t>
                </a:r>
                <a14:m>
                  <m:oMath xmlns:m="http://schemas.openxmlformats.org/officeDocument/2006/math">
                    <m:r>
                      <a:rPr lang="en-US" altLang="ja-JP" sz="2400" i="0" dirty="0" smtClean="0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400" i="0" dirty="0" smtClean="0">
                        <a:latin typeface="Cambria Math" charset="0"/>
                      </a:rPr>
                      <m:t>R</m:t>
                    </m:r>
                    <m:r>
                      <a:rPr lang="en-US" altLang="ja-JP" sz="2400" i="0" dirty="0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altLang="ja-JP" sz="2400" dirty="0" smtClean="0"/>
                  <a:t>part.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3040680"/>
                <a:ext cx="6408712" cy="461665"/>
              </a:xfrm>
              <a:prstGeom prst="rect">
                <a:avLst/>
              </a:prstGeom>
              <a:blipFill rotWithShape="0">
                <a:blip r:embed="rId10"/>
                <a:stretch>
                  <a:fillRect l="-1327" t="-96250" r="-379" b="-121250"/>
                </a:stretch>
              </a:blipFill>
              <a:ln w="25400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正方形/長方形 19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5">
              <a:lumMod val="40000"/>
              <a:lumOff val="6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ja-JP" dirty="0" smtClean="0">
                <a:solidFill>
                  <a:schemeClr val="tx1"/>
                </a:solidFill>
              </a:rPr>
              <a:t>Lattices(3/6) 05/26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99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125500" y="692696"/>
                <a:ext cx="8676976" cy="5688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400" dirty="0" smtClean="0"/>
                  <a:t>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 i="0" dirty="0" smtClean="0">
                        <a:latin typeface="Cambria Math" charset="0"/>
                      </a:rPr>
                      <m:t>QR</m:t>
                    </m:r>
                  </m:oMath>
                </a14:m>
                <a:r>
                  <a:rPr lang="en-US" altLang="ja-JP" sz="2400" dirty="0" smtClean="0"/>
                  <a:t>-decomposition of matrix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charset="0"/>
                      </a:rPr>
                      <m:t>𝐵</m:t>
                    </m:r>
                  </m:oMath>
                </a14:m>
                <a:r>
                  <a:rPr lang="en-US" altLang="ja-JP" sz="2400" dirty="0" smtClean="0"/>
                  <a:t> 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ja-JP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ja-JP" sz="24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ja-JP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ja-JP" sz="24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ja-JP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ja-JP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ja-JP" sz="24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400" dirty="0" smtClean="0"/>
                  <a:t>(Standard)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 dirty="0">
                        <a:latin typeface="Cambria Math" charset="0"/>
                      </a:rPr>
                      <m:t>BKZ</m:t>
                    </m:r>
                  </m:oMath>
                </a14:m>
                <a:r>
                  <a:rPr lang="en-US" altLang="ja-JP" sz="2400" dirty="0" smtClean="0"/>
                  <a:t> algorithm uses the projective </a:t>
                </a:r>
                <a:r>
                  <a:rPr lang="en-US" altLang="ja-JP" sz="2400" dirty="0" err="1" smtClean="0"/>
                  <a:t>sublattice</a:t>
                </a:r>
                <a:r>
                  <a:rPr lang="en-US" altLang="ja-JP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i="1" dirty="0" smtClean="0">
                            <a:latin typeface="Cambria Math" charset="0"/>
                          </a:rPr>
                          <m:t>𝐵</m:t>
                        </m:r>
                      </m:e>
                      <m:sub>
                        <m:d>
                          <m:dPr>
                            <m:begChr m:val="["/>
                            <m:endChr m:val="]"/>
                            <m:ctrlPr>
                              <a:rPr lang="en-US" altLang="ja-JP" sz="240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ja-JP" i="1" dirty="0" err="1"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US" altLang="ja-JP" i="1" dirty="0" err="1" smtClean="0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altLang="ja-JP" i="1" dirty="0" err="1" smtClean="0">
                                <a:latin typeface="Cambria Math" charset="0"/>
                              </a:rPr>
                              <m:t>𝑗</m:t>
                            </m:r>
                          </m:e>
                        </m:d>
                      </m:sub>
                    </m:sSub>
                  </m:oMath>
                </a14:m>
                <a:endParaRPr lang="en-US" altLang="ja-JP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ja-JP" sz="2400" dirty="0" smtClean="0"/>
                  <a:t>Corresponds to a </a:t>
                </a:r>
                <a:r>
                  <a:rPr lang="en-US" altLang="ja-JP" sz="2400" dirty="0" smtClean="0">
                    <a:solidFill>
                      <a:srgbClr val="FF0000"/>
                    </a:solidFill>
                  </a:rPr>
                  <a:t>submatrix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 i="0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R</m:t>
                    </m:r>
                  </m:oMath>
                </a14:m>
                <a:r>
                  <a:rPr lang="en-US" altLang="ja-JP" sz="2400" dirty="0" smtClean="0"/>
                  <a:t>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US" altLang="ja-JP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US" altLang="ja-JP" sz="2400" dirty="0" smtClean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US" altLang="ja-JP" sz="2400" dirty="0"/>
              </a:p>
              <a:p>
                <a:endParaRPr lang="en-US" altLang="ja-JP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400" dirty="0" smtClean="0"/>
                  <a:t>The algorithm updates entire basis using short </a:t>
                </a:r>
                <a:r>
                  <a:rPr lang="en-US" altLang="ja-JP" sz="2400" dirty="0"/>
                  <a:t>vectors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dirty="0">
                            <a:latin typeface="Cambria Math" charset="0"/>
                          </a:rPr>
                          <m:t>𝐵</m:t>
                        </m:r>
                      </m:e>
                      <m:sub>
                        <m:d>
                          <m:dPr>
                            <m:begChr m:val="["/>
                            <m:endChr m:val="]"/>
                            <m:ctrlPr>
                              <a:rPr lang="en-US" altLang="ja-JP" sz="2400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ja-JP" sz="2400" dirty="0" err="1"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US" altLang="ja-JP" sz="2400" dirty="0" err="1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altLang="ja-JP" sz="2400" dirty="0" err="1">
                                <a:latin typeface="Cambria Math" charset="0"/>
                              </a:rPr>
                              <m:t>𝑗</m:t>
                            </m:r>
                          </m:e>
                        </m:d>
                      </m:sub>
                    </m:sSub>
                  </m:oMath>
                </a14:m>
                <a:endParaRPr lang="en-US" altLang="ja-JP" sz="2400" dirty="0"/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00" y="692696"/>
                <a:ext cx="8676976" cy="5688545"/>
              </a:xfrm>
              <a:prstGeom prst="rect">
                <a:avLst/>
              </a:prstGeom>
              <a:blipFill rotWithShape="1">
                <a:blip r:embed="rId2"/>
                <a:stretch>
                  <a:fillRect l="-984" t="-857" b="-107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1187624" y="1278052"/>
                <a:ext cx="6696744" cy="15848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ja-JP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ja-JP" i="1" smtClean="0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ja-JP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>
                                            <a:latin typeface="Cambria Math"/>
                                          </a:rPr>
                                          <m:t>𝐛</m:t>
                                        </m:r>
                                      </m:e>
                                      <m:sub>
                                        <m:r>
                                          <a:rPr lang="en-US" altLang="ja-JP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ja-JP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>
                                            <a:latin typeface="Cambria Math"/>
                                          </a:rPr>
                                          <m:t>𝐛</m:t>
                                        </m:r>
                                      </m:e>
                                      <m:sub>
                                        <m:r>
                                          <a:rPr lang="en-US" altLang="ja-JP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altLang="ja-JP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</m:m>
                            </m:e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>
                                      <a:latin typeface="Cambria Math"/>
                                    </a:rPr>
                                    <m:t>𝐛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>
                                      <a:latin typeface="Cambria Math"/>
                                    </a:rPr>
                                    <m:t>𝐛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kumimoji="1" lang="en-US" altLang="ja-JP" b="0" i="0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kumimoji="1" lang="en-US" altLang="ja-JP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kumimoji="1" lang="en-US" altLang="ja-JP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altLang="ja-JP" i="1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ja-JP">
                                            <a:latin typeface="Cambria Math"/>
                                          </a:rPr>
                                          <m:t>𝐛</m:t>
                                        </m:r>
                                      </m:e>
                                      <m:sub>
                                        <m:r>
                                          <a:rPr lang="en-US" altLang="ja-JP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altLang="ja-JP">
                                            <a:latin typeface="Cambria Math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1" lang="en-US" altLang="ja-JP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kumimoji="1" lang="en-US" altLang="ja-JP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kumimoji="1" lang="en-US" altLang="ja-JP" i="1" smtClean="0">
                                          <a:latin typeface="Cambria Math"/>
                                          <a:ea typeface="Cambria Math"/>
                                        </a:rPr>
                                        <m:t>⋯</m:t>
                                      </m:r>
                                    </m:e>
                                    <m:e>
                                      <m: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      </m:t>
                                      </m:r>
                                      <m:r>
                                        <a:rPr kumimoji="1" lang="en-US" altLang="ja-JP" b="0" i="1" smtClean="0">
                                          <a:latin typeface="Cambria Math" charset="0"/>
                                          <a:ea typeface="Cambria Math"/>
                                        </a:rPr>
                                        <m:t>        </m:t>
                                      </m:r>
                                      <m:r>
                                        <a:rPr kumimoji="1" lang="en-US" altLang="ja-JP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r>
                                  <a:rPr kumimoji="1" lang="en-US" altLang="ja-JP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1" lang="en-US" altLang="ja-JP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ja-JP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ja-JP" altLang="en-US">
                                              <a:latin typeface="Cambria Math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altLang="ja-JP" b="0" i="0" smtClean="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  <m:r>
                                            <a:rPr lang="en-US" altLang="ja-JP"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ja-JP" b="0" i="1" smtClean="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altLang="ja-JP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altLang="ja-JP" i="1">
                                                  <a:latin typeface="Cambria Math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altLang="ja-JP">
                                                  <a:latin typeface="Cambria Math"/>
                                                </a:rPr>
                                                <m:t>𝐛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ja-JP" i="1"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altLang="ja-JP">
                                                  <a:latin typeface="Cambria Math"/>
                                                </a:rPr>
                                                <m:t>∗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ja-JP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ja-JP" altLang="en-US">
                                              <a:latin typeface="Cambria Math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altLang="ja-JP" b="0" i="0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  <m:r>
                                            <a:rPr lang="en-US" altLang="ja-JP"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ja-JP" b="0" i="1" smtClean="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altLang="ja-JP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altLang="ja-JP" i="1">
                                                  <a:latin typeface="Cambria Math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altLang="ja-JP">
                                                  <a:latin typeface="Cambria Math"/>
                                                </a:rPr>
                                                <m:t>𝐛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ja-JP" i="1"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altLang="ja-JP">
                                                  <a:latin typeface="Cambria Math"/>
                                                </a:rPr>
                                                <m:t>∗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</m:mr>
                                  <m:mr>
                                    <m:e>
                                      <m:r>
                                        <a:rPr kumimoji="1" lang="en-US" altLang="ja-JP" i="1" smtClean="0">
                                          <a:latin typeface="Cambria Math"/>
                                          <a:ea typeface="Cambria Math"/>
                                        </a:rPr>
                                        <m:t>⋮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1" lang="en-US" altLang="ja-JP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altLang="ja-JP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altLang="ja-JP" i="1">
                                                  <a:latin typeface="Cambria Math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altLang="ja-JP">
                                                  <a:latin typeface="Cambria Math"/>
                                                </a:rPr>
                                                <m:t>𝐛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ja-JP" b="0" i="1" smtClean="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altLang="ja-JP">
                                                  <a:latin typeface="Cambria Math"/>
                                                </a:rPr>
                                                <m:t>∗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  <m:e>
                                      <m:r>
                                        <a:rPr kumimoji="1" lang="en-US" altLang="ja-JP" i="1" smtClean="0">
                                          <a:latin typeface="Cambria Math"/>
                                          <a:ea typeface="Cambria Math"/>
                                        </a:rPr>
                                        <m:t>⋯</m:t>
                                      </m:r>
                                    </m:e>
                                    <m:e>
                                      <m:r>
                                        <a:rPr kumimoji="1" lang="en-US" altLang="ja-JP" b="0" i="1" smtClean="0"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ja-JP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ja-JP" altLang="en-US">
                                              <a:latin typeface="Cambria Math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altLang="ja-JP" b="0" i="0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  <m:r>
                                            <a:rPr lang="en-US" altLang="ja-JP"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ja-JP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altLang="ja-JP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altLang="ja-JP" i="1">
                                                  <a:latin typeface="Cambria Math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altLang="ja-JP">
                                                  <a:latin typeface="Cambria Math"/>
                                                </a:rPr>
                                                <m:t>𝐛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ja-JP" i="1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altLang="ja-JP">
                                                  <a:latin typeface="Cambria Math"/>
                                                </a:rPr>
                                                <m:t>∗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  <m:e>
                                      <m:r>
                                        <a:rPr kumimoji="1" lang="en-US" altLang="ja-JP" i="1" smtClean="0">
                                          <a:latin typeface="Cambria Math"/>
                                          <a:ea typeface="Cambria Math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kumimoji="1" lang="en-US" altLang="ja-JP" b="0" i="1" smtClean="0"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kumimoji="1" lang="en-US" altLang="ja-JP" i="1" smtClean="0">
                                          <a:latin typeface="Cambria Math"/>
                                          <a:ea typeface="Cambria Math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kumimoji="1" lang="en-US" altLang="ja-JP" i="1" smtClean="0">
                                          <a:latin typeface="Cambria Math"/>
                                          <a:ea typeface="Cambria Math"/>
                                        </a:rPr>
                                        <m:t>⋮</m:t>
                                      </m:r>
                                    </m:e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altLang="ja-JP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altLang="ja-JP" i="1">
                                                  <a:latin typeface="Cambria Math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altLang="ja-JP">
                                                  <a:latin typeface="Cambria Math"/>
                                                </a:rPr>
                                                <m:t>𝐛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ja-JP" b="0" i="1" smtClean="0">
                                                  <a:latin typeface="Cambria Math"/>
                                                </a:rPr>
                                                <m:t>𝑛</m:t>
                                              </m:r>
                                              <m:r>
                                                <a:rPr lang="en-US" altLang="ja-JP" b="0" i="1" smtClean="0">
                                                  <a:latin typeface="Cambria Math"/>
                                                </a:rPr>
                                                <m:t>−1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altLang="ja-JP">
                                                  <a:latin typeface="Cambria Math"/>
                                                </a:rPr>
                                                <m:t>∗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1" lang="en-US" altLang="ja-JP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kumimoji="1" lang="en-US" altLang="ja-JP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kumimoji="1" lang="en-US" altLang="ja-JP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kumimoji="1" lang="en-US" altLang="ja-JP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>
                                        <a:latin typeface="Cambria Math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altLang="ja-JP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altLang="ja-JP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altLang="ja-JP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altLang="ja-JP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altLang="ja-JP" i="1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ja-JP">
                                            <a:latin typeface="Cambria Math"/>
                                          </a:rPr>
                                          <m:t>𝐛</m:t>
                                        </m:r>
                                      </m:e>
                                      <m:sub>
                                        <m:r>
                                          <a:rPr lang="en-US" altLang="ja-JP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altLang="ja-JP">
                                            <a:latin typeface="Cambria Math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1" lang="en-US" altLang="ja-JP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ja-JP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ja-JP" altLang="en-US">
                                              <a:latin typeface="Cambria Math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altLang="ja-JP" b="0" i="1" smtClean="0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  <m:r>
                                            <a:rPr lang="en-US" altLang="ja-JP" i="1"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ja-JP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altLang="ja-JP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altLang="ja-JP" i="1">
                                                  <a:latin typeface="Cambria Math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altLang="ja-JP">
                                                  <a:latin typeface="Cambria Math"/>
                                                </a:rPr>
                                                <m:t>𝐛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ja-JP" i="1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altLang="ja-JP">
                                                  <a:latin typeface="Cambria Math"/>
                                                </a:rPr>
                                                <m:t>∗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  <m:e>
                                      <m:r>
                                        <a:rPr kumimoji="1" lang="en-US" altLang="ja-JP" i="1" smtClean="0">
                                          <a:latin typeface="Cambria Math"/>
                                          <a:ea typeface="Cambria Math"/>
                                        </a:rPr>
                                        <m:t>⋯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ja-JP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ja-JP" altLang="en-US">
                                              <a:latin typeface="Cambria Math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altLang="ja-JP" b="0" i="1" smtClean="0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  <m:r>
                                            <a:rPr lang="en-US" altLang="ja-JP" b="0" i="1" smtClean="0"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ja-JP" b="0" i="1" smtClean="0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  <m:r>
                                            <a:rPr lang="en-US" altLang="ja-JP" b="0" i="1" smtClean="0">
                                              <a:latin typeface="Cambria Math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altLang="ja-JP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altLang="ja-JP" i="1">
                                                  <a:latin typeface="Cambria Math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altLang="ja-JP">
                                                  <a:latin typeface="Cambria Math"/>
                                                </a:rPr>
                                                <m:t>𝐛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ja-JP" i="1">
                                                  <a:latin typeface="Cambria Math"/>
                                                </a:rPr>
                                                <m:t>𝑛</m:t>
                                              </m:r>
                                              <m:r>
                                                <a:rPr lang="en-US" altLang="ja-JP" i="1">
                                                  <a:latin typeface="Cambria Math"/>
                                                </a:rPr>
                                                <m:t>−1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altLang="ja-JP">
                                                  <a:latin typeface="Cambria Math"/>
                                                </a:rPr>
                                                <m:t>∗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</m:mr>
                                </m:m>
                              </m:e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altLang="ja-JP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altLang="ja-JP" i="1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ja-JP">
                                            <a:latin typeface="Cambria Math"/>
                                          </a:rPr>
                                          <m:t>𝐛</m:t>
                                        </m:r>
                                      </m:e>
                                      <m:sub>
                                        <m:r>
                                          <a:rPr lang="en-US" altLang="ja-JP" b="0" i="1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b>
                                      <m:sup>
                                        <m:r>
                                          <a:rPr lang="en-US" altLang="ja-JP">
                                            <a:latin typeface="Cambria Math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</m:mr>
                          </m:m>
                        </m:e>
                      </m:d>
                      <m:r>
                        <a:rPr kumimoji="1" lang="en-US" altLang="ja-JP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kumimoji="1" lang="en-US" altLang="ja-JP" b="1" i="0" smtClean="0">
                          <a:latin typeface="Cambria Math"/>
                          <a:ea typeface="Cambria Math"/>
                        </a:rPr>
                        <m:t>𝐐</m:t>
                      </m:r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1278052"/>
                <a:ext cx="6696744" cy="158485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右中かっこ 2"/>
          <p:cNvSpPr/>
          <p:nvPr/>
        </p:nvSpPr>
        <p:spPr>
          <a:xfrm rot="5400000">
            <a:off x="4581128" y="1249608"/>
            <a:ext cx="197768" cy="3384376"/>
          </a:xfrm>
          <a:prstGeom prst="rightBrace">
            <a:avLst>
              <a:gd name="adj1" fmla="val 45322"/>
              <a:gd name="adj2" fmla="val 50000"/>
            </a:avLst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1619672" y="3040680"/>
                <a:ext cx="6408712" cy="46166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5400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400" dirty="0" smtClean="0"/>
                  <a:t>Lattice reduction algorithm works with the</a:t>
                </a:r>
                <a14:m>
                  <m:oMath xmlns:m="http://schemas.openxmlformats.org/officeDocument/2006/math">
                    <m:r>
                      <a:rPr lang="en-US" altLang="ja-JP" sz="2400" i="0" dirty="0" smtClean="0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400" i="0" dirty="0" smtClean="0">
                        <a:latin typeface="Cambria Math" charset="0"/>
                      </a:rPr>
                      <m:t>R</m:t>
                    </m:r>
                    <m:r>
                      <a:rPr lang="en-US" altLang="ja-JP" sz="2400" i="0" dirty="0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altLang="ja-JP" sz="2400" dirty="0" smtClean="0"/>
                  <a:t>part.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3040680"/>
                <a:ext cx="6408712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327" t="-96250" r="-379" b="-121250"/>
                </a:stretch>
              </a:blipFill>
              <a:ln w="25400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二等辺三角形 12"/>
          <p:cNvSpPr/>
          <p:nvPr/>
        </p:nvSpPr>
        <p:spPr>
          <a:xfrm>
            <a:off x="3995936" y="1441307"/>
            <a:ext cx="2592288" cy="1051589"/>
          </a:xfrm>
          <a:prstGeom prst="triangle">
            <a:avLst>
              <a:gd name="adj" fmla="val 0"/>
            </a:avLst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1331640" y="4905923"/>
                <a:ext cx="943079" cy="4978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charset="0"/>
                          </a:rPr>
                          <m:t>𝐵</m:t>
                        </m:r>
                      </m:e>
                      <m:sub>
                        <m:r>
                          <a:rPr lang="en-US" altLang="ja-JP" sz="2400" i="1">
                            <a:latin typeface="Cambria Math" charset="0"/>
                          </a:rPr>
                          <m:t>[</m:t>
                        </m:r>
                        <m:r>
                          <a:rPr lang="en-US" altLang="ja-JP" sz="2400" i="1">
                            <a:latin typeface="Cambria Math" charset="0"/>
                          </a:rPr>
                          <m:t>𝑖</m:t>
                        </m:r>
                        <m:r>
                          <a:rPr lang="en-US" altLang="ja-JP" sz="2400" i="1">
                            <a:latin typeface="Cambria Math" charset="0"/>
                          </a:rPr>
                          <m:t>,</m:t>
                        </m:r>
                        <m:r>
                          <a:rPr lang="en-US" altLang="ja-JP" sz="2400" i="1">
                            <a:latin typeface="Cambria Math" charset="0"/>
                          </a:rPr>
                          <m:t>𝑗</m:t>
                        </m:r>
                        <m:r>
                          <a:rPr lang="en-US" altLang="ja-JP" sz="2400" i="1">
                            <a:latin typeface="Cambria Math" charset="0"/>
                          </a:rPr>
                          <m:t>]</m:t>
                        </m:r>
                      </m:sub>
                    </m:sSub>
                  </m:oMath>
                </a14:m>
                <a:r>
                  <a:rPr lang="en-US" altLang="ja-JP" sz="2400" dirty="0" smtClean="0"/>
                  <a:t>=</a:t>
                </a:r>
                <a:endParaRPr lang="ja-JP" altLang="en-US" sz="2400" dirty="0"/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4905923"/>
                <a:ext cx="943079" cy="497893"/>
              </a:xfrm>
              <a:prstGeom prst="rect">
                <a:avLst/>
              </a:prstGeom>
              <a:blipFill rotWithShape="1">
                <a:blip r:embed="rId6"/>
                <a:stretch>
                  <a:fillRect l="-1290" t="-8642" r="-9032" b="-222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正方形/長方形 11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5">
              <a:lumMod val="40000"/>
              <a:lumOff val="6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ja-JP" dirty="0" smtClean="0">
                <a:solidFill>
                  <a:schemeClr val="tx1"/>
                </a:solidFill>
              </a:rPr>
              <a:t>Lattices(3/6) 05/26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332" y="4437112"/>
            <a:ext cx="4485916" cy="145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532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107504" y="116632"/>
                <a:ext cx="8208912" cy="720080"/>
              </a:xfrm>
            </p:spPr>
            <p:txBody>
              <a:bodyPr wrap="none" anchor="t">
                <a:noAutofit/>
              </a:bodyPr>
              <a:lstStyle/>
              <a:p>
                <a:pPr algn="l"/>
                <a:r>
                  <a:rPr lang="en-US" altLang="ja-JP" dirty="0" smtClean="0"/>
                  <a:t>Shortest vector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i="0" dirty="0" smtClean="0">
                        <a:latin typeface="Cambria Math" charset="0"/>
                      </a:rPr>
                      <m:t>ENUM</m:t>
                    </m:r>
                  </m:oMath>
                </a14:m>
                <a:r>
                  <a:rPr lang="en-US" altLang="ja-JP" dirty="0" smtClean="0"/>
                  <a:t> algorithm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6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7504" y="116632"/>
                <a:ext cx="8208912" cy="720080"/>
              </a:xfrm>
              <a:blipFill rotWithShape="0">
                <a:blip r:embed="rId2"/>
                <a:stretch>
                  <a:fillRect l="-3046" t="-16949" r="-7801" b="-4661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111952" y="906249"/>
                <a:ext cx="8825301" cy="5878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800" dirty="0" smtClean="0"/>
                  <a:t>For a lattice 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charset="0"/>
                      </a:rPr>
                      <m:t>𝐵</m:t>
                    </m:r>
                    <m:r>
                      <a:rPr lang="en-US" altLang="ja-JP" sz="2800" i="1" dirty="0" smtClean="0">
                        <a:latin typeface="Cambria Math" charset="0"/>
                      </a:rPr>
                      <m:t>=</m:t>
                    </m:r>
                    <m:r>
                      <a:rPr lang="en-US" altLang="ja-JP" sz="2800" dirty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ja-JP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800" dirty="0">
                            <a:latin typeface="Cambria Math"/>
                          </a:rPr>
                          <m:t>𝐛</m:t>
                        </m:r>
                      </m:e>
                      <m:sub>
                        <m:r>
                          <a:rPr lang="en-US" altLang="ja-JP" sz="2800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ja-JP" sz="2800" dirty="0"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altLang="ja-JP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800">
                            <a:latin typeface="Cambria Math"/>
                          </a:rPr>
                          <m:t>𝐛</m:t>
                        </m:r>
                      </m:e>
                      <m:sub>
                        <m:r>
                          <a:rPr lang="en-US" altLang="ja-JP" sz="280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altLang="ja-JP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ja-JP" sz="2800" dirty="0" smtClean="0"/>
                  <a:t>, the shortest vector </a:t>
                </a:r>
                <a14:m>
                  <m:oMath xmlns:m="http://schemas.openxmlformats.org/officeDocument/2006/math">
                    <m:r>
                      <a:rPr lang="en-US" altLang="ja-JP" sz="2800" b="1" i="0" dirty="0" smtClean="0">
                        <a:latin typeface="Cambria Math" charset="0"/>
                      </a:rPr>
                      <m:t>𝐯</m:t>
                    </m:r>
                    <m:r>
                      <a:rPr lang="ja-JP" altLang="en-US" sz="2800" i="1" dirty="0" smtClean="0">
                        <a:latin typeface="Cambria Math" charset="0"/>
                      </a:rPr>
                      <m:t>∈</m:t>
                    </m:r>
                    <m:r>
                      <a:rPr lang="en-US" altLang="ja-JP" sz="2800" i="1" dirty="0" smtClean="0">
                        <a:latin typeface="Cambria Math" charset="0"/>
                      </a:rPr>
                      <m:t>𝐿</m:t>
                    </m:r>
                  </m:oMath>
                </a14:m>
                <a:endParaRPr lang="en-US" altLang="ja-JP" sz="2800" dirty="0" smtClean="0"/>
              </a:p>
              <a:p>
                <a:r>
                  <a:rPr lang="ja-JP" altLang="en-US" sz="2800" dirty="0"/>
                  <a:t>　 </a:t>
                </a:r>
                <a:r>
                  <a:rPr lang="en-US" altLang="ja-JP" sz="2800" dirty="0" smtClean="0"/>
                  <a:t>is the shortest non-zero vector: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ja-JP" sz="28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 b="1" i="0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𝐯</m:t>
                        </m:r>
                      </m:e>
                    </m:d>
                    <m:r>
                      <a:rPr lang="ja-JP" altLang="en-US" sz="280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≦</m:t>
                    </m:r>
                    <m:d>
                      <m:dPr>
                        <m:begChr m:val="‖"/>
                        <m:endChr m:val="‖"/>
                        <m:ctrlPr>
                          <a:rPr lang="en-US" altLang="ja-JP" sz="28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2800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ja-JP" sz="2800" b="1" i="0" dirty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𝐯</m:t>
                            </m:r>
                          </m:e>
                          <m:sup>
                            <m:r>
                              <a:rPr lang="en-US" altLang="ja-JP" sz="2800" b="1" i="0" dirty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ja-JP" sz="2800" dirty="0" smtClean="0">
                    <a:solidFill>
                      <a:schemeClr val="tx1"/>
                    </a:solidFill>
                  </a:rPr>
                  <a:t> for 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b="1" i="0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𝐯</m:t>
                        </m:r>
                      </m:e>
                      <m:sup>
                        <m:r>
                          <a:rPr lang="en-US" altLang="ja-JP" sz="2800" b="0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′</m:t>
                        </m:r>
                      </m:sup>
                    </m:sSup>
                    <m:r>
                      <a:rPr lang="ja-JP" altLang="en-US" sz="280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∈</m:t>
                    </m:r>
                    <m:r>
                      <a:rPr lang="en-US" altLang="ja-JP" sz="280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𝐿</m:t>
                    </m:r>
                  </m:oMath>
                </a14:m>
                <a:endParaRPr lang="en-US" altLang="ja-JP" sz="2800" dirty="0" smtClean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ENUM</m:t>
                    </m:r>
                  </m:oMath>
                </a14:m>
                <a:r>
                  <a:rPr lang="en-US" altLang="ja-JP" sz="2800" dirty="0" smtClean="0"/>
                  <a:t> algorithm finds it by the depth-first search for the searching tree:</a:t>
                </a:r>
              </a:p>
              <a:p>
                <a:pPr lvl="1"/>
                <a:r>
                  <a:rPr lang="en-US" altLang="ja-JP" sz="2400" dirty="0"/>
                  <a:t>1</a:t>
                </a:r>
                <a:r>
                  <a:rPr lang="en-US" altLang="ja-JP" sz="2400" dirty="0" smtClean="0"/>
                  <a:t>. Each node at depth k is labelled by</a:t>
                </a:r>
              </a:p>
              <a:p>
                <a:pPr lvl="1"/>
                <a:r>
                  <a:rPr lang="en-US" altLang="ja-JP" sz="240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ja-JP" sz="2400" i="1">
                            <a:latin typeface="Cambria Math"/>
                          </a:rPr>
                          <m:t>𝑛</m:t>
                        </m:r>
                        <m:r>
                          <a:rPr lang="en-US" altLang="ja-JP" sz="2400" i="1">
                            <a:latin typeface="Cambria Math"/>
                          </a:rPr>
                          <m:t>−</m:t>
                        </m:r>
                        <m:r>
                          <a:rPr lang="en-US" altLang="ja-JP" sz="2400" i="1">
                            <a:latin typeface="Cambria Math"/>
                          </a:rPr>
                          <m:t>𝑘</m:t>
                        </m:r>
                        <m:r>
                          <a:rPr lang="en-US" altLang="ja-JP" sz="2400" b="0" i="1" smtClean="0">
                            <a:latin typeface="Cambria Math" charset="0"/>
                          </a:rPr>
                          <m:t>+1</m:t>
                        </m:r>
                      </m:sub>
                    </m:sSub>
                    <m:sSub>
                      <m:sSubPr>
                        <m:ctrlPr>
                          <a:rPr lang="en-US" altLang="ja-JP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b="1">
                            <a:latin typeface="Cambria Math"/>
                          </a:rPr>
                          <m:t>𝐛</m:t>
                        </m:r>
                      </m:e>
                      <m:sub>
                        <m:r>
                          <a:rPr lang="en-US" altLang="ja-JP" sz="2400" i="1">
                            <a:latin typeface="Cambria Math"/>
                          </a:rPr>
                          <m:t>𝑛</m:t>
                        </m:r>
                        <m:r>
                          <a:rPr lang="en-US" altLang="ja-JP" sz="2400" i="1">
                            <a:latin typeface="Cambria Math"/>
                          </a:rPr>
                          <m:t>−</m:t>
                        </m:r>
                        <m:r>
                          <a:rPr lang="en-US" altLang="ja-JP" sz="2400" i="1">
                            <a:latin typeface="Cambria Math"/>
                          </a:rPr>
                          <m:t>𝑘</m:t>
                        </m:r>
                        <m:r>
                          <a:rPr lang="en-US" altLang="ja-JP" sz="2400" b="0" i="1" smtClean="0">
                            <a:latin typeface="Cambria Math" charset="0"/>
                          </a:rPr>
                          <m:t>+1</m:t>
                        </m:r>
                      </m:sub>
                    </m:sSub>
                    <m:r>
                      <a:rPr lang="en-US" altLang="ja-JP" sz="2400" b="0" i="1" smtClean="0">
                        <a:latin typeface="Cambria Math" charset="0"/>
                      </a:rPr>
                      <m:t>+…+</m:t>
                    </m:r>
                    <m:sSub>
                      <m:sSubPr>
                        <m:ctrlPr>
                          <a:rPr lang="en-US" altLang="ja-JP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altLang="ja-JP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b="1" i="0" smtClean="0">
                            <a:latin typeface="Cambria Math" charset="0"/>
                          </a:rPr>
                          <m:t>𝐛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altLang="ja-JP" sz="2400" dirty="0" smtClean="0"/>
              </a:p>
              <a:p>
                <a:pPr lvl="1"/>
                <a:r>
                  <a:rPr lang="en-US" altLang="ja-JP" sz="2400" dirty="0"/>
                  <a:t>2</a:t>
                </a:r>
                <a:r>
                  <a:rPr lang="en-US" altLang="ja-JP" sz="2400" dirty="0" smtClean="0"/>
                  <a:t>. Every leaf corresponds </a:t>
                </a:r>
              </a:p>
              <a:p>
                <a:pPr lvl="1"/>
                <a:r>
                  <a:rPr lang="ja-JP" altLang="en-US" sz="2400" dirty="0"/>
                  <a:t>　 </a:t>
                </a:r>
                <a:r>
                  <a:rPr lang="ja-JP" altLang="en-US" sz="2400" dirty="0" smtClean="0"/>
                  <a:t> </a:t>
                </a:r>
                <a:r>
                  <a:rPr lang="en-US" altLang="ja-JP" sz="2400" dirty="0" smtClean="0"/>
                  <a:t>to all lattice vectors.</a:t>
                </a:r>
                <a:r>
                  <a:rPr lang="ja-JP" altLang="en-US" sz="2400" dirty="0" smtClean="0"/>
                  <a:t> </a:t>
                </a:r>
                <a:endParaRPr lang="en-US" altLang="ja-JP" sz="2400" dirty="0" smtClean="0"/>
              </a:p>
              <a:p>
                <a:r>
                  <a:rPr lang="ja-JP" altLang="en-US" sz="2400" dirty="0"/>
                  <a:t>　</a:t>
                </a:r>
                <a:r>
                  <a:rPr lang="ja-JP" altLang="en-US" sz="2400" dirty="0" smtClean="0"/>
                  <a:t>　</a:t>
                </a:r>
                <a:r>
                  <a:rPr lang="en-US" altLang="ja-JP" sz="2400" dirty="0" smtClean="0"/>
                  <a:t>3.</a:t>
                </a:r>
                <a:r>
                  <a:rPr lang="ja-JP" altLang="en-US" sz="2400" dirty="0"/>
                  <a:t> </a:t>
                </a:r>
                <a:r>
                  <a:rPr lang="ja-JP" altLang="en-US" sz="2400" dirty="0" smtClean="0"/>
                  <a:t>  </a:t>
                </a:r>
                <a:r>
                  <a:rPr lang="en-US" altLang="ja-JP" sz="2400" dirty="0" smtClean="0"/>
                  <a:t>Node is pruned if </a:t>
                </a:r>
              </a:p>
              <a:p>
                <a:r>
                  <a:rPr lang="ja-JP" altLang="en-US" sz="2400" dirty="0"/>
                  <a:t>　</a:t>
                </a:r>
                <a:r>
                  <a:rPr lang="ja-JP" altLang="en-US" sz="2400" dirty="0" smtClean="0"/>
                  <a:t>　　　</a:t>
                </a:r>
                <a:r>
                  <a:rPr lang="en-US" altLang="ja-JP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ja-JP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altLang="ja-JP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ja-JP" sz="2400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altLang="ja-JP" sz="2400" i="1">
                                <a:latin typeface="Cambria Math"/>
                              </a:rPr>
                              <m:t>+1</m:t>
                            </m:r>
                          </m:sub>
                        </m:sSub>
                        <m:r>
                          <a:rPr lang="en-US" altLang="ja-JP" sz="2400" i="1">
                            <a:latin typeface="Cambria Math"/>
                          </a:rPr>
                          <m:t>(</m:t>
                        </m:r>
                        <m:r>
                          <a:rPr lang="en-US" altLang="ja-JP" sz="2400" b="1" i="0" smtClean="0">
                            <a:latin typeface="Cambria Math"/>
                          </a:rPr>
                          <m:t>𝐯</m:t>
                        </m:r>
                        <m:r>
                          <a:rPr lang="en-US" altLang="ja-JP" sz="2400" i="1"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altLang="ja-JP" sz="2400" i="1">
                        <a:latin typeface="Cambria Math"/>
                      </a:rPr>
                      <m:t>&gt;</m:t>
                    </m:r>
                    <m:r>
                      <a:rPr lang="en-US" altLang="ja-JP" sz="2400" b="0" i="1" smtClean="0">
                        <a:latin typeface="Cambria Math"/>
                      </a:rPr>
                      <m:t>𝛼</m:t>
                    </m:r>
                    <m:r>
                      <a:rPr lang="ja-JP" altLang="en-US" sz="2400" b="0" i="1" smtClean="0">
                        <a:latin typeface="Cambria Math"/>
                      </a:rPr>
                      <m:t>・</m:t>
                    </m:r>
                    <m:r>
                      <a:rPr lang="en-US" altLang="ja-JP" sz="2400" b="0" i="1" smtClean="0">
                        <a:latin typeface="Cambria Math"/>
                      </a:rPr>
                      <m:t>𝐺𝐻</m:t>
                    </m:r>
                    <m:r>
                      <a:rPr lang="en-US" altLang="ja-JP" sz="2400" b="0" i="1" smtClean="0">
                        <a:latin typeface="Cambria Math"/>
                      </a:rPr>
                      <m:t>(</m:t>
                    </m:r>
                    <m:r>
                      <a:rPr lang="en-US" altLang="ja-JP" sz="2400" b="0" i="1" smtClean="0">
                        <a:latin typeface="Cambria Math"/>
                      </a:rPr>
                      <m:t>𝐿</m:t>
                    </m:r>
                    <m:r>
                      <a:rPr lang="en-US" altLang="ja-JP" sz="2400" b="0" i="1" smtClean="0">
                        <a:latin typeface="Cambria Math"/>
                      </a:rPr>
                      <m:t>)</m:t>
                    </m:r>
                  </m:oMath>
                </a14:m>
                <a:endParaRPr lang="en-US" altLang="ja-JP" sz="2400" dirty="0" smtClean="0"/>
              </a:p>
              <a:p>
                <a:r>
                  <a:rPr lang="ja-JP" altLang="en-US" sz="2400" dirty="0" smtClean="0"/>
                  <a:t>　　</a:t>
                </a:r>
                <a:r>
                  <a:rPr lang="en-US" altLang="ja-JP" sz="2400" dirty="0"/>
                  <a:t>4</a:t>
                </a:r>
                <a:r>
                  <a:rPr lang="en-US" altLang="ja-JP" sz="2400" dirty="0" smtClean="0"/>
                  <a:t>. </a:t>
                </a:r>
                <a:r>
                  <a:rPr lang="en-US" altLang="ja-JP" sz="2400" dirty="0"/>
                  <a:t>All lattice vectors satisfies</a:t>
                </a:r>
              </a:p>
              <a:p>
                <a:r>
                  <a:rPr lang="ja-JP" altLang="en-US" sz="2400" dirty="0" smtClean="0"/>
                  <a:t>　　　</a:t>
                </a:r>
                <a:r>
                  <a:rPr lang="ja-JP" altLang="en-US" sz="2400" dirty="0"/>
                  <a:t> </a:t>
                </a:r>
                <a:r>
                  <a:rPr lang="ja-JP" altLang="en-US" sz="24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ja-JP" sz="24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400" b="1" dirty="0">
                            <a:latin typeface="Cambria Math" charset="0"/>
                          </a:rPr>
                          <m:t>𝐯</m:t>
                        </m:r>
                      </m:e>
                    </m:d>
                    <m:r>
                      <a:rPr lang="en-US" altLang="ja-JP" sz="2400" i="1" dirty="0">
                        <a:latin typeface="Cambria Math" charset="0"/>
                      </a:rPr>
                      <m:t>&lt;</m:t>
                    </m:r>
                    <m:r>
                      <a:rPr lang="en-US" altLang="ja-JP" sz="2400" i="1">
                        <a:latin typeface="Cambria Math"/>
                      </a:rPr>
                      <m:t>𝛼</m:t>
                    </m:r>
                    <m:r>
                      <a:rPr lang="ja-JP" altLang="en-US" sz="2400" i="1">
                        <a:latin typeface="Cambria Math"/>
                      </a:rPr>
                      <m:t>・</m:t>
                    </m:r>
                    <m:r>
                      <a:rPr lang="en-US" altLang="ja-JP" sz="2400" i="1">
                        <a:latin typeface="Cambria Math"/>
                      </a:rPr>
                      <m:t>𝐺𝐻</m:t>
                    </m:r>
                    <m:r>
                      <a:rPr lang="en-US" altLang="ja-JP" sz="2400" i="1">
                        <a:latin typeface="Cambria Math"/>
                      </a:rPr>
                      <m:t>(</m:t>
                    </m:r>
                    <m:r>
                      <a:rPr lang="en-US" altLang="ja-JP" sz="2400" i="1">
                        <a:latin typeface="Cambria Math"/>
                      </a:rPr>
                      <m:t>𝐿</m:t>
                    </m:r>
                    <m:r>
                      <a:rPr lang="en-US" altLang="ja-JP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ja-JP" sz="2400" dirty="0" smtClean="0"/>
                  <a:t> is </a:t>
                </a:r>
                <a:r>
                  <a:rPr lang="en-US" altLang="ja-JP" sz="2400" dirty="0"/>
                  <a:t>found </a:t>
                </a:r>
              </a:p>
              <a:p>
                <a:r>
                  <a:rPr lang="en-US" altLang="ja-JP" sz="2400" dirty="0"/>
                  <a:t>   </a:t>
                </a:r>
                <a:r>
                  <a:rPr lang="ja-JP" altLang="en-US" sz="2400" dirty="0" smtClean="0"/>
                  <a:t>　　　</a:t>
                </a:r>
                <a:r>
                  <a:rPr lang="en-US" altLang="ja-JP" sz="2400" dirty="0" smtClean="0"/>
                  <a:t>after </a:t>
                </a:r>
                <a:r>
                  <a:rPr lang="en-US" altLang="ja-JP" sz="2400" dirty="0"/>
                  <a:t>the </a:t>
                </a:r>
                <a:r>
                  <a:rPr lang="en-US" altLang="ja-JP" sz="2400" dirty="0" smtClean="0"/>
                  <a:t>search</a:t>
                </a:r>
              </a:p>
              <a:p>
                <a:endParaRPr lang="en-US" altLang="ja-JP" sz="2400" dirty="0"/>
              </a:p>
              <a:p>
                <a:pPr lvl="1"/>
                <a:r>
                  <a:rPr lang="en-US" altLang="ja-JP" sz="2400" dirty="0" smtClean="0"/>
                  <a:t> </a:t>
                </a:r>
                <a:r>
                  <a:rPr lang="ja-JP" altLang="en-US" sz="2400" dirty="0" smtClean="0"/>
                  <a:t>　</a:t>
                </a:r>
                <a:endParaRPr lang="en-US" altLang="ja-JP" sz="2400" dirty="0" smtClean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52" y="906249"/>
                <a:ext cx="8825301" cy="5878532"/>
              </a:xfrm>
              <a:prstGeom prst="rect">
                <a:avLst/>
              </a:prstGeom>
              <a:blipFill rotWithShape="1">
                <a:blip r:embed="rId3"/>
                <a:stretch>
                  <a:fillRect l="-1174" t="-93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図形グループ 1"/>
          <p:cNvGrpSpPr/>
          <p:nvPr/>
        </p:nvGrpSpPr>
        <p:grpSpPr>
          <a:xfrm>
            <a:off x="5364088" y="2271561"/>
            <a:ext cx="3756460" cy="4325791"/>
            <a:chOff x="5652120" y="2348880"/>
            <a:chExt cx="3756460" cy="4325791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5966" y="3692728"/>
              <a:ext cx="1547235" cy="349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角丸四角形 3"/>
            <p:cNvSpPr/>
            <p:nvPr/>
          </p:nvSpPr>
          <p:spPr>
            <a:xfrm>
              <a:off x="6448388" y="2348880"/>
              <a:ext cx="1656184" cy="432048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800" dirty="0" smtClean="0">
                  <a:solidFill>
                    <a:schemeClr val="tx1"/>
                  </a:solidFill>
                </a:rPr>
                <a:t>0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直線コネクタ 7"/>
            <p:cNvCxnSpPr/>
            <p:nvPr/>
          </p:nvCxnSpPr>
          <p:spPr>
            <a:xfrm flipH="1">
              <a:off x="7203335" y="2768414"/>
              <a:ext cx="81009" cy="230832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>
              <a:off x="7284344" y="2768414"/>
              <a:ext cx="252028" cy="201503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テキスト ボックス 18"/>
            <p:cNvSpPr txBox="1"/>
            <p:nvPr/>
          </p:nvSpPr>
          <p:spPr>
            <a:xfrm rot="17723844">
              <a:off x="6753987" y="2943499"/>
              <a:ext cx="720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・・・</a:t>
              </a:r>
              <a:endParaRPr kumimoji="1" lang="ja-JP" altLang="en-US" sz="24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 rot="2225434">
              <a:off x="7354465" y="3020460"/>
              <a:ext cx="10388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・・・</a:t>
              </a:r>
              <a:endParaRPr kumimoji="1" lang="ja-JP" altLang="en-US" sz="24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24" name="直線コネクタ 23"/>
            <p:cNvCxnSpPr/>
            <p:nvPr/>
          </p:nvCxnSpPr>
          <p:spPr>
            <a:xfrm flipH="1">
              <a:off x="6897301" y="3403783"/>
              <a:ext cx="81009" cy="208763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>
              <a:endCxn id="23" idx="3"/>
            </p:cNvCxnSpPr>
            <p:nvPr/>
          </p:nvCxnSpPr>
          <p:spPr>
            <a:xfrm>
              <a:off x="7898484" y="3251292"/>
              <a:ext cx="389786" cy="313269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角丸四角形 27"/>
            <p:cNvSpPr/>
            <p:nvPr/>
          </p:nvSpPr>
          <p:spPr>
            <a:xfrm>
              <a:off x="6003690" y="3622204"/>
              <a:ext cx="1624360" cy="471086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6227" y="3653155"/>
              <a:ext cx="1547235" cy="349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角丸四角形 30"/>
            <p:cNvSpPr/>
            <p:nvPr/>
          </p:nvSpPr>
          <p:spPr>
            <a:xfrm>
              <a:off x="7784220" y="3587211"/>
              <a:ext cx="1624360" cy="471086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2" name="直線コネクタ 31"/>
            <p:cNvCxnSpPr>
              <a:endCxn id="34" idx="0"/>
            </p:cNvCxnSpPr>
            <p:nvPr/>
          </p:nvCxnSpPr>
          <p:spPr>
            <a:xfrm flipH="1">
              <a:off x="6464300" y="4102342"/>
              <a:ext cx="364792" cy="811791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角丸四角形 33"/>
            <p:cNvSpPr/>
            <p:nvPr/>
          </p:nvSpPr>
          <p:spPr>
            <a:xfrm>
              <a:off x="5652120" y="4914133"/>
              <a:ext cx="1624360" cy="471086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42" name="直線コネクタ 41"/>
            <p:cNvCxnSpPr/>
            <p:nvPr/>
          </p:nvCxnSpPr>
          <p:spPr>
            <a:xfrm>
              <a:off x="6897302" y="4102342"/>
              <a:ext cx="730748" cy="811791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0383" y="4982328"/>
              <a:ext cx="1479706" cy="334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角丸四角形 46"/>
            <p:cNvSpPr/>
            <p:nvPr/>
          </p:nvSpPr>
          <p:spPr>
            <a:xfrm>
              <a:off x="7424180" y="4914133"/>
              <a:ext cx="1624360" cy="471086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pic>
          <p:nvPicPr>
            <p:cNvPr id="48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2443" y="4982328"/>
              <a:ext cx="1479706" cy="334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0262" y="6260243"/>
              <a:ext cx="1290638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角丸四角形 51"/>
            <p:cNvSpPr/>
            <p:nvPr/>
          </p:nvSpPr>
          <p:spPr>
            <a:xfrm>
              <a:off x="7160547" y="6203585"/>
              <a:ext cx="1624360" cy="471086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56" name="直線コネクタ 55"/>
            <p:cNvCxnSpPr/>
            <p:nvPr/>
          </p:nvCxnSpPr>
          <p:spPr>
            <a:xfrm flipH="1">
              <a:off x="8083206" y="5390984"/>
              <a:ext cx="66881" cy="176669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テキスト ボックス 57"/>
            <p:cNvSpPr txBox="1"/>
            <p:nvPr/>
          </p:nvSpPr>
          <p:spPr>
            <a:xfrm rot="17829810">
              <a:off x="7633856" y="5511906"/>
              <a:ext cx="720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・・・</a:t>
              </a:r>
              <a:endParaRPr kumimoji="1" lang="ja-JP" altLang="en-US" sz="24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60" name="直線コネクタ 59"/>
            <p:cNvCxnSpPr/>
            <p:nvPr/>
          </p:nvCxnSpPr>
          <p:spPr>
            <a:xfrm flipH="1">
              <a:off x="7777170" y="5972190"/>
              <a:ext cx="81009" cy="208763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正方形/長方形 26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5">
              <a:lumMod val="40000"/>
              <a:lumOff val="6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ja-JP" dirty="0" smtClean="0">
                <a:solidFill>
                  <a:schemeClr val="tx1"/>
                </a:solidFill>
              </a:rPr>
              <a:t>Lattices(4/6) 06/26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正方形/長方形 28"/>
              <p:cNvSpPr/>
              <p:nvPr/>
            </p:nvSpPr>
            <p:spPr>
              <a:xfrm>
                <a:off x="199572" y="6007352"/>
                <a:ext cx="4660460" cy="7194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2000" dirty="0" smtClean="0"/>
                  <a:t>Note: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000">
                        <a:latin typeface="Cambria Math" charset="0"/>
                      </a:rPr>
                      <m:t>GH</m:t>
                    </m:r>
                    <m:d>
                      <m:dPr>
                        <m:ctrlPr>
                          <a:rPr lang="en-US" altLang="ja-JP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 charset="0"/>
                          </a:rPr>
                          <m:t>𝐿</m:t>
                        </m:r>
                      </m:e>
                    </m:d>
                    <m:r>
                      <a:rPr lang="en-US" altLang="ja-JP" sz="200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altLang="ja-JP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charset="0"/>
                          </a:rPr>
                          <m:t>𝑉</m:t>
                        </m:r>
                      </m:e>
                      <m:sub>
                        <m:r>
                          <a:rPr lang="en-US" altLang="ja-JP" sz="2000" i="1">
                            <a:latin typeface="Cambria Math" charset="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US" altLang="ja-JP" sz="20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ja-JP" sz="2000" i="1">
                                <a:latin typeface="Cambria Math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altLang="ja-JP" sz="2000" i="1">
                            <a:latin typeface="Cambria Math" charset="0"/>
                          </a:rPr>
                          <m:t>−1/</m:t>
                        </m:r>
                        <m:r>
                          <a:rPr lang="en-US" altLang="ja-JP" sz="2000" i="1">
                            <a:latin typeface="Cambria Math" charset="0"/>
                          </a:rPr>
                          <m:t>𝑛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ja-JP" sz="2000">
                        <a:latin typeface="Cambria Math" charset="0"/>
                      </a:rPr>
                      <m:t>vol</m:t>
                    </m:r>
                    <m:sSup>
                      <m:sSupPr>
                        <m:ctrlPr>
                          <a:rPr lang="en-US" altLang="ja-JP" sz="20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ja-JP" sz="2000" i="1">
                                <a:latin typeface="Cambria Math" charset="0"/>
                              </a:rPr>
                              <m:t>𝐿</m:t>
                            </m:r>
                          </m:e>
                        </m:d>
                      </m:e>
                      <m:sup>
                        <m:r>
                          <a:rPr lang="en-US" altLang="ja-JP" sz="2000" i="1">
                            <a:latin typeface="Cambria Math" charset="0"/>
                          </a:rPr>
                          <m:t>1/</m:t>
                        </m:r>
                        <m:r>
                          <a:rPr lang="en-US" altLang="ja-JP" sz="2000" i="1">
                            <a:latin typeface="Cambria Math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ja-JP" sz="2000" dirty="0"/>
                  <a:t> is </a:t>
                </a:r>
                <a:endParaRPr lang="en-US" altLang="ja-JP" sz="2000" dirty="0" smtClean="0"/>
              </a:p>
              <a:p>
                <a:r>
                  <a:rPr lang="ja-JP" altLang="en-US" sz="2000" dirty="0"/>
                  <a:t>　</a:t>
                </a:r>
                <a:r>
                  <a:rPr lang="ja-JP" altLang="en-US" sz="2000" dirty="0" smtClean="0"/>
                  <a:t>　　　</a:t>
                </a:r>
                <a:r>
                  <a:rPr lang="en-US" altLang="ja-JP" sz="2000" dirty="0" smtClean="0"/>
                  <a:t>an </a:t>
                </a:r>
                <a:r>
                  <a:rPr lang="en-US" altLang="ja-JP" sz="2000" dirty="0"/>
                  <a:t>approximation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0" i="1" dirty="0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altLang="ja-JP" sz="20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ja-JP" sz="2000" i="1" dirty="0">
                        <a:latin typeface="Cambria Math" charset="0"/>
                      </a:rPr>
                      <m:t>(</m:t>
                    </m:r>
                    <m:r>
                      <a:rPr lang="en-US" altLang="ja-JP" sz="2000" i="1" dirty="0">
                        <a:latin typeface="Cambria Math" charset="0"/>
                      </a:rPr>
                      <m:t>𝐿</m:t>
                    </m:r>
                    <m:r>
                      <a:rPr lang="en-US" altLang="ja-JP" sz="2000" i="1" dirty="0">
                        <a:latin typeface="Cambria Math" charset="0"/>
                      </a:rPr>
                      <m:t>)</m:t>
                    </m:r>
                  </m:oMath>
                </a14:m>
                <a:endParaRPr lang="en-US" altLang="ja-JP" sz="2000" dirty="0"/>
              </a:p>
            </p:txBody>
          </p:sp>
        </mc:Choice>
        <mc:Fallback xmlns="">
          <p:sp>
            <p:nvSpPr>
              <p:cNvPr id="29" name="正方形/長方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72" y="6007352"/>
                <a:ext cx="4660460" cy="719428"/>
              </a:xfrm>
              <a:prstGeom prst="rect">
                <a:avLst/>
              </a:prstGeom>
              <a:blipFill rotWithShape="1">
                <a:blip r:embed="rId7"/>
                <a:stretch>
                  <a:fillRect l="-1440" t="-2542" b="-152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640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5609</TotalTime>
  <Words>3951</Words>
  <Application>Microsoft Office PowerPoint</Application>
  <PresentationFormat>画面に合わせる (4:3)</PresentationFormat>
  <Paragraphs>857</Paragraphs>
  <Slides>59</Slides>
  <Notes>5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59</vt:i4>
      </vt:variant>
    </vt:vector>
  </HeadingPairs>
  <TitlesOfParts>
    <vt:vector size="60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Background and the goal</vt:lpstr>
      <vt:lpstr>Lattices and basic properties</vt:lpstr>
      <vt:lpstr>Lattices and basic properties</vt:lpstr>
      <vt:lpstr>PowerPoint プレゼンテーション</vt:lpstr>
      <vt:lpstr>PowerPoint プレゼンテーション</vt:lpstr>
      <vt:lpstr>Shortest vector and ENUM algorithm</vt:lpstr>
      <vt:lpstr>Lattice basis reduction</vt:lpstr>
      <vt:lpstr>PowerPoint プレゼンテーション</vt:lpstr>
      <vt:lpstr>PowerPoint プレゼンテーション</vt:lpstr>
      <vt:lpstr>From LLL to BKZ</vt:lpstr>
      <vt:lpstr>Original BKZ outline (example in β=30)</vt:lpstr>
      <vt:lpstr>PowerPoint プレゼンテーション</vt:lpstr>
      <vt:lpstr>Original BKZ outline (example in β=30)</vt:lpstr>
      <vt:lpstr>Original BKZ outline (example in β=30)</vt:lpstr>
      <vt:lpstr>Original BKZ outline (example in β=30)</vt:lpstr>
      <vt:lpstr>PowerPoint プレゼンテーション</vt:lpstr>
      <vt:lpstr>Original BKZ outline (example in β=30)</vt:lpstr>
      <vt:lpstr>Original BKZ outline (example in β=30)</vt:lpstr>
      <vt:lpstr>PowerPoint プレゼンテーション</vt:lpstr>
      <vt:lpstr>Original BKZ outline (example in β=30)</vt:lpstr>
      <vt:lpstr>Original BKZ outline (example in β=30)</vt:lpstr>
      <vt:lpstr>Original BKZ outline (example in β=30)</vt:lpstr>
      <vt:lpstr>Original BKZ outline (example in β=30)</vt:lpstr>
      <vt:lpstr>Original BKZ outline (example in β=30)</vt:lpstr>
      <vt:lpstr>Original BKZ outline (example in β=30)</vt:lpstr>
      <vt:lpstr>Original BKZ outline (example in β=30)</vt:lpstr>
      <vt:lpstr>Original BKZ outline (example in β=30)</vt:lpstr>
      <vt:lpstr>Original BKZ outline (example in β=30)</vt:lpstr>
      <vt:lpstr>Original BKZ outline (example in β=30)</vt:lpstr>
      <vt:lpstr>Original BKZ outline (example in β=30)</vt:lpstr>
      <vt:lpstr>Original BKZ outline (example in β=30)</vt:lpstr>
      <vt:lpstr>Observation on classical BKZ</vt:lpstr>
      <vt:lpstr>Previous works on progressive BKZ</vt:lpstr>
      <vt:lpstr>PowerPoint プレゼンテーション</vt:lpstr>
      <vt:lpstr>Theory to progressive BKZ</vt:lpstr>
      <vt:lpstr>PowerPoint プレゼンテーション</vt:lpstr>
      <vt:lpstr>Parameters (β,α,p) in our BKZ</vt:lpstr>
      <vt:lpstr>Rough estimation+Schnorr’s GSA</vt:lpstr>
      <vt:lpstr>PowerPoint プレゼンテーション</vt:lpstr>
      <vt:lpstr>Online detection for suitable (β,α,p): (A tentative) solution to Q1. What is best parameter for given basis </vt:lpstr>
      <vt:lpstr>PowerPoint プレゼンテーション</vt:lpstr>
      <vt:lpstr>Outline to simulate (‖b_1^∗ ‖,…,‖b_n^∗ ‖)  </vt:lpstr>
      <vt:lpstr>Outline to simulate (‖b_1^∗ ‖,…,‖b_n^∗ ‖) 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FEC: a quality to compare bases</vt:lpstr>
      <vt:lpstr>Background of FEC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aono</dc:creator>
  <cp:lastModifiedBy>a</cp:lastModifiedBy>
  <cp:revision>720</cp:revision>
  <dcterms:created xsi:type="dcterms:W3CDTF">2016-02-01T09:06:03Z</dcterms:created>
  <dcterms:modified xsi:type="dcterms:W3CDTF">2016-05-12T08:15:42Z</dcterms:modified>
</cp:coreProperties>
</file>