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8" r:id="rId1"/>
  </p:sldMasterIdLst>
  <p:notesMasterIdLst>
    <p:notesMasterId r:id="rId24"/>
  </p:notesMasterIdLst>
  <p:sldIdLst>
    <p:sldId id="256" r:id="rId2"/>
    <p:sldId id="483" r:id="rId3"/>
    <p:sldId id="453" r:id="rId4"/>
    <p:sldId id="481" r:id="rId5"/>
    <p:sldId id="482" r:id="rId6"/>
    <p:sldId id="492" r:id="rId7"/>
    <p:sldId id="485" r:id="rId8"/>
    <p:sldId id="491" r:id="rId9"/>
    <p:sldId id="457" r:id="rId10"/>
    <p:sldId id="486" r:id="rId11"/>
    <p:sldId id="487" r:id="rId12"/>
    <p:sldId id="464" r:id="rId13"/>
    <p:sldId id="465" r:id="rId14"/>
    <p:sldId id="488" r:id="rId15"/>
    <p:sldId id="469" r:id="rId16"/>
    <p:sldId id="489" r:id="rId17"/>
    <p:sldId id="490" r:id="rId18"/>
    <p:sldId id="470" r:id="rId19"/>
    <p:sldId id="471" r:id="rId20"/>
    <p:sldId id="473" r:id="rId21"/>
    <p:sldId id="361" r:id="rId22"/>
    <p:sldId id="386" r:id="rId23"/>
  </p:sldIdLst>
  <p:sldSz cx="9144000" cy="6858000" type="screen4x3"/>
  <p:notesSz cx="6858000" cy="9144000"/>
  <p:defaultTextStyle>
    <a:defPPr>
      <a:defRPr lang="en-US"/>
    </a:defPPr>
    <a:lvl1pPr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7060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897" autoAdjust="0"/>
    <p:restoredTop sz="94434" autoAdjust="0"/>
  </p:normalViewPr>
  <p:slideViewPr>
    <p:cSldViewPr>
      <p:cViewPr varScale="1">
        <p:scale>
          <a:sx n="74" d="100"/>
          <a:sy n="74" d="100"/>
        </p:scale>
        <p:origin x="516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8" y="30348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-912"/>
    </p:cViewPr>
  </p:sorterViewPr>
  <p:notesViewPr>
    <p:cSldViewPr>
      <p:cViewPr varScale="1">
        <p:scale>
          <a:sx n="65" d="100"/>
          <a:sy n="65" d="100"/>
        </p:scale>
        <p:origin x="-2706" y="-108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rtl="0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0B633EF-74F8-4A98-A013-3A27784E04B3}" type="datetimeFigureOut">
              <a:rPr lang="en-US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rtl="0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E6F404D1-D45E-4503-99F6-6D1CB5B84CCB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874854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Arial" charset="0"/>
      </a:defRPr>
    </a:lvl1pPr>
    <a:lvl2pPr marL="4572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Arial" charset="0"/>
      </a:defRPr>
    </a:lvl2pPr>
    <a:lvl3pPr marL="9144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Arial" charset="0"/>
      </a:defRPr>
    </a:lvl3pPr>
    <a:lvl4pPr marL="13716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Arial" charset="0"/>
      </a:defRPr>
    </a:lvl4pPr>
    <a:lvl5pPr marL="18288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2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2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8852655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11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11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1122288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12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12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13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13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14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14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1041481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15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15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16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16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8966386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17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17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72962604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18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18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19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19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20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20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3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3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B5DADD0D-FC80-43AB-8B83-E9ED1895AB57}" type="slidenum">
              <a:rPr lang="he-IL" smtClean="0"/>
              <a:pPr/>
              <a:t>21</a:t>
            </a:fld>
            <a:endParaRPr lang="en-US" smtClean="0"/>
          </a:p>
        </p:txBody>
      </p:sp>
      <p:sp>
        <p:nvSpPr>
          <p:cNvPr id="67586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7587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he-IL" smtClean="0"/>
          </a:p>
        </p:txBody>
      </p:sp>
      <p:sp>
        <p:nvSpPr>
          <p:cNvPr id="67588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732C38C0-F7E3-400F-AD0A-9DF2F84B8E85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21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64325692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60E6F384-816E-4EEE-89C5-71E0E177D4BD}" type="slidenum">
              <a:rPr lang="he-IL" smtClean="0"/>
              <a:pPr/>
              <a:t>22</a:t>
            </a:fld>
            <a:endParaRPr lang="en-US" smtClean="0"/>
          </a:p>
        </p:txBody>
      </p:sp>
      <p:sp>
        <p:nvSpPr>
          <p:cNvPr id="71682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1683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endParaRPr lang="he-IL" smtClean="0"/>
          </a:p>
        </p:txBody>
      </p:sp>
      <p:sp>
        <p:nvSpPr>
          <p:cNvPr id="71684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364FACD8-65EE-43BD-8820-6D16DB188A7D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22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5632521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4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4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5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5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6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6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4276085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7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7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5364231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8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8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89554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9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9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048527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337492E8-0A41-4E19-8C71-9763B2EC4406}" type="slidenum">
              <a:rPr lang="he-IL" smtClean="0"/>
              <a:pPr/>
              <a:t>10</a:t>
            </a:fld>
            <a:endParaRPr lang="en-US" smtClean="0"/>
          </a:p>
        </p:txBody>
      </p:sp>
      <p:sp>
        <p:nvSpPr>
          <p:cNvPr id="12290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66813" y="703263"/>
            <a:ext cx="4529137" cy="339725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 err="1" smtClean="0"/>
              <a:t>Cryp</a:t>
            </a:r>
            <a:endParaRPr lang="he-IL" dirty="0" smtClean="0"/>
          </a:p>
        </p:txBody>
      </p:sp>
      <p:sp>
        <p:nvSpPr>
          <p:cNvPr id="12292" name="מציין מיקום של מספר שקופית 3"/>
          <p:cNvSpPr txBox="1">
            <a:spLocks noGrp="1"/>
          </p:cNvSpPr>
          <p:nvPr/>
        </p:nvSpPr>
        <p:spPr bwMode="auto">
          <a:xfrm>
            <a:off x="3868738" y="8678863"/>
            <a:ext cx="301625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9301" tIns="0" rIns="19301" bIns="0" anchor="b"/>
          <a:lstStyle/>
          <a:p>
            <a:pPr defTabSz="925513" rtl="0"/>
            <a:fld id="{EA5D6334-A81C-4B74-ACC7-10C1B95B3D6E}" type="slidenum">
              <a:rPr lang="he-IL" sz="1000" i="1">
                <a:latin typeface="Times New Roman" pitchFamily="18" charset="0"/>
                <a:cs typeface="Times New Roman" pitchFamily="18" charset="0"/>
              </a:rPr>
              <a:pPr defTabSz="925513" rtl="0"/>
              <a:t>10</a:t>
            </a:fld>
            <a:endParaRPr lang="en-US" sz="1000" i="1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1705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80AB84D-A2D9-4247-ABFF-37C0F12F7F7E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6FBD920-B6F7-4092-852B-BE302B4DBD47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74633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6D93144-0279-4EE1-B18A-B5C8265FFBC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7F00EB9-4BE7-4C95-9AF7-FB50C2D1C9FF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07575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6D93144-0279-4EE1-B18A-B5C8265FFBC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7F00EB9-4BE7-4C95-9AF7-FB50C2D1C9FF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6621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E8C45C3-C35E-4524-8C87-49565A7DC3D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6FE98B4-3F7D-4D5B-94E0-654FC75993BB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32557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6D93144-0279-4EE1-B18A-B5C8265FFBC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7F00EB9-4BE7-4C95-9AF7-FB50C2D1C9FF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6311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6D93144-0279-4EE1-B18A-B5C8265FFBC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7F00EB9-4BE7-4C95-9AF7-FB50C2D1C9FF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76421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6D93144-0279-4EE1-B18A-B5C8265FFBC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7F00EB9-4BE7-4C95-9AF7-FB50C2D1C9FF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78066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6D93144-0279-4EE1-B18A-B5C8265FFBC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7F00EB9-4BE7-4C95-9AF7-FB50C2D1C9FF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22778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5BF8F4C-D342-4DB5-82D8-937E02E13D2C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ED7003A-4AE2-4CDA-A8EA-D3792CB8648C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4391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6D93144-0279-4EE1-B18A-B5C8265FFBC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7F00EB9-4BE7-4C95-9AF7-FB50C2D1C9FF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12749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he-I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6D93144-0279-4EE1-B18A-B5C8265FFBC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7F00EB9-4BE7-4C95-9AF7-FB50C2D1C9FF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83192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C6D93144-0279-4EE1-B18A-B5C8265FFBCF}" type="datetimeFigureOut">
              <a:rPr lang="en-US" smtClean="0"/>
              <a:pPr>
                <a:defRPr/>
              </a:pPr>
              <a:t>4/26/2015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37F00EB9-4BE7-4C95-9AF7-FB50C2D1C9FF}" type="slidenum">
              <a:rPr lang="he-IL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79477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  <p:sldLayoutId id="2147483750" r:id="rId2"/>
    <p:sldLayoutId id="2147483751" r:id="rId3"/>
    <p:sldLayoutId id="2147483752" r:id="rId4"/>
    <p:sldLayoutId id="2147483753" r:id="rId5"/>
    <p:sldLayoutId id="2147483754" r:id="rId6"/>
    <p:sldLayoutId id="2147483755" r:id="rId7"/>
    <p:sldLayoutId id="2147483756" r:id="rId8"/>
    <p:sldLayoutId id="2147483757" r:id="rId9"/>
    <p:sldLayoutId id="2147483758" r:id="rId10"/>
    <p:sldLayoutId id="2147483759" r:id="rId11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  <p:txStyles>
    <p:titleStyle>
      <a:lvl1pPr algn="r" defTabSz="685800" rtl="1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r" defTabSz="685800" rtl="1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57201"/>
            <a:ext cx="8305800" cy="1905000"/>
          </a:xfrm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>
              <a:defRPr/>
            </a:pPr>
            <a:r>
              <a:rPr lang="en-US" sz="4000" b="1" dirty="0"/>
              <a:t>Cryptanalytic Time-Memory-Data Tradeoffs for FX-Constructions with Applications to PRINCE and PRIDE</a:t>
            </a:r>
            <a:endParaRPr lang="he-IL" sz="4000" b="1" dirty="0" smtClean="0"/>
          </a:p>
        </p:txBody>
      </p:sp>
      <p:sp>
        <p:nvSpPr>
          <p:cNvPr id="6146" name="Subtitle 2"/>
          <p:cNvSpPr>
            <a:spLocks noGrp="1"/>
          </p:cNvSpPr>
          <p:nvPr>
            <p:ph type="subTitle" idx="1"/>
          </p:nvPr>
        </p:nvSpPr>
        <p:spPr>
          <a:xfrm>
            <a:off x="76200" y="2743200"/>
            <a:ext cx="8458200" cy="3352800"/>
          </a:xfrm>
        </p:spPr>
        <p:txBody>
          <a:bodyPr/>
          <a:lstStyle/>
          <a:p>
            <a:pPr algn="ctr" eaLnBrk="1" hangingPunct="1"/>
            <a:r>
              <a:rPr lang="en-US" sz="3600" dirty="0" smtClean="0">
                <a:solidFill>
                  <a:srgbClr val="0070C0"/>
                </a:solidFill>
              </a:rPr>
              <a:t>Itai Dinur</a:t>
            </a:r>
            <a:endParaRPr lang="en-US" sz="3600" baseline="30000" dirty="0" smtClean="0">
              <a:solidFill>
                <a:srgbClr val="0070C0"/>
              </a:solidFill>
            </a:endParaRPr>
          </a:p>
          <a:p>
            <a:pPr algn="ctr" eaLnBrk="1" hangingPunct="1"/>
            <a:r>
              <a:rPr lang="en-US" sz="2800" dirty="0" err="1">
                <a:solidFill>
                  <a:srgbClr val="0070C0"/>
                </a:solidFill>
              </a:rPr>
              <a:t>École</a:t>
            </a:r>
            <a:r>
              <a:rPr lang="en-US" sz="2800" dirty="0">
                <a:solidFill>
                  <a:srgbClr val="0070C0"/>
                </a:solidFill>
              </a:rPr>
              <a:t> </a:t>
            </a:r>
            <a:r>
              <a:rPr lang="en-US" sz="2800" dirty="0" err="1">
                <a:solidFill>
                  <a:srgbClr val="0070C0"/>
                </a:solidFill>
              </a:rPr>
              <a:t>normale</a:t>
            </a:r>
            <a:r>
              <a:rPr lang="en-US" sz="2800" dirty="0">
                <a:solidFill>
                  <a:srgbClr val="0070C0"/>
                </a:solidFill>
              </a:rPr>
              <a:t> </a:t>
            </a:r>
            <a:r>
              <a:rPr lang="en-US" sz="2800" dirty="0" err="1">
                <a:solidFill>
                  <a:srgbClr val="0070C0"/>
                </a:solidFill>
              </a:rPr>
              <a:t>supérieure</a:t>
            </a:r>
            <a:r>
              <a:rPr lang="de-DE" sz="2800" dirty="0" smtClean="0">
                <a:solidFill>
                  <a:srgbClr val="0070C0"/>
                </a:solidFill>
              </a:rPr>
              <a:t>, Paris, </a:t>
            </a:r>
            <a:r>
              <a:rPr lang="en-US" sz="2800" dirty="0" smtClean="0">
                <a:solidFill>
                  <a:srgbClr val="0070C0"/>
                </a:solidFill>
              </a:rPr>
              <a:t>France</a:t>
            </a:r>
            <a:endParaRPr lang="en-US" sz="2400" dirty="0" smtClean="0">
              <a:solidFill>
                <a:srgbClr val="0070C0"/>
              </a:solidFill>
            </a:endParaRPr>
          </a:p>
          <a:p>
            <a:pPr eaLnBrk="1" hangingPunct="1"/>
            <a:endParaRPr lang="en-US" sz="2400" dirty="0" smtClean="0">
              <a:solidFill>
                <a:srgbClr val="0070C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8360306" cy="1143000"/>
          </a:xfrm>
        </p:spPr>
        <p:txBody>
          <a:bodyPr>
            <a:normAutofit fontScale="90000"/>
          </a:bodyPr>
          <a:lstStyle/>
          <a:p>
            <a:pPr algn="l" rtl="0"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Time-Memory-Data Tradeoffs for FX-Constructions </a:t>
            </a:r>
            <a:r>
              <a:rPr lang="en-US" sz="4000" b="1" dirty="0" smtClean="0">
                <a:solidFill>
                  <a:schemeClr val="hlink"/>
                </a:solidFill>
              </a:rPr>
              <a:t>(with </a:t>
            </a:r>
            <a:r>
              <a:rPr lang="en-US" sz="4000" b="1" dirty="0">
                <a:solidFill>
                  <a:schemeClr val="hlink"/>
                </a:solidFill>
              </a:rPr>
              <a:t>preprocessing)</a:t>
            </a:r>
            <a:r>
              <a:rPr lang="en-US" sz="4000" dirty="0" smtClean="0">
                <a:solidFill>
                  <a:schemeClr val="hlink"/>
                </a:solidFill>
              </a:rPr>
              <a:t> </a:t>
            </a:r>
            <a:r>
              <a:rPr lang="en-US" sz="4000" dirty="0">
                <a:solidFill>
                  <a:schemeClr val="hlink"/>
                </a:solidFill>
              </a:rPr>
              <a:t>[FJM’14]</a:t>
            </a: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0" y="1087215"/>
            <a:ext cx="8686800" cy="2235198"/>
          </a:xfrm>
        </p:spPr>
        <p:txBody>
          <a:bodyPr>
            <a:noAutofit/>
          </a:bodyPr>
          <a:lstStyle/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 Assume </a:t>
            </a:r>
            <a:r>
              <a:rPr lang="en-US" sz="2800" dirty="0" smtClean="0">
                <a:solidFill>
                  <a:srgbClr val="FF0000"/>
                </a:solidFill>
              </a:rPr>
              <a:t>d=n/2 </a:t>
            </a:r>
            <a:r>
              <a:rPr lang="en-US" sz="2800" dirty="0" smtClean="0">
                <a:solidFill>
                  <a:srgbClr val="070605"/>
                </a:solidFill>
              </a:rPr>
              <a:t>-&gt; </a:t>
            </a:r>
            <a:r>
              <a:rPr lang="en-US" sz="2800" dirty="0">
                <a:solidFill>
                  <a:srgbClr val="070605"/>
                </a:solidFill>
              </a:rPr>
              <a:t>r</a:t>
            </a:r>
            <a:r>
              <a:rPr lang="en-US" sz="2800" dirty="0" smtClean="0">
                <a:solidFill>
                  <a:srgbClr val="070605"/>
                </a:solidFill>
              </a:rPr>
              <a:t>equest data and evaluate </a:t>
            </a:r>
            <a:r>
              <a:rPr lang="en-US" sz="2800" dirty="0" smtClean="0">
                <a:solidFill>
                  <a:srgbClr val="FF0000"/>
                </a:solidFill>
              </a:rPr>
              <a:t>F</a:t>
            </a:r>
            <a:r>
              <a:rPr lang="en-US" sz="2800" dirty="0" smtClean="0">
                <a:solidFill>
                  <a:srgbClr val="070605"/>
                </a:solidFill>
              </a:rPr>
              <a:t> in </a:t>
            </a:r>
            <a:r>
              <a:rPr lang="en-US" sz="2800" b="1" dirty="0" smtClean="0">
                <a:solidFill>
                  <a:srgbClr val="070605"/>
                </a:solidFill>
              </a:rPr>
              <a:t>chains </a:t>
            </a:r>
          </a:p>
          <a:p>
            <a:pPr marL="228600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700" dirty="0" smtClean="0">
                <a:solidFill>
                  <a:srgbClr val="070605"/>
                </a:solidFill>
              </a:rPr>
              <a:t>Chains are stopped at </a:t>
            </a:r>
            <a:r>
              <a:rPr lang="en-US" sz="2700" b="1" dirty="0" smtClean="0">
                <a:solidFill>
                  <a:srgbClr val="070605"/>
                </a:solidFill>
              </a:rPr>
              <a:t>distinguished points: </a:t>
            </a:r>
            <a:r>
              <a:rPr lang="en-US" sz="2700" dirty="0" smtClean="0">
                <a:solidFill>
                  <a:srgbClr val="FF0000"/>
                </a:solidFill>
              </a:rPr>
              <a:t>n/2</a:t>
            </a:r>
            <a:r>
              <a:rPr lang="en-US" sz="2700" dirty="0" smtClean="0">
                <a:solidFill>
                  <a:srgbClr val="070605"/>
                </a:solidFill>
              </a:rPr>
              <a:t> </a:t>
            </a:r>
            <a:r>
              <a:rPr lang="en-US" sz="2700" dirty="0">
                <a:solidFill>
                  <a:srgbClr val="070605"/>
                </a:solidFill>
              </a:rPr>
              <a:t>LSBs of a node’s filter are </a:t>
            </a:r>
            <a:r>
              <a:rPr lang="en-US" sz="2700" dirty="0">
                <a:solidFill>
                  <a:srgbClr val="FF0000"/>
                </a:solidFill>
              </a:rPr>
              <a:t>0 </a:t>
            </a:r>
            <a:r>
              <a:rPr lang="en-US" sz="2700" dirty="0">
                <a:solidFill>
                  <a:srgbClr val="070605"/>
                </a:solidFill>
              </a:rPr>
              <a:t>(expected </a:t>
            </a:r>
            <a:r>
              <a:rPr lang="en-US" sz="2700" dirty="0" smtClean="0">
                <a:solidFill>
                  <a:srgbClr val="070605"/>
                </a:solidFill>
              </a:rPr>
              <a:t>chain length </a:t>
            </a:r>
            <a:r>
              <a:rPr lang="en-US" sz="2700" dirty="0" smtClean="0">
                <a:solidFill>
                  <a:srgbClr val="FF0000"/>
                </a:solidFill>
              </a:rPr>
              <a:t>2</a:t>
            </a:r>
            <a:r>
              <a:rPr lang="en-US" sz="2700" baseline="30000" dirty="0" smtClean="0">
                <a:solidFill>
                  <a:srgbClr val="FF0000"/>
                </a:solidFill>
              </a:rPr>
              <a:t>n/2</a:t>
            </a:r>
            <a:r>
              <a:rPr lang="en-US" sz="2700" dirty="0" smtClean="0">
                <a:solidFill>
                  <a:srgbClr val="070605"/>
                </a:solidFill>
              </a:rPr>
              <a:t>)</a:t>
            </a:r>
            <a:endParaRPr lang="en-US" sz="2700" dirty="0">
              <a:solidFill>
                <a:srgbClr val="070605"/>
              </a:solidFill>
            </a:endParaRPr>
          </a:p>
          <a:p>
            <a:pPr marL="228600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700" dirty="0" smtClean="0">
                <a:solidFill>
                  <a:srgbClr val="070605"/>
                </a:solidFill>
              </a:rPr>
              <a:t>Store only distinguished points in memory: </a:t>
            </a:r>
            <a:r>
              <a:rPr lang="en-US" sz="2700" dirty="0" smtClean="0">
                <a:solidFill>
                  <a:srgbClr val="FF0000"/>
                </a:solidFill>
              </a:rPr>
              <a:t>T=2</a:t>
            </a:r>
            <a:r>
              <a:rPr lang="en-US" sz="2700" baseline="30000" dirty="0" smtClean="0">
                <a:solidFill>
                  <a:srgbClr val="FF0000"/>
                </a:solidFill>
              </a:rPr>
              <a:t>d</a:t>
            </a:r>
            <a:r>
              <a:rPr lang="en-US" sz="2700" dirty="0" smtClean="0">
                <a:solidFill>
                  <a:srgbClr val="FF0000"/>
                </a:solidFill>
              </a:rPr>
              <a:t>=2</a:t>
            </a:r>
            <a:r>
              <a:rPr lang="en-US" sz="2700" baseline="30000" dirty="0" smtClean="0">
                <a:solidFill>
                  <a:srgbClr val="FF0000"/>
                </a:solidFill>
              </a:rPr>
              <a:t>n/2</a:t>
            </a:r>
            <a:r>
              <a:rPr lang="en-US" sz="2700" dirty="0" smtClean="0">
                <a:solidFill>
                  <a:srgbClr val="070605"/>
                </a:solidFill>
              </a:rPr>
              <a:t>, </a:t>
            </a:r>
            <a:r>
              <a:rPr lang="en-US" sz="2700" dirty="0" smtClean="0">
                <a:solidFill>
                  <a:srgbClr val="FF0000"/>
                </a:solidFill>
              </a:rPr>
              <a:t>M=2</a:t>
            </a:r>
            <a:r>
              <a:rPr lang="en-US" sz="2700" baseline="30000" dirty="0" smtClean="0">
                <a:solidFill>
                  <a:srgbClr val="FF0000"/>
                </a:solidFill>
              </a:rPr>
              <a:t>b </a:t>
            </a:r>
            <a:r>
              <a:rPr lang="en-US" sz="2700" dirty="0" smtClean="0">
                <a:solidFill>
                  <a:srgbClr val="070605"/>
                </a:solidFill>
              </a:rPr>
              <a:t>(instead of </a:t>
            </a:r>
            <a:r>
              <a:rPr lang="en-US" sz="2700" dirty="0" smtClean="0">
                <a:solidFill>
                  <a:srgbClr val="FF0000"/>
                </a:solidFill>
              </a:rPr>
              <a:t>2</a:t>
            </a:r>
            <a:r>
              <a:rPr lang="en-US" sz="2700" baseline="30000" dirty="0" smtClean="0">
                <a:solidFill>
                  <a:srgbClr val="FF0000"/>
                </a:solidFill>
              </a:rPr>
              <a:t>b+n/2</a:t>
            </a:r>
            <a:r>
              <a:rPr lang="en-US" sz="2700" dirty="0" smtClean="0">
                <a:solidFill>
                  <a:srgbClr val="070605"/>
                </a:solidFill>
              </a:rPr>
              <a:t>)</a:t>
            </a:r>
            <a:endParaRPr lang="en-US" sz="2700" baseline="30000" dirty="0" smtClean="0">
              <a:solidFill>
                <a:srgbClr val="FF0000"/>
              </a:solidFill>
            </a:endParaRPr>
          </a:p>
          <a:p>
            <a:pPr marL="479425" lvl="2" indent="0" algn="l" rtl="0">
              <a:lnSpc>
                <a:spcPct val="93000"/>
              </a:lnSpc>
              <a:buClr>
                <a:schemeClr val="accent1"/>
              </a:buClr>
              <a:buNone/>
            </a:pPr>
            <a:endParaRPr lang="en-US" sz="1100" dirty="0" smtClean="0">
              <a:solidFill>
                <a:srgbClr val="FF0000"/>
              </a:solidFill>
            </a:endParaRP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endParaRPr lang="en-US" sz="2800" baseline="30000" dirty="0">
              <a:solidFill>
                <a:srgbClr val="FF0000"/>
              </a:solidFill>
            </a:endParaRPr>
          </a:p>
          <a:p>
            <a:pPr marL="708025" lvl="2" algn="l" rtl="0">
              <a:lnSpc>
                <a:spcPct val="93000"/>
              </a:lnSpc>
              <a:buClr>
                <a:schemeClr val="accent1"/>
              </a:buClr>
            </a:pPr>
            <a:endParaRPr lang="en-US" sz="2000" baseline="30000" dirty="0">
              <a:solidFill>
                <a:srgbClr val="FF0000"/>
              </a:solidFill>
            </a:endParaRP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endParaRPr lang="en-US" sz="2800" baseline="30000" dirty="0" smtClean="0">
              <a:solidFill>
                <a:srgbClr val="FF0000"/>
              </a:solidFill>
            </a:endParaRPr>
          </a:p>
          <a:p>
            <a:pPr marL="114300" lvl="1" indent="0" algn="l" rtl="0">
              <a:lnSpc>
                <a:spcPct val="93000"/>
              </a:lnSpc>
              <a:buClr>
                <a:schemeClr val="accent1"/>
              </a:buClr>
              <a:buNone/>
            </a:pPr>
            <a:r>
              <a:rPr lang="en-US" sz="2800" baseline="30000" dirty="0" smtClean="0">
                <a:solidFill>
                  <a:srgbClr val="FF0000"/>
                </a:solidFill>
              </a:rPr>
              <a:t>  </a:t>
            </a:r>
            <a:endParaRPr lang="en-US" sz="2800" baseline="30000" dirty="0">
              <a:solidFill>
                <a:srgbClr val="FF0000"/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106223" y="3255607"/>
            <a:ext cx="8237462" cy="3598207"/>
            <a:chOff x="106223" y="3255607"/>
            <a:chExt cx="8237462" cy="3598207"/>
          </a:xfrm>
        </p:grpSpPr>
        <p:grpSp>
          <p:nvGrpSpPr>
            <p:cNvPr id="70" name="Group 69"/>
            <p:cNvGrpSpPr/>
            <p:nvPr/>
          </p:nvGrpSpPr>
          <p:grpSpPr>
            <a:xfrm>
              <a:off x="2352723" y="4823731"/>
              <a:ext cx="685800" cy="159857"/>
              <a:chOff x="1752600" y="2951018"/>
              <a:chExt cx="685800" cy="152400"/>
            </a:xfrm>
          </p:grpSpPr>
          <p:sp>
            <p:nvSpPr>
              <p:cNvPr id="71" name="Oval 70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32" name="Straight Arrow Connector 131"/>
              <p:cNvCxnSpPr>
                <a:stCxn id="71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33" name="Group 132"/>
            <p:cNvGrpSpPr/>
            <p:nvPr/>
          </p:nvGrpSpPr>
          <p:grpSpPr>
            <a:xfrm>
              <a:off x="3038523" y="4823731"/>
              <a:ext cx="685800" cy="159857"/>
              <a:chOff x="1752600" y="2951018"/>
              <a:chExt cx="685800" cy="152400"/>
            </a:xfrm>
          </p:grpSpPr>
          <p:sp>
            <p:nvSpPr>
              <p:cNvPr id="134" name="Oval 133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35" name="Straight Arrow Connector 134"/>
              <p:cNvCxnSpPr>
                <a:stCxn id="134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6" name="TextBox 135"/>
            <p:cNvSpPr txBox="1"/>
            <p:nvPr/>
          </p:nvSpPr>
          <p:spPr>
            <a:xfrm>
              <a:off x="3724486" y="460478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grpSp>
          <p:nvGrpSpPr>
            <p:cNvPr id="137" name="Group 136"/>
            <p:cNvGrpSpPr/>
            <p:nvPr/>
          </p:nvGrpSpPr>
          <p:grpSpPr>
            <a:xfrm>
              <a:off x="2336394" y="5630931"/>
              <a:ext cx="685800" cy="159857"/>
              <a:chOff x="1752600" y="2951018"/>
              <a:chExt cx="685800" cy="152400"/>
            </a:xfrm>
          </p:grpSpPr>
          <p:sp>
            <p:nvSpPr>
              <p:cNvPr id="138" name="Oval 137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39" name="Straight Arrow Connector 138"/>
              <p:cNvCxnSpPr>
                <a:stCxn id="138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40" name="Group 139"/>
            <p:cNvGrpSpPr/>
            <p:nvPr/>
          </p:nvGrpSpPr>
          <p:grpSpPr>
            <a:xfrm>
              <a:off x="3022194" y="5630931"/>
              <a:ext cx="685800" cy="159857"/>
              <a:chOff x="1752600" y="2951018"/>
              <a:chExt cx="685800" cy="152400"/>
            </a:xfrm>
          </p:grpSpPr>
          <p:sp>
            <p:nvSpPr>
              <p:cNvPr id="141" name="Oval 140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42" name="Straight Arrow Connector 141"/>
              <p:cNvCxnSpPr>
                <a:stCxn id="141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43" name="Group 142"/>
            <p:cNvGrpSpPr/>
            <p:nvPr/>
          </p:nvGrpSpPr>
          <p:grpSpPr>
            <a:xfrm>
              <a:off x="5087011" y="5630931"/>
              <a:ext cx="685800" cy="159857"/>
              <a:chOff x="1752600" y="2951018"/>
              <a:chExt cx="685800" cy="152400"/>
            </a:xfrm>
          </p:grpSpPr>
          <p:sp>
            <p:nvSpPr>
              <p:cNvPr id="144" name="Oval 143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45" name="Straight Arrow Connector 144"/>
              <p:cNvCxnSpPr>
                <a:stCxn id="144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6" name="TextBox 145"/>
            <p:cNvSpPr txBox="1"/>
            <p:nvPr/>
          </p:nvSpPr>
          <p:spPr>
            <a:xfrm>
              <a:off x="3756280" y="5340849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47" name="TextBox 146"/>
            <p:cNvSpPr txBox="1"/>
            <p:nvPr/>
          </p:nvSpPr>
          <p:spPr>
            <a:xfrm>
              <a:off x="2400224" y="489463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48" name="TextBox 147"/>
            <p:cNvSpPr txBox="1"/>
            <p:nvPr/>
          </p:nvSpPr>
          <p:spPr>
            <a:xfrm>
              <a:off x="3756280" y="4983588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49" name="TextBox 148"/>
            <p:cNvSpPr txBox="1"/>
            <p:nvPr/>
          </p:nvSpPr>
          <p:spPr>
            <a:xfrm>
              <a:off x="5841594" y="4903504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50" name="Left Brace 149"/>
            <p:cNvSpPr/>
            <p:nvPr/>
          </p:nvSpPr>
          <p:spPr>
            <a:xfrm>
              <a:off x="1648615" y="4274911"/>
              <a:ext cx="685800" cy="1614759"/>
            </a:xfrm>
            <a:prstGeom prst="lef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1" name="TextBox 150"/>
            <p:cNvSpPr txBox="1"/>
            <p:nvPr/>
          </p:nvSpPr>
          <p:spPr>
            <a:xfrm>
              <a:off x="106223" y="4707378"/>
              <a:ext cx="161305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>
                  <a:solidFill>
                    <a:srgbClr val="FF0000"/>
                  </a:solidFill>
                </a:rPr>
                <a:t>2</a:t>
              </a:r>
              <a:r>
                <a:rPr lang="en-US" sz="2400" baseline="30000" dirty="0">
                  <a:solidFill>
                    <a:srgbClr val="FF0000"/>
                  </a:solidFill>
                </a:rPr>
                <a:t>b </a:t>
              </a:r>
              <a:r>
                <a:rPr lang="en-US" sz="2400" dirty="0">
                  <a:solidFill>
                    <a:srgbClr val="070605"/>
                  </a:solidFill>
                </a:rPr>
                <a:t>keys </a:t>
              </a:r>
              <a:r>
                <a:rPr lang="en-US" sz="2400" dirty="0">
                  <a:solidFill>
                    <a:srgbClr val="FF0000"/>
                  </a:solidFill>
                </a:rPr>
                <a:t>K</a:t>
              </a:r>
              <a:r>
                <a:rPr lang="en-US" sz="2400" baseline="30000" dirty="0">
                  <a:solidFill>
                    <a:srgbClr val="FF0000"/>
                  </a:solidFill>
                </a:rPr>
                <a:t> </a:t>
              </a:r>
            </a:p>
          </p:txBody>
        </p:sp>
        <p:cxnSp>
          <p:nvCxnSpPr>
            <p:cNvPr id="152" name="Straight Arrow Connector 151"/>
            <p:cNvCxnSpPr/>
            <p:nvPr/>
          </p:nvCxnSpPr>
          <p:spPr>
            <a:xfrm>
              <a:off x="114085" y="5919894"/>
              <a:ext cx="8229600" cy="0"/>
            </a:xfrm>
            <a:prstGeom prst="straightConnector1">
              <a:avLst/>
            </a:prstGeom>
            <a:ln w="19050">
              <a:solidFill>
                <a:schemeClr val="tx2"/>
              </a:solidFill>
              <a:prstDash val="lg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53" name="Group 152"/>
            <p:cNvGrpSpPr/>
            <p:nvPr/>
          </p:nvGrpSpPr>
          <p:grpSpPr>
            <a:xfrm>
              <a:off x="5099745" y="4766291"/>
              <a:ext cx="1666807" cy="368213"/>
              <a:chOff x="5665204" y="5668353"/>
              <a:chExt cx="1666807" cy="368213"/>
            </a:xfrm>
          </p:grpSpPr>
          <p:sp>
            <p:nvSpPr>
              <p:cNvPr id="154" name="Oval 153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55" name="Straight Arrow Connector 154"/>
              <p:cNvCxnSpPr/>
              <p:nvPr/>
            </p:nvCxnSpPr>
            <p:spPr>
              <a:xfrm>
                <a:off x="5817604" y="5833647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6" name="Oval 155"/>
              <p:cNvSpPr/>
              <p:nvPr/>
            </p:nvSpPr>
            <p:spPr>
              <a:xfrm>
                <a:off x="6377408" y="5753718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57" name="Straight Arrow Connector 156"/>
              <p:cNvCxnSpPr/>
              <p:nvPr/>
            </p:nvCxnSpPr>
            <p:spPr>
              <a:xfrm>
                <a:off x="6529808" y="5837511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8" name="Oval 13"/>
              <p:cNvSpPr/>
              <p:nvPr/>
            </p:nvSpPr>
            <p:spPr>
              <a:xfrm>
                <a:off x="6940453" y="5668353"/>
                <a:ext cx="391558" cy="368213"/>
              </a:xfrm>
              <a:prstGeom prst="ellipse">
                <a:avLst/>
              </a:prstGeom>
              <a:noFill/>
              <a:ln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59" name="Right Brace 158"/>
            <p:cNvSpPr/>
            <p:nvPr/>
          </p:nvSpPr>
          <p:spPr>
            <a:xfrm rot="16200000">
              <a:off x="4265300" y="1844891"/>
              <a:ext cx="308451" cy="4038602"/>
            </a:xfrm>
            <a:prstGeom prst="righ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0" name="TextBox 159"/>
            <p:cNvSpPr txBox="1"/>
            <p:nvPr/>
          </p:nvSpPr>
          <p:spPr>
            <a:xfrm>
              <a:off x="3811646" y="3255607"/>
              <a:ext cx="127119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FF0000"/>
                  </a:solidFill>
                </a:rPr>
                <a:t>≈2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d</a:t>
              </a:r>
              <a:r>
                <a:rPr lang="en-US" sz="2400" dirty="0" smtClean="0">
                  <a:solidFill>
                    <a:srgbClr val="FF0000"/>
                  </a:solidFill>
                </a:rPr>
                <a:t>=2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n/2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grpSp>
          <p:nvGrpSpPr>
            <p:cNvPr id="161" name="Group 160"/>
            <p:cNvGrpSpPr/>
            <p:nvPr/>
          </p:nvGrpSpPr>
          <p:grpSpPr>
            <a:xfrm>
              <a:off x="3086024" y="3974564"/>
              <a:ext cx="4277439" cy="600693"/>
              <a:chOff x="2026856" y="3614001"/>
              <a:chExt cx="4277439" cy="600693"/>
            </a:xfrm>
          </p:grpSpPr>
          <p:grpSp>
            <p:nvGrpSpPr>
              <p:cNvPr id="162" name="Group 161"/>
              <p:cNvGrpSpPr/>
              <p:nvPr/>
            </p:nvGrpSpPr>
            <p:grpSpPr>
              <a:xfrm>
                <a:off x="2026856" y="3899562"/>
                <a:ext cx="685800" cy="159857"/>
                <a:chOff x="1752600" y="2951018"/>
                <a:chExt cx="685800" cy="152400"/>
              </a:xfrm>
            </p:grpSpPr>
            <p:sp>
              <p:nvSpPr>
                <p:cNvPr id="169" name="Oval 168"/>
                <p:cNvSpPr/>
                <p:nvPr/>
              </p:nvSpPr>
              <p:spPr>
                <a:xfrm>
                  <a:off x="1752600" y="2951018"/>
                  <a:ext cx="152400" cy="152400"/>
                </a:xfrm>
                <a:prstGeom prst="ellipse">
                  <a:avLst/>
                </a:prstGeom>
                <a:solidFill>
                  <a:srgbClr val="070605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170" name="Straight Arrow Connector 169"/>
                <p:cNvCxnSpPr>
                  <a:stCxn id="169" idx="6"/>
                </p:cNvCxnSpPr>
                <p:nvPr/>
              </p:nvCxnSpPr>
              <p:spPr>
                <a:xfrm>
                  <a:off x="1905000" y="3027218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63" name="Group 162"/>
              <p:cNvGrpSpPr/>
              <p:nvPr/>
            </p:nvGrpSpPr>
            <p:grpSpPr>
              <a:xfrm>
                <a:off x="5455856" y="3899562"/>
                <a:ext cx="685800" cy="159857"/>
                <a:chOff x="1752600" y="2951018"/>
                <a:chExt cx="685800" cy="152400"/>
              </a:xfrm>
            </p:grpSpPr>
            <p:sp>
              <p:nvSpPr>
                <p:cNvPr id="167" name="Oval 166"/>
                <p:cNvSpPr/>
                <p:nvPr/>
              </p:nvSpPr>
              <p:spPr>
                <a:xfrm>
                  <a:off x="1752600" y="2951018"/>
                  <a:ext cx="152400" cy="152400"/>
                </a:xfrm>
                <a:prstGeom prst="ellipse">
                  <a:avLst/>
                </a:prstGeom>
                <a:solidFill>
                  <a:srgbClr val="070605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168" name="Straight Arrow Connector 167"/>
                <p:cNvCxnSpPr>
                  <a:stCxn id="167" idx="6"/>
                </p:cNvCxnSpPr>
                <p:nvPr/>
              </p:nvCxnSpPr>
              <p:spPr>
                <a:xfrm>
                  <a:off x="1905000" y="3027218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64" name="TextBox 163"/>
              <p:cNvSpPr txBox="1"/>
              <p:nvPr/>
            </p:nvSpPr>
            <p:spPr>
              <a:xfrm>
                <a:off x="3430413" y="3614001"/>
                <a:ext cx="533400" cy="5488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800" b="1" dirty="0" smtClean="0">
                    <a:solidFill>
                      <a:srgbClr val="070605"/>
                    </a:solidFill>
                  </a:rPr>
                  <a:t>…</a:t>
                </a:r>
                <a:endParaRPr lang="en-US" sz="2800" b="1" dirty="0">
                  <a:solidFill>
                    <a:srgbClr val="070605"/>
                  </a:solidFill>
                </a:endParaRPr>
              </a:p>
            </p:txBody>
          </p:sp>
          <p:sp>
            <p:nvSpPr>
              <p:cNvPr id="165" name="TextBox 164"/>
              <p:cNvSpPr txBox="1"/>
              <p:nvPr/>
            </p:nvSpPr>
            <p:spPr>
              <a:xfrm>
                <a:off x="4583378" y="3665874"/>
                <a:ext cx="533400" cy="5488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800" b="1" dirty="0" smtClean="0">
                    <a:solidFill>
                      <a:srgbClr val="070605"/>
                    </a:solidFill>
                  </a:rPr>
                  <a:t>…</a:t>
                </a:r>
                <a:endParaRPr lang="en-US" sz="2800" b="1" dirty="0">
                  <a:solidFill>
                    <a:srgbClr val="070605"/>
                  </a:solidFill>
                </a:endParaRPr>
              </a:p>
            </p:txBody>
          </p:sp>
          <p:sp>
            <p:nvSpPr>
              <p:cNvPr id="166" name="Oval 165"/>
              <p:cNvSpPr/>
              <p:nvPr/>
            </p:nvSpPr>
            <p:spPr>
              <a:xfrm>
                <a:off x="6151895" y="3910677"/>
                <a:ext cx="152400" cy="159857"/>
              </a:xfrm>
              <a:prstGeom prst="ellipse">
                <a:avLst/>
              </a:prstGeom>
              <a:solidFill>
                <a:srgbClr val="FF0000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71" name="Oval 170"/>
            <p:cNvSpPr/>
            <p:nvPr/>
          </p:nvSpPr>
          <p:spPr>
            <a:xfrm>
              <a:off x="6492469" y="4854705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172" name="Oval 171"/>
            <p:cNvSpPr/>
            <p:nvPr/>
          </p:nvSpPr>
          <p:spPr>
            <a:xfrm>
              <a:off x="5776523" y="5629167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grpSp>
          <p:nvGrpSpPr>
            <p:cNvPr id="173" name="Group 172"/>
            <p:cNvGrpSpPr/>
            <p:nvPr/>
          </p:nvGrpSpPr>
          <p:grpSpPr>
            <a:xfrm>
              <a:off x="2324024" y="6458403"/>
              <a:ext cx="685800" cy="159857"/>
              <a:chOff x="1752600" y="2951018"/>
              <a:chExt cx="685800" cy="152400"/>
            </a:xfrm>
          </p:grpSpPr>
          <p:sp>
            <p:nvSpPr>
              <p:cNvPr id="174" name="Oval 173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75" name="Straight Arrow Connector 174"/>
              <p:cNvCxnSpPr>
                <a:stCxn id="174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76" name="Group 175"/>
            <p:cNvGrpSpPr/>
            <p:nvPr/>
          </p:nvGrpSpPr>
          <p:grpSpPr>
            <a:xfrm>
              <a:off x="3009824" y="6458403"/>
              <a:ext cx="685800" cy="159857"/>
              <a:chOff x="1752600" y="2951018"/>
              <a:chExt cx="685800" cy="152400"/>
            </a:xfrm>
          </p:grpSpPr>
          <p:sp>
            <p:nvSpPr>
              <p:cNvPr id="177" name="Oval 176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78" name="Straight Arrow Connector 177"/>
              <p:cNvCxnSpPr>
                <a:stCxn id="177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79" name="TextBox 178"/>
            <p:cNvSpPr txBox="1"/>
            <p:nvPr/>
          </p:nvSpPr>
          <p:spPr>
            <a:xfrm>
              <a:off x="3743910" y="6168321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80" name="TextBox 179"/>
            <p:cNvSpPr txBox="1"/>
            <p:nvPr/>
          </p:nvSpPr>
          <p:spPr>
            <a:xfrm>
              <a:off x="467410" y="6022817"/>
              <a:ext cx="1370974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070605"/>
                  </a:solidFill>
                </a:rPr>
                <a:t>data </a:t>
              </a:r>
              <a:r>
                <a:rPr lang="en-US" sz="2400" dirty="0">
                  <a:solidFill>
                    <a:srgbClr val="070605"/>
                  </a:solidFill>
                </a:rPr>
                <a:t>chain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grpSp>
          <p:nvGrpSpPr>
            <p:cNvPr id="181" name="Group 180"/>
            <p:cNvGrpSpPr/>
            <p:nvPr/>
          </p:nvGrpSpPr>
          <p:grpSpPr>
            <a:xfrm>
              <a:off x="4391764" y="6348928"/>
              <a:ext cx="1645609" cy="368213"/>
              <a:chOff x="4969957" y="5639200"/>
              <a:chExt cx="1645609" cy="368213"/>
            </a:xfrm>
          </p:grpSpPr>
          <p:sp>
            <p:nvSpPr>
              <p:cNvPr id="182" name="Oval 181"/>
              <p:cNvSpPr/>
              <p:nvPr/>
            </p:nvSpPr>
            <p:spPr>
              <a:xfrm>
                <a:off x="4969957" y="5748033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83" name="Straight Arrow Connector 182"/>
              <p:cNvCxnSpPr>
                <a:stCxn id="182" idx="6"/>
              </p:cNvCxnSpPr>
              <p:nvPr/>
            </p:nvCxnSpPr>
            <p:spPr>
              <a:xfrm>
                <a:off x="5122357" y="5827962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4" name="Oval 183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85" name="Straight Arrow Connector 184"/>
              <p:cNvCxnSpPr/>
              <p:nvPr/>
            </p:nvCxnSpPr>
            <p:spPr>
              <a:xfrm>
                <a:off x="5817604" y="5833647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6" name="Oval 13"/>
              <p:cNvSpPr/>
              <p:nvPr/>
            </p:nvSpPr>
            <p:spPr>
              <a:xfrm>
                <a:off x="6224008" y="5639200"/>
                <a:ext cx="391558" cy="368213"/>
              </a:xfrm>
              <a:prstGeom prst="ellipse">
                <a:avLst/>
              </a:prstGeom>
              <a:noFill/>
              <a:ln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cxnSp>
          <p:nvCxnSpPr>
            <p:cNvPr id="187" name="Straight Arrow Connector 186"/>
            <p:cNvCxnSpPr>
              <a:stCxn id="154" idx="3"/>
              <a:endCxn id="182" idx="0"/>
            </p:cNvCxnSpPr>
            <p:nvPr/>
          </p:nvCxnSpPr>
          <p:spPr>
            <a:xfrm flipH="1">
              <a:off x="4467964" y="4984238"/>
              <a:ext cx="654099" cy="1473523"/>
            </a:xfrm>
            <a:prstGeom prst="straightConnector1">
              <a:avLst/>
            </a:prstGeom>
            <a:ln w="19050">
              <a:solidFill>
                <a:srgbClr val="070605"/>
              </a:solidFill>
              <a:prstDash val="sys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Arrow Connector 187"/>
            <p:cNvCxnSpPr>
              <a:stCxn id="158" idx="4"/>
            </p:cNvCxnSpPr>
            <p:nvPr/>
          </p:nvCxnSpPr>
          <p:spPr>
            <a:xfrm flipH="1">
              <a:off x="5928923" y="5134504"/>
              <a:ext cx="641850" cy="1214424"/>
            </a:xfrm>
            <a:prstGeom prst="straightConnector1">
              <a:avLst/>
            </a:prstGeom>
            <a:ln w="19050">
              <a:solidFill>
                <a:srgbClr val="070605"/>
              </a:solidFill>
              <a:prstDash val="sys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89" name="Group 188"/>
            <p:cNvGrpSpPr/>
            <p:nvPr/>
          </p:nvGrpSpPr>
          <p:grpSpPr>
            <a:xfrm>
              <a:off x="2367255" y="4265804"/>
              <a:ext cx="685800" cy="159857"/>
              <a:chOff x="1752600" y="2951018"/>
              <a:chExt cx="685800" cy="152400"/>
            </a:xfrm>
          </p:grpSpPr>
          <p:sp>
            <p:nvSpPr>
              <p:cNvPr id="190" name="Oval 189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91" name="Straight Arrow Connector 190"/>
              <p:cNvCxnSpPr>
                <a:stCxn id="190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92" name="Oval 191"/>
            <p:cNvSpPr/>
            <p:nvPr/>
          </p:nvSpPr>
          <p:spPr>
            <a:xfrm>
              <a:off x="5776523" y="646344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67" name="TextBox 66"/>
            <p:cNvSpPr txBox="1"/>
            <p:nvPr/>
          </p:nvSpPr>
          <p:spPr>
            <a:xfrm>
              <a:off x="2499097" y="6020246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>
                  <a:solidFill>
                    <a:srgbClr val="0070C0"/>
                  </a:solidFill>
                </a:rPr>
                <a:t>1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3139149" y="6027525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>
                  <a:solidFill>
                    <a:srgbClr val="0070C0"/>
                  </a:solidFill>
                </a:rPr>
                <a:t>1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72" name="TextBox 71"/>
            <p:cNvSpPr txBox="1"/>
            <p:nvPr/>
          </p:nvSpPr>
          <p:spPr>
            <a:xfrm>
              <a:off x="4606822" y="6007559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>
                  <a:solidFill>
                    <a:srgbClr val="0070C0"/>
                  </a:solidFill>
                </a:rPr>
                <a:t>1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73" name="TextBox 72"/>
            <p:cNvSpPr txBox="1"/>
            <p:nvPr/>
          </p:nvSpPr>
          <p:spPr>
            <a:xfrm>
              <a:off x="5201697" y="6030611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>
                  <a:solidFill>
                    <a:srgbClr val="0070C0"/>
                  </a:solidFill>
                </a:rPr>
                <a:t>1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74" name="TextBox 73"/>
            <p:cNvSpPr txBox="1"/>
            <p:nvPr/>
          </p:nvSpPr>
          <p:spPr>
            <a:xfrm>
              <a:off x="2435372" y="3880415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75" name="TextBox 74"/>
            <p:cNvSpPr txBox="1"/>
            <p:nvPr/>
          </p:nvSpPr>
          <p:spPr>
            <a:xfrm>
              <a:off x="3234589" y="3851189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76" name="TextBox 75"/>
            <p:cNvSpPr txBox="1"/>
            <p:nvPr/>
          </p:nvSpPr>
          <p:spPr>
            <a:xfrm>
              <a:off x="6654213" y="3851329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410891677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8360306" cy="1143000"/>
          </a:xfrm>
        </p:spPr>
        <p:txBody>
          <a:bodyPr>
            <a:normAutofit fontScale="90000"/>
          </a:bodyPr>
          <a:lstStyle/>
          <a:p>
            <a:pPr algn="l" rtl="0"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Time-Memory-Data Tradeoffs for FX-Constructions </a:t>
            </a:r>
            <a:r>
              <a:rPr lang="en-US" sz="4000" b="1" dirty="0" smtClean="0">
                <a:solidFill>
                  <a:schemeClr val="hlink"/>
                </a:solidFill>
              </a:rPr>
              <a:t>(with </a:t>
            </a:r>
            <a:r>
              <a:rPr lang="en-US" sz="4000" b="1" dirty="0">
                <a:solidFill>
                  <a:schemeClr val="hlink"/>
                </a:solidFill>
              </a:rPr>
              <a:t>preprocessing)</a:t>
            </a:r>
            <a:r>
              <a:rPr lang="en-US" sz="4000" dirty="0" smtClean="0">
                <a:solidFill>
                  <a:schemeClr val="hlink"/>
                </a:solidFill>
              </a:rPr>
              <a:t> </a:t>
            </a:r>
            <a:r>
              <a:rPr lang="en-US" sz="4000" dirty="0">
                <a:solidFill>
                  <a:schemeClr val="hlink"/>
                </a:solidFill>
              </a:rPr>
              <a:t>[FJM’14]</a:t>
            </a: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11107" y="1124813"/>
            <a:ext cx="8066094" cy="1883784"/>
          </a:xfrm>
        </p:spPr>
        <p:txBody>
          <a:bodyPr>
            <a:noAutofit/>
          </a:bodyPr>
          <a:lstStyle/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FF0000"/>
                </a:solidFill>
              </a:rPr>
              <a:t>T=2</a:t>
            </a:r>
            <a:r>
              <a:rPr lang="en-US" sz="2800" baseline="30000" dirty="0" smtClean="0">
                <a:solidFill>
                  <a:srgbClr val="FF0000"/>
                </a:solidFill>
              </a:rPr>
              <a:t>d</a:t>
            </a:r>
            <a:r>
              <a:rPr lang="en-US" sz="2800" dirty="0" smtClean="0">
                <a:solidFill>
                  <a:srgbClr val="FF0000"/>
                </a:solidFill>
              </a:rPr>
              <a:t>=2</a:t>
            </a:r>
            <a:r>
              <a:rPr lang="en-US" sz="2800" baseline="30000" dirty="0" smtClean="0">
                <a:solidFill>
                  <a:srgbClr val="FF0000"/>
                </a:solidFill>
              </a:rPr>
              <a:t>n/2</a:t>
            </a:r>
            <a:r>
              <a:rPr lang="en-US" sz="2800" dirty="0" smtClean="0">
                <a:solidFill>
                  <a:srgbClr val="070605"/>
                </a:solidFill>
              </a:rPr>
              <a:t>, </a:t>
            </a:r>
            <a:r>
              <a:rPr lang="en-US" sz="2800" dirty="0" smtClean="0">
                <a:solidFill>
                  <a:srgbClr val="FF0000"/>
                </a:solidFill>
              </a:rPr>
              <a:t>M=2</a:t>
            </a:r>
            <a:r>
              <a:rPr lang="en-US" sz="2800" baseline="30000" dirty="0" smtClean="0">
                <a:solidFill>
                  <a:srgbClr val="FF0000"/>
                </a:solidFill>
              </a:rPr>
              <a:t>b 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If </a:t>
            </a:r>
            <a:r>
              <a:rPr lang="en-US" sz="2800" dirty="0" err="1" smtClean="0">
                <a:solidFill>
                  <a:srgbClr val="FF0000"/>
                </a:solidFill>
              </a:rPr>
              <a:t>b≈n</a:t>
            </a:r>
            <a:r>
              <a:rPr lang="en-US" sz="2800" dirty="0" smtClean="0">
                <a:solidFill>
                  <a:srgbClr val="070605"/>
                </a:solidFill>
              </a:rPr>
              <a:t> the time is </a:t>
            </a:r>
            <a:r>
              <a:rPr lang="en-US" sz="2800" b="1" dirty="0" smtClean="0">
                <a:solidFill>
                  <a:srgbClr val="070605"/>
                </a:solidFill>
              </a:rPr>
              <a:t>small</a:t>
            </a:r>
            <a:r>
              <a:rPr lang="en-US" sz="2800" dirty="0" smtClean="0">
                <a:solidFill>
                  <a:srgbClr val="070605"/>
                </a:solidFill>
              </a:rPr>
              <a:t> and the memory is </a:t>
            </a:r>
            <a:r>
              <a:rPr lang="en-US" sz="2800" b="1" dirty="0" smtClean="0">
                <a:solidFill>
                  <a:srgbClr val="070605"/>
                </a:solidFill>
              </a:rPr>
              <a:t>large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Can we balance the </a:t>
            </a:r>
            <a:r>
              <a:rPr lang="en-US" sz="2800" dirty="0" smtClean="0">
                <a:solidFill>
                  <a:srgbClr val="FF0000"/>
                </a:solidFill>
              </a:rPr>
              <a:t>2</a:t>
            </a:r>
            <a:r>
              <a:rPr lang="en-US" sz="2800" dirty="0" smtClean="0">
                <a:solidFill>
                  <a:srgbClr val="070605"/>
                </a:solidFill>
              </a:rPr>
              <a:t> parameters?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Can we efficiently exploit more data?</a:t>
            </a:r>
            <a:endParaRPr lang="en-US" sz="1100" dirty="0" smtClean="0">
              <a:solidFill>
                <a:srgbClr val="070605"/>
              </a:solidFill>
            </a:endParaRP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endParaRPr lang="en-US" sz="2800" baseline="30000" dirty="0">
              <a:solidFill>
                <a:srgbClr val="FF0000"/>
              </a:solidFill>
            </a:endParaRPr>
          </a:p>
          <a:p>
            <a:pPr marL="536575" lvl="2" indent="0" algn="l" rtl="0">
              <a:lnSpc>
                <a:spcPct val="93000"/>
              </a:lnSpc>
              <a:buClr>
                <a:schemeClr val="accent1"/>
              </a:buClr>
              <a:buNone/>
            </a:pPr>
            <a:endParaRPr lang="en-US" sz="2000" baseline="30000" dirty="0">
              <a:solidFill>
                <a:srgbClr val="FF0000"/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57043" y="3252553"/>
            <a:ext cx="8286642" cy="3601261"/>
            <a:chOff x="57043" y="3252553"/>
            <a:chExt cx="8286642" cy="3601261"/>
          </a:xfrm>
        </p:grpSpPr>
        <p:grpSp>
          <p:nvGrpSpPr>
            <p:cNvPr id="70" name="Group 69"/>
            <p:cNvGrpSpPr/>
            <p:nvPr/>
          </p:nvGrpSpPr>
          <p:grpSpPr>
            <a:xfrm>
              <a:off x="2352723" y="4823731"/>
              <a:ext cx="685800" cy="159857"/>
              <a:chOff x="1752600" y="2951018"/>
              <a:chExt cx="685800" cy="152400"/>
            </a:xfrm>
          </p:grpSpPr>
          <p:sp>
            <p:nvSpPr>
              <p:cNvPr id="71" name="Oval 70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32" name="Straight Arrow Connector 131"/>
              <p:cNvCxnSpPr>
                <a:stCxn id="71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33" name="Group 132"/>
            <p:cNvGrpSpPr/>
            <p:nvPr/>
          </p:nvGrpSpPr>
          <p:grpSpPr>
            <a:xfrm>
              <a:off x="3038523" y="4823731"/>
              <a:ext cx="685800" cy="159857"/>
              <a:chOff x="1752600" y="2951018"/>
              <a:chExt cx="685800" cy="152400"/>
            </a:xfrm>
          </p:grpSpPr>
          <p:sp>
            <p:nvSpPr>
              <p:cNvPr id="134" name="Oval 133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35" name="Straight Arrow Connector 134"/>
              <p:cNvCxnSpPr>
                <a:stCxn id="134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6" name="TextBox 135"/>
            <p:cNvSpPr txBox="1"/>
            <p:nvPr/>
          </p:nvSpPr>
          <p:spPr>
            <a:xfrm>
              <a:off x="3724486" y="460478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grpSp>
          <p:nvGrpSpPr>
            <p:cNvPr id="137" name="Group 136"/>
            <p:cNvGrpSpPr/>
            <p:nvPr/>
          </p:nvGrpSpPr>
          <p:grpSpPr>
            <a:xfrm>
              <a:off x="2336394" y="5630931"/>
              <a:ext cx="685800" cy="159857"/>
              <a:chOff x="1752600" y="2951018"/>
              <a:chExt cx="685800" cy="152400"/>
            </a:xfrm>
          </p:grpSpPr>
          <p:sp>
            <p:nvSpPr>
              <p:cNvPr id="138" name="Oval 137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39" name="Straight Arrow Connector 138"/>
              <p:cNvCxnSpPr>
                <a:stCxn id="138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40" name="Group 139"/>
            <p:cNvGrpSpPr/>
            <p:nvPr/>
          </p:nvGrpSpPr>
          <p:grpSpPr>
            <a:xfrm>
              <a:off x="3022194" y="5630931"/>
              <a:ext cx="685800" cy="159857"/>
              <a:chOff x="1752600" y="2951018"/>
              <a:chExt cx="685800" cy="152400"/>
            </a:xfrm>
          </p:grpSpPr>
          <p:sp>
            <p:nvSpPr>
              <p:cNvPr id="141" name="Oval 140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42" name="Straight Arrow Connector 141"/>
              <p:cNvCxnSpPr>
                <a:stCxn id="141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43" name="Group 142"/>
            <p:cNvGrpSpPr/>
            <p:nvPr/>
          </p:nvGrpSpPr>
          <p:grpSpPr>
            <a:xfrm>
              <a:off x="5087011" y="5630931"/>
              <a:ext cx="685800" cy="159857"/>
              <a:chOff x="1752600" y="2951018"/>
              <a:chExt cx="685800" cy="152400"/>
            </a:xfrm>
          </p:grpSpPr>
          <p:sp>
            <p:nvSpPr>
              <p:cNvPr id="144" name="Oval 143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45" name="Straight Arrow Connector 144"/>
              <p:cNvCxnSpPr>
                <a:stCxn id="144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6" name="TextBox 145"/>
            <p:cNvSpPr txBox="1"/>
            <p:nvPr/>
          </p:nvSpPr>
          <p:spPr>
            <a:xfrm>
              <a:off x="3756280" y="5340849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47" name="TextBox 146"/>
            <p:cNvSpPr txBox="1"/>
            <p:nvPr/>
          </p:nvSpPr>
          <p:spPr>
            <a:xfrm>
              <a:off x="2400224" y="489463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48" name="TextBox 147"/>
            <p:cNvSpPr txBox="1"/>
            <p:nvPr/>
          </p:nvSpPr>
          <p:spPr>
            <a:xfrm>
              <a:off x="3756280" y="4983588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49" name="TextBox 148"/>
            <p:cNvSpPr txBox="1"/>
            <p:nvPr/>
          </p:nvSpPr>
          <p:spPr>
            <a:xfrm>
              <a:off x="5841594" y="4903504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50" name="Left Brace 149"/>
            <p:cNvSpPr/>
            <p:nvPr/>
          </p:nvSpPr>
          <p:spPr>
            <a:xfrm>
              <a:off x="1648615" y="4274911"/>
              <a:ext cx="685800" cy="1614759"/>
            </a:xfrm>
            <a:prstGeom prst="lef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1" name="TextBox 150"/>
            <p:cNvSpPr txBox="1"/>
            <p:nvPr/>
          </p:nvSpPr>
          <p:spPr>
            <a:xfrm>
              <a:off x="57043" y="4790138"/>
              <a:ext cx="167911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baseline="30000" dirty="0" smtClean="0">
                  <a:solidFill>
                    <a:srgbClr val="070605"/>
                  </a:solidFill>
                </a:rPr>
                <a:t> </a:t>
              </a:r>
              <a:r>
                <a:rPr lang="en-US" sz="2400" dirty="0">
                  <a:solidFill>
                    <a:srgbClr val="FF0000"/>
                  </a:solidFill>
                </a:rPr>
                <a:t>2</a:t>
              </a:r>
              <a:r>
                <a:rPr lang="en-US" sz="2400" baseline="30000" dirty="0">
                  <a:solidFill>
                    <a:srgbClr val="FF0000"/>
                  </a:solidFill>
                </a:rPr>
                <a:t>b </a:t>
              </a:r>
              <a:r>
                <a:rPr lang="en-US" sz="2400" dirty="0">
                  <a:solidFill>
                    <a:srgbClr val="070605"/>
                  </a:solidFill>
                </a:rPr>
                <a:t>keys </a:t>
              </a:r>
              <a:r>
                <a:rPr lang="en-US" sz="2400" dirty="0">
                  <a:solidFill>
                    <a:srgbClr val="FF0000"/>
                  </a:solidFill>
                </a:rPr>
                <a:t>K</a:t>
              </a:r>
              <a:r>
                <a:rPr lang="en-US" sz="2400" baseline="30000" dirty="0">
                  <a:solidFill>
                    <a:srgbClr val="FF0000"/>
                  </a:solidFill>
                </a:rPr>
                <a:t> </a:t>
              </a:r>
            </a:p>
          </p:txBody>
        </p:sp>
        <p:cxnSp>
          <p:nvCxnSpPr>
            <p:cNvPr id="152" name="Straight Arrow Connector 151"/>
            <p:cNvCxnSpPr/>
            <p:nvPr/>
          </p:nvCxnSpPr>
          <p:spPr>
            <a:xfrm>
              <a:off x="114085" y="5919894"/>
              <a:ext cx="8229600" cy="0"/>
            </a:xfrm>
            <a:prstGeom prst="straightConnector1">
              <a:avLst/>
            </a:prstGeom>
            <a:ln w="19050">
              <a:solidFill>
                <a:schemeClr val="tx2"/>
              </a:solidFill>
              <a:prstDash val="lg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53" name="Group 152"/>
            <p:cNvGrpSpPr/>
            <p:nvPr/>
          </p:nvGrpSpPr>
          <p:grpSpPr>
            <a:xfrm>
              <a:off x="5099745" y="4766291"/>
              <a:ext cx="1666807" cy="368213"/>
              <a:chOff x="5665204" y="5668353"/>
              <a:chExt cx="1666807" cy="368213"/>
            </a:xfrm>
          </p:grpSpPr>
          <p:sp>
            <p:nvSpPr>
              <p:cNvPr id="154" name="Oval 153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55" name="Straight Arrow Connector 154"/>
              <p:cNvCxnSpPr/>
              <p:nvPr/>
            </p:nvCxnSpPr>
            <p:spPr>
              <a:xfrm>
                <a:off x="5817604" y="5833647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6" name="Oval 155"/>
              <p:cNvSpPr/>
              <p:nvPr/>
            </p:nvSpPr>
            <p:spPr>
              <a:xfrm>
                <a:off x="6377408" y="5753718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57" name="Straight Arrow Connector 156"/>
              <p:cNvCxnSpPr/>
              <p:nvPr/>
            </p:nvCxnSpPr>
            <p:spPr>
              <a:xfrm>
                <a:off x="6529808" y="5837511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8" name="Oval 13"/>
              <p:cNvSpPr/>
              <p:nvPr/>
            </p:nvSpPr>
            <p:spPr>
              <a:xfrm>
                <a:off x="6940453" y="5668353"/>
                <a:ext cx="391558" cy="368213"/>
              </a:xfrm>
              <a:prstGeom prst="ellipse">
                <a:avLst/>
              </a:prstGeom>
              <a:noFill/>
              <a:ln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59" name="Right Brace 158"/>
            <p:cNvSpPr/>
            <p:nvPr/>
          </p:nvSpPr>
          <p:spPr>
            <a:xfrm rot="16200000">
              <a:off x="4265300" y="1844891"/>
              <a:ext cx="308451" cy="4038602"/>
            </a:xfrm>
            <a:prstGeom prst="righ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0" name="TextBox 159"/>
            <p:cNvSpPr txBox="1"/>
            <p:nvPr/>
          </p:nvSpPr>
          <p:spPr>
            <a:xfrm>
              <a:off x="3796556" y="3252553"/>
              <a:ext cx="1342815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FF0000"/>
                  </a:solidFill>
                </a:rPr>
                <a:t>≈2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d</a:t>
              </a:r>
              <a:r>
                <a:rPr lang="en-US" sz="2400" dirty="0">
                  <a:solidFill>
                    <a:srgbClr val="FF0000"/>
                  </a:solidFill>
                </a:rPr>
                <a:t>=2</a:t>
              </a:r>
              <a:r>
                <a:rPr lang="en-US" sz="2400" baseline="30000" dirty="0">
                  <a:solidFill>
                    <a:srgbClr val="FF0000"/>
                  </a:solidFill>
                </a:rPr>
                <a:t>n/2 </a:t>
              </a:r>
            </a:p>
          </p:txBody>
        </p:sp>
        <p:grpSp>
          <p:nvGrpSpPr>
            <p:cNvPr id="161" name="Group 160"/>
            <p:cNvGrpSpPr/>
            <p:nvPr/>
          </p:nvGrpSpPr>
          <p:grpSpPr>
            <a:xfrm>
              <a:off x="3086024" y="3974564"/>
              <a:ext cx="4277439" cy="600693"/>
              <a:chOff x="2026856" y="3614001"/>
              <a:chExt cx="4277439" cy="600693"/>
            </a:xfrm>
          </p:grpSpPr>
          <p:grpSp>
            <p:nvGrpSpPr>
              <p:cNvPr id="162" name="Group 161"/>
              <p:cNvGrpSpPr/>
              <p:nvPr/>
            </p:nvGrpSpPr>
            <p:grpSpPr>
              <a:xfrm>
                <a:off x="2026856" y="3899562"/>
                <a:ext cx="685800" cy="159857"/>
                <a:chOff x="1752600" y="2951018"/>
                <a:chExt cx="685800" cy="152400"/>
              </a:xfrm>
            </p:grpSpPr>
            <p:sp>
              <p:nvSpPr>
                <p:cNvPr id="169" name="Oval 168"/>
                <p:cNvSpPr/>
                <p:nvPr/>
              </p:nvSpPr>
              <p:spPr>
                <a:xfrm>
                  <a:off x="1752600" y="2951018"/>
                  <a:ext cx="152400" cy="152400"/>
                </a:xfrm>
                <a:prstGeom prst="ellipse">
                  <a:avLst/>
                </a:prstGeom>
                <a:solidFill>
                  <a:srgbClr val="070605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170" name="Straight Arrow Connector 169"/>
                <p:cNvCxnSpPr>
                  <a:stCxn id="169" idx="6"/>
                </p:cNvCxnSpPr>
                <p:nvPr/>
              </p:nvCxnSpPr>
              <p:spPr>
                <a:xfrm>
                  <a:off x="1905000" y="3027218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63" name="Group 162"/>
              <p:cNvGrpSpPr/>
              <p:nvPr/>
            </p:nvGrpSpPr>
            <p:grpSpPr>
              <a:xfrm>
                <a:off x="5455856" y="3899562"/>
                <a:ext cx="685800" cy="159857"/>
                <a:chOff x="1752600" y="2951018"/>
                <a:chExt cx="685800" cy="152400"/>
              </a:xfrm>
            </p:grpSpPr>
            <p:sp>
              <p:nvSpPr>
                <p:cNvPr id="167" name="Oval 166"/>
                <p:cNvSpPr/>
                <p:nvPr/>
              </p:nvSpPr>
              <p:spPr>
                <a:xfrm>
                  <a:off x="1752600" y="2951018"/>
                  <a:ext cx="152400" cy="152400"/>
                </a:xfrm>
                <a:prstGeom prst="ellipse">
                  <a:avLst/>
                </a:prstGeom>
                <a:solidFill>
                  <a:srgbClr val="070605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168" name="Straight Arrow Connector 167"/>
                <p:cNvCxnSpPr>
                  <a:stCxn id="167" idx="6"/>
                </p:cNvCxnSpPr>
                <p:nvPr/>
              </p:nvCxnSpPr>
              <p:spPr>
                <a:xfrm>
                  <a:off x="1905000" y="3027218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64" name="TextBox 163"/>
              <p:cNvSpPr txBox="1"/>
              <p:nvPr/>
            </p:nvSpPr>
            <p:spPr>
              <a:xfrm>
                <a:off x="3430413" y="3614001"/>
                <a:ext cx="533400" cy="5488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800" b="1" dirty="0" smtClean="0">
                    <a:solidFill>
                      <a:srgbClr val="070605"/>
                    </a:solidFill>
                  </a:rPr>
                  <a:t>…</a:t>
                </a:r>
                <a:endParaRPr lang="en-US" sz="2800" b="1" dirty="0">
                  <a:solidFill>
                    <a:srgbClr val="070605"/>
                  </a:solidFill>
                </a:endParaRPr>
              </a:p>
            </p:txBody>
          </p:sp>
          <p:sp>
            <p:nvSpPr>
              <p:cNvPr id="165" name="TextBox 164"/>
              <p:cNvSpPr txBox="1"/>
              <p:nvPr/>
            </p:nvSpPr>
            <p:spPr>
              <a:xfrm>
                <a:off x="4583378" y="3665874"/>
                <a:ext cx="533400" cy="5488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800" b="1" dirty="0" smtClean="0">
                    <a:solidFill>
                      <a:srgbClr val="070605"/>
                    </a:solidFill>
                  </a:rPr>
                  <a:t>…</a:t>
                </a:r>
                <a:endParaRPr lang="en-US" sz="2800" b="1" dirty="0">
                  <a:solidFill>
                    <a:srgbClr val="070605"/>
                  </a:solidFill>
                </a:endParaRPr>
              </a:p>
            </p:txBody>
          </p:sp>
          <p:sp>
            <p:nvSpPr>
              <p:cNvPr id="166" name="Oval 165"/>
              <p:cNvSpPr/>
              <p:nvPr/>
            </p:nvSpPr>
            <p:spPr>
              <a:xfrm>
                <a:off x="6151895" y="3910677"/>
                <a:ext cx="152400" cy="159857"/>
              </a:xfrm>
              <a:prstGeom prst="ellipse">
                <a:avLst/>
              </a:prstGeom>
              <a:solidFill>
                <a:srgbClr val="FF0000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71" name="Oval 170"/>
            <p:cNvSpPr/>
            <p:nvPr/>
          </p:nvSpPr>
          <p:spPr>
            <a:xfrm>
              <a:off x="6492469" y="4854705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172" name="Oval 171"/>
            <p:cNvSpPr/>
            <p:nvPr/>
          </p:nvSpPr>
          <p:spPr>
            <a:xfrm>
              <a:off x="5776523" y="5629167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grpSp>
          <p:nvGrpSpPr>
            <p:cNvPr id="173" name="Group 172"/>
            <p:cNvGrpSpPr/>
            <p:nvPr/>
          </p:nvGrpSpPr>
          <p:grpSpPr>
            <a:xfrm>
              <a:off x="2324024" y="6458403"/>
              <a:ext cx="685800" cy="159857"/>
              <a:chOff x="1752600" y="2951018"/>
              <a:chExt cx="685800" cy="152400"/>
            </a:xfrm>
          </p:grpSpPr>
          <p:sp>
            <p:nvSpPr>
              <p:cNvPr id="174" name="Oval 173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75" name="Straight Arrow Connector 174"/>
              <p:cNvCxnSpPr>
                <a:stCxn id="174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76" name="Group 175"/>
            <p:cNvGrpSpPr/>
            <p:nvPr/>
          </p:nvGrpSpPr>
          <p:grpSpPr>
            <a:xfrm>
              <a:off x="3009824" y="6458403"/>
              <a:ext cx="685800" cy="159857"/>
              <a:chOff x="1752600" y="2951018"/>
              <a:chExt cx="685800" cy="152400"/>
            </a:xfrm>
          </p:grpSpPr>
          <p:sp>
            <p:nvSpPr>
              <p:cNvPr id="177" name="Oval 176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78" name="Straight Arrow Connector 177"/>
              <p:cNvCxnSpPr>
                <a:stCxn id="177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79" name="TextBox 178"/>
            <p:cNvSpPr txBox="1"/>
            <p:nvPr/>
          </p:nvSpPr>
          <p:spPr>
            <a:xfrm>
              <a:off x="3743910" y="6168321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80" name="TextBox 179"/>
            <p:cNvSpPr txBox="1"/>
            <p:nvPr/>
          </p:nvSpPr>
          <p:spPr>
            <a:xfrm>
              <a:off x="467410" y="6022817"/>
              <a:ext cx="1370974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070605"/>
                  </a:solidFill>
                </a:rPr>
                <a:t>data </a:t>
              </a:r>
              <a:r>
                <a:rPr lang="en-US" sz="2400" dirty="0">
                  <a:solidFill>
                    <a:srgbClr val="070605"/>
                  </a:solidFill>
                </a:rPr>
                <a:t>chain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grpSp>
          <p:nvGrpSpPr>
            <p:cNvPr id="181" name="Group 180"/>
            <p:cNvGrpSpPr/>
            <p:nvPr/>
          </p:nvGrpSpPr>
          <p:grpSpPr>
            <a:xfrm>
              <a:off x="4391764" y="6348928"/>
              <a:ext cx="1645609" cy="368213"/>
              <a:chOff x="4969957" y="5639200"/>
              <a:chExt cx="1645609" cy="368213"/>
            </a:xfrm>
          </p:grpSpPr>
          <p:sp>
            <p:nvSpPr>
              <p:cNvPr id="182" name="Oval 181"/>
              <p:cNvSpPr/>
              <p:nvPr/>
            </p:nvSpPr>
            <p:spPr>
              <a:xfrm>
                <a:off x="4969957" y="5748033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83" name="Straight Arrow Connector 182"/>
              <p:cNvCxnSpPr>
                <a:stCxn id="182" idx="6"/>
              </p:cNvCxnSpPr>
              <p:nvPr/>
            </p:nvCxnSpPr>
            <p:spPr>
              <a:xfrm>
                <a:off x="5122357" y="5827962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4" name="Oval 183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85" name="Straight Arrow Connector 184"/>
              <p:cNvCxnSpPr/>
              <p:nvPr/>
            </p:nvCxnSpPr>
            <p:spPr>
              <a:xfrm>
                <a:off x="5817604" y="5833647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6" name="Oval 13"/>
              <p:cNvSpPr/>
              <p:nvPr/>
            </p:nvSpPr>
            <p:spPr>
              <a:xfrm>
                <a:off x="6224008" y="5639200"/>
                <a:ext cx="391558" cy="368213"/>
              </a:xfrm>
              <a:prstGeom prst="ellipse">
                <a:avLst/>
              </a:prstGeom>
              <a:noFill/>
              <a:ln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cxnSp>
          <p:nvCxnSpPr>
            <p:cNvPr id="187" name="Straight Arrow Connector 186"/>
            <p:cNvCxnSpPr>
              <a:endCxn id="182" idx="0"/>
            </p:cNvCxnSpPr>
            <p:nvPr/>
          </p:nvCxnSpPr>
          <p:spPr>
            <a:xfrm flipH="1">
              <a:off x="4467964" y="5014562"/>
              <a:ext cx="695247" cy="1443199"/>
            </a:xfrm>
            <a:prstGeom prst="straightConnector1">
              <a:avLst/>
            </a:prstGeom>
            <a:ln w="19050">
              <a:solidFill>
                <a:srgbClr val="070605"/>
              </a:solidFill>
              <a:prstDash val="sys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Arrow Connector 187"/>
            <p:cNvCxnSpPr>
              <a:stCxn id="158" idx="4"/>
            </p:cNvCxnSpPr>
            <p:nvPr/>
          </p:nvCxnSpPr>
          <p:spPr>
            <a:xfrm flipH="1">
              <a:off x="5928923" y="5134504"/>
              <a:ext cx="641850" cy="1214424"/>
            </a:xfrm>
            <a:prstGeom prst="straightConnector1">
              <a:avLst/>
            </a:prstGeom>
            <a:ln w="19050">
              <a:solidFill>
                <a:srgbClr val="070605"/>
              </a:solidFill>
              <a:prstDash val="sys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89" name="Group 188"/>
            <p:cNvGrpSpPr/>
            <p:nvPr/>
          </p:nvGrpSpPr>
          <p:grpSpPr>
            <a:xfrm>
              <a:off x="2367255" y="4265804"/>
              <a:ext cx="685800" cy="159857"/>
              <a:chOff x="1752600" y="2951018"/>
              <a:chExt cx="685800" cy="152400"/>
            </a:xfrm>
          </p:grpSpPr>
          <p:sp>
            <p:nvSpPr>
              <p:cNvPr id="190" name="Oval 189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91" name="Straight Arrow Connector 190"/>
              <p:cNvCxnSpPr>
                <a:stCxn id="190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92" name="Oval 191"/>
            <p:cNvSpPr/>
            <p:nvPr/>
          </p:nvSpPr>
          <p:spPr>
            <a:xfrm>
              <a:off x="5776523" y="646344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797388619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8055506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Hellman’s Time-Memory Tradeoff ‘80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0" y="1418888"/>
            <a:ext cx="5562600" cy="4522777"/>
          </a:xfrm>
        </p:spPr>
        <p:txBody>
          <a:bodyPr/>
          <a:lstStyle/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>
                <a:solidFill>
                  <a:srgbClr val="070605"/>
                </a:solidFill>
              </a:rPr>
              <a:t>F</a:t>
            </a:r>
            <a:r>
              <a:rPr lang="en-US" sz="2800" dirty="0" smtClean="0">
                <a:solidFill>
                  <a:srgbClr val="070605"/>
                </a:solidFill>
              </a:rPr>
              <a:t>ix </a:t>
            </a:r>
            <a:r>
              <a:rPr lang="en-US" sz="2800" dirty="0" smtClean="0">
                <a:solidFill>
                  <a:srgbClr val="FF0000"/>
                </a:solidFill>
              </a:rPr>
              <a:t>P=0</a:t>
            </a:r>
            <a:r>
              <a:rPr lang="en-US" sz="2800" dirty="0" smtClean="0">
                <a:solidFill>
                  <a:srgbClr val="070605"/>
                </a:solidFill>
              </a:rPr>
              <a:t>, and define a mapping </a:t>
            </a:r>
            <a:r>
              <a:rPr lang="en-US" sz="2800" dirty="0" smtClean="0">
                <a:solidFill>
                  <a:srgbClr val="FF0000"/>
                </a:solidFill>
              </a:rPr>
              <a:t>h(y)=</a:t>
            </a:r>
            <a:r>
              <a:rPr lang="en-US" sz="2800" dirty="0" err="1" smtClean="0">
                <a:solidFill>
                  <a:srgbClr val="FF0000"/>
                </a:solidFill>
              </a:rPr>
              <a:t>E</a:t>
            </a:r>
            <a:r>
              <a:rPr lang="en-US" sz="2800" baseline="-25000" dirty="0" err="1">
                <a:solidFill>
                  <a:srgbClr val="FF0000"/>
                </a:solidFill>
              </a:rPr>
              <a:t>y</a:t>
            </a:r>
            <a:r>
              <a:rPr lang="en-US" sz="2800" dirty="0" smtClean="0">
                <a:solidFill>
                  <a:srgbClr val="FF0000"/>
                </a:solidFill>
              </a:rPr>
              <a:t>(0)</a:t>
            </a: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Goal: given </a:t>
            </a:r>
            <a:r>
              <a:rPr lang="en-US" sz="2800" dirty="0" smtClean="0">
                <a:solidFill>
                  <a:srgbClr val="FF0000"/>
                </a:solidFill>
              </a:rPr>
              <a:t>C=E</a:t>
            </a:r>
            <a:r>
              <a:rPr lang="en-US" sz="2800" baseline="-25000" dirty="0" smtClean="0">
                <a:solidFill>
                  <a:srgbClr val="FF0000"/>
                </a:solidFill>
              </a:rPr>
              <a:t>K</a:t>
            </a:r>
            <a:r>
              <a:rPr lang="en-US" sz="2800" dirty="0" smtClean="0">
                <a:solidFill>
                  <a:srgbClr val="FF0000"/>
                </a:solidFill>
              </a:rPr>
              <a:t>(0)=h(K)</a:t>
            </a:r>
            <a:r>
              <a:rPr lang="en-US" sz="2800" dirty="0">
                <a:solidFill>
                  <a:srgbClr val="070605"/>
                </a:solidFill>
              </a:rPr>
              <a:t> </a:t>
            </a:r>
            <a:r>
              <a:rPr lang="en-US" sz="2800" dirty="0" smtClean="0">
                <a:solidFill>
                  <a:srgbClr val="070605"/>
                </a:solidFill>
              </a:rPr>
              <a:t>compute </a:t>
            </a:r>
            <a:r>
              <a:rPr lang="en-US" sz="2800" dirty="0" smtClean="0">
                <a:solidFill>
                  <a:srgbClr val="FF0000"/>
                </a:solidFill>
              </a:rPr>
              <a:t>h</a:t>
            </a:r>
            <a:r>
              <a:rPr lang="en-US" sz="2800" baseline="30000" dirty="0" smtClean="0">
                <a:solidFill>
                  <a:srgbClr val="FF0000"/>
                </a:solidFill>
              </a:rPr>
              <a:t>-1</a:t>
            </a:r>
            <a:r>
              <a:rPr lang="en-US" sz="2800" dirty="0" smtClean="0">
                <a:solidFill>
                  <a:srgbClr val="FF0000"/>
                </a:solidFill>
              </a:rPr>
              <a:t>(C)=K </a:t>
            </a:r>
            <a:r>
              <a:rPr lang="en-US" sz="2800" dirty="0" smtClean="0">
                <a:solidFill>
                  <a:srgbClr val="070605"/>
                </a:solidFill>
              </a:rPr>
              <a:t>(invert </a:t>
            </a:r>
            <a:r>
              <a:rPr lang="en-US" sz="2800" dirty="0" smtClean="0">
                <a:solidFill>
                  <a:srgbClr val="FF0000"/>
                </a:solidFill>
              </a:rPr>
              <a:t>h</a:t>
            </a:r>
            <a:r>
              <a:rPr lang="en-US" sz="2800" dirty="0" smtClean="0">
                <a:solidFill>
                  <a:srgbClr val="070605"/>
                </a:solidFill>
              </a:rPr>
              <a:t> on </a:t>
            </a:r>
            <a:r>
              <a:rPr lang="en-US" sz="2800" dirty="0" smtClean="0">
                <a:solidFill>
                  <a:srgbClr val="FF0000"/>
                </a:solidFill>
              </a:rPr>
              <a:t>C</a:t>
            </a:r>
            <a:r>
              <a:rPr lang="en-US" sz="2800" dirty="0" smtClean="0">
                <a:solidFill>
                  <a:srgbClr val="070605"/>
                </a:solidFill>
              </a:rPr>
              <a:t>)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5969572" y="1194577"/>
            <a:ext cx="1993161" cy="3117978"/>
            <a:chOff x="2818725" y="1010216"/>
            <a:chExt cx="1993161" cy="3117978"/>
          </a:xfrm>
        </p:grpSpPr>
        <p:grpSp>
          <p:nvGrpSpPr>
            <p:cNvPr id="5" name="Group 9"/>
            <p:cNvGrpSpPr>
              <a:grpSpLocks/>
            </p:cNvGrpSpPr>
            <p:nvPr/>
          </p:nvGrpSpPr>
          <p:grpSpPr bwMode="auto">
            <a:xfrm>
              <a:off x="2818725" y="1010216"/>
              <a:ext cx="1973424" cy="3117978"/>
              <a:chOff x="2857499" y="590649"/>
              <a:chExt cx="1972788" cy="3118631"/>
            </a:xfrm>
          </p:grpSpPr>
          <p:sp>
            <p:nvSpPr>
              <p:cNvPr id="15" name="TextBox 10"/>
              <p:cNvSpPr txBox="1">
                <a:spLocks noChangeArrowheads="1"/>
              </p:cNvSpPr>
              <p:nvPr/>
            </p:nvSpPr>
            <p:spPr bwMode="auto">
              <a:xfrm>
                <a:off x="4043151" y="3124505"/>
                <a:ext cx="582347" cy="58477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l" rtl="0"/>
                <a:r>
                  <a:rPr lang="en-US" sz="3200" dirty="0">
                    <a:latin typeface="Calibri" pitchFamily="34" charset="0"/>
                  </a:rPr>
                  <a:t>C</a:t>
                </a:r>
              </a:p>
            </p:txBody>
          </p:sp>
          <p:grpSp>
            <p:nvGrpSpPr>
              <p:cNvPr id="16" name="Group 11"/>
              <p:cNvGrpSpPr>
                <a:grpSpLocks/>
              </p:cNvGrpSpPr>
              <p:nvPr/>
            </p:nvGrpSpPr>
            <p:grpSpPr bwMode="auto">
              <a:xfrm>
                <a:off x="2857499" y="590649"/>
                <a:ext cx="1972788" cy="2153020"/>
                <a:chOff x="960912" y="246339"/>
                <a:chExt cx="1972788" cy="3352919"/>
              </a:xfrm>
            </p:grpSpPr>
            <p:sp>
              <p:nvSpPr>
                <p:cNvPr id="17" name="Rectangle 16"/>
                <p:cNvSpPr/>
                <p:nvPr/>
              </p:nvSpPr>
              <p:spPr>
                <a:xfrm>
                  <a:off x="1829156" y="1828771"/>
                  <a:ext cx="1104544" cy="1770487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rtl="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US"/>
                </a:p>
              </p:txBody>
            </p:sp>
            <p:sp>
              <p:nvSpPr>
                <p:cNvPr id="18" name="TextBox 14"/>
                <p:cNvSpPr txBox="1">
                  <a:spLocks noChangeArrowheads="1"/>
                </p:cNvSpPr>
                <p:nvPr/>
              </p:nvSpPr>
              <p:spPr bwMode="auto">
                <a:xfrm>
                  <a:off x="2180394" y="246339"/>
                  <a:ext cx="532105" cy="910867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wrap="square">
                  <a:spAutoFit/>
                </a:bodyPr>
                <a:lstStyle/>
                <a:p>
                  <a:pPr algn="l" rtl="0"/>
                  <a:r>
                    <a:rPr lang="en-US" sz="3200" dirty="0" smtClean="0">
                      <a:latin typeface="Calibri" pitchFamily="34" charset="0"/>
                    </a:rPr>
                    <a:t>P</a:t>
                  </a:r>
                  <a:endParaRPr lang="en-US" sz="3200" dirty="0">
                    <a:latin typeface="Calibri" pitchFamily="34" charset="0"/>
                  </a:endParaRPr>
                </a:p>
              </p:txBody>
            </p:sp>
            <p:sp>
              <p:nvSpPr>
                <p:cNvPr id="19" name="TextBox 15"/>
                <p:cNvSpPr txBox="1">
                  <a:spLocks noChangeArrowheads="1"/>
                </p:cNvSpPr>
                <p:nvPr/>
              </p:nvSpPr>
              <p:spPr bwMode="auto">
                <a:xfrm>
                  <a:off x="960912" y="2305048"/>
                  <a:ext cx="495301" cy="634889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>
                  <a:spAutoFit/>
                </a:bodyPr>
                <a:lstStyle/>
                <a:p>
                  <a:pPr algn="l" rtl="0"/>
                  <a:r>
                    <a:rPr lang="en-US" sz="2800" dirty="0">
                      <a:latin typeface="Calibri" pitchFamily="34" charset="0"/>
                    </a:rPr>
                    <a:t>K</a:t>
                  </a:r>
                </a:p>
              </p:txBody>
            </p:sp>
          </p:grpSp>
        </p:grpSp>
        <p:cxnSp>
          <p:nvCxnSpPr>
            <p:cNvPr id="6" name="Straight Arrow Connector 5"/>
            <p:cNvCxnSpPr>
              <a:endCxn id="17" idx="0"/>
            </p:cNvCxnSpPr>
            <p:nvPr/>
          </p:nvCxnSpPr>
          <p:spPr>
            <a:xfrm>
              <a:off x="4239699" y="1526677"/>
              <a:ext cx="0" cy="499458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Arrow Connector 6"/>
            <p:cNvCxnSpPr>
              <a:stCxn id="17" idx="2"/>
            </p:cNvCxnSpPr>
            <p:nvPr/>
          </p:nvCxnSpPr>
          <p:spPr>
            <a:xfrm>
              <a:off x="4239699" y="3162785"/>
              <a:ext cx="0" cy="494815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Arrow Connector 7"/>
            <p:cNvCxnSpPr>
              <a:endCxn id="17" idx="1"/>
            </p:cNvCxnSpPr>
            <p:nvPr/>
          </p:nvCxnSpPr>
          <p:spPr>
            <a:xfrm>
              <a:off x="3200400" y="2594459"/>
              <a:ext cx="486849" cy="1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4140778" y="1713417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TextBox 14"/>
            <p:cNvSpPr txBox="1">
              <a:spLocks noChangeArrowheads="1"/>
            </p:cNvSpPr>
            <p:nvPr/>
          </p:nvSpPr>
          <p:spPr bwMode="auto">
            <a:xfrm>
              <a:off x="4274142" y="1526677"/>
              <a:ext cx="532277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  <p:cxnSp>
          <p:nvCxnSpPr>
            <p:cNvPr id="11" name="Straight Connector 10"/>
            <p:cNvCxnSpPr/>
            <p:nvPr/>
          </p:nvCxnSpPr>
          <p:spPr>
            <a:xfrm>
              <a:off x="4140778" y="3240907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TextBox 14"/>
            <p:cNvSpPr txBox="1">
              <a:spLocks noChangeArrowheads="1"/>
            </p:cNvSpPr>
            <p:nvPr/>
          </p:nvSpPr>
          <p:spPr bwMode="auto">
            <a:xfrm>
              <a:off x="4279609" y="3095806"/>
              <a:ext cx="532277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>
              <a:off x="3296210" y="2528867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TextBox 14"/>
            <p:cNvSpPr txBox="1">
              <a:spLocks noChangeArrowheads="1"/>
            </p:cNvSpPr>
            <p:nvPr/>
          </p:nvSpPr>
          <p:spPr bwMode="auto">
            <a:xfrm>
              <a:off x="3212601" y="2206391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07936250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uiExpand="1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8055506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Hellman’s Time-Memory Tradeoff ‘80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-124582" y="1193893"/>
            <a:ext cx="8887582" cy="3454766"/>
          </a:xfrm>
        </p:spPr>
        <p:txBody>
          <a:bodyPr>
            <a:normAutofit/>
          </a:bodyPr>
          <a:lstStyle/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Preprocessing: </a:t>
            </a:r>
            <a:r>
              <a:rPr lang="en-US" sz="2800" b="1" dirty="0" smtClean="0">
                <a:solidFill>
                  <a:srgbClr val="070605"/>
                </a:solidFill>
              </a:rPr>
              <a:t>cover</a:t>
            </a:r>
            <a:r>
              <a:rPr lang="en-US" sz="2800" dirty="0" smtClean="0">
                <a:solidFill>
                  <a:srgbClr val="070605"/>
                </a:solidFill>
              </a:rPr>
              <a:t> the space of keys using chains (iteration) of </a:t>
            </a:r>
            <a:r>
              <a:rPr lang="en-US" sz="2800" dirty="0" smtClean="0">
                <a:solidFill>
                  <a:srgbClr val="FF0000"/>
                </a:solidFill>
              </a:rPr>
              <a:t>h </a:t>
            </a:r>
          </a:p>
          <a:p>
            <a:pPr marL="708025" lvl="2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400" dirty="0" smtClean="0">
                <a:solidFill>
                  <a:srgbClr val="070605"/>
                </a:solidFill>
              </a:rPr>
              <a:t>Store only (</a:t>
            </a:r>
            <a:r>
              <a:rPr lang="en-US" sz="2400" dirty="0" err="1" smtClean="0">
                <a:solidFill>
                  <a:srgbClr val="070605"/>
                </a:solidFill>
              </a:rPr>
              <a:t>startpoint,endpoint</a:t>
            </a:r>
            <a:r>
              <a:rPr lang="en-US" sz="2400" dirty="0" smtClean="0">
                <a:solidFill>
                  <a:srgbClr val="070605"/>
                </a:solidFill>
              </a:rPr>
              <a:t>) in a table</a:t>
            </a: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Online: obtain </a:t>
            </a:r>
            <a:r>
              <a:rPr lang="en-US" sz="2800" dirty="0" smtClean="0">
                <a:solidFill>
                  <a:srgbClr val="FF0000"/>
                </a:solidFill>
              </a:rPr>
              <a:t>C</a:t>
            </a:r>
            <a:r>
              <a:rPr lang="en-US" sz="2800" dirty="0" smtClean="0">
                <a:solidFill>
                  <a:srgbClr val="070605"/>
                </a:solidFill>
              </a:rPr>
              <a:t> and invert it using </a:t>
            </a:r>
            <a:r>
              <a:rPr lang="en-US" sz="2800" b="1" dirty="0" smtClean="0">
                <a:solidFill>
                  <a:srgbClr val="070605"/>
                </a:solidFill>
              </a:rPr>
              <a:t>forward computation</a:t>
            </a: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b="1" dirty="0" smtClean="0">
                <a:solidFill>
                  <a:srgbClr val="070605"/>
                </a:solidFill>
              </a:rPr>
              <a:t>Key coverage: </a:t>
            </a:r>
            <a:r>
              <a:rPr lang="en-US" sz="2800" dirty="0" smtClean="0">
                <a:solidFill>
                  <a:srgbClr val="070605"/>
                </a:solidFill>
              </a:rPr>
              <a:t>use several tables (searched independently)</a:t>
            </a: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Obtain </a:t>
            </a:r>
            <a:r>
              <a:rPr lang="en-US" sz="2800" dirty="0">
                <a:solidFill>
                  <a:srgbClr val="070605"/>
                </a:solidFill>
              </a:rPr>
              <a:t>a tradeoff </a:t>
            </a:r>
            <a:r>
              <a:rPr lang="en-US" sz="2800" dirty="0" smtClean="0">
                <a:solidFill>
                  <a:srgbClr val="FF0000"/>
                </a:solidFill>
              </a:rPr>
              <a:t>TM</a:t>
            </a:r>
            <a:r>
              <a:rPr lang="en-US" sz="2800" baseline="30000" dirty="0" smtClean="0">
                <a:solidFill>
                  <a:srgbClr val="FF0000"/>
                </a:solidFill>
              </a:rPr>
              <a:t>2</a:t>
            </a:r>
            <a:r>
              <a:rPr lang="en-US" sz="2800" dirty="0" smtClean="0">
                <a:solidFill>
                  <a:srgbClr val="FF0000"/>
                </a:solidFill>
              </a:rPr>
              <a:t>=N</a:t>
            </a:r>
            <a:r>
              <a:rPr lang="en-US" sz="2800" baseline="30000" dirty="0" smtClean="0">
                <a:solidFill>
                  <a:srgbClr val="FF0000"/>
                </a:solidFill>
              </a:rPr>
              <a:t>2</a:t>
            </a:r>
            <a:endParaRPr lang="en-US" sz="2800" dirty="0" smtClean="0">
              <a:solidFill>
                <a:srgbClr val="FF0000"/>
              </a:solidFill>
            </a:endParaRPr>
          </a:p>
          <a:p>
            <a:pPr marL="708025" lvl="2" algn="l" rtl="0">
              <a:lnSpc>
                <a:spcPct val="93000"/>
              </a:lnSpc>
              <a:buClr>
                <a:schemeClr val="accent1"/>
              </a:buClr>
            </a:pPr>
            <a:endParaRPr lang="en-US" dirty="0">
              <a:solidFill>
                <a:srgbClr val="FF0000"/>
              </a:solidFill>
            </a:endParaRP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endParaRPr lang="en-US" sz="2800" baseline="30000" dirty="0">
              <a:solidFill>
                <a:srgbClr val="FF0000"/>
              </a:solidFill>
            </a:endParaRPr>
          </a:p>
          <a:p>
            <a:pPr marL="708025" lvl="2" algn="l" rtl="0">
              <a:lnSpc>
                <a:spcPct val="93000"/>
              </a:lnSpc>
              <a:buClr>
                <a:schemeClr val="accent1"/>
              </a:buClr>
            </a:pPr>
            <a:endParaRPr lang="en-US" sz="2400" baseline="30000" dirty="0">
              <a:solidFill>
                <a:srgbClr val="FF0000"/>
              </a:solidFill>
            </a:endParaRPr>
          </a:p>
          <a:p>
            <a:pPr marL="171450" lvl="1" indent="0" algn="l" rtl="0">
              <a:lnSpc>
                <a:spcPct val="93000"/>
              </a:lnSpc>
              <a:buClr>
                <a:schemeClr val="accent1"/>
              </a:buClr>
              <a:buNone/>
            </a:pPr>
            <a:endParaRPr lang="en-US" sz="2800" baseline="30000" dirty="0" smtClean="0">
              <a:solidFill>
                <a:srgbClr val="FF0000"/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833038" y="4243307"/>
            <a:ext cx="6799176" cy="2604715"/>
            <a:chOff x="833038" y="4243307"/>
            <a:chExt cx="6799176" cy="2604715"/>
          </a:xfrm>
        </p:grpSpPr>
        <p:grpSp>
          <p:nvGrpSpPr>
            <p:cNvPr id="20" name="Group 19"/>
            <p:cNvGrpSpPr/>
            <p:nvPr/>
          </p:nvGrpSpPr>
          <p:grpSpPr>
            <a:xfrm>
              <a:off x="3181651" y="5152161"/>
              <a:ext cx="685800" cy="159857"/>
              <a:chOff x="1752600" y="2951018"/>
              <a:chExt cx="685800" cy="152400"/>
            </a:xfrm>
          </p:grpSpPr>
          <p:sp>
            <p:nvSpPr>
              <p:cNvPr id="21" name="Oval 20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22" name="Straight Arrow Connector 21"/>
              <p:cNvCxnSpPr>
                <a:stCxn id="21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3" name="Group 22"/>
            <p:cNvGrpSpPr/>
            <p:nvPr/>
          </p:nvGrpSpPr>
          <p:grpSpPr>
            <a:xfrm>
              <a:off x="3867451" y="5152161"/>
              <a:ext cx="685800" cy="159857"/>
              <a:chOff x="1752600" y="2951018"/>
              <a:chExt cx="685800" cy="152400"/>
            </a:xfrm>
          </p:grpSpPr>
          <p:sp>
            <p:nvSpPr>
              <p:cNvPr id="24" name="Oval 23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25" name="Straight Arrow Connector 24"/>
              <p:cNvCxnSpPr>
                <a:stCxn id="24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6" name="Group 25"/>
            <p:cNvGrpSpPr/>
            <p:nvPr/>
          </p:nvGrpSpPr>
          <p:grpSpPr>
            <a:xfrm>
              <a:off x="6610651" y="5152161"/>
              <a:ext cx="685800" cy="159857"/>
              <a:chOff x="1752600" y="2951018"/>
              <a:chExt cx="685800" cy="152400"/>
            </a:xfrm>
          </p:grpSpPr>
          <p:sp>
            <p:nvSpPr>
              <p:cNvPr id="27" name="Oval 26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28" name="Straight Arrow Connector 27"/>
              <p:cNvCxnSpPr>
                <a:stCxn id="27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9" name="TextBox 28"/>
            <p:cNvSpPr txBox="1"/>
            <p:nvPr/>
          </p:nvSpPr>
          <p:spPr>
            <a:xfrm>
              <a:off x="4585208" y="4866600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grpSp>
          <p:nvGrpSpPr>
            <p:cNvPr id="30" name="Group 29"/>
            <p:cNvGrpSpPr/>
            <p:nvPr/>
          </p:nvGrpSpPr>
          <p:grpSpPr>
            <a:xfrm>
              <a:off x="3181651" y="5700981"/>
              <a:ext cx="685800" cy="159857"/>
              <a:chOff x="1752600" y="2951018"/>
              <a:chExt cx="685800" cy="152400"/>
            </a:xfrm>
          </p:grpSpPr>
          <p:sp>
            <p:nvSpPr>
              <p:cNvPr id="31" name="Oval 30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2" name="Straight Arrow Connector 31"/>
              <p:cNvCxnSpPr>
                <a:stCxn id="31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3" name="Group 32"/>
            <p:cNvGrpSpPr/>
            <p:nvPr/>
          </p:nvGrpSpPr>
          <p:grpSpPr>
            <a:xfrm>
              <a:off x="3867451" y="5700981"/>
              <a:ext cx="685800" cy="159857"/>
              <a:chOff x="1752600" y="2951018"/>
              <a:chExt cx="685800" cy="152400"/>
            </a:xfrm>
          </p:grpSpPr>
          <p:sp>
            <p:nvSpPr>
              <p:cNvPr id="34" name="Oval 33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6" name="Straight Arrow Connector 35"/>
              <p:cNvCxnSpPr>
                <a:stCxn id="34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7" name="TextBox 36"/>
            <p:cNvSpPr txBox="1"/>
            <p:nvPr/>
          </p:nvSpPr>
          <p:spPr>
            <a:xfrm>
              <a:off x="4553414" y="548203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grpSp>
          <p:nvGrpSpPr>
            <p:cNvPr id="38" name="Group 37"/>
            <p:cNvGrpSpPr/>
            <p:nvPr/>
          </p:nvGrpSpPr>
          <p:grpSpPr>
            <a:xfrm>
              <a:off x="3165322" y="6508181"/>
              <a:ext cx="685800" cy="159857"/>
              <a:chOff x="1752600" y="2951018"/>
              <a:chExt cx="685800" cy="152400"/>
            </a:xfrm>
          </p:grpSpPr>
          <p:sp>
            <p:nvSpPr>
              <p:cNvPr id="39" name="Oval 38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0" name="Straight Arrow Connector 39"/>
              <p:cNvCxnSpPr>
                <a:stCxn id="39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1" name="Group 40"/>
            <p:cNvGrpSpPr/>
            <p:nvPr/>
          </p:nvGrpSpPr>
          <p:grpSpPr>
            <a:xfrm>
              <a:off x="3851122" y="6508181"/>
              <a:ext cx="685800" cy="159857"/>
              <a:chOff x="1752600" y="2951018"/>
              <a:chExt cx="685800" cy="152400"/>
            </a:xfrm>
          </p:grpSpPr>
          <p:sp>
            <p:nvSpPr>
              <p:cNvPr id="42" name="Oval 41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3" name="Straight Arrow Connector 42"/>
              <p:cNvCxnSpPr>
                <a:stCxn id="42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4" name="Group 43"/>
            <p:cNvGrpSpPr/>
            <p:nvPr/>
          </p:nvGrpSpPr>
          <p:grpSpPr>
            <a:xfrm>
              <a:off x="6594322" y="6508181"/>
              <a:ext cx="685800" cy="159857"/>
              <a:chOff x="1752600" y="2951018"/>
              <a:chExt cx="685800" cy="152400"/>
            </a:xfrm>
          </p:grpSpPr>
          <p:sp>
            <p:nvSpPr>
              <p:cNvPr id="45" name="Oval 44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6" name="Straight Arrow Connector 45"/>
              <p:cNvCxnSpPr>
                <a:stCxn id="45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7" name="TextBox 46"/>
            <p:cNvSpPr txBox="1"/>
            <p:nvPr/>
          </p:nvSpPr>
          <p:spPr>
            <a:xfrm>
              <a:off x="4585208" y="6218099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48" name="TextBox 47"/>
            <p:cNvSpPr txBox="1"/>
            <p:nvPr/>
          </p:nvSpPr>
          <p:spPr>
            <a:xfrm>
              <a:off x="3229152" y="577188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49" name="TextBox 48"/>
            <p:cNvSpPr txBox="1"/>
            <p:nvPr/>
          </p:nvSpPr>
          <p:spPr>
            <a:xfrm>
              <a:off x="4585208" y="5860838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50" name="TextBox 49"/>
            <p:cNvSpPr txBox="1"/>
            <p:nvPr/>
          </p:nvSpPr>
          <p:spPr>
            <a:xfrm>
              <a:off x="6670522" y="5780754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51" name="Left Brace 50"/>
            <p:cNvSpPr/>
            <p:nvPr/>
          </p:nvSpPr>
          <p:spPr>
            <a:xfrm>
              <a:off x="2477543" y="5152161"/>
              <a:ext cx="685800" cy="1614759"/>
            </a:xfrm>
            <a:prstGeom prst="lef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TextBox 51"/>
            <p:cNvSpPr txBox="1"/>
            <p:nvPr/>
          </p:nvSpPr>
          <p:spPr>
            <a:xfrm>
              <a:off x="833038" y="5673583"/>
              <a:ext cx="1732711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FF0000"/>
                  </a:solidFill>
                </a:rPr>
                <a:t>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m</a:t>
              </a:r>
              <a:r>
                <a:rPr lang="en-US" sz="2400" dirty="0" smtClean="0">
                  <a:solidFill>
                    <a:srgbClr val="FF0000"/>
                  </a:solidFill>
                </a:rPr>
                <a:t> </a:t>
              </a:r>
              <a:r>
                <a:rPr lang="en-US" sz="2400" dirty="0" smtClean="0">
                  <a:solidFill>
                    <a:srgbClr val="070605"/>
                  </a:solidFill>
                </a:rPr>
                <a:t>chains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sp>
          <p:nvSpPr>
            <p:cNvPr id="54" name="Oval 53"/>
            <p:cNvSpPr/>
            <p:nvPr/>
          </p:nvSpPr>
          <p:spPr>
            <a:xfrm>
              <a:off x="7306955" y="5158907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5" name="Oval 54"/>
            <p:cNvSpPr/>
            <p:nvPr/>
          </p:nvSpPr>
          <p:spPr>
            <a:xfrm>
              <a:off x="7296451" y="6512903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grpSp>
          <p:nvGrpSpPr>
            <p:cNvPr id="56" name="Group 55"/>
            <p:cNvGrpSpPr/>
            <p:nvPr/>
          </p:nvGrpSpPr>
          <p:grpSpPr>
            <a:xfrm>
              <a:off x="5233426" y="5723221"/>
              <a:ext cx="2245651" cy="169406"/>
              <a:chOff x="4969957" y="5748033"/>
              <a:chExt cx="2245651" cy="169406"/>
            </a:xfrm>
          </p:grpSpPr>
          <p:sp>
            <p:nvSpPr>
              <p:cNvPr id="57" name="Oval 56"/>
              <p:cNvSpPr/>
              <p:nvPr/>
            </p:nvSpPr>
            <p:spPr>
              <a:xfrm>
                <a:off x="4969957" y="5748033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58" name="Straight Arrow Connector 57"/>
              <p:cNvCxnSpPr>
                <a:stCxn id="57" idx="6"/>
              </p:cNvCxnSpPr>
              <p:nvPr/>
            </p:nvCxnSpPr>
            <p:spPr>
              <a:xfrm>
                <a:off x="5122357" y="5827962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9" name="Oval 58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60" name="Straight Arrow Connector 59"/>
              <p:cNvCxnSpPr/>
              <p:nvPr/>
            </p:nvCxnSpPr>
            <p:spPr>
              <a:xfrm>
                <a:off x="5817604" y="5833647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1" name="Oval 60"/>
              <p:cNvSpPr/>
              <p:nvPr/>
            </p:nvSpPr>
            <p:spPr>
              <a:xfrm>
                <a:off x="6377408" y="5753718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62" name="Straight Arrow Connector 61"/>
              <p:cNvCxnSpPr/>
              <p:nvPr/>
            </p:nvCxnSpPr>
            <p:spPr>
              <a:xfrm>
                <a:off x="6529808" y="5837511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3" name="Oval 62"/>
              <p:cNvSpPr/>
              <p:nvPr/>
            </p:nvSpPr>
            <p:spPr>
              <a:xfrm>
                <a:off x="7063208" y="5757582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5" name="TextBox 64"/>
            <p:cNvSpPr txBox="1"/>
            <p:nvPr/>
          </p:nvSpPr>
          <p:spPr>
            <a:xfrm>
              <a:off x="5738173" y="491847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66" name="TextBox 65"/>
            <p:cNvSpPr txBox="1"/>
            <p:nvPr/>
          </p:nvSpPr>
          <p:spPr>
            <a:xfrm>
              <a:off x="5738173" y="5765034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67" name="TextBox 66"/>
            <p:cNvSpPr txBox="1"/>
            <p:nvPr/>
          </p:nvSpPr>
          <p:spPr>
            <a:xfrm>
              <a:off x="5724141" y="6253774"/>
              <a:ext cx="540500" cy="5418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68" name="Right Brace 67"/>
            <p:cNvSpPr/>
            <p:nvPr/>
          </p:nvSpPr>
          <p:spPr>
            <a:xfrm rot="16200000">
              <a:off x="5182798" y="2847299"/>
              <a:ext cx="308451" cy="4038602"/>
            </a:xfrm>
            <a:prstGeom prst="righ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5086813" y="4243307"/>
              <a:ext cx="50527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FF0000"/>
                  </a:solidFill>
                </a:rPr>
                <a:t>2</a:t>
              </a:r>
              <a:r>
                <a:rPr lang="en-US" sz="2400" baseline="30000" dirty="0">
                  <a:solidFill>
                    <a:srgbClr val="FF0000"/>
                  </a:solidFill>
                </a:rPr>
                <a:t>t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 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sp>
          <p:nvSpPr>
            <p:cNvPr id="70" name="Oval 69"/>
            <p:cNvSpPr/>
            <p:nvPr/>
          </p:nvSpPr>
          <p:spPr>
            <a:xfrm rot="37516">
              <a:off x="7173537" y="4869045"/>
              <a:ext cx="458677" cy="1926722"/>
            </a:xfrm>
            <a:prstGeom prst="ellipse">
              <a:avLst/>
            </a:prstGeom>
            <a:no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Oval 70"/>
            <p:cNvSpPr/>
            <p:nvPr/>
          </p:nvSpPr>
          <p:spPr>
            <a:xfrm rot="37516">
              <a:off x="2977300" y="4921300"/>
              <a:ext cx="528442" cy="1926722"/>
            </a:xfrm>
            <a:prstGeom prst="ellipse">
              <a:avLst/>
            </a:prstGeom>
            <a:no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TextBox 71"/>
            <p:cNvSpPr txBox="1"/>
            <p:nvPr/>
          </p:nvSpPr>
          <p:spPr>
            <a:xfrm>
              <a:off x="5794541" y="5351034"/>
              <a:ext cx="4206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>
                  <a:solidFill>
                    <a:srgbClr val="FF0000"/>
                  </a:solidFill>
                </a:rPr>
                <a:t>C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 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cxnSp>
          <p:nvCxnSpPr>
            <p:cNvPr id="73" name="Straight Arrow Connector 72"/>
            <p:cNvCxnSpPr/>
            <p:nvPr/>
          </p:nvCxnSpPr>
          <p:spPr>
            <a:xfrm>
              <a:off x="3289622" y="5578237"/>
              <a:ext cx="533400" cy="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Straight Arrow Connector 74"/>
            <p:cNvCxnSpPr/>
            <p:nvPr/>
          </p:nvCxnSpPr>
          <p:spPr>
            <a:xfrm>
              <a:off x="6089259" y="5581866"/>
              <a:ext cx="533400" cy="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Arrow Connector 75"/>
            <p:cNvCxnSpPr/>
            <p:nvPr/>
          </p:nvCxnSpPr>
          <p:spPr>
            <a:xfrm>
              <a:off x="6780308" y="5600009"/>
              <a:ext cx="533400" cy="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Arrow Connector 76"/>
            <p:cNvCxnSpPr/>
            <p:nvPr/>
          </p:nvCxnSpPr>
          <p:spPr>
            <a:xfrm>
              <a:off x="3975422" y="5581866"/>
              <a:ext cx="533400" cy="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Arrow Connector 77"/>
            <p:cNvCxnSpPr/>
            <p:nvPr/>
          </p:nvCxnSpPr>
          <p:spPr>
            <a:xfrm>
              <a:off x="5385825" y="5573966"/>
              <a:ext cx="533400" cy="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Oval 78"/>
            <p:cNvSpPr/>
            <p:nvPr/>
          </p:nvSpPr>
          <p:spPr>
            <a:xfrm rot="37516">
              <a:off x="5089055" y="5584357"/>
              <a:ext cx="458677" cy="413220"/>
            </a:xfrm>
            <a:prstGeom prst="ellipse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777578101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8360306" cy="1143000"/>
          </a:xfrm>
        </p:spPr>
        <p:txBody>
          <a:bodyPr>
            <a:normAutofit fontScale="90000"/>
          </a:bodyPr>
          <a:lstStyle/>
          <a:p>
            <a:pPr algn="l" rtl="0"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Time-Memory-Data Tradeoffs for FX-Constructions </a:t>
            </a:r>
            <a:r>
              <a:rPr lang="en-US" sz="4000" b="1" dirty="0" smtClean="0">
                <a:solidFill>
                  <a:schemeClr val="hlink"/>
                </a:solidFill>
              </a:rPr>
              <a:t>(with </a:t>
            </a:r>
            <a:r>
              <a:rPr lang="en-US" sz="4000" b="1" dirty="0">
                <a:solidFill>
                  <a:schemeClr val="hlink"/>
                </a:solidFill>
              </a:rPr>
              <a:t>preprocessing)</a:t>
            </a:r>
            <a:r>
              <a:rPr lang="en-US" sz="4000" dirty="0" smtClean="0">
                <a:solidFill>
                  <a:schemeClr val="hlink"/>
                </a:solidFill>
              </a:rPr>
              <a:t> </a:t>
            </a:r>
            <a:r>
              <a:rPr lang="en-US" sz="4000" dirty="0">
                <a:solidFill>
                  <a:schemeClr val="hlink"/>
                </a:solidFill>
              </a:rPr>
              <a:t>[FJM’14]</a:t>
            </a: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11106" y="1124813"/>
            <a:ext cx="8662125" cy="1883784"/>
          </a:xfrm>
        </p:spPr>
        <p:txBody>
          <a:bodyPr>
            <a:noAutofit/>
          </a:bodyPr>
          <a:lstStyle/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FF0000"/>
                </a:solidFill>
              </a:rPr>
              <a:t>T=2</a:t>
            </a:r>
            <a:r>
              <a:rPr lang="en-US" sz="2800" baseline="30000" dirty="0" smtClean="0">
                <a:solidFill>
                  <a:srgbClr val="FF0000"/>
                </a:solidFill>
              </a:rPr>
              <a:t>d</a:t>
            </a:r>
            <a:r>
              <a:rPr lang="en-US" sz="2800" dirty="0" smtClean="0">
                <a:solidFill>
                  <a:srgbClr val="FF0000"/>
                </a:solidFill>
              </a:rPr>
              <a:t>=2</a:t>
            </a:r>
            <a:r>
              <a:rPr lang="en-US" sz="2800" baseline="30000" dirty="0" smtClean="0">
                <a:solidFill>
                  <a:srgbClr val="FF0000"/>
                </a:solidFill>
              </a:rPr>
              <a:t>n/2</a:t>
            </a:r>
            <a:r>
              <a:rPr lang="en-US" sz="2800" dirty="0" smtClean="0">
                <a:solidFill>
                  <a:srgbClr val="070605"/>
                </a:solidFill>
              </a:rPr>
              <a:t>, </a:t>
            </a:r>
            <a:r>
              <a:rPr lang="en-US" sz="2800" dirty="0" smtClean="0">
                <a:solidFill>
                  <a:srgbClr val="FF0000"/>
                </a:solidFill>
              </a:rPr>
              <a:t>M=2</a:t>
            </a:r>
            <a:r>
              <a:rPr lang="en-US" sz="2800" baseline="30000" dirty="0" smtClean="0">
                <a:solidFill>
                  <a:srgbClr val="FF0000"/>
                </a:solidFill>
              </a:rPr>
              <a:t>b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If </a:t>
            </a:r>
            <a:r>
              <a:rPr lang="en-US" sz="2800" dirty="0" err="1" smtClean="0">
                <a:solidFill>
                  <a:srgbClr val="FF0000"/>
                </a:solidFill>
              </a:rPr>
              <a:t>b≈n</a:t>
            </a:r>
            <a:r>
              <a:rPr lang="en-US" sz="2800" dirty="0" smtClean="0">
                <a:solidFill>
                  <a:srgbClr val="070605"/>
                </a:solidFill>
              </a:rPr>
              <a:t> the time is small and the memory is large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b="1" dirty="0" smtClean="0">
                <a:solidFill>
                  <a:srgbClr val="070605"/>
                </a:solidFill>
              </a:rPr>
              <a:t>Can we balance the </a:t>
            </a:r>
            <a:r>
              <a:rPr lang="en-US" sz="2800" b="1" dirty="0" smtClean="0">
                <a:solidFill>
                  <a:srgbClr val="FF0000"/>
                </a:solidFill>
              </a:rPr>
              <a:t>2</a:t>
            </a:r>
            <a:r>
              <a:rPr lang="en-US" sz="2800" b="1" dirty="0" smtClean="0">
                <a:solidFill>
                  <a:srgbClr val="070605"/>
                </a:solidFill>
              </a:rPr>
              <a:t> parameters?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Can we efficiently exploit more data?</a:t>
            </a:r>
            <a:endParaRPr lang="en-US" sz="1100" dirty="0" smtClean="0">
              <a:solidFill>
                <a:srgbClr val="070605"/>
              </a:solidFill>
            </a:endParaRP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endParaRPr lang="en-US" sz="2800" baseline="30000" dirty="0">
              <a:solidFill>
                <a:srgbClr val="FF0000"/>
              </a:solidFill>
            </a:endParaRPr>
          </a:p>
          <a:p>
            <a:pPr marL="708025" lvl="2" algn="l" rtl="0">
              <a:lnSpc>
                <a:spcPct val="93000"/>
              </a:lnSpc>
              <a:buClr>
                <a:schemeClr val="accent1"/>
              </a:buClr>
            </a:pPr>
            <a:endParaRPr lang="en-US" sz="2000" baseline="30000" dirty="0">
              <a:solidFill>
                <a:srgbClr val="FF0000"/>
              </a:solidFill>
            </a:endParaRP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endParaRPr lang="en-US" sz="2800" baseline="30000" dirty="0" smtClean="0">
              <a:solidFill>
                <a:srgbClr val="FF0000"/>
              </a:solidFill>
            </a:endParaRPr>
          </a:p>
          <a:p>
            <a:pPr marL="114300" lvl="1" indent="0" algn="l" rtl="0">
              <a:lnSpc>
                <a:spcPct val="93000"/>
              </a:lnSpc>
              <a:buClr>
                <a:schemeClr val="accent1"/>
              </a:buClr>
              <a:buNone/>
            </a:pPr>
            <a:r>
              <a:rPr lang="en-US" sz="2800" baseline="30000" dirty="0" smtClean="0">
                <a:solidFill>
                  <a:srgbClr val="FF0000"/>
                </a:solidFill>
              </a:rPr>
              <a:t>  </a:t>
            </a:r>
            <a:endParaRPr lang="en-US" sz="2800" baseline="3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9847993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7522106" cy="1143000"/>
          </a:xfrm>
        </p:spPr>
        <p:txBody>
          <a:bodyPr>
            <a:normAutofit fontScale="90000"/>
          </a:bodyPr>
          <a:lstStyle/>
          <a:p>
            <a:pPr algn="l" rtl="0"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New Time-Memory-Data Tradeoffs for FX-Constructions </a:t>
            </a:r>
            <a:r>
              <a:rPr lang="en-US" sz="4000" b="1" dirty="0" smtClean="0">
                <a:solidFill>
                  <a:schemeClr val="hlink"/>
                </a:solidFill>
              </a:rPr>
              <a:t>(with </a:t>
            </a:r>
            <a:r>
              <a:rPr lang="en-US" sz="4000" b="1" dirty="0">
                <a:solidFill>
                  <a:schemeClr val="hlink"/>
                </a:solidFill>
              </a:rPr>
              <a:t>preprocessing)</a:t>
            </a:r>
            <a:r>
              <a:rPr lang="en-US" sz="4000" dirty="0">
                <a:solidFill>
                  <a:schemeClr val="hlink"/>
                </a:solidFill>
              </a:rPr>
              <a:t> </a:t>
            </a: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-101793" y="1304215"/>
            <a:ext cx="9015432" cy="3888830"/>
          </a:xfrm>
        </p:spPr>
        <p:txBody>
          <a:bodyPr/>
          <a:lstStyle/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For </a:t>
            </a:r>
            <a:r>
              <a:rPr lang="en-US" sz="2800" dirty="0" smtClean="0">
                <a:solidFill>
                  <a:srgbClr val="FF0000"/>
                </a:solidFill>
              </a:rPr>
              <a:t>d=n/2 </a:t>
            </a:r>
            <a:r>
              <a:rPr lang="en-US" sz="2800" dirty="0" smtClean="0">
                <a:solidFill>
                  <a:srgbClr val="070605"/>
                </a:solidFill>
              </a:rPr>
              <a:t>[FJM] stored all </a:t>
            </a:r>
            <a:r>
              <a:rPr lang="en-US" sz="2800" dirty="0" smtClean="0">
                <a:solidFill>
                  <a:srgbClr val="FF0000"/>
                </a:solidFill>
              </a:rPr>
              <a:t>2</a:t>
            </a:r>
            <a:r>
              <a:rPr lang="en-US" sz="2800" baseline="30000" dirty="0" smtClean="0">
                <a:solidFill>
                  <a:srgbClr val="FF0000"/>
                </a:solidFill>
              </a:rPr>
              <a:t>b </a:t>
            </a:r>
            <a:r>
              <a:rPr lang="en-US" sz="2800" dirty="0" smtClean="0">
                <a:solidFill>
                  <a:srgbClr val="070605"/>
                </a:solidFill>
              </a:rPr>
              <a:t>distinguished points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New idea: apply </a:t>
            </a:r>
            <a:r>
              <a:rPr lang="en-US" sz="2800" b="1" dirty="0" smtClean="0">
                <a:solidFill>
                  <a:srgbClr val="070605"/>
                </a:solidFill>
              </a:rPr>
              <a:t>Hellman’s algorithm </a:t>
            </a:r>
            <a:r>
              <a:rPr lang="en-US" sz="2800" dirty="0" smtClean="0">
                <a:solidFill>
                  <a:srgbClr val="070605"/>
                </a:solidFill>
              </a:rPr>
              <a:t>on top of the </a:t>
            </a:r>
            <a:r>
              <a:rPr lang="en-US" sz="2800" dirty="0" smtClean="0">
                <a:solidFill>
                  <a:srgbClr val="FF0000"/>
                </a:solidFill>
              </a:rPr>
              <a:t>2</a:t>
            </a:r>
            <a:r>
              <a:rPr lang="en-US" sz="2800" baseline="30000" dirty="0" smtClean="0">
                <a:solidFill>
                  <a:srgbClr val="FF0000"/>
                </a:solidFill>
              </a:rPr>
              <a:t>b </a:t>
            </a:r>
            <a:r>
              <a:rPr lang="en-US" sz="2800" dirty="0" smtClean="0">
                <a:solidFill>
                  <a:srgbClr val="070605"/>
                </a:solidFill>
              </a:rPr>
              <a:t>distinguished points 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Define </a:t>
            </a:r>
            <a:r>
              <a:rPr lang="en-US" sz="2800" dirty="0">
                <a:solidFill>
                  <a:srgbClr val="070605"/>
                </a:solidFill>
              </a:rPr>
              <a:t>a </a:t>
            </a:r>
            <a:r>
              <a:rPr lang="en-US" sz="2800" b="1" dirty="0">
                <a:solidFill>
                  <a:srgbClr val="070605"/>
                </a:solidFill>
              </a:rPr>
              <a:t>Hellman mapping </a:t>
            </a:r>
            <a:r>
              <a:rPr lang="en-US" sz="2800" dirty="0" smtClean="0">
                <a:solidFill>
                  <a:srgbClr val="070605"/>
                </a:solidFill>
              </a:rPr>
              <a:t>between </a:t>
            </a:r>
            <a:r>
              <a:rPr lang="en-US" sz="2800" dirty="0">
                <a:solidFill>
                  <a:srgbClr val="070605"/>
                </a:solidFill>
              </a:rPr>
              <a:t>distinguished </a:t>
            </a:r>
            <a:r>
              <a:rPr lang="en-US" sz="2800" dirty="0" smtClean="0">
                <a:solidFill>
                  <a:srgbClr val="070605"/>
                </a:solidFill>
              </a:rPr>
              <a:t>points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FF0000"/>
                </a:solidFill>
              </a:rPr>
              <a:t>TM</a:t>
            </a:r>
            <a:r>
              <a:rPr lang="en-US" sz="2800" baseline="30000" dirty="0" smtClean="0">
                <a:solidFill>
                  <a:srgbClr val="FF0000"/>
                </a:solidFill>
              </a:rPr>
              <a:t>2</a:t>
            </a:r>
            <a:r>
              <a:rPr lang="en-US" sz="2800" dirty="0" smtClean="0">
                <a:solidFill>
                  <a:srgbClr val="FF0000"/>
                </a:solidFill>
              </a:rPr>
              <a:t>=(2</a:t>
            </a:r>
            <a:r>
              <a:rPr lang="en-US" sz="2800" baseline="30000" dirty="0" smtClean="0">
                <a:solidFill>
                  <a:srgbClr val="FF0000"/>
                </a:solidFill>
              </a:rPr>
              <a:t>b</a:t>
            </a:r>
            <a:r>
              <a:rPr lang="en-US" sz="2800" dirty="0" smtClean="0">
                <a:solidFill>
                  <a:srgbClr val="FF0000"/>
                </a:solidFill>
              </a:rPr>
              <a:t>)</a:t>
            </a:r>
            <a:r>
              <a:rPr lang="en-US" sz="2800" baseline="30000" dirty="0" smtClean="0">
                <a:solidFill>
                  <a:srgbClr val="FF0000"/>
                </a:solidFill>
              </a:rPr>
              <a:t>2</a:t>
            </a:r>
            <a:r>
              <a:rPr lang="en-US" sz="2800" dirty="0" smtClean="0">
                <a:solidFill>
                  <a:srgbClr val="FF0000"/>
                </a:solidFill>
              </a:rPr>
              <a:t>·2</a:t>
            </a:r>
            <a:r>
              <a:rPr lang="en-US" sz="2800" baseline="30000" dirty="0" smtClean="0">
                <a:solidFill>
                  <a:srgbClr val="FF0000"/>
                </a:solidFill>
              </a:rPr>
              <a:t>n/2</a:t>
            </a:r>
            <a:r>
              <a:rPr lang="en-US" sz="2800" baseline="30000" dirty="0" smtClean="0">
                <a:solidFill>
                  <a:srgbClr val="070605"/>
                </a:solidFill>
              </a:rPr>
              <a:t> </a:t>
            </a:r>
            <a:r>
              <a:rPr lang="en-US" sz="2800" dirty="0" smtClean="0">
                <a:solidFill>
                  <a:srgbClr val="070605"/>
                </a:solidFill>
              </a:rPr>
              <a:t>-&gt; </a:t>
            </a:r>
            <a:r>
              <a:rPr lang="en-US" sz="2800" dirty="0" smtClean="0">
                <a:solidFill>
                  <a:srgbClr val="FF0000"/>
                </a:solidFill>
              </a:rPr>
              <a:t>TM</a:t>
            </a:r>
            <a:r>
              <a:rPr lang="en-US" sz="2800" baseline="30000" dirty="0" smtClean="0">
                <a:solidFill>
                  <a:srgbClr val="FF0000"/>
                </a:solidFill>
              </a:rPr>
              <a:t>2</a:t>
            </a:r>
            <a:r>
              <a:rPr lang="en-US" sz="2800" dirty="0" smtClean="0">
                <a:solidFill>
                  <a:srgbClr val="FF0000"/>
                </a:solidFill>
              </a:rPr>
              <a:t>=2</a:t>
            </a:r>
            <a:r>
              <a:rPr lang="en-US" sz="2800" baseline="30000" dirty="0" smtClean="0">
                <a:solidFill>
                  <a:srgbClr val="FF0000"/>
                </a:solidFill>
              </a:rPr>
              <a:t>2(</a:t>
            </a:r>
            <a:r>
              <a:rPr lang="en-US" sz="2800" baseline="30000" dirty="0" err="1" smtClean="0">
                <a:solidFill>
                  <a:srgbClr val="FF0000"/>
                </a:solidFill>
              </a:rPr>
              <a:t>b+n</a:t>
            </a:r>
            <a:r>
              <a:rPr lang="en-US" sz="2800" baseline="30000" dirty="0" smtClean="0">
                <a:solidFill>
                  <a:srgbClr val="FF0000"/>
                </a:solidFill>
              </a:rPr>
              <a:t>/4)</a:t>
            </a:r>
            <a:endParaRPr lang="en-US" sz="2800" dirty="0" smtClean="0">
              <a:solidFill>
                <a:srgbClr val="FF0000"/>
              </a:solidFill>
            </a:endParaRP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For</a:t>
            </a:r>
            <a:r>
              <a:rPr lang="en-US" sz="2800" dirty="0" smtClean="0">
                <a:solidFill>
                  <a:srgbClr val="FF0000"/>
                </a:solidFill>
              </a:rPr>
              <a:t> M=2</a:t>
            </a:r>
            <a:r>
              <a:rPr lang="en-US" sz="2800" baseline="30000" dirty="0" smtClean="0">
                <a:solidFill>
                  <a:srgbClr val="FF0000"/>
                </a:solidFill>
              </a:rPr>
              <a:t>b  </a:t>
            </a:r>
            <a:r>
              <a:rPr lang="en-US" sz="2800" dirty="0" smtClean="0">
                <a:solidFill>
                  <a:srgbClr val="070605"/>
                </a:solidFill>
              </a:rPr>
              <a:t>it</a:t>
            </a:r>
            <a:r>
              <a:rPr lang="en-US" sz="2800" dirty="0">
                <a:solidFill>
                  <a:srgbClr val="FF0000"/>
                </a:solidFill>
              </a:rPr>
              <a:t> </a:t>
            </a:r>
            <a:r>
              <a:rPr lang="en-US" sz="2800" dirty="0" smtClean="0">
                <a:solidFill>
                  <a:srgbClr val="070605"/>
                </a:solidFill>
              </a:rPr>
              <a:t>reduces to </a:t>
            </a:r>
          </a:p>
          <a:p>
            <a:pPr marL="114300" lvl="1" indent="0" algn="l" rtl="0">
              <a:lnSpc>
                <a:spcPct val="93000"/>
              </a:lnSpc>
              <a:buClr>
                <a:schemeClr val="accent1"/>
              </a:buClr>
              <a:buNone/>
            </a:pPr>
            <a:r>
              <a:rPr lang="en-US" sz="2800" dirty="0">
                <a:solidFill>
                  <a:srgbClr val="070605"/>
                </a:solidFill>
              </a:rPr>
              <a:t> </a:t>
            </a:r>
            <a:r>
              <a:rPr lang="en-US" sz="2800" dirty="0" smtClean="0">
                <a:solidFill>
                  <a:srgbClr val="070605"/>
                </a:solidFill>
              </a:rPr>
              <a:t>    the previous case </a:t>
            </a:r>
            <a:r>
              <a:rPr lang="en-US" sz="2800" dirty="0" smtClean="0">
                <a:solidFill>
                  <a:srgbClr val="FF0000"/>
                </a:solidFill>
              </a:rPr>
              <a:t>T=2</a:t>
            </a:r>
            <a:r>
              <a:rPr lang="en-US" sz="2800" baseline="30000" dirty="0" smtClean="0">
                <a:solidFill>
                  <a:srgbClr val="FF0000"/>
                </a:solidFill>
              </a:rPr>
              <a:t>n/2</a:t>
            </a:r>
            <a:endParaRPr lang="en-US" sz="2800" dirty="0" smtClean="0">
              <a:solidFill>
                <a:srgbClr val="070605"/>
              </a:solidFill>
            </a:endParaRPr>
          </a:p>
        </p:txBody>
      </p:sp>
      <p:grpSp>
        <p:nvGrpSpPr>
          <p:cNvPr id="12" name="Group 11"/>
          <p:cNvGrpSpPr/>
          <p:nvPr/>
        </p:nvGrpSpPr>
        <p:grpSpPr>
          <a:xfrm>
            <a:off x="4571845" y="3600373"/>
            <a:ext cx="3615365" cy="1274122"/>
            <a:chOff x="4571845" y="3600373"/>
            <a:chExt cx="3615365" cy="1274122"/>
          </a:xfrm>
        </p:grpSpPr>
        <p:cxnSp>
          <p:nvCxnSpPr>
            <p:cNvPr id="248" name="Straight Arrow Connector 247"/>
            <p:cNvCxnSpPr/>
            <p:nvPr/>
          </p:nvCxnSpPr>
          <p:spPr>
            <a:xfrm>
              <a:off x="4734709" y="4690388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49" name="Group 248"/>
            <p:cNvGrpSpPr/>
            <p:nvPr/>
          </p:nvGrpSpPr>
          <p:grpSpPr>
            <a:xfrm>
              <a:off x="5268109" y="4615757"/>
              <a:ext cx="685800" cy="159857"/>
              <a:chOff x="1752600" y="2951018"/>
              <a:chExt cx="685800" cy="152400"/>
            </a:xfrm>
          </p:grpSpPr>
          <p:sp>
            <p:nvSpPr>
              <p:cNvPr id="250" name="Oval 249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251" name="Straight Arrow Connector 250"/>
              <p:cNvCxnSpPr>
                <a:stCxn id="250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52" name="TextBox 251"/>
            <p:cNvSpPr txBox="1"/>
            <p:nvPr/>
          </p:nvSpPr>
          <p:spPr>
            <a:xfrm>
              <a:off x="6002195" y="4325675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grpSp>
          <p:nvGrpSpPr>
            <p:cNvPr id="253" name="Group 252"/>
            <p:cNvGrpSpPr/>
            <p:nvPr/>
          </p:nvGrpSpPr>
          <p:grpSpPr>
            <a:xfrm>
              <a:off x="6650049" y="4615115"/>
              <a:ext cx="1381047" cy="161678"/>
              <a:chOff x="4969957" y="5748033"/>
              <a:chExt cx="1381047" cy="161678"/>
            </a:xfrm>
          </p:grpSpPr>
          <p:sp>
            <p:nvSpPr>
              <p:cNvPr id="254" name="Oval 253"/>
              <p:cNvSpPr/>
              <p:nvPr/>
            </p:nvSpPr>
            <p:spPr>
              <a:xfrm>
                <a:off x="4969957" y="5748033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255" name="Straight Arrow Connector 254"/>
              <p:cNvCxnSpPr>
                <a:stCxn id="254" idx="6"/>
              </p:cNvCxnSpPr>
              <p:nvPr/>
            </p:nvCxnSpPr>
            <p:spPr>
              <a:xfrm>
                <a:off x="5122357" y="5827962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56" name="Oval 255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257" name="Straight Arrow Connector 256"/>
              <p:cNvCxnSpPr/>
              <p:nvPr/>
            </p:nvCxnSpPr>
            <p:spPr>
              <a:xfrm>
                <a:off x="5817604" y="5833647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59" name="Oval 258"/>
            <p:cNvSpPr/>
            <p:nvPr/>
          </p:nvSpPr>
          <p:spPr>
            <a:xfrm>
              <a:off x="8034808" y="4620800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60" name="Oval 259"/>
            <p:cNvSpPr/>
            <p:nvPr/>
          </p:nvSpPr>
          <p:spPr>
            <a:xfrm>
              <a:off x="4582309" y="4625579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61" name="Right Brace 260"/>
            <p:cNvSpPr/>
            <p:nvPr/>
          </p:nvSpPr>
          <p:spPr>
            <a:xfrm rot="16200000">
              <a:off x="6259967" y="2398431"/>
              <a:ext cx="239121" cy="3615365"/>
            </a:xfrm>
            <a:prstGeom prst="righ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2" name="TextBox 261"/>
            <p:cNvSpPr txBox="1"/>
            <p:nvPr/>
          </p:nvSpPr>
          <p:spPr>
            <a:xfrm>
              <a:off x="5800814" y="3600373"/>
              <a:ext cx="133071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FF0000"/>
                  </a:solidFill>
                </a:rPr>
                <a:t>≈2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d</a:t>
              </a:r>
              <a:r>
                <a:rPr lang="en-US" sz="2400" dirty="0" smtClean="0">
                  <a:solidFill>
                    <a:srgbClr val="FF0000"/>
                  </a:solidFill>
                </a:rPr>
                <a:t>=2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n/2 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sp>
          <p:nvSpPr>
            <p:cNvPr id="84" name="TextBox 83"/>
            <p:cNvSpPr txBox="1"/>
            <p:nvPr/>
          </p:nvSpPr>
          <p:spPr>
            <a:xfrm>
              <a:off x="4699269" y="4200960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85" name="TextBox 84"/>
            <p:cNvSpPr txBox="1"/>
            <p:nvPr/>
          </p:nvSpPr>
          <p:spPr>
            <a:xfrm>
              <a:off x="5379789" y="4218806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86" name="TextBox 85"/>
            <p:cNvSpPr txBox="1"/>
            <p:nvPr/>
          </p:nvSpPr>
          <p:spPr>
            <a:xfrm>
              <a:off x="6800791" y="4226932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87" name="TextBox 86"/>
            <p:cNvSpPr txBox="1"/>
            <p:nvPr/>
          </p:nvSpPr>
          <p:spPr>
            <a:xfrm>
              <a:off x="7473229" y="4227790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236845" y="4874495"/>
            <a:ext cx="8076481" cy="1961937"/>
            <a:chOff x="236845" y="4874495"/>
            <a:chExt cx="8076481" cy="1961937"/>
          </a:xfrm>
        </p:grpSpPr>
        <p:sp>
          <p:nvSpPr>
            <p:cNvPr id="229" name="Rectangle 228"/>
            <p:cNvSpPr/>
            <p:nvPr/>
          </p:nvSpPr>
          <p:spPr>
            <a:xfrm>
              <a:off x="4728295" y="5041768"/>
              <a:ext cx="44492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400" dirty="0">
                  <a:solidFill>
                    <a:srgbClr val="FF0000"/>
                  </a:solidFill>
                </a:rPr>
                <a:t>h</a:t>
              </a:r>
              <a:endParaRPr lang="en-US" sz="2400" dirty="0"/>
            </a:p>
          </p:txBody>
        </p:sp>
        <p:sp>
          <p:nvSpPr>
            <p:cNvPr id="230" name="Rectangle 229"/>
            <p:cNvSpPr/>
            <p:nvPr/>
          </p:nvSpPr>
          <p:spPr>
            <a:xfrm>
              <a:off x="6909069" y="5054699"/>
              <a:ext cx="44492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400" dirty="0">
                  <a:solidFill>
                    <a:srgbClr val="FF0000"/>
                  </a:solidFill>
                </a:rPr>
                <a:t>h</a:t>
              </a:r>
              <a:endParaRPr lang="en-US" sz="2400" dirty="0"/>
            </a:p>
          </p:txBody>
        </p:sp>
        <p:sp>
          <p:nvSpPr>
            <p:cNvPr id="231" name="Rectangle 230"/>
            <p:cNvSpPr/>
            <p:nvPr/>
          </p:nvSpPr>
          <p:spPr>
            <a:xfrm>
              <a:off x="7568773" y="5055882"/>
              <a:ext cx="44492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400" dirty="0">
                  <a:solidFill>
                    <a:srgbClr val="FF0000"/>
                  </a:solidFill>
                </a:rPr>
                <a:t>h</a:t>
              </a:r>
              <a:endParaRPr lang="en-US" sz="2400" dirty="0"/>
            </a:p>
          </p:txBody>
        </p:sp>
        <p:grpSp>
          <p:nvGrpSpPr>
            <p:cNvPr id="3" name="Group 2"/>
            <p:cNvGrpSpPr/>
            <p:nvPr/>
          </p:nvGrpSpPr>
          <p:grpSpPr>
            <a:xfrm>
              <a:off x="3937269" y="5466560"/>
              <a:ext cx="685800" cy="159857"/>
              <a:chOff x="1524000" y="4055748"/>
              <a:chExt cx="685800" cy="159857"/>
            </a:xfrm>
          </p:grpSpPr>
          <p:sp>
            <p:nvSpPr>
              <p:cNvPr id="114" name="Oval 113"/>
              <p:cNvSpPr/>
              <p:nvPr/>
            </p:nvSpPr>
            <p:spPr>
              <a:xfrm>
                <a:off x="1524000" y="4055748"/>
                <a:ext cx="152400" cy="159857"/>
              </a:xfrm>
              <a:prstGeom prst="ellipse">
                <a:avLst/>
              </a:prstGeom>
              <a:solidFill>
                <a:srgbClr val="FF0000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rgbClr val="FF0000"/>
                  </a:solidFill>
                </a:endParaRPr>
              </a:p>
            </p:txBody>
          </p:sp>
          <p:cxnSp>
            <p:nvCxnSpPr>
              <p:cNvPr id="115" name="Straight Arrow Connector 114"/>
              <p:cNvCxnSpPr/>
              <p:nvPr/>
            </p:nvCxnSpPr>
            <p:spPr>
              <a:xfrm>
                <a:off x="1676400" y="4135676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" name="Rectangle 5"/>
            <p:cNvSpPr/>
            <p:nvPr/>
          </p:nvSpPr>
          <p:spPr>
            <a:xfrm>
              <a:off x="4116191" y="5054299"/>
              <a:ext cx="44492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400" dirty="0">
                  <a:solidFill>
                    <a:srgbClr val="FF0000"/>
                  </a:solidFill>
                </a:rPr>
                <a:t>h</a:t>
              </a:r>
              <a:endParaRPr lang="en-US" sz="2400" dirty="0"/>
            </a:p>
          </p:txBody>
        </p:sp>
        <p:sp>
          <p:nvSpPr>
            <p:cNvPr id="263" name="Oval 13"/>
            <p:cNvSpPr/>
            <p:nvPr/>
          </p:nvSpPr>
          <p:spPr>
            <a:xfrm>
              <a:off x="3747983" y="5164788"/>
              <a:ext cx="1165972" cy="654564"/>
            </a:xfrm>
            <a:prstGeom prst="ellipse">
              <a:avLst/>
            </a:prstGeom>
            <a:noFill/>
            <a:ln>
              <a:solidFill>
                <a:srgbClr val="070605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8" name="Straight Arrow Connector 7"/>
            <p:cNvCxnSpPr/>
            <p:nvPr/>
          </p:nvCxnSpPr>
          <p:spPr>
            <a:xfrm flipV="1">
              <a:off x="4626304" y="4874495"/>
              <a:ext cx="287651" cy="290293"/>
            </a:xfrm>
            <a:prstGeom prst="straightConnector1">
              <a:avLst/>
            </a:prstGeom>
            <a:ln w="19050">
              <a:solidFill>
                <a:srgbClr val="070605"/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0" name="Oval 119"/>
            <p:cNvSpPr/>
            <p:nvPr/>
          </p:nvSpPr>
          <p:spPr>
            <a:xfrm>
              <a:off x="4623069" y="5459103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121" name="Straight Arrow Connector 120"/>
            <p:cNvCxnSpPr/>
            <p:nvPr/>
          </p:nvCxnSpPr>
          <p:spPr>
            <a:xfrm>
              <a:off x="4775469" y="5539031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6" name="Oval 125"/>
            <p:cNvSpPr/>
            <p:nvPr/>
          </p:nvSpPr>
          <p:spPr>
            <a:xfrm>
              <a:off x="6756669" y="543603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127" name="Straight Arrow Connector 126"/>
            <p:cNvCxnSpPr/>
            <p:nvPr/>
          </p:nvCxnSpPr>
          <p:spPr>
            <a:xfrm>
              <a:off x="6909069" y="5515964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9" name="Oval 128"/>
            <p:cNvSpPr/>
            <p:nvPr/>
          </p:nvSpPr>
          <p:spPr>
            <a:xfrm>
              <a:off x="7453355" y="543643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130" name="Straight Arrow Connector 129"/>
            <p:cNvCxnSpPr/>
            <p:nvPr/>
          </p:nvCxnSpPr>
          <p:spPr>
            <a:xfrm>
              <a:off x="7605755" y="5516364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3" name="Oval 192"/>
            <p:cNvSpPr/>
            <p:nvPr/>
          </p:nvSpPr>
          <p:spPr>
            <a:xfrm>
              <a:off x="8139155" y="543643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195" name="TextBox 194"/>
            <p:cNvSpPr txBox="1"/>
            <p:nvPr/>
          </p:nvSpPr>
          <p:spPr>
            <a:xfrm>
              <a:off x="5689869" y="5161626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209" name="Oval 208"/>
            <p:cNvSpPr/>
            <p:nvPr/>
          </p:nvSpPr>
          <p:spPr>
            <a:xfrm>
              <a:off x="3937269" y="5911490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210" name="Straight Arrow Connector 209"/>
            <p:cNvCxnSpPr/>
            <p:nvPr/>
          </p:nvCxnSpPr>
          <p:spPr>
            <a:xfrm>
              <a:off x="4089669" y="5991418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7" name="Oval 206"/>
            <p:cNvSpPr/>
            <p:nvPr/>
          </p:nvSpPr>
          <p:spPr>
            <a:xfrm>
              <a:off x="4623069" y="5904033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208" name="Straight Arrow Connector 207"/>
            <p:cNvCxnSpPr/>
            <p:nvPr/>
          </p:nvCxnSpPr>
          <p:spPr>
            <a:xfrm>
              <a:off x="4775469" y="5983961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5" name="Oval 204"/>
            <p:cNvSpPr/>
            <p:nvPr/>
          </p:nvSpPr>
          <p:spPr>
            <a:xfrm>
              <a:off x="6756669" y="588096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206" name="Straight Arrow Connector 205"/>
            <p:cNvCxnSpPr/>
            <p:nvPr/>
          </p:nvCxnSpPr>
          <p:spPr>
            <a:xfrm>
              <a:off x="6909069" y="5960894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3" name="Oval 202"/>
            <p:cNvSpPr/>
            <p:nvPr/>
          </p:nvSpPr>
          <p:spPr>
            <a:xfrm>
              <a:off x="7453355" y="588136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204" name="Straight Arrow Connector 203"/>
            <p:cNvCxnSpPr/>
            <p:nvPr/>
          </p:nvCxnSpPr>
          <p:spPr>
            <a:xfrm>
              <a:off x="7605755" y="5961294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1" name="Oval 200"/>
            <p:cNvSpPr/>
            <p:nvPr/>
          </p:nvSpPr>
          <p:spPr>
            <a:xfrm>
              <a:off x="8139155" y="588136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02" name="TextBox 201"/>
            <p:cNvSpPr txBox="1"/>
            <p:nvPr/>
          </p:nvSpPr>
          <p:spPr>
            <a:xfrm>
              <a:off x="5689869" y="5606556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224" name="Oval 223"/>
            <p:cNvSpPr/>
            <p:nvPr/>
          </p:nvSpPr>
          <p:spPr>
            <a:xfrm>
              <a:off x="3959040" y="659254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225" name="Straight Arrow Connector 224"/>
            <p:cNvCxnSpPr/>
            <p:nvPr/>
          </p:nvCxnSpPr>
          <p:spPr>
            <a:xfrm>
              <a:off x="4111440" y="6672474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2" name="Oval 221"/>
            <p:cNvSpPr/>
            <p:nvPr/>
          </p:nvSpPr>
          <p:spPr>
            <a:xfrm>
              <a:off x="4644840" y="6585089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223" name="Straight Arrow Connector 222"/>
            <p:cNvCxnSpPr/>
            <p:nvPr/>
          </p:nvCxnSpPr>
          <p:spPr>
            <a:xfrm>
              <a:off x="4797240" y="6665017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0" name="Oval 219"/>
            <p:cNvSpPr/>
            <p:nvPr/>
          </p:nvSpPr>
          <p:spPr>
            <a:xfrm>
              <a:off x="6778440" y="6562022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221" name="Straight Arrow Connector 220"/>
            <p:cNvCxnSpPr/>
            <p:nvPr/>
          </p:nvCxnSpPr>
          <p:spPr>
            <a:xfrm>
              <a:off x="6930840" y="6641950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8" name="Oval 217"/>
            <p:cNvSpPr/>
            <p:nvPr/>
          </p:nvSpPr>
          <p:spPr>
            <a:xfrm>
              <a:off x="7475126" y="6562422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219" name="Straight Arrow Connector 218"/>
            <p:cNvCxnSpPr/>
            <p:nvPr/>
          </p:nvCxnSpPr>
          <p:spPr>
            <a:xfrm>
              <a:off x="7627526" y="6642350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6" name="Oval 215"/>
            <p:cNvSpPr/>
            <p:nvPr/>
          </p:nvSpPr>
          <p:spPr>
            <a:xfrm>
              <a:off x="8160926" y="6562422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17" name="TextBox 216"/>
            <p:cNvSpPr txBox="1"/>
            <p:nvPr/>
          </p:nvSpPr>
          <p:spPr>
            <a:xfrm>
              <a:off x="5711640" y="6287612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226" name="TextBox 225"/>
            <p:cNvSpPr txBox="1"/>
            <p:nvPr/>
          </p:nvSpPr>
          <p:spPr>
            <a:xfrm>
              <a:off x="4405923" y="5960205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227" name="TextBox 226"/>
            <p:cNvSpPr txBox="1"/>
            <p:nvPr/>
          </p:nvSpPr>
          <p:spPr>
            <a:xfrm>
              <a:off x="5689869" y="5983961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228" name="TextBox 227"/>
            <p:cNvSpPr txBox="1"/>
            <p:nvPr/>
          </p:nvSpPr>
          <p:spPr>
            <a:xfrm>
              <a:off x="7284626" y="5983961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90" name="Oval 89"/>
            <p:cNvSpPr/>
            <p:nvPr/>
          </p:nvSpPr>
          <p:spPr>
            <a:xfrm>
              <a:off x="236845" y="6349168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cxnSp>
          <p:nvCxnSpPr>
            <p:cNvPr id="91" name="Straight Arrow Connector 90"/>
            <p:cNvCxnSpPr>
              <a:stCxn id="90" idx="6"/>
            </p:cNvCxnSpPr>
            <p:nvPr/>
          </p:nvCxnSpPr>
          <p:spPr>
            <a:xfrm>
              <a:off x="389245" y="6429097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2" name="TextBox 91"/>
            <p:cNvSpPr txBox="1"/>
            <p:nvPr/>
          </p:nvSpPr>
          <p:spPr>
            <a:xfrm>
              <a:off x="970931" y="6059086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94" name="Oval 93"/>
            <p:cNvSpPr/>
            <p:nvPr/>
          </p:nvSpPr>
          <p:spPr>
            <a:xfrm>
              <a:off x="1618785" y="6348526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cxnSp>
          <p:nvCxnSpPr>
            <p:cNvPr id="95" name="Straight Arrow Connector 94"/>
            <p:cNvCxnSpPr>
              <a:stCxn id="94" idx="6"/>
            </p:cNvCxnSpPr>
            <p:nvPr/>
          </p:nvCxnSpPr>
          <p:spPr>
            <a:xfrm>
              <a:off x="1771185" y="6428455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6" name="Oval 95"/>
            <p:cNvSpPr/>
            <p:nvPr/>
          </p:nvSpPr>
          <p:spPr>
            <a:xfrm>
              <a:off x="2314032" y="6350347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cxnSp>
          <p:nvCxnSpPr>
            <p:cNvPr id="97" name="Straight Arrow Connector 96"/>
            <p:cNvCxnSpPr/>
            <p:nvPr/>
          </p:nvCxnSpPr>
          <p:spPr>
            <a:xfrm>
              <a:off x="2466432" y="6434140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8" name="Oval 13"/>
            <p:cNvSpPr/>
            <p:nvPr/>
          </p:nvSpPr>
          <p:spPr>
            <a:xfrm>
              <a:off x="2872836" y="6239693"/>
              <a:ext cx="391558" cy="368213"/>
            </a:xfrm>
            <a:prstGeom prst="ellipse">
              <a:avLst/>
            </a:prstGeom>
            <a:no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Oval 98"/>
            <p:cNvSpPr/>
            <p:nvPr/>
          </p:nvSpPr>
          <p:spPr>
            <a:xfrm>
              <a:off x="3003544" y="6354211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100" name="TextBox 99"/>
            <p:cNvSpPr txBox="1"/>
            <p:nvPr/>
          </p:nvSpPr>
          <p:spPr>
            <a:xfrm>
              <a:off x="667946" y="5198715"/>
              <a:ext cx="1370974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070605"/>
                  </a:solidFill>
                </a:rPr>
                <a:t>data </a:t>
              </a:r>
              <a:r>
                <a:rPr lang="en-US" sz="2400" dirty="0">
                  <a:solidFill>
                    <a:srgbClr val="070605"/>
                  </a:solidFill>
                </a:rPr>
                <a:t>chain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sp>
          <p:nvSpPr>
            <p:cNvPr id="88" name="TextBox 87"/>
            <p:cNvSpPr txBox="1"/>
            <p:nvPr/>
          </p:nvSpPr>
          <p:spPr>
            <a:xfrm>
              <a:off x="361628" y="5968610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>
                  <a:solidFill>
                    <a:srgbClr val="0070C0"/>
                  </a:solidFill>
                </a:rPr>
                <a:t>1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101" name="TextBox 100"/>
            <p:cNvSpPr txBox="1"/>
            <p:nvPr/>
          </p:nvSpPr>
          <p:spPr>
            <a:xfrm>
              <a:off x="1775752" y="5932510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>
                  <a:solidFill>
                    <a:srgbClr val="0070C0"/>
                  </a:solidFill>
                </a:rPr>
                <a:t>1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102" name="TextBox 101"/>
            <p:cNvSpPr txBox="1"/>
            <p:nvPr/>
          </p:nvSpPr>
          <p:spPr>
            <a:xfrm>
              <a:off x="2419979" y="5915216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>
                  <a:solidFill>
                    <a:srgbClr val="0070C0"/>
                  </a:solidFill>
                </a:rPr>
                <a:t>1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28903697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7522106" cy="1143000"/>
          </a:xfrm>
        </p:spPr>
        <p:txBody>
          <a:bodyPr>
            <a:normAutofit fontScale="90000"/>
          </a:bodyPr>
          <a:lstStyle/>
          <a:p>
            <a:pPr algn="l" rtl="0"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New Time-Memory-Data Tradeoffs for FX-Constructions </a:t>
            </a:r>
            <a:r>
              <a:rPr lang="en-US" sz="4000" b="1" dirty="0" smtClean="0">
                <a:solidFill>
                  <a:schemeClr val="hlink"/>
                </a:solidFill>
              </a:rPr>
              <a:t>(with </a:t>
            </a:r>
            <a:r>
              <a:rPr lang="en-US" sz="4000" b="1" dirty="0">
                <a:solidFill>
                  <a:schemeClr val="hlink"/>
                </a:solidFill>
              </a:rPr>
              <a:t>preprocessing)</a:t>
            </a:r>
            <a:r>
              <a:rPr lang="en-US" sz="4000" dirty="0">
                <a:solidFill>
                  <a:schemeClr val="hlink"/>
                </a:solidFill>
              </a:rPr>
              <a:t> </a:t>
            </a: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-81410" y="1096726"/>
            <a:ext cx="8940994" cy="3888830"/>
          </a:xfrm>
        </p:spPr>
        <p:txBody>
          <a:bodyPr>
            <a:normAutofit/>
          </a:bodyPr>
          <a:lstStyle/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Hellman’s tradeoff for “special points” was first applied to </a:t>
            </a:r>
            <a:r>
              <a:rPr lang="en-US" sz="2800" b="1" dirty="0" smtClean="0">
                <a:solidFill>
                  <a:srgbClr val="070605"/>
                </a:solidFill>
              </a:rPr>
              <a:t>stream ciphers </a:t>
            </a:r>
            <a:r>
              <a:rPr lang="en-US" sz="2800" dirty="0" smtClean="0">
                <a:solidFill>
                  <a:srgbClr val="070605"/>
                </a:solidFill>
              </a:rPr>
              <a:t>by </a:t>
            </a:r>
            <a:r>
              <a:rPr lang="en-US" sz="2800" dirty="0" err="1" smtClean="0">
                <a:solidFill>
                  <a:srgbClr val="070605"/>
                </a:solidFill>
              </a:rPr>
              <a:t>Biryukov</a:t>
            </a:r>
            <a:r>
              <a:rPr lang="en-US" sz="2800" dirty="0" smtClean="0">
                <a:solidFill>
                  <a:srgbClr val="070605"/>
                </a:solidFill>
              </a:rPr>
              <a:t> and Shamir</a:t>
            </a:r>
          </a:p>
          <a:p>
            <a:pPr marL="914400" lvl="2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400" dirty="0" smtClean="0">
                <a:solidFill>
                  <a:srgbClr val="070605"/>
                </a:solidFill>
              </a:rPr>
              <a:t>Tradeoff </a:t>
            </a:r>
            <a:r>
              <a:rPr lang="en-US" sz="2400" dirty="0">
                <a:solidFill>
                  <a:srgbClr val="070605"/>
                </a:solidFill>
              </a:rPr>
              <a:t>is </a:t>
            </a:r>
            <a:r>
              <a:rPr lang="en-US" sz="2400" dirty="0" smtClean="0">
                <a:solidFill>
                  <a:srgbClr val="FF0000"/>
                </a:solidFill>
              </a:rPr>
              <a:t>TM</a:t>
            </a:r>
            <a:r>
              <a:rPr lang="en-US" sz="2400" baseline="30000" dirty="0" smtClean="0">
                <a:solidFill>
                  <a:srgbClr val="FF0000"/>
                </a:solidFill>
              </a:rPr>
              <a:t>2</a:t>
            </a:r>
            <a:r>
              <a:rPr lang="en-US" sz="2400" dirty="0" smtClean="0">
                <a:solidFill>
                  <a:srgbClr val="FF0000"/>
                </a:solidFill>
              </a:rPr>
              <a:t>D</a:t>
            </a:r>
            <a:r>
              <a:rPr lang="en-US" sz="2400" baseline="30000" dirty="0" smtClean="0">
                <a:solidFill>
                  <a:srgbClr val="FF0000"/>
                </a:solidFill>
              </a:rPr>
              <a:t>2</a:t>
            </a:r>
            <a:r>
              <a:rPr lang="en-US" sz="2400" dirty="0" smtClean="0">
                <a:solidFill>
                  <a:srgbClr val="FF0000"/>
                </a:solidFill>
              </a:rPr>
              <a:t>=N</a:t>
            </a:r>
            <a:r>
              <a:rPr lang="en-US" sz="2400" baseline="30000" dirty="0" smtClean="0">
                <a:solidFill>
                  <a:srgbClr val="FF0000"/>
                </a:solidFill>
              </a:rPr>
              <a:t>2 </a:t>
            </a:r>
            <a:r>
              <a:rPr lang="en-US" sz="2400" dirty="0">
                <a:solidFill>
                  <a:srgbClr val="070605"/>
                </a:solidFill>
              </a:rPr>
              <a:t>(where </a:t>
            </a:r>
            <a:r>
              <a:rPr lang="en-US" sz="2400" dirty="0">
                <a:solidFill>
                  <a:srgbClr val="FF0000"/>
                </a:solidFill>
              </a:rPr>
              <a:t>N </a:t>
            </a:r>
            <a:r>
              <a:rPr lang="en-US" sz="2400" dirty="0">
                <a:solidFill>
                  <a:srgbClr val="070605"/>
                </a:solidFill>
              </a:rPr>
              <a:t>is</a:t>
            </a:r>
            <a:r>
              <a:rPr lang="en-US" sz="2400" dirty="0">
                <a:solidFill>
                  <a:srgbClr val="FF0000"/>
                </a:solidFill>
              </a:rPr>
              <a:t> </a:t>
            </a:r>
            <a:r>
              <a:rPr lang="en-US" sz="2400" dirty="0">
                <a:solidFill>
                  <a:srgbClr val="070605"/>
                </a:solidFill>
              </a:rPr>
              <a:t>the secret state size</a:t>
            </a:r>
            <a:r>
              <a:rPr lang="en-US" sz="2400" dirty="0">
                <a:solidFill>
                  <a:srgbClr val="FF0000"/>
                </a:solidFill>
              </a:rPr>
              <a:t> </a:t>
            </a:r>
            <a:r>
              <a:rPr lang="en-US" sz="2400" dirty="0" smtClean="0">
                <a:solidFill>
                  <a:srgbClr val="070605"/>
                </a:solidFill>
              </a:rPr>
              <a:t>)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For </a:t>
            </a:r>
            <a:r>
              <a:rPr lang="en-US" sz="2800" b="1" dirty="0" smtClean="0">
                <a:solidFill>
                  <a:srgbClr val="070605"/>
                </a:solidFill>
              </a:rPr>
              <a:t>FX-constructions</a:t>
            </a:r>
            <a:r>
              <a:rPr lang="en-US" sz="2800" dirty="0" smtClean="0">
                <a:solidFill>
                  <a:srgbClr val="070605"/>
                </a:solidFill>
              </a:rPr>
              <a:t> the tradeoff is better: </a:t>
            </a:r>
            <a:r>
              <a:rPr lang="en-US" sz="2800" dirty="0" smtClean="0">
                <a:solidFill>
                  <a:srgbClr val="FF0000"/>
                </a:solidFill>
              </a:rPr>
              <a:t>TM</a:t>
            </a:r>
            <a:r>
              <a:rPr lang="en-US" sz="2800" baseline="30000" dirty="0" smtClean="0">
                <a:solidFill>
                  <a:srgbClr val="FF0000"/>
                </a:solidFill>
              </a:rPr>
              <a:t>2</a:t>
            </a:r>
            <a:r>
              <a:rPr lang="en-US" sz="2800" dirty="0" smtClean="0">
                <a:solidFill>
                  <a:srgbClr val="FF0000"/>
                </a:solidFill>
              </a:rPr>
              <a:t>D</a:t>
            </a:r>
            <a:r>
              <a:rPr lang="en-US" sz="2800" baseline="30000" dirty="0" smtClean="0">
                <a:solidFill>
                  <a:srgbClr val="FF0000"/>
                </a:solidFill>
              </a:rPr>
              <a:t>3</a:t>
            </a:r>
            <a:r>
              <a:rPr lang="en-US" sz="2800" dirty="0" smtClean="0">
                <a:solidFill>
                  <a:srgbClr val="FF0000"/>
                </a:solidFill>
              </a:rPr>
              <a:t>=N</a:t>
            </a:r>
            <a:r>
              <a:rPr lang="en-US" sz="2800" baseline="30000" dirty="0" smtClean="0">
                <a:solidFill>
                  <a:srgbClr val="FF0000"/>
                </a:solidFill>
              </a:rPr>
              <a:t>2 </a:t>
            </a:r>
            <a:r>
              <a:rPr lang="en-US" sz="2800" dirty="0" smtClean="0">
                <a:solidFill>
                  <a:srgbClr val="070605"/>
                </a:solidFill>
              </a:rPr>
              <a:t>(where </a:t>
            </a:r>
            <a:r>
              <a:rPr lang="en-US" sz="2800" dirty="0" smtClean="0">
                <a:solidFill>
                  <a:srgbClr val="FF0000"/>
                </a:solidFill>
              </a:rPr>
              <a:t>N=2</a:t>
            </a:r>
            <a:r>
              <a:rPr lang="en-US" sz="2800" baseline="30000" dirty="0" smtClean="0">
                <a:solidFill>
                  <a:srgbClr val="FF0000"/>
                </a:solidFill>
              </a:rPr>
              <a:t>n+b </a:t>
            </a:r>
            <a:r>
              <a:rPr lang="en-US" sz="2800" dirty="0" smtClean="0">
                <a:solidFill>
                  <a:srgbClr val="070605"/>
                </a:solidFill>
              </a:rPr>
              <a:t>and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 err="1">
                <a:solidFill>
                  <a:srgbClr val="FF0000"/>
                </a:solidFill>
              </a:rPr>
              <a:t>d≤</a:t>
            </a:r>
            <a:r>
              <a:rPr lang="en-US" sz="2800" dirty="0" err="1" smtClean="0">
                <a:solidFill>
                  <a:srgbClr val="FF0000"/>
                </a:solidFill>
              </a:rPr>
              <a:t>n</a:t>
            </a:r>
            <a:r>
              <a:rPr lang="en-US" sz="2800" dirty="0" smtClean="0">
                <a:solidFill>
                  <a:srgbClr val="FF0000"/>
                </a:solidFill>
              </a:rPr>
              <a:t>/2</a:t>
            </a:r>
            <a:r>
              <a:rPr lang="en-US" sz="2800" dirty="0" smtClean="0">
                <a:solidFill>
                  <a:srgbClr val="070605"/>
                </a:solidFill>
              </a:rPr>
              <a:t>)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For stream ciphers </a:t>
            </a:r>
            <a:r>
              <a:rPr lang="el-GR" sz="2800" dirty="0">
                <a:solidFill>
                  <a:srgbClr val="0070C0"/>
                </a:solidFill>
              </a:rPr>
              <a:t>Φ</a:t>
            </a:r>
            <a:r>
              <a:rPr lang="en-US" sz="2800" baseline="-25000" dirty="0" smtClean="0">
                <a:solidFill>
                  <a:srgbClr val="0070C0"/>
                </a:solidFill>
              </a:rPr>
              <a:t>1</a:t>
            </a:r>
            <a:r>
              <a:rPr lang="en-US" sz="2800" baseline="-25000" dirty="0" smtClean="0">
                <a:solidFill>
                  <a:srgbClr val="FF0000"/>
                </a:solidFill>
              </a:rPr>
              <a:t> </a:t>
            </a:r>
            <a:r>
              <a:rPr lang="en-US" sz="2800" dirty="0" smtClean="0">
                <a:solidFill>
                  <a:srgbClr val="070605"/>
                </a:solidFill>
              </a:rPr>
              <a:t>is a </a:t>
            </a:r>
            <a:r>
              <a:rPr lang="en-US" sz="2800" b="1" dirty="0" smtClean="0">
                <a:solidFill>
                  <a:srgbClr val="070605"/>
                </a:solidFill>
              </a:rPr>
              <a:t>permutation</a:t>
            </a:r>
            <a:r>
              <a:rPr lang="en-US" sz="2800" dirty="0" smtClean="0">
                <a:solidFill>
                  <a:srgbClr val="070605"/>
                </a:solidFill>
              </a:rPr>
              <a:t> (state update)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>
                <a:solidFill>
                  <a:srgbClr val="070605"/>
                </a:solidFill>
              </a:rPr>
              <a:t>For </a:t>
            </a:r>
            <a:r>
              <a:rPr lang="en-US" sz="2800" dirty="0" smtClean="0">
                <a:solidFill>
                  <a:srgbClr val="070605"/>
                </a:solidFill>
              </a:rPr>
              <a:t>FX-constructions </a:t>
            </a:r>
            <a:r>
              <a:rPr lang="el-GR" sz="2800" dirty="0" smtClean="0">
                <a:solidFill>
                  <a:srgbClr val="0070C0"/>
                </a:solidFill>
              </a:rPr>
              <a:t>Φ</a:t>
            </a:r>
            <a:r>
              <a:rPr lang="en-US" sz="2800" baseline="-25000" dirty="0">
                <a:solidFill>
                  <a:srgbClr val="0070C0"/>
                </a:solidFill>
              </a:rPr>
              <a:t>1</a:t>
            </a:r>
            <a:r>
              <a:rPr lang="en-US" sz="2800" baseline="-25000" dirty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070605"/>
                </a:solidFill>
              </a:rPr>
              <a:t>is a </a:t>
            </a:r>
            <a:r>
              <a:rPr lang="en-US" sz="2800" b="1" dirty="0" smtClean="0">
                <a:solidFill>
                  <a:srgbClr val="070605"/>
                </a:solidFill>
              </a:rPr>
              <a:t>general function </a:t>
            </a:r>
            <a:r>
              <a:rPr lang="en-US" sz="2800" dirty="0" smtClean="0">
                <a:solidFill>
                  <a:srgbClr val="070605"/>
                </a:solidFill>
              </a:rPr>
              <a:t>with</a:t>
            </a:r>
            <a:r>
              <a:rPr lang="en-US" sz="2800" b="1" dirty="0" smtClean="0">
                <a:solidFill>
                  <a:srgbClr val="070605"/>
                </a:solidFill>
              </a:rPr>
              <a:t> entropy loss </a:t>
            </a:r>
          </a:p>
          <a:p>
            <a:pPr marL="914400" lvl="2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500" dirty="0" smtClean="0">
                <a:solidFill>
                  <a:srgbClr val="070605"/>
                </a:solidFill>
              </a:rPr>
              <a:t>similar tradeoffs can be obtained for other schemes (</a:t>
            </a:r>
            <a:r>
              <a:rPr lang="en-US" sz="2500" b="1" dirty="0" smtClean="0">
                <a:solidFill>
                  <a:srgbClr val="070605"/>
                </a:solidFill>
              </a:rPr>
              <a:t>AE</a:t>
            </a:r>
            <a:r>
              <a:rPr lang="en-US" sz="2500" dirty="0" smtClean="0">
                <a:solidFill>
                  <a:srgbClr val="070605"/>
                </a:solidFill>
              </a:rPr>
              <a:t>)</a:t>
            </a:r>
            <a:endParaRPr lang="en-US" sz="2500" dirty="0">
              <a:solidFill>
                <a:srgbClr val="070605"/>
              </a:solidFill>
            </a:endParaRPr>
          </a:p>
          <a:p>
            <a:pPr marL="114300" lvl="1" indent="0" algn="l" rtl="0">
              <a:lnSpc>
                <a:spcPct val="93000"/>
              </a:lnSpc>
              <a:buClr>
                <a:schemeClr val="accent1"/>
              </a:buClr>
              <a:buNone/>
            </a:pPr>
            <a:endParaRPr lang="en-US" sz="2800" dirty="0">
              <a:solidFill>
                <a:srgbClr val="070605"/>
              </a:solidFill>
            </a:endParaRP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endParaRPr lang="en-US" sz="2800" dirty="0" smtClean="0">
              <a:solidFill>
                <a:srgbClr val="070605"/>
              </a:solidFill>
            </a:endParaRPr>
          </a:p>
          <a:p>
            <a:pPr marL="114300" lvl="1" indent="0" algn="l" rtl="0">
              <a:lnSpc>
                <a:spcPct val="93000"/>
              </a:lnSpc>
              <a:buClr>
                <a:schemeClr val="accent1"/>
              </a:buClr>
              <a:buNone/>
            </a:pPr>
            <a:endParaRPr lang="en-US" sz="2800" dirty="0" smtClean="0">
              <a:solidFill>
                <a:srgbClr val="070605"/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477695" y="4841177"/>
            <a:ext cx="8513186" cy="2018969"/>
            <a:chOff x="477695" y="4841177"/>
            <a:chExt cx="8513186" cy="2018969"/>
          </a:xfrm>
        </p:grpSpPr>
        <p:grpSp>
          <p:nvGrpSpPr>
            <p:cNvPr id="84" name="Group 83"/>
            <p:cNvGrpSpPr/>
            <p:nvPr/>
          </p:nvGrpSpPr>
          <p:grpSpPr>
            <a:xfrm>
              <a:off x="4630867" y="5699827"/>
              <a:ext cx="4354286" cy="548820"/>
              <a:chOff x="1524000" y="3750814"/>
              <a:chExt cx="4354286" cy="548820"/>
            </a:xfrm>
          </p:grpSpPr>
          <p:grpSp>
            <p:nvGrpSpPr>
              <p:cNvPr id="85" name="Group 84"/>
              <p:cNvGrpSpPr/>
              <p:nvPr/>
            </p:nvGrpSpPr>
            <p:grpSpPr>
              <a:xfrm>
                <a:off x="1524000" y="4055748"/>
                <a:ext cx="685800" cy="159857"/>
                <a:chOff x="1524000" y="4055748"/>
                <a:chExt cx="685800" cy="159857"/>
              </a:xfrm>
            </p:grpSpPr>
            <p:sp>
              <p:nvSpPr>
                <p:cNvPr id="109" name="Oval 108"/>
                <p:cNvSpPr/>
                <p:nvPr/>
              </p:nvSpPr>
              <p:spPr>
                <a:xfrm>
                  <a:off x="1524000" y="4055748"/>
                  <a:ext cx="152400" cy="159857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rgbClr val="FF0000"/>
                    </a:solidFill>
                  </a:endParaRPr>
                </a:p>
              </p:txBody>
            </p:sp>
            <p:cxnSp>
              <p:nvCxnSpPr>
                <p:cNvPr id="110" name="Straight Arrow Connector 109"/>
                <p:cNvCxnSpPr/>
                <p:nvPr/>
              </p:nvCxnSpPr>
              <p:spPr>
                <a:xfrm>
                  <a:off x="1676400" y="4135676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86" name="Group 85"/>
              <p:cNvGrpSpPr/>
              <p:nvPr/>
            </p:nvGrpSpPr>
            <p:grpSpPr>
              <a:xfrm>
                <a:off x="2209800" y="4048291"/>
                <a:ext cx="685800" cy="159857"/>
                <a:chOff x="1524000" y="4055748"/>
                <a:chExt cx="685800" cy="159857"/>
              </a:xfrm>
            </p:grpSpPr>
            <p:sp>
              <p:nvSpPr>
                <p:cNvPr id="107" name="Oval 106"/>
                <p:cNvSpPr/>
                <p:nvPr/>
              </p:nvSpPr>
              <p:spPr>
                <a:xfrm>
                  <a:off x="1524000" y="4055748"/>
                  <a:ext cx="152400" cy="159857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rgbClr val="FF0000"/>
                    </a:solidFill>
                  </a:endParaRPr>
                </a:p>
              </p:txBody>
            </p:sp>
            <p:cxnSp>
              <p:nvCxnSpPr>
                <p:cNvPr id="108" name="Straight Arrow Connector 107"/>
                <p:cNvCxnSpPr/>
                <p:nvPr/>
              </p:nvCxnSpPr>
              <p:spPr>
                <a:xfrm>
                  <a:off x="1676400" y="4135676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87" name="Group 86"/>
              <p:cNvGrpSpPr/>
              <p:nvPr/>
            </p:nvGrpSpPr>
            <p:grpSpPr>
              <a:xfrm>
                <a:off x="4343400" y="4025224"/>
                <a:ext cx="685800" cy="159857"/>
                <a:chOff x="1524000" y="4055748"/>
                <a:chExt cx="685800" cy="159857"/>
              </a:xfrm>
            </p:grpSpPr>
            <p:sp>
              <p:nvSpPr>
                <p:cNvPr id="105" name="Oval 104"/>
                <p:cNvSpPr/>
                <p:nvPr/>
              </p:nvSpPr>
              <p:spPr>
                <a:xfrm>
                  <a:off x="1524000" y="4055748"/>
                  <a:ext cx="152400" cy="159857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rgbClr val="FF0000"/>
                    </a:solidFill>
                  </a:endParaRPr>
                </a:p>
              </p:txBody>
            </p:sp>
            <p:cxnSp>
              <p:nvCxnSpPr>
                <p:cNvPr id="106" name="Straight Arrow Connector 105"/>
                <p:cNvCxnSpPr/>
                <p:nvPr/>
              </p:nvCxnSpPr>
              <p:spPr>
                <a:xfrm>
                  <a:off x="1676400" y="4135676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88" name="Group 87"/>
              <p:cNvGrpSpPr/>
              <p:nvPr/>
            </p:nvGrpSpPr>
            <p:grpSpPr>
              <a:xfrm>
                <a:off x="5040086" y="4025624"/>
                <a:ext cx="685800" cy="159857"/>
                <a:chOff x="1524000" y="4055748"/>
                <a:chExt cx="685800" cy="159857"/>
              </a:xfrm>
            </p:grpSpPr>
            <p:sp>
              <p:nvSpPr>
                <p:cNvPr id="103" name="Oval 102"/>
                <p:cNvSpPr/>
                <p:nvPr/>
              </p:nvSpPr>
              <p:spPr>
                <a:xfrm>
                  <a:off x="1524000" y="4055748"/>
                  <a:ext cx="152400" cy="159857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rgbClr val="FF0000"/>
                    </a:solidFill>
                  </a:endParaRPr>
                </a:p>
              </p:txBody>
            </p:sp>
            <p:cxnSp>
              <p:nvCxnSpPr>
                <p:cNvPr id="104" name="Straight Arrow Connector 103"/>
                <p:cNvCxnSpPr/>
                <p:nvPr/>
              </p:nvCxnSpPr>
              <p:spPr>
                <a:xfrm>
                  <a:off x="1676400" y="4135676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01" name="Oval 100"/>
              <p:cNvSpPr/>
              <p:nvPr/>
            </p:nvSpPr>
            <p:spPr>
              <a:xfrm>
                <a:off x="5725886" y="4025624"/>
                <a:ext cx="152400" cy="159857"/>
              </a:xfrm>
              <a:prstGeom prst="ellipse">
                <a:avLst/>
              </a:prstGeom>
              <a:solidFill>
                <a:srgbClr val="FF0000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02" name="TextBox 101"/>
              <p:cNvSpPr txBox="1"/>
              <p:nvPr/>
            </p:nvSpPr>
            <p:spPr>
              <a:xfrm>
                <a:off x="3276600" y="3750814"/>
                <a:ext cx="533400" cy="5488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800" b="1" dirty="0" smtClean="0">
                    <a:solidFill>
                      <a:srgbClr val="070605"/>
                    </a:solidFill>
                  </a:rPr>
                  <a:t>…</a:t>
                </a:r>
                <a:endParaRPr lang="en-US" sz="2800" b="1" dirty="0">
                  <a:solidFill>
                    <a:srgbClr val="070605"/>
                  </a:solidFill>
                </a:endParaRPr>
              </a:p>
            </p:txBody>
          </p:sp>
        </p:grpSp>
        <p:grpSp>
          <p:nvGrpSpPr>
            <p:cNvPr id="137" name="Group 136"/>
            <p:cNvGrpSpPr/>
            <p:nvPr/>
          </p:nvGrpSpPr>
          <p:grpSpPr>
            <a:xfrm>
              <a:off x="4636595" y="6311326"/>
              <a:ext cx="4354286" cy="548820"/>
              <a:chOff x="1524000" y="3750814"/>
              <a:chExt cx="4354286" cy="548820"/>
            </a:xfrm>
          </p:grpSpPr>
          <p:grpSp>
            <p:nvGrpSpPr>
              <p:cNvPr id="138" name="Group 137"/>
              <p:cNvGrpSpPr/>
              <p:nvPr/>
            </p:nvGrpSpPr>
            <p:grpSpPr>
              <a:xfrm>
                <a:off x="1524000" y="4055748"/>
                <a:ext cx="685800" cy="159857"/>
                <a:chOff x="1524000" y="4055748"/>
                <a:chExt cx="685800" cy="159857"/>
              </a:xfrm>
            </p:grpSpPr>
            <p:sp>
              <p:nvSpPr>
                <p:cNvPr id="150" name="Oval 149"/>
                <p:cNvSpPr/>
                <p:nvPr/>
              </p:nvSpPr>
              <p:spPr>
                <a:xfrm>
                  <a:off x="1524000" y="4055748"/>
                  <a:ext cx="152400" cy="159857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rgbClr val="FF0000"/>
                    </a:solidFill>
                  </a:endParaRPr>
                </a:p>
              </p:txBody>
            </p:sp>
            <p:cxnSp>
              <p:nvCxnSpPr>
                <p:cNvPr id="151" name="Straight Arrow Connector 150"/>
                <p:cNvCxnSpPr/>
                <p:nvPr/>
              </p:nvCxnSpPr>
              <p:spPr>
                <a:xfrm>
                  <a:off x="1676400" y="4135676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39" name="Group 138"/>
              <p:cNvGrpSpPr/>
              <p:nvPr/>
            </p:nvGrpSpPr>
            <p:grpSpPr>
              <a:xfrm>
                <a:off x="2209800" y="4048291"/>
                <a:ext cx="685800" cy="159857"/>
                <a:chOff x="1524000" y="4055748"/>
                <a:chExt cx="685800" cy="159857"/>
              </a:xfrm>
            </p:grpSpPr>
            <p:sp>
              <p:nvSpPr>
                <p:cNvPr id="148" name="Oval 147"/>
                <p:cNvSpPr/>
                <p:nvPr/>
              </p:nvSpPr>
              <p:spPr>
                <a:xfrm>
                  <a:off x="1524000" y="4055748"/>
                  <a:ext cx="152400" cy="159857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rgbClr val="FF0000"/>
                    </a:solidFill>
                  </a:endParaRPr>
                </a:p>
              </p:txBody>
            </p:sp>
            <p:cxnSp>
              <p:nvCxnSpPr>
                <p:cNvPr id="149" name="Straight Arrow Connector 148"/>
                <p:cNvCxnSpPr/>
                <p:nvPr/>
              </p:nvCxnSpPr>
              <p:spPr>
                <a:xfrm>
                  <a:off x="1676400" y="4135676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40" name="Group 139"/>
              <p:cNvGrpSpPr/>
              <p:nvPr/>
            </p:nvGrpSpPr>
            <p:grpSpPr>
              <a:xfrm>
                <a:off x="4343400" y="4025224"/>
                <a:ext cx="685800" cy="159857"/>
                <a:chOff x="1524000" y="4055748"/>
                <a:chExt cx="685800" cy="159857"/>
              </a:xfrm>
            </p:grpSpPr>
            <p:sp>
              <p:nvSpPr>
                <p:cNvPr id="146" name="Oval 145"/>
                <p:cNvSpPr/>
                <p:nvPr/>
              </p:nvSpPr>
              <p:spPr>
                <a:xfrm>
                  <a:off x="1524000" y="4055748"/>
                  <a:ext cx="152400" cy="159857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rgbClr val="FF0000"/>
                    </a:solidFill>
                  </a:endParaRPr>
                </a:p>
              </p:txBody>
            </p:sp>
            <p:cxnSp>
              <p:nvCxnSpPr>
                <p:cNvPr id="147" name="Straight Arrow Connector 146"/>
                <p:cNvCxnSpPr/>
                <p:nvPr/>
              </p:nvCxnSpPr>
              <p:spPr>
                <a:xfrm>
                  <a:off x="1676400" y="4135676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41" name="Group 140"/>
              <p:cNvGrpSpPr/>
              <p:nvPr/>
            </p:nvGrpSpPr>
            <p:grpSpPr>
              <a:xfrm>
                <a:off x="5040086" y="4025624"/>
                <a:ext cx="685800" cy="159857"/>
                <a:chOff x="1524000" y="4055748"/>
                <a:chExt cx="685800" cy="159857"/>
              </a:xfrm>
            </p:grpSpPr>
            <p:sp>
              <p:nvSpPr>
                <p:cNvPr id="144" name="Oval 143"/>
                <p:cNvSpPr/>
                <p:nvPr/>
              </p:nvSpPr>
              <p:spPr>
                <a:xfrm>
                  <a:off x="1524000" y="4055748"/>
                  <a:ext cx="152400" cy="159857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rgbClr val="FF0000"/>
                    </a:solidFill>
                  </a:endParaRPr>
                </a:p>
              </p:txBody>
            </p:sp>
            <p:cxnSp>
              <p:nvCxnSpPr>
                <p:cNvPr id="145" name="Straight Arrow Connector 144"/>
                <p:cNvCxnSpPr/>
                <p:nvPr/>
              </p:nvCxnSpPr>
              <p:spPr>
                <a:xfrm>
                  <a:off x="1676400" y="4135676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42" name="Oval 141"/>
              <p:cNvSpPr/>
              <p:nvPr/>
            </p:nvSpPr>
            <p:spPr>
              <a:xfrm>
                <a:off x="5725886" y="4025624"/>
                <a:ext cx="152400" cy="159857"/>
              </a:xfrm>
              <a:prstGeom prst="ellipse">
                <a:avLst/>
              </a:prstGeom>
              <a:solidFill>
                <a:srgbClr val="FF0000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43" name="TextBox 142"/>
              <p:cNvSpPr txBox="1"/>
              <p:nvPr/>
            </p:nvSpPr>
            <p:spPr>
              <a:xfrm>
                <a:off x="3276600" y="3750814"/>
                <a:ext cx="533400" cy="5488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800" b="1" dirty="0" smtClean="0">
                    <a:solidFill>
                      <a:srgbClr val="070605"/>
                    </a:solidFill>
                  </a:rPr>
                  <a:t>…</a:t>
                </a:r>
                <a:endParaRPr lang="en-US" sz="2800" b="1" dirty="0">
                  <a:solidFill>
                    <a:srgbClr val="070605"/>
                  </a:solidFill>
                </a:endParaRPr>
              </a:p>
            </p:txBody>
          </p:sp>
        </p:grpSp>
        <p:sp>
          <p:nvSpPr>
            <p:cNvPr id="152" name="TextBox 151"/>
            <p:cNvSpPr txBox="1"/>
            <p:nvPr/>
          </p:nvSpPr>
          <p:spPr>
            <a:xfrm>
              <a:off x="5083478" y="5983919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53" name="TextBox 152"/>
            <p:cNvSpPr txBox="1"/>
            <p:nvPr/>
          </p:nvSpPr>
          <p:spPr>
            <a:xfrm>
              <a:off x="6367424" y="6007675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54" name="TextBox 153"/>
            <p:cNvSpPr txBox="1"/>
            <p:nvPr/>
          </p:nvSpPr>
          <p:spPr>
            <a:xfrm>
              <a:off x="7962181" y="6007675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55" name="Rectangle 154"/>
            <p:cNvSpPr/>
            <p:nvPr/>
          </p:nvSpPr>
          <p:spPr>
            <a:xfrm>
              <a:off x="4809789" y="5592500"/>
              <a:ext cx="44492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400" dirty="0">
                  <a:solidFill>
                    <a:srgbClr val="FF0000"/>
                  </a:solidFill>
                </a:rPr>
                <a:t>h</a:t>
              </a:r>
              <a:endParaRPr lang="en-US" sz="2400" dirty="0"/>
            </a:p>
          </p:txBody>
        </p:sp>
        <p:sp>
          <p:nvSpPr>
            <p:cNvPr id="156" name="Rectangle 155"/>
            <p:cNvSpPr/>
            <p:nvPr/>
          </p:nvSpPr>
          <p:spPr>
            <a:xfrm>
              <a:off x="5421893" y="5579969"/>
              <a:ext cx="44492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400" dirty="0">
                  <a:solidFill>
                    <a:srgbClr val="FF0000"/>
                  </a:solidFill>
                </a:rPr>
                <a:t>h</a:t>
              </a:r>
              <a:endParaRPr lang="en-US" sz="2400" dirty="0"/>
            </a:p>
          </p:txBody>
        </p:sp>
        <p:sp>
          <p:nvSpPr>
            <p:cNvPr id="157" name="Rectangle 156"/>
            <p:cNvSpPr/>
            <p:nvPr/>
          </p:nvSpPr>
          <p:spPr>
            <a:xfrm>
              <a:off x="7602667" y="5592900"/>
              <a:ext cx="44492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400" dirty="0">
                  <a:solidFill>
                    <a:srgbClr val="FF0000"/>
                  </a:solidFill>
                </a:rPr>
                <a:t>h</a:t>
              </a:r>
              <a:endParaRPr lang="en-US" sz="2400" dirty="0"/>
            </a:p>
          </p:txBody>
        </p:sp>
        <p:sp>
          <p:nvSpPr>
            <p:cNvPr id="158" name="Rectangle 157"/>
            <p:cNvSpPr/>
            <p:nvPr/>
          </p:nvSpPr>
          <p:spPr>
            <a:xfrm>
              <a:off x="8262371" y="5594083"/>
              <a:ext cx="44492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400" dirty="0">
                  <a:solidFill>
                    <a:srgbClr val="FF0000"/>
                  </a:solidFill>
                </a:rPr>
                <a:t>h</a:t>
              </a:r>
              <a:endParaRPr lang="en-US" sz="2400" dirty="0"/>
            </a:p>
          </p:txBody>
        </p:sp>
        <p:cxnSp>
          <p:nvCxnSpPr>
            <p:cNvPr id="159" name="Straight Arrow Connector 158"/>
            <p:cNvCxnSpPr/>
            <p:nvPr/>
          </p:nvCxnSpPr>
          <p:spPr>
            <a:xfrm>
              <a:off x="5438876" y="5330605"/>
              <a:ext cx="533400" cy="0"/>
            </a:xfrm>
            <a:prstGeom prst="straightConnector1">
              <a:avLst/>
            </a:prstGeom>
            <a:ln w="19050">
              <a:solidFill>
                <a:srgbClr val="070605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60" name="Group 159"/>
            <p:cNvGrpSpPr/>
            <p:nvPr/>
          </p:nvGrpSpPr>
          <p:grpSpPr>
            <a:xfrm>
              <a:off x="5972276" y="5255974"/>
              <a:ext cx="685800" cy="159857"/>
              <a:chOff x="1752600" y="2951018"/>
              <a:chExt cx="685800" cy="152400"/>
            </a:xfrm>
          </p:grpSpPr>
          <p:sp>
            <p:nvSpPr>
              <p:cNvPr id="161" name="Oval 160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62" name="Straight Arrow Connector 161"/>
              <p:cNvCxnSpPr>
                <a:stCxn id="161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63" name="TextBox 162"/>
            <p:cNvSpPr txBox="1"/>
            <p:nvPr/>
          </p:nvSpPr>
          <p:spPr>
            <a:xfrm>
              <a:off x="6706362" y="4965892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grpSp>
          <p:nvGrpSpPr>
            <p:cNvPr id="164" name="Group 163"/>
            <p:cNvGrpSpPr/>
            <p:nvPr/>
          </p:nvGrpSpPr>
          <p:grpSpPr>
            <a:xfrm>
              <a:off x="7354216" y="5255332"/>
              <a:ext cx="1381047" cy="161678"/>
              <a:chOff x="4969957" y="5748033"/>
              <a:chExt cx="1381047" cy="161678"/>
            </a:xfrm>
          </p:grpSpPr>
          <p:sp>
            <p:nvSpPr>
              <p:cNvPr id="165" name="Oval 164"/>
              <p:cNvSpPr/>
              <p:nvPr/>
            </p:nvSpPr>
            <p:spPr>
              <a:xfrm>
                <a:off x="4969957" y="5748033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66" name="Straight Arrow Connector 165"/>
              <p:cNvCxnSpPr>
                <a:stCxn id="165" idx="6"/>
              </p:cNvCxnSpPr>
              <p:nvPr/>
            </p:nvCxnSpPr>
            <p:spPr>
              <a:xfrm>
                <a:off x="5122357" y="5827962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67" name="Oval 166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68" name="Straight Arrow Connector 167"/>
              <p:cNvCxnSpPr/>
              <p:nvPr/>
            </p:nvCxnSpPr>
            <p:spPr>
              <a:xfrm>
                <a:off x="5817604" y="5833647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69" name="Oval 168"/>
            <p:cNvSpPr/>
            <p:nvPr/>
          </p:nvSpPr>
          <p:spPr>
            <a:xfrm>
              <a:off x="8738975" y="5261017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170" name="Oval 169"/>
            <p:cNvSpPr/>
            <p:nvPr/>
          </p:nvSpPr>
          <p:spPr>
            <a:xfrm>
              <a:off x="5286476" y="5265796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173" name="Oval 13"/>
            <p:cNvSpPr/>
            <p:nvPr/>
          </p:nvSpPr>
          <p:spPr>
            <a:xfrm>
              <a:off x="4441581" y="5702989"/>
              <a:ext cx="1165972" cy="654564"/>
            </a:xfrm>
            <a:prstGeom prst="ellipse">
              <a:avLst/>
            </a:prstGeom>
            <a:noFill/>
            <a:ln>
              <a:solidFill>
                <a:srgbClr val="070605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74" name="Straight Arrow Connector 173"/>
            <p:cNvCxnSpPr/>
            <p:nvPr/>
          </p:nvCxnSpPr>
          <p:spPr>
            <a:xfrm flipV="1">
              <a:off x="5319902" y="5412696"/>
              <a:ext cx="287651" cy="290293"/>
            </a:xfrm>
            <a:prstGeom prst="straightConnector1">
              <a:avLst/>
            </a:prstGeom>
            <a:ln w="19050">
              <a:solidFill>
                <a:srgbClr val="070605"/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5" name="Group 174"/>
            <p:cNvGrpSpPr/>
            <p:nvPr/>
          </p:nvGrpSpPr>
          <p:grpSpPr>
            <a:xfrm>
              <a:off x="914400" y="6372882"/>
              <a:ext cx="685800" cy="159857"/>
              <a:chOff x="1752600" y="2951018"/>
              <a:chExt cx="685800" cy="152400"/>
            </a:xfrm>
          </p:grpSpPr>
          <p:sp>
            <p:nvSpPr>
              <p:cNvPr id="176" name="Oval 175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77" name="Straight Arrow Connector 176"/>
              <p:cNvCxnSpPr>
                <a:stCxn id="176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78" name="TextBox 177"/>
            <p:cNvSpPr txBox="1"/>
            <p:nvPr/>
          </p:nvSpPr>
          <p:spPr>
            <a:xfrm>
              <a:off x="1648486" y="6082800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grpSp>
          <p:nvGrpSpPr>
            <p:cNvPr id="179" name="Group 178"/>
            <p:cNvGrpSpPr/>
            <p:nvPr/>
          </p:nvGrpSpPr>
          <p:grpSpPr>
            <a:xfrm>
              <a:off x="2296340" y="6263407"/>
              <a:ext cx="1645609" cy="368213"/>
              <a:chOff x="4969957" y="5639200"/>
              <a:chExt cx="1645609" cy="368213"/>
            </a:xfrm>
          </p:grpSpPr>
          <p:sp>
            <p:nvSpPr>
              <p:cNvPr id="180" name="Oval 179"/>
              <p:cNvSpPr/>
              <p:nvPr/>
            </p:nvSpPr>
            <p:spPr>
              <a:xfrm>
                <a:off x="4969957" y="5748033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81" name="Straight Arrow Connector 180"/>
              <p:cNvCxnSpPr>
                <a:stCxn id="180" idx="6"/>
              </p:cNvCxnSpPr>
              <p:nvPr/>
            </p:nvCxnSpPr>
            <p:spPr>
              <a:xfrm>
                <a:off x="5122357" y="5827962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2" name="Oval 181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83" name="Straight Arrow Connector 182"/>
              <p:cNvCxnSpPr/>
              <p:nvPr/>
            </p:nvCxnSpPr>
            <p:spPr>
              <a:xfrm>
                <a:off x="5817604" y="5833647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4" name="Oval 13"/>
              <p:cNvSpPr/>
              <p:nvPr/>
            </p:nvSpPr>
            <p:spPr>
              <a:xfrm>
                <a:off x="6224008" y="5639200"/>
                <a:ext cx="391558" cy="368213"/>
              </a:xfrm>
              <a:prstGeom prst="ellipse">
                <a:avLst/>
              </a:prstGeom>
              <a:noFill/>
              <a:ln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85" name="Oval 184"/>
            <p:cNvSpPr/>
            <p:nvPr/>
          </p:nvSpPr>
          <p:spPr>
            <a:xfrm>
              <a:off x="3681099" y="6377925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186" name="TextBox 185"/>
            <p:cNvSpPr txBox="1"/>
            <p:nvPr/>
          </p:nvSpPr>
          <p:spPr>
            <a:xfrm>
              <a:off x="1345501" y="5222429"/>
              <a:ext cx="1370974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070605"/>
                  </a:solidFill>
                </a:rPr>
                <a:t>data </a:t>
              </a:r>
              <a:r>
                <a:rPr lang="en-US" sz="2400" dirty="0">
                  <a:solidFill>
                    <a:srgbClr val="070605"/>
                  </a:solidFill>
                </a:rPr>
                <a:t>chain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sp>
          <p:nvSpPr>
            <p:cNvPr id="187" name="TextBox 186"/>
            <p:cNvSpPr txBox="1"/>
            <p:nvPr/>
          </p:nvSpPr>
          <p:spPr>
            <a:xfrm>
              <a:off x="5403436" y="4841177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188" name="TextBox 187"/>
            <p:cNvSpPr txBox="1"/>
            <p:nvPr/>
          </p:nvSpPr>
          <p:spPr>
            <a:xfrm>
              <a:off x="6083956" y="4859023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189" name="TextBox 188"/>
            <p:cNvSpPr txBox="1"/>
            <p:nvPr/>
          </p:nvSpPr>
          <p:spPr>
            <a:xfrm>
              <a:off x="7504958" y="4867149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190" name="TextBox 189"/>
            <p:cNvSpPr txBox="1"/>
            <p:nvPr/>
          </p:nvSpPr>
          <p:spPr>
            <a:xfrm>
              <a:off x="8177396" y="4868007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2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191" name="TextBox 190"/>
            <p:cNvSpPr txBox="1"/>
            <p:nvPr/>
          </p:nvSpPr>
          <p:spPr>
            <a:xfrm>
              <a:off x="1039183" y="5992324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>
                  <a:solidFill>
                    <a:srgbClr val="0070C0"/>
                  </a:solidFill>
                  <a:latin typeface="+mn-lt"/>
                </a:rPr>
                <a:t>1</a:t>
              </a:r>
              <a:endParaRPr lang="en-US" sz="2400" baseline="30000" dirty="0">
                <a:solidFill>
                  <a:srgbClr val="0070C0"/>
                </a:solidFill>
                <a:latin typeface="+mn-lt"/>
              </a:endParaRPr>
            </a:p>
          </p:txBody>
        </p:sp>
        <p:sp>
          <p:nvSpPr>
            <p:cNvPr id="192" name="TextBox 191"/>
            <p:cNvSpPr txBox="1"/>
            <p:nvPr/>
          </p:nvSpPr>
          <p:spPr>
            <a:xfrm>
              <a:off x="2505077" y="5961874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Calibri" panose="020F0502020204030204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1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sp>
          <p:nvSpPr>
            <p:cNvPr id="194" name="TextBox 193"/>
            <p:cNvSpPr txBox="1"/>
            <p:nvPr/>
          </p:nvSpPr>
          <p:spPr>
            <a:xfrm>
              <a:off x="3097534" y="5938930"/>
              <a:ext cx="70196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l-GR" sz="2400" dirty="0" smtClean="0">
                  <a:solidFill>
                    <a:srgbClr val="0070C0"/>
                  </a:solidFill>
                  <a:latin typeface="+mn-lt"/>
                </a:rPr>
                <a:t>Φ</a:t>
              </a:r>
              <a:r>
                <a:rPr lang="en-US" sz="2400" baseline="-25000" dirty="0" smtClean="0">
                  <a:solidFill>
                    <a:srgbClr val="0070C0"/>
                  </a:solidFill>
                </a:rPr>
                <a:t>1</a:t>
              </a:r>
              <a:endParaRPr lang="en-US" sz="2400" baseline="30000" dirty="0">
                <a:solidFill>
                  <a:srgbClr val="0070C0"/>
                </a:solidFill>
              </a:endParaRPr>
            </a:p>
          </p:txBody>
        </p:sp>
        <p:cxnSp>
          <p:nvCxnSpPr>
            <p:cNvPr id="232" name="Straight Arrow Connector 231"/>
            <p:cNvCxnSpPr/>
            <p:nvPr/>
          </p:nvCxnSpPr>
          <p:spPr>
            <a:xfrm>
              <a:off x="477695" y="4887919"/>
              <a:ext cx="8229600" cy="0"/>
            </a:xfrm>
            <a:prstGeom prst="straightConnector1">
              <a:avLst/>
            </a:prstGeom>
            <a:ln w="19050">
              <a:solidFill>
                <a:schemeClr val="tx2"/>
              </a:solidFill>
              <a:prstDash val="lg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927966321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8360306" cy="1143000"/>
          </a:xfrm>
        </p:spPr>
        <p:txBody>
          <a:bodyPr>
            <a:normAutofit fontScale="90000"/>
          </a:bodyPr>
          <a:lstStyle/>
          <a:p>
            <a:pPr algn="l" rtl="0"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Time-Memory-Data Tradeoffs for FX-Constructions </a:t>
            </a:r>
            <a:r>
              <a:rPr lang="en-US" sz="4000" b="1" dirty="0" smtClean="0">
                <a:solidFill>
                  <a:schemeClr val="hlink"/>
                </a:solidFill>
              </a:rPr>
              <a:t>(with </a:t>
            </a:r>
            <a:r>
              <a:rPr lang="en-US" sz="4000" b="1" dirty="0">
                <a:solidFill>
                  <a:schemeClr val="hlink"/>
                </a:solidFill>
              </a:rPr>
              <a:t>preprocessing)</a:t>
            </a:r>
            <a:r>
              <a:rPr lang="en-US" sz="4000" dirty="0" smtClean="0">
                <a:solidFill>
                  <a:schemeClr val="hlink"/>
                </a:solidFill>
              </a:rPr>
              <a:t> </a:t>
            </a:r>
            <a:r>
              <a:rPr lang="en-US" sz="4000" dirty="0">
                <a:solidFill>
                  <a:schemeClr val="hlink"/>
                </a:solidFill>
              </a:rPr>
              <a:t>[FJM’14]</a:t>
            </a: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11106" y="1124813"/>
            <a:ext cx="8662125" cy="1883784"/>
          </a:xfrm>
        </p:spPr>
        <p:txBody>
          <a:bodyPr>
            <a:noAutofit/>
          </a:bodyPr>
          <a:lstStyle/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FF0000"/>
                </a:solidFill>
              </a:rPr>
              <a:t>T=2</a:t>
            </a:r>
            <a:r>
              <a:rPr lang="en-US" sz="2800" baseline="30000" dirty="0" smtClean="0">
                <a:solidFill>
                  <a:srgbClr val="FF0000"/>
                </a:solidFill>
              </a:rPr>
              <a:t>d</a:t>
            </a:r>
            <a:r>
              <a:rPr lang="en-US" sz="2800" dirty="0" smtClean="0">
                <a:solidFill>
                  <a:srgbClr val="FF0000"/>
                </a:solidFill>
              </a:rPr>
              <a:t>=2</a:t>
            </a:r>
            <a:r>
              <a:rPr lang="en-US" sz="2800" baseline="30000" dirty="0" smtClean="0">
                <a:solidFill>
                  <a:srgbClr val="FF0000"/>
                </a:solidFill>
              </a:rPr>
              <a:t>n/2</a:t>
            </a:r>
            <a:r>
              <a:rPr lang="en-US" sz="2800" dirty="0" smtClean="0">
                <a:solidFill>
                  <a:srgbClr val="070605"/>
                </a:solidFill>
              </a:rPr>
              <a:t>, </a:t>
            </a:r>
            <a:r>
              <a:rPr lang="en-US" sz="2800" dirty="0" smtClean="0">
                <a:solidFill>
                  <a:srgbClr val="FF0000"/>
                </a:solidFill>
              </a:rPr>
              <a:t>M=2</a:t>
            </a:r>
            <a:r>
              <a:rPr lang="en-US" sz="2800" baseline="30000" dirty="0" smtClean="0">
                <a:solidFill>
                  <a:srgbClr val="FF0000"/>
                </a:solidFill>
              </a:rPr>
              <a:t>b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If </a:t>
            </a:r>
            <a:r>
              <a:rPr lang="en-US" sz="2800" dirty="0" err="1" smtClean="0">
                <a:solidFill>
                  <a:srgbClr val="FF0000"/>
                </a:solidFill>
              </a:rPr>
              <a:t>b≈n</a:t>
            </a:r>
            <a:r>
              <a:rPr lang="en-US" sz="2800" dirty="0" smtClean="0">
                <a:solidFill>
                  <a:srgbClr val="070605"/>
                </a:solidFill>
              </a:rPr>
              <a:t> the time is small and the memory is large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Can we balance the </a:t>
            </a:r>
            <a:r>
              <a:rPr lang="en-US" sz="2800" dirty="0" smtClean="0">
                <a:solidFill>
                  <a:srgbClr val="FF0000"/>
                </a:solidFill>
              </a:rPr>
              <a:t>2</a:t>
            </a:r>
            <a:r>
              <a:rPr lang="en-US" sz="2800" dirty="0" smtClean="0">
                <a:solidFill>
                  <a:srgbClr val="070605"/>
                </a:solidFill>
              </a:rPr>
              <a:t> parameters?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b="1" dirty="0" smtClean="0">
                <a:solidFill>
                  <a:srgbClr val="070605"/>
                </a:solidFill>
              </a:rPr>
              <a:t>Can we efficiently exploit more data?</a:t>
            </a:r>
            <a:endParaRPr lang="en-US" sz="1100" b="1" dirty="0" smtClean="0">
              <a:solidFill>
                <a:srgbClr val="070605"/>
              </a:solidFill>
            </a:endParaRP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endParaRPr lang="en-US" sz="2800" baseline="30000" dirty="0">
              <a:solidFill>
                <a:srgbClr val="FF0000"/>
              </a:solidFill>
            </a:endParaRPr>
          </a:p>
          <a:p>
            <a:pPr marL="708025" lvl="2" algn="l" rtl="0">
              <a:lnSpc>
                <a:spcPct val="93000"/>
              </a:lnSpc>
              <a:buClr>
                <a:schemeClr val="accent1"/>
              </a:buClr>
            </a:pPr>
            <a:endParaRPr lang="en-US" sz="2000" baseline="30000" dirty="0">
              <a:solidFill>
                <a:srgbClr val="FF0000"/>
              </a:solidFill>
            </a:endParaRP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endParaRPr lang="en-US" sz="2800" baseline="30000" dirty="0" smtClean="0">
              <a:solidFill>
                <a:srgbClr val="FF0000"/>
              </a:solidFill>
            </a:endParaRPr>
          </a:p>
          <a:p>
            <a:pPr marL="114300" lvl="1" indent="0" algn="l" rtl="0">
              <a:lnSpc>
                <a:spcPct val="93000"/>
              </a:lnSpc>
              <a:buClr>
                <a:schemeClr val="accent1"/>
              </a:buClr>
              <a:buNone/>
            </a:pPr>
            <a:r>
              <a:rPr lang="en-US" sz="2800" baseline="30000" dirty="0" smtClean="0">
                <a:solidFill>
                  <a:srgbClr val="FF0000"/>
                </a:solidFill>
              </a:rPr>
              <a:t>  </a:t>
            </a:r>
            <a:endParaRPr lang="en-US" sz="2800" baseline="3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5789220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7522106" cy="1143000"/>
          </a:xfrm>
        </p:spPr>
        <p:txBody>
          <a:bodyPr>
            <a:normAutofit fontScale="90000"/>
          </a:bodyPr>
          <a:lstStyle/>
          <a:p>
            <a:pPr algn="l" rtl="0"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New Time-Memory-Data Tradeoffs for </a:t>
            </a:r>
            <a:r>
              <a:rPr lang="en-US" sz="4000" smtClean="0">
                <a:solidFill>
                  <a:schemeClr val="hlink"/>
                </a:solidFill>
              </a:rPr>
              <a:t>FX-Constructions </a:t>
            </a:r>
            <a:r>
              <a:rPr lang="en-US" sz="4000" b="1" smtClean="0">
                <a:solidFill>
                  <a:schemeClr val="hlink"/>
                </a:solidFill>
              </a:rPr>
              <a:t>(with </a:t>
            </a:r>
            <a:r>
              <a:rPr lang="en-US" sz="4000" b="1" dirty="0">
                <a:solidFill>
                  <a:schemeClr val="hlink"/>
                </a:solidFill>
              </a:rPr>
              <a:t>preprocessing)</a:t>
            </a:r>
            <a:r>
              <a:rPr lang="en-US" sz="4000" dirty="0">
                <a:solidFill>
                  <a:schemeClr val="hlink"/>
                </a:solidFill>
              </a:rPr>
              <a:t> </a:t>
            </a:r>
          </a:p>
        </p:txBody>
      </p:sp>
      <p:sp>
        <p:nvSpPr>
          <p:cNvPr id="122" name="Rectangle 3"/>
          <p:cNvSpPr>
            <a:spLocks noGrp="1" noChangeArrowheads="1"/>
          </p:cNvSpPr>
          <p:nvPr>
            <p:ph idx="1"/>
          </p:nvPr>
        </p:nvSpPr>
        <p:spPr>
          <a:xfrm>
            <a:off x="-155580" y="1205198"/>
            <a:ext cx="8689980" cy="3189514"/>
          </a:xfrm>
        </p:spPr>
        <p:txBody>
          <a:bodyPr>
            <a:normAutofit/>
          </a:bodyPr>
          <a:lstStyle/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For </a:t>
            </a:r>
            <a:r>
              <a:rPr lang="en-US" sz="2800" dirty="0">
                <a:solidFill>
                  <a:srgbClr val="FF0000"/>
                </a:solidFill>
              </a:rPr>
              <a:t>D</a:t>
            </a:r>
            <a:r>
              <a:rPr lang="en-US" sz="2800" dirty="0" smtClean="0">
                <a:solidFill>
                  <a:srgbClr val="FF0000"/>
                </a:solidFill>
              </a:rPr>
              <a:t>≈2</a:t>
            </a:r>
            <a:r>
              <a:rPr lang="en-US" sz="2800" baseline="30000" dirty="0" smtClean="0">
                <a:solidFill>
                  <a:srgbClr val="FF0000"/>
                </a:solidFill>
              </a:rPr>
              <a:t>n/2 </a:t>
            </a:r>
            <a:r>
              <a:rPr lang="en-US" sz="2800" dirty="0" smtClean="0">
                <a:solidFill>
                  <a:srgbClr val="070605"/>
                </a:solidFill>
              </a:rPr>
              <a:t>a chain is expected to </a:t>
            </a:r>
            <a:r>
              <a:rPr lang="en-US" sz="2800" b="1" dirty="0" smtClean="0">
                <a:solidFill>
                  <a:srgbClr val="070605"/>
                </a:solidFill>
              </a:rPr>
              <a:t>cycle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>
                <a:solidFill>
                  <a:srgbClr val="070605"/>
                </a:solidFill>
              </a:rPr>
              <a:t>U</a:t>
            </a:r>
            <a:r>
              <a:rPr lang="en-US" sz="2800" dirty="0" smtClean="0">
                <a:solidFill>
                  <a:srgbClr val="070605"/>
                </a:solidFill>
              </a:rPr>
              <a:t>se chains shorter than </a:t>
            </a:r>
            <a:r>
              <a:rPr lang="en-US" sz="2800" dirty="0" smtClean="0">
                <a:solidFill>
                  <a:srgbClr val="FF0000"/>
                </a:solidFill>
              </a:rPr>
              <a:t>2</a:t>
            </a:r>
            <a:r>
              <a:rPr lang="en-US" sz="2800" baseline="30000" dirty="0" smtClean="0">
                <a:solidFill>
                  <a:srgbClr val="FF0000"/>
                </a:solidFill>
              </a:rPr>
              <a:t>n/2</a:t>
            </a:r>
            <a:endParaRPr lang="en-US" sz="2800" dirty="0" smtClean="0">
              <a:solidFill>
                <a:srgbClr val="070605"/>
              </a:solidFill>
            </a:endParaRP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b="1" dirty="0" smtClean="0">
                <a:solidFill>
                  <a:srgbClr val="070605"/>
                </a:solidFill>
              </a:rPr>
              <a:t>Improved </a:t>
            </a:r>
            <a:r>
              <a:rPr lang="en-US" sz="2800" b="1" dirty="0">
                <a:solidFill>
                  <a:srgbClr val="070605"/>
                </a:solidFill>
              </a:rPr>
              <a:t>tradeoff </a:t>
            </a:r>
            <a:r>
              <a:rPr lang="en-US" sz="2800" dirty="0">
                <a:solidFill>
                  <a:srgbClr val="FF0000"/>
                </a:solidFill>
              </a:rPr>
              <a:t>TM</a:t>
            </a:r>
            <a:r>
              <a:rPr lang="en-US" sz="2800" baseline="30000" dirty="0">
                <a:solidFill>
                  <a:srgbClr val="FF0000"/>
                </a:solidFill>
              </a:rPr>
              <a:t>2</a:t>
            </a:r>
            <a:r>
              <a:rPr lang="en-US" sz="2800" dirty="0">
                <a:solidFill>
                  <a:srgbClr val="FF0000"/>
                </a:solidFill>
              </a:rPr>
              <a:t>=2</a:t>
            </a:r>
            <a:r>
              <a:rPr lang="en-US" sz="2800" baseline="30000" dirty="0">
                <a:solidFill>
                  <a:srgbClr val="FF0000"/>
                </a:solidFill>
              </a:rPr>
              <a:t>2(</a:t>
            </a:r>
            <a:r>
              <a:rPr lang="en-US" sz="2800" baseline="30000" dirty="0" err="1">
                <a:solidFill>
                  <a:srgbClr val="FF0000"/>
                </a:solidFill>
              </a:rPr>
              <a:t>b+n</a:t>
            </a:r>
            <a:r>
              <a:rPr lang="en-US" sz="2800" baseline="30000" dirty="0">
                <a:solidFill>
                  <a:srgbClr val="FF0000"/>
                </a:solidFill>
              </a:rPr>
              <a:t>/4-d/2) </a:t>
            </a:r>
            <a:r>
              <a:rPr lang="en-US" sz="2800" dirty="0" smtClean="0">
                <a:solidFill>
                  <a:srgbClr val="070605"/>
                </a:solidFill>
              </a:rPr>
              <a:t>(for </a:t>
            </a:r>
            <a:r>
              <a:rPr lang="en-US" sz="2800" dirty="0" smtClean="0">
                <a:solidFill>
                  <a:srgbClr val="FF0000"/>
                </a:solidFill>
              </a:rPr>
              <a:t>m&lt;n+b-2d</a:t>
            </a:r>
            <a:r>
              <a:rPr lang="en-US" sz="2800" dirty="0" smtClean="0">
                <a:solidFill>
                  <a:srgbClr val="070605"/>
                </a:solidFill>
              </a:rPr>
              <a:t>)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>
                <a:solidFill>
                  <a:srgbClr val="070605"/>
                </a:solidFill>
              </a:rPr>
              <a:t>Use </a:t>
            </a:r>
            <a:r>
              <a:rPr lang="en-US" sz="2800" b="1" dirty="0">
                <a:solidFill>
                  <a:srgbClr val="070605"/>
                </a:solidFill>
              </a:rPr>
              <a:t>memory</a:t>
            </a:r>
            <a:r>
              <a:rPr lang="en-US" sz="2800" dirty="0">
                <a:solidFill>
                  <a:srgbClr val="070605"/>
                </a:solidFill>
              </a:rPr>
              <a:t> more efficiently </a:t>
            </a:r>
          </a:p>
          <a:p>
            <a:pPr marL="114300" lvl="1" indent="0" algn="l" rtl="0">
              <a:lnSpc>
                <a:spcPct val="93000"/>
              </a:lnSpc>
              <a:buClr>
                <a:schemeClr val="accent1"/>
              </a:buClr>
              <a:buNone/>
            </a:pPr>
            <a:endParaRPr lang="en-US" sz="2800" dirty="0" smtClean="0">
              <a:solidFill>
                <a:srgbClr val="070605"/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1600200" y="4333596"/>
            <a:ext cx="6742922" cy="2488987"/>
            <a:chOff x="1638926" y="4369013"/>
            <a:chExt cx="6742922" cy="2488987"/>
          </a:xfrm>
        </p:grpSpPr>
        <p:grpSp>
          <p:nvGrpSpPr>
            <p:cNvPr id="72" name="Group 71"/>
            <p:cNvGrpSpPr/>
            <p:nvPr/>
          </p:nvGrpSpPr>
          <p:grpSpPr>
            <a:xfrm>
              <a:off x="3371108" y="5792061"/>
              <a:ext cx="685800" cy="159857"/>
              <a:chOff x="1752600" y="2951018"/>
              <a:chExt cx="685800" cy="152400"/>
            </a:xfrm>
          </p:grpSpPr>
          <p:sp>
            <p:nvSpPr>
              <p:cNvPr id="73" name="Oval 72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74" name="Straight Arrow Connector 73"/>
              <p:cNvCxnSpPr>
                <a:stCxn id="73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75" name="Group 74"/>
            <p:cNvGrpSpPr/>
            <p:nvPr/>
          </p:nvGrpSpPr>
          <p:grpSpPr>
            <a:xfrm>
              <a:off x="4056908" y="5792061"/>
              <a:ext cx="685800" cy="159857"/>
              <a:chOff x="1752600" y="2951018"/>
              <a:chExt cx="685800" cy="152400"/>
            </a:xfrm>
          </p:grpSpPr>
          <p:sp>
            <p:nvSpPr>
              <p:cNvPr id="76" name="Oval 75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77" name="Straight Arrow Connector 76"/>
              <p:cNvCxnSpPr>
                <a:stCxn id="76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78" name="TextBox 77"/>
            <p:cNvSpPr txBox="1"/>
            <p:nvPr/>
          </p:nvSpPr>
          <p:spPr>
            <a:xfrm>
              <a:off x="4742871" y="557311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grpSp>
          <p:nvGrpSpPr>
            <p:cNvPr id="79" name="Group 78"/>
            <p:cNvGrpSpPr/>
            <p:nvPr/>
          </p:nvGrpSpPr>
          <p:grpSpPr>
            <a:xfrm>
              <a:off x="3354779" y="6599261"/>
              <a:ext cx="685800" cy="159857"/>
              <a:chOff x="1752600" y="2951018"/>
              <a:chExt cx="685800" cy="152400"/>
            </a:xfrm>
          </p:grpSpPr>
          <p:sp>
            <p:nvSpPr>
              <p:cNvPr id="80" name="Oval 79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81" name="Straight Arrow Connector 80"/>
              <p:cNvCxnSpPr>
                <a:stCxn id="80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82" name="Group 81"/>
            <p:cNvGrpSpPr/>
            <p:nvPr/>
          </p:nvGrpSpPr>
          <p:grpSpPr>
            <a:xfrm>
              <a:off x="4040579" y="6599261"/>
              <a:ext cx="685800" cy="159857"/>
              <a:chOff x="1752600" y="2951018"/>
              <a:chExt cx="685800" cy="152400"/>
            </a:xfrm>
          </p:grpSpPr>
          <p:sp>
            <p:nvSpPr>
              <p:cNvPr id="83" name="Oval 82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84" name="Straight Arrow Connector 83"/>
              <p:cNvCxnSpPr>
                <a:stCxn id="83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85" name="Group 84"/>
            <p:cNvGrpSpPr/>
            <p:nvPr/>
          </p:nvGrpSpPr>
          <p:grpSpPr>
            <a:xfrm>
              <a:off x="6105396" y="6599261"/>
              <a:ext cx="685800" cy="159857"/>
              <a:chOff x="1752600" y="2951018"/>
              <a:chExt cx="685800" cy="152400"/>
            </a:xfrm>
          </p:grpSpPr>
          <p:sp>
            <p:nvSpPr>
              <p:cNvPr id="86" name="Oval 85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87" name="Straight Arrow Connector 86"/>
              <p:cNvCxnSpPr>
                <a:stCxn id="86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88" name="TextBox 87"/>
            <p:cNvSpPr txBox="1"/>
            <p:nvPr/>
          </p:nvSpPr>
          <p:spPr>
            <a:xfrm>
              <a:off x="4774665" y="6309179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89" name="TextBox 88"/>
            <p:cNvSpPr txBox="1"/>
            <p:nvPr/>
          </p:nvSpPr>
          <p:spPr>
            <a:xfrm>
              <a:off x="3418609" y="586296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90" name="TextBox 89"/>
            <p:cNvSpPr txBox="1"/>
            <p:nvPr/>
          </p:nvSpPr>
          <p:spPr>
            <a:xfrm>
              <a:off x="4774665" y="5951918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91" name="TextBox 90"/>
            <p:cNvSpPr txBox="1"/>
            <p:nvPr/>
          </p:nvSpPr>
          <p:spPr>
            <a:xfrm>
              <a:off x="6859979" y="5871834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92" name="Left Brace 91"/>
            <p:cNvSpPr/>
            <p:nvPr/>
          </p:nvSpPr>
          <p:spPr>
            <a:xfrm>
              <a:off x="2667000" y="5243241"/>
              <a:ext cx="685800" cy="1614759"/>
            </a:xfrm>
            <a:prstGeom prst="lef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TextBox 92"/>
            <p:cNvSpPr txBox="1"/>
            <p:nvPr/>
          </p:nvSpPr>
          <p:spPr>
            <a:xfrm>
              <a:off x="1638926" y="5626163"/>
              <a:ext cx="1370974" cy="120032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>
                  <a:solidFill>
                    <a:srgbClr val="FF0000"/>
                  </a:solidFill>
                </a:rPr>
                <a:t>2</a:t>
              </a:r>
              <a:r>
                <a:rPr lang="en-US" sz="2400" baseline="30000" dirty="0">
                  <a:solidFill>
                    <a:srgbClr val="FF0000"/>
                  </a:solidFill>
                </a:rPr>
                <a:t>2d-n </a:t>
              </a:r>
              <a:r>
                <a:rPr lang="en-US" sz="2400" dirty="0" smtClean="0">
                  <a:solidFill>
                    <a:srgbClr val="070605"/>
                  </a:solidFill>
                </a:rPr>
                <a:t>data</a:t>
              </a:r>
              <a:r>
                <a:rPr lang="en-US" sz="2400" baseline="30000" dirty="0" smtClean="0">
                  <a:solidFill>
                    <a:srgbClr val="070605"/>
                  </a:solidFill>
                </a:rPr>
                <a:t> </a:t>
              </a:r>
              <a:r>
                <a:rPr lang="en-US" sz="2400" dirty="0">
                  <a:solidFill>
                    <a:srgbClr val="070605"/>
                  </a:solidFill>
                </a:rPr>
                <a:t>chains</a:t>
              </a:r>
              <a:r>
                <a:rPr lang="en-US" sz="2400" baseline="30000" dirty="0">
                  <a:solidFill>
                    <a:srgbClr val="070605"/>
                  </a:solidFill>
                </a:rPr>
                <a:t> 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grpSp>
          <p:nvGrpSpPr>
            <p:cNvPr id="94" name="Group 93"/>
            <p:cNvGrpSpPr/>
            <p:nvPr/>
          </p:nvGrpSpPr>
          <p:grpSpPr>
            <a:xfrm>
              <a:off x="6118130" y="5816122"/>
              <a:ext cx="1398004" cy="163721"/>
              <a:chOff x="5665204" y="5749854"/>
              <a:chExt cx="1398004" cy="163721"/>
            </a:xfrm>
          </p:grpSpPr>
          <p:sp>
            <p:nvSpPr>
              <p:cNvPr id="95" name="Oval 94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96" name="Straight Arrow Connector 95"/>
              <p:cNvCxnSpPr/>
              <p:nvPr/>
            </p:nvCxnSpPr>
            <p:spPr>
              <a:xfrm>
                <a:off x="5817604" y="5833647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97" name="Oval 96"/>
              <p:cNvSpPr/>
              <p:nvPr/>
            </p:nvSpPr>
            <p:spPr>
              <a:xfrm>
                <a:off x="6377408" y="5753718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98" name="Straight Arrow Connector 97"/>
              <p:cNvCxnSpPr/>
              <p:nvPr/>
            </p:nvCxnSpPr>
            <p:spPr>
              <a:xfrm>
                <a:off x="6529808" y="5837511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00" name="Right Brace 99"/>
            <p:cNvSpPr/>
            <p:nvPr/>
          </p:nvSpPr>
          <p:spPr>
            <a:xfrm rot="16200000">
              <a:off x="5296055" y="2975466"/>
              <a:ext cx="308451" cy="4038602"/>
            </a:xfrm>
            <a:prstGeom prst="righ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TextBox 100"/>
            <p:cNvSpPr txBox="1"/>
            <p:nvPr/>
          </p:nvSpPr>
          <p:spPr>
            <a:xfrm>
              <a:off x="4986396" y="4369013"/>
              <a:ext cx="92776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FF0000"/>
                  </a:solidFill>
                </a:rPr>
                <a:t>≈2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n-d 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grpSp>
          <p:nvGrpSpPr>
            <p:cNvPr id="102" name="Group 101"/>
            <p:cNvGrpSpPr/>
            <p:nvPr/>
          </p:nvGrpSpPr>
          <p:grpSpPr>
            <a:xfrm>
              <a:off x="4104409" y="4942894"/>
              <a:ext cx="4277439" cy="600693"/>
              <a:chOff x="2026856" y="3614001"/>
              <a:chExt cx="4277439" cy="600693"/>
            </a:xfrm>
          </p:grpSpPr>
          <p:grpSp>
            <p:nvGrpSpPr>
              <p:cNvPr id="103" name="Group 102"/>
              <p:cNvGrpSpPr/>
              <p:nvPr/>
            </p:nvGrpSpPr>
            <p:grpSpPr>
              <a:xfrm>
                <a:off x="2026856" y="3899562"/>
                <a:ext cx="685800" cy="159857"/>
                <a:chOff x="1752600" y="2951018"/>
                <a:chExt cx="685800" cy="152400"/>
              </a:xfrm>
            </p:grpSpPr>
            <p:sp>
              <p:nvSpPr>
                <p:cNvPr id="110" name="Oval 109"/>
                <p:cNvSpPr/>
                <p:nvPr/>
              </p:nvSpPr>
              <p:spPr>
                <a:xfrm>
                  <a:off x="1752600" y="2951018"/>
                  <a:ext cx="152400" cy="152400"/>
                </a:xfrm>
                <a:prstGeom prst="ellipse">
                  <a:avLst/>
                </a:prstGeom>
                <a:solidFill>
                  <a:srgbClr val="070605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111" name="Straight Arrow Connector 110"/>
                <p:cNvCxnSpPr>
                  <a:stCxn id="110" idx="6"/>
                </p:cNvCxnSpPr>
                <p:nvPr/>
              </p:nvCxnSpPr>
              <p:spPr>
                <a:xfrm>
                  <a:off x="1905000" y="3027218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04" name="Group 103"/>
              <p:cNvGrpSpPr/>
              <p:nvPr/>
            </p:nvGrpSpPr>
            <p:grpSpPr>
              <a:xfrm>
                <a:off x="5455856" y="3899562"/>
                <a:ext cx="685800" cy="159857"/>
                <a:chOff x="1752600" y="2951018"/>
                <a:chExt cx="685800" cy="152400"/>
              </a:xfrm>
            </p:grpSpPr>
            <p:sp>
              <p:nvSpPr>
                <p:cNvPr id="108" name="Oval 107"/>
                <p:cNvSpPr/>
                <p:nvPr/>
              </p:nvSpPr>
              <p:spPr>
                <a:xfrm>
                  <a:off x="1752600" y="2951018"/>
                  <a:ext cx="152400" cy="152400"/>
                </a:xfrm>
                <a:prstGeom prst="ellipse">
                  <a:avLst/>
                </a:prstGeom>
                <a:solidFill>
                  <a:srgbClr val="070605"/>
                </a:solidFill>
                <a:ln>
                  <a:solidFill>
                    <a:srgbClr val="07060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109" name="Straight Arrow Connector 108"/>
                <p:cNvCxnSpPr>
                  <a:stCxn id="108" idx="6"/>
                </p:cNvCxnSpPr>
                <p:nvPr/>
              </p:nvCxnSpPr>
              <p:spPr>
                <a:xfrm>
                  <a:off x="1905000" y="3027218"/>
                  <a:ext cx="533400" cy="0"/>
                </a:xfrm>
                <a:prstGeom prst="straightConnector1">
                  <a:avLst/>
                </a:prstGeom>
                <a:ln w="19050">
                  <a:solidFill>
                    <a:srgbClr val="070605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05" name="TextBox 104"/>
              <p:cNvSpPr txBox="1"/>
              <p:nvPr/>
            </p:nvSpPr>
            <p:spPr>
              <a:xfrm>
                <a:off x="3430413" y="3614001"/>
                <a:ext cx="533400" cy="5488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800" b="1" dirty="0" smtClean="0">
                    <a:solidFill>
                      <a:srgbClr val="070605"/>
                    </a:solidFill>
                  </a:rPr>
                  <a:t>…</a:t>
                </a:r>
                <a:endParaRPr lang="en-US" sz="2800" b="1" dirty="0">
                  <a:solidFill>
                    <a:srgbClr val="070605"/>
                  </a:solidFill>
                </a:endParaRPr>
              </a:p>
            </p:txBody>
          </p:sp>
          <p:sp>
            <p:nvSpPr>
              <p:cNvPr id="106" name="TextBox 105"/>
              <p:cNvSpPr txBox="1"/>
              <p:nvPr/>
            </p:nvSpPr>
            <p:spPr>
              <a:xfrm>
                <a:off x="4583378" y="3665874"/>
                <a:ext cx="533400" cy="5488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800" b="1" dirty="0" smtClean="0">
                    <a:solidFill>
                      <a:srgbClr val="070605"/>
                    </a:solidFill>
                  </a:rPr>
                  <a:t>…</a:t>
                </a:r>
                <a:endParaRPr lang="en-US" sz="2800" b="1" dirty="0">
                  <a:solidFill>
                    <a:srgbClr val="070605"/>
                  </a:solidFill>
                </a:endParaRPr>
              </a:p>
            </p:txBody>
          </p:sp>
          <p:sp>
            <p:nvSpPr>
              <p:cNvPr id="107" name="Oval 106"/>
              <p:cNvSpPr/>
              <p:nvPr/>
            </p:nvSpPr>
            <p:spPr>
              <a:xfrm>
                <a:off x="6151895" y="3910677"/>
                <a:ext cx="152400" cy="159857"/>
              </a:xfrm>
              <a:prstGeom prst="ellipse">
                <a:avLst/>
              </a:prstGeom>
              <a:solidFill>
                <a:srgbClr val="FF0000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12" name="Oval 111"/>
            <p:cNvSpPr/>
            <p:nvPr/>
          </p:nvSpPr>
          <p:spPr>
            <a:xfrm>
              <a:off x="7510854" y="5823035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113" name="Oval 112"/>
            <p:cNvSpPr/>
            <p:nvPr/>
          </p:nvSpPr>
          <p:spPr>
            <a:xfrm>
              <a:off x="6794908" y="6597497"/>
              <a:ext cx="152400" cy="159857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grpSp>
          <p:nvGrpSpPr>
            <p:cNvPr id="116" name="Group 115"/>
            <p:cNvGrpSpPr/>
            <p:nvPr/>
          </p:nvGrpSpPr>
          <p:grpSpPr>
            <a:xfrm>
              <a:off x="3385640" y="5234134"/>
              <a:ext cx="685800" cy="159857"/>
              <a:chOff x="1752600" y="2951018"/>
              <a:chExt cx="685800" cy="152400"/>
            </a:xfrm>
          </p:grpSpPr>
          <p:sp>
            <p:nvSpPr>
              <p:cNvPr id="117" name="Oval 116"/>
              <p:cNvSpPr/>
              <p:nvPr/>
            </p:nvSpPr>
            <p:spPr>
              <a:xfrm>
                <a:off x="1752600" y="2951018"/>
                <a:ext cx="152400" cy="152400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18" name="Straight Arrow Connector 117"/>
              <p:cNvCxnSpPr>
                <a:stCxn id="117" idx="6"/>
              </p:cNvCxnSpPr>
              <p:nvPr/>
            </p:nvCxnSpPr>
            <p:spPr>
              <a:xfrm>
                <a:off x="1905000" y="3027218"/>
                <a:ext cx="533400" cy="0"/>
              </a:xfrm>
              <a:prstGeom prst="straightConnector1">
                <a:avLst/>
              </a:prstGeom>
              <a:ln w="19050">
                <a:solidFill>
                  <a:srgbClr val="070605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12088130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7620000" cy="1143000"/>
          </a:xfrm>
        </p:spPr>
        <p:txBody>
          <a:bodyPr/>
          <a:lstStyle/>
          <a:p>
            <a:pPr algn="l" rtl="0"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Recent FX-Constructions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0" y="990041"/>
            <a:ext cx="8156257" cy="5486400"/>
          </a:xfrm>
        </p:spPr>
        <p:txBody>
          <a:bodyPr>
            <a:normAutofit/>
          </a:bodyPr>
          <a:lstStyle/>
          <a:p>
            <a:pPr algn="l" rtl="0">
              <a:lnSpc>
                <a:spcPct val="93000"/>
              </a:lnSpc>
            </a:pPr>
            <a:r>
              <a:rPr lang="en-US" sz="2800" b="1" dirty="0" smtClean="0">
                <a:solidFill>
                  <a:srgbClr val="070605"/>
                </a:solidFill>
              </a:rPr>
              <a:t>PRINCE</a:t>
            </a:r>
            <a:r>
              <a:rPr lang="en-US" sz="2800" dirty="0" smtClean="0">
                <a:solidFill>
                  <a:srgbClr val="070605"/>
                </a:solidFill>
              </a:rPr>
              <a:t> (ASIACRYPT 2012), </a:t>
            </a:r>
            <a:r>
              <a:rPr lang="en-US" sz="2800" b="1" dirty="0" smtClean="0">
                <a:solidFill>
                  <a:srgbClr val="070605"/>
                </a:solidFill>
              </a:rPr>
              <a:t>PRIDE</a:t>
            </a:r>
            <a:r>
              <a:rPr lang="en-US" sz="2800" dirty="0" smtClean="0">
                <a:solidFill>
                  <a:srgbClr val="070605"/>
                </a:solidFill>
              </a:rPr>
              <a:t> (CRYPTO 2014)</a:t>
            </a:r>
          </a:p>
          <a:p>
            <a:pPr algn="l" rtl="0">
              <a:lnSpc>
                <a:spcPct val="93000"/>
              </a:lnSpc>
            </a:pPr>
            <a:r>
              <a:rPr lang="en-US" sz="2800" dirty="0" smtClean="0">
                <a:solidFill>
                  <a:srgbClr val="070605"/>
                </a:solidFill>
              </a:rPr>
              <a:t>Both have </a:t>
            </a:r>
            <a:r>
              <a:rPr lang="en-US" sz="2800" dirty="0" smtClean="0">
                <a:solidFill>
                  <a:srgbClr val="FF0000"/>
                </a:solidFill>
              </a:rPr>
              <a:t>n=b=64</a:t>
            </a:r>
            <a:endParaRPr lang="en-US" dirty="0">
              <a:solidFill>
                <a:srgbClr val="070605"/>
              </a:solidFill>
            </a:endParaRPr>
          </a:p>
          <a:p>
            <a:pPr algn="l" rtl="0">
              <a:lnSpc>
                <a:spcPct val="93000"/>
              </a:lnSpc>
            </a:pPr>
            <a:r>
              <a:rPr lang="en-US" sz="2800" dirty="0">
                <a:solidFill>
                  <a:srgbClr val="070605"/>
                </a:solidFill>
              </a:rPr>
              <a:t>The [KR</a:t>
            </a:r>
            <a:r>
              <a:rPr lang="en-US" sz="2800" dirty="0" smtClean="0">
                <a:solidFill>
                  <a:srgbClr val="070605"/>
                </a:solidFill>
              </a:rPr>
              <a:t>] ([DKS]) </a:t>
            </a:r>
            <a:r>
              <a:rPr lang="en-US" sz="2800" dirty="0">
                <a:solidFill>
                  <a:srgbClr val="070605"/>
                </a:solidFill>
              </a:rPr>
              <a:t>attack </a:t>
            </a:r>
            <a:r>
              <a:rPr lang="en-US" sz="2800" dirty="0">
                <a:solidFill>
                  <a:srgbClr val="FF0000"/>
                </a:solidFill>
              </a:rPr>
              <a:t>T=2</a:t>
            </a:r>
            <a:r>
              <a:rPr lang="en-US" sz="2800" baseline="30000" dirty="0">
                <a:solidFill>
                  <a:srgbClr val="FF0000"/>
                </a:solidFill>
              </a:rPr>
              <a:t>128-d</a:t>
            </a:r>
            <a:r>
              <a:rPr lang="en-US" sz="2800" dirty="0">
                <a:solidFill>
                  <a:srgbClr val="070605"/>
                </a:solidFill>
              </a:rPr>
              <a:t>,</a:t>
            </a:r>
            <a:r>
              <a:rPr lang="en-US" sz="2800" dirty="0">
                <a:solidFill>
                  <a:srgbClr val="FF0000"/>
                </a:solidFill>
              </a:rPr>
              <a:t> M=2</a:t>
            </a:r>
            <a:r>
              <a:rPr lang="en-US" sz="2800" baseline="30000" dirty="0">
                <a:solidFill>
                  <a:srgbClr val="FF0000"/>
                </a:solidFill>
              </a:rPr>
              <a:t>d</a:t>
            </a:r>
          </a:p>
          <a:p>
            <a:pPr lvl="1" algn="l" rtl="0">
              <a:lnSpc>
                <a:spcPct val="93000"/>
              </a:lnSpc>
            </a:pPr>
            <a:r>
              <a:rPr lang="en-US" sz="2400" dirty="0">
                <a:solidFill>
                  <a:srgbClr val="FF0000"/>
                </a:solidFill>
              </a:rPr>
              <a:t>D=2</a:t>
            </a:r>
            <a:r>
              <a:rPr lang="en-US" sz="2400" baseline="30000" dirty="0">
                <a:solidFill>
                  <a:srgbClr val="FF0000"/>
                </a:solidFill>
              </a:rPr>
              <a:t>32</a:t>
            </a:r>
            <a:r>
              <a:rPr lang="en-US" sz="2400" dirty="0">
                <a:solidFill>
                  <a:srgbClr val="070605"/>
                </a:solidFill>
              </a:rPr>
              <a:t>, </a:t>
            </a:r>
            <a:r>
              <a:rPr lang="en-US" sz="2400" dirty="0">
                <a:solidFill>
                  <a:srgbClr val="FF0000"/>
                </a:solidFill>
              </a:rPr>
              <a:t>T=2</a:t>
            </a:r>
            <a:r>
              <a:rPr lang="en-US" sz="2400" baseline="30000" dirty="0">
                <a:solidFill>
                  <a:srgbClr val="FF0000"/>
                </a:solidFill>
              </a:rPr>
              <a:t>96 </a:t>
            </a:r>
            <a:r>
              <a:rPr lang="en-US" sz="2400" dirty="0">
                <a:solidFill>
                  <a:srgbClr val="070605"/>
                </a:solidFill>
              </a:rPr>
              <a:t>-&gt; </a:t>
            </a:r>
            <a:r>
              <a:rPr lang="en-US" sz="2400" dirty="0" smtClean="0">
                <a:solidFill>
                  <a:srgbClr val="FF0000"/>
                </a:solidFill>
              </a:rPr>
              <a:t>T</a:t>
            </a:r>
            <a:r>
              <a:rPr lang="en-US" sz="2400" dirty="0">
                <a:solidFill>
                  <a:srgbClr val="070605"/>
                </a:solidFill>
              </a:rPr>
              <a:t> </a:t>
            </a:r>
            <a:r>
              <a:rPr lang="en-US" sz="2400" dirty="0" smtClean="0">
                <a:solidFill>
                  <a:srgbClr val="070605"/>
                </a:solidFill>
              </a:rPr>
              <a:t>very </a:t>
            </a:r>
            <a:r>
              <a:rPr lang="en-US" sz="2400" dirty="0">
                <a:solidFill>
                  <a:srgbClr val="070605"/>
                </a:solidFill>
              </a:rPr>
              <a:t>high</a:t>
            </a:r>
          </a:p>
          <a:p>
            <a:pPr lvl="1" algn="l" rtl="0">
              <a:lnSpc>
                <a:spcPct val="93000"/>
              </a:lnSpc>
            </a:pPr>
            <a:r>
              <a:rPr lang="en-US" sz="2400" dirty="0">
                <a:solidFill>
                  <a:srgbClr val="FF0000"/>
                </a:solidFill>
              </a:rPr>
              <a:t>D=2</a:t>
            </a:r>
            <a:r>
              <a:rPr lang="en-US" sz="2400" baseline="30000" dirty="0">
                <a:solidFill>
                  <a:srgbClr val="FF0000"/>
                </a:solidFill>
              </a:rPr>
              <a:t>64</a:t>
            </a:r>
            <a:r>
              <a:rPr lang="en-US" sz="2400" dirty="0">
                <a:solidFill>
                  <a:srgbClr val="070605"/>
                </a:solidFill>
              </a:rPr>
              <a:t>, </a:t>
            </a:r>
            <a:r>
              <a:rPr lang="en-US" sz="2400" dirty="0">
                <a:solidFill>
                  <a:srgbClr val="FF0000"/>
                </a:solidFill>
              </a:rPr>
              <a:t>T=2</a:t>
            </a:r>
            <a:r>
              <a:rPr lang="en-US" sz="2400" baseline="30000" dirty="0">
                <a:solidFill>
                  <a:srgbClr val="FF0000"/>
                </a:solidFill>
              </a:rPr>
              <a:t>64 </a:t>
            </a:r>
            <a:r>
              <a:rPr lang="en-US" sz="2400" dirty="0">
                <a:solidFill>
                  <a:srgbClr val="070605"/>
                </a:solidFill>
              </a:rPr>
              <a:t>-&gt; </a:t>
            </a:r>
            <a:r>
              <a:rPr lang="en-US" sz="2400" dirty="0">
                <a:solidFill>
                  <a:srgbClr val="FF0000"/>
                </a:solidFill>
              </a:rPr>
              <a:t>D</a:t>
            </a:r>
            <a:r>
              <a:rPr lang="en-US" sz="2400" dirty="0">
                <a:solidFill>
                  <a:srgbClr val="070605"/>
                </a:solidFill>
              </a:rPr>
              <a:t> very high</a:t>
            </a:r>
          </a:p>
          <a:p>
            <a:pPr lvl="1" algn="l" rtl="0">
              <a:lnSpc>
                <a:spcPct val="93000"/>
              </a:lnSpc>
            </a:pPr>
            <a:r>
              <a:rPr lang="en-US" sz="2400" dirty="0">
                <a:solidFill>
                  <a:srgbClr val="FF0000"/>
                </a:solidFill>
              </a:rPr>
              <a:t>D=2</a:t>
            </a:r>
            <a:r>
              <a:rPr lang="en-US" sz="2400" baseline="30000" dirty="0">
                <a:solidFill>
                  <a:srgbClr val="FF0000"/>
                </a:solidFill>
              </a:rPr>
              <a:t>48</a:t>
            </a:r>
            <a:r>
              <a:rPr lang="en-US" sz="2400" dirty="0">
                <a:solidFill>
                  <a:srgbClr val="070605"/>
                </a:solidFill>
              </a:rPr>
              <a:t>, </a:t>
            </a:r>
            <a:r>
              <a:rPr lang="en-US" sz="2400" dirty="0">
                <a:solidFill>
                  <a:srgbClr val="FF0000"/>
                </a:solidFill>
              </a:rPr>
              <a:t>T=2</a:t>
            </a:r>
            <a:r>
              <a:rPr lang="en-US" sz="2400" baseline="30000" dirty="0">
                <a:solidFill>
                  <a:srgbClr val="FF0000"/>
                </a:solidFill>
              </a:rPr>
              <a:t>80</a:t>
            </a:r>
            <a:r>
              <a:rPr lang="en-US" sz="2400" dirty="0">
                <a:solidFill>
                  <a:srgbClr val="FF0000"/>
                </a:solidFill>
              </a:rPr>
              <a:t> </a:t>
            </a:r>
            <a:r>
              <a:rPr lang="en-US" sz="2400" dirty="0">
                <a:solidFill>
                  <a:srgbClr val="070605"/>
                </a:solidFill>
              </a:rPr>
              <a:t>-&gt; more reasonable but </a:t>
            </a:r>
            <a:r>
              <a:rPr lang="en-US" sz="2400" dirty="0">
                <a:solidFill>
                  <a:srgbClr val="FF0000"/>
                </a:solidFill>
              </a:rPr>
              <a:t>M=2</a:t>
            </a:r>
            <a:r>
              <a:rPr lang="en-US" sz="2400" baseline="30000" dirty="0">
                <a:solidFill>
                  <a:srgbClr val="FF0000"/>
                </a:solidFill>
              </a:rPr>
              <a:t>48 </a:t>
            </a:r>
            <a:r>
              <a:rPr lang="en-US" sz="2400" dirty="0">
                <a:solidFill>
                  <a:srgbClr val="070605"/>
                </a:solidFill>
              </a:rPr>
              <a:t>is accessed </a:t>
            </a:r>
            <a:r>
              <a:rPr lang="en-US" sz="2400" dirty="0">
                <a:solidFill>
                  <a:srgbClr val="FF0000"/>
                </a:solidFill>
              </a:rPr>
              <a:t>2</a:t>
            </a:r>
            <a:r>
              <a:rPr lang="en-US" sz="2400" baseline="30000" dirty="0">
                <a:solidFill>
                  <a:srgbClr val="FF0000"/>
                </a:solidFill>
              </a:rPr>
              <a:t>80 </a:t>
            </a:r>
            <a:r>
              <a:rPr lang="en-US" sz="2400" dirty="0">
                <a:solidFill>
                  <a:srgbClr val="070605"/>
                </a:solidFill>
              </a:rPr>
              <a:t>times, </a:t>
            </a:r>
            <a:r>
              <a:rPr lang="en-US" sz="2400" dirty="0">
                <a:solidFill>
                  <a:srgbClr val="FF0000"/>
                </a:solidFill>
              </a:rPr>
              <a:t>2</a:t>
            </a:r>
            <a:r>
              <a:rPr lang="en-US" sz="2400" baseline="30000" dirty="0">
                <a:solidFill>
                  <a:srgbClr val="FF0000"/>
                </a:solidFill>
              </a:rPr>
              <a:t>80 </a:t>
            </a:r>
            <a:r>
              <a:rPr lang="en-US" sz="2400" b="1" dirty="0">
                <a:solidFill>
                  <a:srgbClr val="070605"/>
                </a:solidFill>
              </a:rPr>
              <a:t>huge workload </a:t>
            </a:r>
            <a:r>
              <a:rPr lang="en-US" sz="2400" dirty="0">
                <a:solidFill>
                  <a:srgbClr val="070605"/>
                </a:solidFill>
              </a:rPr>
              <a:t>per key</a:t>
            </a:r>
          </a:p>
          <a:p>
            <a:pPr algn="l" rtl="0">
              <a:lnSpc>
                <a:spcPct val="93000"/>
              </a:lnSpc>
            </a:pPr>
            <a:r>
              <a:rPr lang="en-US" sz="2800" dirty="0">
                <a:solidFill>
                  <a:srgbClr val="070605"/>
                </a:solidFill>
              </a:rPr>
              <a:t>The attack of [KR] ([DKS]) </a:t>
            </a:r>
            <a:r>
              <a:rPr lang="en-US" sz="2800" dirty="0" smtClean="0">
                <a:solidFill>
                  <a:srgbClr val="070605"/>
                </a:solidFill>
              </a:rPr>
              <a:t>is </a:t>
            </a:r>
            <a:r>
              <a:rPr lang="en-US" sz="2800" b="1" dirty="0">
                <a:solidFill>
                  <a:srgbClr val="070605"/>
                </a:solidFill>
              </a:rPr>
              <a:t>far from </a:t>
            </a:r>
            <a:r>
              <a:rPr lang="en-US" sz="2800" b="1" dirty="0" smtClean="0">
                <a:solidFill>
                  <a:srgbClr val="070605"/>
                </a:solidFill>
              </a:rPr>
              <a:t>practical</a:t>
            </a:r>
          </a:p>
          <a:p>
            <a:pPr algn="l" rtl="0">
              <a:lnSpc>
                <a:spcPct val="93000"/>
              </a:lnSpc>
            </a:pPr>
            <a:endParaRPr lang="en-US" sz="2000" b="1" dirty="0">
              <a:solidFill>
                <a:srgbClr val="070605"/>
              </a:solidFill>
            </a:endParaRPr>
          </a:p>
          <a:p>
            <a:pPr>
              <a:lnSpc>
                <a:spcPct val="93000"/>
              </a:lnSpc>
            </a:pPr>
            <a:endParaRPr lang="en-US" dirty="0">
              <a:solidFill>
                <a:srgbClr val="070605"/>
              </a:solidFill>
            </a:endParaRPr>
          </a:p>
          <a:p>
            <a:pPr>
              <a:lnSpc>
                <a:spcPct val="93000"/>
              </a:lnSpc>
            </a:pPr>
            <a:endParaRPr lang="en-US" dirty="0">
              <a:solidFill>
                <a:srgbClr val="070605"/>
              </a:solidFill>
            </a:endParaRPr>
          </a:p>
          <a:p>
            <a:pPr algn="l" rtl="0">
              <a:lnSpc>
                <a:spcPct val="93000"/>
              </a:lnSpc>
            </a:pPr>
            <a:endParaRPr lang="en-US" sz="2800" b="1" dirty="0" smtClean="0">
              <a:solidFill>
                <a:srgbClr val="070605"/>
              </a:solidFill>
            </a:endParaRPr>
          </a:p>
        </p:txBody>
      </p:sp>
      <p:grpSp>
        <p:nvGrpSpPr>
          <p:cNvPr id="4" name="Group 3"/>
          <p:cNvGrpSpPr/>
          <p:nvPr/>
        </p:nvGrpSpPr>
        <p:grpSpPr>
          <a:xfrm>
            <a:off x="1981200" y="4724400"/>
            <a:ext cx="4650244" cy="2213706"/>
            <a:chOff x="1586918" y="3920068"/>
            <a:chExt cx="4650244" cy="2213706"/>
          </a:xfrm>
        </p:grpSpPr>
        <p:grpSp>
          <p:nvGrpSpPr>
            <p:cNvPr id="5" name="Group 4"/>
            <p:cNvGrpSpPr/>
            <p:nvPr/>
          </p:nvGrpSpPr>
          <p:grpSpPr>
            <a:xfrm>
              <a:off x="1956469" y="3920068"/>
              <a:ext cx="3962397" cy="1902504"/>
              <a:chOff x="2619902" y="3014915"/>
              <a:chExt cx="2686049" cy="1241687"/>
            </a:xfrm>
          </p:grpSpPr>
          <p:sp>
            <p:nvSpPr>
              <p:cNvPr id="16" name="Rectangle 15"/>
              <p:cNvSpPr/>
              <p:nvPr/>
            </p:nvSpPr>
            <p:spPr>
              <a:xfrm>
                <a:off x="3534302" y="3014915"/>
                <a:ext cx="838200" cy="6096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r>
                  <a:rPr lang="en-US" sz="2800" dirty="0">
                    <a:solidFill>
                      <a:srgbClr val="FF0000"/>
                    </a:solidFill>
                  </a:rPr>
                  <a:t>F</a:t>
                </a:r>
                <a:endParaRPr lang="en-US" sz="2800" baseline="-25000" dirty="0">
                  <a:solidFill>
                    <a:srgbClr val="FF0000"/>
                  </a:solidFill>
                </a:endParaRPr>
              </a:p>
            </p:txBody>
          </p:sp>
          <p:cxnSp>
            <p:nvCxnSpPr>
              <p:cNvPr id="17" name="Straight Arrow Connector 16"/>
              <p:cNvCxnSpPr>
                <a:endCxn id="16" idx="1"/>
              </p:cNvCxnSpPr>
              <p:nvPr/>
            </p:nvCxnSpPr>
            <p:spPr>
              <a:xfrm>
                <a:off x="2619902" y="3319715"/>
                <a:ext cx="914400" cy="0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Straight Arrow Connector 17"/>
              <p:cNvCxnSpPr>
                <a:endCxn id="19" idx="4"/>
              </p:cNvCxnSpPr>
              <p:nvPr/>
            </p:nvCxnSpPr>
            <p:spPr>
              <a:xfrm flipV="1">
                <a:off x="3056287" y="3469703"/>
                <a:ext cx="0" cy="487036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" name="Oval 18"/>
              <p:cNvSpPr/>
              <p:nvPr/>
            </p:nvSpPr>
            <p:spPr>
              <a:xfrm>
                <a:off x="2913412" y="3169726"/>
                <a:ext cx="285750" cy="299977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0" name="Straight Connector 19"/>
              <p:cNvCxnSpPr>
                <a:stCxn id="19" idx="0"/>
                <a:endCxn id="19" idx="4"/>
              </p:cNvCxnSpPr>
              <p:nvPr/>
            </p:nvCxnSpPr>
            <p:spPr>
              <a:xfrm>
                <a:off x="3056287" y="3169726"/>
                <a:ext cx="0" cy="29997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Straight Arrow Connector 20"/>
              <p:cNvCxnSpPr>
                <a:stCxn id="16" idx="3"/>
              </p:cNvCxnSpPr>
              <p:nvPr/>
            </p:nvCxnSpPr>
            <p:spPr>
              <a:xfrm flipV="1">
                <a:off x="4372501" y="3318269"/>
                <a:ext cx="933450" cy="1446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Straight Arrow Connector 21"/>
              <p:cNvCxnSpPr>
                <a:endCxn id="23" idx="4"/>
              </p:cNvCxnSpPr>
              <p:nvPr/>
            </p:nvCxnSpPr>
            <p:spPr>
              <a:xfrm flipV="1">
                <a:off x="4827937" y="3469703"/>
                <a:ext cx="0" cy="485590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3" name="Oval 22"/>
              <p:cNvSpPr/>
              <p:nvPr/>
            </p:nvSpPr>
            <p:spPr>
              <a:xfrm>
                <a:off x="4685062" y="3169726"/>
                <a:ext cx="285750" cy="299977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4" name="Straight Connector 23"/>
              <p:cNvCxnSpPr>
                <a:stCxn id="23" idx="0"/>
                <a:endCxn id="23" idx="4"/>
              </p:cNvCxnSpPr>
              <p:nvPr/>
            </p:nvCxnSpPr>
            <p:spPr>
              <a:xfrm>
                <a:off x="4827937" y="3169726"/>
                <a:ext cx="0" cy="29997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5" name="TextBox 24"/>
              <p:cNvSpPr txBox="1"/>
              <p:nvPr/>
            </p:nvSpPr>
            <p:spPr>
              <a:xfrm>
                <a:off x="2913412" y="3955292"/>
                <a:ext cx="348028" cy="301310"/>
              </a:xfrm>
              <a:prstGeom prst="rect">
                <a:avLst/>
              </a:prstGeom>
              <a:noFill/>
            </p:spPr>
            <p:txBody>
              <a:bodyPr wrap="square" rtlCol="1">
                <a:spAutoFit/>
              </a:bodyPr>
              <a:lstStyle/>
              <a:p>
                <a:r>
                  <a:rPr lang="en-US" sz="2400" dirty="0" smtClean="0">
                    <a:solidFill>
                      <a:srgbClr val="FF0000"/>
                    </a:solidFill>
                  </a:rPr>
                  <a:t>K</a:t>
                </a:r>
                <a:r>
                  <a:rPr lang="en-US" sz="2400" baseline="-25000" dirty="0" smtClean="0">
                    <a:solidFill>
                      <a:srgbClr val="FF0000"/>
                    </a:solidFill>
                  </a:rPr>
                  <a:t>1</a:t>
                </a:r>
                <a:endParaRPr lang="en-US" sz="2400" baseline="-25000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26" name="TextBox 25"/>
              <p:cNvSpPr txBox="1"/>
              <p:nvPr/>
            </p:nvSpPr>
            <p:spPr>
              <a:xfrm>
                <a:off x="4685062" y="3955291"/>
                <a:ext cx="372939" cy="301310"/>
              </a:xfrm>
              <a:prstGeom prst="rect">
                <a:avLst/>
              </a:prstGeom>
              <a:noFill/>
            </p:spPr>
            <p:txBody>
              <a:bodyPr wrap="square" rtlCol="1">
                <a:spAutoFit/>
              </a:bodyPr>
              <a:lstStyle/>
              <a:p>
                <a:r>
                  <a:rPr lang="en-US" sz="2400" dirty="0" smtClean="0">
                    <a:solidFill>
                      <a:srgbClr val="FF0000"/>
                    </a:solidFill>
                  </a:rPr>
                  <a:t>K</a:t>
                </a:r>
                <a:r>
                  <a:rPr lang="en-US" sz="2400" baseline="-25000" dirty="0">
                    <a:solidFill>
                      <a:srgbClr val="FF0000"/>
                    </a:solidFill>
                  </a:rPr>
                  <a:t>2</a:t>
                </a:r>
              </a:p>
            </p:txBody>
          </p:sp>
        </p:grpSp>
        <p:cxnSp>
          <p:nvCxnSpPr>
            <p:cNvPr id="6" name="Straight Arrow Connector 5"/>
            <p:cNvCxnSpPr/>
            <p:nvPr/>
          </p:nvCxnSpPr>
          <p:spPr>
            <a:xfrm flipV="1">
              <a:off x="3923617" y="4854093"/>
              <a:ext cx="0" cy="746233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TextBox 6"/>
            <p:cNvSpPr txBox="1"/>
            <p:nvPr/>
          </p:nvSpPr>
          <p:spPr>
            <a:xfrm>
              <a:off x="3731817" y="5672109"/>
              <a:ext cx="383600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1586918" y="4195597"/>
              <a:ext cx="369551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>
                  <a:solidFill>
                    <a:srgbClr val="FF0000"/>
                  </a:solidFill>
                </a:rPr>
                <a:t>P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5867611" y="4154032"/>
              <a:ext cx="369551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C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10" name="Straight Connector 9"/>
            <p:cNvCxnSpPr/>
            <p:nvPr/>
          </p:nvCxnSpPr>
          <p:spPr>
            <a:xfrm>
              <a:off x="3837103" y="5236593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TextBox 14"/>
            <p:cNvSpPr txBox="1">
              <a:spLocks noChangeArrowheads="1"/>
            </p:cNvSpPr>
            <p:nvPr/>
          </p:nvSpPr>
          <p:spPr bwMode="auto">
            <a:xfrm>
              <a:off x="3918800" y="4914117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b</a:t>
              </a:r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2518517" y="5111321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TextBox 14"/>
            <p:cNvSpPr txBox="1">
              <a:spLocks noChangeArrowheads="1"/>
            </p:cNvSpPr>
            <p:nvPr/>
          </p:nvSpPr>
          <p:spPr bwMode="auto">
            <a:xfrm>
              <a:off x="2600214" y="4788845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  <p:cxnSp>
          <p:nvCxnSpPr>
            <p:cNvPr id="14" name="Straight Connector 13"/>
            <p:cNvCxnSpPr/>
            <p:nvPr/>
          </p:nvCxnSpPr>
          <p:spPr>
            <a:xfrm>
              <a:off x="5132014" y="5111321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TextBox 14"/>
            <p:cNvSpPr txBox="1">
              <a:spLocks noChangeArrowheads="1"/>
            </p:cNvSpPr>
            <p:nvPr/>
          </p:nvSpPr>
          <p:spPr bwMode="auto">
            <a:xfrm>
              <a:off x="5213711" y="4788845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41097642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 rtl="0"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DESX (</a:t>
            </a:r>
            <a:r>
              <a:rPr lang="en-US" sz="4000" dirty="0" err="1" smtClean="0">
                <a:solidFill>
                  <a:schemeClr val="hlink"/>
                </a:solidFill>
              </a:rPr>
              <a:t>Rivest</a:t>
            </a:r>
            <a:r>
              <a:rPr lang="en-US" sz="4000" dirty="0" smtClean="0">
                <a:solidFill>
                  <a:schemeClr val="hlink"/>
                </a:solidFill>
              </a:rPr>
              <a:t> ‘84)</a:t>
            </a:r>
            <a:endParaRPr lang="en-US" sz="4000" dirty="0">
              <a:solidFill>
                <a:schemeClr val="hlink"/>
              </a:solidFill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350751" y="2979603"/>
            <a:ext cx="3962397" cy="1902504"/>
            <a:chOff x="2619902" y="3014915"/>
            <a:chExt cx="2686049" cy="1241687"/>
          </a:xfrm>
        </p:grpSpPr>
        <p:sp>
          <p:nvSpPr>
            <p:cNvPr id="5" name="Rectangle 4"/>
            <p:cNvSpPr/>
            <p:nvPr/>
          </p:nvSpPr>
          <p:spPr>
            <a:xfrm>
              <a:off x="3534302" y="3014915"/>
              <a:ext cx="838200" cy="6096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r>
                <a:rPr lang="en-US" sz="2800" dirty="0" smtClean="0">
                  <a:solidFill>
                    <a:srgbClr val="FF0000"/>
                  </a:solidFill>
                </a:rPr>
                <a:t>DES</a:t>
              </a:r>
              <a:endParaRPr lang="en-US" sz="28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6" name="Straight Arrow Connector 5"/>
            <p:cNvCxnSpPr>
              <a:endCxn id="5" idx="1"/>
            </p:cNvCxnSpPr>
            <p:nvPr/>
          </p:nvCxnSpPr>
          <p:spPr>
            <a:xfrm>
              <a:off x="2619902" y="3319715"/>
              <a:ext cx="914400" cy="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Arrow Connector 6"/>
            <p:cNvCxnSpPr>
              <a:endCxn id="8" idx="4"/>
            </p:cNvCxnSpPr>
            <p:nvPr/>
          </p:nvCxnSpPr>
          <p:spPr>
            <a:xfrm flipV="1">
              <a:off x="3056287" y="3469703"/>
              <a:ext cx="0" cy="487036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Oval 7"/>
            <p:cNvSpPr/>
            <p:nvPr/>
          </p:nvSpPr>
          <p:spPr>
            <a:xfrm>
              <a:off x="2913412" y="3169726"/>
              <a:ext cx="285750" cy="299977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en-US"/>
            </a:p>
          </p:txBody>
        </p:sp>
        <p:cxnSp>
          <p:nvCxnSpPr>
            <p:cNvPr id="9" name="Straight Connector 8"/>
            <p:cNvCxnSpPr>
              <a:stCxn id="8" idx="0"/>
              <a:endCxn id="8" idx="4"/>
            </p:cNvCxnSpPr>
            <p:nvPr/>
          </p:nvCxnSpPr>
          <p:spPr>
            <a:xfrm>
              <a:off x="3056287" y="3169726"/>
              <a:ext cx="0" cy="299977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Arrow Connector 9"/>
            <p:cNvCxnSpPr>
              <a:stCxn id="5" idx="3"/>
            </p:cNvCxnSpPr>
            <p:nvPr/>
          </p:nvCxnSpPr>
          <p:spPr>
            <a:xfrm flipV="1">
              <a:off x="4372501" y="3318269"/>
              <a:ext cx="933450" cy="1446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Arrow Connector 10"/>
            <p:cNvCxnSpPr>
              <a:endCxn id="12" idx="4"/>
            </p:cNvCxnSpPr>
            <p:nvPr/>
          </p:nvCxnSpPr>
          <p:spPr>
            <a:xfrm flipV="1">
              <a:off x="4827937" y="3469703"/>
              <a:ext cx="0" cy="48559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Oval 11"/>
            <p:cNvSpPr/>
            <p:nvPr/>
          </p:nvSpPr>
          <p:spPr>
            <a:xfrm>
              <a:off x="4685062" y="3169726"/>
              <a:ext cx="285750" cy="299977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en-US"/>
            </a:p>
          </p:txBody>
        </p:sp>
        <p:cxnSp>
          <p:nvCxnSpPr>
            <p:cNvPr id="13" name="Straight Connector 12"/>
            <p:cNvCxnSpPr>
              <a:stCxn id="12" idx="0"/>
              <a:endCxn id="12" idx="4"/>
            </p:cNvCxnSpPr>
            <p:nvPr/>
          </p:nvCxnSpPr>
          <p:spPr>
            <a:xfrm>
              <a:off x="4827937" y="3169726"/>
              <a:ext cx="0" cy="299977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TextBox 13"/>
            <p:cNvSpPr txBox="1"/>
            <p:nvPr/>
          </p:nvSpPr>
          <p:spPr>
            <a:xfrm>
              <a:off x="2913412" y="3955292"/>
              <a:ext cx="348028" cy="301310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r>
                <a:rPr lang="en-US" sz="2400" baseline="-25000" dirty="0" smtClean="0">
                  <a:solidFill>
                    <a:srgbClr val="FF0000"/>
                  </a:solidFill>
                </a:rPr>
                <a:t>1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4685062" y="3955291"/>
              <a:ext cx="372939" cy="301310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r>
                <a:rPr lang="en-US" sz="2400" baseline="-25000" dirty="0">
                  <a:solidFill>
                    <a:srgbClr val="FF0000"/>
                  </a:solidFill>
                </a:rPr>
                <a:t>2</a:t>
              </a:r>
            </a:p>
          </p:txBody>
        </p:sp>
      </p:grpSp>
      <p:cxnSp>
        <p:nvCxnSpPr>
          <p:cNvPr id="21" name="Straight Arrow Connector 20"/>
          <p:cNvCxnSpPr/>
          <p:nvPr/>
        </p:nvCxnSpPr>
        <p:spPr>
          <a:xfrm flipV="1">
            <a:off x="4317899" y="3913628"/>
            <a:ext cx="0" cy="746233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4126099" y="4731644"/>
            <a:ext cx="383600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K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1981200" y="3255132"/>
            <a:ext cx="369551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>
                <a:solidFill>
                  <a:srgbClr val="FF0000"/>
                </a:solidFill>
              </a:rPr>
              <a:t>P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6261893" y="3213567"/>
            <a:ext cx="369551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C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cxnSp>
        <p:nvCxnSpPr>
          <p:cNvPr id="19" name="Straight Connector 18"/>
          <p:cNvCxnSpPr/>
          <p:nvPr/>
        </p:nvCxnSpPr>
        <p:spPr>
          <a:xfrm>
            <a:off x="4236202" y="4382390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4"/>
          <p:cNvSpPr txBox="1">
            <a:spLocks noChangeArrowheads="1"/>
          </p:cNvSpPr>
          <p:nvPr/>
        </p:nvSpPr>
        <p:spPr bwMode="auto">
          <a:xfrm>
            <a:off x="4317898" y="4059914"/>
            <a:ext cx="482701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 smtClean="0">
                <a:solidFill>
                  <a:srgbClr val="FF0000"/>
                </a:solidFill>
                <a:latin typeface="Calibri" pitchFamily="34" charset="0"/>
              </a:rPr>
              <a:t>56</a:t>
            </a:r>
            <a:endParaRPr lang="en-US" sz="2000" dirty="0">
              <a:solidFill>
                <a:srgbClr val="FF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16617394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-152400"/>
            <a:ext cx="7620000" cy="1143000"/>
          </a:xfrm>
        </p:spPr>
        <p:txBody>
          <a:bodyPr/>
          <a:lstStyle/>
          <a:p>
            <a:pPr algn="l"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Applying our Attacks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152400" y="5091448"/>
            <a:ext cx="8534400" cy="1766552"/>
          </a:xfrm>
        </p:spPr>
        <p:txBody>
          <a:bodyPr/>
          <a:lstStyle/>
          <a:p>
            <a:pPr algn="l" rtl="0">
              <a:lnSpc>
                <a:spcPct val="93000"/>
              </a:lnSpc>
            </a:pPr>
            <a:r>
              <a:rPr lang="en-US" sz="2800" dirty="0" smtClean="0">
                <a:solidFill>
                  <a:srgbClr val="070605"/>
                </a:solidFill>
              </a:rPr>
              <a:t>(Relatively) </a:t>
            </a:r>
            <a:r>
              <a:rPr lang="en-US" sz="2800" b="1" dirty="0">
                <a:solidFill>
                  <a:srgbClr val="070605"/>
                </a:solidFill>
              </a:rPr>
              <a:t>c</a:t>
            </a:r>
            <a:r>
              <a:rPr lang="en-US" sz="2800" b="1" dirty="0" smtClean="0">
                <a:solidFill>
                  <a:srgbClr val="070605"/>
                </a:solidFill>
              </a:rPr>
              <a:t>heap</a:t>
            </a:r>
            <a:r>
              <a:rPr lang="en-US" sz="2800" dirty="0" smtClean="0">
                <a:solidFill>
                  <a:srgbClr val="070605"/>
                </a:solidFill>
              </a:rPr>
              <a:t> to implement in </a:t>
            </a:r>
            <a:r>
              <a:rPr lang="en-US" sz="2800" b="1" dirty="0" smtClean="0">
                <a:solidFill>
                  <a:srgbClr val="070605"/>
                </a:solidFill>
              </a:rPr>
              <a:t>hardware </a:t>
            </a:r>
          </a:p>
          <a:p>
            <a:pPr lvl="1" algn="l" rtl="0">
              <a:lnSpc>
                <a:spcPct val="93000"/>
              </a:lnSpc>
            </a:pPr>
            <a:r>
              <a:rPr lang="en-US" sz="2400" dirty="0" smtClean="0">
                <a:solidFill>
                  <a:srgbClr val="070605"/>
                </a:solidFill>
              </a:rPr>
              <a:t>Highly parallelizable</a:t>
            </a:r>
          </a:p>
          <a:p>
            <a:pPr lvl="1" algn="l" rtl="0">
              <a:lnSpc>
                <a:spcPct val="93000"/>
              </a:lnSpc>
            </a:pPr>
            <a:r>
              <a:rPr lang="en-US" sz="2400" dirty="0">
                <a:solidFill>
                  <a:srgbClr val="070605"/>
                </a:solidFill>
              </a:rPr>
              <a:t>R</a:t>
            </a:r>
            <a:r>
              <a:rPr lang="en-US" sz="2400" dirty="0" smtClean="0">
                <a:solidFill>
                  <a:srgbClr val="070605"/>
                </a:solidFill>
              </a:rPr>
              <a:t>arely access the memory</a:t>
            </a:r>
          </a:p>
          <a:p>
            <a:pPr lvl="1" algn="l" rtl="0">
              <a:lnSpc>
                <a:spcPct val="93000"/>
              </a:lnSpc>
            </a:pPr>
            <a:r>
              <a:rPr lang="en-US" sz="2400" dirty="0" smtClean="0">
                <a:solidFill>
                  <a:srgbClr val="070605"/>
                </a:solidFill>
              </a:rPr>
              <a:t>Small implementation circuit</a:t>
            </a: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2390273"/>
              </p:ext>
            </p:extLst>
          </p:nvPr>
        </p:nvGraphicFramePr>
        <p:xfrm>
          <a:off x="126642" y="990600"/>
          <a:ext cx="8941157" cy="213885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92558"/>
                <a:gridCol w="894367"/>
                <a:gridCol w="968356"/>
                <a:gridCol w="1261477"/>
                <a:gridCol w="2945222"/>
                <a:gridCol w="1779177"/>
              </a:tblGrid>
              <a:tr h="913302"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070605"/>
                          </a:solidFill>
                        </a:rPr>
                        <a:t>Ref</a:t>
                      </a:r>
                      <a:endParaRPr lang="en-US" sz="2800" b="0" dirty="0">
                        <a:solidFill>
                          <a:srgbClr val="070605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070605"/>
                          </a:solidFill>
                        </a:rPr>
                        <a:t>Data</a:t>
                      </a:r>
                      <a:endParaRPr lang="en-US" sz="2800" b="0" dirty="0">
                        <a:solidFill>
                          <a:srgbClr val="070605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070605"/>
                          </a:solidFill>
                        </a:rPr>
                        <a:t>Time</a:t>
                      </a:r>
                      <a:endParaRPr lang="en-US" sz="2800" b="0" dirty="0">
                        <a:solidFill>
                          <a:srgbClr val="070605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070605"/>
                          </a:solidFill>
                        </a:rPr>
                        <a:t>Mem</a:t>
                      </a:r>
                      <a:endParaRPr lang="en-US" sz="2800" b="0" dirty="0">
                        <a:solidFill>
                          <a:srgbClr val="070605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070605"/>
                          </a:solidFill>
                        </a:rPr>
                        <a:t>Online</a:t>
                      </a:r>
                      <a:r>
                        <a:rPr lang="en-US" sz="2800" b="0" baseline="0" dirty="0" smtClean="0">
                          <a:solidFill>
                            <a:srgbClr val="070605"/>
                          </a:solidFill>
                        </a:rPr>
                        <a:t> cost estimate ($)</a:t>
                      </a:r>
                      <a:endParaRPr lang="en-US" sz="2800" b="0" dirty="0">
                        <a:solidFill>
                          <a:srgbClr val="070605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070605"/>
                          </a:solidFill>
                        </a:rPr>
                        <a:t>Pre-</a:t>
                      </a:r>
                    </a:p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070605"/>
                          </a:solidFill>
                        </a:rPr>
                        <a:t>Processing</a:t>
                      </a:r>
                      <a:endParaRPr lang="en-US" sz="2800" b="0" dirty="0">
                        <a:solidFill>
                          <a:srgbClr val="070605"/>
                        </a:solidFill>
                      </a:endParaRPr>
                    </a:p>
                  </a:txBody>
                  <a:tcPr/>
                </a:tc>
              </a:tr>
              <a:tr h="500843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baseline="0" dirty="0" smtClean="0">
                          <a:solidFill>
                            <a:srgbClr val="FF0000"/>
                          </a:solidFill>
                        </a:rPr>
                        <a:t>[FJM]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32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32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64</a:t>
                      </a:r>
                      <a:endParaRPr lang="en-US" sz="2800" b="0" baseline="30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baseline="0" dirty="0" smtClean="0">
                          <a:solidFill>
                            <a:srgbClr val="FF0000"/>
                          </a:solidFill>
                        </a:rPr>
                        <a:t>&gt;10,000,000,000 </a:t>
                      </a:r>
                      <a:endParaRPr lang="en-US" sz="2800" b="0" baseline="300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96</a:t>
                      </a:r>
                    </a:p>
                  </a:txBody>
                  <a:tcPr/>
                </a:tc>
              </a:tr>
              <a:tr h="675813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baseline="0" dirty="0" smtClean="0">
                          <a:solidFill>
                            <a:srgbClr val="FF0000"/>
                          </a:solidFill>
                        </a:rPr>
                        <a:t>New</a:t>
                      </a:r>
                      <a:endParaRPr lang="en-US" sz="2800" b="0" baseline="300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32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64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48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baseline="0" dirty="0" smtClean="0">
                          <a:solidFill>
                            <a:srgbClr val="FF0000"/>
                          </a:solidFill>
                        </a:rPr>
                        <a:t>&lt;1,000,000 </a:t>
                      </a:r>
                      <a:endParaRPr lang="en-US" sz="2800" b="0" baseline="300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96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44817562"/>
              </p:ext>
            </p:extLst>
          </p:nvPr>
        </p:nvGraphicFramePr>
        <p:xfrm>
          <a:off x="150254" y="3200400"/>
          <a:ext cx="8915400" cy="151244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8946"/>
                <a:gridCol w="912256"/>
                <a:gridCol w="965567"/>
                <a:gridCol w="1348152"/>
                <a:gridCol w="2867879"/>
                <a:gridCol w="1752600"/>
              </a:tblGrid>
              <a:tr h="567565"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baseline="0" dirty="0" smtClean="0">
                          <a:solidFill>
                            <a:srgbClr val="FF0000"/>
                          </a:solidFill>
                        </a:rPr>
                        <a:t>New</a:t>
                      </a:r>
                      <a:endParaRPr lang="en-US" sz="2800" b="0" baseline="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40</a:t>
                      </a:r>
                      <a:endParaRPr lang="en-US" sz="2800" b="0" baseline="30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56</a:t>
                      </a:r>
                      <a:endParaRPr lang="en-US" sz="2800" b="0" baseline="30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48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baseline="0" dirty="0" smtClean="0">
                          <a:solidFill>
                            <a:srgbClr val="FF0000"/>
                          </a:solidFill>
                        </a:rPr>
                        <a:t>&lt;1,000,000 </a:t>
                      </a:r>
                      <a:endParaRPr lang="en-US" sz="2800" b="0" baseline="30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 rtl="0"/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88</a:t>
                      </a:r>
                      <a:endParaRPr lang="en-US" sz="2800" b="0" baseline="30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92227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baseline="0" dirty="0" smtClean="0">
                          <a:solidFill>
                            <a:srgbClr val="FF0000"/>
                          </a:solidFill>
                        </a:rPr>
                        <a:t>New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baseline="0" dirty="0" smtClean="0">
                          <a:solidFill>
                            <a:srgbClr val="FF0000"/>
                          </a:solidFill>
                        </a:rPr>
                        <a:t>p=2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-8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40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2800" b="0" baseline="300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48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40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baseline="0" dirty="0" smtClean="0">
                          <a:solidFill>
                            <a:srgbClr val="FF0000"/>
                          </a:solidFill>
                        </a:rPr>
                        <a:t>&lt;10,000 </a:t>
                      </a:r>
                      <a:endParaRPr lang="en-US" sz="2800" b="0" baseline="300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800" b="0" baseline="30000" dirty="0" smtClean="0">
                          <a:solidFill>
                            <a:srgbClr val="FF0000"/>
                          </a:solidFill>
                        </a:rPr>
                        <a:t>80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28449424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 rtl="0"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Conclusions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76803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981200"/>
            <a:ext cx="7620000" cy="3124200"/>
          </a:xfrm>
        </p:spPr>
        <p:txBody>
          <a:bodyPr>
            <a:normAutofit/>
          </a:bodyPr>
          <a:lstStyle/>
          <a:p>
            <a:pPr algn="l" rtl="0" eaLnBrk="1" hangingPunct="1"/>
            <a:r>
              <a:rPr lang="en-US" sz="2800" dirty="0" smtClean="0"/>
              <a:t>We presented new time-memory-data tradeoffs for FX-constructions</a:t>
            </a:r>
          </a:p>
          <a:p>
            <a:pPr algn="l" rtl="0" eaLnBrk="1" hangingPunct="1"/>
            <a:r>
              <a:rPr lang="en-US" sz="2800" b="1" dirty="0"/>
              <a:t>R</a:t>
            </a:r>
            <a:r>
              <a:rPr lang="en-US" sz="2800" b="1" dirty="0" smtClean="0"/>
              <a:t>educe</a:t>
            </a:r>
            <a:r>
              <a:rPr lang="en-US" sz="2800" dirty="0" smtClean="0"/>
              <a:t> the </a:t>
            </a:r>
            <a:r>
              <a:rPr lang="en-US" sz="2800" b="1" dirty="0" smtClean="0"/>
              <a:t>security margin </a:t>
            </a:r>
            <a:r>
              <a:rPr lang="en-US" sz="2800" dirty="0" smtClean="0"/>
              <a:t>of PRINCE and PRIDE against practical attacks for some applications</a:t>
            </a:r>
          </a:p>
          <a:p>
            <a:pPr algn="l" rtl="0" eaLnBrk="1" hangingPunct="1"/>
            <a:r>
              <a:rPr lang="en-US" sz="2800" dirty="0" smtClean="0"/>
              <a:t>Similar tradeoffs apply to primitives with </a:t>
            </a:r>
            <a:r>
              <a:rPr lang="en-US" sz="2800" b="1" dirty="0" smtClean="0"/>
              <a:t>entropy loss </a:t>
            </a:r>
            <a:r>
              <a:rPr lang="en-US" sz="2800" dirty="0" smtClean="0"/>
              <a:t>of</a:t>
            </a:r>
            <a:r>
              <a:rPr lang="en-US" sz="2800" b="1" dirty="0" smtClean="0"/>
              <a:t> </a:t>
            </a:r>
            <a:r>
              <a:rPr lang="en-US" sz="2800" dirty="0" smtClean="0"/>
              <a:t>secret state (e.g. some AE schemes) 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803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819400"/>
            <a:ext cx="7620000" cy="1143000"/>
          </a:xfrm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 eaLnBrk="1" hangingPunct="1"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Thanks for your attention!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74638"/>
            <a:ext cx="8686800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FX-Construction (Killian, </a:t>
            </a:r>
            <a:r>
              <a:rPr lang="en-US" sz="4000" dirty="0" err="1" smtClean="0">
                <a:solidFill>
                  <a:schemeClr val="hlink"/>
                </a:solidFill>
              </a:rPr>
              <a:t>Rogaway</a:t>
            </a:r>
            <a:r>
              <a:rPr lang="en-US" sz="4000" dirty="0" smtClean="0">
                <a:solidFill>
                  <a:schemeClr val="hlink"/>
                </a:solidFill>
              </a:rPr>
              <a:t> ‘96)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333928" y="1524000"/>
            <a:ext cx="8581472" cy="2819400"/>
          </a:xfrm>
        </p:spPr>
        <p:txBody>
          <a:bodyPr>
            <a:normAutofit/>
          </a:bodyPr>
          <a:lstStyle/>
          <a:p>
            <a:pPr algn="l" rtl="0">
              <a:lnSpc>
                <a:spcPct val="93000"/>
              </a:lnSpc>
            </a:pPr>
            <a:r>
              <a:rPr lang="en-GB" sz="2800" dirty="0" smtClean="0"/>
              <a:t>Generalization of </a:t>
            </a:r>
            <a:r>
              <a:rPr lang="en-GB" sz="2800" b="1" dirty="0" smtClean="0"/>
              <a:t>DESX </a:t>
            </a:r>
            <a:r>
              <a:rPr lang="en-GB" sz="2800" dirty="0" smtClean="0"/>
              <a:t>(and the Even Mansour scheme)</a:t>
            </a:r>
            <a:endParaRPr lang="en-GB" sz="2800" dirty="0" smtClean="0"/>
          </a:p>
          <a:p>
            <a:pPr algn="l" rtl="0">
              <a:lnSpc>
                <a:spcPct val="93000"/>
              </a:lnSpc>
            </a:pPr>
            <a:r>
              <a:rPr lang="en-GB" sz="2800" dirty="0" smtClean="0"/>
              <a:t>Total key size is </a:t>
            </a:r>
            <a:r>
              <a:rPr lang="en-GB" sz="2800" dirty="0" smtClean="0">
                <a:solidFill>
                  <a:srgbClr val="FF0000"/>
                </a:solidFill>
              </a:rPr>
              <a:t>2n+b</a:t>
            </a:r>
          </a:p>
          <a:p>
            <a:pPr algn="l" rtl="0">
              <a:lnSpc>
                <a:spcPct val="93000"/>
              </a:lnSpc>
            </a:pPr>
            <a:r>
              <a:rPr lang="en-GB" sz="2800" dirty="0" smtClean="0">
                <a:solidFill>
                  <a:srgbClr val="070605"/>
                </a:solidFill>
              </a:rPr>
              <a:t>Any key recovery attack has </a:t>
            </a:r>
            <a:r>
              <a:rPr lang="en-GB" sz="2800" dirty="0" smtClean="0">
                <a:solidFill>
                  <a:srgbClr val="FF0000"/>
                </a:solidFill>
              </a:rPr>
              <a:t>TD≥2</a:t>
            </a:r>
            <a:r>
              <a:rPr lang="en-GB" sz="2800" baseline="30000" dirty="0" smtClean="0">
                <a:solidFill>
                  <a:srgbClr val="FF0000"/>
                </a:solidFill>
              </a:rPr>
              <a:t>b+n </a:t>
            </a:r>
            <a:endParaRPr lang="en-GB" sz="2800" baseline="30000" dirty="0" smtClean="0">
              <a:solidFill>
                <a:srgbClr val="FF0000"/>
              </a:solidFill>
            </a:endParaRPr>
          </a:p>
          <a:p>
            <a:pPr marL="400050" lvl="1" indent="-377825" algn="l" rtl="0">
              <a:lnSpc>
                <a:spcPct val="93000"/>
              </a:lnSpc>
              <a:buClr>
                <a:schemeClr val="accent1"/>
              </a:buClr>
            </a:pPr>
            <a:r>
              <a:rPr lang="en-GB" sz="2400" dirty="0">
                <a:solidFill>
                  <a:srgbClr val="070605"/>
                </a:solidFill>
              </a:rPr>
              <a:t>the attacker can obtain </a:t>
            </a:r>
            <a:r>
              <a:rPr lang="en-GB" sz="2400" dirty="0">
                <a:solidFill>
                  <a:srgbClr val="FF0000"/>
                </a:solidFill>
              </a:rPr>
              <a:t>D</a:t>
            </a:r>
            <a:r>
              <a:rPr lang="en-GB" sz="2400" baseline="30000" dirty="0">
                <a:solidFill>
                  <a:srgbClr val="FF0000"/>
                </a:solidFill>
              </a:rPr>
              <a:t>  </a:t>
            </a:r>
            <a:r>
              <a:rPr lang="en-GB" sz="2400" dirty="0">
                <a:solidFill>
                  <a:srgbClr val="070605"/>
                </a:solidFill>
              </a:rPr>
              <a:t>data</a:t>
            </a:r>
            <a:r>
              <a:rPr lang="en-GB" sz="2400" baseline="30000" dirty="0">
                <a:solidFill>
                  <a:srgbClr val="FF0000"/>
                </a:solidFill>
              </a:rPr>
              <a:t> </a:t>
            </a:r>
            <a:r>
              <a:rPr lang="en-GB" sz="2400" dirty="0">
                <a:solidFill>
                  <a:srgbClr val="070605"/>
                </a:solidFill>
              </a:rPr>
              <a:t>(</a:t>
            </a:r>
            <a:r>
              <a:rPr lang="en-GB" sz="2400" dirty="0">
                <a:solidFill>
                  <a:srgbClr val="FF0000"/>
                </a:solidFill>
              </a:rPr>
              <a:t>(P,C) </a:t>
            </a:r>
            <a:r>
              <a:rPr lang="en-GB" sz="2400" dirty="0">
                <a:solidFill>
                  <a:srgbClr val="070605"/>
                </a:solidFill>
              </a:rPr>
              <a:t>pairs)</a:t>
            </a:r>
          </a:p>
          <a:p>
            <a:pPr marL="400050" lvl="1" indent="-377825" algn="l" rtl="0">
              <a:lnSpc>
                <a:spcPct val="93000"/>
              </a:lnSpc>
              <a:buClr>
                <a:schemeClr val="accent1"/>
              </a:buClr>
            </a:pPr>
            <a:r>
              <a:rPr lang="en-GB" sz="2400" dirty="0">
                <a:solidFill>
                  <a:srgbClr val="070605"/>
                </a:solidFill>
              </a:rPr>
              <a:t>the core </a:t>
            </a:r>
            <a:r>
              <a:rPr lang="en-GB" sz="2400" b="1" dirty="0" smtClean="0">
                <a:solidFill>
                  <a:srgbClr val="070605"/>
                </a:solidFill>
              </a:rPr>
              <a:t>block cipher </a:t>
            </a:r>
            <a:r>
              <a:rPr lang="en-GB" sz="2400" dirty="0" smtClean="0">
                <a:solidFill>
                  <a:srgbClr val="FF0000"/>
                </a:solidFill>
              </a:rPr>
              <a:t>F </a:t>
            </a:r>
            <a:r>
              <a:rPr lang="en-GB" sz="2400" dirty="0">
                <a:solidFill>
                  <a:srgbClr val="070605"/>
                </a:solidFill>
              </a:rPr>
              <a:t>is</a:t>
            </a:r>
            <a:r>
              <a:rPr lang="en-GB" sz="2400" dirty="0">
                <a:solidFill>
                  <a:srgbClr val="FF0000"/>
                </a:solidFill>
              </a:rPr>
              <a:t> </a:t>
            </a:r>
            <a:r>
              <a:rPr lang="en-GB" sz="2400" b="1" dirty="0">
                <a:solidFill>
                  <a:srgbClr val="070605"/>
                </a:solidFill>
              </a:rPr>
              <a:t>ideal </a:t>
            </a:r>
            <a:endParaRPr lang="en-GB" sz="2800" baseline="30000" dirty="0" smtClean="0">
              <a:solidFill>
                <a:srgbClr val="FF0000"/>
              </a:solidFill>
            </a:endParaRPr>
          </a:p>
          <a:p>
            <a:pPr algn="l" rtl="0">
              <a:lnSpc>
                <a:spcPct val="93000"/>
              </a:lnSpc>
            </a:pPr>
            <a:r>
              <a:rPr lang="en-GB" sz="2800" dirty="0">
                <a:solidFill>
                  <a:srgbClr val="070605"/>
                </a:solidFill>
              </a:rPr>
              <a:t>[KR] showed that the bound </a:t>
            </a:r>
            <a:r>
              <a:rPr lang="en-GB" sz="2800" dirty="0" smtClean="0">
                <a:solidFill>
                  <a:srgbClr val="FF0000"/>
                </a:solidFill>
              </a:rPr>
              <a:t>TD≥2</a:t>
            </a:r>
            <a:r>
              <a:rPr lang="en-GB" sz="2800" baseline="30000" dirty="0" smtClean="0">
                <a:solidFill>
                  <a:srgbClr val="FF0000"/>
                </a:solidFill>
              </a:rPr>
              <a:t>b+n  </a:t>
            </a:r>
            <a:r>
              <a:rPr lang="en-GB" sz="2800" dirty="0">
                <a:solidFill>
                  <a:srgbClr val="070605"/>
                </a:solidFill>
              </a:rPr>
              <a:t>is </a:t>
            </a:r>
            <a:r>
              <a:rPr lang="en-GB" sz="2800" b="1" dirty="0" smtClean="0">
                <a:solidFill>
                  <a:srgbClr val="070605"/>
                </a:solidFill>
              </a:rPr>
              <a:t>tight</a:t>
            </a:r>
            <a:endParaRPr lang="en-GB" sz="2800" dirty="0">
              <a:solidFill>
                <a:srgbClr val="070605"/>
              </a:solidFill>
            </a:endParaRPr>
          </a:p>
          <a:p>
            <a:pPr algn="l" rtl="0">
              <a:lnSpc>
                <a:spcPct val="93000"/>
              </a:lnSpc>
            </a:pPr>
            <a:endParaRPr lang="en-GB" sz="2800" baseline="30000" dirty="0" smtClean="0">
              <a:solidFill>
                <a:srgbClr val="FF0000"/>
              </a:solidFill>
            </a:endParaRPr>
          </a:p>
          <a:p>
            <a:pPr lvl="1" algn="l" rtl="0">
              <a:lnSpc>
                <a:spcPct val="93000"/>
              </a:lnSpc>
            </a:pPr>
            <a:endParaRPr lang="en-US" sz="2400" dirty="0">
              <a:solidFill>
                <a:srgbClr val="070605"/>
              </a:solidFill>
            </a:endParaRPr>
          </a:p>
          <a:p>
            <a:pPr algn="l" rtl="0">
              <a:lnSpc>
                <a:spcPct val="93000"/>
              </a:lnSpc>
            </a:pPr>
            <a:endParaRPr lang="en-US" sz="2800" b="1" dirty="0" smtClean="0">
              <a:solidFill>
                <a:srgbClr val="FF0000"/>
              </a:solidFill>
            </a:endParaRPr>
          </a:p>
        </p:txBody>
      </p:sp>
      <p:grpSp>
        <p:nvGrpSpPr>
          <p:cNvPr id="17" name="Group 16"/>
          <p:cNvGrpSpPr/>
          <p:nvPr/>
        </p:nvGrpSpPr>
        <p:grpSpPr>
          <a:xfrm>
            <a:off x="1969751" y="4595998"/>
            <a:ext cx="3962397" cy="1902504"/>
            <a:chOff x="2619902" y="3014915"/>
            <a:chExt cx="2686049" cy="1241687"/>
          </a:xfrm>
        </p:grpSpPr>
        <p:sp>
          <p:nvSpPr>
            <p:cNvPr id="18" name="Rectangle 17"/>
            <p:cNvSpPr/>
            <p:nvPr/>
          </p:nvSpPr>
          <p:spPr>
            <a:xfrm>
              <a:off x="3534302" y="3014915"/>
              <a:ext cx="838200" cy="6096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r>
                <a:rPr lang="en-US" sz="2800" dirty="0">
                  <a:solidFill>
                    <a:srgbClr val="FF0000"/>
                  </a:solidFill>
                </a:rPr>
                <a:t>F</a:t>
              </a:r>
              <a:endParaRPr lang="en-US" sz="28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19" name="Straight Arrow Connector 18"/>
            <p:cNvCxnSpPr>
              <a:endCxn id="18" idx="1"/>
            </p:cNvCxnSpPr>
            <p:nvPr/>
          </p:nvCxnSpPr>
          <p:spPr>
            <a:xfrm>
              <a:off x="2619902" y="3319715"/>
              <a:ext cx="914400" cy="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Arrow Connector 19"/>
            <p:cNvCxnSpPr>
              <a:endCxn id="23" idx="4"/>
            </p:cNvCxnSpPr>
            <p:nvPr/>
          </p:nvCxnSpPr>
          <p:spPr>
            <a:xfrm flipV="1">
              <a:off x="3056287" y="3469703"/>
              <a:ext cx="0" cy="487036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Oval 22"/>
            <p:cNvSpPr/>
            <p:nvPr/>
          </p:nvSpPr>
          <p:spPr>
            <a:xfrm>
              <a:off x="2913412" y="3169726"/>
              <a:ext cx="285750" cy="299977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en-US"/>
            </a:p>
          </p:txBody>
        </p:sp>
        <p:cxnSp>
          <p:nvCxnSpPr>
            <p:cNvPr id="24" name="Straight Connector 23"/>
            <p:cNvCxnSpPr>
              <a:stCxn id="23" idx="0"/>
              <a:endCxn id="23" idx="4"/>
            </p:cNvCxnSpPr>
            <p:nvPr/>
          </p:nvCxnSpPr>
          <p:spPr>
            <a:xfrm>
              <a:off x="3056287" y="3169726"/>
              <a:ext cx="0" cy="299977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Arrow Connector 24"/>
            <p:cNvCxnSpPr>
              <a:stCxn id="18" idx="3"/>
            </p:cNvCxnSpPr>
            <p:nvPr/>
          </p:nvCxnSpPr>
          <p:spPr>
            <a:xfrm flipV="1">
              <a:off x="4372501" y="3318269"/>
              <a:ext cx="933450" cy="1446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Arrow Connector 25"/>
            <p:cNvCxnSpPr>
              <a:endCxn id="27" idx="4"/>
            </p:cNvCxnSpPr>
            <p:nvPr/>
          </p:nvCxnSpPr>
          <p:spPr>
            <a:xfrm flipV="1">
              <a:off x="4827937" y="3469703"/>
              <a:ext cx="0" cy="48559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Oval 26"/>
            <p:cNvSpPr/>
            <p:nvPr/>
          </p:nvSpPr>
          <p:spPr>
            <a:xfrm>
              <a:off x="4685062" y="3169726"/>
              <a:ext cx="285750" cy="299977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en-US"/>
            </a:p>
          </p:txBody>
        </p:sp>
        <p:cxnSp>
          <p:nvCxnSpPr>
            <p:cNvPr id="28" name="Straight Connector 27"/>
            <p:cNvCxnSpPr>
              <a:stCxn id="27" idx="0"/>
              <a:endCxn id="27" idx="4"/>
            </p:cNvCxnSpPr>
            <p:nvPr/>
          </p:nvCxnSpPr>
          <p:spPr>
            <a:xfrm>
              <a:off x="4827937" y="3169726"/>
              <a:ext cx="0" cy="299977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" name="TextBox 28"/>
            <p:cNvSpPr txBox="1"/>
            <p:nvPr/>
          </p:nvSpPr>
          <p:spPr>
            <a:xfrm>
              <a:off x="2913412" y="3955292"/>
              <a:ext cx="348028" cy="301310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r>
                <a:rPr lang="en-US" sz="2400" baseline="-25000" dirty="0" smtClean="0">
                  <a:solidFill>
                    <a:srgbClr val="FF0000"/>
                  </a:solidFill>
                </a:rPr>
                <a:t>1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4685062" y="3955291"/>
              <a:ext cx="372939" cy="301310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r>
                <a:rPr lang="en-US" sz="2400" baseline="-25000" dirty="0">
                  <a:solidFill>
                    <a:srgbClr val="FF0000"/>
                  </a:solidFill>
                </a:rPr>
                <a:t>2</a:t>
              </a:r>
            </a:p>
          </p:txBody>
        </p:sp>
      </p:grpSp>
      <p:cxnSp>
        <p:nvCxnSpPr>
          <p:cNvPr id="31" name="Straight Arrow Connector 30"/>
          <p:cNvCxnSpPr/>
          <p:nvPr/>
        </p:nvCxnSpPr>
        <p:spPr>
          <a:xfrm flipV="1">
            <a:off x="3936899" y="5530023"/>
            <a:ext cx="0" cy="746233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3745099" y="6348039"/>
            <a:ext cx="383600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K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1600200" y="4871527"/>
            <a:ext cx="369551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>
                <a:solidFill>
                  <a:srgbClr val="FF0000"/>
                </a:solidFill>
              </a:rPr>
              <a:t>P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880893" y="4829962"/>
            <a:ext cx="369551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C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cxnSp>
        <p:nvCxnSpPr>
          <p:cNvPr id="40" name="Straight Connector 39"/>
          <p:cNvCxnSpPr/>
          <p:nvPr/>
        </p:nvCxnSpPr>
        <p:spPr>
          <a:xfrm>
            <a:off x="3850385" y="5912523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14"/>
          <p:cNvSpPr txBox="1">
            <a:spLocks noChangeArrowheads="1"/>
          </p:cNvSpPr>
          <p:nvPr/>
        </p:nvSpPr>
        <p:spPr bwMode="auto">
          <a:xfrm>
            <a:off x="3932082" y="5590047"/>
            <a:ext cx="3650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>
                <a:solidFill>
                  <a:srgbClr val="FF0000"/>
                </a:solidFill>
                <a:latin typeface="Calibri" pitchFamily="34" charset="0"/>
              </a:rPr>
              <a:t>b</a:t>
            </a:r>
          </a:p>
        </p:txBody>
      </p:sp>
      <p:cxnSp>
        <p:nvCxnSpPr>
          <p:cNvPr id="42" name="Straight Connector 41"/>
          <p:cNvCxnSpPr/>
          <p:nvPr/>
        </p:nvCxnSpPr>
        <p:spPr>
          <a:xfrm>
            <a:off x="2531799" y="5787251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14"/>
          <p:cNvSpPr txBox="1">
            <a:spLocks noChangeArrowheads="1"/>
          </p:cNvSpPr>
          <p:nvPr/>
        </p:nvSpPr>
        <p:spPr bwMode="auto">
          <a:xfrm>
            <a:off x="2613496" y="5464775"/>
            <a:ext cx="3650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>
                <a:solidFill>
                  <a:srgbClr val="FF0000"/>
                </a:solidFill>
                <a:latin typeface="Calibri" pitchFamily="34" charset="0"/>
              </a:rPr>
              <a:t>n</a:t>
            </a:r>
          </a:p>
        </p:txBody>
      </p:sp>
      <p:cxnSp>
        <p:nvCxnSpPr>
          <p:cNvPr id="44" name="Straight Connector 43"/>
          <p:cNvCxnSpPr/>
          <p:nvPr/>
        </p:nvCxnSpPr>
        <p:spPr>
          <a:xfrm>
            <a:off x="5145296" y="5787251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14"/>
          <p:cNvSpPr txBox="1">
            <a:spLocks noChangeArrowheads="1"/>
          </p:cNvSpPr>
          <p:nvPr/>
        </p:nvSpPr>
        <p:spPr bwMode="auto">
          <a:xfrm>
            <a:off x="5226993" y="5464775"/>
            <a:ext cx="3650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>
                <a:solidFill>
                  <a:srgbClr val="FF0000"/>
                </a:solidFill>
                <a:latin typeface="Calibri" pitchFamily="34" charset="0"/>
              </a:rPr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1669154525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71244" y="0"/>
            <a:ext cx="7099300" cy="1143000"/>
          </a:xfrm>
        </p:spPr>
        <p:txBody>
          <a:bodyPr/>
          <a:lstStyle/>
          <a:p>
            <a:pPr algn="l" rtl="0"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Attack on the FX-Construction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108187" y="1143000"/>
            <a:ext cx="7511813" cy="3276600"/>
          </a:xfrm>
        </p:spPr>
        <p:txBody>
          <a:bodyPr>
            <a:normAutofit/>
          </a:bodyPr>
          <a:lstStyle/>
          <a:p>
            <a:pPr algn="l" rtl="0">
              <a:lnSpc>
                <a:spcPct val="93000"/>
              </a:lnSpc>
            </a:pPr>
            <a:r>
              <a:rPr lang="en-GB" sz="2800" dirty="0" smtClean="0">
                <a:solidFill>
                  <a:srgbClr val="070605"/>
                </a:solidFill>
              </a:rPr>
              <a:t>Idea: Look for data\value </a:t>
            </a:r>
            <a:r>
              <a:rPr lang="en-GB" sz="2800" dirty="0" smtClean="0">
                <a:solidFill>
                  <a:srgbClr val="FF0000"/>
                </a:solidFill>
              </a:rPr>
              <a:t>P\X </a:t>
            </a:r>
            <a:r>
              <a:rPr lang="en-GB" sz="2800" b="1" dirty="0" smtClean="0">
                <a:solidFill>
                  <a:srgbClr val="070605"/>
                </a:solidFill>
              </a:rPr>
              <a:t>match</a:t>
            </a:r>
            <a:r>
              <a:rPr lang="en-GB" sz="2800" dirty="0" smtClean="0">
                <a:solidFill>
                  <a:srgbClr val="070605"/>
                </a:solidFill>
              </a:rPr>
              <a:t>: </a:t>
            </a:r>
            <a:r>
              <a:rPr lang="en-US" sz="2800" b="1" dirty="0" smtClean="0">
                <a:solidFill>
                  <a:srgbClr val="FF0000"/>
                </a:solidFill>
              </a:rPr>
              <a:t>P⊕K</a:t>
            </a:r>
            <a:r>
              <a:rPr lang="en-US" sz="2800" b="1" baseline="-25000" dirty="0" smtClean="0">
                <a:solidFill>
                  <a:srgbClr val="FF0000"/>
                </a:solidFill>
              </a:rPr>
              <a:t>1</a:t>
            </a:r>
            <a:r>
              <a:rPr lang="en-US" sz="2800" b="1" dirty="0" smtClean="0">
                <a:solidFill>
                  <a:srgbClr val="FF0000"/>
                </a:solidFill>
              </a:rPr>
              <a:t>=X</a:t>
            </a:r>
            <a:endParaRPr lang="en-GB" sz="2800" dirty="0" smtClean="0">
              <a:solidFill>
                <a:srgbClr val="070605"/>
              </a:solidFill>
            </a:endParaRPr>
          </a:p>
          <a:p>
            <a:pPr algn="l" rtl="0">
              <a:lnSpc>
                <a:spcPct val="93000"/>
              </a:lnSpc>
            </a:pPr>
            <a:r>
              <a:rPr lang="en-US" sz="2800" dirty="0" smtClean="0">
                <a:solidFill>
                  <a:srgbClr val="070605"/>
                </a:solidFill>
              </a:rPr>
              <a:t>Define </a:t>
            </a:r>
            <a:r>
              <a:rPr lang="en-US" sz="2800" b="1" dirty="0" smtClean="0">
                <a:solidFill>
                  <a:srgbClr val="070605"/>
                </a:solidFill>
              </a:rPr>
              <a:t>filters</a:t>
            </a:r>
            <a:r>
              <a:rPr lang="en-US" sz="2800" dirty="0" smtClean="0">
                <a:solidFill>
                  <a:srgbClr val="070605"/>
                </a:solidFill>
              </a:rPr>
              <a:t>: </a:t>
            </a:r>
          </a:p>
          <a:p>
            <a:pPr lvl="1" algn="l" rtl="0">
              <a:lnSpc>
                <a:spcPct val="93000"/>
              </a:lnSpc>
            </a:pPr>
            <a:r>
              <a:rPr lang="en-US" sz="2500" dirty="0">
                <a:solidFill>
                  <a:srgbClr val="070605"/>
                </a:solidFill>
              </a:rPr>
              <a:t> </a:t>
            </a:r>
            <a:r>
              <a:rPr lang="el-GR" sz="2500" dirty="0" smtClean="0">
                <a:solidFill>
                  <a:srgbClr val="FF0000"/>
                </a:solidFill>
              </a:rPr>
              <a:t>φ</a:t>
            </a:r>
            <a:r>
              <a:rPr lang="en-US" sz="2500" baseline="-25000" dirty="0" smtClean="0">
                <a:solidFill>
                  <a:srgbClr val="FF0000"/>
                </a:solidFill>
              </a:rPr>
              <a:t>1</a:t>
            </a:r>
            <a:r>
              <a:rPr lang="en-US" sz="2500" dirty="0" smtClean="0">
                <a:solidFill>
                  <a:srgbClr val="FF0000"/>
                </a:solidFill>
              </a:rPr>
              <a:t>(P): </a:t>
            </a:r>
            <a:r>
              <a:rPr lang="en-US" sz="2500" dirty="0" smtClean="0">
                <a:solidFill>
                  <a:srgbClr val="070605"/>
                </a:solidFill>
              </a:rPr>
              <a:t>computed by asking for</a:t>
            </a:r>
            <a:r>
              <a:rPr lang="en-US" sz="2500" dirty="0" smtClean="0">
                <a:solidFill>
                  <a:srgbClr val="FF0000"/>
                </a:solidFill>
              </a:rPr>
              <a:t> C </a:t>
            </a:r>
            <a:endParaRPr lang="en-US" sz="2500" dirty="0">
              <a:solidFill>
                <a:srgbClr val="070605"/>
              </a:solidFill>
            </a:endParaRPr>
          </a:p>
          <a:p>
            <a:pPr lvl="1" algn="l" rtl="0">
              <a:lnSpc>
                <a:spcPct val="93000"/>
              </a:lnSpc>
            </a:pPr>
            <a:r>
              <a:rPr lang="en-US" sz="2500" dirty="0" smtClean="0">
                <a:solidFill>
                  <a:srgbClr val="070605"/>
                </a:solidFill>
              </a:rPr>
              <a:t> </a:t>
            </a:r>
            <a:r>
              <a:rPr lang="el-GR" sz="2500" dirty="0" smtClean="0">
                <a:solidFill>
                  <a:srgbClr val="FF0000"/>
                </a:solidFill>
              </a:rPr>
              <a:t>φ</a:t>
            </a:r>
            <a:r>
              <a:rPr lang="en-US" sz="2500" baseline="-25000" dirty="0" smtClean="0">
                <a:solidFill>
                  <a:srgbClr val="FF0000"/>
                </a:solidFill>
              </a:rPr>
              <a:t>2</a:t>
            </a:r>
            <a:r>
              <a:rPr lang="en-US" sz="2500" dirty="0" smtClean="0">
                <a:solidFill>
                  <a:srgbClr val="FF0000"/>
                </a:solidFill>
              </a:rPr>
              <a:t>(K,X</a:t>
            </a:r>
            <a:r>
              <a:rPr lang="en-US" sz="2500" dirty="0" smtClean="0">
                <a:solidFill>
                  <a:srgbClr val="FF0000"/>
                </a:solidFill>
              </a:rPr>
              <a:t>): </a:t>
            </a:r>
            <a:r>
              <a:rPr lang="en-US" sz="2500" dirty="0">
                <a:solidFill>
                  <a:srgbClr val="070605"/>
                </a:solidFill>
              </a:rPr>
              <a:t>computed by </a:t>
            </a:r>
            <a:r>
              <a:rPr lang="en-US" sz="2500" dirty="0" smtClean="0">
                <a:solidFill>
                  <a:srgbClr val="070605"/>
                </a:solidFill>
              </a:rPr>
              <a:t>evaluating </a:t>
            </a:r>
            <a:r>
              <a:rPr lang="en-US" sz="2500" dirty="0" smtClean="0">
                <a:solidFill>
                  <a:srgbClr val="FF0000"/>
                </a:solidFill>
              </a:rPr>
              <a:t>F </a:t>
            </a:r>
            <a:r>
              <a:rPr lang="en-US" sz="2500" dirty="0" smtClean="0">
                <a:solidFill>
                  <a:srgbClr val="070605"/>
                </a:solidFill>
              </a:rPr>
              <a:t>(computing</a:t>
            </a:r>
            <a:r>
              <a:rPr lang="en-US" sz="2500" dirty="0" smtClean="0">
                <a:solidFill>
                  <a:srgbClr val="FF0000"/>
                </a:solidFill>
              </a:rPr>
              <a:t> Y</a:t>
            </a:r>
            <a:r>
              <a:rPr lang="en-US" sz="2500" dirty="0" smtClean="0">
                <a:solidFill>
                  <a:srgbClr val="070605"/>
                </a:solidFill>
              </a:rPr>
              <a:t>)</a:t>
            </a:r>
            <a:r>
              <a:rPr lang="en-US" sz="2500" dirty="0" smtClean="0">
                <a:solidFill>
                  <a:srgbClr val="FF0000"/>
                </a:solidFill>
              </a:rPr>
              <a:t>  </a:t>
            </a:r>
            <a:endParaRPr lang="en-US" sz="2500" dirty="0" smtClean="0">
              <a:solidFill>
                <a:srgbClr val="070605"/>
              </a:solidFill>
            </a:endParaRPr>
          </a:p>
          <a:p>
            <a:pPr algn="l" rtl="0">
              <a:lnSpc>
                <a:spcPct val="93000"/>
              </a:lnSpc>
            </a:pPr>
            <a:r>
              <a:rPr lang="en-US" sz="2800" dirty="0" smtClean="0">
                <a:solidFill>
                  <a:srgbClr val="070605"/>
                </a:solidFill>
              </a:rPr>
              <a:t>Given </a:t>
            </a:r>
            <a:r>
              <a:rPr lang="en-US" sz="2800" dirty="0" smtClean="0">
                <a:solidFill>
                  <a:srgbClr val="FF0000"/>
                </a:solidFill>
              </a:rPr>
              <a:t>(P,C)</a:t>
            </a:r>
            <a:r>
              <a:rPr lang="en-US" sz="2800" dirty="0" smtClean="0">
                <a:solidFill>
                  <a:srgbClr val="070605"/>
                </a:solidFill>
              </a:rPr>
              <a:t> and </a:t>
            </a:r>
            <a:r>
              <a:rPr lang="en-US" sz="2800" dirty="0" smtClean="0">
                <a:solidFill>
                  <a:srgbClr val="FF0000"/>
                </a:solidFill>
              </a:rPr>
              <a:t>(X,Y)</a:t>
            </a:r>
            <a:r>
              <a:rPr lang="en-US" sz="2800" dirty="0" smtClean="0">
                <a:solidFill>
                  <a:srgbClr val="070605"/>
                </a:solidFill>
              </a:rPr>
              <a:t> then:</a:t>
            </a:r>
          </a:p>
          <a:p>
            <a:pPr lvl="1" algn="l" rtl="0">
              <a:lnSpc>
                <a:spcPct val="93000"/>
              </a:lnSpc>
            </a:pPr>
            <a:r>
              <a:rPr lang="el-GR" sz="2400" b="1" dirty="0" smtClean="0">
                <a:solidFill>
                  <a:srgbClr val="FF0000"/>
                </a:solidFill>
              </a:rPr>
              <a:t>φ</a:t>
            </a:r>
            <a:r>
              <a:rPr lang="en-US" sz="2400" b="1" baseline="-25000" dirty="0">
                <a:solidFill>
                  <a:srgbClr val="FF0000"/>
                </a:solidFill>
              </a:rPr>
              <a:t>1</a:t>
            </a:r>
            <a:r>
              <a:rPr lang="en-US" sz="2400" b="1" dirty="0">
                <a:solidFill>
                  <a:srgbClr val="FF0000"/>
                </a:solidFill>
              </a:rPr>
              <a:t>(P</a:t>
            </a:r>
            <a:r>
              <a:rPr lang="en-US" sz="2400" b="1" dirty="0" smtClean="0">
                <a:solidFill>
                  <a:srgbClr val="FF0000"/>
                </a:solidFill>
              </a:rPr>
              <a:t>)</a:t>
            </a:r>
            <a:r>
              <a:rPr lang="en-US" sz="2400" dirty="0" smtClean="0">
                <a:solidFill>
                  <a:srgbClr val="FF0000"/>
                </a:solidFill>
              </a:rPr>
              <a:t>=</a:t>
            </a:r>
            <a:r>
              <a:rPr lang="el-GR" sz="2400" b="1" dirty="0" smtClean="0">
                <a:solidFill>
                  <a:srgbClr val="FF0000"/>
                </a:solidFill>
              </a:rPr>
              <a:t>φ</a:t>
            </a:r>
            <a:r>
              <a:rPr lang="en-US" sz="2400" b="1" baseline="-25000" dirty="0" smtClean="0">
                <a:solidFill>
                  <a:srgbClr val="FF0000"/>
                </a:solidFill>
              </a:rPr>
              <a:t>2</a:t>
            </a:r>
            <a:r>
              <a:rPr lang="en-US" sz="2400" b="1" dirty="0" smtClean="0">
                <a:solidFill>
                  <a:srgbClr val="FF0000"/>
                </a:solidFill>
              </a:rPr>
              <a:t>(K,X</a:t>
            </a:r>
            <a:r>
              <a:rPr lang="en-US" sz="2400" b="1" dirty="0" smtClean="0">
                <a:solidFill>
                  <a:srgbClr val="FF0000"/>
                </a:solidFill>
              </a:rPr>
              <a:t>)</a:t>
            </a:r>
            <a:endParaRPr lang="en-US" sz="2400" b="1" dirty="0">
              <a:solidFill>
                <a:srgbClr val="FF0000"/>
              </a:solidFill>
            </a:endParaRPr>
          </a:p>
          <a:p>
            <a:pPr lvl="1" algn="l" rtl="0">
              <a:lnSpc>
                <a:spcPct val="93000"/>
              </a:lnSpc>
            </a:pPr>
            <a:r>
              <a:rPr lang="en-US" sz="2400" b="1" dirty="0" smtClean="0">
                <a:solidFill>
                  <a:srgbClr val="FF0000"/>
                </a:solidFill>
              </a:rPr>
              <a:t>K</a:t>
            </a:r>
            <a:r>
              <a:rPr lang="en-US" sz="2400" b="1" baseline="-25000" dirty="0" smtClean="0">
                <a:solidFill>
                  <a:srgbClr val="FF0000"/>
                </a:solidFill>
              </a:rPr>
              <a:t>1</a:t>
            </a:r>
            <a:r>
              <a:rPr lang="en-US" sz="2400" b="1" dirty="0" smtClean="0">
                <a:solidFill>
                  <a:srgbClr val="FF0000"/>
                </a:solidFill>
              </a:rPr>
              <a:t>=P⊕X</a:t>
            </a:r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>
                <a:solidFill>
                  <a:srgbClr val="070605"/>
                </a:solidFill>
              </a:rPr>
              <a:t>and </a:t>
            </a:r>
            <a:r>
              <a:rPr lang="en-US" sz="2400" b="1" dirty="0" smtClean="0">
                <a:solidFill>
                  <a:srgbClr val="FF0000"/>
                </a:solidFill>
              </a:rPr>
              <a:t>K</a:t>
            </a:r>
            <a:r>
              <a:rPr lang="en-US" sz="2400" b="1" baseline="-25000" dirty="0" smtClean="0">
                <a:solidFill>
                  <a:srgbClr val="FF0000"/>
                </a:solidFill>
              </a:rPr>
              <a:t>2</a:t>
            </a:r>
            <a:r>
              <a:rPr lang="en-US" sz="2400" b="1" dirty="0" smtClean="0">
                <a:solidFill>
                  <a:srgbClr val="FF0000"/>
                </a:solidFill>
              </a:rPr>
              <a:t>=C⊕Y</a:t>
            </a:r>
          </a:p>
          <a:p>
            <a:pPr algn="l" rtl="0">
              <a:lnSpc>
                <a:spcPct val="93000"/>
              </a:lnSpc>
            </a:pPr>
            <a:endParaRPr lang="en-US" dirty="0">
              <a:solidFill>
                <a:srgbClr val="070605"/>
              </a:solidFill>
            </a:endParaRPr>
          </a:p>
          <a:p>
            <a:pPr algn="l" rtl="0">
              <a:lnSpc>
                <a:spcPct val="93000"/>
              </a:lnSpc>
            </a:pPr>
            <a:endParaRPr lang="en-US" dirty="0">
              <a:solidFill>
                <a:srgbClr val="070605"/>
              </a:solidFill>
            </a:endParaRPr>
          </a:p>
          <a:p>
            <a:pPr algn="l" rtl="0">
              <a:lnSpc>
                <a:spcPct val="93000"/>
              </a:lnSpc>
            </a:pPr>
            <a:endParaRPr lang="en-US" dirty="0" smtClean="0">
              <a:solidFill>
                <a:srgbClr val="070605"/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1545077" y="4685022"/>
            <a:ext cx="4876800" cy="2225328"/>
            <a:chOff x="1545077" y="4685022"/>
            <a:chExt cx="4876800" cy="2225328"/>
          </a:xfrm>
        </p:grpSpPr>
        <p:grpSp>
          <p:nvGrpSpPr>
            <p:cNvPr id="42" name="Group 41"/>
            <p:cNvGrpSpPr/>
            <p:nvPr/>
          </p:nvGrpSpPr>
          <p:grpSpPr>
            <a:xfrm>
              <a:off x="2053746" y="4699495"/>
              <a:ext cx="3962397" cy="1902504"/>
              <a:chOff x="2619902" y="3014915"/>
              <a:chExt cx="2686049" cy="1241687"/>
            </a:xfrm>
          </p:grpSpPr>
          <p:sp>
            <p:nvSpPr>
              <p:cNvPr id="43" name="Rectangle 42"/>
              <p:cNvSpPr/>
              <p:nvPr/>
            </p:nvSpPr>
            <p:spPr>
              <a:xfrm>
                <a:off x="3534302" y="3014915"/>
                <a:ext cx="838200" cy="6096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r>
                  <a:rPr lang="en-US" sz="2800" dirty="0">
                    <a:solidFill>
                      <a:srgbClr val="FF0000"/>
                    </a:solidFill>
                  </a:rPr>
                  <a:t>F</a:t>
                </a:r>
                <a:endParaRPr lang="en-US" sz="2800" baseline="-25000" dirty="0">
                  <a:solidFill>
                    <a:srgbClr val="FF0000"/>
                  </a:solidFill>
                </a:endParaRPr>
              </a:p>
            </p:txBody>
          </p:sp>
          <p:cxnSp>
            <p:nvCxnSpPr>
              <p:cNvPr id="44" name="Straight Arrow Connector 43"/>
              <p:cNvCxnSpPr>
                <a:endCxn id="43" idx="1"/>
              </p:cNvCxnSpPr>
              <p:nvPr/>
            </p:nvCxnSpPr>
            <p:spPr>
              <a:xfrm>
                <a:off x="2619902" y="3319715"/>
                <a:ext cx="914400" cy="0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Arrow Connector 44"/>
              <p:cNvCxnSpPr>
                <a:endCxn id="46" idx="4"/>
              </p:cNvCxnSpPr>
              <p:nvPr/>
            </p:nvCxnSpPr>
            <p:spPr>
              <a:xfrm flipV="1">
                <a:off x="3056287" y="3469703"/>
                <a:ext cx="0" cy="487036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6" name="Oval 45"/>
              <p:cNvSpPr/>
              <p:nvPr/>
            </p:nvSpPr>
            <p:spPr>
              <a:xfrm>
                <a:off x="2913412" y="3169726"/>
                <a:ext cx="285750" cy="299977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47" name="Straight Connector 46"/>
              <p:cNvCxnSpPr>
                <a:stCxn id="46" idx="0"/>
                <a:endCxn id="46" idx="4"/>
              </p:cNvCxnSpPr>
              <p:nvPr/>
            </p:nvCxnSpPr>
            <p:spPr>
              <a:xfrm>
                <a:off x="3056287" y="3169726"/>
                <a:ext cx="0" cy="29997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Straight Arrow Connector 47"/>
              <p:cNvCxnSpPr>
                <a:stCxn id="43" idx="3"/>
              </p:cNvCxnSpPr>
              <p:nvPr/>
            </p:nvCxnSpPr>
            <p:spPr>
              <a:xfrm flipV="1">
                <a:off x="4372501" y="3318269"/>
                <a:ext cx="933450" cy="1446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Arrow Connector 48"/>
              <p:cNvCxnSpPr>
                <a:endCxn id="50" idx="4"/>
              </p:cNvCxnSpPr>
              <p:nvPr/>
            </p:nvCxnSpPr>
            <p:spPr>
              <a:xfrm flipV="1">
                <a:off x="4827937" y="3469703"/>
                <a:ext cx="0" cy="485590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0" name="Oval 49"/>
              <p:cNvSpPr/>
              <p:nvPr/>
            </p:nvSpPr>
            <p:spPr>
              <a:xfrm>
                <a:off x="4685062" y="3169726"/>
                <a:ext cx="285750" cy="299977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51" name="Straight Connector 50"/>
              <p:cNvCxnSpPr>
                <a:stCxn id="50" idx="0"/>
                <a:endCxn id="50" idx="4"/>
              </p:cNvCxnSpPr>
              <p:nvPr/>
            </p:nvCxnSpPr>
            <p:spPr>
              <a:xfrm>
                <a:off x="4827937" y="3169726"/>
                <a:ext cx="0" cy="29997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2" name="TextBox 51"/>
              <p:cNvSpPr txBox="1"/>
              <p:nvPr/>
            </p:nvSpPr>
            <p:spPr>
              <a:xfrm>
                <a:off x="2913412" y="3955292"/>
                <a:ext cx="348028" cy="301310"/>
              </a:xfrm>
              <a:prstGeom prst="rect">
                <a:avLst/>
              </a:prstGeom>
              <a:noFill/>
            </p:spPr>
            <p:txBody>
              <a:bodyPr wrap="square" rtlCol="1">
                <a:spAutoFit/>
              </a:bodyPr>
              <a:lstStyle/>
              <a:p>
                <a:r>
                  <a:rPr lang="en-US" sz="2400" dirty="0" smtClean="0">
                    <a:solidFill>
                      <a:srgbClr val="FF0000"/>
                    </a:solidFill>
                  </a:rPr>
                  <a:t>K</a:t>
                </a:r>
                <a:r>
                  <a:rPr lang="en-US" sz="2400" baseline="-25000" dirty="0" smtClean="0">
                    <a:solidFill>
                      <a:srgbClr val="FF0000"/>
                    </a:solidFill>
                  </a:rPr>
                  <a:t>1</a:t>
                </a:r>
                <a:endParaRPr lang="en-US" sz="2400" baseline="-25000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53" name="TextBox 52"/>
              <p:cNvSpPr txBox="1"/>
              <p:nvPr/>
            </p:nvSpPr>
            <p:spPr>
              <a:xfrm>
                <a:off x="4685062" y="3955291"/>
                <a:ext cx="372939" cy="301310"/>
              </a:xfrm>
              <a:prstGeom prst="rect">
                <a:avLst/>
              </a:prstGeom>
              <a:noFill/>
            </p:spPr>
            <p:txBody>
              <a:bodyPr wrap="square" rtlCol="1">
                <a:spAutoFit/>
              </a:bodyPr>
              <a:lstStyle/>
              <a:p>
                <a:r>
                  <a:rPr lang="en-US" sz="2400" dirty="0" smtClean="0">
                    <a:solidFill>
                      <a:srgbClr val="FF0000"/>
                    </a:solidFill>
                  </a:rPr>
                  <a:t>K</a:t>
                </a:r>
                <a:r>
                  <a:rPr lang="en-US" sz="2400" baseline="-25000" dirty="0">
                    <a:solidFill>
                      <a:srgbClr val="FF0000"/>
                    </a:solidFill>
                  </a:rPr>
                  <a:t>2</a:t>
                </a:r>
              </a:p>
            </p:txBody>
          </p:sp>
        </p:grpSp>
        <p:sp>
          <p:nvSpPr>
            <p:cNvPr id="55" name="TextBox 54"/>
            <p:cNvSpPr txBox="1"/>
            <p:nvPr/>
          </p:nvSpPr>
          <p:spPr>
            <a:xfrm>
              <a:off x="1545077" y="4915854"/>
              <a:ext cx="520787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P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56" name="TextBox 55"/>
            <p:cNvSpPr txBox="1"/>
            <p:nvPr/>
          </p:nvSpPr>
          <p:spPr>
            <a:xfrm>
              <a:off x="5964888" y="4933459"/>
              <a:ext cx="456989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C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59" name="Straight Connector 58"/>
            <p:cNvCxnSpPr/>
            <p:nvPr/>
          </p:nvCxnSpPr>
          <p:spPr>
            <a:xfrm>
              <a:off x="2615794" y="5890748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0" name="TextBox 14"/>
            <p:cNvSpPr txBox="1">
              <a:spLocks noChangeArrowheads="1"/>
            </p:cNvSpPr>
            <p:nvPr/>
          </p:nvSpPr>
          <p:spPr bwMode="auto">
            <a:xfrm>
              <a:off x="2697491" y="5568272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  <p:cxnSp>
          <p:nvCxnSpPr>
            <p:cNvPr id="61" name="Straight Connector 60"/>
            <p:cNvCxnSpPr/>
            <p:nvPr/>
          </p:nvCxnSpPr>
          <p:spPr>
            <a:xfrm>
              <a:off x="5229291" y="5890748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2" name="TextBox 14"/>
            <p:cNvSpPr txBox="1">
              <a:spLocks noChangeArrowheads="1"/>
            </p:cNvSpPr>
            <p:nvPr/>
          </p:nvSpPr>
          <p:spPr bwMode="auto">
            <a:xfrm>
              <a:off x="5310988" y="5568272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  <p:sp>
          <p:nvSpPr>
            <p:cNvPr id="63" name="TextBox 62"/>
            <p:cNvSpPr txBox="1"/>
            <p:nvPr/>
          </p:nvSpPr>
          <p:spPr>
            <a:xfrm>
              <a:off x="2880021" y="4685022"/>
              <a:ext cx="520787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X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64" name="TextBox 63"/>
            <p:cNvSpPr txBox="1"/>
            <p:nvPr/>
          </p:nvSpPr>
          <p:spPr>
            <a:xfrm>
              <a:off x="4579434" y="4704841"/>
              <a:ext cx="520787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Y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24" name="Straight Arrow Connector 23"/>
            <p:cNvCxnSpPr/>
            <p:nvPr/>
          </p:nvCxnSpPr>
          <p:spPr>
            <a:xfrm flipV="1">
              <a:off x="4014282" y="5630669"/>
              <a:ext cx="0" cy="746233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" name="TextBox 24"/>
            <p:cNvSpPr txBox="1"/>
            <p:nvPr/>
          </p:nvSpPr>
          <p:spPr>
            <a:xfrm>
              <a:off x="3822482" y="6448685"/>
              <a:ext cx="383600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26" name="Straight Connector 25"/>
            <p:cNvCxnSpPr/>
            <p:nvPr/>
          </p:nvCxnSpPr>
          <p:spPr>
            <a:xfrm>
              <a:off x="3927768" y="6013169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TextBox 14"/>
            <p:cNvSpPr txBox="1">
              <a:spLocks noChangeArrowheads="1"/>
            </p:cNvSpPr>
            <p:nvPr/>
          </p:nvSpPr>
          <p:spPr bwMode="auto">
            <a:xfrm>
              <a:off x="4009465" y="5690693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b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58211091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128732" y="36286"/>
            <a:ext cx="8610600" cy="1143000"/>
          </a:xfrm>
        </p:spPr>
        <p:txBody>
          <a:bodyPr/>
          <a:lstStyle/>
          <a:p>
            <a:pPr algn="l" rtl="0">
              <a:defRPr/>
            </a:pPr>
            <a:r>
              <a:rPr lang="en-US" sz="4000" dirty="0">
                <a:solidFill>
                  <a:schemeClr val="hlink"/>
                </a:solidFill>
              </a:rPr>
              <a:t>Attack on the FX-Construction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-1" y="1142999"/>
            <a:ext cx="8641529" cy="3276601"/>
          </a:xfrm>
        </p:spPr>
        <p:txBody>
          <a:bodyPr>
            <a:normAutofit/>
          </a:bodyPr>
          <a:lstStyle/>
          <a:p>
            <a:pPr algn="l" rtl="0">
              <a:lnSpc>
                <a:spcPct val="93000"/>
              </a:lnSpc>
            </a:pPr>
            <a:r>
              <a:rPr lang="en-US" sz="2800" dirty="0" smtClean="0">
                <a:solidFill>
                  <a:srgbClr val="070605"/>
                </a:solidFill>
              </a:rPr>
              <a:t>1) Obtain </a:t>
            </a:r>
            <a:r>
              <a:rPr lang="en-US" sz="2800" dirty="0" smtClean="0">
                <a:solidFill>
                  <a:srgbClr val="FF0000"/>
                </a:solidFill>
              </a:rPr>
              <a:t>D=2</a:t>
            </a:r>
            <a:r>
              <a:rPr lang="en-US" sz="2800" baseline="30000" dirty="0" smtClean="0">
                <a:solidFill>
                  <a:srgbClr val="FF0000"/>
                </a:solidFill>
              </a:rPr>
              <a:t>d </a:t>
            </a:r>
            <a:r>
              <a:rPr lang="en-US" sz="2800" dirty="0" smtClean="0">
                <a:solidFill>
                  <a:srgbClr val="070605"/>
                </a:solidFill>
              </a:rPr>
              <a:t>data </a:t>
            </a:r>
            <a:r>
              <a:rPr lang="en-US" sz="2800" dirty="0">
                <a:solidFill>
                  <a:srgbClr val="FF0000"/>
                </a:solidFill>
              </a:rPr>
              <a:t>(</a:t>
            </a:r>
            <a:r>
              <a:rPr lang="en-US" sz="2800" dirty="0" err="1" smtClean="0">
                <a:solidFill>
                  <a:srgbClr val="FF0000"/>
                </a:solidFill>
              </a:rPr>
              <a:t>P</a:t>
            </a:r>
            <a:r>
              <a:rPr lang="en-US" sz="2800" baseline="-25000" dirty="0" err="1" smtClean="0">
                <a:solidFill>
                  <a:srgbClr val="FF0000"/>
                </a:solidFill>
              </a:rPr>
              <a:t>i</a:t>
            </a:r>
            <a:r>
              <a:rPr lang="en-US" sz="2800" dirty="0" err="1" smtClean="0">
                <a:solidFill>
                  <a:srgbClr val="FF0000"/>
                </a:solidFill>
              </a:rPr>
              <a:t>,C</a:t>
            </a:r>
            <a:r>
              <a:rPr lang="en-US" sz="2800" baseline="-25000" dirty="0" err="1" smtClean="0">
                <a:solidFill>
                  <a:srgbClr val="FF0000"/>
                </a:solidFill>
              </a:rPr>
              <a:t>i</a:t>
            </a:r>
            <a:r>
              <a:rPr lang="en-US" sz="2800" dirty="0" smtClean="0">
                <a:solidFill>
                  <a:srgbClr val="FF0000"/>
                </a:solidFill>
              </a:rPr>
              <a:t>)</a:t>
            </a:r>
            <a:r>
              <a:rPr lang="en-US" sz="2800" dirty="0" smtClean="0">
                <a:solidFill>
                  <a:srgbClr val="070605"/>
                </a:solidFill>
              </a:rPr>
              <a:t> and store the </a:t>
            </a:r>
            <a:r>
              <a:rPr lang="en-US" sz="2800" b="1" dirty="0" smtClean="0">
                <a:solidFill>
                  <a:srgbClr val="070605"/>
                </a:solidFill>
              </a:rPr>
              <a:t>filters</a:t>
            </a:r>
            <a:r>
              <a:rPr lang="en-US" sz="2800" dirty="0" smtClean="0">
                <a:solidFill>
                  <a:srgbClr val="070605"/>
                </a:solidFill>
              </a:rPr>
              <a:t> </a:t>
            </a:r>
            <a:r>
              <a:rPr lang="el-GR" sz="2800" dirty="0" smtClean="0">
                <a:solidFill>
                  <a:srgbClr val="FF0000"/>
                </a:solidFill>
              </a:rPr>
              <a:t>φ</a:t>
            </a:r>
            <a:r>
              <a:rPr lang="en-US" sz="2800" baseline="-25000" dirty="0" smtClean="0">
                <a:solidFill>
                  <a:srgbClr val="FF0000"/>
                </a:solidFill>
              </a:rPr>
              <a:t>1</a:t>
            </a:r>
            <a:r>
              <a:rPr lang="en-US" sz="2800" dirty="0" smtClean="0">
                <a:solidFill>
                  <a:srgbClr val="FF0000"/>
                </a:solidFill>
              </a:rPr>
              <a:t>(P</a:t>
            </a:r>
            <a:r>
              <a:rPr lang="en-US" sz="2800" baseline="-25000" dirty="0" smtClean="0">
                <a:solidFill>
                  <a:srgbClr val="FF0000"/>
                </a:solidFill>
              </a:rPr>
              <a:t>i</a:t>
            </a:r>
            <a:r>
              <a:rPr lang="en-US" sz="2800" dirty="0" smtClean="0">
                <a:solidFill>
                  <a:srgbClr val="FF0000"/>
                </a:solidFill>
              </a:rPr>
              <a:t>)</a:t>
            </a:r>
            <a:r>
              <a:rPr lang="en-US" sz="2800" dirty="0" smtClean="0">
                <a:solidFill>
                  <a:srgbClr val="070605"/>
                </a:solidFill>
              </a:rPr>
              <a:t> in a </a:t>
            </a:r>
            <a:r>
              <a:rPr lang="en-US" sz="2800" b="1" dirty="0" smtClean="0">
                <a:solidFill>
                  <a:srgbClr val="070605"/>
                </a:solidFill>
              </a:rPr>
              <a:t>table</a:t>
            </a:r>
          </a:p>
          <a:p>
            <a:pPr algn="l" rtl="0">
              <a:lnSpc>
                <a:spcPct val="93000"/>
              </a:lnSpc>
            </a:pPr>
            <a:r>
              <a:rPr lang="en-US" sz="2800" dirty="0" smtClean="0">
                <a:solidFill>
                  <a:srgbClr val="070605"/>
                </a:solidFill>
              </a:rPr>
              <a:t>2) For each of the </a:t>
            </a:r>
            <a:r>
              <a:rPr lang="en-US" sz="2800" dirty="0" smtClean="0">
                <a:solidFill>
                  <a:srgbClr val="FF0000"/>
                </a:solidFill>
              </a:rPr>
              <a:t>2</a:t>
            </a:r>
            <a:r>
              <a:rPr lang="en-US" sz="2800" baseline="30000" dirty="0" smtClean="0">
                <a:solidFill>
                  <a:srgbClr val="FF0000"/>
                </a:solidFill>
              </a:rPr>
              <a:t>b</a:t>
            </a:r>
            <a:r>
              <a:rPr lang="en-US" sz="2800" dirty="0" smtClean="0">
                <a:solidFill>
                  <a:srgbClr val="070605"/>
                </a:solidFill>
              </a:rPr>
              <a:t> keys </a:t>
            </a:r>
            <a:r>
              <a:rPr lang="en-US" sz="2800" dirty="0" smtClean="0">
                <a:solidFill>
                  <a:srgbClr val="FF0000"/>
                </a:solidFill>
              </a:rPr>
              <a:t>K</a:t>
            </a:r>
            <a:r>
              <a:rPr lang="en-US" sz="2800" dirty="0" smtClean="0">
                <a:solidFill>
                  <a:srgbClr val="070605"/>
                </a:solidFill>
              </a:rPr>
              <a:t>:</a:t>
            </a:r>
          </a:p>
          <a:p>
            <a:pPr lvl="1" algn="l" rtl="0">
              <a:lnSpc>
                <a:spcPct val="93000"/>
              </a:lnSpc>
            </a:pPr>
            <a:r>
              <a:rPr lang="en-US" sz="2500" dirty="0" smtClean="0">
                <a:solidFill>
                  <a:srgbClr val="070605"/>
                </a:solidFill>
              </a:rPr>
              <a:t> For </a:t>
            </a:r>
            <a:r>
              <a:rPr lang="en-US" sz="2500" dirty="0" smtClean="0">
                <a:solidFill>
                  <a:srgbClr val="FF0000"/>
                </a:solidFill>
              </a:rPr>
              <a:t>2</a:t>
            </a:r>
            <a:r>
              <a:rPr lang="en-US" sz="2500" baseline="30000" dirty="0" smtClean="0">
                <a:solidFill>
                  <a:srgbClr val="FF0000"/>
                </a:solidFill>
              </a:rPr>
              <a:t>n-d </a:t>
            </a:r>
            <a:r>
              <a:rPr lang="en-US" sz="2500" dirty="0">
                <a:solidFill>
                  <a:srgbClr val="070605"/>
                </a:solidFill>
              </a:rPr>
              <a:t>values of </a:t>
            </a:r>
            <a:r>
              <a:rPr lang="en-US" sz="2500" dirty="0" err="1">
                <a:solidFill>
                  <a:srgbClr val="FF0000"/>
                </a:solidFill>
              </a:rPr>
              <a:t>X</a:t>
            </a:r>
            <a:r>
              <a:rPr lang="en-US" sz="2500" baseline="-25000" dirty="0" err="1">
                <a:solidFill>
                  <a:srgbClr val="FF0000"/>
                </a:solidFill>
              </a:rPr>
              <a:t>j</a:t>
            </a:r>
            <a:r>
              <a:rPr lang="en-US" sz="2500" baseline="-25000" dirty="0">
                <a:solidFill>
                  <a:srgbClr val="FF0000"/>
                </a:solidFill>
              </a:rPr>
              <a:t> </a:t>
            </a:r>
            <a:r>
              <a:rPr lang="en-US" sz="2500" dirty="0" smtClean="0">
                <a:solidFill>
                  <a:srgbClr val="FF0000"/>
                </a:solidFill>
              </a:rPr>
              <a:t>:</a:t>
            </a:r>
          </a:p>
          <a:p>
            <a:pPr lvl="2" algn="l" rtl="0">
              <a:lnSpc>
                <a:spcPct val="93000"/>
              </a:lnSpc>
            </a:pPr>
            <a:r>
              <a:rPr lang="en-US" sz="2100" dirty="0">
                <a:solidFill>
                  <a:srgbClr val="070605"/>
                </a:solidFill>
              </a:rPr>
              <a:t>E</a:t>
            </a:r>
            <a:r>
              <a:rPr lang="en-US" sz="2100" dirty="0" smtClean="0">
                <a:solidFill>
                  <a:srgbClr val="070605"/>
                </a:solidFill>
              </a:rPr>
              <a:t>valuate</a:t>
            </a:r>
            <a:r>
              <a:rPr lang="en-US" sz="2100" dirty="0" smtClean="0">
                <a:solidFill>
                  <a:srgbClr val="FF0000"/>
                </a:solidFill>
              </a:rPr>
              <a:t> </a:t>
            </a:r>
            <a:r>
              <a:rPr lang="el-GR" sz="2100" dirty="0" smtClean="0">
                <a:solidFill>
                  <a:srgbClr val="FF0000"/>
                </a:solidFill>
              </a:rPr>
              <a:t>φ</a:t>
            </a:r>
            <a:r>
              <a:rPr lang="en-US" sz="2100" baseline="-25000" dirty="0" smtClean="0">
                <a:solidFill>
                  <a:srgbClr val="FF0000"/>
                </a:solidFill>
              </a:rPr>
              <a:t>2</a:t>
            </a:r>
            <a:r>
              <a:rPr lang="en-US" sz="2100" dirty="0" smtClean="0">
                <a:solidFill>
                  <a:srgbClr val="FF0000"/>
                </a:solidFill>
              </a:rPr>
              <a:t>(</a:t>
            </a:r>
            <a:r>
              <a:rPr lang="en-US" sz="2100" dirty="0" err="1" smtClean="0">
                <a:solidFill>
                  <a:srgbClr val="FF0000"/>
                </a:solidFill>
              </a:rPr>
              <a:t>K,X</a:t>
            </a:r>
            <a:r>
              <a:rPr lang="en-US" sz="2100" baseline="-25000" dirty="0" err="1" smtClean="0">
                <a:solidFill>
                  <a:srgbClr val="FF0000"/>
                </a:solidFill>
              </a:rPr>
              <a:t>j</a:t>
            </a:r>
            <a:r>
              <a:rPr lang="en-US" sz="2100" dirty="0" smtClean="0">
                <a:solidFill>
                  <a:srgbClr val="FF0000"/>
                </a:solidFill>
              </a:rPr>
              <a:t>)</a:t>
            </a:r>
            <a:r>
              <a:rPr lang="en-US" sz="2100" dirty="0" smtClean="0">
                <a:solidFill>
                  <a:srgbClr val="070605"/>
                </a:solidFill>
              </a:rPr>
              <a:t>,</a:t>
            </a:r>
            <a:r>
              <a:rPr lang="en-US" sz="2100" dirty="0" smtClean="0">
                <a:solidFill>
                  <a:srgbClr val="FF0000"/>
                </a:solidFill>
              </a:rPr>
              <a:t> </a:t>
            </a:r>
            <a:r>
              <a:rPr lang="en-US" sz="2100" b="1" dirty="0" smtClean="0">
                <a:solidFill>
                  <a:srgbClr val="070605"/>
                </a:solidFill>
              </a:rPr>
              <a:t>search</a:t>
            </a:r>
            <a:r>
              <a:rPr lang="en-US" sz="2100" dirty="0" smtClean="0">
                <a:solidFill>
                  <a:srgbClr val="070605"/>
                </a:solidFill>
              </a:rPr>
              <a:t> the table and </a:t>
            </a:r>
            <a:r>
              <a:rPr lang="en-US" sz="2100" b="1" dirty="0" smtClean="0">
                <a:solidFill>
                  <a:srgbClr val="070605"/>
                </a:solidFill>
              </a:rPr>
              <a:t>recover</a:t>
            </a:r>
            <a:r>
              <a:rPr lang="en-US" sz="2100" dirty="0" smtClean="0">
                <a:solidFill>
                  <a:srgbClr val="070605"/>
                </a:solidFill>
              </a:rPr>
              <a:t> the </a:t>
            </a:r>
            <a:r>
              <a:rPr lang="en-US" sz="2100" dirty="0" smtClean="0">
                <a:solidFill>
                  <a:srgbClr val="070605"/>
                </a:solidFill>
              </a:rPr>
              <a:t>full key </a:t>
            </a:r>
            <a:endParaRPr lang="en-US" sz="2100" dirty="0">
              <a:solidFill>
                <a:srgbClr val="FF0000"/>
              </a:solidFill>
            </a:endParaRPr>
          </a:p>
          <a:p>
            <a:pPr algn="l" rtl="0">
              <a:lnSpc>
                <a:spcPct val="93000"/>
              </a:lnSpc>
            </a:pPr>
            <a:r>
              <a:rPr lang="en-US" sz="2800" dirty="0" smtClean="0">
                <a:solidFill>
                  <a:srgbClr val="070605"/>
                </a:solidFill>
              </a:rPr>
              <a:t>For correct key </a:t>
            </a:r>
            <a:r>
              <a:rPr lang="en-US" sz="2800" dirty="0" smtClean="0">
                <a:solidFill>
                  <a:srgbClr val="FF0000"/>
                </a:solidFill>
              </a:rPr>
              <a:t>K</a:t>
            </a:r>
            <a:r>
              <a:rPr lang="en-US" sz="2800" dirty="0" smtClean="0">
                <a:solidFill>
                  <a:srgbClr val="070605"/>
                </a:solidFill>
              </a:rPr>
              <a:t> </a:t>
            </a:r>
            <a:r>
              <a:rPr lang="en-US" sz="2800" dirty="0" err="1" smtClean="0">
                <a:solidFill>
                  <a:srgbClr val="070605"/>
                </a:solidFill>
              </a:rPr>
              <a:t>w.h.p</a:t>
            </a:r>
            <a:r>
              <a:rPr lang="en-US" sz="2800" dirty="0">
                <a:solidFill>
                  <a:srgbClr val="070605"/>
                </a:solidFill>
              </a:rPr>
              <a:t>: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 smtClean="0">
                <a:solidFill>
                  <a:srgbClr val="070605"/>
                </a:solidFill>
              </a:rPr>
              <a:t>exists</a:t>
            </a:r>
            <a:r>
              <a:rPr lang="en-US" sz="2800" dirty="0" smtClean="0">
                <a:solidFill>
                  <a:srgbClr val="FF0000"/>
                </a:solidFill>
              </a:rPr>
              <a:t> (</a:t>
            </a:r>
            <a:r>
              <a:rPr lang="en-US" sz="2800" dirty="0" err="1" smtClean="0">
                <a:solidFill>
                  <a:srgbClr val="FF0000"/>
                </a:solidFill>
              </a:rPr>
              <a:t>i,j</a:t>
            </a:r>
            <a:r>
              <a:rPr lang="en-US" sz="2800" dirty="0" smtClean="0">
                <a:solidFill>
                  <a:srgbClr val="FF0000"/>
                </a:solidFill>
              </a:rPr>
              <a:t>) </a:t>
            </a:r>
            <a:r>
              <a:rPr lang="en-US" sz="2800" dirty="0" smtClean="0">
                <a:solidFill>
                  <a:srgbClr val="070605"/>
                </a:solidFill>
              </a:rPr>
              <a:t>such that </a:t>
            </a:r>
            <a:r>
              <a:rPr lang="en-US" sz="2800" dirty="0" smtClean="0">
                <a:solidFill>
                  <a:srgbClr val="FF0000"/>
                </a:solidFill>
              </a:rPr>
              <a:t>P</a:t>
            </a:r>
            <a:r>
              <a:rPr lang="en-US" sz="2800" baseline="-25000" dirty="0" smtClean="0">
                <a:solidFill>
                  <a:srgbClr val="FF0000"/>
                </a:solidFill>
              </a:rPr>
              <a:t>i</a:t>
            </a:r>
            <a:r>
              <a:rPr lang="en-US" sz="2800" dirty="0" smtClean="0">
                <a:solidFill>
                  <a:srgbClr val="FF0000"/>
                </a:solidFill>
              </a:rPr>
              <a:t>⊕K</a:t>
            </a:r>
            <a:r>
              <a:rPr lang="en-US" sz="2800" baseline="-25000" dirty="0" smtClean="0">
                <a:solidFill>
                  <a:srgbClr val="FF0000"/>
                </a:solidFill>
              </a:rPr>
              <a:t>1 </a:t>
            </a:r>
            <a:r>
              <a:rPr lang="en-US" sz="2800" dirty="0" smtClean="0">
                <a:solidFill>
                  <a:srgbClr val="FF0000"/>
                </a:solidFill>
              </a:rPr>
              <a:t>=</a:t>
            </a:r>
            <a:r>
              <a:rPr lang="en-US" sz="2800" dirty="0" err="1" smtClean="0">
                <a:solidFill>
                  <a:srgbClr val="FF0000"/>
                </a:solidFill>
              </a:rPr>
              <a:t>X</a:t>
            </a:r>
            <a:r>
              <a:rPr lang="en-US" sz="2800" baseline="-25000" dirty="0" err="1" smtClean="0">
                <a:solidFill>
                  <a:srgbClr val="FF0000"/>
                </a:solidFill>
              </a:rPr>
              <a:t>j</a:t>
            </a:r>
            <a:endParaRPr lang="en-US" sz="2800" dirty="0" smtClean="0">
              <a:solidFill>
                <a:srgbClr val="070605"/>
              </a:solidFill>
            </a:endParaRPr>
          </a:p>
          <a:p>
            <a:pPr algn="l" rtl="0">
              <a:lnSpc>
                <a:spcPct val="93000"/>
              </a:lnSpc>
            </a:pPr>
            <a:r>
              <a:rPr lang="en-US" sz="2800" dirty="0" smtClean="0">
                <a:solidFill>
                  <a:srgbClr val="FF0000"/>
                </a:solidFill>
              </a:rPr>
              <a:t>T=2</a:t>
            </a:r>
            <a:r>
              <a:rPr lang="en-US" sz="2800" baseline="30000" dirty="0" smtClean="0">
                <a:solidFill>
                  <a:srgbClr val="FF0000"/>
                </a:solidFill>
              </a:rPr>
              <a:t>b</a:t>
            </a:r>
            <a:r>
              <a:rPr lang="en-US" sz="2800" dirty="0">
                <a:solidFill>
                  <a:srgbClr val="FF0000"/>
                </a:solidFill>
              </a:rPr>
              <a:t>·</a:t>
            </a:r>
            <a:r>
              <a:rPr lang="en-US" sz="2800" dirty="0" smtClean="0">
                <a:solidFill>
                  <a:srgbClr val="FF0000"/>
                </a:solidFill>
              </a:rPr>
              <a:t>2</a:t>
            </a:r>
            <a:r>
              <a:rPr lang="en-US" sz="2800" baseline="30000" dirty="0" smtClean="0">
                <a:solidFill>
                  <a:srgbClr val="FF0000"/>
                </a:solidFill>
              </a:rPr>
              <a:t>n-d </a:t>
            </a:r>
            <a:r>
              <a:rPr lang="en-US" sz="2800" dirty="0" smtClean="0">
                <a:solidFill>
                  <a:srgbClr val="070605"/>
                </a:solidFill>
              </a:rPr>
              <a:t>-&gt;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GB" sz="2800" dirty="0" smtClean="0">
                <a:solidFill>
                  <a:srgbClr val="FF0000"/>
                </a:solidFill>
              </a:rPr>
              <a:t>TD=2</a:t>
            </a:r>
            <a:r>
              <a:rPr lang="en-GB" sz="2800" baseline="30000" dirty="0" smtClean="0">
                <a:solidFill>
                  <a:srgbClr val="FF0000"/>
                </a:solidFill>
              </a:rPr>
              <a:t>b+n</a:t>
            </a:r>
            <a:endParaRPr lang="en-US" sz="2800" baseline="30000" dirty="0" smtClean="0">
              <a:solidFill>
                <a:srgbClr val="FF0000"/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457199" y="4413649"/>
            <a:ext cx="2306791" cy="2356938"/>
            <a:chOff x="879136" y="4334044"/>
            <a:chExt cx="2364916" cy="2488549"/>
          </a:xfrm>
        </p:grpSpPr>
        <p:grpSp>
          <p:nvGrpSpPr>
            <p:cNvPr id="28" name="Group 27"/>
            <p:cNvGrpSpPr/>
            <p:nvPr/>
          </p:nvGrpSpPr>
          <p:grpSpPr>
            <a:xfrm>
              <a:off x="879136" y="4334044"/>
              <a:ext cx="2364916" cy="2488549"/>
              <a:chOff x="5562600" y="2875173"/>
              <a:chExt cx="2556465" cy="2611227"/>
            </a:xfrm>
          </p:grpSpPr>
          <p:sp>
            <p:nvSpPr>
              <p:cNvPr id="29" name="Oval 28"/>
              <p:cNvSpPr/>
              <p:nvPr/>
            </p:nvSpPr>
            <p:spPr>
              <a:xfrm>
                <a:off x="5562600" y="2875173"/>
                <a:ext cx="2556465" cy="2611227"/>
              </a:xfrm>
              <a:prstGeom prst="ellipse">
                <a:avLst/>
              </a:prstGeom>
              <a:solidFill>
                <a:srgbClr val="00B05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0" name="Oval 29"/>
              <p:cNvSpPr/>
              <p:nvPr/>
            </p:nvSpPr>
            <p:spPr>
              <a:xfrm>
                <a:off x="6415796" y="3342987"/>
                <a:ext cx="1408966" cy="1293986"/>
              </a:xfrm>
              <a:prstGeom prst="ellipse">
                <a:avLst/>
              </a:prstGeom>
              <a:solidFill>
                <a:srgbClr val="FFFF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TextBox 30"/>
              <p:cNvSpPr txBox="1"/>
              <p:nvPr/>
            </p:nvSpPr>
            <p:spPr>
              <a:xfrm>
                <a:off x="6663633" y="3342987"/>
                <a:ext cx="1383527" cy="8719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l" rtl="0"/>
                <a:r>
                  <a:rPr lang="en-US" sz="2400" dirty="0" smtClean="0">
                    <a:solidFill>
                      <a:srgbClr val="070605"/>
                    </a:solidFill>
                  </a:rPr>
                  <a:t>2</a:t>
                </a:r>
                <a:r>
                  <a:rPr lang="en-US" sz="2400" baseline="30000" dirty="0" smtClean="0">
                    <a:solidFill>
                      <a:srgbClr val="070605"/>
                    </a:solidFill>
                  </a:rPr>
                  <a:t>d</a:t>
                </a:r>
                <a:r>
                  <a:rPr lang="en-US" sz="2400" baseline="30000" dirty="0" smtClean="0">
                    <a:solidFill>
                      <a:srgbClr val="FF0000"/>
                    </a:solidFill>
                  </a:rPr>
                  <a:t> </a:t>
                </a:r>
              </a:p>
              <a:p>
                <a:pPr algn="l" rtl="0"/>
                <a:r>
                  <a:rPr lang="en-US" sz="2400" dirty="0" smtClean="0">
                    <a:solidFill>
                      <a:srgbClr val="FF0000"/>
                    </a:solidFill>
                  </a:rPr>
                  <a:t>P</a:t>
                </a:r>
                <a:r>
                  <a:rPr lang="en-US" sz="2400" baseline="-25000" dirty="0" smtClean="0">
                    <a:solidFill>
                      <a:srgbClr val="FF0000"/>
                    </a:solidFill>
                  </a:rPr>
                  <a:t>i</a:t>
                </a:r>
                <a:r>
                  <a:rPr lang="en-US" sz="2400" dirty="0" smtClean="0">
                    <a:solidFill>
                      <a:srgbClr val="FF0000"/>
                    </a:solidFill>
                  </a:rPr>
                  <a:t>⊕</a:t>
                </a:r>
                <a:r>
                  <a:rPr lang="en-US" sz="2400" dirty="0">
                    <a:solidFill>
                      <a:srgbClr val="FF0000"/>
                    </a:solidFill>
                  </a:rPr>
                  <a:t>K</a:t>
                </a:r>
                <a:r>
                  <a:rPr lang="en-US" sz="2400" baseline="-25000" dirty="0">
                    <a:solidFill>
                      <a:srgbClr val="FF0000"/>
                    </a:solidFill>
                  </a:rPr>
                  <a:t>1 </a:t>
                </a:r>
              </a:p>
            </p:txBody>
          </p:sp>
          <p:sp>
            <p:nvSpPr>
              <p:cNvPr id="32" name="Oval 31"/>
              <p:cNvSpPr/>
              <p:nvPr/>
            </p:nvSpPr>
            <p:spPr>
              <a:xfrm>
                <a:off x="5926349" y="4092370"/>
                <a:ext cx="1296253" cy="1295400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TextBox 45"/>
            <p:cNvSpPr txBox="1"/>
            <p:nvPr/>
          </p:nvSpPr>
          <p:spPr>
            <a:xfrm>
              <a:off x="1250130" y="4517745"/>
              <a:ext cx="637765" cy="55243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800" dirty="0" smtClean="0">
                  <a:solidFill>
                    <a:srgbClr val="070605"/>
                  </a:solidFill>
                </a:rPr>
                <a:t>2</a:t>
              </a:r>
              <a:r>
                <a:rPr lang="fr-FR" sz="2800" baseline="30000" dirty="0">
                  <a:solidFill>
                    <a:srgbClr val="070605"/>
                  </a:solidFill>
                </a:rPr>
                <a:t>n</a:t>
              </a:r>
              <a:endParaRPr lang="en-US" sz="2800" dirty="0">
                <a:solidFill>
                  <a:srgbClr val="070605"/>
                </a:solidFill>
              </a:endParaRPr>
            </a:p>
          </p:txBody>
        </p:sp>
        <p:sp>
          <p:nvSpPr>
            <p:cNvPr id="47" name="TextBox 46"/>
            <p:cNvSpPr txBox="1"/>
            <p:nvPr/>
          </p:nvSpPr>
          <p:spPr>
            <a:xfrm>
              <a:off x="1532613" y="5597575"/>
              <a:ext cx="801325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070605"/>
                  </a:solidFill>
                </a:rPr>
                <a:t>2</a:t>
              </a:r>
              <a:r>
                <a:rPr lang="en-US" sz="2400" baseline="30000" dirty="0" smtClean="0">
                  <a:solidFill>
                    <a:srgbClr val="070605"/>
                  </a:solidFill>
                </a:rPr>
                <a:t>n-d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 </a:t>
              </a:r>
            </a:p>
            <a:p>
              <a:pPr algn="l" rtl="0"/>
              <a:r>
                <a:rPr lang="en-US" sz="2400" dirty="0" err="1" smtClean="0">
                  <a:solidFill>
                    <a:srgbClr val="FF0000"/>
                  </a:solidFill>
                </a:rPr>
                <a:t>X</a:t>
              </a:r>
              <a:r>
                <a:rPr lang="en-US" sz="2400" baseline="-25000" dirty="0" err="1">
                  <a:solidFill>
                    <a:srgbClr val="FF0000"/>
                  </a:solidFill>
                </a:rPr>
                <a:t>j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3764729" y="4413649"/>
            <a:ext cx="4876800" cy="2225328"/>
            <a:chOff x="1545077" y="4685022"/>
            <a:chExt cx="4876800" cy="2225328"/>
          </a:xfrm>
        </p:grpSpPr>
        <p:grpSp>
          <p:nvGrpSpPr>
            <p:cNvPr id="34" name="Group 33"/>
            <p:cNvGrpSpPr/>
            <p:nvPr/>
          </p:nvGrpSpPr>
          <p:grpSpPr>
            <a:xfrm>
              <a:off x="2053746" y="4699495"/>
              <a:ext cx="3962397" cy="1902504"/>
              <a:chOff x="2619902" y="3014915"/>
              <a:chExt cx="2686049" cy="1241687"/>
            </a:xfrm>
          </p:grpSpPr>
          <p:sp>
            <p:nvSpPr>
              <p:cNvPr id="50" name="Rectangle 49"/>
              <p:cNvSpPr/>
              <p:nvPr/>
            </p:nvSpPr>
            <p:spPr>
              <a:xfrm>
                <a:off x="3534302" y="3014915"/>
                <a:ext cx="838200" cy="6096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r>
                  <a:rPr lang="en-US" sz="2800" dirty="0">
                    <a:solidFill>
                      <a:srgbClr val="FF0000"/>
                    </a:solidFill>
                  </a:rPr>
                  <a:t>F</a:t>
                </a:r>
                <a:endParaRPr lang="en-US" sz="2800" baseline="-25000" dirty="0">
                  <a:solidFill>
                    <a:srgbClr val="FF0000"/>
                  </a:solidFill>
                </a:endParaRPr>
              </a:p>
            </p:txBody>
          </p:sp>
          <p:cxnSp>
            <p:nvCxnSpPr>
              <p:cNvPr id="51" name="Straight Arrow Connector 50"/>
              <p:cNvCxnSpPr>
                <a:endCxn id="50" idx="1"/>
              </p:cNvCxnSpPr>
              <p:nvPr/>
            </p:nvCxnSpPr>
            <p:spPr>
              <a:xfrm>
                <a:off x="2619902" y="3319715"/>
                <a:ext cx="914400" cy="0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Arrow Connector 51"/>
              <p:cNvCxnSpPr>
                <a:endCxn id="53" idx="4"/>
              </p:cNvCxnSpPr>
              <p:nvPr/>
            </p:nvCxnSpPr>
            <p:spPr>
              <a:xfrm flipV="1">
                <a:off x="3056287" y="3469703"/>
                <a:ext cx="0" cy="487036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3" name="Oval 52"/>
              <p:cNvSpPr/>
              <p:nvPr/>
            </p:nvSpPr>
            <p:spPr>
              <a:xfrm>
                <a:off x="2913412" y="3169726"/>
                <a:ext cx="285750" cy="299977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54" name="Straight Connector 53"/>
              <p:cNvCxnSpPr>
                <a:stCxn id="53" idx="0"/>
                <a:endCxn id="53" idx="4"/>
              </p:cNvCxnSpPr>
              <p:nvPr/>
            </p:nvCxnSpPr>
            <p:spPr>
              <a:xfrm>
                <a:off x="3056287" y="3169726"/>
                <a:ext cx="0" cy="29997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Straight Arrow Connector 54"/>
              <p:cNvCxnSpPr>
                <a:stCxn id="50" idx="3"/>
              </p:cNvCxnSpPr>
              <p:nvPr/>
            </p:nvCxnSpPr>
            <p:spPr>
              <a:xfrm flipV="1">
                <a:off x="4372501" y="3318269"/>
                <a:ext cx="933450" cy="1446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" name="Straight Arrow Connector 55"/>
              <p:cNvCxnSpPr>
                <a:endCxn id="57" idx="4"/>
              </p:cNvCxnSpPr>
              <p:nvPr/>
            </p:nvCxnSpPr>
            <p:spPr>
              <a:xfrm flipV="1">
                <a:off x="4827937" y="3469703"/>
                <a:ext cx="0" cy="485590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7" name="Oval 56"/>
              <p:cNvSpPr/>
              <p:nvPr/>
            </p:nvSpPr>
            <p:spPr>
              <a:xfrm>
                <a:off x="4685062" y="3169726"/>
                <a:ext cx="285750" cy="299977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58" name="Straight Connector 57"/>
              <p:cNvCxnSpPr>
                <a:stCxn id="57" idx="0"/>
                <a:endCxn id="57" idx="4"/>
              </p:cNvCxnSpPr>
              <p:nvPr/>
            </p:nvCxnSpPr>
            <p:spPr>
              <a:xfrm>
                <a:off x="4827937" y="3169726"/>
                <a:ext cx="0" cy="29997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9" name="TextBox 58"/>
              <p:cNvSpPr txBox="1"/>
              <p:nvPr/>
            </p:nvSpPr>
            <p:spPr>
              <a:xfrm>
                <a:off x="2913412" y="3955292"/>
                <a:ext cx="348028" cy="301310"/>
              </a:xfrm>
              <a:prstGeom prst="rect">
                <a:avLst/>
              </a:prstGeom>
              <a:noFill/>
            </p:spPr>
            <p:txBody>
              <a:bodyPr wrap="square" rtlCol="1">
                <a:spAutoFit/>
              </a:bodyPr>
              <a:lstStyle/>
              <a:p>
                <a:r>
                  <a:rPr lang="en-US" sz="2400" dirty="0" smtClean="0">
                    <a:solidFill>
                      <a:srgbClr val="FF0000"/>
                    </a:solidFill>
                  </a:rPr>
                  <a:t>K</a:t>
                </a:r>
                <a:r>
                  <a:rPr lang="en-US" sz="2400" baseline="-25000" dirty="0" smtClean="0">
                    <a:solidFill>
                      <a:srgbClr val="FF0000"/>
                    </a:solidFill>
                  </a:rPr>
                  <a:t>1</a:t>
                </a:r>
                <a:endParaRPr lang="en-US" sz="2400" baseline="-25000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60" name="TextBox 59"/>
              <p:cNvSpPr txBox="1"/>
              <p:nvPr/>
            </p:nvSpPr>
            <p:spPr>
              <a:xfrm>
                <a:off x="4685062" y="3955291"/>
                <a:ext cx="372939" cy="301310"/>
              </a:xfrm>
              <a:prstGeom prst="rect">
                <a:avLst/>
              </a:prstGeom>
              <a:noFill/>
            </p:spPr>
            <p:txBody>
              <a:bodyPr wrap="square" rtlCol="1">
                <a:spAutoFit/>
              </a:bodyPr>
              <a:lstStyle/>
              <a:p>
                <a:r>
                  <a:rPr lang="en-US" sz="2400" dirty="0" smtClean="0">
                    <a:solidFill>
                      <a:srgbClr val="FF0000"/>
                    </a:solidFill>
                  </a:rPr>
                  <a:t>K</a:t>
                </a:r>
                <a:r>
                  <a:rPr lang="en-US" sz="2400" baseline="-25000" dirty="0">
                    <a:solidFill>
                      <a:srgbClr val="FF0000"/>
                    </a:solidFill>
                  </a:rPr>
                  <a:t>2</a:t>
                </a:r>
              </a:p>
            </p:txBody>
          </p:sp>
        </p:grpSp>
        <p:sp>
          <p:nvSpPr>
            <p:cNvPr id="36" name="TextBox 35"/>
            <p:cNvSpPr txBox="1"/>
            <p:nvPr/>
          </p:nvSpPr>
          <p:spPr>
            <a:xfrm>
              <a:off x="1545077" y="4915854"/>
              <a:ext cx="520787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P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37" name="TextBox 36"/>
            <p:cNvSpPr txBox="1"/>
            <p:nvPr/>
          </p:nvSpPr>
          <p:spPr>
            <a:xfrm>
              <a:off x="5964888" y="4933459"/>
              <a:ext cx="456989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C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38" name="Straight Connector 37"/>
            <p:cNvCxnSpPr/>
            <p:nvPr/>
          </p:nvCxnSpPr>
          <p:spPr>
            <a:xfrm>
              <a:off x="2615794" y="5890748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TextBox 14"/>
            <p:cNvSpPr txBox="1">
              <a:spLocks noChangeArrowheads="1"/>
            </p:cNvSpPr>
            <p:nvPr/>
          </p:nvSpPr>
          <p:spPr bwMode="auto">
            <a:xfrm>
              <a:off x="2697491" y="5568272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  <p:cxnSp>
          <p:nvCxnSpPr>
            <p:cNvPr id="40" name="Straight Connector 39"/>
            <p:cNvCxnSpPr/>
            <p:nvPr/>
          </p:nvCxnSpPr>
          <p:spPr>
            <a:xfrm>
              <a:off x="5229291" y="5890748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" name="TextBox 14"/>
            <p:cNvSpPr txBox="1">
              <a:spLocks noChangeArrowheads="1"/>
            </p:cNvSpPr>
            <p:nvPr/>
          </p:nvSpPr>
          <p:spPr bwMode="auto">
            <a:xfrm>
              <a:off x="5310988" y="5568272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  <p:sp>
          <p:nvSpPr>
            <p:cNvPr id="42" name="TextBox 41"/>
            <p:cNvSpPr txBox="1"/>
            <p:nvPr/>
          </p:nvSpPr>
          <p:spPr>
            <a:xfrm>
              <a:off x="2880021" y="4685022"/>
              <a:ext cx="520787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X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43" name="TextBox 42"/>
            <p:cNvSpPr txBox="1"/>
            <p:nvPr/>
          </p:nvSpPr>
          <p:spPr>
            <a:xfrm>
              <a:off x="4579434" y="4704841"/>
              <a:ext cx="520787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Y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44" name="Straight Arrow Connector 43"/>
            <p:cNvCxnSpPr/>
            <p:nvPr/>
          </p:nvCxnSpPr>
          <p:spPr>
            <a:xfrm flipV="1">
              <a:off x="4014282" y="5630669"/>
              <a:ext cx="0" cy="746233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TextBox 44"/>
            <p:cNvSpPr txBox="1"/>
            <p:nvPr/>
          </p:nvSpPr>
          <p:spPr>
            <a:xfrm>
              <a:off x="3822482" y="6448685"/>
              <a:ext cx="383600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48" name="Straight Connector 47"/>
            <p:cNvCxnSpPr/>
            <p:nvPr/>
          </p:nvCxnSpPr>
          <p:spPr>
            <a:xfrm>
              <a:off x="3927768" y="6013169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" name="TextBox 14"/>
            <p:cNvSpPr txBox="1">
              <a:spLocks noChangeArrowheads="1"/>
            </p:cNvSpPr>
            <p:nvPr/>
          </p:nvSpPr>
          <p:spPr bwMode="auto">
            <a:xfrm>
              <a:off x="4009465" y="5690693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b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739092008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8610600" cy="1143000"/>
          </a:xfrm>
        </p:spPr>
        <p:txBody>
          <a:bodyPr/>
          <a:lstStyle/>
          <a:p>
            <a:pPr algn="l"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The Security of the FX-Construction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0" y="1142999"/>
            <a:ext cx="8534400" cy="3276601"/>
          </a:xfrm>
        </p:spPr>
        <p:txBody>
          <a:bodyPr>
            <a:normAutofit/>
          </a:bodyPr>
          <a:lstStyle/>
          <a:p>
            <a:pPr marL="171450" lvl="1" algn="l" rtl="0">
              <a:lnSpc>
                <a:spcPct val="93000"/>
              </a:lnSpc>
              <a:spcBef>
                <a:spcPts val="750"/>
              </a:spcBef>
            </a:pPr>
            <a:r>
              <a:rPr lang="en-US" sz="2800" dirty="0" smtClean="0">
                <a:solidFill>
                  <a:srgbClr val="070605"/>
                </a:solidFill>
              </a:rPr>
              <a:t>The security of the FX-construction seems to be </a:t>
            </a:r>
            <a:r>
              <a:rPr lang="en-US" sz="2800" b="1" dirty="0" smtClean="0">
                <a:solidFill>
                  <a:srgbClr val="070605"/>
                </a:solidFill>
              </a:rPr>
              <a:t>completely determined </a:t>
            </a:r>
            <a:r>
              <a:rPr lang="en-US" sz="2800" dirty="0">
                <a:solidFill>
                  <a:srgbClr val="FF0000"/>
                </a:solidFill>
              </a:rPr>
              <a:t>TD=2</a:t>
            </a:r>
            <a:r>
              <a:rPr lang="en-US" sz="2800" baseline="30000" dirty="0">
                <a:solidFill>
                  <a:srgbClr val="FF0000"/>
                </a:solidFill>
              </a:rPr>
              <a:t>b+n</a:t>
            </a:r>
            <a:endParaRPr lang="en-US" sz="2800" b="1" dirty="0" smtClean="0">
              <a:solidFill>
                <a:srgbClr val="070605"/>
              </a:solidFill>
            </a:endParaRPr>
          </a:p>
          <a:p>
            <a:pPr marL="171450" lvl="1" algn="l" rtl="0">
              <a:lnSpc>
                <a:spcPct val="93000"/>
              </a:lnSpc>
              <a:spcBef>
                <a:spcPts val="750"/>
              </a:spcBef>
            </a:pPr>
            <a:r>
              <a:rPr lang="en-US" sz="2800" dirty="0">
                <a:solidFill>
                  <a:srgbClr val="070605"/>
                </a:solidFill>
              </a:rPr>
              <a:t>T</a:t>
            </a:r>
            <a:r>
              <a:rPr lang="en-US" sz="2800" dirty="0" smtClean="0">
                <a:solidFill>
                  <a:srgbClr val="070605"/>
                </a:solidFill>
              </a:rPr>
              <a:t>his </a:t>
            </a:r>
            <a:r>
              <a:rPr lang="en-US" sz="2800" dirty="0" smtClean="0">
                <a:solidFill>
                  <a:srgbClr val="070605"/>
                </a:solidFill>
              </a:rPr>
              <a:t>only applies in a model in which we attack a </a:t>
            </a:r>
            <a:r>
              <a:rPr lang="en-US" sz="2800" b="1" dirty="0" smtClean="0">
                <a:solidFill>
                  <a:srgbClr val="070605"/>
                </a:solidFill>
              </a:rPr>
              <a:t>single user</a:t>
            </a:r>
          </a:p>
          <a:p>
            <a:pPr marL="171450" lvl="1" algn="l" rtl="0">
              <a:lnSpc>
                <a:spcPct val="93000"/>
              </a:lnSpc>
              <a:spcBef>
                <a:spcPts val="750"/>
              </a:spcBef>
            </a:pPr>
            <a:r>
              <a:rPr lang="en-US" sz="2800" dirty="0" smtClean="0">
                <a:solidFill>
                  <a:srgbClr val="070605"/>
                </a:solidFill>
              </a:rPr>
              <a:t>In practice an attacker may target </a:t>
            </a:r>
            <a:r>
              <a:rPr lang="en-US" sz="2800" b="1" dirty="0" smtClean="0">
                <a:solidFill>
                  <a:srgbClr val="070605"/>
                </a:solidFill>
              </a:rPr>
              <a:t>several users </a:t>
            </a:r>
            <a:r>
              <a:rPr lang="en-US" sz="2800" dirty="0" smtClean="0">
                <a:solidFill>
                  <a:srgbClr val="070605"/>
                </a:solidFill>
              </a:rPr>
              <a:t>and try to </a:t>
            </a:r>
            <a:r>
              <a:rPr lang="en-US" sz="2800" b="1" dirty="0" smtClean="0">
                <a:solidFill>
                  <a:srgbClr val="070605"/>
                </a:solidFill>
              </a:rPr>
              <a:t>minimize the amortized cost </a:t>
            </a:r>
          </a:p>
          <a:p>
            <a:pPr marL="171450" lvl="1" algn="l" rtl="0">
              <a:lnSpc>
                <a:spcPct val="93000"/>
              </a:lnSpc>
              <a:spcBef>
                <a:spcPts val="750"/>
              </a:spcBef>
            </a:pPr>
            <a:endParaRPr lang="en-US" sz="2800" dirty="0" smtClean="0">
              <a:solidFill>
                <a:srgbClr val="070605"/>
              </a:solidFill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4038600" y="6428532"/>
            <a:ext cx="383600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K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grpSp>
        <p:nvGrpSpPr>
          <p:cNvPr id="88" name="Group 87"/>
          <p:cNvGrpSpPr/>
          <p:nvPr/>
        </p:nvGrpSpPr>
        <p:grpSpPr>
          <a:xfrm>
            <a:off x="2263252" y="4676491"/>
            <a:ext cx="3962397" cy="1902504"/>
            <a:chOff x="2619902" y="3014915"/>
            <a:chExt cx="2686049" cy="1241687"/>
          </a:xfrm>
        </p:grpSpPr>
        <p:sp>
          <p:nvSpPr>
            <p:cNvPr id="89" name="Rectangle 88"/>
            <p:cNvSpPr/>
            <p:nvPr/>
          </p:nvSpPr>
          <p:spPr>
            <a:xfrm>
              <a:off x="3534302" y="3014915"/>
              <a:ext cx="838200" cy="6096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r>
                <a:rPr lang="en-US" sz="2800" dirty="0">
                  <a:solidFill>
                    <a:srgbClr val="FF0000"/>
                  </a:solidFill>
                </a:rPr>
                <a:t>F</a:t>
              </a:r>
              <a:endParaRPr lang="en-US" sz="28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90" name="Straight Arrow Connector 89"/>
            <p:cNvCxnSpPr>
              <a:endCxn id="89" idx="1"/>
            </p:cNvCxnSpPr>
            <p:nvPr/>
          </p:nvCxnSpPr>
          <p:spPr>
            <a:xfrm>
              <a:off x="2619902" y="3319715"/>
              <a:ext cx="914400" cy="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Arrow Connector 90"/>
            <p:cNvCxnSpPr>
              <a:endCxn id="92" idx="4"/>
            </p:cNvCxnSpPr>
            <p:nvPr/>
          </p:nvCxnSpPr>
          <p:spPr>
            <a:xfrm flipV="1">
              <a:off x="3056287" y="3469703"/>
              <a:ext cx="0" cy="487036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2" name="Oval 91"/>
            <p:cNvSpPr/>
            <p:nvPr/>
          </p:nvSpPr>
          <p:spPr>
            <a:xfrm>
              <a:off x="2913412" y="3169726"/>
              <a:ext cx="285750" cy="299977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en-US"/>
            </a:p>
          </p:txBody>
        </p:sp>
        <p:cxnSp>
          <p:nvCxnSpPr>
            <p:cNvPr id="93" name="Straight Connector 92"/>
            <p:cNvCxnSpPr>
              <a:stCxn id="92" idx="0"/>
              <a:endCxn id="92" idx="4"/>
            </p:cNvCxnSpPr>
            <p:nvPr/>
          </p:nvCxnSpPr>
          <p:spPr>
            <a:xfrm>
              <a:off x="3056287" y="3169726"/>
              <a:ext cx="0" cy="299977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Straight Arrow Connector 93"/>
            <p:cNvCxnSpPr>
              <a:stCxn id="89" idx="3"/>
            </p:cNvCxnSpPr>
            <p:nvPr/>
          </p:nvCxnSpPr>
          <p:spPr>
            <a:xfrm flipV="1">
              <a:off x="4372501" y="3318269"/>
              <a:ext cx="933450" cy="1446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Straight Arrow Connector 94"/>
            <p:cNvCxnSpPr>
              <a:endCxn id="96" idx="4"/>
            </p:cNvCxnSpPr>
            <p:nvPr/>
          </p:nvCxnSpPr>
          <p:spPr>
            <a:xfrm flipV="1">
              <a:off x="4827937" y="3469703"/>
              <a:ext cx="0" cy="48559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6" name="Oval 95"/>
            <p:cNvSpPr/>
            <p:nvPr/>
          </p:nvSpPr>
          <p:spPr>
            <a:xfrm>
              <a:off x="4685062" y="3169726"/>
              <a:ext cx="285750" cy="299977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en-US"/>
            </a:p>
          </p:txBody>
        </p:sp>
        <p:cxnSp>
          <p:nvCxnSpPr>
            <p:cNvPr id="97" name="Straight Connector 96"/>
            <p:cNvCxnSpPr>
              <a:stCxn id="96" idx="0"/>
              <a:endCxn id="96" idx="4"/>
            </p:cNvCxnSpPr>
            <p:nvPr/>
          </p:nvCxnSpPr>
          <p:spPr>
            <a:xfrm>
              <a:off x="4827937" y="3169726"/>
              <a:ext cx="0" cy="299977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8" name="TextBox 97"/>
            <p:cNvSpPr txBox="1"/>
            <p:nvPr/>
          </p:nvSpPr>
          <p:spPr>
            <a:xfrm>
              <a:off x="2913412" y="3955292"/>
              <a:ext cx="348028" cy="301310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r>
                <a:rPr lang="en-US" sz="2400" baseline="-25000" dirty="0" smtClean="0">
                  <a:solidFill>
                    <a:srgbClr val="FF0000"/>
                  </a:solidFill>
                </a:rPr>
                <a:t>1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99" name="TextBox 98"/>
            <p:cNvSpPr txBox="1"/>
            <p:nvPr/>
          </p:nvSpPr>
          <p:spPr>
            <a:xfrm>
              <a:off x="4685062" y="3955291"/>
              <a:ext cx="372939" cy="301310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r>
                <a:rPr lang="en-US" sz="2400" baseline="-25000" dirty="0">
                  <a:solidFill>
                    <a:srgbClr val="FF0000"/>
                  </a:solidFill>
                </a:rPr>
                <a:t>2</a:t>
              </a:r>
            </a:p>
          </p:txBody>
        </p:sp>
      </p:grpSp>
      <p:cxnSp>
        <p:nvCxnSpPr>
          <p:cNvPr id="100" name="Straight Arrow Connector 99"/>
          <p:cNvCxnSpPr/>
          <p:nvPr/>
        </p:nvCxnSpPr>
        <p:spPr>
          <a:xfrm flipV="1">
            <a:off x="4230400" y="5610516"/>
            <a:ext cx="0" cy="746233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TextBox 100"/>
          <p:cNvSpPr txBox="1"/>
          <p:nvPr/>
        </p:nvSpPr>
        <p:spPr>
          <a:xfrm>
            <a:off x="1754583" y="4892850"/>
            <a:ext cx="520787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P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sp>
        <p:nvSpPr>
          <p:cNvPr id="102" name="TextBox 101"/>
          <p:cNvSpPr txBox="1"/>
          <p:nvPr/>
        </p:nvSpPr>
        <p:spPr>
          <a:xfrm>
            <a:off x="6174394" y="4910455"/>
            <a:ext cx="456989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C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cxnSp>
        <p:nvCxnSpPr>
          <p:cNvPr id="103" name="Straight Connector 102"/>
          <p:cNvCxnSpPr/>
          <p:nvPr/>
        </p:nvCxnSpPr>
        <p:spPr>
          <a:xfrm>
            <a:off x="4143886" y="5993016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TextBox 14"/>
          <p:cNvSpPr txBox="1">
            <a:spLocks noChangeArrowheads="1"/>
          </p:cNvSpPr>
          <p:nvPr/>
        </p:nvSpPr>
        <p:spPr bwMode="auto">
          <a:xfrm>
            <a:off x="4225583" y="5670540"/>
            <a:ext cx="3650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>
                <a:solidFill>
                  <a:srgbClr val="FF0000"/>
                </a:solidFill>
                <a:latin typeface="Calibri" pitchFamily="34" charset="0"/>
              </a:rPr>
              <a:t>b</a:t>
            </a:r>
          </a:p>
        </p:txBody>
      </p:sp>
      <p:cxnSp>
        <p:nvCxnSpPr>
          <p:cNvPr id="105" name="Straight Connector 104"/>
          <p:cNvCxnSpPr/>
          <p:nvPr/>
        </p:nvCxnSpPr>
        <p:spPr>
          <a:xfrm>
            <a:off x="2825300" y="5867744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6" name="TextBox 14"/>
          <p:cNvSpPr txBox="1">
            <a:spLocks noChangeArrowheads="1"/>
          </p:cNvSpPr>
          <p:nvPr/>
        </p:nvSpPr>
        <p:spPr bwMode="auto">
          <a:xfrm>
            <a:off x="2906997" y="5545268"/>
            <a:ext cx="3650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>
                <a:solidFill>
                  <a:srgbClr val="FF0000"/>
                </a:solidFill>
                <a:latin typeface="Calibri" pitchFamily="34" charset="0"/>
              </a:rPr>
              <a:t>n</a:t>
            </a:r>
          </a:p>
        </p:txBody>
      </p:sp>
      <p:cxnSp>
        <p:nvCxnSpPr>
          <p:cNvPr id="107" name="Straight Connector 106"/>
          <p:cNvCxnSpPr/>
          <p:nvPr/>
        </p:nvCxnSpPr>
        <p:spPr>
          <a:xfrm>
            <a:off x="5438797" y="5867744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TextBox 14"/>
          <p:cNvSpPr txBox="1">
            <a:spLocks noChangeArrowheads="1"/>
          </p:cNvSpPr>
          <p:nvPr/>
        </p:nvSpPr>
        <p:spPr bwMode="auto">
          <a:xfrm>
            <a:off x="5520494" y="5545268"/>
            <a:ext cx="3650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>
                <a:solidFill>
                  <a:srgbClr val="FF0000"/>
                </a:solidFill>
                <a:latin typeface="Calibri" pitchFamily="34" charset="0"/>
              </a:rPr>
              <a:t>n</a:t>
            </a:r>
          </a:p>
        </p:txBody>
      </p:sp>
      <p:sp>
        <p:nvSpPr>
          <p:cNvPr id="109" name="TextBox 108"/>
          <p:cNvSpPr txBox="1"/>
          <p:nvPr/>
        </p:nvSpPr>
        <p:spPr>
          <a:xfrm>
            <a:off x="3089527" y="4662018"/>
            <a:ext cx="520787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X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sp>
        <p:nvSpPr>
          <p:cNvPr id="110" name="TextBox 109"/>
          <p:cNvSpPr txBox="1"/>
          <p:nvPr/>
        </p:nvSpPr>
        <p:spPr>
          <a:xfrm>
            <a:off x="4788940" y="4681837"/>
            <a:ext cx="520787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Y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53957059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44" y="102887"/>
            <a:ext cx="7522106" cy="1143000"/>
          </a:xfrm>
        </p:spPr>
        <p:txBody>
          <a:bodyPr>
            <a:normAutofit fontScale="90000"/>
          </a:bodyPr>
          <a:lstStyle/>
          <a:p>
            <a:pPr algn="l" rtl="0"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Time-Memory-Data Tradeoffs for FX-Constructions </a:t>
            </a:r>
            <a:r>
              <a:rPr lang="en-US" sz="4000" b="1" dirty="0" smtClean="0">
                <a:solidFill>
                  <a:schemeClr val="hlink"/>
                </a:solidFill>
              </a:rPr>
              <a:t>(with preprocessing)</a:t>
            </a:r>
            <a:endParaRPr lang="en-US" sz="4000" b="1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-100032" y="1371600"/>
            <a:ext cx="9929832" cy="2078590"/>
          </a:xfrm>
        </p:spPr>
        <p:txBody>
          <a:bodyPr>
            <a:noAutofit/>
          </a:bodyPr>
          <a:lstStyle/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Assume we are allowed a </a:t>
            </a:r>
            <a:r>
              <a:rPr lang="en-US" sz="2800" b="1" dirty="0" smtClean="0">
                <a:solidFill>
                  <a:srgbClr val="070605"/>
                </a:solidFill>
              </a:rPr>
              <a:t>preprocessing phase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>
                <a:solidFill>
                  <a:srgbClr val="070605"/>
                </a:solidFill>
              </a:rPr>
              <a:t>S</a:t>
            </a:r>
            <a:r>
              <a:rPr lang="en-US" sz="2800" dirty="0" smtClean="0">
                <a:solidFill>
                  <a:srgbClr val="070605"/>
                </a:solidFill>
              </a:rPr>
              <a:t>tore </a:t>
            </a:r>
            <a:r>
              <a:rPr lang="en-US" sz="2800" dirty="0" smtClean="0">
                <a:solidFill>
                  <a:srgbClr val="FF0000"/>
                </a:solidFill>
              </a:rPr>
              <a:t>2</a:t>
            </a:r>
            <a:r>
              <a:rPr lang="en-US" sz="2800" baseline="30000" dirty="0" smtClean="0">
                <a:solidFill>
                  <a:srgbClr val="FF0000"/>
                </a:solidFill>
              </a:rPr>
              <a:t>b+n-d </a:t>
            </a:r>
            <a:r>
              <a:rPr lang="en-US" sz="2800" dirty="0" smtClean="0">
                <a:solidFill>
                  <a:srgbClr val="070605"/>
                </a:solidFill>
              </a:rPr>
              <a:t>value nodes </a:t>
            </a:r>
            <a:r>
              <a:rPr lang="el-GR" sz="2800" dirty="0">
                <a:solidFill>
                  <a:srgbClr val="FF0000"/>
                </a:solidFill>
              </a:rPr>
              <a:t>φ</a:t>
            </a:r>
            <a:r>
              <a:rPr lang="en-US" sz="2800" baseline="-25000" dirty="0">
                <a:solidFill>
                  <a:srgbClr val="FF0000"/>
                </a:solidFill>
              </a:rPr>
              <a:t>2</a:t>
            </a:r>
            <a:r>
              <a:rPr lang="en-US" sz="2800" dirty="0">
                <a:solidFill>
                  <a:srgbClr val="FF0000"/>
                </a:solidFill>
              </a:rPr>
              <a:t>(K,X) </a:t>
            </a:r>
            <a:r>
              <a:rPr lang="en-US" sz="2800" dirty="0" smtClean="0">
                <a:solidFill>
                  <a:srgbClr val="070605"/>
                </a:solidFill>
              </a:rPr>
              <a:t>in a </a:t>
            </a:r>
            <a:r>
              <a:rPr lang="en-US" sz="2800" b="1" dirty="0" smtClean="0">
                <a:solidFill>
                  <a:srgbClr val="070605"/>
                </a:solidFill>
              </a:rPr>
              <a:t>lookup table </a:t>
            </a:r>
          </a:p>
          <a:p>
            <a:pPr marL="571500" lvl="1" indent="-457200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FF0000"/>
                </a:solidFill>
              </a:rPr>
              <a:t>T=2</a:t>
            </a:r>
            <a:r>
              <a:rPr lang="en-US" sz="2800" baseline="30000" dirty="0" smtClean="0">
                <a:solidFill>
                  <a:srgbClr val="FF0000"/>
                </a:solidFill>
              </a:rPr>
              <a:t>d</a:t>
            </a:r>
            <a:r>
              <a:rPr lang="en-US" sz="2800" dirty="0" smtClean="0">
                <a:solidFill>
                  <a:srgbClr val="070605"/>
                </a:solidFill>
              </a:rPr>
              <a:t>, </a:t>
            </a:r>
            <a:r>
              <a:rPr lang="en-US" sz="2800" dirty="0" smtClean="0">
                <a:solidFill>
                  <a:srgbClr val="FF0000"/>
                </a:solidFill>
              </a:rPr>
              <a:t>M=2</a:t>
            </a:r>
            <a:r>
              <a:rPr lang="en-US" sz="2800" baseline="30000" dirty="0" smtClean="0">
                <a:solidFill>
                  <a:srgbClr val="FF0000"/>
                </a:solidFill>
              </a:rPr>
              <a:t>b+n-d</a:t>
            </a:r>
            <a:endParaRPr lang="en-US" sz="2800" dirty="0" smtClean="0">
              <a:solidFill>
                <a:srgbClr val="FF0000"/>
              </a:solidFill>
            </a:endParaRPr>
          </a:p>
          <a:p>
            <a:pPr marL="114300" lvl="1" indent="0" algn="l" rtl="0">
              <a:lnSpc>
                <a:spcPct val="93000"/>
              </a:lnSpc>
              <a:buClr>
                <a:schemeClr val="accent1"/>
              </a:buClr>
              <a:buNone/>
            </a:pPr>
            <a:endParaRPr lang="en-US" sz="2800" baseline="30000" dirty="0" smtClean="0">
              <a:solidFill>
                <a:srgbClr val="FF0000"/>
              </a:solidFill>
            </a:endParaRPr>
          </a:p>
        </p:txBody>
      </p:sp>
      <p:grpSp>
        <p:nvGrpSpPr>
          <p:cNvPr id="4" name="Group 3"/>
          <p:cNvGrpSpPr/>
          <p:nvPr/>
        </p:nvGrpSpPr>
        <p:grpSpPr>
          <a:xfrm>
            <a:off x="2903024" y="5108558"/>
            <a:ext cx="4708141" cy="1781442"/>
            <a:chOff x="638495" y="4510876"/>
            <a:chExt cx="4708141" cy="1781442"/>
          </a:xfrm>
        </p:grpSpPr>
        <p:sp>
          <p:nvSpPr>
            <p:cNvPr id="170" name="Oval 13"/>
            <p:cNvSpPr/>
            <p:nvPr/>
          </p:nvSpPr>
          <p:spPr>
            <a:xfrm>
              <a:off x="4955078" y="4510876"/>
              <a:ext cx="391558" cy="368213"/>
            </a:xfrm>
            <a:prstGeom prst="ellipse">
              <a:avLst/>
            </a:prstGeom>
            <a:no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6" name="Oval 175"/>
            <p:cNvSpPr/>
            <p:nvPr/>
          </p:nvSpPr>
          <p:spPr>
            <a:xfrm>
              <a:off x="2354391" y="5982201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79" name="Oval 178"/>
            <p:cNvSpPr/>
            <p:nvPr/>
          </p:nvSpPr>
          <p:spPr>
            <a:xfrm>
              <a:off x="3040191" y="5982201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81" name="TextBox 180"/>
            <p:cNvSpPr txBox="1"/>
            <p:nvPr/>
          </p:nvSpPr>
          <p:spPr>
            <a:xfrm>
              <a:off x="3774277" y="5692119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82" name="TextBox 181"/>
            <p:cNvSpPr txBox="1"/>
            <p:nvPr/>
          </p:nvSpPr>
          <p:spPr>
            <a:xfrm>
              <a:off x="638495" y="5830653"/>
              <a:ext cx="137097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FF0000"/>
                  </a:solidFill>
                </a:rPr>
                <a:t>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d </a:t>
              </a:r>
              <a:r>
                <a:rPr lang="en-US" sz="2400" dirty="0" smtClean="0">
                  <a:solidFill>
                    <a:srgbClr val="070605"/>
                  </a:solidFill>
                </a:rPr>
                <a:t>data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grpSp>
          <p:nvGrpSpPr>
            <p:cNvPr id="183" name="Group 182"/>
            <p:cNvGrpSpPr/>
            <p:nvPr/>
          </p:nvGrpSpPr>
          <p:grpSpPr>
            <a:xfrm>
              <a:off x="4326898" y="5877378"/>
              <a:ext cx="942880" cy="368213"/>
              <a:chOff x="4874724" y="5643852"/>
              <a:chExt cx="942880" cy="368213"/>
            </a:xfrm>
          </p:grpSpPr>
          <p:sp>
            <p:nvSpPr>
              <p:cNvPr id="184" name="Oval 183"/>
              <p:cNvSpPr/>
              <p:nvPr/>
            </p:nvSpPr>
            <p:spPr>
              <a:xfrm>
                <a:off x="4969957" y="5748033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6" name="Oval 185"/>
              <p:cNvSpPr/>
              <p:nvPr/>
            </p:nvSpPr>
            <p:spPr>
              <a:xfrm>
                <a:off x="5665204" y="5749854"/>
                <a:ext cx="152400" cy="159857"/>
              </a:xfrm>
              <a:prstGeom prst="ellipse">
                <a:avLst/>
              </a:prstGeom>
              <a:solidFill>
                <a:srgbClr val="070605"/>
              </a:solidFill>
              <a:ln>
                <a:solidFill>
                  <a:srgbClr val="07060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0" name="Oval 13"/>
              <p:cNvSpPr/>
              <p:nvPr/>
            </p:nvSpPr>
            <p:spPr>
              <a:xfrm>
                <a:off x="4874724" y="5643852"/>
                <a:ext cx="391558" cy="368213"/>
              </a:xfrm>
              <a:prstGeom prst="ellipse">
                <a:avLst/>
              </a:prstGeom>
              <a:noFill/>
              <a:ln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cxnSp>
          <p:nvCxnSpPr>
            <p:cNvPr id="193" name="Straight Arrow Connector 192"/>
            <p:cNvCxnSpPr>
              <a:stCxn id="170" idx="4"/>
              <a:endCxn id="190" idx="0"/>
            </p:cNvCxnSpPr>
            <p:nvPr/>
          </p:nvCxnSpPr>
          <p:spPr>
            <a:xfrm flipH="1">
              <a:off x="4522677" y="4879089"/>
              <a:ext cx="628180" cy="998289"/>
            </a:xfrm>
            <a:prstGeom prst="straightConnector1">
              <a:avLst/>
            </a:prstGeom>
            <a:ln w="19050">
              <a:solidFill>
                <a:srgbClr val="070605"/>
              </a:solidFill>
              <a:prstDash val="sys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" name="Group 2"/>
          <p:cNvGrpSpPr/>
          <p:nvPr/>
        </p:nvGrpSpPr>
        <p:grpSpPr>
          <a:xfrm>
            <a:off x="2364606" y="3545468"/>
            <a:ext cx="6744564" cy="2796519"/>
            <a:chOff x="142331" y="2895600"/>
            <a:chExt cx="6744564" cy="2796519"/>
          </a:xfrm>
        </p:grpSpPr>
        <p:sp>
          <p:nvSpPr>
            <p:cNvPr id="133" name="Oval 132"/>
            <p:cNvSpPr/>
            <p:nvPr/>
          </p:nvSpPr>
          <p:spPr>
            <a:xfrm>
              <a:off x="2378257" y="399283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36" name="Oval 135"/>
            <p:cNvSpPr/>
            <p:nvPr/>
          </p:nvSpPr>
          <p:spPr>
            <a:xfrm>
              <a:off x="3064057" y="399283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39" name="Oval 138"/>
            <p:cNvSpPr/>
            <p:nvPr/>
          </p:nvSpPr>
          <p:spPr>
            <a:xfrm>
              <a:off x="5807257" y="399283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41" name="TextBox 140"/>
            <p:cNvSpPr txBox="1"/>
            <p:nvPr/>
          </p:nvSpPr>
          <p:spPr>
            <a:xfrm>
              <a:off x="3781814" y="3707274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43" name="Oval 142"/>
            <p:cNvSpPr/>
            <p:nvPr/>
          </p:nvSpPr>
          <p:spPr>
            <a:xfrm>
              <a:off x="2378257" y="454165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46" name="Oval 145"/>
            <p:cNvSpPr/>
            <p:nvPr/>
          </p:nvSpPr>
          <p:spPr>
            <a:xfrm>
              <a:off x="3064057" y="454165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48" name="TextBox 147"/>
            <p:cNvSpPr txBox="1"/>
            <p:nvPr/>
          </p:nvSpPr>
          <p:spPr>
            <a:xfrm>
              <a:off x="3750020" y="4322707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50" name="Oval 149"/>
            <p:cNvSpPr/>
            <p:nvPr/>
          </p:nvSpPr>
          <p:spPr>
            <a:xfrm>
              <a:off x="2361928" y="534885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53" name="Oval 152"/>
            <p:cNvSpPr/>
            <p:nvPr/>
          </p:nvSpPr>
          <p:spPr>
            <a:xfrm>
              <a:off x="3047728" y="534885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56" name="Oval 155"/>
            <p:cNvSpPr/>
            <p:nvPr/>
          </p:nvSpPr>
          <p:spPr>
            <a:xfrm>
              <a:off x="5790928" y="534885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58" name="TextBox 157"/>
            <p:cNvSpPr txBox="1"/>
            <p:nvPr/>
          </p:nvSpPr>
          <p:spPr>
            <a:xfrm>
              <a:off x="3781814" y="5058773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59" name="TextBox 158"/>
            <p:cNvSpPr txBox="1"/>
            <p:nvPr/>
          </p:nvSpPr>
          <p:spPr>
            <a:xfrm>
              <a:off x="2425758" y="4612557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60" name="TextBox 159"/>
            <p:cNvSpPr txBox="1"/>
            <p:nvPr/>
          </p:nvSpPr>
          <p:spPr>
            <a:xfrm>
              <a:off x="3781814" y="4701512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61" name="TextBox 160"/>
            <p:cNvSpPr txBox="1"/>
            <p:nvPr/>
          </p:nvSpPr>
          <p:spPr>
            <a:xfrm>
              <a:off x="5388657" y="4597117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62" name="Left Brace 161"/>
            <p:cNvSpPr/>
            <p:nvPr/>
          </p:nvSpPr>
          <p:spPr>
            <a:xfrm>
              <a:off x="1674149" y="3992835"/>
              <a:ext cx="685800" cy="1614759"/>
            </a:xfrm>
            <a:prstGeom prst="lef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3" name="TextBox 162"/>
            <p:cNvSpPr txBox="1"/>
            <p:nvPr/>
          </p:nvSpPr>
          <p:spPr>
            <a:xfrm>
              <a:off x="142331" y="4556463"/>
              <a:ext cx="173244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FF0000"/>
                  </a:solidFill>
                </a:rPr>
                <a:t>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b</a:t>
              </a:r>
              <a:r>
                <a:rPr lang="en-US" sz="2400" baseline="30000" dirty="0">
                  <a:solidFill>
                    <a:srgbClr val="FF0000"/>
                  </a:solidFill>
                </a:rPr>
                <a:t> </a:t>
              </a:r>
              <a:r>
                <a:rPr lang="en-US" sz="2400" dirty="0" smtClean="0">
                  <a:solidFill>
                    <a:srgbClr val="070605"/>
                  </a:solidFill>
                </a:rPr>
                <a:t>keys </a:t>
              </a:r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 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cxnSp>
          <p:nvCxnSpPr>
            <p:cNvPr id="164" name="Straight Arrow Connector 163"/>
            <p:cNvCxnSpPr/>
            <p:nvPr/>
          </p:nvCxnSpPr>
          <p:spPr>
            <a:xfrm>
              <a:off x="419641" y="5645013"/>
              <a:ext cx="6467254" cy="47106"/>
            </a:xfrm>
            <a:prstGeom prst="straightConnector1">
              <a:avLst/>
            </a:prstGeom>
            <a:ln w="19050">
              <a:solidFill>
                <a:schemeClr val="tx2"/>
              </a:solidFill>
              <a:prstDash val="lg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6" name="Oval 165"/>
            <p:cNvSpPr/>
            <p:nvPr/>
          </p:nvSpPr>
          <p:spPr>
            <a:xfrm>
              <a:off x="5067545" y="4565657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68" name="Oval 167"/>
            <p:cNvSpPr/>
            <p:nvPr/>
          </p:nvSpPr>
          <p:spPr>
            <a:xfrm>
              <a:off x="5779749" y="4569521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71" name="TextBox 170"/>
            <p:cNvSpPr txBox="1"/>
            <p:nvPr/>
          </p:nvSpPr>
          <p:spPr>
            <a:xfrm>
              <a:off x="4934779" y="3759147"/>
              <a:ext cx="533400" cy="5488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72" name="TextBox 171"/>
            <p:cNvSpPr txBox="1"/>
            <p:nvPr/>
          </p:nvSpPr>
          <p:spPr>
            <a:xfrm>
              <a:off x="4920747" y="5094448"/>
              <a:ext cx="540500" cy="5418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>
                  <a:solidFill>
                    <a:srgbClr val="070605"/>
                  </a:solidFill>
                </a:rPr>
                <a:t>…</a:t>
              </a:r>
              <a:endParaRPr lang="en-US" sz="2800" b="1" dirty="0">
                <a:solidFill>
                  <a:srgbClr val="070605"/>
                </a:solidFill>
              </a:endParaRPr>
            </a:p>
          </p:txBody>
        </p:sp>
        <p:sp>
          <p:nvSpPr>
            <p:cNvPr id="174" name="TextBox 173"/>
            <p:cNvSpPr txBox="1"/>
            <p:nvPr/>
          </p:nvSpPr>
          <p:spPr>
            <a:xfrm>
              <a:off x="3358167" y="2895600"/>
              <a:ext cx="2546078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 rtl="0"/>
              <a:r>
                <a:rPr lang="en-US" sz="2400" dirty="0" smtClean="0">
                  <a:solidFill>
                    <a:srgbClr val="FF0000"/>
                  </a:solidFill>
                </a:rPr>
                <a:t>2</a:t>
              </a:r>
              <a:r>
                <a:rPr lang="en-US" sz="2400" baseline="30000" dirty="0" smtClean="0">
                  <a:solidFill>
                    <a:srgbClr val="FF0000"/>
                  </a:solidFill>
                </a:rPr>
                <a:t>n-d </a:t>
              </a:r>
              <a:r>
                <a:rPr lang="en-US" sz="2400" dirty="0" smtClean="0">
                  <a:solidFill>
                    <a:srgbClr val="070605"/>
                  </a:solidFill>
                </a:rPr>
                <a:t>values </a:t>
              </a:r>
              <a:r>
                <a:rPr lang="en-US" sz="2400" dirty="0">
                  <a:solidFill>
                    <a:srgbClr val="070605"/>
                  </a:solidFill>
                </a:rPr>
                <a:t>per </a:t>
              </a:r>
              <a:r>
                <a:rPr lang="en-US" sz="2400" dirty="0">
                  <a:solidFill>
                    <a:srgbClr val="FF0000"/>
                  </a:solidFill>
                </a:rPr>
                <a:t>K</a:t>
              </a:r>
              <a:r>
                <a:rPr lang="en-US" sz="2400" baseline="30000" dirty="0">
                  <a:solidFill>
                    <a:srgbClr val="FF0000"/>
                  </a:solidFill>
                </a:rPr>
                <a:t> </a:t>
              </a:r>
            </a:p>
            <a:p>
              <a:pPr algn="l" rtl="0"/>
              <a:r>
                <a:rPr lang="en-US" sz="2400" baseline="30000" dirty="0" smtClean="0">
                  <a:solidFill>
                    <a:srgbClr val="FF0000"/>
                  </a:solidFill>
                </a:rPr>
                <a:t> </a:t>
              </a:r>
              <a:endParaRPr lang="en-US" sz="2400" baseline="30000" dirty="0">
                <a:solidFill>
                  <a:srgbClr val="FF0000"/>
                </a:solidFill>
              </a:endParaRPr>
            </a:p>
          </p:txBody>
        </p:sp>
        <p:sp>
          <p:nvSpPr>
            <p:cNvPr id="194" name="Oval 193"/>
            <p:cNvSpPr/>
            <p:nvPr/>
          </p:nvSpPr>
          <p:spPr>
            <a:xfrm>
              <a:off x="6487427" y="4003328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95" name="Oval 194"/>
            <p:cNvSpPr/>
            <p:nvPr/>
          </p:nvSpPr>
          <p:spPr>
            <a:xfrm>
              <a:off x="6510549" y="457924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196" name="Oval 195"/>
            <p:cNvSpPr/>
            <p:nvPr/>
          </p:nvSpPr>
          <p:spPr>
            <a:xfrm>
              <a:off x="6476728" y="5348855"/>
              <a:ext cx="152400" cy="159857"/>
            </a:xfrm>
            <a:prstGeom prst="ellipse">
              <a:avLst/>
            </a:prstGeom>
            <a:solidFill>
              <a:srgbClr val="070605"/>
            </a:solidFill>
            <a:ln>
              <a:solidFill>
                <a:srgbClr val="07060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72" name="Right Brace 71"/>
            <p:cNvSpPr/>
            <p:nvPr/>
          </p:nvSpPr>
          <p:spPr>
            <a:xfrm rot="16200000">
              <a:off x="4290834" y="1562815"/>
              <a:ext cx="308451" cy="4038602"/>
            </a:xfrm>
            <a:prstGeom prst="rightBrace">
              <a:avLst/>
            </a:prstGeom>
            <a:ln w="25400">
              <a:solidFill>
                <a:srgbClr val="07060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3" name="Group 92"/>
          <p:cNvGrpSpPr/>
          <p:nvPr/>
        </p:nvGrpSpPr>
        <p:grpSpPr>
          <a:xfrm>
            <a:off x="-34597" y="3135997"/>
            <a:ext cx="4128560" cy="1839010"/>
            <a:chOff x="1688935" y="3943972"/>
            <a:chExt cx="4876800" cy="2241126"/>
          </a:xfrm>
        </p:grpSpPr>
        <p:sp>
          <p:nvSpPr>
            <p:cNvPr id="94" name="TextBox 93"/>
            <p:cNvSpPr txBox="1"/>
            <p:nvPr/>
          </p:nvSpPr>
          <p:spPr>
            <a:xfrm>
              <a:off x="3972952" y="5723433"/>
              <a:ext cx="383600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grpSp>
          <p:nvGrpSpPr>
            <p:cNvPr id="95" name="Group 94"/>
            <p:cNvGrpSpPr/>
            <p:nvPr/>
          </p:nvGrpSpPr>
          <p:grpSpPr>
            <a:xfrm>
              <a:off x="2197604" y="3971392"/>
              <a:ext cx="3962397" cy="2003451"/>
              <a:chOff x="2619902" y="3014915"/>
              <a:chExt cx="2686049" cy="1307571"/>
            </a:xfrm>
          </p:grpSpPr>
          <p:sp>
            <p:nvSpPr>
              <p:cNvPr id="107" name="Rectangle 106"/>
              <p:cNvSpPr/>
              <p:nvPr/>
            </p:nvSpPr>
            <p:spPr>
              <a:xfrm>
                <a:off x="3534302" y="3014915"/>
                <a:ext cx="838200" cy="6096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r>
                  <a:rPr lang="en-US" sz="2800" dirty="0">
                    <a:solidFill>
                      <a:srgbClr val="FF0000"/>
                    </a:solidFill>
                  </a:rPr>
                  <a:t>F</a:t>
                </a:r>
                <a:endParaRPr lang="en-US" sz="2800" baseline="-25000" dirty="0">
                  <a:solidFill>
                    <a:srgbClr val="FF0000"/>
                  </a:solidFill>
                </a:endParaRPr>
              </a:p>
            </p:txBody>
          </p:sp>
          <p:cxnSp>
            <p:nvCxnSpPr>
              <p:cNvPr id="108" name="Straight Arrow Connector 107"/>
              <p:cNvCxnSpPr>
                <a:endCxn id="107" idx="1"/>
              </p:cNvCxnSpPr>
              <p:nvPr/>
            </p:nvCxnSpPr>
            <p:spPr>
              <a:xfrm>
                <a:off x="2619902" y="3319715"/>
                <a:ext cx="914400" cy="0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" name="Straight Arrow Connector 108"/>
              <p:cNvCxnSpPr>
                <a:endCxn id="110" idx="4"/>
              </p:cNvCxnSpPr>
              <p:nvPr/>
            </p:nvCxnSpPr>
            <p:spPr>
              <a:xfrm flipV="1">
                <a:off x="3056287" y="3469703"/>
                <a:ext cx="0" cy="487036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0" name="Oval 109"/>
              <p:cNvSpPr/>
              <p:nvPr/>
            </p:nvSpPr>
            <p:spPr>
              <a:xfrm>
                <a:off x="2913412" y="3169726"/>
                <a:ext cx="285750" cy="299977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11" name="Straight Connector 110"/>
              <p:cNvCxnSpPr>
                <a:stCxn id="110" idx="0"/>
                <a:endCxn id="110" idx="4"/>
              </p:cNvCxnSpPr>
              <p:nvPr/>
            </p:nvCxnSpPr>
            <p:spPr>
              <a:xfrm>
                <a:off x="3056287" y="3169726"/>
                <a:ext cx="0" cy="29997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2" name="Straight Arrow Connector 111"/>
              <p:cNvCxnSpPr>
                <a:stCxn id="107" idx="3"/>
              </p:cNvCxnSpPr>
              <p:nvPr/>
            </p:nvCxnSpPr>
            <p:spPr>
              <a:xfrm flipV="1">
                <a:off x="4372501" y="3318269"/>
                <a:ext cx="933450" cy="1446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3" name="Straight Arrow Connector 112"/>
              <p:cNvCxnSpPr>
                <a:endCxn id="114" idx="4"/>
              </p:cNvCxnSpPr>
              <p:nvPr/>
            </p:nvCxnSpPr>
            <p:spPr>
              <a:xfrm flipV="1">
                <a:off x="4827937" y="3469703"/>
                <a:ext cx="0" cy="485590"/>
              </a:xfrm>
              <a:prstGeom prst="straightConnector1">
                <a:avLst/>
              </a:prstGeom>
              <a:ln w="19050"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4" name="Oval 113"/>
              <p:cNvSpPr/>
              <p:nvPr/>
            </p:nvSpPr>
            <p:spPr>
              <a:xfrm>
                <a:off x="4685062" y="3169726"/>
                <a:ext cx="285750" cy="299977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15" name="Straight Connector 114"/>
              <p:cNvCxnSpPr>
                <a:stCxn id="114" idx="0"/>
                <a:endCxn id="114" idx="4"/>
              </p:cNvCxnSpPr>
              <p:nvPr/>
            </p:nvCxnSpPr>
            <p:spPr>
              <a:xfrm>
                <a:off x="4827937" y="3169726"/>
                <a:ext cx="0" cy="29997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6" name="TextBox 115"/>
              <p:cNvSpPr txBox="1"/>
              <p:nvPr/>
            </p:nvSpPr>
            <p:spPr>
              <a:xfrm>
                <a:off x="2913411" y="3955292"/>
                <a:ext cx="461463" cy="367194"/>
              </a:xfrm>
              <a:prstGeom prst="rect">
                <a:avLst/>
              </a:prstGeom>
              <a:noFill/>
            </p:spPr>
            <p:txBody>
              <a:bodyPr wrap="square" rtlCol="1">
                <a:spAutoFit/>
              </a:bodyPr>
              <a:lstStyle/>
              <a:p>
                <a:r>
                  <a:rPr lang="en-US" sz="2400" dirty="0" smtClean="0">
                    <a:solidFill>
                      <a:srgbClr val="FF0000"/>
                    </a:solidFill>
                  </a:rPr>
                  <a:t>K</a:t>
                </a:r>
                <a:r>
                  <a:rPr lang="en-US" sz="2400" baseline="-25000" dirty="0" smtClean="0">
                    <a:solidFill>
                      <a:srgbClr val="FF0000"/>
                    </a:solidFill>
                  </a:rPr>
                  <a:t>1</a:t>
                </a:r>
                <a:endParaRPr lang="en-US" sz="2400" baseline="-25000" dirty="0">
                  <a:solidFill>
                    <a:srgbClr val="FF0000"/>
                  </a:solidFill>
                </a:endParaRPr>
              </a:p>
            </p:txBody>
          </p:sp>
          <p:sp>
            <p:nvSpPr>
              <p:cNvPr id="117" name="TextBox 116"/>
              <p:cNvSpPr txBox="1"/>
              <p:nvPr/>
            </p:nvSpPr>
            <p:spPr>
              <a:xfrm>
                <a:off x="4685062" y="3955291"/>
                <a:ext cx="482354" cy="367194"/>
              </a:xfrm>
              <a:prstGeom prst="rect">
                <a:avLst/>
              </a:prstGeom>
              <a:noFill/>
            </p:spPr>
            <p:txBody>
              <a:bodyPr wrap="square" rtlCol="1">
                <a:spAutoFit/>
              </a:bodyPr>
              <a:lstStyle/>
              <a:p>
                <a:r>
                  <a:rPr lang="en-US" sz="2400" dirty="0" smtClean="0">
                    <a:solidFill>
                      <a:srgbClr val="FF0000"/>
                    </a:solidFill>
                  </a:rPr>
                  <a:t>K</a:t>
                </a:r>
                <a:r>
                  <a:rPr lang="en-US" sz="2400" baseline="-25000" dirty="0">
                    <a:solidFill>
                      <a:srgbClr val="FF0000"/>
                    </a:solidFill>
                  </a:rPr>
                  <a:t>2</a:t>
                </a:r>
              </a:p>
            </p:txBody>
          </p:sp>
        </p:grpSp>
        <p:cxnSp>
          <p:nvCxnSpPr>
            <p:cNvPr id="96" name="Straight Arrow Connector 95"/>
            <p:cNvCxnSpPr/>
            <p:nvPr/>
          </p:nvCxnSpPr>
          <p:spPr>
            <a:xfrm flipV="1">
              <a:off x="4164752" y="4905417"/>
              <a:ext cx="0" cy="746233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7" name="TextBox 96"/>
            <p:cNvSpPr txBox="1"/>
            <p:nvPr/>
          </p:nvSpPr>
          <p:spPr>
            <a:xfrm>
              <a:off x="1688935" y="4187751"/>
              <a:ext cx="520787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P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98" name="TextBox 97"/>
            <p:cNvSpPr txBox="1"/>
            <p:nvPr/>
          </p:nvSpPr>
          <p:spPr>
            <a:xfrm>
              <a:off x="6108746" y="4205356"/>
              <a:ext cx="456989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C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99" name="Straight Connector 98"/>
            <p:cNvCxnSpPr/>
            <p:nvPr/>
          </p:nvCxnSpPr>
          <p:spPr>
            <a:xfrm>
              <a:off x="4078238" y="5287917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0" name="TextBox 14"/>
            <p:cNvSpPr txBox="1">
              <a:spLocks noChangeArrowheads="1"/>
            </p:cNvSpPr>
            <p:nvPr/>
          </p:nvSpPr>
          <p:spPr bwMode="auto">
            <a:xfrm>
              <a:off x="4159935" y="4965441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b</a:t>
              </a:r>
            </a:p>
          </p:txBody>
        </p:sp>
        <p:cxnSp>
          <p:nvCxnSpPr>
            <p:cNvPr id="101" name="Straight Connector 100"/>
            <p:cNvCxnSpPr/>
            <p:nvPr/>
          </p:nvCxnSpPr>
          <p:spPr>
            <a:xfrm>
              <a:off x="2759652" y="5162645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2" name="TextBox 14"/>
            <p:cNvSpPr txBox="1">
              <a:spLocks noChangeArrowheads="1"/>
            </p:cNvSpPr>
            <p:nvPr/>
          </p:nvSpPr>
          <p:spPr bwMode="auto">
            <a:xfrm>
              <a:off x="2841349" y="4840169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  <p:cxnSp>
          <p:nvCxnSpPr>
            <p:cNvPr id="103" name="Straight Connector 102"/>
            <p:cNvCxnSpPr/>
            <p:nvPr/>
          </p:nvCxnSpPr>
          <p:spPr>
            <a:xfrm>
              <a:off x="5373149" y="5162645"/>
              <a:ext cx="197842" cy="13118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4" name="TextBox 14"/>
            <p:cNvSpPr txBox="1">
              <a:spLocks noChangeArrowheads="1"/>
            </p:cNvSpPr>
            <p:nvPr/>
          </p:nvSpPr>
          <p:spPr bwMode="auto">
            <a:xfrm>
              <a:off x="5454846" y="4840169"/>
              <a:ext cx="365060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l" rtl="0"/>
              <a:r>
                <a:rPr lang="en-US" sz="2000" dirty="0">
                  <a:solidFill>
                    <a:srgbClr val="FF0000"/>
                  </a:solidFill>
                  <a:latin typeface="Calibri" pitchFamily="34" charset="0"/>
                </a:rPr>
                <a:t>n</a:t>
              </a:r>
            </a:p>
          </p:txBody>
        </p:sp>
        <p:sp>
          <p:nvSpPr>
            <p:cNvPr id="105" name="TextBox 104"/>
            <p:cNvSpPr txBox="1"/>
            <p:nvPr/>
          </p:nvSpPr>
          <p:spPr>
            <a:xfrm>
              <a:off x="2983436" y="3943972"/>
              <a:ext cx="520786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X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106" name="TextBox 105"/>
            <p:cNvSpPr txBox="1"/>
            <p:nvPr/>
          </p:nvSpPr>
          <p:spPr>
            <a:xfrm>
              <a:off x="4723292" y="3976738"/>
              <a:ext cx="520787" cy="461665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Y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74104726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228600" y="1295400"/>
            <a:ext cx="7297468" cy="4343401"/>
          </a:xfrm>
        </p:spPr>
        <p:txBody>
          <a:bodyPr/>
          <a:lstStyle/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Present </a:t>
            </a:r>
            <a:r>
              <a:rPr lang="en-US" sz="2800" b="1" dirty="0" smtClean="0">
                <a:solidFill>
                  <a:srgbClr val="070605"/>
                </a:solidFill>
              </a:rPr>
              <a:t>new</a:t>
            </a:r>
            <a:r>
              <a:rPr lang="en-US" sz="2800" dirty="0" smtClean="0">
                <a:solidFill>
                  <a:srgbClr val="070605"/>
                </a:solidFill>
              </a:rPr>
              <a:t> time-memory-data tradeoff for FX-constructions:</a:t>
            </a:r>
          </a:p>
          <a:p>
            <a:pPr marL="685800" lvl="2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500" dirty="0" smtClean="0">
                <a:solidFill>
                  <a:srgbClr val="070605"/>
                </a:solidFill>
              </a:rPr>
              <a:t>Tradeoffs with preprocessing</a:t>
            </a:r>
          </a:p>
          <a:p>
            <a:pPr marL="685800" lvl="2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500" dirty="0">
                <a:solidFill>
                  <a:srgbClr val="070605"/>
                </a:solidFill>
              </a:rPr>
              <a:t>In the paper: “Classical” tradeoffs (no preprocessing</a:t>
            </a:r>
            <a:r>
              <a:rPr lang="en-US" sz="2500" dirty="0" smtClean="0">
                <a:solidFill>
                  <a:srgbClr val="070605"/>
                </a:solidFill>
              </a:rPr>
              <a:t>)</a:t>
            </a: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Applications to recent FX-constructions (</a:t>
            </a:r>
            <a:r>
              <a:rPr lang="en-US" sz="2800" b="1" dirty="0" smtClean="0">
                <a:solidFill>
                  <a:srgbClr val="070605"/>
                </a:solidFill>
              </a:rPr>
              <a:t>PRINCE, PRIDE</a:t>
            </a:r>
            <a:r>
              <a:rPr lang="en-US" sz="2800" dirty="0" smtClean="0">
                <a:solidFill>
                  <a:srgbClr val="070605"/>
                </a:solidFill>
              </a:rPr>
              <a:t>)</a:t>
            </a: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>
          <a:xfrm>
            <a:off x="76827" y="0"/>
            <a:ext cx="7945867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 fontScale="97500"/>
          </a:bodyPr>
          <a:lstStyle>
            <a:lvl1pPr algn="r" defTabSz="685800" rtl="1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 rtl="0" fontAlgn="auto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Outline</a:t>
            </a:r>
            <a:endParaRPr lang="en-US" sz="4000" dirty="0">
              <a:solidFill>
                <a:schemeClr val="hlin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0287010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402694" y="0"/>
            <a:ext cx="7620000" cy="1143000"/>
          </a:xfrm>
        </p:spPr>
        <p:txBody>
          <a:bodyPr/>
          <a:lstStyle/>
          <a:p>
            <a:pPr algn="l" rtl="0" eaLnBrk="1" fontAlgn="auto" hangingPunct="1">
              <a:spcAft>
                <a:spcPts val="0"/>
              </a:spcAft>
              <a:defRPr/>
            </a:pPr>
            <a:r>
              <a:rPr lang="en-US" sz="4000" dirty="0" smtClean="0">
                <a:solidFill>
                  <a:schemeClr val="hlink"/>
                </a:solidFill>
              </a:rPr>
              <a:t>Recent Techniques [FJM’14]</a:t>
            </a:r>
            <a:endParaRPr lang="en-US" sz="4000" dirty="0">
              <a:solidFill>
                <a:schemeClr val="hlink"/>
              </a:solidFill>
            </a:endParaRPr>
          </a:p>
        </p:txBody>
      </p:sp>
      <p:sp>
        <p:nvSpPr>
          <p:cNvPr id="35" name="Rectangle 3"/>
          <p:cNvSpPr>
            <a:spLocks noGrp="1" noChangeArrowheads="1"/>
          </p:cNvSpPr>
          <p:nvPr>
            <p:ph idx="1"/>
          </p:nvPr>
        </p:nvSpPr>
        <p:spPr>
          <a:xfrm>
            <a:off x="0" y="1458444"/>
            <a:ext cx="8458200" cy="4953000"/>
          </a:xfrm>
        </p:spPr>
        <p:txBody>
          <a:bodyPr/>
          <a:lstStyle/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Define functions </a:t>
            </a:r>
            <a:r>
              <a:rPr lang="el-GR" sz="2800" dirty="0" smtClean="0">
                <a:solidFill>
                  <a:srgbClr val="0070C0"/>
                </a:solidFill>
              </a:rPr>
              <a:t>Φ</a:t>
            </a:r>
            <a:r>
              <a:rPr lang="en-US" sz="2800" baseline="-25000" dirty="0">
                <a:solidFill>
                  <a:srgbClr val="0070C0"/>
                </a:solidFill>
              </a:rPr>
              <a:t>1</a:t>
            </a:r>
            <a:r>
              <a:rPr lang="en-US" sz="2800" dirty="0">
                <a:solidFill>
                  <a:srgbClr val="FF0000"/>
                </a:solidFill>
              </a:rPr>
              <a:t>(P</a:t>
            </a:r>
            <a:r>
              <a:rPr lang="en-US" sz="2800" dirty="0" smtClean="0">
                <a:solidFill>
                  <a:srgbClr val="FF0000"/>
                </a:solidFill>
              </a:rPr>
              <a:t>)=P⊕</a:t>
            </a:r>
            <a:r>
              <a:rPr lang="el-GR" sz="2800" dirty="0" smtClean="0">
                <a:solidFill>
                  <a:srgbClr val="FF0000"/>
                </a:solidFill>
              </a:rPr>
              <a:t>φ</a:t>
            </a:r>
            <a:r>
              <a:rPr lang="en-US" sz="2800" baseline="-25000" dirty="0">
                <a:solidFill>
                  <a:srgbClr val="FF0000"/>
                </a:solidFill>
              </a:rPr>
              <a:t>1</a:t>
            </a:r>
            <a:r>
              <a:rPr lang="en-US" sz="2800" dirty="0">
                <a:solidFill>
                  <a:srgbClr val="FF0000"/>
                </a:solidFill>
              </a:rPr>
              <a:t>(P</a:t>
            </a:r>
            <a:r>
              <a:rPr lang="en-US" sz="2800" dirty="0" smtClean="0">
                <a:solidFill>
                  <a:srgbClr val="FF0000"/>
                </a:solidFill>
              </a:rPr>
              <a:t>)</a:t>
            </a:r>
            <a:r>
              <a:rPr lang="en-US" sz="2800" dirty="0" smtClean="0">
                <a:solidFill>
                  <a:srgbClr val="070605"/>
                </a:solidFill>
              </a:rPr>
              <a:t>,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l-GR" sz="2800" dirty="0" smtClean="0">
                <a:solidFill>
                  <a:srgbClr val="0070C0"/>
                </a:solidFill>
              </a:rPr>
              <a:t>Φ</a:t>
            </a:r>
            <a:r>
              <a:rPr lang="en-US" sz="2800" baseline="-25000" dirty="0" smtClean="0">
                <a:solidFill>
                  <a:srgbClr val="0070C0"/>
                </a:solidFill>
              </a:rPr>
              <a:t>2</a:t>
            </a:r>
            <a:r>
              <a:rPr lang="en-US" sz="2800" dirty="0" smtClean="0">
                <a:solidFill>
                  <a:srgbClr val="FF0000"/>
                </a:solidFill>
              </a:rPr>
              <a:t>(K,X)=X⊕</a:t>
            </a:r>
            <a:r>
              <a:rPr lang="el-GR" sz="2800" dirty="0" smtClean="0">
                <a:solidFill>
                  <a:srgbClr val="FF0000"/>
                </a:solidFill>
              </a:rPr>
              <a:t>φ</a:t>
            </a:r>
            <a:r>
              <a:rPr lang="en-US" sz="2800" baseline="-25000" dirty="0" smtClean="0">
                <a:solidFill>
                  <a:srgbClr val="FF0000"/>
                </a:solidFill>
              </a:rPr>
              <a:t>2</a:t>
            </a:r>
            <a:r>
              <a:rPr lang="en-US" sz="2800" dirty="0" smtClean="0">
                <a:solidFill>
                  <a:srgbClr val="FF0000"/>
                </a:solidFill>
              </a:rPr>
              <a:t>(K,X) </a:t>
            </a:r>
            <a:endParaRPr lang="en-US" sz="2800" dirty="0">
              <a:solidFill>
                <a:srgbClr val="070605"/>
              </a:solidFill>
            </a:endParaRP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Define “</a:t>
            </a:r>
            <a:r>
              <a:rPr lang="en-US" sz="2800" b="1" dirty="0" smtClean="0">
                <a:solidFill>
                  <a:srgbClr val="070605"/>
                </a:solidFill>
              </a:rPr>
              <a:t>chains</a:t>
            </a:r>
            <a:r>
              <a:rPr lang="en-US" sz="2800" dirty="0" smtClean="0">
                <a:solidFill>
                  <a:srgbClr val="070605"/>
                </a:solidFill>
              </a:rPr>
              <a:t>” </a:t>
            </a:r>
            <a:r>
              <a:rPr lang="en-US" sz="2800" dirty="0" smtClean="0">
                <a:solidFill>
                  <a:srgbClr val="FF0000"/>
                </a:solidFill>
              </a:rPr>
              <a:t>P</a:t>
            </a:r>
            <a:r>
              <a:rPr lang="en-US" sz="2800" baseline="-25000" dirty="0" smtClean="0">
                <a:solidFill>
                  <a:srgbClr val="FF0000"/>
                </a:solidFill>
              </a:rPr>
              <a:t>i+1</a:t>
            </a:r>
            <a:r>
              <a:rPr lang="en-US" sz="2800" dirty="0" smtClean="0">
                <a:solidFill>
                  <a:srgbClr val="FF0000"/>
                </a:solidFill>
              </a:rPr>
              <a:t>=</a:t>
            </a:r>
            <a:r>
              <a:rPr lang="el-GR" sz="2800" dirty="0" smtClean="0">
                <a:solidFill>
                  <a:srgbClr val="0070C0"/>
                </a:solidFill>
              </a:rPr>
              <a:t>Φ</a:t>
            </a:r>
            <a:r>
              <a:rPr lang="en-US" sz="2800" baseline="-25000" dirty="0" smtClean="0">
                <a:solidFill>
                  <a:srgbClr val="0070C0"/>
                </a:solidFill>
              </a:rPr>
              <a:t>1</a:t>
            </a:r>
            <a:r>
              <a:rPr lang="en-US" sz="2800" dirty="0" smtClean="0">
                <a:solidFill>
                  <a:srgbClr val="FF0000"/>
                </a:solidFill>
              </a:rPr>
              <a:t>(P</a:t>
            </a:r>
            <a:r>
              <a:rPr lang="en-US" sz="2800" baseline="-25000" dirty="0" smtClean="0">
                <a:solidFill>
                  <a:srgbClr val="FF0000"/>
                </a:solidFill>
              </a:rPr>
              <a:t>i</a:t>
            </a:r>
            <a:r>
              <a:rPr lang="en-US" sz="2800" dirty="0" smtClean="0">
                <a:solidFill>
                  <a:srgbClr val="FF0000"/>
                </a:solidFill>
              </a:rPr>
              <a:t>) </a:t>
            </a:r>
            <a:r>
              <a:rPr lang="en-US" sz="2800" dirty="0" smtClean="0">
                <a:solidFill>
                  <a:srgbClr val="070605"/>
                </a:solidFill>
              </a:rPr>
              <a:t>and </a:t>
            </a:r>
            <a:r>
              <a:rPr lang="en-US" sz="2800" dirty="0" smtClean="0">
                <a:solidFill>
                  <a:srgbClr val="FF0000"/>
                </a:solidFill>
              </a:rPr>
              <a:t>X</a:t>
            </a:r>
            <a:r>
              <a:rPr lang="en-US" sz="2800" baseline="-25000" dirty="0">
                <a:solidFill>
                  <a:srgbClr val="FF0000"/>
                </a:solidFill>
              </a:rPr>
              <a:t>j</a:t>
            </a:r>
            <a:r>
              <a:rPr lang="en-US" sz="2800" baseline="-25000" dirty="0" smtClean="0">
                <a:solidFill>
                  <a:srgbClr val="FF0000"/>
                </a:solidFill>
              </a:rPr>
              <a:t>+1</a:t>
            </a:r>
            <a:r>
              <a:rPr lang="en-US" sz="2800" dirty="0" smtClean="0">
                <a:solidFill>
                  <a:srgbClr val="FF0000"/>
                </a:solidFill>
              </a:rPr>
              <a:t>=</a:t>
            </a:r>
            <a:r>
              <a:rPr lang="el-GR" sz="2800" dirty="0" smtClean="0">
                <a:solidFill>
                  <a:srgbClr val="0070C0"/>
                </a:solidFill>
              </a:rPr>
              <a:t>Φ</a:t>
            </a:r>
            <a:r>
              <a:rPr lang="en-US" sz="2800" baseline="-25000" dirty="0" smtClean="0">
                <a:solidFill>
                  <a:srgbClr val="0070C0"/>
                </a:solidFill>
              </a:rPr>
              <a:t>2</a:t>
            </a:r>
            <a:r>
              <a:rPr lang="en-US" sz="2800" dirty="0" smtClean="0">
                <a:solidFill>
                  <a:srgbClr val="FF0000"/>
                </a:solidFill>
              </a:rPr>
              <a:t>(</a:t>
            </a:r>
            <a:r>
              <a:rPr lang="en-US" sz="2800" dirty="0" err="1" smtClean="0">
                <a:solidFill>
                  <a:srgbClr val="FF0000"/>
                </a:solidFill>
              </a:rPr>
              <a:t>K,X</a:t>
            </a:r>
            <a:r>
              <a:rPr lang="en-US" sz="2800" baseline="-25000" dirty="0" err="1" smtClean="0">
                <a:solidFill>
                  <a:srgbClr val="FF0000"/>
                </a:solidFill>
              </a:rPr>
              <a:t>j</a:t>
            </a:r>
            <a:r>
              <a:rPr lang="en-US" sz="2800" dirty="0" smtClean="0">
                <a:solidFill>
                  <a:srgbClr val="FF0000"/>
                </a:solidFill>
              </a:rPr>
              <a:t>)</a:t>
            </a:r>
          </a:p>
          <a:p>
            <a:pPr marL="685800" lvl="2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500" dirty="0" smtClean="0"/>
              <a:t>Note: requires </a:t>
            </a:r>
            <a:r>
              <a:rPr lang="en-US" sz="2500" b="1" dirty="0" smtClean="0"/>
              <a:t>adaptively chosen plaintexts</a:t>
            </a:r>
          </a:p>
          <a:p>
            <a:pPr marL="342900" lvl="1" algn="l" rtl="0">
              <a:lnSpc>
                <a:spcPct val="93000"/>
              </a:lnSpc>
              <a:buClr>
                <a:schemeClr val="accent1"/>
              </a:buClr>
            </a:pPr>
            <a:r>
              <a:rPr lang="en-US" sz="2800" dirty="0" smtClean="0">
                <a:solidFill>
                  <a:srgbClr val="070605"/>
                </a:solidFill>
              </a:rPr>
              <a:t>Observation:</a:t>
            </a:r>
            <a:r>
              <a:rPr lang="en-US" sz="2800" dirty="0">
                <a:solidFill>
                  <a:srgbClr val="FF0000"/>
                </a:solidFill>
              </a:rPr>
              <a:t> </a:t>
            </a:r>
            <a:r>
              <a:rPr lang="en-US" sz="2800" b="1" dirty="0" smtClean="0">
                <a:solidFill>
                  <a:srgbClr val="FF0000"/>
                </a:solidFill>
              </a:rPr>
              <a:t>P</a:t>
            </a:r>
            <a:r>
              <a:rPr lang="en-US" sz="2800" b="1" baseline="-25000" dirty="0" smtClean="0">
                <a:solidFill>
                  <a:srgbClr val="FF0000"/>
                </a:solidFill>
              </a:rPr>
              <a:t>i</a:t>
            </a:r>
            <a:r>
              <a:rPr lang="en-US" sz="2800" b="1" dirty="0" smtClean="0">
                <a:solidFill>
                  <a:srgbClr val="FF0000"/>
                </a:solidFill>
              </a:rPr>
              <a:t>⊕K</a:t>
            </a:r>
            <a:r>
              <a:rPr lang="en-US" sz="2800" b="1" baseline="-25000" dirty="0" smtClean="0">
                <a:solidFill>
                  <a:srgbClr val="FF0000"/>
                </a:solidFill>
              </a:rPr>
              <a:t>1</a:t>
            </a:r>
            <a:r>
              <a:rPr lang="en-US" sz="2800" b="1" dirty="0" smtClean="0">
                <a:solidFill>
                  <a:srgbClr val="FF0000"/>
                </a:solidFill>
              </a:rPr>
              <a:t>=</a:t>
            </a:r>
            <a:r>
              <a:rPr lang="en-US" sz="2800" b="1" dirty="0" err="1" smtClean="0">
                <a:solidFill>
                  <a:srgbClr val="FF0000"/>
                </a:solidFill>
              </a:rPr>
              <a:t>X</a:t>
            </a:r>
            <a:r>
              <a:rPr lang="en-US" sz="2800" b="1" baseline="-25000" dirty="0" err="1" smtClean="0">
                <a:solidFill>
                  <a:srgbClr val="FF0000"/>
                </a:solidFill>
              </a:rPr>
              <a:t>j</a:t>
            </a:r>
            <a:r>
              <a:rPr lang="en-US" sz="2800" b="1" baseline="-25000" dirty="0" smtClean="0">
                <a:solidFill>
                  <a:srgbClr val="FF0000"/>
                </a:solidFill>
              </a:rPr>
              <a:t> </a:t>
            </a:r>
            <a:r>
              <a:rPr lang="en-US" sz="2800" dirty="0" smtClean="0">
                <a:solidFill>
                  <a:srgbClr val="070605"/>
                </a:solidFill>
              </a:rPr>
              <a:t>-&gt; </a:t>
            </a:r>
            <a:r>
              <a:rPr lang="en-US" sz="2800" b="1" dirty="0" smtClean="0">
                <a:solidFill>
                  <a:srgbClr val="FF0000"/>
                </a:solidFill>
              </a:rPr>
              <a:t>P</a:t>
            </a:r>
            <a:r>
              <a:rPr lang="en-US" sz="2800" b="1" baseline="-25000" dirty="0" smtClean="0">
                <a:solidFill>
                  <a:srgbClr val="FF0000"/>
                </a:solidFill>
              </a:rPr>
              <a:t>i+1</a:t>
            </a:r>
            <a:r>
              <a:rPr lang="en-US" sz="2800" b="1" dirty="0" smtClean="0">
                <a:solidFill>
                  <a:srgbClr val="FF0000"/>
                </a:solidFill>
              </a:rPr>
              <a:t>⊕K</a:t>
            </a:r>
            <a:r>
              <a:rPr lang="en-US" sz="2800" b="1" baseline="-25000" dirty="0" smtClean="0">
                <a:solidFill>
                  <a:srgbClr val="FF0000"/>
                </a:solidFill>
              </a:rPr>
              <a:t>1</a:t>
            </a:r>
            <a:r>
              <a:rPr lang="en-US" sz="2800" b="1" dirty="0" smtClean="0">
                <a:solidFill>
                  <a:srgbClr val="FF0000"/>
                </a:solidFill>
              </a:rPr>
              <a:t>=X</a:t>
            </a:r>
            <a:r>
              <a:rPr lang="en-US" sz="2800" b="1" baseline="-25000" dirty="0" smtClean="0">
                <a:solidFill>
                  <a:srgbClr val="FF0000"/>
                </a:solidFill>
              </a:rPr>
              <a:t>j+1 </a:t>
            </a:r>
            <a:endParaRPr lang="en-US" sz="2800" b="1" dirty="0">
              <a:solidFill>
                <a:srgbClr val="070605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973392" y="5627270"/>
            <a:ext cx="383600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K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grpSp>
        <p:nvGrpSpPr>
          <p:cNvPr id="5" name="Group 4"/>
          <p:cNvGrpSpPr/>
          <p:nvPr/>
        </p:nvGrpSpPr>
        <p:grpSpPr>
          <a:xfrm>
            <a:off x="2198044" y="3967521"/>
            <a:ext cx="3962397" cy="1810211"/>
            <a:chOff x="2619902" y="3014915"/>
            <a:chExt cx="2686049" cy="1241687"/>
          </a:xfrm>
        </p:grpSpPr>
        <p:sp>
          <p:nvSpPr>
            <p:cNvPr id="6" name="Rectangle 5"/>
            <p:cNvSpPr/>
            <p:nvPr/>
          </p:nvSpPr>
          <p:spPr>
            <a:xfrm>
              <a:off x="3534302" y="3014915"/>
              <a:ext cx="838200" cy="6096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r>
                <a:rPr lang="en-US" sz="2800" dirty="0">
                  <a:solidFill>
                    <a:srgbClr val="FF0000"/>
                  </a:solidFill>
                </a:rPr>
                <a:t>F</a:t>
              </a:r>
              <a:endParaRPr lang="en-US" sz="2800" baseline="-25000" dirty="0">
                <a:solidFill>
                  <a:srgbClr val="FF0000"/>
                </a:solidFill>
              </a:endParaRPr>
            </a:p>
          </p:txBody>
        </p:sp>
        <p:cxnSp>
          <p:nvCxnSpPr>
            <p:cNvPr id="7" name="Straight Arrow Connector 6"/>
            <p:cNvCxnSpPr>
              <a:endCxn id="6" idx="1"/>
            </p:cNvCxnSpPr>
            <p:nvPr/>
          </p:nvCxnSpPr>
          <p:spPr>
            <a:xfrm>
              <a:off x="2619902" y="3319715"/>
              <a:ext cx="914400" cy="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Arrow Connector 7"/>
            <p:cNvCxnSpPr>
              <a:endCxn id="9" idx="4"/>
            </p:cNvCxnSpPr>
            <p:nvPr/>
          </p:nvCxnSpPr>
          <p:spPr>
            <a:xfrm flipV="1">
              <a:off x="3056287" y="3469703"/>
              <a:ext cx="0" cy="487036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Oval 8"/>
            <p:cNvSpPr/>
            <p:nvPr/>
          </p:nvSpPr>
          <p:spPr>
            <a:xfrm>
              <a:off x="2913412" y="3169726"/>
              <a:ext cx="285750" cy="299977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en-US"/>
            </a:p>
          </p:txBody>
        </p:sp>
        <p:cxnSp>
          <p:nvCxnSpPr>
            <p:cNvPr id="10" name="Straight Connector 9"/>
            <p:cNvCxnSpPr>
              <a:stCxn id="9" idx="0"/>
              <a:endCxn id="9" idx="4"/>
            </p:cNvCxnSpPr>
            <p:nvPr/>
          </p:nvCxnSpPr>
          <p:spPr>
            <a:xfrm>
              <a:off x="3056287" y="3169726"/>
              <a:ext cx="0" cy="299977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Arrow Connector 10"/>
            <p:cNvCxnSpPr>
              <a:stCxn id="6" idx="3"/>
            </p:cNvCxnSpPr>
            <p:nvPr/>
          </p:nvCxnSpPr>
          <p:spPr>
            <a:xfrm flipV="1">
              <a:off x="4372501" y="3318269"/>
              <a:ext cx="933450" cy="1446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Arrow Connector 11"/>
            <p:cNvCxnSpPr>
              <a:endCxn id="13" idx="4"/>
            </p:cNvCxnSpPr>
            <p:nvPr/>
          </p:nvCxnSpPr>
          <p:spPr>
            <a:xfrm flipV="1">
              <a:off x="4827937" y="3469703"/>
              <a:ext cx="0" cy="48559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Oval 12"/>
            <p:cNvSpPr/>
            <p:nvPr/>
          </p:nvSpPr>
          <p:spPr>
            <a:xfrm>
              <a:off x="4685062" y="3169726"/>
              <a:ext cx="285750" cy="299977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en-US"/>
            </a:p>
          </p:txBody>
        </p:sp>
        <p:cxnSp>
          <p:nvCxnSpPr>
            <p:cNvPr id="14" name="Straight Connector 13"/>
            <p:cNvCxnSpPr>
              <a:stCxn id="13" idx="0"/>
              <a:endCxn id="13" idx="4"/>
            </p:cNvCxnSpPr>
            <p:nvPr/>
          </p:nvCxnSpPr>
          <p:spPr>
            <a:xfrm>
              <a:off x="4827937" y="3169726"/>
              <a:ext cx="0" cy="299977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TextBox 14"/>
            <p:cNvSpPr txBox="1"/>
            <p:nvPr/>
          </p:nvSpPr>
          <p:spPr>
            <a:xfrm>
              <a:off x="2913412" y="3955292"/>
              <a:ext cx="348028" cy="301310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r>
                <a:rPr lang="en-US" sz="2400" baseline="-25000" dirty="0" smtClean="0">
                  <a:solidFill>
                    <a:srgbClr val="FF0000"/>
                  </a:solidFill>
                </a:rPr>
                <a:t>1</a:t>
              </a:r>
              <a:endParaRPr lang="en-US" sz="2400" baseline="-25000" dirty="0">
                <a:solidFill>
                  <a:srgbClr val="FF0000"/>
                </a:solidFill>
              </a:endParaRP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4685062" y="3955291"/>
              <a:ext cx="372939" cy="301310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r>
                <a:rPr lang="en-US" sz="2400" dirty="0" smtClean="0">
                  <a:solidFill>
                    <a:srgbClr val="FF0000"/>
                  </a:solidFill>
                </a:rPr>
                <a:t>K</a:t>
              </a:r>
              <a:r>
                <a:rPr lang="en-US" sz="2400" baseline="-25000" dirty="0">
                  <a:solidFill>
                    <a:srgbClr val="FF0000"/>
                  </a:solidFill>
                </a:rPr>
                <a:t>2</a:t>
              </a:r>
            </a:p>
          </p:txBody>
        </p:sp>
      </p:grpSp>
      <p:cxnSp>
        <p:nvCxnSpPr>
          <p:cNvPr id="17" name="Straight Arrow Connector 16"/>
          <p:cNvCxnSpPr/>
          <p:nvPr/>
        </p:nvCxnSpPr>
        <p:spPr>
          <a:xfrm flipV="1">
            <a:off x="4165192" y="4856235"/>
            <a:ext cx="1" cy="699253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1689375" y="4091588"/>
            <a:ext cx="520787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P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6109186" y="4109193"/>
            <a:ext cx="456989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C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cxnSp>
        <p:nvCxnSpPr>
          <p:cNvPr id="20" name="Straight Connector 19"/>
          <p:cNvCxnSpPr/>
          <p:nvPr/>
        </p:nvCxnSpPr>
        <p:spPr>
          <a:xfrm>
            <a:off x="4078678" y="5191754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14"/>
          <p:cNvSpPr txBox="1">
            <a:spLocks noChangeArrowheads="1"/>
          </p:cNvSpPr>
          <p:nvPr/>
        </p:nvSpPr>
        <p:spPr bwMode="auto">
          <a:xfrm>
            <a:off x="4160375" y="4869278"/>
            <a:ext cx="3650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>
                <a:solidFill>
                  <a:srgbClr val="FF0000"/>
                </a:solidFill>
                <a:latin typeface="Calibri" pitchFamily="34" charset="0"/>
              </a:rPr>
              <a:t>b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2760092" y="5066482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14"/>
          <p:cNvSpPr txBox="1">
            <a:spLocks noChangeArrowheads="1"/>
          </p:cNvSpPr>
          <p:nvPr/>
        </p:nvSpPr>
        <p:spPr bwMode="auto">
          <a:xfrm>
            <a:off x="2841789" y="4744006"/>
            <a:ext cx="3650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>
                <a:solidFill>
                  <a:srgbClr val="FF0000"/>
                </a:solidFill>
                <a:latin typeface="Calibri" pitchFamily="34" charset="0"/>
              </a:rPr>
              <a:t>n</a:t>
            </a:r>
          </a:p>
        </p:txBody>
      </p:sp>
      <p:cxnSp>
        <p:nvCxnSpPr>
          <p:cNvPr id="24" name="Straight Connector 23"/>
          <p:cNvCxnSpPr/>
          <p:nvPr/>
        </p:nvCxnSpPr>
        <p:spPr>
          <a:xfrm>
            <a:off x="5373589" y="5066482"/>
            <a:ext cx="197842" cy="131185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14"/>
          <p:cNvSpPr txBox="1">
            <a:spLocks noChangeArrowheads="1"/>
          </p:cNvSpPr>
          <p:nvPr/>
        </p:nvSpPr>
        <p:spPr bwMode="auto">
          <a:xfrm>
            <a:off x="5455286" y="4744006"/>
            <a:ext cx="3650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 rtl="0"/>
            <a:r>
              <a:rPr lang="en-US" sz="2000" dirty="0">
                <a:solidFill>
                  <a:srgbClr val="FF0000"/>
                </a:solidFill>
                <a:latin typeface="Calibri" pitchFamily="34" charset="0"/>
              </a:rPr>
              <a:t>n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3024319" y="3860756"/>
            <a:ext cx="520787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X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723732" y="3880575"/>
            <a:ext cx="520787" cy="46166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Y</a:t>
            </a:r>
            <a:endParaRPr lang="en-US" sz="2400" baseline="-25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28310566"/>
      </p:ext>
    </p:extLst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26237</TotalTime>
  <Words>1301</Words>
  <Application>Microsoft Office PowerPoint</Application>
  <PresentationFormat>On-screen Show (4:3)</PresentationFormat>
  <Paragraphs>416</Paragraphs>
  <Slides>22</Slides>
  <Notes>21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7" baseType="lpstr">
      <vt:lpstr>Arial</vt:lpstr>
      <vt:lpstr>Calibri</vt:lpstr>
      <vt:lpstr>Calibri Light</vt:lpstr>
      <vt:lpstr>Times New Roman</vt:lpstr>
      <vt:lpstr>Office Theme</vt:lpstr>
      <vt:lpstr>Cryptanalytic Time-Memory-Data Tradeoffs for FX-Constructions with Applications to PRINCE and PRIDE</vt:lpstr>
      <vt:lpstr>DESX (Rivest ‘84)</vt:lpstr>
      <vt:lpstr>FX-Construction (Killian, Rogaway ‘96)</vt:lpstr>
      <vt:lpstr>Attack on the FX-Construction</vt:lpstr>
      <vt:lpstr>Attack on the FX-Construction</vt:lpstr>
      <vt:lpstr>The Security of the FX-Construction</vt:lpstr>
      <vt:lpstr>Time-Memory-Data Tradeoffs for FX-Constructions (with preprocessing)</vt:lpstr>
      <vt:lpstr>PowerPoint Presentation</vt:lpstr>
      <vt:lpstr>Recent Techniques [FJM’14]</vt:lpstr>
      <vt:lpstr>Time-Memory-Data Tradeoffs for FX-Constructions (with preprocessing) [FJM’14]</vt:lpstr>
      <vt:lpstr>Time-Memory-Data Tradeoffs for FX-Constructions (with preprocessing) [FJM’14]</vt:lpstr>
      <vt:lpstr>Hellman’s Time-Memory Tradeoff ‘80</vt:lpstr>
      <vt:lpstr>Hellman’s Time-Memory Tradeoff ‘80</vt:lpstr>
      <vt:lpstr>Time-Memory-Data Tradeoffs for FX-Constructions (with preprocessing) [FJM’14]</vt:lpstr>
      <vt:lpstr>New Time-Memory-Data Tradeoffs for FX-Constructions (with preprocessing) </vt:lpstr>
      <vt:lpstr>New Time-Memory-Data Tradeoffs for FX-Constructions (with preprocessing) </vt:lpstr>
      <vt:lpstr>Time-Memory-Data Tradeoffs for FX-Constructions (with preprocessing) [FJM’14]</vt:lpstr>
      <vt:lpstr>New Time-Memory-Data Tradeoffs for FX-Constructions (with preprocessing) </vt:lpstr>
      <vt:lpstr>Recent FX-Constructions</vt:lpstr>
      <vt:lpstr>Applying our Attacks</vt:lpstr>
      <vt:lpstr>Conclusions</vt:lpstr>
      <vt:lpstr>Thanks for your attention!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Efficient Dissection of Composite Problems, with Applications to Cryptanalysis, Knapsacks, and Combinatorial Search Problems</dc:title>
  <dc:creator>itai</dc:creator>
  <cp:lastModifiedBy>itai</cp:lastModifiedBy>
  <cp:revision>1380</cp:revision>
  <dcterms:created xsi:type="dcterms:W3CDTF">2006-08-16T00:00:00Z</dcterms:created>
  <dcterms:modified xsi:type="dcterms:W3CDTF">2015-04-26T20:26:31Z</dcterms:modified>
</cp:coreProperties>
</file>

<file path=docProps/thumbnail.jpeg>
</file>