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4"/>
  </p:notesMasterIdLst>
  <p:sldIdLst>
    <p:sldId id="256" r:id="rId2"/>
    <p:sldId id="257" r:id="rId3"/>
    <p:sldId id="312" r:id="rId4"/>
    <p:sldId id="358" r:id="rId5"/>
    <p:sldId id="291" r:id="rId6"/>
    <p:sldId id="317" r:id="rId7"/>
    <p:sldId id="351" r:id="rId8"/>
    <p:sldId id="352" r:id="rId9"/>
    <p:sldId id="359" r:id="rId10"/>
    <p:sldId id="360" r:id="rId11"/>
    <p:sldId id="361" r:id="rId12"/>
    <p:sldId id="362" r:id="rId13"/>
    <p:sldId id="267" r:id="rId14"/>
    <p:sldId id="353" r:id="rId15"/>
    <p:sldId id="366" r:id="rId16"/>
    <p:sldId id="287" r:id="rId17"/>
    <p:sldId id="354" r:id="rId18"/>
    <p:sldId id="283" r:id="rId19"/>
    <p:sldId id="326" r:id="rId20"/>
    <p:sldId id="324" r:id="rId21"/>
    <p:sldId id="328" r:id="rId22"/>
    <p:sldId id="327" r:id="rId23"/>
    <p:sldId id="284" r:id="rId24"/>
    <p:sldId id="288" r:id="rId25"/>
    <p:sldId id="356" r:id="rId26"/>
    <p:sldId id="357" r:id="rId27"/>
    <p:sldId id="292" r:id="rId28"/>
    <p:sldId id="363" r:id="rId29"/>
    <p:sldId id="364" r:id="rId30"/>
    <p:sldId id="343" r:id="rId31"/>
    <p:sldId id="344" r:id="rId32"/>
    <p:sldId id="345" r:id="rId33"/>
    <p:sldId id="346" r:id="rId34"/>
    <p:sldId id="347" r:id="rId35"/>
    <p:sldId id="348" r:id="rId36"/>
    <p:sldId id="349" r:id="rId37"/>
    <p:sldId id="350" r:id="rId38"/>
    <p:sldId id="305" r:id="rId39"/>
    <p:sldId id="306" r:id="rId40"/>
    <p:sldId id="307" r:id="rId41"/>
    <p:sldId id="308" r:id="rId42"/>
    <p:sldId id="309" r:id="rId43"/>
    <p:sldId id="310" r:id="rId44"/>
    <p:sldId id="316" r:id="rId45"/>
    <p:sldId id="322" r:id="rId46"/>
    <p:sldId id="325" r:id="rId47"/>
    <p:sldId id="329" r:id="rId48"/>
    <p:sldId id="330" r:id="rId49"/>
    <p:sldId id="331" r:id="rId50"/>
    <p:sldId id="332" r:id="rId51"/>
    <p:sldId id="333" r:id="rId52"/>
    <p:sldId id="334" r:id="rId53"/>
    <p:sldId id="335" r:id="rId54"/>
    <p:sldId id="336" r:id="rId55"/>
    <p:sldId id="337" r:id="rId56"/>
    <p:sldId id="338" r:id="rId57"/>
    <p:sldId id="339" r:id="rId58"/>
    <p:sldId id="340" r:id="rId59"/>
    <p:sldId id="341" r:id="rId60"/>
    <p:sldId id="342" r:id="rId61"/>
    <p:sldId id="365" r:id="rId62"/>
    <p:sldId id="367" r:id="rId6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3135"/>
    <a:srgbClr val="008000"/>
    <a:srgbClr val="381A48"/>
    <a:srgbClr val="8AFFBF"/>
    <a:srgbClr val="9E0101"/>
    <a:srgbClr val="00FF00"/>
    <a:srgbClr val="440045"/>
    <a:srgbClr val="FAA47F"/>
    <a:srgbClr val="6DC994"/>
    <a:srgbClr val="82ECA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038" autoAdjust="0"/>
  </p:normalViewPr>
  <p:slideViewPr>
    <p:cSldViewPr snapToGrid="0" snapToObjects="1">
      <p:cViewPr varScale="1">
        <p:scale>
          <a:sx n="63" d="100"/>
          <a:sy n="63" d="100"/>
        </p:scale>
        <p:origin x="1596"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EB82CB-3EAB-3244-90BE-9963C04779A5}" type="datetimeFigureOut">
              <a:rPr lang="en-US" smtClean="0"/>
              <a:t>4/28/2015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0EFFE1-A72A-CC4D-890D-2C89470500B7}" type="slidenum">
              <a:rPr lang="en-US" smtClean="0"/>
              <a:t>‹#›</a:t>
            </a:fld>
            <a:endParaRPr lang="en-US"/>
          </a:p>
        </p:txBody>
      </p:sp>
    </p:spTree>
    <p:extLst>
      <p:ext uri="{BB962C8B-B14F-4D97-AF65-F5344CB8AC3E}">
        <p14:creationId xmlns:p14="http://schemas.microsoft.com/office/powerpoint/2010/main" val="408760509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1</a:t>
            </a:fld>
            <a:endParaRPr lang="en-US"/>
          </a:p>
        </p:txBody>
      </p:sp>
    </p:spTree>
    <p:extLst>
      <p:ext uri="{BB962C8B-B14F-4D97-AF65-F5344CB8AC3E}">
        <p14:creationId xmlns:p14="http://schemas.microsoft.com/office/powerpoint/2010/main" val="38200159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Discuss motivation for DNF</a:t>
            </a:r>
            <a:r>
              <a:rPr lang="en-US" b="1" baseline="0" dirty="0" smtClean="0"/>
              <a:t> </a:t>
            </a:r>
            <a:r>
              <a:rPr lang="en-US" b="1" baseline="0" dirty="0" err="1" smtClean="0"/>
              <a:t>etc</a:t>
            </a:r>
            <a:r>
              <a:rPr lang="en-US" b="1" baseline="0" dirty="0" smtClean="0"/>
              <a:t> to AC0</a:t>
            </a:r>
            <a:endParaRPr lang="en-US" b="1" dirty="0" smtClean="0"/>
          </a:p>
          <a:p>
            <a:endParaRPr lang="en-US" b="1" dirty="0" smtClean="0"/>
          </a:p>
          <a:p>
            <a:r>
              <a:rPr lang="en-US" b="1" baseline="0" dirty="0" smtClean="0"/>
              <a:t>-Maybe note that for interval functions we provide both a general reduction to point function and an efficiency improvement via a directly construction.</a:t>
            </a:r>
          </a:p>
        </p:txBody>
      </p:sp>
      <p:sp>
        <p:nvSpPr>
          <p:cNvPr id="4" name="Slide Number Placeholder 3"/>
          <p:cNvSpPr>
            <a:spLocks noGrp="1"/>
          </p:cNvSpPr>
          <p:nvPr>
            <p:ph type="sldNum" sz="quarter" idx="10"/>
          </p:nvPr>
        </p:nvSpPr>
        <p:spPr/>
        <p:txBody>
          <a:bodyPr/>
          <a:lstStyle/>
          <a:p>
            <a:fld id="{710EFFE1-A72A-CC4D-890D-2C89470500B7}" type="slidenum">
              <a:rPr lang="en-US" smtClean="0"/>
              <a:t>14</a:t>
            </a:fld>
            <a:endParaRPr lang="en-US"/>
          </a:p>
        </p:txBody>
      </p:sp>
    </p:spTree>
    <p:extLst>
      <p:ext uri="{BB962C8B-B14F-4D97-AF65-F5344CB8AC3E}">
        <p14:creationId xmlns:p14="http://schemas.microsoft.com/office/powerpoint/2010/main" val="20919239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Discuss motivation for DNF</a:t>
            </a:r>
            <a:r>
              <a:rPr lang="en-US" b="1" baseline="0" dirty="0" smtClean="0"/>
              <a:t> </a:t>
            </a:r>
            <a:r>
              <a:rPr lang="en-US" b="1" baseline="0" dirty="0" err="1" smtClean="0"/>
              <a:t>etc</a:t>
            </a:r>
            <a:r>
              <a:rPr lang="en-US" b="1" baseline="0" dirty="0" smtClean="0"/>
              <a:t> to AC0</a:t>
            </a:r>
            <a:endParaRPr lang="en-US" b="1" dirty="0" smtClean="0"/>
          </a:p>
          <a:p>
            <a:endParaRPr lang="en-US" b="1" dirty="0" smtClean="0"/>
          </a:p>
          <a:p>
            <a:r>
              <a:rPr lang="en-US" b="1" baseline="0" dirty="0" smtClean="0"/>
              <a:t>-Maybe note that for interval functions we provide both a general reduction to point function and an efficiency improvement via a directly construction.</a:t>
            </a:r>
          </a:p>
        </p:txBody>
      </p:sp>
      <p:sp>
        <p:nvSpPr>
          <p:cNvPr id="4" name="Slide Number Placeholder 3"/>
          <p:cNvSpPr>
            <a:spLocks noGrp="1"/>
          </p:cNvSpPr>
          <p:nvPr>
            <p:ph type="sldNum" sz="quarter" idx="10"/>
          </p:nvPr>
        </p:nvSpPr>
        <p:spPr/>
        <p:txBody>
          <a:bodyPr/>
          <a:lstStyle/>
          <a:p>
            <a:fld id="{710EFFE1-A72A-CC4D-890D-2C89470500B7}" type="slidenum">
              <a:rPr lang="en-US" smtClean="0"/>
              <a:t>15</a:t>
            </a:fld>
            <a:endParaRPr lang="en-US"/>
          </a:p>
        </p:txBody>
      </p:sp>
    </p:spTree>
    <p:extLst>
      <p:ext uri="{BB962C8B-B14F-4D97-AF65-F5344CB8AC3E}">
        <p14:creationId xmlns:p14="http://schemas.microsoft.com/office/powerpoint/2010/main" val="20919239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16</a:t>
            </a:fld>
            <a:endParaRPr lang="en-US"/>
          </a:p>
        </p:txBody>
      </p:sp>
    </p:spTree>
    <p:extLst>
      <p:ext uri="{BB962C8B-B14F-4D97-AF65-F5344CB8AC3E}">
        <p14:creationId xmlns:p14="http://schemas.microsoft.com/office/powerpoint/2010/main" val="2043533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17</a:t>
            </a:fld>
            <a:endParaRPr lang="en-US"/>
          </a:p>
        </p:txBody>
      </p:sp>
    </p:spTree>
    <p:extLst>
      <p:ext uri="{BB962C8B-B14F-4D97-AF65-F5344CB8AC3E}">
        <p14:creationId xmlns:p14="http://schemas.microsoft.com/office/powerpoint/2010/main" val="20542051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18</a:t>
            </a:fld>
            <a:endParaRPr lang="en-US"/>
          </a:p>
        </p:txBody>
      </p:sp>
    </p:spTree>
    <p:extLst>
      <p:ext uri="{BB962C8B-B14F-4D97-AF65-F5344CB8AC3E}">
        <p14:creationId xmlns:p14="http://schemas.microsoft.com/office/powerpoint/2010/main" val="25361316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19</a:t>
            </a:fld>
            <a:endParaRPr lang="en-US"/>
          </a:p>
        </p:txBody>
      </p:sp>
    </p:spTree>
    <p:extLst>
      <p:ext uri="{BB962C8B-B14F-4D97-AF65-F5344CB8AC3E}">
        <p14:creationId xmlns:p14="http://schemas.microsoft.com/office/powerpoint/2010/main" val="25361316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20</a:t>
            </a:fld>
            <a:endParaRPr lang="en-US"/>
          </a:p>
        </p:txBody>
      </p:sp>
    </p:spTree>
    <p:extLst>
      <p:ext uri="{BB962C8B-B14F-4D97-AF65-F5344CB8AC3E}">
        <p14:creationId xmlns:p14="http://schemas.microsoft.com/office/powerpoint/2010/main" val="25361316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21</a:t>
            </a:fld>
            <a:endParaRPr lang="en-US"/>
          </a:p>
        </p:txBody>
      </p:sp>
    </p:spTree>
    <p:extLst>
      <p:ext uri="{BB962C8B-B14F-4D97-AF65-F5344CB8AC3E}">
        <p14:creationId xmlns:p14="http://schemas.microsoft.com/office/powerpoint/2010/main" val="25361316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22</a:t>
            </a:fld>
            <a:endParaRPr lang="en-US"/>
          </a:p>
        </p:txBody>
      </p:sp>
    </p:spTree>
    <p:extLst>
      <p:ext uri="{BB962C8B-B14F-4D97-AF65-F5344CB8AC3E}">
        <p14:creationId xmlns:p14="http://schemas.microsoft.com/office/powerpoint/2010/main" val="25361316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23</a:t>
            </a:fld>
            <a:endParaRPr lang="en-US"/>
          </a:p>
        </p:txBody>
      </p:sp>
    </p:spTree>
    <p:extLst>
      <p:ext uri="{BB962C8B-B14F-4D97-AF65-F5344CB8AC3E}">
        <p14:creationId xmlns:p14="http://schemas.microsoft.com/office/powerpoint/2010/main" val="2648271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b="1" dirty="0">
              <a:solidFill>
                <a:srgbClr val="C00000"/>
              </a:solidFill>
            </a:endParaRPr>
          </a:p>
        </p:txBody>
      </p:sp>
      <p:sp>
        <p:nvSpPr>
          <p:cNvPr id="4" name="Slide Number Placeholder 3"/>
          <p:cNvSpPr>
            <a:spLocks noGrp="1"/>
          </p:cNvSpPr>
          <p:nvPr>
            <p:ph type="sldNum" sz="quarter" idx="10"/>
          </p:nvPr>
        </p:nvSpPr>
        <p:spPr/>
        <p:txBody>
          <a:bodyPr/>
          <a:lstStyle/>
          <a:p>
            <a:fld id="{710EFFE1-A72A-CC4D-890D-2C89470500B7}" type="slidenum">
              <a:rPr lang="en-US" smtClean="0"/>
              <a:t>2</a:t>
            </a:fld>
            <a:endParaRPr lang="en-US"/>
          </a:p>
        </p:txBody>
      </p:sp>
    </p:spTree>
    <p:extLst>
      <p:ext uri="{BB962C8B-B14F-4D97-AF65-F5344CB8AC3E}">
        <p14:creationId xmlns:p14="http://schemas.microsoft.com/office/powerpoint/2010/main" val="25124066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24</a:t>
            </a:fld>
            <a:endParaRPr lang="en-US"/>
          </a:p>
        </p:txBody>
      </p:sp>
    </p:spTree>
    <p:extLst>
      <p:ext uri="{BB962C8B-B14F-4D97-AF65-F5344CB8AC3E}">
        <p14:creationId xmlns:p14="http://schemas.microsoft.com/office/powerpoint/2010/main" val="19856986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25</a:t>
            </a:fld>
            <a:endParaRPr lang="en-US"/>
          </a:p>
        </p:txBody>
      </p:sp>
    </p:spTree>
    <p:extLst>
      <p:ext uri="{BB962C8B-B14F-4D97-AF65-F5344CB8AC3E}">
        <p14:creationId xmlns:p14="http://schemas.microsoft.com/office/powerpoint/2010/main" val="40995126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26</a:t>
            </a:fld>
            <a:endParaRPr lang="en-US"/>
          </a:p>
        </p:txBody>
      </p:sp>
    </p:spTree>
    <p:extLst>
      <p:ext uri="{BB962C8B-B14F-4D97-AF65-F5344CB8AC3E}">
        <p14:creationId xmlns:p14="http://schemas.microsoft.com/office/powerpoint/2010/main" val="10164104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27</a:t>
            </a:fld>
            <a:endParaRPr lang="en-US"/>
          </a:p>
        </p:txBody>
      </p:sp>
    </p:spTree>
    <p:extLst>
      <p:ext uri="{BB962C8B-B14F-4D97-AF65-F5344CB8AC3E}">
        <p14:creationId xmlns:p14="http://schemas.microsoft.com/office/powerpoint/2010/main" val="26630875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28</a:t>
            </a:fld>
            <a:endParaRPr lang="en-US"/>
          </a:p>
        </p:txBody>
      </p:sp>
    </p:spTree>
    <p:extLst>
      <p:ext uri="{BB962C8B-B14F-4D97-AF65-F5344CB8AC3E}">
        <p14:creationId xmlns:p14="http://schemas.microsoft.com/office/powerpoint/2010/main" val="17975538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29</a:t>
            </a:fld>
            <a:endParaRPr lang="en-US"/>
          </a:p>
        </p:txBody>
      </p:sp>
    </p:spTree>
    <p:extLst>
      <p:ext uri="{BB962C8B-B14F-4D97-AF65-F5344CB8AC3E}">
        <p14:creationId xmlns:p14="http://schemas.microsoft.com/office/powerpoint/2010/main" val="16558461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30</a:t>
            </a:fld>
            <a:endParaRPr lang="en-US"/>
          </a:p>
        </p:txBody>
      </p:sp>
    </p:spTree>
    <p:extLst>
      <p:ext uri="{BB962C8B-B14F-4D97-AF65-F5344CB8AC3E}">
        <p14:creationId xmlns:p14="http://schemas.microsoft.com/office/powerpoint/2010/main" val="4705357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31</a:t>
            </a:fld>
            <a:endParaRPr lang="en-US"/>
          </a:p>
        </p:txBody>
      </p:sp>
    </p:spTree>
    <p:extLst>
      <p:ext uri="{BB962C8B-B14F-4D97-AF65-F5344CB8AC3E}">
        <p14:creationId xmlns:p14="http://schemas.microsoft.com/office/powerpoint/2010/main" val="19521958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b="1" dirty="0"/>
          </a:p>
        </p:txBody>
      </p:sp>
      <p:sp>
        <p:nvSpPr>
          <p:cNvPr id="4" name="Slide Number Placeholder 3"/>
          <p:cNvSpPr>
            <a:spLocks noGrp="1"/>
          </p:cNvSpPr>
          <p:nvPr>
            <p:ph type="sldNum" sz="quarter" idx="10"/>
          </p:nvPr>
        </p:nvSpPr>
        <p:spPr/>
        <p:txBody>
          <a:bodyPr/>
          <a:lstStyle/>
          <a:p>
            <a:fld id="{710EFFE1-A72A-CC4D-890D-2C89470500B7}" type="slidenum">
              <a:rPr lang="en-US" smtClean="0"/>
              <a:t>32</a:t>
            </a:fld>
            <a:endParaRPr lang="en-US"/>
          </a:p>
        </p:txBody>
      </p:sp>
    </p:spTree>
    <p:extLst>
      <p:ext uri="{BB962C8B-B14F-4D97-AF65-F5344CB8AC3E}">
        <p14:creationId xmlns:p14="http://schemas.microsoft.com/office/powerpoint/2010/main" val="31973434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33</a:t>
            </a:fld>
            <a:endParaRPr lang="en-US"/>
          </a:p>
        </p:txBody>
      </p:sp>
    </p:spTree>
    <p:extLst>
      <p:ext uri="{BB962C8B-B14F-4D97-AF65-F5344CB8AC3E}">
        <p14:creationId xmlns:p14="http://schemas.microsoft.com/office/powerpoint/2010/main" val="1511894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Yvo</a:t>
            </a:r>
            <a:r>
              <a:rPr lang="en-US" dirty="0" smtClean="0"/>
              <a:t> </a:t>
            </a:r>
            <a:r>
              <a:rPr lang="en-US" dirty="0" err="1" smtClean="0"/>
              <a:t>Desmedt</a:t>
            </a:r>
            <a:r>
              <a:rPr lang="en-US" dirty="0" smtClean="0"/>
              <a:t>,</a:t>
            </a:r>
            <a:r>
              <a:rPr lang="en-US" baseline="0" dirty="0" smtClean="0"/>
              <a:t> </a:t>
            </a:r>
            <a:r>
              <a:rPr lang="en-US" baseline="0" dirty="0" err="1" smtClean="0"/>
              <a:t>Yair</a:t>
            </a:r>
            <a:r>
              <a:rPr lang="en-US" baseline="0" dirty="0" smtClean="0"/>
              <a:t> Frankel “Threshold Cryptosystems” CRYPTO 1989</a:t>
            </a:r>
          </a:p>
          <a:p>
            <a:r>
              <a:rPr lang="en-US" baseline="0" dirty="0" smtClean="0"/>
              <a:t>Alfredo De </a:t>
            </a:r>
            <a:r>
              <a:rPr lang="en-US" baseline="0" dirty="0" err="1" smtClean="0"/>
              <a:t>Santis</a:t>
            </a:r>
            <a:r>
              <a:rPr lang="en-US" baseline="0" dirty="0" smtClean="0"/>
              <a:t>, </a:t>
            </a:r>
            <a:r>
              <a:rPr lang="en-US" baseline="0" dirty="0" err="1" smtClean="0"/>
              <a:t>Yvo</a:t>
            </a:r>
            <a:r>
              <a:rPr lang="en-US" baseline="0" dirty="0" smtClean="0"/>
              <a:t> </a:t>
            </a:r>
            <a:r>
              <a:rPr lang="en-US" baseline="0" dirty="0" err="1" smtClean="0"/>
              <a:t>Desmedt</a:t>
            </a:r>
            <a:r>
              <a:rPr lang="en-US" baseline="0" dirty="0" smtClean="0"/>
              <a:t>, </a:t>
            </a:r>
            <a:r>
              <a:rPr lang="en-US" baseline="0" dirty="0" err="1" smtClean="0"/>
              <a:t>Yair</a:t>
            </a:r>
            <a:r>
              <a:rPr lang="en-US" baseline="0" dirty="0" smtClean="0"/>
              <a:t> Frankel, </a:t>
            </a:r>
            <a:r>
              <a:rPr lang="en-US" baseline="0" dirty="0" err="1" smtClean="0"/>
              <a:t>Moti</a:t>
            </a:r>
            <a:r>
              <a:rPr lang="en-US" baseline="0" dirty="0" smtClean="0"/>
              <a:t> Yung “How to share a function securely” </a:t>
            </a:r>
            <a:r>
              <a:rPr lang="en-US" baseline="0" smtClean="0"/>
              <a:t>STOC 1994</a:t>
            </a:r>
            <a:endParaRPr lang="en-US" baseline="0" dirty="0" smtClean="0"/>
          </a:p>
        </p:txBody>
      </p:sp>
      <p:sp>
        <p:nvSpPr>
          <p:cNvPr id="4" name="Slide Number Placeholder 3"/>
          <p:cNvSpPr>
            <a:spLocks noGrp="1"/>
          </p:cNvSpPr>
          <p:nvPr>
            <p:ph type="sldNum" sz="quarter" idx="10"/>
          </p:nvPr>
        </p:nvSpPr>
        <p:spPr/>
        <p:txBody>
          <a:bodyPr/>
          <a:lstStyle/>
          <a:p>
            <a:fld id="{710EFFE1-A72A-CC4D-890D-2C89470500B7}" type="slidenum">
              <a:rPr lang="en-US" smtClean="0"/>
              <a:t>3</a:t>
            </a:fld>
            <a:endParaRPr lang="en-US"/>
          </a:p>
        </p:txBody>
      </p:sp>
    </p:spTree>
    <p:extLst>
      <p:ext uri="{BB962C8B-B14F-4D97-AF65-F5344CB8AC3E}">
        <p14:creationId xmlns:p14="http://schemas.microsoft.com/office/powerpoint/2010/main" val="11777079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34</a:t>
            </a:fld>
            <a:endParaRPr lang="en-US"/>
          </a:p>
        </p:txBody>
      </p:sp>
    </p:spTree>
    <p:extLst>
      <p:ext uri="{BB962C8B-B14F-4D97-AF65-F5344CB8AC3E}">
        <p14:creationId xmlns:p14="http://schemas.microsoft.com/office/powerpoint/2010/main" val="5921044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35</a:t>
            </a:fld>
            <a:endParaRPr lang="en-US"/>
          </a:p>
        </p:txBody>
      </p:sp>
    </p:spTree>
    <p:extLst>
      <p:ext uri="{BB962C8B-B14F-4D97-AF65-F5344CB8AC3E}">
        <p14:creationId xmlns:p14="http://schemas.microsoft.com/office/powerpoint/2010/main" val="31287173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effectLst/>
                <a:latin typeface="+mn-lt"/>
                <a:ea typeface="+mn-ea"/>
                <a:cs typeface="+mn-cs"/>
              </a:rPr>
              <a:t>ndrej</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Bogdanov</a:t>
            </a:r>
            <a:r>
              <a:rPr lang="en-US" sz="1200" kern="1200" dirty="0" smtClean="0">
                <a:solidFill>
                  <a:schemeClr val="tx1"/>
                </a:solidFill>
                <a:effectLst/>
                <a:latin typeface="+mn-lt"/>
                <a:ea typeface="+mn-ea"/>
                <a:cs typeface="+mn-cs"/>
              </a:rPr>
              <a:t>, Chin Ho Lee: “On the depth complexity of homo- </a:t>
            </a:r>
            <a:r>
              <a:rPr lang="en-US" sz="1200" kern="1200" dirty="0" err="1" smtClean="0">
                <a:solidFill>
                  <a:schemeClr val="tx1"/>
                </a:solidFill>
                <a:effectLst/>
                <a:latin typeface="+mn-lt"/>
                <a:ea typeface="+mn-ea"/>
                <a:cs typeface="+mn-cs"/>
              </a:rPr>
              <a:t>morphic</a:t>
            </a:r>
            <a:r>
              <a:rPr lang="en-US" sz="1200" kern="1200" dirty="0" smtClean="0">
                <a:solidFill>
                  <a:schemeClr val="tx1"/>
                </a:solidFill>
                <a:effectLst/>
                <a:latin typeface="+mn-lt"/>
                <a:ea typeface="+mn-ea"/>
                <a:cs typeface="+mn-cs"/>
              </a:rPr>
              <a:t> encryption schemes,” Electronic Colloquium on </a:t>
            </a:r>
            <a:r>
              <a:rPr lang="en-US" sz="1200" kern="1200" dirty="0" err="1" smtClean="0">
                <a:solidFill>
                  <a:schemeClr val="tx1"/>
                </a:solidFill>
                <a:effectLst/>
                <a:latin typeface="+mn-lt"/>
                <a:ea typeface="+mn-ea"/>
                <a:cs typeface="+mn-cs"/>
              </a:rPr>
              <a:t>Computa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tional</a:t>
            </a:r>
            <a:r>
              <a:rPr lang="en-US" sz="1200" kern="1200" dirty="0" smtClean="0">
                <a:solidFill>
                  <a:schemeClr val="tx1"/>
                </a:solidFill>
                <a:effectLst/>
                <a:latin typeface="+mn-lt"/>
                <a:ea typeface="+mn-ea"/>
                <a:cs typeface="+mn-cs"/>
              </a:rPr>
              <a:t> Complexity (ECCC) 2012/157, 2012. </a:t>
            </a:r>
          </a:p>
          <a:p>
            <a:endParaRPr lang="en-US" dirty="0"/>
          </a:p>
        </p:txBody>
      </p:sp>
      <p:sp>
        <p:nvSpPr>
          <p:cNvPr id="4" name="Slide Number Placeholder 3"/>
          <p:cNvSpPr>
            <a:spLocks noGrp="1"/>
          </p:cNvSpPr>
          <p:nvPr>
            <p:ph type="sldNum" sz="quarter" idx="10"/>
          </p:nvPr>
        </p:nvSpPr>
        <p:spPr/>
        <p:txBody>
          <a:bodyPr/>
          <a:lstStyle/>
          <a:p>
            <a:fld id="{710EFFE1-A72A-CC4D-890D-2C89470500B7}" type="slidenum">
              <a:rPr lang="en-US" smtClean="0"/>
              <a:t>36</a:t>
            </a:fld>
            <a:endParaRPr lang="en-US"/>
          </a:p>
        </p:txBody>
      </p:sp>
    </p:spTree>
    <p:extLst>
      <p:ext uri="{BB962C8B-B14F-4D97-AF65-F5344CB8AC3E}">
        <p14:creationId xmlns:p14="http://schemas.microsoft.com/office/powerpoint/2010/main" val="36590313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38</a:t>
            </a:fld>
            <a:endParaRPr lang="en-US"/>
          </a:p>
        </p:txBody>
      </p:sp>
    </p:spTree>
    <p:extLst>
      <p:ext uri="{BB962C8B-B14F-4D97-AF65-F5344CB8AC3E}">
        <p14:creationId xmlns:p14="http://schemas.microsoft.com/office/powerpoint/2010/main" val="18976172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39</a:t>
            </a:fld>
            <a:endParaRPr lang="en-US"/>
          </a:p>
        </p:txBody>
      </p:sp>
    </p:spTree>
    <p:extLst>
      <p:ext uri="{BB962C8B-B14F-4D97-AF65-F5344CB8AC3E}">
        <p14:creationId xmlns:p14="http://schemas.microsoft.com/office/powerpoint/2010/main" val="15663440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40</a:t>
            </a:fld>
            <a:endParaRPr lang="en-US"/>
          </a:p>
        </p:txBody>
      </p:sp>
    </p:spTree>
    <p:extLst>
      <p:ext uri="{BB962C8B-B14F-4D97-AF65-F5344CB8AC3E}">
        <p14:creationId xmlns:p14="http://schemas.microsoft.com/office/powerpoint/2010/main" val="14247407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41</a:t>
            </a:fld>
            <a:endParaRPr lang="en-US"/>
          </a:p>
        </p:txBody>
      </p:sp>
    </p:spTree>
    <p:extLst>
      <p:ext uri="{BB962C8B-B14F-4D97-AF65-F5344CB8AC3E}">
        <p14:creationId xmlns:p14="http://schemas.microsoft.com/office/powerpoint/2010/main" val="17231348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 general comment: I think it would</a:t>
            </a:r>
            <a:r>
              <a:rPr lang="en-US" b="1" baseline="0" dirty="0" smtClean="0"/>
              <a:t> be a good idea to expand the discussion of applications, since this is what may get people more excited about the problem. For instance, the keyword search example can be motivated by the story of a client privately subscribing to streaming stock quotes. This example is nice because it sounds useful and it can be used to explain the efficiency advantages compared to alternative approaches. Concretely, the FSS-based approach gives protocols that (inherently) have smaller communication and client-side computation than FHE-based protocols, and gives hope for even more significant savings in server-side computation. </a:t>
            </a:r>
          </a:p>
          <a:p>
            <a:endParaRPr lang="en-US" b="1" baseline="0" dirty="0" smtClean="0"/>
          </a:p>
          <a:p>
            <a:r>
              <a:rPr lang="en-US" b="1" baseline="0" dirty="0" smtClean="0"/>
              <a:t>It also seems important to add an example that describes a “writing” application, e.g., measuring popularity of web sites by having each browser/smartphone privately increment a counter. (You can mention that there are efficient ways for ensuring that queries are well formed to prevent malicious clients from messing with the total count.)</a:t>
            </a:r>
          </a:p>
        </p:txBody>
      </p:sp>
      <p:sp>
        <p:nvSpPr>
          <p:cNvPr id="4" name="Slide Number Placeholder 3"/>
          <p:cNvSpPr>
            <a:spLocks noGrp="1"/>
          </p:cNvSpPr>
          <p:nvPr>
            <p:ph type="sldNum" sz="quarter" idx="10"/>
          </p:nvPr>
        </p:nvSpPr>
        <p:spPr/>
        <p:txBody>
          <a:bodyPr/>
          <a:lstStyle/>
          <a:p>
            <a:fld id="{710EFFE1-A72A-CC4D-890D-2C89470500B7}" type="slidenum">
              <a:rPr lang="en-US" smtClean="0"/>
              <a:t>42</a:t>
            </a:fld>
            <a:endParaRPr lang="en-US"/>
          </a:p>
        </p:txBody>
      </p:sp>
    </p:spTree>
    <p:extLst>
      <p:ext uri="{BB962C8B-B14F-4D97-AF65-F5344CB8AC3E}">
        <p14:creationId xmlns:p14="http://schemas.microsoft.com/office/powerpoint/2010/main" val="124328027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It may be helpful to explicitly show the keyword search example (should take 10 more seconds given the PIR example</a:t>
            </a:r>
            <a:r>
              <a:rPr lang="en-US" b="1" baseline="0" dirty="0" smtClean="0"/>
              <a:t>) and then show a variant where the client learns the “payload” if a match is found. The reason this is useful is that getting the payload(s) associated with a search is much more useful than just getting the information on whether a match exists. Using standard sketching techniques (see, e.g., </a:t>
            </a:r>
            <a:r>
              <a:rPr lang="en-US" b="1" baseline="0" dirty="0" err="1" smtClean="0"/>
              <a:t>Ostrovsky-Skeith</a:t>
            </a:r>
            <a:r>
              <a:rPr lang="en-US" b="1" baseline="0" dirty="0" smtClean="0"/>
              <a:t>), it is possible to augment all of these “counting” protocols so that the client can recover up to d payloads of matching items at the cost of increasing the message length of the servers by a factor of O(d). </a:t>
            </a:r>
            <a:endParaRPr lang="he-IL" b="1" dirty="0" smtClean="0"/>
          </a:p>
          <a:p>
            <a:endParaRPr lang="he-IL" dirty="0"/>
          </a:p>
        </p:txBody>
      </p:sp>
      <p:sp>
        <p:nvSpPr>
          <p:cNvPr id="4" name="Slide Number Placeholder 3"/>
          <p:cNvSpPr>
            <a:spLocks noGrp="1"/>
          </p:cNvSpPr>
          <p:nvPr>
            <p:ph type="sldNum" sz="quarter" idx="10"/>
          </p:nvPr>
        </p:nvSpPr>
        <p:spPr/>
        <p:txBody>
          <a:bodyPr/>
          <a:lstStyle/>
          <a:p>
            <a:fld id="{710EFFE1-A72A-CC4D-890D-2C89470500B7}" type="slidenum">
              <a:rPr lang="en-US" smtClean="0"/>
              <a:t>43</a:t>
            </a:fld>
            <a:endParaRPr lang="en-US"/>
          </a:p>
        </p:txBody>
      </p:sp>
    </p:spTree>
    <p:extLst>
      <p:ext uri="{BB962C8B-B14F-4D97-AF65-F5344CB8AC3E}">
        <p14:creationId xmlns:p14="http://schemas.microsoft.com/office/powerpoint/2010/main" val="20251722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-Maybe clarify that NC0 does not strictly</a:t>
            </a:r>
            <a:r>
              <a:rPr lang="en-US" b="1" baseline="0" dirty="0" smtClean="0"/>
              <a:t> generalize the other things. </a:t>
            </a:r>
          </a:p>
          <a:p>
            <a:r>
              <a:rPr lang="en-US" b="1" baseline="0" dirty="0" smtClean="0"/>
              <a:t>-Maybe note that for interval functions we provide both a general reduction to point function and an efficiency improvement via a directly construction.</a:t>
            </a:r>
          </a:p>
        </p:txBody>
      </p:sp>
      <p:sp>
        <p:nvSpPr>
          <p:cNvPr id="4" name="Slide Number Placeholder 3"/>
          <p:cNvSpPr>
            <a:spLocks noGrp="1"/>
          </p:cNvSpPr>
          <p:nvPr>
            <p:ph type="sldNum" sz="quarter" idx="10"/>
          </p:nvPr>
        </p:nvSpPr>
        <p:spPr/>
        <p:txBody>
          <a:bodyPr/>
          <a:lstStyle/>
          <a:p>
            <a:fld id="{710EFFE1-A72A-CC4D-890D-2C89470500B7}" type="slidenum">
              <a:rPr lang="en-US" smtClean="0"/>
              <a:t>45</a:t>
            </a:fld>
            <a:endParaRPr lang="en-US"/>
          </a:p>
        </p:txBody>
      </p:sp>
    </p:spTree>
    <p:extLst>
      <p:ext uri="{BB962C8B-B14F-4D97-AF65-F5344CB8AC3E}">
        <p14:creationId xmlns:p14="http://schemas.microsoft.com/office/powerpoint/2010/main" val="2091923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can achieve threshold BB from</a:t>
            </a:r>
            <a:r>
              <a:rPr lang="en-US" baseline="0" dirty="0" smtClean="0"/>
              <a:t> k-out-of-k.     Share conversion paper</a:t>
            </a:r>
            <a:endParaRPr lang="en-US" dirty="0" smtClean="0"/>
          </a:p>
          <a:p>
            <a:endParaRPr lang="en-US" dirty="0" smtClean="0"/>
          </a:p>
          <a:p>
            <a:r>
              <a:rPr lang="en-US" dirty="0" err="1" smtClean="0"/>
              <a:t>Yvo</a:t>
            </a:r>
            <a:r>
              <a:rPr lang="en-US" dirty="0" smtClean="0"/>
              <a:t> </a:t>
            </a:r>
            <a:r>
              <a:rPr lang="en-US" dirty="0" err="1" smtClean="0"/>
              <a:t>Desmedt</a:t>
            </a:r>
            <a:r>
              <a:rPr lang="en-US" dirty="0" smtClean="0"/>
              <a:t>,</a:t>
            </a:r>
            <a:r>
              <a:rPr lang="en-US" baseline="0" dirty="0" smtClean="0"/>
              <a:t> </a:t>
            </a:r>
            <a:r>
              <a:rPr lang="en-US" baseline="0" dirty="0" err="1" smtClean="0"/>
              <a:t>Yair</a:t>
            </a:r>
            <a:r>
              <a:rPr lang="en-US" baseline="0" dirty="0" smtClean="0"/>
              <a:t> Frankel “Threshold Cryptosystems” CRYPTO 1989</a:t>
            </a:r>
          </a:p>
          <a:p>
            <a:r>
              <a:rPr lang="en-US" baseline="0" dirty="0" smtClean="0"/>
              <a:t>Alfredo De </a:t>
            </a:r>
            <a:r>
              <a:rPr lang="en-US" baseline="0" dirty="0" err="1" smtClean="0"/>
              <a:t>Santis</a:t>
            </a:r>
            <a:r>
              <a:rPr lang="en-US" baseline="0" dirty="0" smtClean="0"/>
              <a:t>, </a:t>
            </a:r>
            <a:r>
              <a:rPr lang="en-US" baseline="0" dirty="0" err="1" smtClean="0"/>
              <a:t>Yvo</a:t>
            </a:r>
            <a:r>
              <a:rPr lang="en-US" baseline="0" dirty="0" smtClean="0"/>
              <a:t> </a:t>
            </a:r>
            <a:r>
              <a:rPr lang="en-US" baseline="0" dirty="0" err="1" smtClean="0"/>
              <a:t>Desmedt</a:t>
            </a:r>
            <a:r>
              <a:rPr lang="en-US" baseline="0" dirty="0" smtClean="0"/>
              <a:t>, </a:t>
            </a:r>
            <a:r>
              <a:rPr lang="en-US" baseline="0" dirty="0" err="1" smtClean="0"/>
              <a:t>Yair</a:t>
            </a:r>
            <a:r>
              <a:rPr lang="en-US" baseline="0" dirty="0" smtClean="0"/>
              <a:t> Frankel, </a:t>
            </a:r>
            <a:r>
              <a:rPr lang="en-US" baseline="0" dirty="0" err="1" smtClean="0"/>
              <a:t>Moti</a:t>
            </a:r>
            <a:r>
              <a:rPr lang="en-US" baseline="0" dirty="0" smtClean="0"/>
              <a:t> Yung “How to share a function securely” STOC 1994</a:t>
            </a:r>
          </a:p>
          <a:p>
            <a:r>
              <a:rPr lang="en-US" b="1" baseline="0" dirty="0" smtClean="0"/>
              <a:t>Wouldn’t it be better to define additive secret sharing over an abelian group G and start this slide by saying that we consider f:{0,1}^n</a:t>
            </a:r>
            <a:r>
              <a:rPr lang="en-US" b="1" baseline="0" dirty="0" smtClean="0">
                <a:sym typeface="Wingdings" panose="05000000000000000000" pitchFamily="2" charset="2"/>
              </a:rPr>
              <a:t>G where G is an abelian group? You can say that this can be viewed as simultaneously sharing 2^n (correlated) secrets from G.</a:t>
            </a:r>
            <a:endParaRPr lang="en-US" b="1" dirty="0"/>
          </a:p>
        </p:txBody>
      </p:sp>
      <p:sp>
        <p:nvSpPr>
          <p:cNvPr id="4" name="Slide Number Placeholder 3"/>
          <p:cNvSpPr>
            <a:spLocks noGrp="1"/>
          </p:cNvSpPr>
          <p:nvPr>
            <p:ph type="sldNum" sz="quarter" idx="10"/>
          </p:nvPr>
        </p:nvSpPr>
        <p:spPr/>
        <p:txBody>
          <a:bodyPr/>
          <a:lstStyle/>
          <a:p>
            <a:fld id="{710EFFE1-A72A-CC4D-890D-2C89470500B7}" type="slidenum">
              <a:rPr lang="en-US" smtClean="0"/>
              <a:t>4</a:t>
            </a:fld>
            <a:endParaRPr lang="en-US"/>
          </a:p>
        </p:txBody>
      </p:sp>
    </p:spTree>
    <p:extLst>
      <p:ext uri="{BB962C8B-B14F-4D97-AF65-F5344CB8AC3E}">
        <p14:creationId xmlns:p14="http://schemas.microsoft.com/office/powerpoint/2010/main" val="117770790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46</a:t>
            </a:fld>
            <a:endParaRPr lang="en-US"/>
          </a:p>
        </p:txBody>
      </p:sp>
    </p:spTree>
    <p:extLst>
      <p:ext uri="{BB962C8B-B14F-4D97-AF65-F5344CB8AC3E}">
        <p14:creationId xmlns:p14="http://schemas.microsoft.com/office/powerpoint/2010/main" val="253613167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47</a:t>
            </a:fld>
            <a:endParaRPr lang="en-US"/>
          </a:p>
        </p:txBody>
      </p:sp>
    </p:spTree>
    <p:extLst>
      <p:ext uri="{BB962C8B-B14F-4D97-AF65-F5344CB8AC3E}">
        <p14:creationId xmlns:p14="http://schemas.microsoft.com/office/powerpoint/2010/main" val="253613167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48</a:t>
            </a:fld>
            <a:endParaRPr lang="en-US"/>
          </a:p>
        </p:txBody>
      </p:sp>
    </p:spTree>
    <p:extLst>
      <p:ext uri="{BB962C8B-B14F-4D97-AF65-F5344CB8AC3E}">
        <p14:creationId xmlns:p14="http://schemas.microsoft.com/office/powerpoint/2010/main" val="8343144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51</a:t>
            </a:fld>
            <a:endParaRPr lang="en-US"/>
          </a:p>
        </p:txBody>
      </p:sp>
    </p:spTree>
    <p:extLst>
      <p:ext uri="{BB962C8B-B14F-4D97-AF65-F5344CB8AC3E}">
        <p14:creationId xmlns:p14="http://schemas.microsoft.com/office/powerpoint/2010/main" val="35674196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Yvo</a:t>
            </a:r>
            <a:r>
              <a:rPr lang="en-US" dirty="0" smtClean="0"/>
              <a:t> </a:t>
            </a:r>
            <a:r>
              <a:rPr lang="en-US" dirty="0" err="1" smtClean="0"/>
              <a:t>Desmedt</a:t>
            </a:r>
            <a:r>
              <a:rPr lang="en-US" dirty="0" smtClean="0"/>
              <a:t>,</a:t>
            </a:r>
            <a:r>
              <a:rPr lang="en-US" baseline="0" dirty="0" smtClean="0"/>
              <a:t> </a:t>
            </a:r>
            <a:r>
              <a:rPr lang="en-US" baseline="0" dirty="0" err="1" smtClean="0"/>
              <a:t>Yair</a:t>
            </a:r>
            <a:r>
              <a:rPr lang="en-US" baseline="0" dirty="0" smtClean="0"/>
              <a:t> Frankel “Threshold Cryptosystems” CRYPTO 1989</a:t>
            </a:r>
          </a:p>
          <a:p>
            <a:r>
              <a:rPr lang="en-US" baseline="0" dirty="0" smtClean="0"/>
              <a:t>Alfredo De </a:t>
            </a:r>
            <a:r>
              <a:rPr lang="en-US" baseline="0" dirty="0" err="1" smtClean="0"/>
              <a:t>Santis</a:t>
            </a:r>
            <a:r>
              <a:rPr lang="en-US" baseline="0" dirty="0" smtClean="0"/>
              <a:t>, </a:t>
            </a:r>
            <a:r>
              <a:rPr lang="en-US" baseline="0" dirty="0" err="1" smtClean="0"/>
              <a:t>Yvo</a:t>
            </a:r>
            <a:r>
              <a:rPr lang="en-US" baseline="0" dirty="0" smtClean="0"/>
              <a:t> </a:t>
            </a:r>
            <a:r>
              <a:rPr lang="en-US" baseline="0" dirty="0" err="1" smtClean="0"/>
              <a:t>Desmedt</a:t>
            </a:r>
            <a:r>
              <a:rPr lang="en-US" baseline="0" dirty="0" smtClean="0"/>
              <a:t>, </a:t>
            </a:r>
            <a:r>
              <a:rPr lang="en-US" baseline="0" dirty="0" err="1" smtClean="0"/>
              <a:t>Yair</a:t>
            </a:r>
            <a:r>
              <a:rPr lang="en-US" baseline="0" dirty="0" smtClean="0"/>
              <a:t> Frankel, </a:t>
            </a:r>
            <a:r>
              <a:rPr lang="en-US" baseline="0" dirty="0" err="1" smtClean="0"/>
              <a:t>Moti</a:t>
            </a:r>
            <a:r>
              <a:rPr lang="en-US" baseline="0" dirty="0" smtClean="0"/>
              <a:t> Yung “How to share a function securely” STOC 1994</a:t>
            </a:r>
            <a:endParaRPr lang="en-US" dirty="0" smtClean="0"/>
          </a:p>
          <a:p>
            <a:endParaRPr lang="en-US" dirty="0" smtClean="0"/>
          </a:p>
          <a:p>
            <a:r>
              <a:rPr lang="en-US" dirty="0" smtClean="0"/>
              <a:t>Amos </a:t>
            </a:r>
            <a:r>
              <a:rPr lang="en-US" dirty="0" err="1" smtClean="0"/>
              <a:t>Beimel</a:t>
            </a:r>
            <a:r>
              <a:rPr lang="en-US" dirty="0" smtClean="0"/>
              <a:t>, Mike </a:t>
            </a:r>
            <a:r>
              <a:rPr lang="en-US" dirty="0" err="1" smtClean="0"/>
              <a:t>Burmester</a:t>
            </a:r>
            <a:r>
              <a:rPr lang="en-US" dirty="0" smtClean="0"/>
              <a:t>, </a:t>
            </a:r>
            <a:r>
              <a:rPr lang="en-US" dirty="0" err="1" smtClean="0"/>
              <a:t>Yvo</a:t>
            </a:r>
            <a:r>
              <a:rPr lang="en-US" dirty="0" smtClean="0"/>
              <a:t> </a:t>
            </a:r>
            <a:r>
              <a:rPr lang="en-US" dirty="0" err="1" smtClean="0"/>
              <a:t>Desmedt</a:t>
            </a:r>
            <a:r>
              <a:rPr lang="en-US" dirty="0" smtClean="0"/>
              <a:t>, </a:t>
            </a:r>
            <a:r>
              <a:rPr lang="en-US" dirty="0" err="1" smtClean="0"/>
              <a:t>Eyal</a:t>
            </a:r>
            <a:r>
              <a:rPr lang="en-US" dirty="0" smtClean="0"/>
              <a:t> </a:t>
            </a:r>
            <a:r>
              <a:rPr lang="en-US" dirty="0" err="1" smtClean="0"/>
              <a:t>Kushilevitz</a:t>
            </a:r>
            <a:endParaRPr lang="en-US" dirty="0"/>
          </a:p>
        </p:txBody>
      </p:sp>
      <p:sp>
        <p:nvSpPr>
          <p:cNvPr id="4" name="Slide Number Placeholder 3"/>
          <p:cNvSpPr>
            <a:spLocks noGrp="1"/>
          </p:cNvSpPr>
          <p:nvPr>
            <p:ph type="sldNum" sz="quarter" idx="10"/>
          </p:nvPr>
        </p:nvSpPr>
        <p:spPr/>
        <p:txBody>
          <a:bodyPr/>
          <a:lstStyle/>
          <a:p>
            <a:fld id="{710EFFE1-A72A-CC4D-890D-2C89470500B7}" type="slidenum">
              <a:rPr lang="en-US" smtClean="0"/>
              <a:t>52</a:t>
            </a:fld>
            <a:endParaRPr lang="en-US"/>
          </a:p>
        </p:txBody>
      </p:sp>
    </p:spTree>
    <p:extLst>
      <p:ext uri="{BB962C8B-B14F-4D97-AF65-F5344CB8AC3E}">
        <p14:creationId xmlns:p14="http://schemas.microsoft.com/office/powerpoint/2010/main" val="419687565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b="1" dirty="0"/>
          </a:p>
        </p:txBody>
      </p:sp>
      <p:sp>
        <p:nvSpPr>
          <p:cNvPr id="4" name="Slide Number Placeholder 3"/>
          <p:cNvSpPr>
            <a:spLocks noGrp="1"/>
          </p:cNvSpPr>
          <p:nvPr>
            <p:ph type="sldNum" sz="quarter" idx="10"/>
          </p:nvPr>
        </p:nvSpPr>
        <p:spPr/>
        <p:txBody>
          <a:bodyPr/>
          <a:lstStyle/>
          <a:p>
            <a:fld id="{710EFFE1-A72A-CC4D-890D-2C89470500B7}" type="slidenum">
              <a:rPr lang="en-US" smtClean="0"/>
              <a:t>53</a:t>
            </a:fld>
            <a:endParaRPr lang="en-US"/>
          </a:p>
        </p:txBody>
      </p:sp>
    </p:spTree>
    <p:extLst>
      <p:ext uri="{BB962C8B-B14F-4D97-AF65-F5344CB8AC3E}">
        <p14:creationId xmlns:p14="http://schemas.microsoft.com/office/powerpoint/2010/main" val="81616317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Cut??</a:t>
            </a:r>
          </a:p>
          <a:p>
            <a:endParaRPr lang="en-US" b="1" dirty="0" smtClean="0"/>
          </a:p>
          <a:p>
            <a:r>
              <a:rPr lang="en-US" b="1" dirty="0" smtClean="0"/>
              <a:t>You might want to note (at least in what you say) that</a:t>
            </a:r>
            <a:r>
              <a:rPr lang="en-US" b="1" baseline="0" dirty="0" smtClean="0"/>
              <a:t> for simplicity you focus here only on the 2-out-of-2 case, and it is possible to extend this notion (and some of our results) to any linear secret sharing over G.</a:t>
            </a:r>
            <a:endParaRPr lang="he-IL" b="1" dirty="0"/>
          </a:p>
        </p:txBody>
      </p:sp>
      <p:sp>
        <p:nvSpPr>
          <p:cNvPr id="4" name="Slide Number Placeholder 3"/>
          <p:cNvSpPr>
            <a:spLocks noGrp="1"/>
          </p:cNvSpPr>
          <p:nvPr>
            <p:ph type="sldNum" sz="quarter" idx="10"/>
          </p:nvPr>
        </p:nvSpPr>
        <p:spPr/>
        <p:txBody>
          <a:bodyPr/>
          <a:lstStyle/>
          <a:p>
            <a:fld id="{710EFFE1-A72A-CC4D-890D-2C89470500B7}" type="slidenum">
              <a:rPr lang="en-US" smtClean="0"/>
              <a:t>54</a:t>
            </a:fld>
            <a:endParaRPr lang="en-US"/>
          </a:p>
        </p:txBody>
      </p:sp>
    </p:spTree>
    <p:extLst>
      <p:ext uri="{BB962C8B-B14F-4D97-AF65-F5344CB8AC3E}">
        <p14:creationId xmlns:p14="http://schemas.microsoft.com/office/powerpoint/2010/main" val="20775613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55</a:t>
            </a:fld>
            <a:endParaRPr lang="en-US"/>
          </a:p>
        </p:txBody>
      </p:sp>
    </p:spTree>
    <p:extLst>
      <p:ext uri="{BB962C8B-B14F-4D97-AF65-F5344CB8AC3E}">
        <p14:creationId xmlns:p14="http://schemas.microsoft.com/office/powerpoint/2010/main" val="216498260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56</a:t>
            </a:fld>
            <a:endParaRPr lang="en-US"/>
          </a:p>
        </p:txBody>
      </p:sp>
    </p:spTree>
    <p:extLst>
      <p:ext uri="{BB962C8B-B14F-4D97-AF65-F5344CB8AC3E}">
        <p14:creationId xmlns:p14="http://schemas.microsoft.com/office/powerpoint/2010/main" val="405573271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57</a:t>
            </a:fld>
            <a:endParaRPr lang="en-US"/>
          </a:p>
        </p:txBody>
      </p:sp>
    </p:spTree>
    <p:extLst>
      <p:ext uri="{BB962C8B-B14F-4D97-AF65-F5344CB8AC3E}">
        <p14:creationId xmlns:p14="http://schemas.microsoft.com/office/powerpoint/2010/main" val="27419612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t>For instance, the keyword search example can be motivated by the story of a client privately subscribing to streaming stock quotes. This example is nice because it sounds useful and it can be used to explain the efficiency advantages compared to alternative approaches. Concretely, the FSS-based approach gives protocols that (inherently) have smaller communication and client-side computation than FHE-based protocols, and gives hope for even more significant savings in server-side computation. </a:t>
            </a:r>
          </a:p>
          <a:p>
            <a:endParaRPr lang="en-US" b="1" baseline="0" dirty="0" smtClean="0"/>
          </a:p>
          <a:p>
            <a:r>
              <a:rPr lang="en-US" b="1" baseline="0" dirty="0" smtClean="0"/>
              <a:t>It also seems important to add an example that describes a “writing” application, e.g., measuring popularity of web sites by having each browser/smartphone privately increment a counter. (You can mention that there are efficient ways for ensuring that queries are well formed to prevent malicious clients from messing with the total count.)</a:t>
            </a:r>
          </a:p>
        </p:txBody>
      </p:sp>
      <p:sp>
        <p:nvSpPr>
          <p:cNvPr id="4" name="Slide Number Placeholder 3"/>
          <p:cNvSpPr>
            <a:spLocks noGrp="1"/>
          </p:cNvSpPr>
          <p:nvPr>
            <p:ph type="sldNum" sz="quarter" idx="10"/>
          </p:nvPr>
        </p:nvSpPr>
        <p:spPr/>
        <p:txBody>
          <a:bodyPr/>
          <a:lstStyle/>
          <a:p>
            <a:fld id="{710EFFE1-A72A-CC4D-890D-2C89470500B7}" type="slidenum">
              <a:rPr lang="en-US" smtClean="0"/>
              <a:t>5</a:t>
            </a:fld>
            <a:endParaRPr lang="en-US"/>
          </a:p>
        </p:txBody>
      </p:sp>
    </p:spTree>
    <p:extLst>
      <p:ext uri="{BB962C8B-B14F-4D97-AF65-F5344CB8AC3E}">
        <p14:creationId xmlns:p14="http://schemas.microsoft.com/office/powerpoint/2010/main" val="124328027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58</a:t>
            </a:fld>
            <a:endParaRPr lang="en-US"/>
          </a:p>
        </p:txBody>
      </p:sp>
    </p:spTree>
    <p:extLst>
      <p:ext uri="{BB962C8B-B14F-4D97-AF65-F5344CB8AC3E}">
        <p14:creationId xmlns:p14="http://schemas.microsoft.com/office/powerpoint/2010/main" val="13651501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a:p>
        </p:txBody>
      </p:sp>
      <p:sp>
        <p:nvSpPr>
          <p:cNvPr id="4" name="Slide Number Placeholder 3"/>
          <p:cNvSpPr>
            <a:spLocks noGrp="1"/>
          </p:cNvSpPr>
          <p:nvPr>
            <p:ph type="sldNum" sz="quarter" idx="10"/>
          </p:nvPr>
        </p:nvSpPr>
        <p:spPr/>
        <p:txBody>
          <a:bodyPr/>
          <a:lstStyle/>
          <a:p>
            <a:fld id="{710EFFE1-A72A-CC4D-890D-2C89470500B7}" type="slidenum">
              <a:rPr lang="en-US" smtClean="0"/>
              <a:t>59</a:t>
            </a:fld>
            <a:endParaRPr lang="en-US"/>
          </a:p>
        </p:txBody>
      </p:sp>
    </p:spTree>
    <p:extLst>
      <p:ext uri="{BB962C8B-B14F-4D97-AF65-F5344CB8AC3E}">
        <p14:creationId xmlns:p14="http://schemas.microsoft.com/office/powerpoint/2010/main" val="208460348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Remind readers what the</a:t>
            </a:r>
            <a:r>
              <a:rPr lang="en-US" b="1" baseline="0" dirty="0" smtClean="0"/>
              <a:t> previous results was, and possibly say that if we use a single parameter </a:t>
            </a:r>
            <a:r>
              <a:rPr lang="en-US" b="1" baseline="0" dirty="0" err="1" smtClean="0"/>
              <a:t>def</a:t>
            </a:r>
            <a:r>
              <a:rPr lang="en-US" b="1" baseline="0" dirty="0" smtClean="0"/>
              <a:t> (where n is also a security parameter) this result means that we can get the key size to be n^{1.001} (compared to n^{log_2 3}) assuming the existence of any OWF/PRG.</a:t>
            </a:r>
          </a:p>
          <a:p>
            <a:endParaRPr lang="he-IL" dirty="0"/>
          </a:p>
        </p:txBody>
      </p:sp>
      <p:sp>
        <p:nvSpPr>
          <p:cNvPr id="4" name="Slide Number Placeholder 3"/>
          <p:cNvSpPr>
            <a:spLocks noGrp="1"/>
          </p:cNvSpPr>
          <p:nvPr>
            <p:ph type="sldNum" sz="quarter" idx="10"/>
          </p:nvPr>
        </p:nvSpPr>
        <p:spPr/>
        <p:txBody>
          <a:bodyPr/>
          <a:lstStyle/>
          <a:p>
            <a:fld id="{710EFFE1-A72A-CC4D-890D-2C89470500B7}" type="slidenum">
              <a:rPr lang="en-US" smtClean="0"/>
              <a:t>60</a:t>
            </a:fld>
            <a:endParaRPr lang="en-US"/>
          </a:p>
        </p:txBody>
      </p:sp>
    </p:spTree>
    <p:extLst>
      <p:ext uri="{BB962C8B-B14F-4D97-AF65-F5344CB8AC3E}">
        <p14:creationId xmlns:p14="http://schemas.microsoft.com/office/powerpoint/2010/main" val="163835719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-Maybe clarify that NC0 does not strictly</a:t>
            </a:r>
            <a:r>
              <a:rPr lang="en-US" b="1" baseline="0" dirty="0" smtClean="0"/>
              <a:t> generalize the other things. </a:t>
            </a:r>
          </a:p>
          <a:p>
            <a:r>
              <a:rPr lang="en-US" b="1" baseline="0" dirty="0" smtClean="0"/>
              <a:t>-Maybe note that for interval functions we provide both a general reduction to point function and an efficiency improvement via a directly construction.</a:t>
            </a:r>
          </a:p>
        </p:txBody>
      </p:sp>
      <p:sp>
        <p:nvSpPr>
          <p:cNvPr id="4" name="Slide Number Placeholder 3"/>
          <p:cNvSpPr>
            <a:spLocks noGrp="1"/>
          </p:cNvSpPr>
          <p:nvPr>
            <p:ph type="sldNum" sz="quarter" idx="10"/>
          </p:nvPr>
        </p:nvSpPr>
        <p:spPr/>
        <p:txBody>
          <a:bodyPr/>
          <a:lstStyle/>
          <a:p>
            <a:fld id="{710EFFE1-A72A-CC4D-890D-2C89470500B7}" type="slidenum">
              <a:rPr lang="en-US" smtClean="0"/>
              <a:t>62</a:t>
            </a:fld>
            <a:endParaRPr lang="en-US"/>
          </a:p>
        </p:txBody>
      </p:sp>
    </p:spTree>
    <p:extLst>
      <p:ext uri="{BB962C8B-B14F-4D97-AF65-F5344CB8AC3E}">
        <p14:creationId xmlns:p14="http://schemas.microsoft.com/office/powerpoint/2010/main" val="2091923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It may be helpful to explicitly show the keyword search example (should take 10 more seconds given the PIR example</a:t>
            </a:r>
            <a:r>
              <a:rPr lang="en-US" b="1" baseline="0" dirty="0" smtClean="0"/>
              <a:t>) and then show a variant where the client learns the “payload” if a match is found. The reason this is useful is that getting the payload(s) associated with a search is much more useful than just getting the information on whether a match exists. Using standard sketching techniques (see, e.g., </a:t>
            </a:r>
            <a:r>
              <a:rPr lang="en-US" b="1" baseline="0" dirty="0" err="1" smtClean="0"/>
              <a:t>Ostrovsky-Skeith</a:t>
            </a:r>
            <a:r>
              <a:rPr lang="en-US" b="1" baseline="0" dirty="0" smtClean="0"/>
              <a:t>), it is possible to augment all of these “counting” protocols so that the client can recover up to d payloads of matching items at the cost of increasing the message length of the servers by a factor of O(d). </a:t>
            </a:r>
            <a:endParaRPr lang="he-IL" b="1" dirty="0" smtClean="0"/>
          </a:p>
          <a:p>
            <a:endParaRPr lang="he-IL" dirty="0"/>
          </a:p>
        </p:txBody>
      </p:sp>
      <p:sp>
        <p:nvSpPr>
          <p:cNvPr id="4" name="Slide Number Placeholder 3"/>
          <p:cNvSpPr>
            <a:spLocks noGrp="1"/>
          </p:cNvSpPr>
          <p:nvPr>
            <p:ph type="sldNum" sz="quarter" idx="10"/>
          </p:nvPr>
        </p:nvSpPr>
        <p:spPr/>
        <p:txBody>
          <a:bodyPr/>
          <a:lstStyle/>
          <a:p>
            <a:fld id="{710EFFE1-A72A-CC4D-890D-2C89470500B7}" type="slidenum">
              <a:rPr lang="en-US" smtClean="0"/>
              <a:t>6</a:t>
            </a:fld>
            <a:endParaRPr lang="en-US"/>
          </a:p>
        </p:txBody>
      </p:sp>
    </p:spTree>
    <p:extLst>
      <p:ext uri="{BB962C8B-B14F-4D97-AF65-F5344CB8AC3E}">
        <p14:creationId xmlns:p14="http://schemas.microsoft.com/office/powerpoint/2010/main" val="20251722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It may be helpful to explicitly show the keyword search example (should take 10 more seconds given the PIR example</a:t>
            </a:r>
            <a:r>
              <a:rPr lang="en-US" b="1" baseline="0" dirty="0" smtClean="0"/>
              <a:t>) and then show a variant where the client learns the “payload” if a match is found. The reason this is useful is that getting the payload(s) associated with a search is much more useful than just getting the information on whether a match exists. Using standard sketching techniques (see, e.g., </a:t>
            </a:r>
            <a:r>
              <a:rPr lang="en-US" b="1" baseline="0" dirty="0" err="1" smtClean="0"/>
              <a:t>Ostrovsky-Skeith</a:t>
            </a:r>
            <a:r>
              <a:rPr lang="en-US" b="1" baseline="0" dirty="0" smtClean="0"/>
              <a:t>), it is possible to augment all of these “counting” protocols so that the client can recover up to d payloads of matching items at the cost of increasing the message length of the servers by a factor of O(d). </a:t>
            </a:r>
            <a:endParaRPr lang="he-IL" b="1" dirty="0" smtClean="0"/>
          </a:p>
          <a:p>
            <a:endParaRPr lang="he-IL" dirty="0"/>
          </a:p>
        </p:txBody>
      </p:sp>
      <p:sp>
        <p:nvSpPr>
          <p:cNvPr id="4" name="Slide Number Placeholder 3"/>
          <p:cNvSpPr>
            <a:spLocks noGrp="1"/>
          </p:cNvSpPr>
          <p:nvPr>
            <p:ph type="sldNum" sz="quarter" idx="10"/>
          </p:nvPr>
        </p:nvSpPr>
        <p:spPr/>
        <p:txBody>
          <a:bodyPr/>
          <a:lstStyle/>
          <a:p>
            <a:fld id="{710EFFE1-A72A-CC4D-890D-2C89470500B7}" type="slidenum">
              <a:rPr lang="en-US" smtClean="0"/>
              <a:t>7</a:t>
            </a:fld>
            <a:endParaRPr lang="en-US"/>
          </a:p>
        </p:txBody>
      </p:sp>
    </p:spTree>
    <p:extLst>
      <p:ext uri="{BB962C8B-B14F-4D97-AF65-F5344CB8AC3E}">
        <p14:creationId xmlns:p14="http://schemas.microsoft.com/office/powerpoint/2010/main" val="20251722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It may be helpful to explicitly show the keyword search example (should take 10 more seconds given the PIR example</a:t>
            </a:r>
            <a:r>
              <a:rPr lang="en-US" b="1" baseline="0" dirty="0" smtClean="0"/>
              <a:t>) and then show a variant where the client learns the “payload” if a match is found. The reason this is useful is that getting the payload(s) associated with a search is much more useful than just getting the information on whether a match exists. Using standard sketching techniques (see, e.g., </a:t>
            </a:r>
            <a:r>
              <a:rPr lang="en-US" b="1" baseline="0" dirty="0" err="1" smtClean="0"/>
              <a:t>Ostrovsky-Skeith</a:t>
            </a:r>
            <a:r>
              <a:rPr lang="en-US" b="1" baseline="0" dirty="0" smtClean="0"/>
              <a:t>), it is possible to augment all of these “counting” protocols so that the client can recover up to d payloads of matching items at the cost of increasing the message length of the servers by a factor of O(d). </a:t>
            </a:r>
            <a:endParaRPr lang="he-IL" b="1" dirty="0" smtClean="0"/>
          </a:p>
          <a:p>
            <a:endParaRPr lang="he-IL" dirty="0"/>
          </a:p>
        </p:txBody>
      </p:sp>
      <p:sp>
        <p:nvSpPr>
          <p:cNvPr id="4" name="Slide Number Placeholder 3"/>
          <p:cNvSpPr>
            <a:spLocks noGrp="1"/>
          </p:cNvSpPr>
          <p:nvPr>
            <p:ph type="sldNum" sz="quarter" idx="10"/>
          </p:nvPr>
        </p:nvSpPr>
        <p:spPr/>
        <p:txBody>
          <a:bodyPr/>
          <a:lstStyle/>
          <a:p>
            <a:fld id="{710EFFE1-A72A-CC4D-890D-2C89470500B7}" type="slidenum">
              <a:rPr lang="en-US" smtClean="0"/>
              <a:t>8</a:t>
            </a:fld>
            <a:endParaRPr lang="en-US"/>
          </a:p>
        </p:txBody>
      </p:sp>
    </p:spTree>
    <p:extLst>
      <p:ext uri="{BB962C8B-B14F-4D97-AF65-F5344CB8AC3E}">
        <p14:creationId xmlns:p14="http://schemas.microsoft.com/office/powerpoint/2010/main" val="20251722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Amos </a:t>
            </a:r>
            <a:r>
              <a:rPr lang="en-US" dirty="0" err="1" smtClean="0"/>
              <a:t>Beimel</a:t>
            </a:r>
            <a:r>
              <a:rPr lang="en-US" dirty="0" smtClean="0"/>
              <a:t>, Mike </a:t>
            </a:r>
            <a:r>
              <a:rPr lang="en-US" dirty="0" err="1" smtClean="0"/>
              <a:t>Burmester</a:t>
            </a:r>
            <a:r>
              <a:rPr lang="en-US" dirty="0" smtClean="0"/>
              <a:t>, </a:t>
            </a:r>
            <a:r>
              <a:rPr lang="en-US" dirty="0" err="1" smtClean="0"/>
              <a:t>Yvo</a:t>
            </a:r>
            <a:r>
              <a:rPr lang="en-US" dirty="0" smtClean="0"/>
              <a:t> </a:t>
            </a:r>
            <a:r>
              <a:rPr lang="en-US" dirty="0" err="1" smtClean="0"/>
              <a:t>Desmedt</a:t>
            </a:r>
            <a:r>
              <a:rPr lang="en-US" dirty="0" smtClean="0"/>
              <a:t>, </a:t>
            </a:r>
            <a:r>
              <a:rPr lang="en-US" dirty="0" err="1" smtClean="0"/>
              <a:t>Eyal</a:t>
            </a:r>
            <a:r>
              <a:rPr lang="en-US" dirty="0" smtClean="0"/>
              <a:t> </a:t>
            </a:r>
            <a:r>
              <a:rPr lang="en-US" dirty="0" err="1" smtClean="0"/>
              <a:t>Kushilevitz</a:t>
            </a:r>
            <a:endParaRPr lang="en-US" dirty="0" smtClean="0"/>
          </a:p>
          <a:p>
            <a:endParaRPr lang="he-IL" b="1" dirty="0"/>
          </a:p>
        </p:txBody>
      </p:sp>
      <p:sp>
        <p:nvSpPr>
          <p:cNvPr id="4" name="Slide Number Placeholder 3"/>
          <p:cNvSpPr>
            <a:spLocks noGrp="1"/>
          </p:cNvSpPr>
          <p:nvPr>
            <p:ph type="sldNum" sz="quarter" idx="10"/>
          </p:nvPr>
        </p:nvSpPr>
        <p:spPr/>
        <p:txBody>
          <a:bodyPr/>
          <a:lstStyle/>
          <a:p>
            <a:fld id="{710EFFE1-A72A-CC4D-890D-2C89470500B7}" type="slidenum">
              <a:rPr lang="en-US" smtClean="0"/>
              <a:t>13</a:t>
            </a:fld>
            <a:endParaRPr lang="en-US"/>
          </a:p>
        </p:txBody>
      </p:sp>
    </p:spTree>
    <p:extLst>
      <p:ext uri="{BB962C8B-B14F-4D97-AF65-F5344CB8AC3E}">
        <p14:creationId xmlns:p14="http://schemas.microsoft.com/office/powerpoint/2010/main" val="8161631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7AC882-5F68-064D-A36A-82C89A334B4B}"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CEB256-046F-164C-B743-1C9B72116E5C}" type="slidenum">
              <a:rPr lang="en-US" smtClean="0"/>
              <a:t>‹#›</a:t>
            </a:fld>
            <a:endParaRPr lang="en-US"/>
          </a:p>
        </p:txBody>
      </p:sp>
    </p:spTree>
    <p:extLst>
      <p:ext uri="{BB962C8B-B14F-4D97-AF65-F5344CB8AC3E}">
        <p14:creationId xmlns:p14="http://schemas.microsoft.com/office/powerpoint/2010/main" val="355746502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7AC882-5F68-064D-A36A-82C89A334B4B}"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CEB256-046F-164C-B743-1C9B72116E5C}" type="slidenum">
              <a:rPr lang="en-US" smtClean="0"/>
              <a:t>‹#›</a:t>
            </a:fld>
            <a:endParaRPr lang="en-US"/>
          </a:p>
        </p:txBody>
      </p:sp>
    </p:spTree>
    <p:extLst>
      <p:ext uri="{BB962C8B-B14F-4D97-AF65-F5344CB8AC3E}">
        <p14:creationId xmlns:p14="http://schemas.microsoft.com/office/powerpoint/2010/main" val="77303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7AC882-5F68-064D-A36A-82C89A334B4B}"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CEB256-046F-164C-B743-1C9B72116E5C}" type="slidenum">
              <a:rPr lang="en-US" smtClean="0"/>
              <a:t>‹#›</a:t>
            </a:fld>
            <a:endParaRPr lang="en-US"/>
          </a:p>
        </p:txBody>
      </p:sp>
    </p:spTree>
    <p:extLst>
      <p:ext uri="{BB962C8B-B14F-4D97-AF65-F5344CB8AC3E}">
        <p14:creationId xmlns:p14="http://schemas.microsoft.com/office/powerpoint/2010/main" val="3726780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7AC882-5F68-064D-A36A-82C89A334B4B}"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CEB256-046F-164C-B743-1C9B72116E5C}" type="slidenum">
              <a:rPr lang="en-US" smtClean="0"/>
              <a:t>‹#›</a:t>
            </a:fld>
            <a:endParaRPr lang="en-US"/>
          </a:p>
        </p:txBody>
      </p:sp>
    </p:spTree>
    <p:extLst>
      <p:ext uri="{BB962C8B-B14F-4D97-AF65-F5344CB8AC3E}">
        <p14:creationId xmlns:p14="http://schemas.microsoft.com/office/powerpoint/2010/main" val="32266217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7AC882-5F68-064D-A36A-82C89A334B4B}" type="datetimeFigureOut">
              <a:rPr lang="en-US" smtClean="0"/>
              <a:t>4/28/2015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CEB256-046F-164C-B743-1C9B72116E5C}" type="slidenum">
              <a:rPr lang="en-US" smtClean="0"/>
              <a:t>‹#›</a:t>
            </a:fld>
            <a:endParaRPr lang="en-US"/>
          </a:p>
        </p:txBody>
      </p:sp>
    </p:spTree>
    <p:extLst>
      <p:ext uri="{BB962C8B-B14F-4D97-AF65-F5344CB8AC3E}">
        <p14:creationId xmlns:p14="http://schemas.microsoft.com/office/powerpoint/2010/main" val="11329456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7AC882-5F68-064D-A36A-82C89A334B4B}" type="datetimeFigureOut">
              <a:rPr lang="en-US" smtClean="0"/>
              <a:t>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CEB256-046F-164C-B743-1C9B72116E5C}" type="slidenum">
              <a:rPr lang="en-US" smtClean="0"/>
              <a:t>‹#›</a:t>
            </a:fld>
            <a:endParaRPr lang="en-US"/>
          </a:p>
        </p:txBody>
      </p:sp>
    </p:spTree>
    <p:extLst>
      <p:ext uri="{BB962C8B-B14F-4D97-AF65-F5344CB8AC3E}">
        <p14:creationId xmlns:p14="http://schemas.microsoft.com/office/powerpoint/2010/main" val="77089804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7AC882-5F68-064D-A36A-82C89A334B4B}" type="datetimeFigureOut">
              <a:rPr lang="en-US" smtClean="0"/>
              <a:t>4/28/2015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CEB256-046F-164C-B743-1C9B72116E5C}" type="slidenum">
              <a:rPr lang="en-US" smtClean="0"/>
              <a:t>‹#›</a:t>
            </a:fld>
            <a:endParaRPr lang="en-US"/>
          </a:p>
        </p:txBody>
      </p:sp>
    </p:spTree>
    <p:extLst>
      <p:ext uri="{BB962C8B-B14F-4D97-AF65-F5344CB8AC3E}">
        <p14:creationId xmlns:p14="http://schemas.microsoft.com/office/powerpoint/2010/main" val="343242384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7AC882-5F68-064D-A36A-82C89A334B4B}" type="datetimeFigureOut">
              <a:rPr lang="en-US" smtClean="0"/>
              <a:t>4/28/2015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CEB256-046F-164C-B743-1C9B72116E5C}" type="slidenum">
              <a:rPr lang="en-US" smtClean="0"/>
              <a:t>‹#›</a:t>
            </a:fld>
            <a:endParaRPr lang="en-US"/>
          </a:p>
        </p:txBody>
      </p:sp>
    </p:spTree>
    <p:extLst>
      <p:ext uri="{BB962C8B-B14F-4D97-AF65-F5344CB8AC3E}">
        <p14:creationId xmlns:p14="http://schemas.microsoft.com/office/powerpoint/2010/main" val="3318334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7AC882-5F68-064D-A36A-82C89A334B4B}" type="datetimeFigureOut">
              <a:rPr lang="en-US" smtClean="0"/>
              <a:t>4/28/2015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CEB256-046F-164C-B743-1C9B72116E5C}" type="slidenum">
              <a:rPr lang="en-US" smtClean="0"/>
              <a:t>‹#›</a:t>
            </a:fld>
            <a:endParaRPr lang="en-US"/>
          </a:p>
        </p:txBody>
      </p:sp>
    </p:spTree>
    <p:extLst>
      <p:ext uri="{BB962C8B-B14F-4D97-AF65-F5344CB8AC3E}">
        <p14:creationId xmlns:p14="http://schemas.microsoft.com/office/powerpoint/2010/main" val="42393520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7AC882-5F68-064D-A36A-82C89A334B4B}" type="datetimeFigureOut">
              <a:rPr lang="en-US" smtClean="0"/>
              <a:t>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CEB256-046F-164C-B743-1C9B72116E5C}" type="slidenum">
              <a:rPr lang="en-US" smtClean="0"/>
              <a:t>‹#›</a:t>
            </a:fld>
            <a:endParaRPr lang="en-US"/>
          </a:p>
        </p:txBody>
      </p:sp>
    </p:spTree>
    <p:extLst>
      <p:ext uri="{BB962C8B-B14F-4D97-AF65-F5344CB8AC3E}">
        <p14:creationId xmlns:p14="http://schemas.microsoft.com/office/powerpoint/2010/main" val="474500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7AC882-5F68-064D-A36A-82C89A334B4B}" type="datetimeFigureOut">
              <a:rPr lang="en-US" smtClean="0"/>
              <a:t>4/28/2015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CEB256-046F-164C-B743-1C9B72116E5C}" type="slidenum">
              <a:rPr lang="en-US" smtClean="0"/>
              <a:t>‹#›</a:t>
            </a:fld>
            <a:endParaRPr lang="en-US"/>
          </a:p>
        </p:txBody>
      </p:sp>
    </p:spTree>
    <p:extLst>
      <p:ext uri="{BB962C8B-B14F-4D97-AF65-F5344CB8AC3E}">
        <p14:creationId xmlns:p14="http://schemas.microsoft.com/office/powerpoint/2010/main" val="1622710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Gill Sans MT"/>
                <a:cs typeface="Gill Sans MT"/>
              </a:defRPr>
            </a:lvl1pPr>
          </a:lstStyle>
          <a:p>
            <a:fld id="{1B7AC882-5F68-064D-A36A-82C89A334B4B}" type="datetimeFigureOut">
              <a:rPr lang="en-US" smtClean="0"/>
              <a:pPr/>
              <a:t>4/28/2015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Gill Sans MT"/>
                <a:cs typeface="Gill Sans MT"/>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Gill Sans MT"/>
                <a:cs typeface="Gill Sans MT"/>
              </a:defRPr>
            </a:lvl1pPr>
          </a:lstStyle>
          <a:p>
            <a:fld id="{25CEB256-046F-164C-B743-1C9B72116E5C}" type="slidenum">
              <a:rPr lang="en-US" smtClean="0"/>
              <a:pPr/>
              <a:t>‹#›</a:t>
            </a:fld>
            <a:endParaRPr lang="en-US"/>
          </a:p>
        </p:txBody>
      </p:sp>
    </p:spTree>
    <p:extLst>
      <p:ext uri="{BB962C8B-B14F-4D97-AF65-F5344CB8AC3E}">
        <p14:creationId xmlns:p14="http://schemas.microsoft.com/office/powerpoint/2010/main" val="2298813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Gill Sans MT"/>
          <a:ea typeface="+mj-ea"/>
          <a:cs typeface="Gill Sans MT"/>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Gill Sans MT"/>
          <a:ea typeface="+mn-ea"/>
          <a:cs typeface="Gill Sans MT"/>
        </a:defRPr>
      </a:lvl1pPr>
      <a:lvl2pPr marL="742950" indent="-285750" algn="l" defTabSz="457200" rtl="0" eaLnBrk="1" latinLnBrk="0" hangingPunct="1">
        <a:spcBef>
          <a:spcPct val="20000"/>
        </a:spcBef>
        <a:buFont typeface="Arial"/>
        <a:buChar char="–"/>
        <a:defRPr sz="2800" kern="1200">
          <a:solidFill>
            <a:schemeClr val="tx1"/>
          </a:solidFill>
          <a:latin typeface="Gill Sans MT"/>
          <a:ea typeface="+mn-ea"/>
          <a:cs typeface="Gill Sans MT"/>
        </a:defRPr>
      </a:lvl2pPr>
      <a:lvl3pPr marL="1143000" indent="-228600" algn="l" defTabSz="457200" rtl="0" eaLnBrk="1" latinLnBrk="0" hangingPunct="1">
        <a:spcBef>
          <a:spcPct val="20000"/>
        </a:spcBef>
        <a:buFont typeface="Arial"/>
        <a:buChar char="•"/>
        <a:defRPr sz="2400" kern="1200">
          <a:solidFill>
            <a:schemeClr val="tx1"/>
          </a:solidFill>
          <a:latin typeface="Gill Sans MT"/>
          <a:ea typeface="+mn-ea"/>
          <a:cs typeface="Gill Sans MT"/>
        </a:defRPr>
      </a:lvl3pPr>
      <a:lvl4pPr marL="1600200" indent="-228600" algn="l" defTabSz="457200" rtl="0" eaLnBrk="1" latinLnBrk="0" hangingPunct="1">
        <a:spcBef>
          <a:spcPct val="20000"/>
        </a:spcBef>
        <a:buFont typeface="Arial"/>
        <a:buChar char="–"/>
        <a:defRPr sz="2000" kern="1200">
          <a:solidFill>
            <a:schemeClr val="tx1"/>
          </a:solidFill>
          <a:latin typeface="Gill Sans MT"/>
          <a:ea typeface="+mn-ea"/>
          <a:cs typeface="Gill Sans MT"/>
        </a:defRPr>
      </a:lvl4pPr>
      <a:lvl5pPr marL="2057400" indent="-228600" algn="l" defTabSz="457200" rtl="0" eaLnBrk="1" latinLnBrk="0" hangingPunct="1">
        <a:spcBef>
          <a:spcPct val="20000"/>
        </a:spcBef>
        <a:buFont typeface="Arial"/>
        <a:buChar char="»"/>
        <a:defRPr sz="2000" kern="1200">
          <a:solidFill>
            <a:schemeClr val="tx1"/>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microsoft.com/office/2007/relationships/hdphoto" Target="../media/hdphoto2.wdp"/><Relationship Id="rId7"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image" Target="../media/image16.emf"/><Relationship Id="rId7" Type="http://schemas.openxmlformats.org/officeDocument/2006/relationships/image" Target="../media/image20.e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9.emf"/><Relationship Id="rId5" Type="http://schemas.openxmlformats.org/officeDocument/2006/relationships/image" Target="../media/image18.emf"/><Relationship Id="rId4" Type="http://schemas.openxmlformats.org/officeDocument/2006/relationships/image" Target="../media/image17.emf"/></Relationships>
</file>

<file path=ppt/slides/_rels/slide15.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image" Target="../media/image16.emf"/><Relationship Id="rId7" Type="http://schemas.openxmlformats.org/officeDocument/2006/relationships/image" Target="../media/image20.emf"/><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9.emf"/><Relationship Id="rId5" Type="http://schemas.openxmlformats.org/officeDocument/2006/relationships/image" Target="../media/image18.emf"/><Relationship Id="rId4" Type="http://schemas.openxmlformats.org/officeDocument/2006/relationships/image" Target="../media/image17.e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emf"/><Relationship Id="rId9" Type="http://schemas.openxmlformats.org/officeDocument/2006/relationships/image" Target="../media/image5.emf"/></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3.wdp"/><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11.emf"/><Relationship Id="rId5" Type="http://schemas.microsoft.com/office/2007/relationships/hdphoto" Target="../media/hdphoto2.wdp"/><Relationship Id="rId4" Type="http://schemas.openxmlformats.org/officeDocument/2006/relationships/image" Target="../media/image3.png"/></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microsoft.com/office/2007/relationships/hdphoto" Target="../media/hdphoto2.wdp"/></Relationships>
</file>

<file path=ppt/slides/_rels/slide4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16.emf"/><Relationship Id="rId4" Type="http://schemas.openxmlformats.org/officeDocument/2006/relationships/image" Target="../media/image18.emf"/></Relationships>
</file>

<file path=ppt/slides/_rels/slide4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emf"/><Relationship Id="rId9" Type="http://schemas.openxmlformats.org/officeDocument/2006/relationships/image" Target="../media/image5.emf"/></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microsoft.com/office/2007/relationships/hdphoto" Target="../media/hdphoto2.wdp"/></Relationships>
</file>

<file path=ppt/slides/_rels/slide5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26.emf"/></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_rels/slide60.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16.emf"/><Relationship Id="rId4" Type="http://schemas.openxmlformats.org/officeDocument/2006/relationships/image" Target="../media/image18.emf"/></Relationships>
</file>

<file path=ppt/slides/_rels/slide7.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1.png"/><Relationship Id="rId7"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microsoft.com/office/2007/relationships/hdphoto" Target="../media/hdphoto3.wdp"/><Relationship Id="rId5" Type="http://schemas.microsoft.com/office/2007/relationships/hdphoto" Target="../media/hdphoto2.wdp"/><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3.png"/><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emf"/><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rapezoid 20"/>
          <p:cNvSpPr/>
          <p:nvPr/>
        </p:nvSpPr>
        <p:spPr>
          <a:xfrm flipV="1">
            <a:off x="-3447312" y="-102249"/>
            <a:ext cx="8197644" cy="7126051"/>
          </a:xfrm>
          <a:prstGeom prst="trapezoid">
            <a:avLst/>
          </a:prstGeom>
          <a:gradFill flip="none" rotWithShape="1">
            <a:gsLst>
              <a:gs pos="35000">
                <a:srgbClr val="1B2C5E"/>
              </a:gs>
              <a:gs pos="94000">
                <a:schemeClr val="accent1">
                  <a:lumMod val="40000"/>
                  <a:lumOff val="60000"/>
                </a:schemeClr>
              </a:gs>
            </a:gsLst>
            <a:lin ang="198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rapezoid 21"/>
          <p:cNvSpPr/>
          <p:nvPr/>
        </p:nvSpPr>
        <p:spPr>
          <a:xfrm>
            <a:off x="2974461" y="0"/>
            <a:ext cx="8197644" cy="7126051"/>
          </a:xfrm>
          <a:prstGeom prst="trapezoid">
            <a:avLst/>
          </a:prstGeom>
          <a:gradFill flip="none" rotWithShape="1">
            <a:gsLst>
              <a:gs pos="87000">
                <a:schemeClr val="tx2">
                  <a:lumMod val="75000"/>
                </a:schemeClr>
              </a:gs>
              <a:gs pos="0">
                <a:schemeClr val="accent1">
                  <a:lumMod val="40000"/>
                  <a:lumOff val="60000"/>
                </a:schemeClr>
              </a:gs>
            </a:gsLst>
            <a:lin ang="18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4" name="Table 3"/>
          <p:cNvGraphicFramePr>
            <a:graphicFrameLocks noGrp="1"/>
          </p:cNvGraphicFramePr>
          <p:nvPr>
            <p:extLst>
              <p:ext uri="{D42A27DB-BD31-4B8C-83A1-F6EECF244321}">
                <p14:modId xmlns:p14="http://schemas.microsoft.com/office/powerpoint/2010/main" val="3605506702"/>
              </p:ext>
            </p:extLst>
          </p:nvPr>
        </p:nvGraphicFramePr>
        <p:xfrm>
          <a:off x="1055632" y="4079875"/>
          <a:ext cx="7218957" cy="1219200"/>
        </p:xfrm>
        <a:graphic>
          <a:graphicData uri="http://schemas.openxmlformats.org/drawingml/2006/table">
            <a:tbl>
              <a:tblPr firstRow="1" bandRow="1">
                <a:tableStyleId>{2D5ABB26-0587-4C30-8999-92F81FD0307C}</a:tableStyleId>
              </a:tblPr>
              <a:tblGrid>
                <a:gridCol w="2502726"/>
                <a:gridCol w="2238816"/>
                <a:gridCol w="2477415"/>
              </a:tblGrid>
              <a:tr h="370840">
                <a:tc>
                  <a:txBody>
                    <a:bodyPr/>
                    <a:lstStyle/>
                    <a:p>
                      <a:pPr algn="ctr"/>
                      <a:r>
                        <a:rPr lang="en-US" sz="2800" b="1" dirty="0" err="1" smtClean="0"/>
                        <a:t>Elette</a:t>
                      </a:r>
                      <a:r>
                        <a:rPr lang="en-US" sz="2800" b="1" dirty="0" smtClean="0"/>
                        <a:t> Boyle</a:t>
                      </a:r>
                      <a:endParaRPr lang="en-US" sz="2800" b="1" dirty="0"/>
                    </a:p>
                  </a:txBody>
                  <a:tcPr/>
                </a:tc>
                <a:tc>
                  <a:txBody>
                    <a:bodyPr/>
                    <a:lstStyle/>
                    <a:p>
                      <a:pPr algn="ctr"/>
                      <a:r>
                        <a:rPr lang="en-US" sz="2800" dirty="0" err="1" smtClean="0"/>
                        <a:t>Niv</a:t>
                      </a:r>
                      <a:r>
                        <a:rPr lang="en-US" sz="2800" baseline="0" dirty="0" smtClean="0"/>
                        <a:t> </a:t>
                      </a:r>
                      <a:r>
                        <a:rPr lang="en-US" sz="2800" baseline="0" dirty="0" err="1" smtClean="0"/>
                        <a:t>Gilboa</a:t>
                      </a:r>
                      <a:endParaRPr lang="en-US" sz="2800" dirty="0"/>
                    </a:p>
                  </a:txBody>
                  <a:tcPr/>
                </a:tc>
                <a:tc>
                  <a:txBody>
                    <a:bodyPr/>
                    <a:lstStyle/>
                    <a:p>
                      <a:pPr algn="ctr"/>
                      <a:r>
                        <a:rPr lang="en-US" sz="2800" dirty="0" smtClean="0"/>
                        <a:t>Yuval </a:t>
                      </a:r>
                      <a:r>
                        <a:rPr lang="en-US" sz="2800" dirty="0" err="1" smtClean="0"/>
                        <a:t>Ishai</a:t>
                      </a:r>
                      <a:endParaRPr lang="en-US" sz="2800" dirty="0"/>
                    </a:p>
                  </a:txBody>
                  <a:tcPr/>
                </a:tc>
              </a:tr>
              <a:tr h="370840">
                <a:tc>
                  <a:txBody>
                    <a:bodyPr/>
                    <a:lstStyle/>
                    <a:p>
                      <a:pPr algn="ctr"/>
                      <a:r>
                        <a:rPr lang="en-US" sz="2000" dirty="0" err="1" smtClean="0"/>
                        <a:t>Technion</a:t>
                      </a:r>
                      <a:endParaRPr lang="en-US" sz="2000" dirty="0"/>
                    </a:p>
                  </a:txBody>
                  <a:tcPr/>
                </a:tc>
                <a:tc>
                  <a:txBody>
                    <a:bodyPr/>
                    <a:lstStyle/>
                    <a:p>
                      <a:pPr algn="ctr"/>
                      <a:r>
                        <a:rPr lang="en-US" sz="2000" dirty="0" smtClean="0"/>
                        <a:t>Ben </a:t>
                      </a:r>
                      <a:r>
                        <a:rPr lang="en-US" sz="2000" dirty="0" err="1" smtClean="0"/>
                        <a:t>Gurion</a:t>
                      </a:r>
                      <a:r>
                        <a:rPr lang="en-US" sz="2000" dirty="0" smtClean="0"/>
                        <a:t> University</a:t>
                      </a:r>
                      <a:endParaRPr lang="en-US" sz="2000" dirty="0"/>
                    </a:p>
                  </a:txBody>
                  <a:tcPr/>
                </a:tc>
                <a:tc>
                  <a:txBody>
                    <a:bodyPr/>
                    <a:lstStyle/>
                    <a:p>
                      <a:pPr algn="ctr"/>
                      <a:r>
                        <a:rPr lang="en-US" sz="2000" dirty="0" err="1" smtClean="0"/>
                        <a:t>Technion</a:t>
                      </a:r>
                      <a:endParaRPr lang="en-US" sz="2000" dirty="0"/>
                    </a:p>
                  </a:txBody>
                  <a:tcPr/>
                </a:tc>
              </a:tr>
            </a:tbl>
          </a:graphicData>
        </a:graphic>
      </p:graphicFrame>
      <p:sp>
        <p:nvSpPr>
          <p:cNvPr id="23" name="Rectangle 22"/>
          <p:cNvSpPr/>
          <p:nvPr/>
        </p:nvSpPr>
        <p:spPr>
          <a:xfrm>
            <a:off x="1303046" y="2012451"/>
            <a:ext cx="6482240" cy="1055710"/>
          </a:xfrm>
          <a:prstGeom prst="rect">
            <a:avLst/>
          </a:prstGeom>
          <a:solidFill>
            <a:schemeClr val="bg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1781175"/>
            <a:ext cx="7772400" cy="1470025"/>
          </a:xfrm>
        </p:spPr>
        <p:txBody>
          <a:bodyPr>
            <a:normAutofit/>
          </a:bodyPr>
          <a:lstStyle/>
          <a:p>
            <a:r>
              <a:rPr lang="en-US" sz="4800" dirty="0" smtClean="0"/>
              <a:t>Function Secret Sharing</a:t>
            </a:r>
            <a:endParaRPr lang="en-US" sz="4800" dirty="0"/>
          </a:p>
        </p:txBody>
      </p:sp>
    </p:spTree>
    <p:extLst>
      <p:ext uri="{BB962C8B-B14F-4D97-AF65-F5344CB8AC3E}">
        <p14:creationId xmlns:p14="http://schemas.microsoft.com/office/powerpoint/2010/main" val="31202212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 </a:t>
            </a:r>
            <a:br>
              <a:rPr lang="en-US" dirty="0" smtClean="0"/>
            </a:br>
            <a:r>
              <a:rPr lang="en-US" b="1" dirty="0" smtClean="0"/>
              <a:t>Private Cumulative Statistics</a:t>
            </a:r>
            <a:endParaRPr lang="en-US" b="1" dirty="0"/>
          </a:p>
        </p:txBody>
      </p:sp>
      <p:pic>
        <p:nvPicPr>
          <p:cNvPr id="10" name="Picture 9"/>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imgEffect>
                  </a14:imgLayer>
                </a14:imgProps>
              </a:ext>
            </a:extLst>
          </a:blip>
          <a:stretch>
            <a:fillRect/>
          </a:stretch>
        </p:blipFill>
        <p:spPr>
          <a:xfrm>
            <a:off x="7034398" y="2299011"/>
            <a:ext cx="1766130" cy="2286108"/>
          </a:xfrm>
          <a:prstGeom prst="rect">
            <a:avLst/>
          </a:prstGeom>
        </p:spPr>
      </p:pic>
      <p:pic>
        <p:nvPicPr>
          <p:cNvPr id="19" name="Picture 18"/>
          <p:cNvPicPr>
            <a:picLocks noChangeAspect="1"/>
          </p:cNvPicPr>
          <p:nvPr/>
        </p:nvPicPr>
        <p:blipFill>
          <a:blip r:embed="rId4"/>
          <a:stretch>
            <a:fillRect/>
          </a:stretch>
        </p:blipFill>
        <p:spPr>
          <a:xfrm>
            <a:off x="2562809" y="2266361"/>
            <a:ext cx="2471715" cy="1860944"/>
          </a:xfrm>
          <a:prstGeom prst="rect">
            <a:avLst/>
          </a:prstGeom>
        </p:spPr>
      </p:pic>
      <p:pic>
        <p:nvPicPr>
          <p:cNvPr id="20" name="Picture 19"/>
          <p:cNvPicPr>
            <a:picLocks noChangeAspect="1"/>
          </p:cNvPicPr>
          <p:nvPr/>
        </p:nvPicPr>
        <p:blipFill>
          <a:blip r:embed="rId5"/>
          <a:stretch>
            <a:fillRect/>
          </a:stretch>
        </p:blipFill>
        <p:spPr>
          <a:xfrm>
            <a:off x="4480214" y="2849540"/>
            <a:ext cx="2150619" cy="2457850"/>
          </a:xfrm>
          <a:prstGeom prst="rect">
            <a:avLst/>
          </a:prstGeom>
        </p:spPr>
      </p:pic>
      <p:pic>
        <p:nvPicPr>
          <p:cNvPr id="21" name="Picture 20"/>
          <p:cNvPicPr>
            <a:picLocks noChangeAspect="1"/>
          </p:cNvPicPr>
          <p:nvPr/>
        </p:nvPicPr>
        <p:blipFill>
          <a:blip r:embed="rId6"/>
          <a:stretch>
            <a:fillRect/>
          </a:stretch>
        </p:blipFill>
        <p:spPr>
          <a:xfrm>
            <a:off x="2179729" y="4590355"/>
            <a:ext cx="3754341" cy="1564309"/>
          </a:xfrm>
          <a:prstGeom prst="rect">
            <a:avLst/>
          </a:prstGeom>
        </p:spPr>
      </p:pic>
      <p:sp>
        <p:nvSpPr>
          <p:cNvPr id="22" name="TextBox 21"/>
          <p:cNvSpPr txBox="1"/>
          <p:nvPr/>
        </p:nvSpPr>
        <p:spPr>
          <a:xfrm>
            <a:off x="3294461" y="1657172"/>
            <a:ext cx="2655895" cy="461665"/>
          </a:xfrm>
          <a:prstGeom prst="rect">
            <a:avLst/>
          </a:prstGeom>
          <a:noFill/>
        </p:spPr>
        <p:txBody>
          <a:bodyPr wrap="none" rtlCol="0">
            <a:spAutoFit/>
          </a:bodyPr>
          <a:lstStyle/>
          <a:p>
            <a:r>
              <a:rPr lang="en-US" sz="2400" dirty="0" smtClean="0"/>
              <a:t>Website traffic data</a:t>
            </a:r>
            <a:endParaRPr lang="en-US" sz="2400" dirty="0"/>
          </a:p>
        </p:txBody>
      </p:sp>
      <p:pic>
        <p:nvPicPr>
          <p:cNvPr id="23" name="Picture 2" descr="C:\Users\elette\AppData\Local\Microsoft\Windows\Temporary Internet Files\Content.IE5\ZP3ZWNWF\MC900434865[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4802" y="2493277"/>
            <a:ext cx="864814" cy="864814"/>
          </a:xfrm>
          <a:prstGeom prst="rect">
            <a:avLst/>
          </a:prstGeom>
          <a:noFill/>
          <a:extLst>
            <a:ext uri="{909E8E84-426E-40dd-AFC4-6F175D3DCCD1}">
              <a14:hiddenFill xmlns:a14="http://schemas.microsoft.com/office/drawing/2010/main" xmlns="">
                <a:solidFill>
                  <a:srgbClr val="FFFFFF"/>
                </a:solidFill>
              </a14:hiddenFill>
            </a:ext>
          </a:extLst>
        </p:spPr>
      </p:pic>
      <p:pic>
        <p:nvPicPr>
          <p:cNvPr id="24" name="Picture 2" descr="C:\Users\elette\AppData\Local\Microsoft\Windows\Temporary Internet Files\Content.IE5\ZP3ZWNWF\MC900434865[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4802" y="3622625"/>
            <a:ext cx="864814" cy="864814"/>
          </a:xfrm>
          <a:prstGeom prst="rect">
            <a:avLst/>
          </a:prstGeom>
          <a:noFill/>
          <a:extLst>
            <a:ext uri="{909E8E84-426E-40dd-AFC4-6F175D3DCCD1}">
              <a14:hiddenFill xmlns:a14="http://schemas.microsoft.com/office/drawing/2010/main" xmlns="">
                <a:solidFill>
                  <a:srgbClr val="FFFFFF"/>
                </a:solidFill>
              </a14:hiddenFill>
            </a:ext>
          </a:extLst>
        </p:spPr>
      </p:pic>
      <p:pic>
        <p:nvPicPr>
          <p:cNvPr id="25" name="Picture 2" descr="C:\Users\elette\AppData\Local\Microsoft\Windows\Temporary Internet Files\Content.IE5\ZP3ZWNWF\MC900434865[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4802" y="4867830"/>
            <a:ext cx="864814" cy="864814"/>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26" name="Table 25"/>
          <p:cNvGraphicFramePr>
            <a:graphicFrameLocks noGrp="1"/>
          </p:cNvGraphicFramePr>
          <p:nvPr>
            <p:extLst>
              <p:ext uri="{D42A27DB-BD31-4B8C-83A1-F6EECF244321}">
                <p14:modId xmlns:p14="http://schemas.microsoft.com/office/powerpoint/2010/main" val="514559211"/>
              </p:ext>
            </p:extLst>
          </p:nvPr>
        </p:nvGraphicFramePr>
        <p:xfrm>
          <a:off x="7214402" y="4557795"/>
          <a:ext cx="1553564" cy="2286000"/>
        </p:xfrm>
        <a:graphic>
          <a:graphicData uri="http://schemas.openxmlformats.org/drawingml/2006/table">
            <a:tbl>
              <a:tblPr firstRow="1" bandRow="1">
                <a:tableStyleId>{9D7B26C5-4107-4FEC-AEDC-1716B250A1EF}</a:tableStyleId>
              </a:tblPr>
              <a:tblGrid>
                <a:gridCol w="833251"/>
                <a:gridCol w="720313"/>
              </a:tblGrid>
              <a:tr h="240410">
                <a:tc>
                  <a:txBody>
                    <a:bodyPr/>
                    <a:lstStyle/>
                    <a:p>
                      <a:pPr algn="ctr"/>
                      <a:r>
                        <a:rPr lang="en-US" sz="1200" b="1" dirty="0" smtClean="0"/>
                        <a:t>site</a:t>
                      </a:r>
                      <a:endParaRPr lang="en-US" sz="1200" b="1" dirty="0"/>
                    </a:p>
                  </a:txBody>
                  <a:tcPr anchor="ctr"/>
                </a:tc>
                <a:tc>
                  <a:txBody>
                    <a:bodyPr/>
                    <a:lstStyle/>
                    <a:p>
                      <a:r>
                        <a:rPr lang="en-US" sz="1200" b="1" dirty="0" smtClean="0"/>
                        <a:t># hits</a:t>
                      </a:r>
                      <a:endParaRPr lang="en-US" sz="1200" b="1" dirty="0"/>
                    </a:p>
                  </a:txBody>
                  <a:tcPr anchor="ctr"/>
                </a:tc>
              </a:tr>
              <a:tr h="240410">
                <a:tc>
                  <a:txBody>
                    <a:bodyPr/>
                    <a:lstStyle/>
                    <a:p>
                      <a:pPr algn="ctr"/>
                      <a:r>
                        <a:rPr lang="en-US" sz="1200" dirty="0" err="1" smtClean="0"/>
                        <a:t>google</a:t>
                      </a:r>
                      <a:endParaRPr lang="en-US" sz="1200" dirty="0" smtClean="0"/>
                    </a:p>
                  </a:txBody>
                  <a:tcPr/>
                </a:tc>
                <a:tc>
                  <a:txBody>
                    <a:bodyPr/>
                    <a:lstStyle/>
                    <a:p>
                      <a:r>
                        <a:rPr lang="en-US" sz="1200" b="0" dirty="0" smtClean="0"/>
                        <a:t>4813238</a:t>
                      </a:r>
                      <a:endParaRPr lang="en-US" sz="1200" b="0" dirty="0"/>
                    </a:p>
                  </a:txBody>
                  <a:tcPr/>
                </a:tc>
              </a:tr>
              <a:tr h="240410">
                <a:tc>
                  <a:txBody>
                    <a:bodyPr/>
                    <a:lstStyle/>
                    <a:p>
                      <a:pPr algn="ctr"/>
                      <a:r>
                        <a:rPr lang="en-US" sz="1200" b="0" dirty="0" err="1" smtClean="0"/>
                        <a:t>webmd</a:t>
                      </a:r>
                      <a:endParaRPr lang="en-US" sz="1200" b="0" dirty="0"/>
                    </a:p>
                  </a:txBody>
                  <a:tcPr/>
                </a:tc>
                <a:tc>
                  <a:txBody>
                    <a:bodyPr/>
                    <a:lstStyle/>
                    <a:p>
                      <a:r>
                        <a:rPr lang="en-US" sz="1200" b="0" dirty="0" smtClean="0"/>
                        <a:t>28298</a:t>
                      </a:r>
                      <a:endParaRPr lang="en-US" sz="1200" b="0" dirty="0"/>
                    </a:p>
                  </a:txBody>
                  <a:tcPr/>
                </a:tc>
              </a:tr>
              <a:tr h="240410">
                <a:tc>
                  <a:txBody>
                    <a:bodyPr/>
                    <a:lstStyle/>
                    <a:p>
                      <a:pPr algn="ctr"/>
                      <a:r>
                        <a:rPr lang="en-US" sz="1200" b="0" dirty="0" err="1" smtClean="0"/>
                        <a:t>celebnews</a:t>
                      </a:r>
                      <a:endParaRPr lang="en-US" sz="1200" b="0" dirty="0"/>
                    </a:p>
                  </a:txBody>
                  <a:tcPr/>
                </a:tc>
                <a:tc>
                  <a:txBody>
                    <a:bodyPr/>
                    <a:lstStyle/>
                    <a:p>
                      <a:r>
                        <a:rPr lang="en-US" sz="1200" dirty="0" smtClean="0"/>
                        <a:t>12</a:t>
                      </a:r>
                      <a:endParaRPr lang="en-US" sz="1200" b="0" dirty="0"/>
                    </a:p>
                  </a:txBody>
                  <a:tcPr/>
                </a:tc>
              </a:tr>
              <a:tr h="240410">
                <a:tc>
                  <a:txBody>
                    <a:bodyPr/>
                    <a:lstStyle/>
                    <a:p>
                      <a:pPr algn="ctr"/>
                      <a:r>
                        <a:rPr lang="en-US" sz="1200" b="0" dirty="0" err="1" smtClean="0"/>
                        <a:t>tacos.com</a:t>
                      </a:r>
                      <a:endParaRPr lang="en-US" sz="1200" b="0" dirty="0"/>
                    </a:p>
                  </a:txBody>
                  <a:tcPr/>
                </a:tc>
                <a:tc>
                  <a:txBody>
                    <a:bodyPr/>
                    <a:lstStyle/>
                    <a:p>
                      <a:r>
                        <a:rPr lang="en-US" sz="1200" dirty="0" smtClean="0"/>
                        <a:t>4442</a:t>
                      </a:r>
                      <a:endParaRPr lang="en-US" sz="1200" b="0" dirty="0"/>
                    </a:p>
                  </a:txBody>
                  <a:tcPr/>
                </a:tc>
              </a:tr>
              <a:tr h="240410">
                <a:tc>
                  <a:txBody>
                    <a:bodyPr/>
                    <a:lstStyle/>
                    <a:p>
                      <a:pPr algn="ctr"/>
                      <a:r>
                        <a:rPr lang="en-US" sz="1200" b="0" dirty="0" smtClean="0"/>
                        <a:t>ECCC</a:t>
                      </a:r>
                      <a:endParaRPr lang="en-US" sz="1200" b="0" dirty="0"/>
                    </a:p>
                  </a:txBody>
                  <a:tcPr/>
                </a:tc>
                <a:tc>
                  <a:txBody>
                    <a:bodyPr/>
                    <a:lstStyle/>
                    <a:p>
                      <a:r>
                        <a:rPr lang="en-US" sz="1200" dirty="0" smtClean="0"/>
                        <a:t>23348</a:t>
                      </a:r>
                      <a:endParaRPr lang="en-US" sz="1200" b="0" dirty="0"/>
                    </a:p>
                  </a:txBody>
                  <a:tcPr/>
                </a:tc>
              </a:tr>
              <a:tr h="240410">
                <a:tc>
                  <a:txBody>
                    <a:bodyPr/>
                    <a:lstStyle/>
                    <a:p>
                      <a:pPr algn="ctr"/>
                      <a:r>
                        <a:rPr lang="en-US" sz="1200" b="0" dirty="0" err="1" smtClean="0"/>
                        <a:t>ePrint</a:t>
                      </a:r>
                      <a:endParaRPr lang="en-US" sz="1200" b="0" dirty="0"/>
                    </a:p>
                  </a:txBody>
                  <a:tcPr/>
                </a:tc>
                <a:tc>
                  <a:txBody>
                    <a:bodyPr/>
                    <a:lstStyle/>
                    <a:p>
                      <a:r>
                        <a:rPr lang="en-US" sz="1200" dirty="0" smtClean="0"/>
                        <a:t>93880</a:t>
                      </a:r>
                      <a:endParaRPr lang="en-US" sz="1200" b="0" dirty="0"/>
                    </a:p>
                  </a:txBody>
                  <a:tcPr/>
                </a:tc>
              </a:tr>
            </a:tbl>
          </a:graphicData>
        </a:graphic>
      </p:graphicFrame>
      <p:sp>
        <p:nvSpPr>
          <p:cNvPr id="29" name="Rectangle 28"/>
          <p:cNvSpPr/>
          <p:nvPr/>
        </p:nvSpPr>
        <p:spPr>
          <a:xfrm>
            <a:off x="8045980" y="5106278"/>
            <a:ext cx="574647" cy="276999"/>
          </a:xfrm>
          <a:prstGeom prst="rect">
            <a:avLst/>
          </a:prstGeom>
          <a:solidFill>
            <a:schemeClr val="bg1"/>
          </a:solidFill>
        </p:spPr>
        <p:txBody>
          <a:bodyPr wrap="none">
            <a:spAutoFit/>
          </a:bodyPr>
          <a:lstStyle/>
          <a:p>
            <a:r>
              <a:rPr lang="en-US" sz="1200" b="1" dirty="0" smtClean="0"/>
              <a:t>28299</a:t>
            </a:r>
            <a:endParaRPr lang="en-US" sz="1200" b="1" dirty="0"/>
          </a:p>
        </p:txBody>
      </p:sp>
      <p:sp>
        <p:nvSpPr>
          <p:cNvPr id="31" name="Rectangle 30"/>
          <p:cNvSpPr/>
          <p:nvPr/>
        </p:nvSpPr>
        <p:spPr>
          <a:xfrm>
            <a:off x="8078541" y="5379626"/>
            <a:ext cx="689425" cy="276999"/>
          </a:xfrm>
          <a:prstGeom prst="rect">
            <a:avLst/>
          </a:prstGeom>
          <a:solidFill>
            <a:schemeClr val="bg1">
              <a:lumMod val="75000"/>
            </a:schemeClr>
          </a:solidFill>
        </p:spPr>
        <p:txBody>
          <a:bodyPr wrap="square">
            <a:spAutoFit/>
          </a:bodyPr>
          <a:lstStyle/>
          <a:p>
            <a:r>
              <a:rPr lang="en-US" sz="1200" b="1" dirty="0" smtClean="0"/>
              <a:t>13</a:t>
            </a:r>
            <a:endParaRPr lang="en-US" sz="1200" b="1" dirty="0"/>
          </a:p>
        </p:txBody>
      </p:sp>
      <p:sp>
        <p:nvSpPr>
          <p:cNvPr id="28" name="Rectangle 27"/>
          <p:cNvSpPr/>
          <p:nvPr/>
        </p:nvSpPr>
        <p:spPr>
          <a:xfrm>
            <a:off x="8062261" y="4845559"/>
            <a:ext cx="730639" cy="276999"/>
          </a:xfrm>
          <a:prstGeom prst="rect">
            <a:avLst/>
          </a:prstGeom>
          <a:solidFill>
            <a:schemeClr val="bg1">
              <a:lumMod val="75000"/>
            </a:schemeClr>
          </a:solidFill>
        </p:spPr>
        <p:txBody>
          <a:bodyPr wrap="none">
            <a:spAutoFit/>
          </a:bodyPr>
          <a:lstStyle/>
          <a:p>
            <a:r>
              <a:rPr lang="en-US" sz="1200" b="1" dirty="0" smtClean="0"/>
              <a:t>4813239</a:t>
            </a:r>
            <a:endParaRPr lang="en-US" sz="1200" b="1" dirty="0"/>
          </a:p>
        </p:txBody>
      </p:sp>
      <p:grpSp>
        <p:nvGrpSpPr>
          <p:cNvPr id="35" name="Group 34"/>
          <p:cNvGrpSpPr/>
          <p:nvPr/>
        </p:nvGrpSpPr>
        <p:grpSpPr>
          <a:xfrm>
            <a:off x="6756753" y="2266361"/>
            <a:ext cx="2320565" cy="4227954"/>
            <a:chOff x="6756753" y="2266361"/>
            <a:chExt cx="2320565" cy="4227954"/>
          </a:xfrm>
        </p:grpSpPr>
        <p:cxnSp>
          <p:nvCxnSpPr>
            <p:cNvPr id="33" name="Straight Connector 32"/>
            <p:cNvCxnSpPr/>
            <p:nvPr/>
          </p:nvCxnSpPr>
          <p:spPr>
            <a:xfrm flipH="1">
              <a:off x="6756753" y="2266361"/>
              <a:ext cx="2273280" cy="4211674"/>
            </a:xfrm>
            <a:prstGeom prst="line">
              <a:avLst/>
            </a:prstGeom>
            <a:ln w="76200" cmpd="sng">
              <a:solidFill>
                <a:srgbClr val="800000"/>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6804038" y="2282641"/>
              <a:ext cx="2273280" cy="4211674"/>
            </a:xfrm>
            <a:prstGeom prst="line">
              <a:avLst/>
            </a:prstGeom>
            <a:ln w="76200" cmpd="sng">
              <a:solidFill>
                <a:srgbClr val="800000"/>
              </a:solidFill>
            </a:ln>
          </p:spPr>
          <p:style>
            <a:lnRef idx="2">
              <a:schemeClr val="accent1"/>
            </a:lnRef>
            <a:fillRef idx="0">
              <a:schemeClr val="accent1"/>
            </a:fillRef>
            <a:effectRef idx="1">
              <a:schemeClr val="accent1"/>
            </a:effectRef>
            <a:fontRef idx="minor">
              <a:schemeClr val="tx1"/>
            </a:fontRef>
          </p:style>
        </p:cxnSp>
      </p:grpSp>
      <p:pic>
        <p:nvPicPr>
          <p:cNvPr id="11" name="Picture 10"/>
          <p:cNvPicPr>
            <a:picLocks noChangeAspect="1"/>
          </p:cNvPicPr>
          <p:nvPr/>
        </p:nvPicPr>
        <p:blipFill>
          <a:blip r:embed="rId8"/>
          <a:stretch>
            <a:fillRect/>
          </a:stretch>
        </p:blipFill>
        <p:spPr>
          <a:xfrm>
            <a:off x="-1959155" y="2882100"/>
            <a:ext cx="1499976" cy="1493309"/>
          </a:xfrm>
          <a:prstGeom prst="rect">
            <a:avLst/>
          </a:prstGeom>
        </p:spPr>
      </p:pic>
    </p:spTree>
    <p:extLst>
      <p:ext uri="{BB962C8B-B14F-4D97-AF65-F5344CB8AC3E}">
        <p14:creationId xmlns:p14="http://schemas.microsoft.com/office/powerpoint/2010/main" val="566918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animBg="1"/>
      <p:bldP spid="2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Application: </a:t>
            </a:r>
            <a:r>
              <a:rPr lang="en-US" dirty="0" smtClean="0"/>
              <a:t/>
            </a:r>
            <a:br>
              <a:rPr lang="en-US" dirty="0" smtClean="0"/>
            </a:br>
            <a:r>
              <a:rPr lang="en-US" b="1" dirty="0" smtClean="0"/>
              <a:t>Private </a:t>
            </a:r>
            <a:r>
              <a:rPr lang="en-US" b="1" dirty="0"/>
              <a:t>Cumulative Statistics</a:t>
            </a:r>
          </a:p>
        </p:txBody>
      </p:sp>
      <p:pic>
        <p:nvPicPr>
          <p:cNvPr id="5"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6558" y="1449670"/>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4158" y="2551244"/>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7108615" y="4556268"/>
            <a:ext cx="1766130" cy="2286108"/>
          </a:xfrm>
          <a:prstGeom prst="rect">
            <a:avLst/>
          </a:prstGeom>
        </p:spPr>
      </p:pic>
      <p:pic>
        <p:nvPicPr>
          <p:cNvPr id="10" name="Picture 9"/>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7088246" y="2071288"/>
            <a:ext cx="1766130" cy="2286108"/>
          </a:xfrm>
          <a:prstGeom prst="rect">
            <a:avLst/>
          </a:prstGeom>
        </p:spPr>
      </p:pic>
      <p:cxnSp>
        <p:nvCxnSpPr>
          <p:cNvPr id="17" name="Straight Connector 16"/>
          <p:cNvCxnSpPr/>
          <p:nvPr/>
        </p:nvCxnSpPr>
        <p:spPr>
          <a:xfrm>
            <a:off x="5128618" y="4324387"/>
            <a:ext cx="4224557" cy="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3294461" y="1657172"/>
            <a:ext cx="2655895" cy="461665"/>
          </a:xfrm>
          <a:prstGeom prst="rect">
            <a:avLst/>
          </a:prstGeom>
          <a:noFill/>
        </p:spPr>
        <p:txBody>
          <a:bodyPr wrap="none" rtlCol="0">
            <a:spAutoFit/>
          </a:bodyPr>
          <a:lstStyle/>
          <a:p>
            <a:r>
              <a:rPr lang="en-US" sz="2400" dirty="0" smtClean="0"/>
              <a:t>Website traffic data</a:t>
            </a:r>
            <a:endParaRPr lang="en-US" sz="2400" dirty="0"/>
          </a:p>
        </p:txBody>
      </p:sp>
      <p:pic>
        <p:nvPicPr>
          <p:cNvPr id="23"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4802" y="2428157"/>
            <a:ext cx="864814" cy="864814"/>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26" name="Table 25"/>
          <p:cNvGraphicFramePr>
            <a:graphicFrameLocks noGrp="1"/>
          </p:cNvGraphicFramePr>
          <p:nvPr>
            <p:extLst>
              <p:ext uri="{D42A27DB-BD31-4B8C-83A1-F6EECF244321}">
                <p14:modId xmlns:p14="http://schemas.microsoft.com/office/powerpoint/2010/main" val="2635765168"/>
              </p:ext>
            </p:extLst>
          </p:nvPr>
        </p:nvGraphicFramePr>
        <p:xfrm>
          <a:off x="5534682" y="2265358"/>
          <a:ext cx="1726790" cy="1920240"/>
        </p:xfrm>
        <a:graphic>
          <a:graphicData uri="http://schemas.openxmlformats.org/drawingml/2006/table">
            <a:tbl>
              <a:tblPr firstRow="1" bandRow="1">
                <a:tableStyleId>{9D7B26C5-4107-4FEC-AEDC-1716B250A1EF}</a:tableStyleId>
              </a:tblPr>
              <a:tblGrid>
                <a:gridCol w="926160"/>
                <a:gridCol w="800630"/>
              </a:tblGrid>
              <a:tr h="240410">
                <a:tc>
                  <a:txBody>
                    <a:bodyPr/>
                    <a:lstStyle/>
                    <a:p>
                      <a:pPr algn="ctr"/>
                      <a:r>
                        <a:rPr lang="en-US" sz="1200" b="1" dirty="0" smtClean="0"/>
                        <a:t>site</a:t>
                      </a:r>
                      <a:endParaRPr lang="en-US" sz="1200" b="1" dirty="0"/>
                    </a:p>
                  </a:txBody>
                  <a:tcPr anchor="ctr"/>
                </a:tc>
                <a:tc>
                  <a:txBody>
                    <a:bodyPr/>
                    <a:lstStyle/>
                    <a:p>
                      <a:r>
                        <a:rPr lang="en-US" sz="1200" b="1" dirty="0" smtClean="0"/>
                        <a:t># hits</a:t>
                      </a:r>
                      <a:endParaRPr lang="en-US" sz="1200" b="1" dirty="0"/>
                    </a:p>
                  </a:txBody>
                  <a:tcPr anchor="ctr"/>
                </a:tc>
              </a:tr>
              <a:tr h="240410">
                <a:tc>
                  <a:txBody>
                    <a:bodyPr/>
                    <a:lstStyle/>
                    <a:p>
                      <a:pPr algn="ctr"/>
                      <a:r>
                        <a:rPr lang="en-US" sz="1200" dirty="0" err="1" smtClean="0"/>
                        <a:t>google</a:t>
                      </a:r>
                      <a:endParaRPr lang="en-US" sz="1200" dirty="0" smtClean="0"/>
                    </a:p>
                  </a:txBody>
                  <a:tcPr/>
                </a:tc>
                <a:tc>
                  <a:txBody>
                    <a:bodyPr/>
                    <a:lstStyle/>
                    <a:p>
                      <a:r>
                        <a:rPr lang="en-US" sz="1200" b="0" dirty="0" smtClean="0"/>
                        <a:t>+35701</a:t>
                      </a:r>
                      <a:endParaRPr lang="en-US" sz="1200" b="0" dirty="0"/>
                    </a:p>
                  </a:txBody>
                  <a:tcPr/>
                </a:tc>
              </a:tr>
              <a:tr h="240410">
                <a:tc>
                  <a:txBody>
                    <a:bodyPr/>
                    <a:lstStyle/>
                    <a:p>
                      <a:pPr algn="ctr"/>
                      <a:r>
                        <a:rPr lang="en-US" sz="1200" b="0" dirty="0" err="1" smtClean="0"/>
                        <a:t>webmd</a:t>
                      </a:r>
                      <a:endParaRPr lang="en-US" sz="1200" b="0" dirty="0"/>
                    </a:p>
                  </a:txBody>
                  <a:tcPr/>
                </a:tc>
                <a:tc>
                  <a:txBody>
                    <a:bodyPr/>
                    <a:lstStyle/>
                    <a:p>
                      <a:r>
                        <a:rPr lang="en-US" sz="1200" b="0" dirty="0" smtClean="0"/>
                        <a:t>-13843</a:t>
                      </a:r>
                      <a:endParaRPr lang="en-US" sz="1200" b="0" dirty="0"/>
                    </a:p>
                  </a:txBody>
                  <a:tcPr/>
                </a:tc>
              </a:tr>
              <a:tr h="240410">
                <a:tc>
                  <a:txBody>
                    <a:bodyPr/>
                    <a:lstStyle/>
                    <a:p>
                      <a:pPr algn="ctr"/>
                      <a:r>
                        <a:rPr lang="en-US" sz="1200" b="0" dirty="0" err="1" smtClean="0"/>
                        <a:t>celebnews</a:t>
                      </a:r>
                      <a:endParaRPr lang="en-US" sz="1200" b="0" dirty="0"/>
                    </a:p>
                  </a:txBody>
                  <a:tcPr/>
                </a:tc>
                <a:tc>
                  <a:txBody>
                    <a:bodyPr/>
                    <a:lstStyle/>
                    <a:p>
                      <a:r>
                        <a:rPr lang="en-US" sz="1200" b="0" dirty="0" smtClean="0"/>
                        <a:t>-59126</a:t>
                      </a:r>
                      <a:endParaRPr lang="en-US" sz="1200" b="0" dirty="0"/>
                    </a:p>
                  </a:txBody>
                  <a:tcPr/>
                </a:tc>
              </a:tr>
              <a:tr h="240410">
                <a:tc>
                  <a:txBody>
                    <a:bodyPr/>
                    <a:lstStyle/>
                    <a:p>
                      <a:pPr algn="ctr"/>
                      <a:r>
                        <a:rPr lang="en-US" sz="1200" b="0" dirty="0" err="1" smtClean="0"/>
                        <a:t>tacos.com</a:t>
                      </a:r>
                      <a:endParaRPr lang="en-US" sz="1200" b="0" dirty="0"/>
                    </a:p>
                  </a:txBody>
                  <a:tcPr/>
                </a:tc>
                <a:tc>
                  <a:txBody>
                    <a:bodyPr/>
                    <a:lstStyle/>
                    <a:p>
                      <a:r>
                        <a:rPr lang="en-US" sz="1200" b="0" dirty="0" smtClean="0"/>
                        <a:t>+12039</a:t>
                      </a:r>
                      <a:endParaRPr lang="en-US" sz="1200" b="0" dirty="0"/>
                    </a:p>
                  </a:txBody>
                  <a:tcPr/>
                </a:tc>
              </a:tr>
              <a:tr h="240410">
                <a:tc>
                  <a:txBody>
                    <a:bodyPr/>
                    <a:lstStyle/>
                    <a:p>
                      <a:pPr algn="ctr"/>
                      <a:r>
                        <a:rPr lang="en-US" sz="1200" b="0" dirty="0" smtClean="0"/>
                        <a:t>ECCC</a:t>
                      </a:r>
                      <a:endParaRPr lang="en-US" sz="1200" b="0" dirty="0"/>
                    </a:p>
                  </a:txBody>
                  <a:tcPr/>
                </a:tc>
                <a:tc>
                  <a:txBody>
                    <a:bodyPr/>
                    <a:lstStyle/>
                    <a:p>
                      <a:r>
                        <a:rPr lang="en-US" sz="1200" b="0" dirty="0" smtClean="0"/>
                        <a:t>-44449</a:t>
                      </a:r>
                      <a:endParaRPr lang="en-US" sz="1200" b="0" dirty="0"/>
                    </a:p>
                  </a:txBody>
                  <a:tcPr/>
                </a:tc>
              </a:tr>
              <a:tr h="240410">
                <a:tc>
                  <a:txBody>
                    <a:bodyPr/>
                    <a:lstStyle/>
                    <a:p>
                      <a:pPr algn="ctr"/>
                      <a:r>
                        <a:rPr lang="en-US" sz="1200" b="0" dirty="0" err="1" smtClean="0"/>
                        <a:t>ePrint</a:t>
                      </a:r>
                      <a:endParaRPr lang="en-US" sz="1200" b="0" dirty="0"/>
                    </a:p>
                  </a:txBody>
                  <a:tcPr/>
                </a:tc>
                <a:tc>
                  <a:txBody>
                    <a:bodyPr/>
                    <a:lstStyle/>
                    <a:p>
                      <a:r>
                        <a:rPr lang="en-US" sz="1200" b="0" dirty="0" smtClean="0"/>
                        <a:t>-15003</a:t>
                      </a:r>
                      <a:endParaRPr lang="en-US" sz="1200" b="0" dirty="0"/>
                    </a:p>
                  </a:txBody>
                  <a:tcPr/>
                </a:tc>
              </a:tr>
            </a:tbl>
          </a:graphicData>
        </a:graphic>
      </p:graphicFrame>
      <p:grpSp>
        <p:nvGrpSpPr>
          <p:cNvPr id="28" name="Group 27"/>
          <p:cNvGrpSpPr/>
          <p:nvPr/>
        </p:nvGrpSpPr>
        <p:grpSpPr>
          <a:xfrm>
            <a:off x="2776203" y="3684960"/>
            <a:ext cx="2309195" cy="1278854"/>
            <a:chOff x="1660353" y="4292816"/>
            <a:chExt cx="2309195" cy="1828641"/>
          </a:xfrm>
        </p:grpSpPr>
        <p:sp>
          <p:nvSpPr>
            <p:cNvPr id="29" name="Rectangular Callout 28"/>
            <p:cNvSpPr/>
            <p:nvPr/>
          </p:nvSpPr>
          <p:spPr>
            <a:xfrm>
              <a:off x="1660353" y="4292816"/>
              <a:ext cx="2309195" cy="1828641"/>
            </a:xfrm>
            <a:prstGeom prst="wedgeRectCallout">
              <a:avLst>
                <a:gd name="adj1" fmla="val 63411"/>
                <a:gd name="adj2" fmla="val 5013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chemeClr val="tx1"/>
                </a:solidFill>
              </a:endParaRPr>
            </a:p>
          </p:txBody>
        </p:sp>
        <p:sp>
          <p:nvSpPr>
            <p:cNvPr id="30" name="Rectangular Callout 29"/>
            <p:cNvSpPr/>
            <p:nvPr/>
          </p:nvSpPr>
          <p:spPr>
            <a:xfrm>
              <a:off x="1660353" y="4292816"/>
              <a:ext cx="2309195" cy="1828641"/>
            </a:xfrm>
            <a:prstGeom prst="wedgeRectCallout">
              <a:avLst>
                <a:gd name="adj1" fmla="val 64840"/>
                <a:gd name="adj2" fmla="val -5041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latin typeface="Gill Sans MT"/>
                  <a:cs typeface="Gill Sans MT"/>
                </a:rPr>
                <a:t>Servers store </a:t>
              </a:r>
              <a:r>
                <a:rPr lang="en-US" sz="2400" b="1" dirty="0" smtClean="0">
                  <a:solidFill>
                    <a:schemeClr val="tx1"/>
                  </a:solidFill>
                  <a:latin typeface="Gill Sans MT"/>
                  <a:cs typeface="Gill Sans MT"/>
                </a:rPr>
                <a:t>secret sharing </a:t>
              </a:r>
            </a:p>
            <a:p>
              <a:pPr algn="ctr"/>
              <a:r>
                <a:rPr lang="en-US" sz="2400" dirty="0" smtClean="0">
                  <a:solidFill>
                    <a:schemeClr val="tx1"/>
                  </a:solidFill>
                  <a:latin typeface="Gill Sans MT"/>
                  <a:cs typeface="Gill Sans MT"/>
                </a:rPr>
                <a:t>of DB</a:t>
              </a:r>
              <a:endParaRPr lang="en-US" sz="2400" dirty="0">
                <a:solidFill>
                  <a:schemeClr val="tx1"/>
                </a:solidFill>
                <a:latin typeface="Gill Sans MT"/>
                <a:cs typeface="Gill Sans MT"/>
              </a:endParaRPr>
            </a:p>
          </p:txBody>
        </p:sp>
      </p:grpSp>
      <p:graphicFrame>
        <p:nvGraphicFramePr>
          <p:cNvPr id="31" name="Table 30"/>
          <p:cNvGraphicFramePr>
            <a:graphicFrameLocks noGrp="1"/>
          </p:cNvGraphicFramePr>
          <p:nvPr>
            <p:extLst>
              <p:ext uri="{D42A27DB-BD31-4B8C-83A1-F6EECF244321}">
                <p14:modId xmlns:p14="http://schemas.microsoft.com/office/powerpoint/2010/main" val="4254017261"/>
              </p:ext>
            </p:extLst>
          </p:nvPr>
        </p:nvGraphicFramePr>
        <p:xfrm>
          <a:off x="5534682" y="4674844"/>
          <a:ext cx="1726790" cy="1920240"/>
        </p:xfrm>
        <a:graphic>
          <a:graphicData uri="http://schemas.openxmlformats.org/drawingml/2006/table">
            <a:tbl>
              <a:tblPr firstRow="1" bandRow="1">
                <a:tableStyleId>{9D7B26C5-4107-4FEC-AEDC-1716B250A1EF}</a:tableStyleId>
              </a:tblPr>
              <a:tblGrid>
                <a:gridCol w="926160"/>
                <a:gridCol w="800630"/>
              </a:tblGrid>
              <a:tr h="240410">
                <a:tc>
                  <a:txBody>
                    <a:bodyPr/>
                    <a:lstStyle/>
                    <a:p>
                      <a:pPr algn="ctr"/>
                      <a:r>
                        <a:rPr lang="en-US" sz="1200" b="1" dirty="0" smtClean="0"/>
                        <a:t>site</a:t>
                      </a:r>
                      <a:endParaRPr lang="en-US" sz="1200" b="1" dirty="0"/>
                    </a:p>
                  </a:txBody>
                  <a:tcPr anchor="ctr"/>
                </a:tc>
                <a:tc>
                  <a:txBody>
                    <a:bodyPr/>
                    <a:lstStyle/>
                    <a:p>
                      <a:r>
                        <a:rPr lang="en-US" sz="1200" b="1" dirty="0" smtClean="0"/>
                        <a:t># hits</a:t>
                      </a:r>
                      <a:endParaRPr lang="en-US" sz="1200" b="1" dirty="0"/>
                    </a:p>
                  </a:txBody>
                  <a:tcPr anchor="ctr"/>
                </a:tc>
              </a:tr>
              <a:tr h="240410">
                <a:tc>
                  <a:txBody>
                    <a:bodyPr/>
                    <a:lstStyle/>
                    <a:p>
                      <a:pPr algn="ctr"/>
                      <a:r>
                        <a:rPr lang="en-US" sz="1200" dirty="0" err="1" smtClean="0"/>
                        <a:t>google</a:t>
                      </a:r>
                      <a:endParaRPr lang="en-US" sz="1200" dirty="0" smtClean="0"/>
                    </a:p>
                  </a:txBody>
                  <a:tcPr/>
                </a:tc>
                <a:tc>
                  <a:txBody>
                    <a:bodyPr/>
                    <a:lstStyle/>
                    <a:p>
                      <a:r>
                        <a:rPr lang="en-US" sz="1200" b="0" dirty="0" smtClean="0"/>
                        <a:t>+12291</a:t>
                      </a:r>
                      <a:endParaRPr lang="en-US" sz="1200" b="0" dirty="0"/>
                    </a:p>
                  </a:txBody>
                  <a:tcPr/>
                </a:tc>
              </a:tr>
              <a:tr h="240410">
                <a:tc>
                  <a:txBody>
                    <a:bodyPr/>
                    <a:lstStyle/>
                    <a:p>
                      <a:pPr algn="ctr"/>
                      <a:r>
                        <a:rPr lang="en-US" sz="1200" b="0" dirty="0" err="1" smtClean="0"/>
                        <a:t>webmd</a:t>
                      </a:r>
                      <a:endParaRPr lang="en-US" sz="1200" b="0" dirty="0"/>
                    </a:p>
                  </a:txBody>
                  <a:tcPr/>
                </a:tc>
                <a:tc>
                  <a:txBody>
                    <a:bodyPr/>
                    <a:lstStyle/>
                    <a:p>
                      <a:r>
                        <a:rPr lang="en-US" sz="1200" b="0" dirty="0" smtClean="0"/>
                        <a:t>+42238</a:t>
                      </a:r>
                      <a:endParaRPr lang="en-US" sz="1200" b="0" dirty="0"/>
                    </a:p>
                  </a:txBody>
                  <a:tcPr/>
                </a:tc>
              </a:tr>
              <a:tr h="240410">
                <a:tc>
                  <a:txBody>
                    <a:bodyPr/>
                    <a:lstStyle/>
                    <a:p>
                      <a:pPr algn="ctr"/>
                      <a:r>
                        <a:rPr lang="en-US" sz="1200" b="0" dirty="0" err="1" smtClean="0"/>
                        <a:t>celebnews</a:t>
                      </a:r>
                      <a:endParaRPr lang="en-US" sz="1200" b="0" dirty="0"/>
                    </a:p>
                  </a:txBody>
                  <a:tcPr/>
                </a:tc>
                <a:tc>
                  <a:txBody>
                    <a:bodyPr/>
                    <a:lstStyle/>
                    <a:p>
                      <a:r>
                        <a:rPr lang="en-US" sz="1200" b="0" dirty="0" smtClean="0"/>
                        <a:t>+59136</a:t>
                      </a:r>
                      <a:endParaRPr lang="en-US" sz="1200" b="0" dirty="0"/>
                    </a:p>
                  </a:txBody>
                  <a:tcPr/>
                </a:tc>
              </a:tr>
              <a:tr h="240410">
                <a:tc>
                  <a:txBody>
                    <a:bodyPr/>
                    <a:lstStyle/>
                    <a:p>
                      <a:pPr algn="ctr"/>
                      <a:r>
                        <a:rPr lang="en-US" sz="1200" b="0" dirty="0" err="1" smtClean="0"/>
                        <a:t>tacos.com</a:t>
                      </a:r>
                      <a:endParaRPr lang="en-US" sz="1200" b="0" dirty="0"/>
                    </a:p>
                  </a:txBody>
                  <a:tcPr/>
                </a:tc>
                <a:tc>
                  <a:txBody>
                    <a:bodyPr/>
                    <a:lstStyle/>
                    <a:p>
                      <a:r>
                        <a:rPr lang="en-US" sz="1200" b="0" dirty="0" smtClean="0"/>
                        <a:t>+31247</a:t>
                      </a:r>
                      <a:endParaRPr lang="en-US" sz="1200" b="0" dirty="0"/>
                    </a:p>
                  </a:txBody>
                  <a:tcPr/>
                </a:tc>
              </a:tr>
              <a:tr h="240410">
                <a:tc>
                  <a:txBody>
                    <a:bodyPr/>
                    <a:lstStyle/>
                    <a:p>
                      <a:pPr algn="ctr"/>
                      <a:r>
                        <a:rPr lang="en-US" sz="1200" b="0" dirty="0" smtClean="0"/>
                        <a:t>ECCC</a:t>
                      </a:r>
                      <a:endParaRPr lang="en-US" sz="1200" b="0" dirty="0"/>
                    </a:p>
                  </a:txBody>
                  <a:tcPr/>
                </a:tc>
                <a:tc>
                  <a:txBody>
                    <a:bodyPr/>
                    <a:lstStyle/>
                    <a:p>
                      <a:r>
                        <a:rPr lang="en-US" sz="1200" b="0" dirty="0" smtClean="0"/>
                        <a:t>-55294</a:t>
                      </a:r>
                      <a:endParaRPr lang="en-US" sz="1200" b="0" dirty="0"/>
                    </a:p>
                  </a:txBody>
                  <a:tcPr/>
                </a:tc>
              </a:tr>
              <a:tr h="240410">
                <a:tc>
                  <a:txBody>
                    <a:bodyPr/>
                    <a:lstStyle/>
                    <a:p>
                      <a:pPr algn="ctr"/>
                      <a:r>
                        <a:rPr lang="en-US" sz="1200" b="0" dirty="0" err="1" smtClean="0"/>
                        <a:t>ePrint</a:t>
                      </a:r>
                      <a:endParaRPr lang="en-US" sz="1200" b="0" dirty="0"/>
                    </a:p>
                  </a:txBody>
                  <a:tcPr/>
                </a:tc>
                <a:tc>
                  <a:txBody>
                    <a:bodyPr/>
                    <a:lstStyle/>
                    <a:p>
                      <a:r>
                        <a:rPr lang="en-US" sz="1200" b="0" dirty="0" smtClean="0"/>
                        <a:t>+29933</a:t>
                      </a:r>
                      <a:endParaRPr lang="en-US" sz="1200" b="0" dirty="0"/>
                    </a:p>
                  </a:txBody>
                  <a:tcPr/>
                </a:tc>
              </a:tr>
            </a:tbl>
          </a:graphicData>
        </a:graphic>
      </p:graphicFrame>
      <p:sp>
        <p:nvSpPr>
          <p:cNvPr id="32" name="TextBox 31"/>
          <p:cNvSpPr txBox="1"/>
          <p:nvPr/>
        </p:nvSpPr>
        <p:spPr>
          <a:xfrm>
            <a:off x="1811583" y="2685875"/>
            <a:ext cx="1257276" cy="523220"/>
          </a:xfrm>
          <a:prstGeom prst="rect">
            <a:avLst/>
          </a:prstGeom>
          <a:noFill/>
        </p:spPr>
        <p:txBody>
          <a:bodyPr wrap="none" rtlCol="0">
            <a:spAutoFit/>
          </a:bodyPr>
          <a:lstStyle/>
          <a:p>
            <a:r>
              <a:rPr lang="en-US" sz="2800" i="1" dirty="0" smtClean="0"/>
              <a:t>f</a:t>
            </a:r>
            <a:r>
              <a:rPr lang="en-US" sz="2800" i="1" baseline="-25000" dirty="0" smtClean="0"/>
              <a:t>google,1</a:t>
            </a:r>
            <a:endParaRPr lang="en-US" sz="2800" i="1" baseline="-25000" dirty="0"/>
          </a:p>
        </p:txBody>
      </p:sp>
      <p:grpSp>
        <p:nvGrpSpPr>
          <p:cNvPr id="33" name="Group 32"/>
          <p:cNvGrpSpPr/>
          <p:nvPr/>
        </p:nvGrpSpPr>
        <p:grpSpPr>
          <a:xfrm>
            <a:off x="2776209" y="2395265"/>
            <a:ext cx="1828778" cy="1193449"/>
            <a:chOff x="3456871" y="2799711"/>
            <a:chExt cx="1228347" cy="755666"/>
          </a:xfrm>
        </p:grpSpPr>
        <p:sp>
          <p:nvSpPr>
            <p:cNvPr id="34" name="TextBox 33"/>
            <p:cNvSpPr txBox="1"/>
            <p:nvPr/>
          </p:nvSpPr>
          <p:spPr>
            <a:xfrm>
              <a:off x="4179433" y="2799711"/>
              <a:ext cx="505785" cy="370267"/>
            </a:xfrm>
            <a:prstGeom prst="rect">
              <a:avLst/>
            </a:prstGeom>
            <a:solidFill>
              <a:schemeClr val="accent1">
                <a:lumMod val="40000"/>
                <a:lumOff val="60000"/>
                <a:alpha val="60000"/>
              </a:schemeClr>
            </a:solidFill>
          </p:spPr>
          <p:txBody>
            <a:bodyPr wrap="none" rtlCol="0">
              <a:spAutoFit/>
            </a:bodyPr>
            <a:lstStyle/>
            <a:p>
              <a:r>
                <a:rPr lang="en-US" sz="3200" i="1" dirty="0" smtClean="0">
                  <a:latin typeface="Gill Sans MT"/>
                  <a:cs typeface="Gill Sans MT"/>
                </a:rPr>
                <a:t>f </a:t>
              </a:r>
              <a:r>
                <a:rPr lang="en-US" sz="3200" i="1" baseline="30000" dirty="0" smtClean="0">
                  <a:latin typeface="+mj-lt"/>
                  <a:cs typeface="Gill Sans MT"/>
                </a:rPr>
                <a:t>1</a:t>
              </a:r>
              <a:r>
                <a:rPr lang="en-US" sz="3200" i="1" baseline="-25000" dirty="0" smtClean="0">
                  <a:latin typeface="Gill Sans MT"/>
                  <a:cs typeface="Gill Sans MT"/>
                </a:rPr>
                <a:t>A</a:t>
              </a:r>
              <a:endParaRPr lang="en-US" sz="3200" i="1" baseline="30000" dirty="0">
                <a:latin typeface="+mj-lt"/>
                <a:cs typeface="Gill Sans MT"/>
              </a:endParaRPr>
            </a:p>
          </p:txBody>
        </p:sp>
        <p:sp>
          <p:nvSpPr>
            <p:cNvPr id="35" name="TextBox 34"/>
            <p:cNvSpPr txBox="1"/>
            <p:nvPr/>
          </p:nvSpPr>
          <p:spPr>
            <a:xfrm>
              <a:off x="4170869" y="3185110"/>
              <a:ext cx="496013" cy="370267"/>
            </a:xfrm>
            <a:prstGeom prst="rect">
              <a:avLst/>
            </a:prstGeom>
            <a:solidFill>
              <a:schemeClr val="accent3">
                <a:lumMod val="60000"/>
                <a:lumOff val="40000"/>
                <a:alpha val="60000"/>
              </a:schemeClr>
            </a:solidFill>
          </p:spPr>
          <p:txBody>
            <a:bodyPr wrap="none" rtlCol="0">
              <a:spAutoFit/>
            </a:bodyPr>
            <a:lstStyle/>
            <a:p>
              <a:r>
                <a:rPr lang="en-US" sz="3200" i="1" dirty="0" smtClean="0">
                  <a:latin typeface="Gill Sans MT"/>
                  <a:cs typeface="Gill Sans MT"/>
                </a:rPr>
                <a:t>f </a:t>
              </a:r>
              <a:r>
                <a:rPr lang="en-US" sz="3200" i="1" baseline="30000" dirty="0" smtClean="0">
                  <a:cs typeface="Gill Sans MT"/>
                </a:rPr>
                <a:t>1</a:t>
              </a:r>
              <a:r>
                <a:rPr lang="en-US" sz="3200" i="1" baseline="-25000" dirty="0" smtClean="0">
                  <a:latin typeface="Gill Sans MT"/>
                  <a:cs typeface="Gill Sans MT"/>
                </a:rPr>
                <a:t>B</a:t>
              </a:r>
              <a:endParaRPr lang="en-US" sz="3200" i="1" baseline="-25000" dirty="0">
                <a:latin typeface="Gill Sans MT"/>
                <a:cs typeface="Gill Sans MT"/>
              </a:endParaRPr>
            </a:p>
          </p:txBody>
        </p:sp>
        <p:cxnSp>
          <p:nvCxnSpPr>
            <p:cNvPr id="36" name="Straight Arrow Connector 35"/>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pic>
        <p:nvPicPr>
          <p:cNvPr id="21"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4802" y="3829000"/>
            <a:ext cx="864814" cy="864814"/>
          </a:xfrm>
          <a:prstGeom prst="rect">
            <a:avLst/>
          </a:prstGeom>
          <a:noFill/>
          <a:extLst>
            <a:ext uri="{909E8E84-426E-40dd-AFC4-6F175D3DCCD1}">
              <a14:hiddenFill xmlns:a14="http://schemas.microsoft.com/office/drawing/2010/main" xmlns="">
                <a:solidFill>
                  <a:srgbClr val="FFFFFF"/>
                </a:solidFill>
              </a14:hiddenFill>
            </a:ext>
          </a:extLst>
        </p:spPr>
      </p:pic>
      <p:pic>
        <p:nvPicPr>
          <p:cNvPr id="22"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8927" y="5201205"/>
            <a:ext cx="864814" cy="864814"/>
          </a:xfrm>
          <a:prstGeom prst="rect">
            <a:avLst/>
          </a:prstGeom>
          <a:noFill/>
          <a:extLst>
            <a:ext uri="{909E8E84-426E-40dd-AFC4-6F175D3DCCD1}">
              <a14:hiddenFill xmlns:a14="http://schemas.microsoft.com/office/drawing/2010/main" xmlns="">
                <a:solidFill>
                  <a:srgbClr val="FFFFFF"/>
                </a:solidFill>
              </a14:hiddenFill>
            </a:ext>
          </a:extLst>
        </p:spPr>
      </p:pic>
      <p:sp>
        <p:nvSpPr>
          <p:cNvPr id="24" name="TextBox 23"/>
          <p:cNvSpPr txBox="1"/>
          <p:nvPr/>
        </p:nvSpPr>
        <p:spPr>
          <a:xfrm>
            <a:off x="1913471" y="5491815"/>
            <a:ext cx="1167341" cy="523220"/>
          </a:xfrm>
          <a:prstGeom prst="rect">
            <a:avLst/>
          </a:prstGeom>
          <a:noFill/>
        </p:spPr>
        <p:txBody>
          <a:bodyPr wrap="none" rtlCol="0">
            <a:spAutoFit/>
          </a:bodyPr>
          <a:lstStyle/>
          <a:p>
            <a:r>
              <a:rPr lang="en-US" sz="2800" i="1" dirty="0" smtClean="0"/>
              <a:t>f</a:t>
            </a:r>
            <a:r>
              <a:rPr lang="en-US" sz="2800" i="1" baseline="-25000" dirty="0" smtClean="0"/>
              <a:t>Bieber,1</a:t>
            </a:r>
            <a:endParaRPr lang="en-US" sz="2800" i="1" baseline="-25000" dirty="0"/>
          </a:p>
        </p:txBody>
      </p:sp>
      <p:grpSp>
        <p:nvGrpSpPr>
          <p:cNvPr id="25" name="Group 24"/>
          <p:cNvGrpSpPr/>
          <p:nvPr/>
        </p:nvGrpSpPr>
        <p:grpSpPr>
          <a:xfrm>
            <a:off x="2878097" y="5201205"/>
            <a:ext cx="1832652" cy="1193449"/>
            <a:chOff x="3456871" y="2799711"/>
            <a:chExt cx="1230949" cy="755666"/>
          </a:xfrm>
        </p:grpSpPr>
        <p:sp>
          <p:nvSpPr>
            <p:cNvPr id="27" name="TextBox 26"/>
            <p:cNvSpPr txBox="1"/>
            <p:nvPr/>
          </p:nvSpPr>
          <p:spPr>
            <a:xfrm>
              <a:off x="4179433" y="2799711"/>
              <a:ext cx="508387" cy="370267"/>
            </a:xfrm>
            <a:prstGeom prst="rect">
              <a:avLst/>
            </a:prstGeom>
            <a:solidFill>
              <a:schemeClr val="accent1">
                <a:lumMod val="40000"/>
                <a:lumOff val="60000"/>
                <a:alpha val="60000"/>
              </a:schemeClr>
            </a:solidFill>
          </p:spPr>
          <p:txBody>
            <a:bodyPr wrap="none" rtlCol="0">
              <a:spAutoFit/>
            </a:bodyPr>
            <a:lstStyle/>
            <a:p>
              <a:r>
                <a:rPr lang="en-US" sz="3200" i="1" dirty="0" smtClean="0">
                  <a:latin typeface="Gill Sans MT"/>
                  <a:cs typeface="Gill Sans MT"/>
                </a:rPr>
                <a:t>f </a:t>
              </a:r>
              <a:r>
                <a:rPr lang="en-US" sz="3200" i="1" baseline="30000" dirty="0" smtClean="0">
                  <a:latin typeface="Gill Sans MT"/>
                  <a:cs typeface="Gill Sans MT"/>
                </a:rPr>
                <a:t>3</a:t>
              </a:r>
              <a:r>
                <a:rPr lang="en-US" sz="3200" i="1" baseline="-25000" dirty="0" smtClean="0">
                  <a:latin typeface="Gill Sans MT"/>
                  <a:cs typeface="Gill Sans MT"/>
                </a:rPr>
                <a:t>A</a:t>
              </a:r>
              <a:endParaRPr lang="en-US" sz="3200" i="1" baseline="30000" dirty="0">
                <a:latin typeface="+mj-lt"/>
                <a:cs typeface="Gill Sans MT"/>
              </a:endParaRPr>
            </a:p>
          </p:txBody>
        </p:sp>
        <p:sp>
          <p:nvSpPr>
            <p:cNvPr id="38" name="TextBox 37"/>
            <p:cNvSpPr txBox="1"/>
            <p:nvPr/>
          </p:nvSpPr>
          <p:spPr>
            <a:xfrm>
              <a:off x="4170870" y="3185110"/>
              <a:ext cx="498615" cy="370267"/>
            </a:xfrm>
            <a:prstGeom prst="rect">
              <a:avLst/>
            </a:prstGeom>
            <a:solidFill>
              <a:schemeClr val="accent3">
                <a:lumMod val="60000"/>
                <a:lumOff val="40000"/>
                <a:alpha val="60000"/>
              </a:schemeClr>
            </a:solidFill>
          </p:spPr>
          <p:txBody>
            <a:bodyPr wrap="none" rtlCol="0">
              <a:spAutoFit/>
            </a:bodyPr>
            <a:lstStyle/>
            <a:p>
              <a:r>
                <a:rPr lang="en-US" sz="3200" i="1" dirty="0" smtClean="0">
                  <a:latin typeface="Gill Sans MT"/>
                  <a:cs typeface="Gill Sans MT"/>
                </a:rPr>
                <a:t>f </a:t>
              </a:r>
              <a:r>
                <a:rPr lang="en-US" sz="3200" i="1" baseline="30000" dirty="0" smtClean="0">
                  <a:latin typeface="Gill Sans MT"/>
                  <a:cs typeface="Gill Sans MT"/>
                </a:rPr>
                <a:t>3</a:t>
              </a:r>
              <a:r>
                <a:rPr lang="en-US" sz="3200" i="1" baseline="-25000" dirty="0" smtClean="0">
                  <a:latin typeface="Gill Sans MT"/>
                  <a:cs typeface="Gill Sans MT"/>
                </a:rPr>
                <a:t>B</a:t>
              </a:r>
              <a:endParaRPr lang="en-US" sz="3200" i="1" baseline="-25000" dirty="0">
                <a:latin typeface="Gill Sans MT"/>
                <a:cs typeface="Gill Sans MT"/>
              </a:endParaRPr>
            </a:p>
          </p:txBody>
        </p:sp>
        <p:cxnSp>
          <p:nvCxnSpPr>
            <p:cNvPr id="39" name="Straight Arrow Connector 38"/>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41" name="TextBox 40"/>
          <p:cNvSpPr txBox="1"/>
          <p:nvPr/>
        </p:nvSpPr>
        <p:spPr>
          <a:xfrm>
            <a:off x="1911285" y="4149500"/>
            <a:ext cx="1269382" cy="523220"/>
          </a:xfrm>
          <a:prstGeom prst="rect">
            <a:avLst/>
          </a:prstGeom>
          <a:noFill/>
        </p:spPr>
        <p:txBody>
          <a:bodyPr wrap="none" rtlCol="0">
            <a:spAutoFit/>
          </a:bodyPr>
          <a:lstStyle/>
          <a:p>
            <a:r>
              <a:rPr lang="en-US" sz="2800" i="1" dirty="0" smtClean="0"/>
              <a:t>f</a:t>
            </a:r>
            <a:r>
              <a:rPr lang="en-US" sz="2800" i="1" baseline="-25000" dirty="0" smtClean="0"/>
              <a:t>webmd,1</a:t>
            </a:r>
            <a:endParaRPr lang="en-US" sz="2800" i="1" baseline="-25000" dirty="0"/>
          </a:p>
        </p:txBody>
      </p:sp>
      <p:grpSp>
        <p:nvGrpSpPr>
          <p:cNvPr id="42" name="Group 41"/>
          <p:cNvGrpSpPr/>
          <p:nvPr/>
        </p:nvGrpSpPr>
        <p:grpSpPr>
          <a:xfrm>
            <a:off x="2875911" y="3858890"/>
            <a:ext cx="1832652" cy="1193449"/>
            <a:chOff x="3456871" y="2799711"/>
            <a:chExt cx="1230949" cy="755666"/>
          </a:xfrm>
        </p:grpSpPr>
        <p:sp>
          <p:nvSpPr>
            <p:cNvPr id="43" name="TextBox 42"/>
            <p:cNvSpPr txBox="1"/>
            <p:nvPr/>
          </p:nvSpPr>
          <p:spPr>
            <a:xfrm>
              <a:off x="4179433" y="2799711"/>
              <a:ext cx="508387" cy="370267"/>
            </a:xfrm>
            <a:prstGeom prst="rect">
              <a:avLst/>
            </a:prstGeom>
            <a:solidFill>
              <a:schemeClr val="accent1">
                <a:lumMod val="40000"/>
                <a:lumOff val="60000"/>
                <a:alpha val="60000"/>
              </a:schemeClr>
            </a:solidFill>
          </p:spPr>
          <p:txBody>
            <a:bodyPr wrap="none" rtlCol="0">
              <a:spAutoFit/>
            </a:bodyPr>
            <a:lstStyle/>
            <a:p>
              <a:r>
                <a:rPr lang="en-US" sz="3200" i="1" dirty="0" smtClean="0">
                  <a:latin typeface="Gill Sans MT"/>
                  <a:cs typeface="Gill Sans MT"/>
                </a:rPr>
                <a:t>f </a:t>
              </a:r>
              <a:r>
                <a:rPr lang="en-US" sz="3200" i="1" baseline="30000" dirty="0" smtClean="0">
                  <a:latin typeface="Gill Sans MT"/>
                  <a:cs typeface="Gill Sans MT"/>
                </a:rPr>
                <a:t>2</a:t>
              </a:r>
              <a:r>
                <a:rPr lang="en-US" sz="3200" i="1" baseline="-25000" dirty="0" smtClean="0">
                  <a:latin typeface="Gill Sans MT"/>
                  <a:cs typeface="Gill Sans MT"/>
                </a:rPr>
                <a:t>A</a:t>
              </a:r>
              <a:endParaRPr lang="en-US" sz="3200" i="1" baseline="30000" dirty="0">
                <a:latin typeface="+mj-lt"/>
                <a:cs typeface="Gill Sans MT"/>
              </a:endParaRPr>
            </a:p>
          </p:txBody>
        </p:sp>
        <p:sp>
          <p:nvSpPr>
            <p:cNvPr id="44" name="TextBox 43"/>
            <p:cNvSpPr txBox="1"/>
            <p:nvPr/>
          </p:nvSpPr>
          <p:spPr>
            <a:xfrm>
              <a:off x="4170869" y="3185110"/>
              <a:ext cx="498615" cy="370267"/>
            </a:xfrm>
            <a:prstGeom prst="rect">
              <a:avLst/>
            </a:prstGeom>
            <a:solidFill>
              <a:schemeClr val="accent3">
                <a:lumMod val="60000"/>
                <a:lumOff val="40000"/>
                <a:alpha val="60000"/>
              </a:schemeClr>
            </a:solidFill>
          </p:spPr>
          <p:txBody>
            <a:bodyPr wrap="none" rtlCol="0">
              <a:spAutoFit/>
            </a:bodyPr>
            <a:lstStyle/>
            <a:p>
              <a:r>
                <a:rPr lang="en-US" sz="3200" i="1" dirty="0" smtClean="0">
                  <a:latin typeface="Gill Sans MT"/>
                  <a:cs typeface="Gill Sans MT"/>
                </a:rPr>
                <a:t>f </a:t>
              </a:r>
              <a:r>
                <a:rPr lang="en-US" sz="3200" i="1" baseline="30000" dirty="0" smtClean="0">
                  <a:latin typeface="Gill Sans MT"/>
                  <a:cs typeface="Gill Sans MT"/>
                </a:rPr>
                <a:t>2</a:t>
              </a:r>
              <a:r>
                <a:rPr lang="en-US" sz="3200" i="1" baseline="-25000" dirty="0" smtClean="0">
                  <a:latin typeface="Gill Sans MT"/>
                  <a:cs typeface="Gill Sans MT"/>
                </a:rPr>
                <a:t>B</a:t>
              </a:r>
              <a:endParaRPr lang="en-US" sz="3200" i="1" baseline="-25000" dirty="0">
                <a:latin typeface="Gill Sans MT"/>
                <a:cs typeface="Gill Sans MT"/>
              </a:endParaRPr>
            </a:p>
          </p:txBody>
        </p:sp>
        <p:cxnSp>
          <p:nvCxnSpPr>
            <p:cNvPr id="45" name="Straight Arrow Connector 44"/>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224690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8"/>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24"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Application: </a:t>
            </a:r>
            <a:r>
              <a:rPr lang="en-US" dirty="0" smtClean="0"/>
              <a:t/>
            </a:r>
            <a:br>
              <a:rPr lang="en-US" dirty="0" smtClean="0"/>
            </a:br>
            <a:r>
              <a:rPr lang="en-US" b="1" dirty="0" smtClean="0"/>
              <a:t>Private </a:t>
            </a:r>
            <a:r>
              <a:rPr lang="en-US" b="1" dirty="0"/>
              <a:t>Cumulative Statistics</a:t>
            </a:r>
          </a:p>
        </p:txBody>
      </p:sp>
      <p:pic>
        <p:nvPicPr>
          <p:cNvPr id="5"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6558" y="1449670"/>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4158" y="2551244"/>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7108615" y="4556268"/>
            <a:ext cx="1766130" cy="2286108"/>
          </a:xfrm>
          <a:prstGeom prst="rect">
            <a:avLst/>
          </a:prstGeom>
        </p:spPr>
      </p:pic>
      <p:pic>
        <p:nvPicPr>
          <p:cNvPr id="10" name="Picture 9"/>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7088246" y="2071288"/>
            <a:ext cx="1766130" cy="2286108"/>
          </a:xfrm>
          <a:prstGeom prst="rect">
            <a:avLst/>
          </a:prstGeom>
        </p:spPr>
      </p:pic>
      <p:cxnSp>
        <p:nvCxnSpPr>
          <p:cNvPr id="17" name="Straight Connector 16"/>
          <p:cNvCxnSpPr/>
          <p:nvPr/>
        </p:nvCxnSpPr>
        <p:spPr>
          <a:xfrm>
            <a:off x="5128618" y="4324387"/>
            <a:ext cx="4224557" cy="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3294461" y="1657172"/>
            <a:ext cx="2655895" cy="461665"/>
          </a:xfrm>
          <a:prstGeom prst="rect">
            <a:avLst/>
          </a:prstGeom>
          <a:noFill/>
        </p:spPr>
        <p:txBody>
          <a:bodyPr wrap="none" rtlCol="0">
            <a:spAutoFit/>
          </a:bodyPr>
          <a:lstStyle/>
          <a:p>
            <a:r>
              <a:rPr lang="en-US" sz="2400" dirty="0" smtClean="0"/>
              <a:t>Website traffic data</a:t>
            </a:r>
            <a:endParaRPr lang="en-US" sz="2400" dirty="0"/>
          </a:p>
        </p:txBody>
      </p:sp>
      <p:graphicFrame>
        <p:nvGraphicFramePr>
          <p:cNvPr id="26" name="Table 25"/>
          <p:cNvGraphicFramePr>
            <a:graphicFrameLocks noGrp="1"/>
          </p:cNvGraphicFramePr>
          <p:nvPr>
            <p:extLst>
              <p:ext uri="{D42A27DB-BD31-4B8C-83A1-F6EECF244321}">
                <p14:modId xmlns:p14="http://schemas.microsoft.com/office/powerpoint/2010/main" val="3661691755"/>
              </p:ext>
            </p:extLst>
          </p:nvPr>
        </p:nvGraphicFramePr>
        <p:xfrm>
          <a:off x="5534682" y="2265358"/>
          <a:ext cx="1726790" cy="1920240"/>
        </p:xfrm>
        <a:graphic>
          <a:graphicData uri="http://schemas.openxmlformats.org/drawingml/2006/table">
            <a:tbl>
              <a:tblPr firstRow="1" bandRow="1">
                <a:tableStyleId>{9D7B26C5-4107-4FEC-AEDC-1716B250A1EF}</a:tableStyleId>
              </a:tblPr>
              <a:tblGrid>
                <a:gridCol w="926160"/>
                <a:gridCol w="800630"/>
              </a:tblGrid>
              <a:tr h="240410">
                <a:tc>
                  <a:txBody>
                    <a:bodyPr/>
                    <a:lstStyle/>
                    <a:p>
                      <a:pPr algn="ctr"/>
                      <a:r>
                        <a:rPr lang="en-US" sz="1200" b="1" dirty="0" smtClean="0"/>
                        <a:t>site</a:t>
                      </a:r>
                      <a:endParaRPr lang="en-US" sz="1200" b="1" dirty="0"/>
                    </a:p>
                  </a:txBody>
                  <a:tcPr anchor="ctr"/>
                </a:tc>
                <a:tc>
                  <a:txBody>
                    <a:bodyPr/>
                    <a:lstStyle/>
                    <a:p>
                      <a:r>
                        <a:rPr lang="en-US" sz="1200" b="1" dirty="0" smtClean="0"/>
                        <a:t># hits</a:t>
                      </a:r>
                      <a:endParaRPr lang="en-US" sz="1200" b="1" dirty="0"/>
                    </a:p>
                  </a:txBody>
                  <a:tcPr anchor="ctr"/>
                </a:tc>
              </a:tr>
              <a:tr h="240410">
                <a:tc>
                  <a:txBody>
                    <a:bodyPr/>
                    <a:lstStyle/>
                    <a:p>
                      <a:pPr algn="ctr"/>
                      <a:r>
                        <a:rPr lang="en-US" sz="1200" dirty="0" err="1" smtClean="0"/>
                        <a:t>google</a:t>
                      </a:r>
                      <a:endParaRPr lang="en-US" sz="1200" dirty="0" smtClean="0"/>
                    </a:p>
                  </a:txBody>
                  <a:tcPr/>
                </a:tc>
                <a:tc>
                  <a:txBody>
                    <a:bodyPr/>
                    <a:lstStyle/>
                    <a:p>
                      <a:r>
                        <a:rPr lang="en-US" sz="1200" b="1" dirty="0" smtClean="0"/>
                        <a:t>-17972</a:t>
                      </a:r>
                      <a:endParaRPr lang="en-US" sz="1200" b="1" dirty="0"/>
                    </a:p>
                  </a:txBody>
                  <a:tcPr/>
                </a:tc>
              </a:tr>
              <a:tr h="240410">
                <a:tc>
                  <a:txBody>
                    <a:bodyPr/>
                    <a:lstStyle/>
                    <a:p>
                      <a:pPr algn="ctr"/>
                      <a:r>
                        <a:rPr lang="en-US" sz="1200" b="0" dirty="0" err="1" smtClean="0"/>
                        <a:t>webmd</a:t>
                      </a:r>
                      <a:endParaRPr lang="en-US" sz="1200" b="0" dirty="0"/>
                    </a:p>
                  </a:txBody>
                  <a:tcPr/>
                </a:tc>
                <a:tc>
                  <a:txBody>
                    <a:bodyPr/>
                    <a:lstStyle/>
                    <a:p>
                      <a:r>
                        <a:rPr lang="en-US" sz="1200" b="1" dirty="0" smtClean="0"/>
                        <a:t>-19388</a:t>
                      </a:r>
                      <a:endParaRPr lang="en-US" sz="1200" b="1" dirty="0"/>
                    </a:p>
                  </a:txBody>
                  <a:tcPr/>
                </a:tc>
              </a:tr>
              <a:tr h="240410">
                <a:tc>
                  <a:txBody>
                    <a:bodyPr/>
                    <a:lstStyle/>
                    <a:p>
                      <a:pPr algn="ctr"/>
                      <a:r>
                        <a:rPr lang="en-US" sz="1200" b="0" dirty="0" err="1" smtClean="0"/>
                        <a:t>celebnews</a:t>
                      </a:r>
                      <a:endParaRPr lang="en-US" sz="1200" b="0" dirty="0"/>
                    </a:p>
                  </a:txBody>
                  <a:tcPr/>
                </a:tc>
                <a:tc>
                  <a:txBody>
                    <a:bodyPr/>
                    <a:lstStyle/>
                    <a:p>
                      <a:r>
                        <a:rPr lang="en-US" sz="1200" b="1" dirty="0" smtClean="0"/>
                        <a:t>+01898</a:t>
                      </a:r>
                      <a:endParaRPr lang="en-US" sz="1200" b="1" dirty="0"/>
                    </a:p>
                  </a:txBody>
                  <a:tcPr/>
                </a:tc>
              </a:tr>
              <a:tr h="240410">
                <a:tc>
                  <a:txBody>
                    <a:bodyPr/>
                    <a:lstStyle/>
                    <a:p>
                      <a:pPr algn="ctr"/>
                      <a:r>
                        <a:rPr lang="en-US" sz="1200" b="0" dirty="0" err="1" smtClean="0"/>
                        <a:t>tacos.com</a:t>
                      </a:r>
                      <a:endParaRPr lang="en-US" sz="1200" b="0" dirty="0"/>
                    </a:p>
                  </a:txBody>
                  <a:tcPr/>
                </a:tc>
                <a:tc>
                  <a:txBody>
                    <a:bodyPr/>
                    <a:lstStyle/>
                    <a:p>
                      <a:r>
                        <a:rPr lang="en-US" sz="1200" b="1" dirty="0" smtClean="0"/>
                        <a:t>+92837</a:t>
                      </a:r>
                      <a:endParaRPr lang="en-US" sz="1200" b="1" dirty="0"/>
                    </a:p>
                  </a:txBody>
                  <a:tcPr/>
                </a:tc>
              </a:tr>
              <a:tr h="240410">
                <a:tc>
                  <a:txBody>
                    <a:bodyPr/>
                    <a:lstStyle/>
                    <a:p>
                      <a:pPr algn="ctr"/>
                      <a:r>
                        <a:rPr lang="en-US" sz="1200" b="0" dirty="0" smtClean="0"/>
                        <a:t>ECCC</a:t>
                      </a:r>
                      <a:endParaRPr lang="en-US" sz="1200" b="0" dirty="0"/>
                    </a:p>
                  </a:txBody>
                  <a:tcPr/>
                </a:tc>
                <a:tc>
                  <a:txBody>
                    <a:bodyPr/>
                    <a:lstStyle/>
                    <a:p>
                      <a:r>
                        <a:rPr lang="en-US" sz="1200" b="1" dirty="0" smtClean="0"/>
                        <a:t>-22398</a:t>
                      </a:r>
                      <a:endParaRPr lang="en-US" sz="1200" b="1" dirty="0"/>
                    </a:p>
                  </a:txBody>
                  <a:tcPr/>
                </a:tc>
              </a:tr>
              <a:tr h="240410">
                <a:tc>
                  <a:txBody>
                    <a:bodyPr/>
                    <a:lstStyle/>
                    <a:p>
                      <a:pPr algn="ctr"/>
                      <a:r>
                        <a:rPr lang="en-US" sz="1200" b="0" dirty="0" err="1" smtClean="0"/>
                        <a:t>ePrint</a:t>
                      </a:r>
                      <a:endParaRPr lang="en-US" sz="1200" b="0" dirty="0"/>
                    </a:p>
                  </a:txBody>
                  <a:tcPr/>
                </a:tc>
                <a:tc>
                  <a:txBody>
                    <a:bodyPr/>
                    <a:lstStyle/>
                    <a:p>
                      <a:r>
                        <a:rPr lang="en-US" sz="1200" b="1" dirty="0" smtClean="0"/>
                        <a:t>+19283</a:t>
                      </a:r>
                      <a:endParaRPr lang="en-US" sz="1200" b="1" dirty="0"/>
                    </a:p>
                  </a:txBody>
                  <a:tcPr/>
                </a:tc>
              </a:tr>
            </a:tbl>
          </a:graphicData>
        </a:graphic>
      </p:graphicFrame>
      <p:graphicFrame>
        <p:nvGraphicFramePr>
          <p:cNvPr id="31" name="Table 30"/>
          <p:cNvGraphicFramePr>
            <a:graphicFrameLocks noGrp="1"/>
          </p:cNvGraphicFramePr>
          <p:nvPr>
            <p:extLst>
              <p:ext uri="{D42A27DB-BD31-4B8C-83A1-F6EECF244321}">
                <p14:modId xmlns:p14="http://schemas.microsoft.com/office/powerpoint/2010/main" val="3533708135"/>
              </p:ext>
            </p:extLst>
          </p:nvPr>
        </p:nvGraphicFramePr>
        <p:xfrm>
          <a:off x="5534682" y="4674844"/>
          <a:ext cx="1726790" cy="1920240"/>
        </p:xfrm>
        <a:graphic>
          <a:graphicData uri="http://schemas.openxmlformats.org/drawingml/2006/table">
            <a:tbl>
              <a:tblPr firstRow="1" bandRow="1">
                <a:tableStyleId>{9D7B26C5-4107-4FEC-AEDC-1716B250A1EF}</a:tableStyleId>
              </a:tblPr>
              <a:tblGrid>
                <a:gridCol w="926160"/>
                <a:gridCol w="800630"/>
              </a:tblGrid>
              <a:tr h="240410">
                <a:tc>
                  <a:txBody>
                    <a:bodyPr/>
                    <a:lstStyle/>
                    <a:p>
                      <a:pPr algn="ctr"/>
                      <a:r>
                        <a:rPr lang="en-US" sz="1200" b="1" dirty="0" smtClean="0"/>
                        <a:t>site</a:t>
                      </a:r>
                      <a:endParaRPr lang="en-US" sz="1200" b="1" dirty="0"/>
                    </a:p>
                  </a:txBody>
                  <a:tcPr anchor="ctr"/>
                </a:tc>
                <a:tc>
                  <a:txBody>
                    <a:bodyPr/>
                    <a:lstStyle/>
                    <a:p>
                      <a:r>
                        <a:rPr lang="en-US" sz="1200" b="1" dirty="0" smtClean="0"/>
                        <a:t># hits</a:t>
                      </a:r>
                      <a:endParaRPr lang="en-US" sz="1200" b="1" dirty="0"/>
                    </a:p>
                  </a:txBody>
                  <a:tcPr anchor="ctr"/>
                </a:tc>
              </a:tr>
              <a:tr h="240410">
                <a:tc>
                  <a:txBody>
                    <a:bodyPr/>
                    <a:lstStyle/>
                    <a:p>
                      <a:pPr algn="ctr"/>
                      <a:r>
                        <a:rPr lang="en-US" sz="1200" dirty="0" err="1" smtClean="0"/>
                        <a:t>google</a:t>
                      </a:r>
                      <a:endParaRPr lang="en-US" sz="1200" dirty="0" smtClean="0"/>
                    </a:p>
                  </a:txBody>
                  <a:tcPr/>
                </a:tc>
                <a:tc>
                  <a:txBody>
                    <a:bodyPr/>
                    <a:lstStyle/>
                    <a:p>
                      <a:r>
                        <a:rPr lang="en-US" sz="1200" b="1" dirty="0" smtClean="0"/>
                        <a:t>+38529</a:t>
                      </a:r>
                      <a:endParaRPr lang="en-US" sz="1200" b="1" dirty="0"/>
                    </a:p>
                  </a:txBody>
                  <a:tcPr/>
                </a:tc>
              </a:tr>
              <a:tr h="240410">
                <a:tc>
                  <a:txBody>
                    <a:bodyPr/>
                    <a:lstStyle/>
                    <a:p>
                      <a:pPr algn="ctr"/>
                      <a:r>
                        <a:rPr lang="en-US" sz="1200" b="0" dirty="0" err="1" smtClean="0"/>
                        <a:t>webmd</a:t>
                      </a:r>
                      <a:endParaRPr lang="en-US" sz="1200" b="0" dirty="0"/>
                    </a:p>
                  </a:txBody>
                  <a:tcPr/>
                </a:tc>
                <a:tc>
                  <a:txBody>
                    <a:bodyPr/>
                    <a:lstStyle/>
                    <a:p>
                      <a:r>
                        <a:rPr lang="en-US" sz="1200" b="1" dirty="0" smtClean="0"/>
                        <a:t>+43534</a:t>
                      </a:r>
                      <a:endParaRPr lang="en-US" sz="1200" b="1" dirty="0"/>
                    </a:p>
                  </a:txBody>
                  <a:tcPr/>
                </a:tc>
              </a:tr>
              <a:tr h="240410">
                <a:tc>
                  <a:txBody>
                    <a:bodyPr/>
                    <a:lstStyle/>
                    <a:p>
                      <a:pPr algn="ctr"/>
                      <a:r>
                        <a:rPr lang="en-US" sz="1200" b="0" dirty="0" err="1" smtClean="0"/>
                        <a:t>celebnews</a:t>
                      </a:r>
                      <a:endParaRPr lang="en-US" sz="1200" b="0" dirty="0"/>
                    </a:p>
                  </a:txBody>
                  <a:tcPr/>
                </a:tc>
                <a:tc>
                  <a:txBody>
                    <a:bodyPr/>
                    <a:lstStyle/>
                    <a:p>
                      <a:r>
                        <a:rPr lang="en-US" sz="1200" b="1" dirty="0" smtClean="0"/>
                        <a:t>+98336</a:t>
                      </a:r>
                      <a:endParaRPr lang="en-US" sz="1200" b="1" dirty="0"/>
                    </a:p>
                  </a:txBody>
                  <a:tcPr/>
                </a:tc>
              </a:tr>
              <a:tr h="240410">
                <a:tc>
                  <a:txBody>
                    <a:bodyPr/>
                    <a:lstStyle/>
                    <a:p>
                      <a:pPr algn="ctr"/>
                      <a:r>
                        <a:rPr lang="en-US" sz="1200" b="0" dirty="0" err="1" smtClean="0"/>
                        <a:t>tacos.com</a:t>
                      </a:r>
                      <a:endParaRPr lang="en-US" sz="1200" b="0" dirty="0"/>
                    </a:p>
                  </a:txBody>
                  <a:tcPr/>
                </a:tc>
                <a:tc>
                  <a:txBody>
                    <a:bodyPr/>
                    <a:lstStyle/>
                    <a:p>
                      <a:r>
                        <a:rPr lang="en-US" sz="1200" b="1" dirty="0" smtClean="0"/>
                        <a:t>-23925</a:t>
                      </a:r>
                      <a:endParaRPr lang="en-US" sz="1200" b="1" dirty="0"/>
                    </a:p>
                  </a:txBody>
                  <a:tcPr/>
                </a:tc>
              </a:tr>
              <a:tr h="240410">
                <a:tc>
                  <a:txBody>
                    <a:bodyPr/>
                    <a:lstStyle/>
                    <a:p>
                      <a:pPr algn="ctr"/>
                      <a:r>
                        <a:rPr lang="en-US" sz="1200" b="0" dirty="0" smtClean="0"/>
                        <a:t>ECCC</a:t>
                      </a:r>
                      <a:endParaRPr lang="en-US" sz="1200" b="0" dirty="0"/>
                    </a:p>
                  </a:txBody>
                  <a:tcPr/>
                </a:tc>
                <a:tc>
                  <a:txBody>
                    <a:bodyPr/>
                    <a:lstStyle/>
                    <a:p>
                      <a:r>
                        <a:rPr lang="en-US" sz="1200" b="1" dirty="0" smtClean="0"/>
                        <a:t>+55279</a:t>
                      </a:r>
                      <a:endParaRPr lang="en-US" sz="1200" b="1" dirty="0"/>
                    </a:p>
                  </a:txBody>
                  <a:tcPr/>
                </a:tc>
              </a:tr>
              <a:tr h="240410">
                <a:tc>
                  <a:txBody>
                    <a:bodyPr/>
                    <a:lstStyle/>
                    <a:p>
                      <a:pPr algn="ctr"/>
                      <a:r>
                        <a:rPr lang="en-US" sz="1200" b="0" dirty="0" err="1" smtClean="0"/>
                        <a:t>ePrint</a:t>
                      </a:r>
                      <a:endParaRPr lang="en-US" sz="1200" b="0" dirty="0"/>
                    </a:p>
                  </a:txBody>
                  <a:tcPr/>
                </a:tc>
                <a:tc>
                  <a:txBody>
                    <a:bodyPr/>
                    <a:lstStyle/>
                    <a:p>
                      <a:r>
                        <a:rPr lang="en-US" sz="1200" b="1" dirty="0" smtClean="0"/>
                        <a:t>+26993</a:t>
                      </a:r>
                      <a:endParaRPr lang="en-US" sz="1200" b="1" dirty="0"/>
                    </a:p>
                  </a:txBody>
                  <a:tcPr/>
                </a:tc>
              </a:tr>
            </a:tbl>
          </a:graphicData>
        </a:graphic>
      </p:graphicFrame>
      <p:sp>
        <p:nvSpPr>
          <p:cNvPr id="50" name="TextBox 49"/>
          <p:cNvSpPr txBox="1"/>
          <p:nvPr/>
        </p:nvSpPr>
        <p:spPr>
          <a:xfrm>
            <a:off x="4370545" y="2340369"/>
            <a:ext cx="753019" cy="584776"/>
          </a:xfrm>
          <a:prstGeom prst="rect">
            <a:avLst/>
          </a:prstGeom>
          <a:solidFill>
            <a:schemeClr val="accent1">
              <a:lumMod val="40000"/>
              <a:lumOff val="60000"/>
              <a:alpha val="60000"/>
            </a:schemeClr>
          </a:solidFill>
        </p:spPr>
        <p:txBody>
          <a:bodyPr wrap="none" rtlCol="0">
            <a:spAutoFit/>
          </a:bodyPr>
          <a:lstStyle/>
          <a:p>
            <a:r>
              <a:rPr lang="en-US" sz="3200" i="1" dirty="0">
                <a:latin typeface="Gill Sans MT"/>
                <a:cs typeface="Gill Sans MT"/>
              </a:rPr>
              <a:t>f </a:t>
            </a:r>
            <a:r>
              <a:rPr lang="en-US" sz="3200" i="1" baseline="30000" dirty="0">
                <a:cs typeface="Gill Sans MT"/>
              </a:rPr>
              <a:t>1</a:t>
            </a:r>
            <a:r>
              <a:rPr lang="en-US" sz="3200" i="1" baseline="-25000" dirty="0">
                <a:latin typeface="Gill Sans MT"/>
                <a:cs typeface="Gill Sans MT"/>
              </a:rPr>
              <a:t>A</a:t>
            </a:r>
            <a:endParaRPr lang="en-US" sz="3200" i="1" baseline="30000" dirty="0">
              <a:cs typeface="Gill Sans MT"/>
            </a:endParaRPr>
          </a:p>
        </p:txBody>
      </p:sp>
      <p:sp>
        <p:nvSpPr>
          <p:cNvPr id="52" name="TextBox 51"/>
          <p:cNvSpPr txBox="1"/>
          <p:nvPr/>
        </p:nvSpPr>
        <p:spPr>
          <a:xfrm>
            <a:off x="4371975" y="4629150"/>
            <a:ext cx="738470" cy="584776"/>
          </a:xfrm>
          <a:prstGeom prst="rect">
            <a:avLst/>
          </a:prstGeom>
          <a:solidFill>
            <a:srgbClr val="C3D69B">
              <a:alpha val="60000"/>
            </a:srgbClr>
          </a:solidFill>
        </p:spPr>
        <p:txBody>
          <a:bodyPr wrap="none" rtlCol="0">
            <a:spAutoFit/>
          </a:bodyPr>
          <a:lstStyle/>
          <a:p>
            <a:r>
              <a:rPr lang="en-US" sz="3200" i="1" dirty="0">
                <a:latin typeface="Gill Sans MT"/>
                <a:cs typeface="Gill Sans MT"/>
              </a:rPr>
              <a:t>f </a:t>
            </a:r>
            <a:r>
              <a:rPr lang="en-US" sz="3200" i="1" baseline="30000" dirty="0">
                <a:cs typeface="Gill Sans MT"/>
              </a:rPr>
              <a:t>1</a:t>
            </a:r>
            <a:r>
              <a:rPr lang="en-US" sz="3200" i="1" baseline="-25000" dirty="0">
                <a:latin typeface="Gill Sans MT"/>
                <a:cs typeface="Gill Sans MT"/>
              </a:rPr>
              <a:t>B</a:t>
            </a:r>
          </a:p>
        </p:txBody>
      </p:sp>
      <p:pic>
        <p:nvPicPr>
          <p:cNvPr id="21"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4802" y="2428157"/>
            <a:ext cx="864814" cy="864814"/>
          </a:xfrm>
          <a:prstGeom prst="rect">
            <a:avLst/>
          </a:prstGeom>
          <a:noFill/>
          <a:extLst>
            <a:ext uri="{909E8E84-426E-40dd-AFC4-6F175D3DCCD1}">
              <a14:hiddenFill xmlns:a14="http://schemas.microsoft.com/office/drawing/2010/main" xmlns="">
                <a:solidFill>
                  <a:srgbClr val="FFFFFF"/>
                </a:solidFill>
              </a14:hiddenFill>
            </a:ext>
          </a:extLst>
        </p:spPr>
      </p:pic>
      <p:pic>
        <p:nvPicPr>
          <p:cNvPr id="22"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4802" y="3829000"/>
            <a:ext cx="864814" cy="864814"/>
          </a:xfrm>
          <a:prstGeom prst="rect">
            <a:avLst/>
          </a:prstGeom>
          <a:noFill/>
          <a:extLst>
            <a:ext uri="{909E8E84-426E-40dd-AFC4-6F175D3DCCD1}">
              <a14:hiddenFill xmlns:a14="http://schemas.microsoft.com/office/drawing/2010/main" xmlns="">
                <a:solidFill>
                  <a:srgbClr val="FFFFFF"/>
                </a:solidFill>
              </a14:hiddenFill>
            </a:ext>
          </a:extLst>
        </p:spPr>
      </p:pic>
      <p:pic>
        <p:nvPicPr>
          <p:cNvPr id="23"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8927" y="5201205"/>
            <a:ext cx="864814" cy="864814"/>
          </a:xfrm>
          <a:prstGeom prst="rect">
            <a:avLst/>
          </a:prstGeom>
          <a:noFill/>
          <a:extLst>
            <a:ext uri="{909E8E84-426E-40dd-AFC4-6F175D3DCCD1}">
              <a14:hiddenFill xmlns:a14="http://schemas.microsoft.com/office/drawing/2010/main" xmlns="">
                <a:solidFill>
                  <a:srgbClr val="FFFFFF"/>
                </a:solidFill>
              </a14:hiddenFill>
            </a:ext>
          </a:extLst>
        </p:spPr>
      </p:pic>
      <p:sp>
        <p:nvSpPr>
          <p:cNvPr id="29" name="TextBox 28"/>
          <p:cNvSpPr txBox="1"/>
          <p:nvPr/>
        </p:nvSpPr>
        <p:spPr>
          <a:xfrm>
            <a:off x="4204947" y="3000583"/>
            <a:ext cx="753019" cy="584776"/>
          </a:xfrm>
          <a:prstGeom prst="rect">
            <a:avLst/>
          </a:prstGeom>
          <a:solidFill>
            <a:schemeClr val="accent1">
              <a:lumMod val="40000"/>
              <a:lumOff val="60000"/>
              <a:alpha val="60000"/>
            </a:schemeClr>
          </a:solidFill>
        </p:spPr>
        <p:txBody>
          <a:bodyPr wrap="none" rtlCol="0">
            <a:spAutoFit/>
          </a:bodyPr>
          <a:lstStyle/>
          <a:p>
            <a:r>
              <a:rPr lang="en-US" sz="3200" i="1" dirty="0">
                <a:latin typeface="Gill Sans MT"/>
                <a:cs typeface="Gill Sans MT"/>
              </a:rPr>
              <a:t>f </a:t>
            </a:r>
            <a:r>
              <a:rPr lang="en-US" sz="3200" i="1" baseline="30000" dirty="0" smtClean="0">
                <a:cs typeface="Gill Sans MT"/>
              </a:rPr>
              <a:t>2</a:t>
            </a:r>
            <a:r>
              <a:rPr lang="en-US" sz="3200" i="1" baseline="-25000" dirty="0" smtClean="0">
                <a:latin typeface="Gill Sans MT"/>
                <a:cs typeface="Gill Sans MT"/>
              </a:rPr>
              <a:t>A</a:t>
            </a:r>
            <a:endParaRPr lang="en-US" sz="3200" i="1" baseline="30000" dirty="0">
              <a:cs typeface="Gill Sans MT"/>
            </a:endParaRPr>
          </a:p>
        </p:txBody>
      </p:sp>
      <p:sp>
        <p:nvSpPr>
          <p:cNvPr id="30" name="TextBox 29"/>
          <p:cNvSpPr txBox="1"/>
          <p:nvPr/>
        </p:nvSpPr>
        <p:spPr>
          <a:xfrm>
            <a:off x="4381454" y="3600822"/>
            <a:ext cx="753019" cy="584776"/>
          </a:xfrm>
          <a:prstGeom prst="rect">
            <a:avLst/>
          </a:prstGeom>
          <a:solidFill>
            <a:schemeClr val="accent1">
              <a:lumMod val="40000"/>
              <a:lumOff val="60000"/>
              <a:alpha val="60000"/>
            </a:schemeClr>
          </a:solidFill>
        </p:spPr>
        <p:txBody>
          <a:bodyPr wrap="none" rtlCol="0">
            <a:spAutoFit/>
          </a:bodyPr>
          <a:lstStyle/>
          <a:p>
            <a:r>
              <a:rPr lang="en-US" sz="3200" i="1" dirty="0">
                <a:latin typeface="Gill Sans MT"/>
                <a:cs typeface="Gill Sans MT"/>
              </a:rPr>
              <a:t>f </a:t>
            </a:r>
            <a:r>
              <a:rPr lang="en-US" sz="3200" i="1" baseline="30000" dirty="0" smtClean="0">
                <a:cs typeface="Gill Sans MT"/>
              </a:rPr>
              <a:t>3</a:t>
            </a:r>
            <a:r>
              <a:rPr lang="en-US" sz="3200" i="1" baseline="-25000" dirty="0" smtClean="0">
                <a:latin typeface="Gill Sans MT"/>
                <a:cs typeface="Gill Sans MT"/>
              </a:rPr>
              <a:t>A</a:t>
            </a:r>
            <a:endParaRPr lang="en-US" sz="3200" i="1" baseline="30000" dirty="0">
              <a:cs typeface="Gill Sans MT"/>
            </a:endParaRPr>
          </a:p>
        </p:txBody>
      </p:sp>
      <p:sp>
        <p:nvSpPr>
          <p:cNvPr id="32" name="TextBox 31"/>
          <p:cNvSpPr txBox="1"/>
          <p:nvPr/>
        </p:nvSpPr>
        <p:spPr>
          <a:xfrm>
            <a:off x="4202765" y="5252005"/>
            <a:ext cx="738470" cy="584776"/>
          </a:xfrm>
          <a:prstGeom prst="rect">
            <a:avLst/>
          </a:prstGeom>
          <a:solidFill>
            <a:srgbClr val="C3D69B">
              <a:alpha val="60000"/>
            </a:srgbClr>
          </a:solidFill>
        </p:spPr>
        <p:txBody>
          <a:bodyPr wrap="none" rtlCol="0">
            <a:spAutoFit/>
          </a:bodyPr>
          <a:lstStyle/>
          <a:p>
            <a:r>
              <a:rPr lang="en-US" sz="3200" i="1" dirty="0">
                <a:latin typeface="Gill Sans MT"/>
                <a:cs typeface="Gill Sans MT"/>
              </a:rPr>
              <a:t>f </a:t>
            </a:r>
            <a:r>
              <a:rPr lang="en-US" sz="3200" i="1" baseline="30000" dirty="0" smtClean="0">
                <a:cs typeface="Gill Sans MT"/>
              </a:rPr>
              <a:t>2</a:t>
            </a:r>
            <a:r>
              <a:rPr lang="en-US" sz="3200" i="1" baseline="-25000" dirty="0" smtClean="0">
                <a:latin typeface="Gill Sans MT"/>
                <a:cs typeface="Gill Sans MT"/>
              </a:rPr>
              <a:t>B</a:t>
            </a:r>
            <a:endParaRPr lang="en-US" sz="3200" i="1" baseline="-25000" dirty="0">
              <a:latin typeface="Gill Sans MT"/>
              <a:cs typeface="Gill Sans MT"/>
            </a:endParaRPr>
          </a:p>
        </p:txBody>
      </p:sp>
      <p:sp>
        <p:nvSpPr>
          <p:cNvPr id="33" name="TextBox 32"/>
          <p:cNvSpPr txBox="1"/>
          <p:nvPr/>
        </p:nvSpPr>
        <p:spPr>
          <a:xfrm>
            <a:off x="4390148" y="5886450"/>
            <a:ext cx="738470" cy="584776"/>
          </a:xfrm>
          <a:prstGeom prst="rect">
            <a:avLst/>
          </a:prstGeom>
          <a:solidFill>
            <a:srgbClr val="C3D69B">
              <a:alpha val="60000"/>
            </a:srgbClr>
          </a:solidFill>
        </p:spPr>
        <p:txBody>
          <a:bodyPr wrap="none" rtlCol="0">
            <a:spAutoFit/>
          </a:bodyPr>
          <a:lstStyle/>
          <a:p>
            <a:r>
              <a:rPr lang="en-US" sz="3200" i="1" dirty="0">
                <a:latin typeface="Gill Sans MT"/>
                <a:cs typeface="Gill Sans MT"/>
              </a:rPr>
              <a:t>f </a:t>
            </a:r>
            <a:r>
              <a:rPr lang="en-US" sz="3200" i="1" baseline="30000" dirty="0" smtClean="0">
                <a:cs typeface="Gill Sans MT"/>
              </a:rPr>
              <a:t>3</a:t>
            </a:r>
            <a:r>
              <a:rPr lang="en-US" sz="3200" i="1" baseline="-25000" dirty="0" smtClean="0">
                <a:latin typeface="Gill Sans MT"/>
                <a:cs typeface="Gill Sans MT"/>
              </a:rPr>
              <a:t>B</a:t>
            </a:r>
            <a:endParaRPr lang="en-US" sz="3200" i="1" baseline="-25000" dirty="0">
              <a:latin typeface="Gill Sans MT"/>
              <a:cs typeface="Gill Sans MT"/>
            </a:endParaRPr>
          </a:p>
        </p:txBody>
      </p:sp>
      <p:graphicFrame>
        <p:nvGraphicFramePr>
          <p:cNvPr id="34" name="Table 33"/>
          <p:cNvGraphicFramePr>
            <a:graphicFrameLocks noGrp="1"/>
          </p:cNvGraphicFramePr>
          <p:nvPr>
            <p:extLst>
              <p:ext uri="{D42A27DB-BD31-4B8C-83A1-F6EECF244321}">
                <p14:modId xmlns:p14="http://schemas.microsoft.com/office/powerpoint/2010/main" val="1566903952"/>
              </p:ext>
            </p:extLst>
          </p:nvPr>
        </p:nvGraphicFramePr>
        <p:xfrm>
          <a:off x="5528354" y="2258969"/>
          <a:ext cx="1726790" cy="1920240"/>
        </p:xfrm>
        <a:graphic>
          <a:graphicData uri="http://schemas.openxmlformats.org/drawingml/2006/table">
            <a:tbl>
              <a:tblPr firstRow="1" bandRow="1">
                <a:tableStyleId>{9D7B26C5-4107-4FEC-AEDC-1716B250A1EF}</a:tableStyleId>
              </a:tblPr>
              <a:tblGrid>
                <a:gridCol w="926160"/>
                <a:gridCol w="800630"/>
              </a:tblGrid>
              <a:tr h="240410">
                <a:tc>
                  <a:txBody>
                    <a:bodyPr/>
                    <a:lstStyle/>
                    <a:p>
                      <a:pPr algn="ctr"/>
                      <a:r>
                        <a:rPr lang="en-US" sz="1200" b="1" dirty="0" smtClean="0"/>
                        <a:t>site</a:t>
                      </a:r>
                      <a:endParaRPr lang="en-US" sz="1200" b="1" dirty="0"/>
                    </a:p>
                  </a:txBody>
                  <a:tcPr anchor="ctr"/>
                </a:tc>
                <a:tc>
                  <a:txBody>
                    <a:bodyPr/>
                    <a:lstStyle/>
                    <a:p>
                      <a:r>
                        <a:rPr lang="en-US" sz="1200" b="1" dirty="0" smtClean="0"/>
                        <a:t># hits</a:t>
                      </a:r>
                      <a:endParaRPr lang="en-US" sz="1200" b="1" dirty="0"/>
                    </a:p>
                  </a:txBody>
                  <a:tcPr anchor="ctr"/>
                </a:tc>
              </a:tr>
              <a:tr h="240410">
                <a:tc>
                  <a:txBody>
                    <a:bodyPr/>
                    <a:lstStyle/>
                    <a:p>
                      <a:pPr algn="ctr"/>
                      <a:r>
                        <a:rPr lang="en-US" sz="1200" dirty="0" err="1" smtClean="0"/>
                        <a:t>google</a:t>
                      </a:r>
                      <a:endParaRPr lang="en-US" sz="1200" dirty="0" smtClean="0"/>
                    </a:p>
                  </a:txBody>
                  <a:tcPr/>
                </a:tc>
                <a:tc>
                  <a:txBody>
                    <a:bodyPr/>
                    <a:lstStyle/>
                    <a:p>
                      <a:r>
                        <a:rPr lang="en-US" sz="1200" b="0" dirty="0" smtClean="0"/>
                        <a:t>+35701</a:t>
                      </a:r>
                      <a:endParaRPr lang="en-US" sz="1200" b="0" dirty="0"/>
                    </a:p>
                  </a:txBody>
                  <a:tcPr/>
                </a:tc>
              </a:tr>
              <a:tr h="240410">
                <a:tc>
                  <a:txBody>
                    <a:bodyPr/>
                    <a:lstStyle/>
                    <a:p>
                      <a:pPr algn="ctr"/>
                      <a:r>
                        <a:rPr lang="en-US" sz="1200" b="0" dirty="0" err="1" smtClean="0"/>
                        <a:t>webmd</a:t>
                      </a:r>
                      <a:endParaRPr lang="en-US" sz="1200" b="0" dirty="0"/>
                    </a:p>
                  </a:txBody>
                  <a:tcPr/>
                </a:tc>
                <a:tc>
                  <a:txBody>
                    <a:bodyPr/>
                    <a:lstStyle/>
                    <a:p>
                      <a:r>
                        <a:rPr lang="en-US" sz="1200" b="0" dirty="0" smtClean="0"/>
                        <a:t>-13843</a:t>
                      </a:r>
                      <a:endParaRPr lang="en-US" sz="1200" b="0" dirty="0"/>
                    </a:p>
                  </a:txBody>
                  <a:tcPr/>
                </a:tc>
              </a:tr>
              <a:tr h="240410">
                <a:tc>
                  <a:txBody>
                    <a:bodyPr/>
                    <a:lstStyle/>
                    <a:p>
                      <a:pPr algn="ctr"/>
                      <a:r>
                        <a:rPr lang="en-US" sz="1200" b="0" dirty="0" err="1" smtClean="0"/>
                        <a:t>celebnews</a:t>
                      </a:r>
                      <a:endParaRPr lang="en-US" sz="1200" b="0" dirty="0"/>
                    </a:p>
                  </a:txBody>
                  <a:tcPr/>
                </a:tc>
                <a:tc>
                  <a:txBody>
                    <a:bodyPr/>
                    <a:lstStyle/>
                    <a:p>
                      <a:r>
                        <a:rPr lang="en-US" sz="1200" b="0" dirty="0" smtClean="0"/>
                        <a:t>-59126</a:t>
                      </a:r>
                      <a:endParaRPr lang="en-US" sz="1200" b="0" dirty="0"/>
                    </a:p>
                  </a:txBody>
                  <a:tcPr/>
                </a:tc>
              </a:tr>
              <a:tr h="240410">
                <a:tc>
                  <a:txBody>
                    <a:bodyPr/>
                    <a:lstStyle/>
                    <a:p>
                      <a:pPr algn="ctr"/>
                      <a:r>
                        <a:rPr lang="en-US" sz="1200" b="0" dirty="0" err="1" smtClean="0"/>
                        <a:t>tacos.com</a:t>
                      </a:r>
                      <a:endParaRPr lang="en-US" sz="1200" b="0" dirty="0"/>
                    </a:p>
                  </a:txBody>
                  <a:tcPr/>
                </a:tc>
                <a:tc>
                  <a:txBody>
                    <a:bodyPr/>
                    <a:lstStyle/>
                    <a:p>
                      <a:r>
                        <a:rPr lang="en-US" sz="1200" b="0" dirty="0" smtClean="0"/>
                        <a:t>+12039</a:t>
                      </a:r>
                      <a:endParaRPr lang="en-US" sz="1200" b="0" dirty="0"/>
                    </a:p>
                  </a:txBody>
                  <a:tcPr/>
                </a:tc>
              </a:tr>
              <a:tr h="240410">
                <a:tc>
                  <a:txBody>
                    <a:bodyPr/>
                    <a:lstStyle/>
                    <a:p>
                      <a:pPr algn="ctr"/>
                      <a:r>
                        <a:rPr lang="en-US" sz="1200" b="0" dirty="0" smtClean="0"/>
                        <a:t>ECCC</a:t>
                      </a:r>
                      <a:endParaRPr lang="en-US" sz="1200" b="0" dirty="0"/>
                    </a:p>
                  </a:txBody>
                  <a:tcPr/>
                </a:tc>
                <a:tc>
                  <a:txBody>
                    <a:bodyPr/>
                    <a:lstStyle/>
                    <a:p>
                      <a:r>
                        <a:rPr lang="en-US" sz="1200" b="0" dirty="0" smtClean="0"/>
                        <a:t>-44449</a:t>
                      </a:r>
                      <a:endParaRPr lang="en-US" sz="1200" b="0" dirty="0"/>
                    </a:p>
                  </a:txBody>
                  <a:tcPr/>
                </a:tc>
              </a:tr>
              <a:tr h="240410">
                <a:tc>
                  <a:txBody>
                    <a:bodyPr/>
                    <a:lstStyle/>
                    <a:p>
                      <a:pPr algn="ctr"/>
                      <a:r>
                        <a:rPr lang="en-US" sz="1200" b="0" dirty="0" err="1" smtClean="0"/>
                        <a:t>ePrint</a:t>
                      </a:r>
                      <a:endParaRPr lang="en-US" sz="1200" b="0" dirty="0"/>
                    </a:p>
                  </a:txBody>
                  <a:tcPr/>
                </a:tc>
                <a:tc>
                  <a:txBody>
                    <a:bodyPr/>
                    <a:lstStyle/>
                    <a:p>
                      <a:r>
                        <a:rPr lang="en-US" sz="1200" b="0" dirty="0" smtClean="0"/>
                        <a:t>-15003</a:t>
                      </a:r>
                      <a:endParaRPr lang="en-US" sz="1200" b="0" dirty="0"/>
                    </a:p>
                  </a:txBody>
                  <a:tcPr/>
                </a:tc>
              </a:tr>
            </a:tbl>
          </a:graphicData>
        </a:graphic>
      </p:graphicFrame>
      <p:graphicFrame>
        <p:nvGraphicFramePr>
          <p:cNvPr id="35" name="Table 34"/>
          <p:cNvGraphicFramePr>
            <a:graphicFrameLocks noGrp="1"/>
          </p:cNvGraphicFramePr>
          <p:nvPr>
            <p:extLst>
              <p:ext uri="{D42A27DB-BD31-4B8C-83A1-F6EECF244321}">
                <p14:modId xmlns:p14="http://schemas.microsoft.com/office/powerpoint/2010/main" val="2372771263"/>
              </p:ext>
            </p:extLst>
          </p:nvPr>
        </p:nvGraphicFramePr>
        <p:xfrm>
          <a:off x="5528354" y="4665850"/>
          <a:ext cx="1726790" cy="1920240"/>
        </p:xfrm>
        <a:graphic>
          <a:graphicData uri="http://schemas.openxmlformats.org/drawingml/2006/table">
            <a:tbl>
              <a:tblPr firstRow="1" bandRow="1">
                <a:tableStyleId>{9D7B26C5-4107-4FEC-AEDC-1716B250A1EF}</a:tableStyleId>
              </a:tblPr>
              <a:tblGrid>
                <a:gridCol w="926160"/>
                <a:gridCol w="800630"/>
              </a:tblGrid>
              <a:tr h="240410">
                <a:tc>
                  <a:txBody>
                    <a:bodyPr/>
                    <a:lstStyle/>
                    <a:p>
                      <a:pPr algn="ctr"/>
                      <a:r>
                        <a:rPr lang="en-US" sz="1200" b="1" dirty="0" smtClean="0"/>
                        <a:t>site</a:t>
                      </a:r>
                      <a:endParaRPr lang="en-US" sz="1200" b="1" dirty="0"/>
                    </a:p>
                  </a:txBody>
                  <a:tcPr anchor="ctr"/>
                </a:tc>
                <a:tc>
                  <a:txBody>
                    <a:bodyPr/>
                    <a:lstStyle/>
                    <a:p>
                      <a:r>
                        <a:rPr lang="en-US" sz="1200" b="1" dirty="0" smtClean="0"/>
                        <a:t># hits</a:t>
                      </a:r>
                      <a:endParaRPr lang="en-US" sz="1200" b="1" dirty="0"/>
                    </a:p>
                  </a:txBody>
                  <a:tcPr anchor="ctr"/>
                </a:tc>
              </a:tr>
              <a:tr h="240410">
                <a:tc>
                  <a:txBody>
                    <a:bodyPr/>
                    <a:lstStyle/>
                    <a:p>
                      <a:pPr algn="ctr"/>
                      <a:r>
                        <a:rPr lang="en-US" sz="1200" dirty="0" err="1" smtClean="0"/>
                        <a:t>google</a:t>
                      </a:r>
                      <a:endParaRPr lang="en-US" sz="1200" dirty="0" smtClean="0"/>
                    </a:p>
                  </a:txBody>
                  <a:tcPr/>
                </a:tc>
                <a:tc>
                  <a:txBody>
                    <a:bodyPr/>
                    <a:lstStyle/>
                    <a:p>
                      <a:r>
                        <a:rPr lang="en-US" sz="1200" b="0" dirty="0" smtClean="0"/>
                        <a:t>+12291</a:t>
                      </a:r>
                      <a:endParaRPr lang="en-US" sz="1200" b="0" dirty="0"/>
                    </a:p>
                  </a:txBody>
                  <a:tcPr/>
                </a:tc>
              </a:tr>
              <a:tr h="240410">
                <a:tc>
                  <a:txBody>
                    <a:bodyPr/>
                    <a:lstStyle/>
                    <a:p>
                      <a:pPr algn="ctr"/>
                      <a:r>
                        <a:rPr lang="en-US" sz="1200" b="0" dirty="0" err="1" smtClean="0"/>
                        <a:t>webmd</a:t>
                      </a:r>
                      <a:endParaRPr lang="en-US" sz="1200" b="0" dirty="0"/>
                    </a:p>
                  </a:txBody>
                  <a:tcPr/>
                </a:tc>
                <a:tc>
                  <a:txBody>
                    <a:bodyPr/>
                    <a:lstStyle/>
                    <a:p>
                      <a:r>
                        <a:rPr lang="en-US" sz="1200" b="0" dirty="0" smtClean="0"/>
                        <a:t>+42238</a:t>
                      </a:r>
                      <a:endParaRPr lang="en-US" sz="1200" b="0" dirty="0"/>
                    </a:p>
                  </a:txBody>
                  <a:tcPr/>
                </a:tc>
              </a:tr>
              <a:tr h="240410">
                <a:tc>
                  <a:txBody>
                    <a:bodyPr/>
                    <a:lstStyle/>
                    <a:p>
                      <a:pPr algn="ctr"/>
                      <a:r>
                        <a:rPr lang="en-US" sz="1200" b="0" dirty="0" err="1" smtClean="0"/>
                        <a:t>celebnews</a:t>
                      </a:r>
                      <a:endParaRPr lang="en-US" sz="1200" b="0" dirty="0"/>
                    </a:p>
                  </a:txBody>
                  <a:tcPr/>
                </a:tc>
                <a:tc>
                  <a:txBody>
                    <a:bodyPr/>
                    <a:lstStyle/>
                    <a:p>
                      <a:r>
                        <a:rPr lang="en-US" sz="1200" b="0" dirty="0" smtClean="0"/>
                        <a:t>+59136</a:t>
                      </a:r>
                      <a:endParaRPr lang="en-US" sz="1200" b="0" dirty="0"/>
                    </a:p>
                  </a:txBody>
                  <a:tcPr/>
                </a:tc>
              </a:tr>
              <a:tr h="240410">
                <a:tc>
                  <a:txBody>
                    <a:bodyPr/>
                    <a:lstStyle/>
                    <a:p>
                      <a:pPr algn="ctr"/>
                      <a:r>
                        <a:rPr lang="en-US" sz="1200" b="0" dirty="0" err="1" smtClean="0"/>
                        <a:t>tacos.com</a:t>
                      </a:r>
                      <a:endParaRPr lang="en-US" sz="1200" b="0" dirty="0"/>
                    </a:p>
                  </a:txBody>
                  <a:tcPr/>
                </a:tc>
                <a:tc>
                  <a:txBody>
                    <a:bodyPr/>
                    <a:lstStyle/>
                    <a:p>
                      <a:r>
                        <a:rPr lang="en-US" sz="1200" b="0" dirty="0" smtClean="0"/>
                        <a:t>+31247</a:t>
                      </a:r>
                      <a:endParaRPr lang="en-US" sz="1200" b="0" dirty="0"/>
                    </a:p>
                  </a:txBody>
                  <a:tcPr/>
                </a:tc>
              </a:tr>
              <a:tr h="240410">
                <a:tc>
                  <a:txBody>
                    <a:bodyPr/>
                    <a:lstStyle/>
                    <a:p>
                      <a:pPr algn="ctr"/>
                      <a:r>
                        <a:rPr lang="en-US" sz="1200" b="0" dirty="0" smtClean="0"/>
                        <a:t>ECCC</a:t>
                      </a:r>
                      <a:endParaRPr lang="en-US" sz="1200" b="0" dirty="0"/>
                    </a:p>
                  </a:txBody>
                  <a:tcPr/>
                </a:tc>
                <a:tc>
                  <a:txBody>
                    <a:bodyPr/>
                    <a:lstStyle/>
                    <a:p>
                      <a:r>
                        <a:rPr lang="en-US" sz="1200" b="0" dirty="0" smtClean="0"/>
                        <a:t>-55294</a:t>
                      </a:r>
                      <a:endParaRPr lang="en-US" sz="1200" b="0" dirty="0"/>
                    </a:p>
                  </a:txBody>
                  <a:tcPr/>
                </a:tc>
              </a:tr>
              <a:tr h="240410">
                <a:tc>
                  <a:txBody>
                    <a:bodyPr/>
                    <a:lstStyle/>
                    <a:p>
                      <a:pPr algn="ctr"/>
                      <a:r>
                        <a:rPr lang="en-US" sz="1200" b="0" dirty="0" err="1" smtClean="0"/>
                        <a:t>ePrint</a:t>
                      </a:r>
                      <a:endParaRPr lang="en-US" sz="1200" b="0" dirty="0"/>
                    </a:p>
                  </a:txBody>
                  <a:tcPr/>
                </a:tc>
                <a:tc>
                  <a:txBody>
                    <a:bodyPr/>
                    <a:lstStyle/>
                    <a:p>
                      <a:r>
                        <a:rPr lang="en-US" sz="1200" b="0" dirty="0" smtClean="0"/>
                        <a:t>+29933</a:t>
                      </a:r>
                      <a:endParaRPr lang="en-US" sz="1200" b="0" dirty="0"/>
                    </a:p>
                  </a:txBody>
                  <a:tcPr/>
                </a:tc>
              </a:tr>
            </a:tbl>
          </a:graphicData>
        </a:graphic>
      </p:graphicFrame>
    </p:spTree>
    <p:extLst>
      <p:ext uri="{BB962C8B-B14F-4D97-AF65-F5344CB8AC3E}">
        <p14:creationId xmlns:p14="http://schemas.microsoft.com/office/powerpoint/2010/main" val="3223027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xit" presetSubtype="0" fill="hold" nodeType="withEffect">
                                  <p:stCondLst>
                                    <p:cond delay="0"/>
                                  </p:stCondLst>
                                  <p:childTnLst>
                                    <p:set>
                                      <p:cBhvr>
                                        <p:cTn id="10" dur="1" fill="hold">
                                          <p:stCondLst>
                                            <p:cond delay="0"/>
                                          </p:stCondLst>
                                        </p:cTn>
                                        <p:tgtEl>
                                          <p:spTgt spid="34"/>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a:t>
            </a:r>
            <a:r>
              <a:rPr lang="en-US" b="1" dirty="0" smtClean="0"/>
              <a:t>Additive</a:t>
            </a:r>
            <a:r>
              <a:rPr lang="en-US" dirty="0" smtClean="0"/>
              <a:t> Reconstruction?</a:t>
            </a:r>
            <a:endParaRPr lang="en-US" dirty="0"/>
          </a:p>
        </p:txBody>
      </p:sp>
      <p:grpSp>
        <p:nvGrpSpPr>
          <p:cNvPr id="4" name="Group 3"/>
          <p:cNvGrpSpPr/>
          <p:nvPr/>
        </p:nvGrpSpPr>
        <p:grpSpPr>
          <a:xfrm>
            <a:off x="4010514" y="1967542"/>
            <a:ext cx="1837719" cy="1282839"/>
            <a:chOff x="4153350" y="5018537"/>
            <a:chExt cx="1154298" cy="727996"/>
          </a:xfrm>
        </p:grpSpPr>
        <p:sp>
          <p:nvSpPr>
            <p:cNvPr id="5" name="TextBox 4"/>
            <p:cNvSpPr txBox="1"/>
            <p:nvPr/>
          </p:nvSpPr>
          <p:spPr>
            <a:xfrm>
              <a:off x="4768709" y="5018537"/>
              <a:ext cx="538939" cy="296921"/>
            </a:xfrm>
            <a:prstGeom prst="rect">
              <a:avLst/>
            </a:prstGeom>
            <a:noFill/>
          </p:spPr>
          <p:txBody>
            <a:bodyPr wrap="none" rtlCol="0">
              <a:spAutoFit/>
            </a:bodyPr>
            <a:lstStyle/>
            <a:p>
              <a:r>
                <a:rPr lang="en-US" sz="2800" i="1" dirty="0" smtClean="0">
                  <a:latin typeface="Gill Sans MT"/>
                  <a:cs typeface="Gill Sans MT"/>
                </a:rPr>
                <a:t>y</a:t>
              </a:r>
              <a:r>
                <a:rPr lang="en-US" sz="2800" i="1" baseline="-25000" dirty="0" smtClean="0">
                  <a:latin typeface="Gill Sans MT"/>
                  <a:cs typeface="Gill Sans MT"/>
                </a:rPr>
                <a:t>0</a:t>
              </a:r>
              <a:r>
                <a:rPr lang="en-US" sz="2800" i="1" dirty="0" smtClean="0">
                  <a:latin typeface="Gill Sans MT"/>
                  <a:cs typeface="Gill Sans MT"/>
                </a:rPr>
                <a:t>(x)</a:t>
              </a:r>
              <a:endParaRPr lang="en-US" sz="2800" i="1" baseline="-25000" dirty="0">
                <a:latin typeface="Gill Sans MT"/>
                <a:cs typeface="Gill Sans MT"/>
              </a:endParaRPr>
            </a:p>
          </p:txBody>
        </p:sp>
        <p:sp>
          <p:nvSpPr>
            <p:cNvPr id="6" name="TextBox 5"/>
            <p:cNvSpPr txBox="1"/>
            <p:nvPr/>
          </p:nvSpPr>
          <p:spPr>
            <a:xfrm>
              <a:off x="4768709" y="5449612"/>
              <a:ext cx="538939" cy="296921"/>
            </a:xfrm>
            <a:prstGeom prst="rect">
              <a:avLst/>
            </a:prstGeom>
            <a:noFill/>
          </p:spPr>
          <p:txBody>
            <a:bodyPr wrap="none" rtlCol="0">
              <a:spAutoFit/>
            </a:bodyPr>
            <a:lstStyle/>
            <a:p>
              <a:r>
                <a:rPr lang="en-US" sz="2800" i="1" dirty="0" smtClean="0">
                  <a:latin typeface="Gill Sans MT"/>
                  <a:cs typeface="Gill Sans MT"/>
                </a:rPr>
                <a:t>y</a:t>
              </a:r>
              <a:r>
                <a:rPr lang="en-US" sz="2800" i="1" baseline="-25000" dirty="0" smtClean="0">
                  <a:latin typeface="Gill Sans MT"/>
                  <a:cs typeface="Gill Sans MT"/>
                </a:rPr>
                <a:t>1</a:t>
              </a:r>
              <a:r>
                <a:rPr lang="en-US" sz="2800" i="1" dirty="0" smtClean="0">
                  <a:latin typeface="Gill Sans MT"/>
                  <a:cs typeface="Gill Sans MT"/>
                </a:rPr>
                <a:t>(x)</a:t>
              </a:r>
              <a:endParaRPr lang="en-US" sz="2800" i="1" baseline="-25000" dirty="0">
                <a:latin typeface="Gill Sans MT"/>
                <a:cs typeface="Gill Sans MT"/>
              </a:endParaRPr>
            </a:p>
          </p:txBody>
        </p:sp>
        <p:cxnSp>
          <p:nvCxnSpPr>
            <p:cNvPr id="7" name="Straight Arrow Connector 6"/>
            <p:cNvCxnSpPr/>
            <p:nvPr/>
          </p:nvCxnSpPr>
          <p:spPr>
            <a:xfrm>
              <a:off x="4153350" y="5232099"/>
              <a:ext cx="479171" cy="0"/>
            </a:xfrm>
            <a:prstGeom prst="straightConnector1">
              <a:avLst/>
            </a:prstGeom>
            <a:ln>
              <a:solidFill>
                <a:schemeClr val="tx1">
                  <a:lumMod val="50000"/>
                  <a:lumOff val="50000"/>
                </a:schemeClr>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4153350" y="5638065"/>
              <a:ext cx="479171" cy="0"/>
            </a:xfrm>
            <a:prstGeom prst="straightConnector1">
              <a:avLst/>
            </a:prstGeom>
            <a:ln>
              <a:solidFill>
                <a:schemeClr val="tx1">
                  <a:lumMod val="50000"/>
                  <a:lumOff val="50000"/>
                </a:schemeClr>
              </a:solidFill>
              <a:prstDash val="sysDash"/>
              <a:tailEnd type="arrow"/>
            </a:ln>
          </p:spPr>
          <p:style>
            <a:lnRef idx="2">
              <a:schemeClr val="accent1"/>
            </a:lnRef>
            <a:fillRef idx="0">
              <a:schemeClr val="accent1"/>
            </a:fillRef>
            <a:effectRef idx="1">
              <a:schemeClr val="accent1"/>
            </a:effectRef>
            <a:fontRef idx="minor">
              <a:schemeClr val="tx1"/>
            </a:fontRef>
          </p:style>
        </p:cxnSp>
      </p:grpSp>
      <p:grpSp>
        <p:nvGrpSpPr>
          <p:cNvPr id="9" name="Group 8"/>
          <p:cNvGrpSpPr/>
          <p:nvPr/>
        </p:nvGrpSpPr>
        <p:grpSpPr>
          <a:xfrm>
            <a:off x="1916355" y="1941078"/>
            <a:ext cx="1923520" cy="1282792"/>
            <a:chOff x="3456871" y="2761871"/>
            <a:chExt cx="943191" cy="746275"/>
          </a:xfrm>
        </p:grpSpPr>
        <p:sp>
          <p:nvSpPr>
            <p:cNvPr id="10" name="TextBox 9"/>
            <p:cNvSpPr txBox="1"/>
            <p:nvPr/>
          </p:nvSpPr>
          <p:spPr>
            <a:xfrm>
              <a:off x="4179434" y="2761871"/>
              <a:ext cx="220628" cy="304388"/>
            </a:xfrm>
            <a:prstGeom prst="rect">
              <a:avLst/>
            </a:prstGeom>
            <a:solidFill>
              <a:schemeClr val="accent1">
                <a:lumMod val="40000"/>
                <a:lumOff val="60000"/>
                <a:alpha val="60000"/>
              </a:schemeClr>
            </a:solidFill>
          </p:spPr>
          <p:txBody>
            <a:bodyPr wrap="none" rtlCol="0">
              <a:spAutoFit/>
            </a:bodyPr>
            <a:lstStyle/>
            <a:p>
              <a:r>
                <a:rPr lang="en-US" sz="2800" i="1" dirty="0" smtClean="0">
                  <a:latin typeface="Gill Sans MT"/>
                  <a:cs typeface="Gill Sans MT"/>
                </a:rPr>
                <a:t>f</a:t>
              </a:r>
              <a:r>
                <a:rPr lang="en-US" sz="2800" i="1" baseline="-25000" dirty="0" smtClean="0">
                  <a:latin typeface="Gill Sans MT"/>
                  <a:cs typeface="Gill Sans MT"/>
                </a:rPr>
                <a:t>0</a:t>
              </a:r>
              <a:endParaRPr lang="en-US" sz="2800" i="1" baseline="-25000" dirty="0">
                <a:latin typeface="Gill Sans MT"/>
                <a:cs typeface="Gill Sans MT"/>
              </a:endParaRPr>
            </a:p>
          </p:txBody>
        </p:sp>
        <p:sp>
          <p:nvSpPr>
            <p:cNvPr id="11" name="TextBox 10"/>
            <p:cNvSpPr txBox="1"/>
            <p:nvPr/>
          </p:nvSpPr>
          <p:spPr>
            <a:xfrm>
              <a:off x="4170870" y="3203758"/>
              <a:ext cx="220628" cy="304388"/>
            </a:xfrm>
            <a:prstGeom prst="rect">
              <a:avLst/>
            </a:prstGeom>
            <a:solidFill>
              <a:schemeClr val="accent1">
                <a:lumMod val="40000"/>
                <a:lumOff val="60000"/>
                <a:alpha val="60000"/>
              </a:schemeClr>
            </a:solidFill>
          </p:spPr>
          <p:txBody>
            <a:bodyPr wrap="none" rtlCol="0">
              <a:spAutoFit/>
            </a:bodyPr>
            <a:lstStyle/>
            <a:p>
              <a:r>
                <a:rPr lang="en-US" sz="2800" i="1" dirty="0" smtClean="0">
                  <a:latin typeface="Gill Sans MT"/>
                  <a:cs typeface="Gill Sans MT"/>
                </a:rPr>
                <a:t>f</a:t>
              </a:r>
              <a:r>
                <a:rPr lang="en-US" sz="2800" i="1" baseline="-25000" dirty="0" smtClean="0">
                  <a:latin typeface="Gill Sans MT"/>
                  <a:cs typeface="Gill Sans MT"/>
                </a:rPr>
                <a:t>1</a:t>
              </a:r>
              <a:endParaRPr lang="en-US" sz="2800" i="1" baseline="-25000" dirty="0">
                <a:latin typeface="Gill Sans MT"/>
                <a:cs typeface="Gill Sans MT"/>
              </a:endParaRPr>
            </a:p>
          </p:txBody>
        </p:sp>
        <p:cxnSp>
          <p:nvCxnSpPr>
            <p:cNvPr id="12" name="Straight Arrow Connector 11"/>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14" name="TextBox 13"/>
          <p:cNvSpPr txBox="1"/>
          <p:nvPr/>
        </p:nvSpPr>
        <p:spPr>
          <a:xfrm>
            <a:off x="1764885" y="1206430"/>
            <a:ext cx="5500124" cy="461665"/>
          </a:xfrm>
          <a:prstGeom prst="rect">
            <a:avLst/>
          </a:prstGeom>
          <a:noFill/>
        </p:spPr>
        <p:txBody>
          <a:bodyPr wrap="none" rtlCol="0">
            <a:spAutoFit/>
          </a:bodyPr>
          <a:lstStyle/>
          <a:p>
            <a:r>
              <a:rPr lang="en-US" sz="2400" dirty="0" smtClean="0"/>
              <a:t>Tradeoff between [achievability] &amp; [utility]</a:t>
            </a:r>
            <a:endParaRPr lang="en-US" sz="2400" dirty="0"/>
          </a:p>
        </p:txBody>
      </p:sp>
      <p:sp>
        <p:nvSpPr>
          <p:cNvPr id="15" name="TextBox 14"/>
          <p:cNvSpPr txBox="1"/>
          <p:nvPr/>
        </p:nvSpPr>
        <p:spPr>
          <a:xfrm>
            <a:off x="1356826" y="2259930"/>
            <a:ext cx="402036" cy="523220"/>
          </a:xfrm>
          <a:prstGeom prst="rect">
            <a:avLst/>
          </a:prstGeom>
          <a:noFill/>
        </p:spPr>
        <p:txBody>
          <a:bodyPr wrap="none" rtlCol="0">
            <a:spAutoFit/>
          </a:bodyPr>
          <a:lstStyle/>
          <a:p>
            <a:r>
              <a:rPr lang="en-US" sz="2800" i="1" dirty="0" smtClean="0"/>
              <a:t>f</a:t>
            </a:r>
            <a:endParaRPr lang="en-US" sz="2800" i="1" dirty="0"/>
          </a:p>
        </p:txBody>
      </p:sp>
      <p:grpSp>
        <p:nvGrpSpPr>
          <p:cNvPr id="16" name="Group 15"/>
          <p:cNvGrpSpPr/>
          <p:nvPr/>
        </p:nvGrpSpPr>
        <p:grpSpPr>
          <a:xfrm>
            <a:off x="4815246" y="1889710"/>
            <a:ext cx="3167261" cy="1529115"/>
            <a:chOff x="7082621" y="5505955"/>
            <a:chExt cx="1725477" cy="833039"/>
          </a:xfrm>
        </p:grpSpPr>
        <p:sp>
          <p:nvSpPr>
            <p:cNvPr id="18" name="TextBox 17"/>
            <p:cNvSpPr txBox="1"/>
            <p:nvPr/>
          </p:nvSpPr>
          <p:spPr>
            <a:xfrm>
              <a:off x="8229668" y="5775760"/>
              <a:ext cx="578430" cy="285042"/>
            </a:xfrm>
            <a:prstGeom prst="rect">
              <a:avLst/>
            </a:prstGeom>
            <a:noFill/>
          </p:spPr>
          <p:txBody>
            <a:bodyPr wrap="none" rtlCol="0">
              <a:spAutoFit/>
            </a:bodyPr>
            <a:lstStyle/>
            <a:p>
              <a:r>
                <a:rPr lang="en-US" sz="2800" i="1" dirty="0" smtClean="0">
                  <a:latin typeface="Gill Sans MT"/>
                  <a:cs typeface="Gill Sans MT"/>
                </a:rPr>
                <a:t>   f</a:t>
              </a:r>
              <a:r>
                <a:rPr lang="en-US" sz="2800" i="1" baseline="-25000" dirty="0" smtClean="0">
                  <a:latin typeface="Gill Sans MT"/>
                  <a:cs typeface="Gill Sans MT"/>
                </a:rPr>
                <a:t> </a:t>
              </a:r>
              <a:r>
                <a:rPr lang="en-US" sz="2800" i="1" dirty="0" smtClean="0">
                  <a:latin typeface="Gill Sans MT"/>
                  <a:cs typeface="Gill Sans MT"/>
                </a:rPr>
                <a:t>(x)</a:t>
              </a:r>
              <a:endParaRPr lang="en-US" sz="2800" i="1" baseline="-25000" dirty="0">
                <a:latin typeface="Gill Sans MT"/>
                <a:cs typeface="Gill Sans MT"/>
              </a:endParaRPr>
            </a:p>
          </p:txBody>
        </p:sp>
        <p:sp>
          <p:nvSpPr>
            <p:cNvPr id="19" name="Oval 18"/>
            <p:cNvSpPr/>
            <p:nvPr/>
          </p:nvSpPr>
          <p:spPr>
            <a:xfrm>
              <a:off x="7082621" y="5505955"/>
              <a:ext cx="607098" cy="833039"/>
            </a:xfrm>
            <a:prstGeom prst="ellipse">
              <a:avLst/>
            </a:prstGeom>
            <a:noFill/>
            <a:ln w="158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latin typeface="Gill Sans MT"/>
                <a:cs typeface="Gill Sans MT"/>
              </a:endParaRPr>
            </a:p>
          </p:txBody>
        </p:sp>
      </p:grpSp>
      <p:sp>
        <p:nvSpPr>
          <p:cNvPr id="20" name="Right Arrow 19"/>
          <p:cNvSpPr/>
          <p:nvPr/>
        </p:nvSpPr>
        <p:spPr>
          <a:xfrm>
            <a:off x="6154488" y="2367325"/>
            <a:ext cx="914723" cy="626798"/>
          </a:xfrm>
          <a:prstGeom prst="righ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p>
        </p:txBody>
      </p:sp>
      <p:sp>
        <p:nvSpPr>
          <p:cNvPr id="21" name="TextBox 20"/>
          <p:cNvSpPr txBox="1"/>
          <p:nvPr/>
        </p:nvSpPr>
        <p:spPr>
          <a:xfrm>
            <a:off x="6421261" y="2470258"/>
            <a:ext cx="303514" cy="400110"/>
          </a:xfrm>
          <a:prstGeom prst="rect">
            <a:avLst/>
          </a:prstGeom>
          <a:noFill/>
        </p:spPr>
        <p:txBody>
          <a:bodyPr wrap="none" rtlCol="0">
            <a:spAutoFit/>
          </a:bodyPr>
          <a:lstStyle/>
          <a:p>
            <a:r>
              <a:rPr lang="en-US" sz="2000" dirty="0" smtClean="0">
                <a:solidFill>
                  <a:schemeClr val="bg1"/>
                </a:solidFill>
              </a:rPr>
              <a:t>?</a:t>
            </a:r>
            <a:endParaRPr lang="en-US" sz="2000" dirty="0">
              <a:solidFill>
                <a:schemeClr val="bg1"/>
              </a:solidFill>
            </a:endParaRPr>
          </a:p>
        </p:txBody>
      </p:sp>
      <p:sp>
        <p:nvSpPr>
          <p:cNvPr id="3" name="TextBox 2"/>
          <p:cNvSpPr txBox="1"/>
          <p:nvPr/>
        </p:nvSpPr>
        <p:spPr>
          <a:xfrm>
            <a:off x="1744297" y="4766467"/>
            <a:ext cx="6323324" cy="1815882"/>
          </a:xfrm>
          <a:prstGeom prst="rect">
            <a:avLst/>
          </a:prstGeom>
          <a:noFill/>
        </p:spPr>
        <p:txBody>
          <a:bodyPr wrap="none" rtlCol="0">
            <a:spAutoFit/>
          </a:bodyPr>
          <a:lstStyle/>
          <a:p>
            <a:r>
              <a:rPr lang="en-US" sz="2800" dirty="0" smtClean="0"/>
              <a:t>PIR-</a:t>
            </a:r>
            <a:r>
              <a:rPr lang="en-US" sz="2800" dirty="0"/>
              <a:t>s</a:t>
            </a:r>
            <a:r>
              <a:rPr lang="en-US" sz="2800" dirty="0" smtClean="0"/>
              <a:t>tyle applications require </a:t>
            </a:r>
            <a:r>
              <a:rPr lang="en-US" sz="2800" i="1" dirty="0" err="1" smtClean="0"/>
              <a:t>y</a:t>
            </a:r>
            <a:r>
              <a:rPr lang="en-US" sz="2800" i="1" baseline="-25000" dirty="0" err="1" smtClean="0"/>
              <a:t>i</a:t>
            </a:r>
            <a:r>
              <a:rPr lang="en-US" sz="2800" i="1" dirty="0"/>
              <a:t>(x</a:t>
            </a:r>
            <a:r>
              <a:rPr lang="en-US" sz="2800" i="1" dirty="0" smtClean="0"/>
              <a:t>)</a:t>
            </a:r>
            <a:r>
              <a:rPr lang="en-US" sz="2800" dirty="0" smtClean="0"/>
              <a:t> to be…</a:t>
            </a:r>
          </a:p>
          <a:p>
            <a:pPr marL="914400" lvl="1" indent="-457200">
              <a:buFont typeface="Arial"/>
              <a:buChar char="•"/>
            </a:pPr>
            <a:r>
              <a:rPr lang="en-US" sz="2800" dirty="0" smtClean="0"/>
              <a:t>Compact</a:t>
            </a:r>
          </a:p>
          <a:p>
            <a:pPr marL="914400" lvl="1" indent="-457200">
              <a:buFont typeface="Arial"/>
              <a:buChar char="•"/>
            </a:pPr>
            <a:r>
              <a:rPr lang="en-US" sz="2800" dirty="0" smtClean="0"/>
              <a:t>Function private</a:t>
            </a:r>
          </a:p>
          <a:p>
            <a:pPr marL="914400" lvl="1" indent="-457200">
              <a:buFont typeface="Arial"/>
              <a:buChar char="•"/>
            </a:pPr>
            <a:r>
              <a:rPr lang="en-US" sz="2800" dirty="0" smtClean="0"/>
              <a:t>“</a:t>
            </a:r>
            <a:r>
              <a:rPr lang="en-US" sz="2800" dirty="0" err="1" smtClean="0"/>
              <a:t>Homomorphic</a:t>
            </a:r>
            <a:r>
              <a:rPr lang="en-US" sz="2800" dirty="0" smtClean="0"/>
              <a:t>” / compressible</a:t>
            </a:r>
            <a:endParaRPr lang="en-US" dirty="0" smtClean="0"/>
          </a:p>
        </p:txBody>
      </p:sp>
      <p:sp>
        <p:nvSpPr>
          <p:cNvPr id="22" name="TextBox 21"/>
          <p:cNvSpPr txBox="1"/>
          <p:nvPr/>
        </p:nvSpPr>
        <p:spPr>
          <a:xfrm>
            <a:off x="9397282" y="5011127"/>
            <a:ext cx="7931729" cy="523220"/>
          </a:xfrm>
          <a:prstGeom prst="rect">
            <a:avLst/>
          </a:prstGeom>
          <a:solidFill>
            <a:schemeClr val="accent3">
              <a:lumMod val="60000"/>
              <a:lumOff val="40000"/>
            </a:schemeClr>
          </a:solidFill>
          <a:ln w="38100" cmpd="sng">
            <a:solidFill>
              <a:srgbClr val="008000"/>
            </a:solidFill>
          </a:ln>
        </p:spPr>
        <p:txBody>
          <a:bodyPr wrap="none" rtlCol="0">
            <a:spAutoFit/>
          </a:bodyPr>
          <a:lstStyle/>
          <a:p>
            <a:r>
              <a:rPr lang="en-US" sz="2800" b="1" dirty="0" smtClean="0"/>
              <a:t>All guaranteed by requiring additive reconstruction!</a:t>
            </a:r>
            <a:endParaRPr lang="en-US" sz="2800" b="1" dirty="0"/>
          </a:p>
        </p:txBody>
      </p:sp>
      <p:sp>
        <p:nvSpPr>
          <p:cNvPr id="23" name="Rectangle 22"/>
          <p:cNvSpPr/>
          <p:nvPr/>
        </p:nvSpPr>
        <p:spPr>
          <a:xfrm>
            <a:off x="925124" y="3702480"/>
            <a:ext cx="7408004" cy="892552"/>
          </a:xfrm>
          <a:prstGeom prst="rect">
            <a:avLst/>
          </a:prstGeom>
          <a:solidFill>
            <a:schemeClr val="tx2">
              <a:lumMod val="20000"/>
              <a:lumOff val="80000"/>
            </a:schemeClr>
          </a:solidFill>
          <a:ln>
            <a:solidFill>
              <a:schemeClr val="tx2"/>
            </a:solidFill>
          </a:ln>
        </p:spPr>
        <p:txBody>
          <a:bodyPr wrap="square">
            <a:spAutoFit/>
          </a:bodyPr>
          <a:lstStyle/>
          <a:p>
            <a:r>
              <a:rPr lang="en-US" sz="2800" b="1" dirty="0" smtClean="0"/>
              <a:t> Computing </a:t>
            </a:r>
            <a:r>
              <a:rPr lang="en-US" sz="2800" b="1" dirty="0"/>
              <a:t>functions of Shared </a:t>
            </a:r>
            <a:r>
              <a:rPr lang="en-US" sz="2800" b="1" dirty="0" smtClean="0"/>
              <a:t>Secret</a:t>
            </a:r>
            <a:r>
              <a:rPr lang="en-US" sz="2800" dirty="0" smtClean="0"/>
              <a:t> </a:t>
            </a:r>
            <a:r>
              <a:rPr lang="en-US" sz="2800" dirty="0" smtClean="0">
                <a:solidFill>
                  <a:schemeClr val="tx1">
                    <a:lumMod val="50000"/>
                    <a:lumOff val="50000"/>
                  </a:schemeClr>
                </a:solidFill>
              </a:rPr>
              <a:t>[</a:t>
            </a:r>
            <a:r>
              <a:rPr lang="en-US" sz="2800" dirty="0">
                <a:solidFill>
                  <a:schemeClr val="tx1">
                    <a:lumMod val="50000"/>
                    <a:lumOff val="50000"/>
                  </a:schemeClr>
                </a:solidFill>
              </a:rPr>
              <a:t>BBDK00</a:t>
            </a:r>
            <a:r>
              <a:rPr lang="en-US" sz="2800" dirty="0" smtClean="0">
                <a:solidFill>
                  <a:schemeClr val="tx1">
                    <a:lumMod val="50000"/>
                    <a:lumOff val="50000"/>
                  </a:schemeClr>
                </a:solidFill>
              </a:rPr>
              <a:t>]</a:t>
            </a:r>
          </a:p>
          <a:p>
            <a:pPr marL="0" lvl="1"/>
            <a:r>
              <a:rPr lang="en-US" sz="2400" dirty="0" smtClean="0">
                <a:solidFill>
                  <a:srgbClr val="800000"/>
                </a:solidFill>
              </a:rPr>
              <a:t>  Similar question, but allow complex reconstruction</a:t>
            </a:r>
            <a:endParaRPr lang="en-US" sz="2400" dirty="0">
              <a:solidFill>
                <a:srgbClr val="800000"/>
              </a:solidFill>
            </a:endParaRPr>
          </a:p>
        </p:txBody>
      </p:sp>
    </p:spTree>
    <p:extLst>
      <p:ext uri="{BB962C8B-B14F-4D97-AF65-F5344CB8AC3E}">
        <p14:creationId xmlns:p14="http://schemas.microsoft.com/office/powerpoint/2010/main" val="3906021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Results</a:t>
            </a:r>
            <a:endParaRPr lang="en-US" dirty="0"/>
          </a:p>
        </p:txBody>
      </p:sp>
      <p:sp>
        <p:nvSpPr>
          <p:cNvPr id="4" name="Rectangle 3"/>
          <p:cNvSpPr/>
          <p:nvPr/>
        </p:nvSpPr>
        <p:spPr>
          <a:xfrm>
            <a:off x="0" y="1252759"/>
            <a:ext cx="9144000" cy="5605241"/>
          </a:xfrm>
          <a:prstGeom prst="rect">
            <a:avLst/>
          </a:prstGeom>
          <a:gradFill>
            <a:gsLst>
              <a:gs pos="0">
                <a:schemeClr val="accent3">
                  <a:lumMod val="40000"/>
                  <a:lumOff val="60000"/>
                </a:schemeClr>
              </a:gs>
              <a:gs pos="100000">
                <a:srgbClr val="00AA01"/>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extBox 15"/>
          <p:cNvSpPr txBox="1"/>
          <p:nvPr/>
        </p:nvSpPr>
        <p:spPr>
          <a:xfrm>
            <a:off x="-989655" y="1584233"/>
            <a:ext cx="184666" cy="369332"/>
          </a:xfrm>
          <a:prstGeom prst="rect">
            <a:avLst/>
          </a:prstGeom>
          <a:noFill/>
        </p:spPr>
        <p:txBody>
          <a:bodyPr wrap="none" rtlCol="0">
            <a:spAutoFit/>
          </a:bodyPr>
          <a:lstStyle/>
          <a:p>
            <a:endParaRPr lang="en-US" dirty="0"/>
          </a:p>
        </p:txBody>
      </p:sp>
      <p:sp>
        <p:nvSpPr>
          <p:cNvPr id="17" name="Rectangle 16"/>
          <p:cNvSpPr/>
          <p:nvPr/>
        </p:nvSpPr>
        <p:spPr>
          <a:xfrm>
            <a:off x="4696" y="1252759"/>
            <a:ext cx="9144000" cy="3085876"/>
          </a:xfrm>
          <a:prstGeom prst="rect">
            <a:avLst/>
          </a:prstGeom>
          <a:gradFill flip="none" rotWithShape="1">
            <a:gsLst>
              <a:gs pos="0">
                <a:schemeClr val="accent2">
                  <a:lumMod val="60000"/>
                  <a:lumOff val="40000"/>
                </a:schemeClr>
              </a:gs>
              <a:gs pos="100000">
                <a:schemeClr val="accent2">
                  <a:lumMod val="7500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 name="Straight Arrow Connector 6"/>
          <p:cNvCxnSpPr/>
          <p:nvPr/>
        </p:nvCxnSpPr>
        <p:spPr>
          <a:xfrm flipV="1">
            <a:off x="8890401" y="1252759"/>
            <a:ext cx="0" cy="5605242"/>
          </a:xfrm>
          <a:prstGeom prst="straightConnector1">
            <a:avLst/>
          </a:prstGeom>
          <a:ln w="38100">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7223443" y="1300487"/>
            <a:ext cx="1595309" cy="523220"/>
          </a:xfrm>
          <a:prstGeom prst="rect">
            <a:avLst/>
          </a:prstGeom>
          <a:noFill/>
        </p:spPr>
        <p:txBody>
          <a:bodyPr wrap="none" rtlCol="0">
            <a:spAutoFit/>
          </a:bodyPr>
          <a:lstStyle/>
          <a:p>
            <a:r>
              <a:rPr lang="en-US" sz="2800" dirty="0" smtClean="0"/>
              <a:t>All P/poly</a:t>
            </a:r>
            <a:endParaRPr lang="en-US" sz="2800" dirty="0"/>
          </a:p>
        </p:txBody>
      </p:sp>
      <p:sp>
        <p:nvSpPr>
          <p:cNvPr id="10" name="TextBox 9"/>
          <p:cNvSpPr txBox="1"/>
          <p:nvPr/>
        </p:nvSpPr>
        <p:spPr>
          <a:xfrm>
            <a:off x="6408758" y="6024561"/>
            <a:ext cx="2444650" cy="523220"/>
          </a:xfrm>
          <a:prstGeom prst="rect">
            <a:avLst/>
          </a:prstGeom>
          <a:noFill/>
        </p:spPr>
        <p:txBody>
          <a:bodyPr wrap="none" rtlCol="0">
            <a:spAutoFit/>
          </a:bodyPr>
          <a:lstStyle/>
          <a:p>
            <a:r>
              <a:rPr lang="en-US" sz="2800" dirty="0" smtClean="0"/>
              <a:t>Point Functions</a:t>
            </a:r>
            <a:endParaRPr lang="en-US" sz="2800" dirty="0"/>
          </a:p>
        </p:txBody>
      </p:sp>
      <p:sp>
        <p:nvSpPr>
          <p:cNvPr id="11" name="TextBox 10"/>
          <p:cNvSpPr txBox="1"/>
          <p:nvPr/>
        </p:nvSpPr>
        <p:spPr>
          <a:xfrm>
            <a:off x="6412454" y="5683915"/>
            <a:ext cx="2424913" cy="461665"/>
          </a:xfrm>
          <a:prstGeom prst="rect">
            <a:avLst/>
          </a:prstGeom>
          <a:noFill/>
        </p:spPr>
        <p:txBody>
          <a:bodyPr wrap="none" rtlCol="0">
            <a:spAutoFit/>
          </a:bodyPr>
          <a:lstStyle/>
          <a:p>
            <a:r>
              <a:rPr lang="en-US" sz="2400" dirty="0" smtClean="0"/>
              <a:t>Interval Functions</a:t>
            </a:r>
            <a:endParaRPr lang="en-US" sz="2400" dirty="0"/>
          </a:p>
        </p:txBody>
      </p:sp>
      <p:sp>
        <p:nvSpPr>
          <p:cNvPr id="12" name="TextBox 11"/>
          <p:cNvSpPr txBox="1"/>
          <p:nvPr/>
        </p:nvSpPr>
        <p:spPr>
          <a:xfrm>
            <a:off x="7113868" y="5007542"/>
            <a:ext cx="1697650" cy="461665"/>
          </a:xfrm>
          <a:prstGeom prst="rect">
            <a:avLst/>
          </a:prstGeom>
          <a:noFill/>
        </p:spPr>
        <p:txBody>
          <a:bodyPr wrap="none" rtlCol="0">
            <a:spAutoFit/>
          </a:bodyPr>
          <a:lstStyle/>
          <a:p>
            <a:r>
              <a:rPr lang="en-US" sz="2400" dirty="0" smtClean="0"/>
              <a:t>NC</a:t>
            </a:r>
            <a:r>
              <a:rPr lang="en-US" sz="2400" baseline="30000" dirty="0" smtClean="0"/>
              <a:t>0 </a:t>
            </a:r>
            <a:r>
              <a:rPr lang="en-US" sz="2400" dirty="0" smtClean="0"/>
              <a:t>-closure</a:t>
            </a:r>
            <a:endParaRPr lang="en-US" sz="2400" baseline="30000" dirty="0"/>
          </a:p>
        </p:txBody>
      </p:sp>
      <p:sp>
        <p:nvSpPr>
          <p:cNvPr id="13" name="TextBox 12"/>
          <p:cNvSpPr txBox="1"/>
          <p:nvPr/>
        </p:nvSpPr>
        <p:spPr>
          <a:xfrm>
            <a:off x="8075170" y="3821135"/>
            <a:ext cx="729236" cy="523220"/>
          </a:xfrm>
          <a:prstGeom prst="rect">
            <a:avLst/>
          </a:prstGeom>
          <a:noFill/>
        </p:spPr>
        <p:txBody>
          <a:bodyPr wrap="none" rtlCol="0">
            <a:spAutoFit/>
          </a:bodyPr>
          <a:lstStyle/>
          <a:p>
            <a:r>
              <a:rPr lang="en-US" sz="2800" dirty="0" smtClean="0"/>
              <a:t>AC</a:t>
            </a:r>
            <a:r>
              <a:rPr lang="en-US" sz="2800" baseline="30000" dirty="0" smtClean="0"/>
              <a:t>0</a:t>
            </a:r>
            <a:endParaRPr lang="en-US" sz="2800" baseline="30000" dirty="0"/>
          </a:p>
        </p:txBody>
      </p:sp>
      <p:cxnSp>
        <p:nvCxnSpPr>
          <p:cNvPr id="19" name="Straight Connector 18"/>
          <p:cNvCxnSpPr/>
          <p:nvPr/>
        </p:nvCxnSpPr>
        <p:spPr>
          <a:xfrm>
            <a:off x="0" y="4345492"/>
            <a:ext cx="9148696" cy="0"/>
          </a:xfrm>
          <a:prstGeom prst="line">
            <a:avLst/>
          </a:prstGeom>
          <a:ln w="3175" cmpd="sng">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27320" y="4290648"/>
            <a:ext cx="1113180" cy="646331"/>
          </a:xfrm>
          <a:prstGeom prst="rect">
            <a:avLst/>
          </a:prstGeom>
          <a:noFill/>
        </p:spPr>
        <p:txBody>
          <a:bodyPr wrap="none" rtlCol="0">
            <a:spAutoFit/>
          </a:bodyPr>
          <a:lstStyle/>
          <a:p>
            <a:r>
              <a:rPr lang="en-US" sz="3600" dirty="0" smtClean="0"/>
              <a:t>OWF</a:t>
            </a:r>
            <a:endParaRPr lang="en-US" sz="3600" dirty="0"/>
          </a:p>
        </p:txBody>
      </p:sp>
      <p:sp>
        <p:nvSpPr>
          <p:cNvPr id="23" name="TextBox 22"/>
          <p:cNvSpPr txBox="1"/>
          <p:nvPr/>
        </p:nvSpPr>
        <p:spPr>
          <a:xfrm>
            <a:off x="107087" y="3630789"/>
            <a:ext cx="5795652" cy="646331"/>
          </a:xfrm>
          <a:prstGeom prst="rect">
            <a:avLst/>
          </a:prstGeom>
          <a:solidFill>
            <a:schemeClr val="accent2">
              <a:lumMod val="75000"/>
            </a:schemeClr>
          </a:solidFill>
          <a:ln>
            <a:solidFill>
              <a:srgbClr val="800000"/>
            </a:solidFill>
          </a:ln>
        </p:spPr>
        <p:txBody>
          <a:bodyPr wrap="none" rtlCol="0">
            <a:spAutoFit/>
          </a:bodyPr>
          <a:lstStyle/>
          <a:p>
            <a:r>
              <a:rPr lang="en-US" sz="3600" dirty="0" smtClean="0"/>
              <a:t>Likely to require “</a:t>
            </a:r>
            <a:r>
              <a:rPr lang="en-US" sz="3600" dirty="0" err="1" smtClean="0"/>
              <a:t>UltraCrypt</a:t>
            </a:r>
            <a:r>
              <a:rPr lang="en-US" sz="3600" dirty="0" smtClean="0"/>
              <a:t>”</a:t>
            </a:r>
            <a:endParaRPr lang="en-US" sz="3600" dirty="0"/>
          </a:p>
        </p:txBody>
      </p:sp>
      <p:sp>
        <p:nvSpPr>
          <p:cNvPr id="24" name="Rectangular Callout 23"/>
          <p:cNvSpPr/>
          <p:nvPr/>
        </p:nvSpPr>
        <p:spPr>
          <a:xfrm>
            <a:off x="91642" y="5007543"/>
            <a:ext cx="2819707" cy="779377"/>
          </a:xfrm>
          <a:prstGeom prst="wedgeRectCallout">
            <a:avLst>
              <a:gd name="adj1" fmla="val 33971"/>
              <a:gd name="adj2" fmla="val 7283"/>
            </a:avLst>
          </a:prstGeom>
          <a:solidFill>
            <a:schemeClr val="accent2">
              <a:lumMod val="75000"/>
            </a:schemeClr>
          </a:solidFill>
          <a:ln w="19050" cmpd="sng">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Key functions are PRFs</a:t>
            </a:r>
            <a:endParaRPr lang="en-US" sz="2200" dirty="0">
              <a:solidFill>
                <a:schemeClr val="tx1"/>
              </a:solidFill>
            </a:endParaRPr>
          </a:p>
        </p:txBody>
      </p:sp>
      <p:sp>
        <p:nvSpPr>
          <p:cNvPr id="25" name="Rectangular Callout 24"/>
          <p:cNvSpPr/>
          <p:nvPr/>
        </p:nvSpPr>
        <p:spPr>
          <a:xfrm>
            <a:off x="3019107" y="5007543"/>
            <a:ext cx="3352505" cy="761712"/>
          </a:xfrm>
          <a:prstGeom prst="wedgeRectCallout">
            <a:avLst>
              <a:gd name="adj1" fmla="val 36409"/>
              <a:gd name="adj2" fmla="val 12555"/>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General transformations     </a:t>
            </a:r>
            <a:r>
              <a:rPr lang="en-US" sz="2200" dirty="0" smtClean="0">
                <a:solidFill>
                  <a:srgbClr val="408000"/>
                </a:solidFill>
              </a:rPr>
              <a:t>_</a:t>
            </a:r>
            <a:r>
              <a:rPr lang="en-US" sz="2200" dirty="0" smtClean="0">
                <a:solidFill>
                  <a:schemeClr val="tx1"/>
                </a:solidFill>
                <a:latin typeface="Apple Chancery"/>
                <a:cs typeface="Apple Chancery"/>
              </a:rPr>
              <a:t>F  -&gt;  F’ </a:t>
            </a:r>
            <a:endParaRPr lang="en-US" sz="2200" dirty="0">
              <a:solidFill>
                <a:schemeClr val="tx1"/>
              </a:solidFill>
            </a:endParaRPr>
          </a:p>
        </p:txBody>
      </p:sp>
      <p:pic>
        <p:nvPicPr>
          <p:cNvPr id="29" name="Picture 28"/>
          <p:cNvPicPr>
            <a:picLocks noChangeAspect="1"/>
          </p:cNvPicPr>
          <p:nvPr/>
        </p:nvPicPr>
        <p:blipFill>
          <a:blip r:embed="rId3"/>
          <a:stretch>
            <a:fillRect/>
          </a:stretch>
        </p:blipFill>
        <p:spPr>
          <a:xfrm>
            <a:off x="9430323" y="6489386"/>
            <a:ext cx="2070334" cy="303144"/>
          </a:xfrm>
          <a:prstGeom prst="rect">
            <a:avLst/>
          </a:prstGeom>
        </p:spPr>
      </p:pic>
      <p:sp>
        <p:nvSpPr>
          <p:cNvPr id="32" name="Rectangular Callout 31"/>
          <p:cNvSpPr/>
          <p:nvPr/>
        </p:nvSpPr>
        <p:spPr>
          <a:xfrm>
            <a:off x="3019107" y="1400477"/>
            <a:ext cx="3698164" cy="880131"/>
          </a:xfrm>
          <a:prstGeom prst="wedgeRectCallout">
            <a:avLst>
              <a:gd name="adj1" fmla="val 42896"/>
              <a:gd name="adj2" fmla="val -37390"/>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General FSS from </a:t>
            </a:r>
          </a:p>
          <a:p>
            <a:pPr algn="ctr"/>
            <a:r>
              <a:rPr lang="en-US" sz="2200" dirty="0" smtClean="0">
                <a:solidFill>
                  <a:schemeClr val="tx1"/>
                </a:solidFill>
              </a:rPr>
              <a:t>Obfuscation (</a:t>
            </a:r>
            <a:r>
              <a:rPr lang="en-US" sz="2200" dirty="0" err="1" smtClean="0">
                <a:solidFill>
                  <a:schemeClr val="tx1"/>
                </a:solidFill>
              </a:rPr>
              <a:t>subexp</a:t>
            </a:r>
            <a:r>
              <a:rPr lang="en-US" sz="2200" dirty="0" smtClean="0">
                <a:solidFill>
                  <a:schemeClr val="tx1"/>
                </a:solidFill>
              </a:rPr>
              <a:t>-hard </a:t>
            </a:r>
            <a:r>
              <a:rPr lang="en-US" sz="2200" dirty="0" err="1" smtClean="0">
                <a:solidFill>
                  <a:schemeClr val="tx1"/>
                </a:solidFill>
              </a:rPr>
              <a:t>iO</a:t>
            </a:r>
            <a:r>
              <a:rPr lang="en-US" sz="2200" dirty="0" smtClean="0">
                <a:solidFill>
                  <a:schemeClr val="tx1"/>
                </a:solidFill>
              </a:rPr>
              <a:t>)</a:t>
            </a:r>
            <a:endParaRPr lang="en-US" sz="2200" dirty="0">
              <a:solidFill>
                <a:schemeClr val="tx1"/>
              </a:solidFill>
            </a:endParaRPr>
          </a:p>
        </p:txBody>
      </p:sp>
      <p:sp>
        <p:nvSpPr>
          <p:cNvPr id="37" name="Freeform 36"/>
          <p:cNvSpPr/>
          <p:nvPr/>
        </p:nvSpPr>
        <p:spPr>
          <a:xfrm rot="16200000">
            <a:off x="9349330" y="2615584"/>
            <a:ext cx="1226395" cy="296917"/>
          </a:xfrm>
          <a:custGeom>
            <a:avLst/>
            <a:gdLst>
              <a:gd name="connsiteX0" fmla="*/ 0 w 1517471"/>
              <a:gd name="connsiteY0" fmla="*/ 494887 h 511382"/>
              <a:gd name="connsiteX1" fmla="*/ 824713 w 1517471"/>
              <a:gd name="connsiteY1" fmla="*/ 22 h 511382"/>
              <a:gd name="connsiteX2" fmla="*/ 1517471 w 1517471"/>
              <a:gd name="connsiteY2" fmla="*/ 511382 h 511382"/>
            </a:gdLst>
            <a:ahLst/>
            <a:cxnLst>
              <a:cxn ang="0">
                <a:pos x="connsiteX0" y="connsiteY0"/>
              </a:cxn>
              <a:cxn ang="0">
                <a:pos x="connsiteX1" y="connsiteY1"/>
              </a:cxn>
              <a:cxn ang="0">
                <a:pos x="connsiteX2" y="connsiteY2"/>
              </a:cxn>
            </a:cxnLst>
            <a:rect l="l" t="t" r="r" b="b"/>
            <a:pathLst>
              <a:path w="1517471" h="511382">
                <a:moveTo>
                  <a:pt x="0" y="494887"/>
                </a:moveTo>
                <a:cubicBezTo>
                  <a:pt x="285900" y="246080"/>
                  <a:pt x="571801" y="-2727"/>
                  <a:pt x="824713" y="22"/>
                </a:cubicBezTo>
                <a:cubicBezTo>
                  <a:pt x="1077625" y="2771"/>
                  <a:pt x="1517471" y="511382"/>
                  <a:pt x="1517471" y="511382"/>
                </a:cubicBezTo>
              </a:path>
            </a:pathLst>
          </a:custGeom>
          <a:ln>
            <a:solidFill>
              <a:schemeClr val="bg1">
                <a:lumMod val="75000"/>
              </a:schemeClr>
            </a:solidFill>
            <a:prstDash val="dash"/>
            <a:headEnd type="none"/>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49" name="Group 48"/>
          <p:cNvGrpSpPr/>
          <p:nvPr/>
        </p:nvGrpSpPr>
        <p:grpSpPr>
          <a:xfrm>
            <a:off x="3019107" y="1878735"/>
            <a:ext cx="5794267" cy="1473836"/>
            <a:chOff x="2991497" y="2067506"/>
            <a:chExt cx="5794267" cy="1473836"/>
          </a:xfrm>
        </p:grpSpPr>
        <p:sp>
          <p:nvSpPr>
            <p:cNvPr id="34" name="TextBox 33"/>
            <p:cNvSpPr txBox="1"/>
            <p:nvPr/>
          </p:nvSpPr>
          <p:spPr>
            <a:xfrm>
              <a:off x="8056528" y="3018122"/>
              <a:ext cx="729236" cy="523220"/>
            </a:xfrm>
            <a:prstGeom prst="rect">
              <a:avLst/>
            </a:prstGeom>
            <a:noFill/>
          </p:spPr>
          <p:txBody>
            <a:bodyPr wrap="none" rtlCol="0">
              <a:spAutoFit/>
            </a:bodyPr>
            <a:lstStyle/>
            <a:p>
              <a:r>
                <a:rPr lang="en-US" sz="2800" dirty="0" smtClean="0"/>
                <a:t>NC</a:t>
              </a:r>
              <a:r>
                <a:rPr lang="en-US" sz="2800" baseline="30000" dirty="0" smtClean="0"/>
                <a:t>1</a:t>
              </a:r>
              <a:endParaRPr lang="en-US" sz="2800" baseline="30000" dirty="0"/>
            </a:p>
          </p:txBody>
        </p:sp>
        <p:cxnSp>
          <p:nvCxnSpPr>
            <p:cNvPr id="39" name="Straight Arrow Connector 38"/>
            <p:cNvCxnSpPr/>
            <p:nvPr/>
          </p:nvCxnSpPr>
          <p:spPr>
            <a:xfrm flipV="1">
              <a:off x="8494538" y="2067506"/>
              <a:ext cx="0" cy="960596"/>
            </a:xfrm>
            <a:prstGeom prst="straightConnector1">
              <a:avLst/>
            </a:prstGeom>
            <a:ln>
              <a:solidFill>
                <a:srgbClr val="BFBFBF"/>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44" name="Rectangular Callout 43"/>
            <p:cNvSpPr/>
            <p:nvPr/>
          </p:nvSpPr>
          <p:spPr>
            <a:xfrm>
              <a:off x="2991497" y="2559991"/>
              <a:ext cx="3698164" cy="904064"/>
            </a:xfrm>
            <a:prstGeom prst="wedgeRectCallout">
              <a:avLst>
                <a:gd name="adj1" fmla="val 67772"/>
                <a:gd name="adj2" fmla="val -19273"/>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(FSS for NC</a:t>
              </a:r>
              <a:r>
                <a:rPr lang="en-US" sz="2200" baseline="30000" dirty="0" smtClean="0">
                  <a:solidFill>
                    <a:schemeClr val="tx1"/>
                  </a:solidFill>
                </a:rPr>
                <a:t>1</a:t>
              </a:r>
              <a:r>
                <a:rPr lang="en-US" sz="2200" dirty="0" smtClean="0">
                  <a:solidFill>
                    <a:schemeClr val="tx1"/>
                  </a:solidFill>
                </a:rPr>
                <a:t>) + (FHE Dec    NC</a:t>
              </a:r>
              <a:r>
                <a:rPr lang="en-US" sz="2200" baseline="30000" dirty="0" smtClean="0">
                  <a:solidFill>
                    <a:schemeClr val="tx1"/>
                  </a:solidFill>
                </a:rPr>
                <a:t>1</a:t>
              </a:r>
              <a:r>
                <a:rPr lang="en-US" sz="2200" dirty="0" smtClean="0">
                  <a:solidFill>
                    <a:schemeClr val="tx1"/>
                  </a:solidFill>
                </a:rPr>
                <a:t>)</a:t>
              </a:r>
            </a:p>
            <a:p>
              <a:pPr algn="ctr"/>
              <a:r>
                <a:rPr lang="en-US" sz="2200" dirty="0" smtClean="0">
                  <a:solidFill>
                    <a:schemeClr val="tx1"/>
                  </a:solidFill>
                </a:rPr>
                <a:t>    FSS for P/poly</a:t>
              </a:r>
              <a:endParaRPr lang="en-US" sz="2200" dirty="0">
                <a:solidFill>
                  <a:schemeClr val="tx1"/>
                </a:solidFill>
              </a:endParaRPr>
            </a:p>
          </p:txBody>
        </p:sp>
      </p:grpSp>
      <p:sp>
        <p:nvSpPr>
          <p:cNvPr id="31" name="TextBox 30"/>
          <p:cNvSpPr txBox="1"/>
          <p:nvPr/>
        </p:nvSpPr>
        <p:spPr>
          <a:xfrm>
            <a:off x="6387893" y="5385667"/>
            <a:ext cx="2463435" cy="400110"/>
          </a:xfrm>
          <a:prstGeom prst="rect">
            <a:avLst/>
          </a:prstGeom>
          <a:noFill/>
        </p:spPr>
        <p:txBody>
          <a:bodyPr wrap="none" rtlCol="0">
            <a:spAutoFit/>
          </a:bodyPr>
          <a:lstStyle/>
          <a:p>
            <a:r>
              <a:rPr lang="en-US" sz="2000" dirty="0" smtClean="0"/>
              <a:t>Multi-keyword search</a:t>
            </a:r>
            <a:endParaRPr lang="en-US" sz="2000" dirty="0"/>
          </a:p>
        </p:txBody>
      </p:sp>
      <p:grpSp>
        <p:nvGrpSpPr>
          <p:cNvPr id="6" name="Group 5"/>
          <p:cNvGrpSpPr/>
          <p:nvPr/>
        </p:nvGrpSpPr>
        <p:grpSpPr>
          <a:xfrm>
            <a:off x="77837" y="5892743"/>
            <a:ext cx="2836202" cy="899787"/>
            <a:chOff x="77837" y="5892743"/>
            <a:chExt cx="2836202" cy="899787"/>
          </a:xfrm>
        </p:grpSpPr>
        <p:sp>
          <p:nvSpPr>
            <p:cNvPr id="50" name="Rectangular Callout 49"/>
            <p:cNvSpPr/>
            <p:nvPr/>
          </p:nvSpPr>
          <p:spPr>
            <a:xfrm>
              <a:off x="77837" y="5892743"/>
              <a:ext cx="2836202" cy="899787"/>
            </a:xfrm>
            <a:prstGeom prst="wedgeRectCallout">
              <a:avLst>
                <a:gd name="adj1" fmla="val 36409"/>
                <a:gd name="adj2" fmla="val 12555"/>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DPF for many parties</a:t>
              </a:r>
            </a:p>
            <a:p>
              <a:pPr algn="ctr"/>
              <a:r>
                <a:rPr lang="en-US" sz="2200" dirty="0">
                  <a:solidFill>
                    <a:schemeClr val="tx1"/>
                  </a:solidFill>
                </a:rPr>
                <a:t> </a:t>
              </a:r>
              <a:r>
                <a:rPr lang="en-US" sz="2200" dirty="0" smtClean="0">
                  <a:solidFill>
                    <a:schemeClr val="tx1"/>
                  </a:solidFill>
                </a:rPr>
                <a:t>                -bit keys</a:t>
              </a:r>
              <a:endParaRPr lang="en-US" sz="2200" dirty="0">
                <a:solidFill>
                  <a:schemeClr val="tx1"/>
                </a:solidFill>
              </a:endParaRPr>
            </a:p>
          </p:txBody>
        </p:sp>
        <p:pic>
          <p:nvPicPr>
            <p:cNvPr id="5" name="Picture 4"/>
            <p:cNvPicPr>
              <a:picLocks noChangeAspect="1"/>
            </p:cNvPicPr>
            <p:nvPr/>
          </p:nvPicPr>
          <p:blipFill>
            <a:blip r:embed="rId4"/>
            <a:stretch>
              <a:fillRect/>
            </a:stretch>
          </p:blipFill>
          <p:spPr>
            <a:xfrm>
              <a:off x="620724" y="6374918"/>
              <a:ext cx="927100" cy="330200"/>
            </a:xfrm>
            <a:prstGeom prst="rect">
              <a:avLst/>
            </a:prstGeom>
          </p:spPr>
        </p:pic>
      </p:grpSp>
      <p:cxnSp>
        <p:nvCxnSpPr>
          <p:cNvPr id="8" name="Straight Connector 7"/>
          <p:cNvCxnSpPr/>
          <p:nvPr/>
        </p:nvCxnSpPr>
        <p:spPr>
          <a:xfrm>
            <a:off x="8766135" y="5817479"/>
            <a:ext cx="295123"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8718954" y="4135688"/>
            <a:ext cx="3347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8723307" y="3181546"/>
            <a:ext cx="3347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8732201" y="1654636"/>
            <a:ext cx="3347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5" name="Right Bracket 14"/>
          <p:cNvSpPr/>
          <p:nvPr/>
        </p:nvSpPr>
        <p:spPr>
          <a:xfrm>
            <a:off x="8719158" y="5007542"/>
            <a:ext cx="58176" cy="1540239"/>
          </a:xfrm>
          <a:prstGeom prst="rightBracket">
            <a:avLst/>
          </a:pr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8" name="Picture 27"/>
          <p:cNvPicPr>
            <a:picLocks noChangeAspect="1"/>
          </p:cNvPicPr>
          <p:nvPr/>
        </p:nvPicPr>
        <p:blipFill>
          <a:blip r:embed="rId5"/>
          <a:stretch>
            <a:fillRect/>
          </a:stretch>
        </p:blipFill>
        <p:spPr>
          <a:xfrm rot="16200000">
            <a:off x="8336962" y="4573154"/>
            <a:ext cx="228600" cy="252735"/>
          </a:xfrm>
          <a:prstGeom prst="rect">
            <a:avLst/>
          </a:prstGeom>
        </p:spPr>
      </p:pic>
      <p:pic>
        <p:nvPicPr>
          <p:cNvPr id="45" name="Picture 44"/>
          <p:cNvPicPr>
            <a:picLocks noChangeAspect="1"/>
          </p:cNvPicPr>
          <p:nvPr/>
        </p:nvPicPr>
        <p:blipFill>
          <a:blip r:embed="rId5"/>
          <a:stretch>
            <a:fillRect/>
          </a:stretch>
        </p:blipFill>
        <p:spPr>
          <a:xfrm rot="16200000">
            <a:off x="8336962" y="3531131"/>
            <a:ext cx="228600" cy="252736"/>
          </a:xfrm>
          <a:prstGeom prst="rect">
            <a:avLst/>
          </a:prstGeom>
        </p:spPr>
      </p:pic>
      <p:pic>
        <p:nvPicPr>
          <p:cNvPr id="46" name="Picture 45"/>
          <p:cNvPicPr>
            <a:picLocks noChangeAspect="1"/>
          </p:cNvPicPr>
          <p:nvPr/>
        </p:nvPicPr>
        <p:blipFill>
          <a:blip r:embed="rId5"/>
          <a:stretch>
            <a:fillRect/>
          </a:stretch>
        </p:blipFill>
        <p:spPr>
          <a:xfrm rot="16200000">
            <a:off x="8355815" y="2330164"/>
            <a:ext cx="228600" cy="246386"/>
          </a:xfrm>
          <a:prstGeom prst="rect">
            <a:avLst/>
          </a:prstGeom>
        </p:spPr>
      </p:pic>
      <p:grpSp>
        <p:nvGrpSpPr>
          <p:cNvPr id="18" name="Group 17"/>
          <p:cNvGrpSpPr/>
          <p:nvPr/>
        </p:nvGrpSpPr>
        <p:grpSpPr>
          <a:xfrm>
            <a:off x="3023129" y="5892743"/>
            <a:ext cx="3348483" cy="924771"/>
            <a:chOff x="3023129" y="5892743"/>
            <a:chExt cx="3348483" cy="924771"/>
          </a:xfrm>
        </p:grpSpPr>
        <p:sp>
          <p:nvSpPr>
            <p:cNvPr id="26" name="Rectangular Callout 25"/>
            <p:cNvSpPr/>
            <p:nvPr/>
          </p:nvSpPr>
          <p:spPr>
            <a:xfrm>
              <a:off x="3023129" y="5892743"/>
              <a:ext cx="3348483" cy="924771"/>
            </a:xfrm>
            <a:prstGeom prst="wedgeRectCallout">
              <a:avLst>
                <a:gd name="adj1" fmla="val 40173"/>
                <a:gd name="adj2" fmla="val 25042"/>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Improved DPF from OWF:</a:t>
              </a:r>
            </a:p>
            <a:p>
              <a:pPr algn="ctr"/>
              <a:r>
                <a:rPr lang="en-US" sz="2200" dirty="0" smtClean="0">
                  <a:solidFill>
                    <a:schemeClr val="tx1"/>
                  </a:solidFill>
                </a:rPr>
                <a:t>                                   -bit keys</a:t>
              </a:r>
            </a:p>
          </p:txBody>
        </p:sp>
        <p:pic>
          <p:nvPicPr>
            <p:cNvPr id="14" name="Picture 13"/>
            <p:cNvPicPr>
              <a:picLocks noChangeAspect="1"/>
            </p:cNvPicPr>
            <p:nvPr/>
          </p:nvPicPr>
          <p:blipFill>
            <a:blip r:embed="rId6"/>
            <a:stretch>
              <a:fillRect/>
            </a:stretch>
          </p:blipFill>
          <p:spPr>
            <a:xfrm>
              <a:off x="3115093" y="6405858"/>
              <a:ext cx="2184400" cy="266700"/>
            </a:xfrm>
            <a:prstGeom prst="rect">
              <a:avLst/>
            </a:prstGeom>
          </p:spPr>
        </p:pic>
      </p:grpSp>
      <p:pic>
        <p:nvPicPr>
          <p:cNvPr id="22" name="Picture 21"/>
          <p:cNvPicPr>
            <a:picLocks noChangeAspect="1"/>
          </p:cNvPicPr>
          <p:nvPr/>
        </p:nvPicPr>
        <p:blipFill>
          <a:blip r:embed="rId7"/>
          <a:stretch>
            <a:fillRect/>
          </a:stretch>
        </p:blipFill>
        <p:spPr>
          <a:xfrm>
            <a:off x="5902124" y="2617505"/>
            <a:ext cx="139700" cy="165100"/>
          </a:xfrm>
          <a:prstGeom prst="rect">
            <a:avLst/>
          </a:prstGeom>
        </p:spPr>
      </p:pic>
      <p:pic>
        <p:nvPicPr>
          <p:cNvPr id="27" name="Picture 26"/>
          <p:cNvPicPr>
            <a:picLocks noChangeAspect="1"/>
          </p:cNvPicPr>
          <p:nvPr/>
        </p:nvPicPr>
        <p:blipFill>
          <a:blip r:embed="rId8"/>
          <a:stretch>
            <a:fillRect/>
          </a:stretch>
        </p:blipFill>
        <p:spPr>
          <a:xfrm>
            <a:off x="3875153" y="2930229"/>
            <a:ext cx="241300" cy="152400"/>
          </a:xfrm>
          <a:prstGeom prst="rect">
            <a:avLst/>
          </a:prstGeom>
        </p:spPr>
      </p:pic>
      <p:sp>
        <p:nvSpPr>
          <p:cNvPr id="33" name="Rectangular Callout 32"/>
          <p:cNvSpPr/>
          <p:nvPr/>
        </p:nvSpPr>
        <p:spPr>
          <a:xfrm>
            <a:off x="237037" y="2280609"/>
            <a:ext cx="4149773" cy="1107286"/>
          </a:xfrm>
          <a:prstGeom prst="wedgeRectCallout">
            <a:avLst>
              <a:gd name="adj1" fmla="val 30868"/>
              <a:gd name="adj2" fmla="val 7969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chemeClr val="tx1"/>
                </a:solidFill>
              </a:rPr>
              <a:t>On the order of</a:t>
            </a:r>
          </a:p>
          <a:p>
            <a:pPr algn="ctr"/>
            <a:r>
              <a:rPr lang="en-US" sz="2000" b="1" dirty="0" smtClean="0">
                <a:solidFill>
                  <a:schemeClr val="tx1"/>
                </a:solidFill>
              </a:rPr>
              <a:t>Somewhat </a:t>
            </a:r>
            <a:r>
              <a:rPr lang="en-US" sz="2000" b="1" dirty="0" err="1" smtClean="0">
                <a:solidFill>
                  <a:schemeClr val="tx1"/>
                </a:solidFill>
              </a:rPr>
              <a:t>homomorphic</a:t>
            </a:r>
            <a:r>
              <a:rPr lang="en-US" sz="2000" b="1" dirty="0" smtClean="0">
                <a:solidFill>
                  <a:schemeClr val="tx1"/>
                </a:solidFill>
              </a:rPr>
              <a:t> encryption </a:t>
            </a:r>
            <a:r>
              <a:rPr lang="en-US" sz="2000" dirty="0" smtClean="0">
                <a:solidFill>
                  <a:schemeClr val="tx1"/>
                </a:solidFill>
              </a:rPr>
              <a:t>or </a:t>
            </a:r>
            <a:r>
              <a:rPr lang="en-US" sz="2000" b="1" i="1" dirty="0" smtClean="0">
                <a:solidFill>
                  <a:schemeClr val="tx1"/>
                </a:solidFill>
              </a:rPr>
              <a:t>Reusable </a:t>
            </a:r>
            <a:r>
              <a:rPr lang="en-US" sz="2000" b="1" dirty="0" smtClean="0">
                <a:solidFill>
                  <a:schemeClr val="tx1"/>
                </a:solidFill>
              </a:rPr>
              <a:t>garbled circuits</a:t>
            </a:r>
            <a:endParaRPr lang="en-US" sz="2000" b="1" dirty="0">
              <a:solidFill>
                <a:schemeClr val="tx1"/>
              </a:solidFill>
            </a:endParaRPr>
          </a:p>
        </p:txBody>
      </p:sp>
    </p:spTree>
    <p:extLst>
      <p:ext uri="{BB962C8B-B14F-4D97-AF65-F5344CB8AC3E}">
        <p14:creationId xmlns:p14="http://schemas.microsoft.com/office/powerpoint/2010/main" val="748743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9"/>
                                        </p:tgtEl>
                                        <p:attrNameLst>
                                          <p:attrName>style.visibility</p:attrName>
                                        </p:attrNameLst>
                                      </p:cBhvr>
                                      <p:to>
                                        <p:strVal val="visible"/>
                                      </p:to>
                                    </p:set>
                                  </p:childTnLst>
                                </p:cTn>
                              </p:par>
                              <p:par>
                                <p:cTn id="53" presetID="1" presetClass="exit" presetSubtype="0" fill="hold" grpId="1" nodeType="withEffect">
                                  <p:stCondLst>
                                    <p:cond delay="0"/>
                                  </p:stCondLst>
                                  <p:childTnLst>
                                    <p:set>
                                      <p:cBhvr>
                                        <p:cTn id="54" dur="1" fill="hold">
                                          <p:stCondLst>
                                            <p:cond delay="0"/>
                                          </p:stCondLst>
                                        </p:cTn>
                                        <p:tgtEl>
                                          <p:spTgt spid="33"/>
                                        </p:tgtEl>
                                        <p:attrNameLst>
                                          <p:attrName>style.visibility</p:attrName>
                                        </p:attrNameLst>
                                      </p:cBhvr>
                                      <p:to>
                                        <p:strVal val="hidden"/>
                                      </p:to>
                                    </p:set>
                                  </p:childTnLst>
                                </p:cTn>
                              </p:par>
                              <p:par>
                                <p:cTn id="55" presetID="1"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45"/>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2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2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38"/>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1" grpId="0"/>
      <p:bldP spid="12" grpId="0"/>
      <p:bldP spid="13" grpId="0"/>
      <p:bldP spid="20" grpId="0"/>
      <p:bldP spid="23" grpId="0" animBg="1"/>
      <p:bldP spid="24" grpId="0" animBg="1"/>
      <p:bldP spid="25" grpId="0" animBg="1"/>
      <p:bldP spid="32" grpId="0" animBg="1"/>
      <p:bldP spid="31" grpId="0"/>
      <p:bldP spid="15" grpId="0" animBg="1"/>
      <p:bldP spid="33" grpId="0" animBg="1"/>
      <p:bldP spid="33"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Today’s Talk</a:t>
            </a:r>
            <a:endParaRPr lang="en-US" dirty="0"/>
          </a:p>
        </p:txBody>
      </p:sp>
      <p:sp>
        <p:nvSpPr>
          <p:cNvPr id="4" name="Rectangle 3"/>
          <p:cNvSpPr/>
          <p:nvPr/>
        </p:nvSpPr>
        <p:spPr>
          <a:xfrm>
            <a:off x="0" y="1252759"/>
            <a:ext cx="9144000" cy="5605241"/>
          </a:xfrm>
          <a:prstGeom prst="rect">
            <a:avLst/>
          </a:prstGeom>
          <a:gradFill>
            <a:gsLst>
              <a:gs pos="0">
                <a:schemeClr val="accent3">
                  <a:lumMod val="40000"/>
                  <a:lumOff val="60000"/>
                </a:schemeClr>
              </a:gs>
              <a:gs pos="100000">
                <a:srgbClr val="00AA01"/>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extBox 15"/>
          <p:cNvSpPr txBox="1"/>
          <p:nvPr/>
        </p:nvSpPr>
        <p:spPr>
          <a:xfrm>
            <a:off x="-989655" y="1584233"/>
            <a:ext cx="184666" cy="369332"/>
          </a:xfrm>
          <a:prstGeom prst="rect">
            <a:avLst/>
          </a:prstGeom>
          <a:noFill/>
        </p:spPr>
        <p:txBody>
          <a:bodyPr wrap="none" rtlCol="0">
            <a:spAutoFit/>
          </a:bodyPr>
          <a:lstStyle/>
          <a:p>
            <a:endParaRPr lang="en-US" dirty="0"/>
          </a:p>
        </p:txBody>
      </p:sp>
      <p:sp>
        <p:nvSpPr>
          <p:cNvPr id="17" name="Rectangle 16"/>
          <p:cNvSpPr/>
          <p:nvPr/>
        </p:nvSpPr>
        <p:spPr>
          <a:xfrm>
            <a:off x="4696" y="1252759"/>
            <a:ext cx="9144000" cy="3085876"/>
          </a:xfrm>
          <a:prstGeom prst="rect">
            <a:avLst/>
          </a:prstGeom>
          <a:gradFill flip="none" rotWithShape="1">
            <a:gsLst>
              <a:gs pos="0">
                <a:schemeClr val="accent2">
                  <a:lumMod val="60000"/>
                  <a:lumOff val="40000"/>
                </a:schemeClr>
              </a:gs>
              <a:gs pos="100000">
                <a:schemeClr val="accent2">
                  <a:lumMod val="7500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 name="Straight Arrow Connector 6"/>
          <p:cNvCxnSpPr/>
          <p:nvPr/>
        </p:nvCxnSpPr>
        <p:spPr>
          <a:xfrm flipV="1">
            <a:off x="8890401" y="1252759"/>
            <a:ext cx="0" cy="5605242"/>
          </a:xfrm>
          <a:prstGeom prst="straightConnector1">
            <a:avLst/>
          </a:prstGeom>
          <a:ln w="38100">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7223443" y="1300487"/>
            <a:ext cx="1595309" cy="523220"/>
          </a:xfrm>
          <a:prstGeom prst="rect">
            <a:avLst/>
          </a:prstGeom>
          <a:noFill/>
        </p:spPr>
        <p:txBody>
          <a:bodyPr wrap="none" rtlCol="0">
            <a:spAutoFit/>
          </a:bodyPr>
          <a:lstStyle/>
          <a:p>
            <a:r>
              <a:rPr lang="en-US" sz="2800" dirty="0" smtClean="0"/>
              <a:t>All P/poly</a:t>
            </a:r>
            <a:endParaRPr lang="en-US" sz="2800" dirty="0"/>
          </a:p>
        </p:txBody>
      </p:sp>
      <p:sp>
        <p:nvSpPr>
          <p:cNvPr id="10" name="TextBox 9"/>
          <p:cNvSpPr txBox="1"/>
          <p:nvPr/>
        </p:nvSpPr>
        <p:spPr>
          <a:xfrm>
            <a:off x="6408758" y="6024561"/>
            <a:ext cx="2444650" cy="523220"/>
          </a:xfrm>
          <a:prstGeom prst="rect">
            <a:avLst/>
          </a:prstGeom>
          <a:noFill/>
        </p:spPr>
        <p:txBody>
          <a:bodyPr wrap="none" rtlCol="0">
            <a:spAutoFit/>
          </a:bodyPr>
          <a:lstStyle/>
          <a:p>
            <a:r>
              <a:rPr lang="en-US" sz="2800" dirty="0" smtClean="0"/>
              <a:t>Point Functions</a:t>
            </a:r>
            <a:endParaRPr lang="en-US" sz="2800" dirty="0"/>
          </a:p>
        </p:txBody>
      </p:sp>
      <p:sp>
        <p:nvSpPr>
          <p:cNvPr id="11" name="TextBox 10"/>
          <p:cNvSpPr txBox="1"/>
          <p:nvPr/>
        </p:nvSpPr>
        <p:spPr>
          <a:xfrm>
            <a:off x="6412454" y="5683915"/>
            <a:ext cx="2424913" cy="461665"/>
          </a:xfrm>
          <a:prstGeom prst="rect">
            <a:avLst/>
          </a:prstGeom>
          <a:noFill/>
        </p:spPr>
        <p:txBody>
          <a:bodyPr wrap="none" rtlCol="0">
            <a:spAutoFit/>
          </a:bodyPr>
          <a:lstStyle/>
          <a:p>
            <a:r>
              <a:rPr lang="en-US" sz="2400" dirty="0" smtClean="0"/>
              <a:t>Interval Functions</a:t>
            </a:r>
            <a:endParaRPr lang="en-US" sz="2400" dirty="0"/>
          </a:p>
        </p:txBody>
      </p:sp>
      <p:sp>
        <p:nvSpPr>
          <p:cNvPr id="12" name="TextBox 11"/>
          <p:cNvSpPr txBox="1"/>
          <p:nvPr/>
        </p:nvSpPr>
        <p:spPr>
          <a:xfrm>
            <a:off x="7113868" y="5007542"/>
            <a:ext cx="1697650" cy="461665"/>
          </a:xfrm>
          <a:prstGeom prst="rect">
            <a:avLst/>
          </a:prstGeom>
          <a:noFill/>
        </p:spPr>
        <p:txBody>
          <a:bodyPr wrap="none" rtlCol="0">
            <a:spAutoFit/>
          </a:bodyPr>
          <a:lstStyle/>
          <a:p>
            <a:r>
              <a:rPr lang="en-US" sz="2400" dirty="0" smtClean="0"/>
              <a:t>NC</a:t>
            </a:r>
            <a:r>
              <a:rPr lang="en-US" sz="2400" baseline="30000" dirty="0" smtClean="0"/>
              <a:t>0 </a:t>
            </a:r>
            <a:r>
              <a:rPr lang="en-US" sz="2400" dirty="0" smtClean="0"/>
              <a:t>-closure</a:t>
            </a:r>
            <a:endParaRPr lang="en-US" sz="2400" baseline="30000" dirty="0"/>
          </a:p>
        </p:txBody>
      </p:sp>
      <p:sp>
        <p:nvSpPr>
          <p:cNvPr id="13" name="TextBox 12"/>
          <p:cNvSpPr txBox="1"/>
          <p:nvPr/>
        </p:nvSpPr>
        <p:spPr>
          <a:xfrm>
            <a:off x="8075170" y="3821135"/>
            <a:ext cx="729236" cy="523220"/>
          </a:xfrm>
          <a:prstGeom prst="rect">
            <a:avLst/>
          </a:prstGeom>
          <a:noFill/>
        </p:spPr>
        <p:txBody>
          <a:bodyPr wrap="none" rtlCol="0">
            <a:spAutoFit/>
          </a:bodyPr>
          <a:lstStyle/>
          <a:p>
            <a:r>
              <a:rPr lang="en-US" sz="2800" dirty="0" smtClean="0"/>
              <a:t>AC</a:t>
            </a:r>
            <a:r>
              <a:rPr lang="en-US" sz="2800" baseline="30000" dirty="0" smtClean="0"/>
              <a:t>0</a:t>
            </a:r>
            <a:endParaRPr lang="en-US" sz="2800" baseline="30000" dirty="0"/>
          </a:p>
        </p:txBody>
      </p:sp>
      <p:cxnSp>
        <p:nvCxnSpPr>
          <p:cNvPr id="19" name="Straight Connector 18"/>
          <p:cNvCxnSpPr/>
          <p:nvPr/>
        </p:nvCxnSpPr>
        <p:spPr>
          <a:xfrm>
            <a:off x="0" y="4345492"/>
            <a:ext cx="9148696" cy="0"/>
          </a:xfrm>
          <a:prstGeom prst="line">
            <a:avLst/>
          </a:prstGeom>
          <a:ln w="3175" cmpd="sng">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27320" y="4290648"/>
            <a:ext cx="1113180" cy="646331"/>
          </a:xfrm>
          <a:prstGeom prst="rect">
            <a:avLst/>
          </a:prstGeom>
          <a:noFill/>
        </p:spPr>
        <p:txBody>
          <a:bodyPr wrap="none" rtlCol="0">
            <a:spAutoFit/>
          </a:bodyPr>
          <a:lstStyle/>
          <a:p>
            <a:r>
              <a:rPr lang="en-US" sz="3600" dirty="0" smtClean="0"/>
              <a:t>OWF</a:t>
            </a:r>
            <a:endParaRPr lang="en-US" sz="3600" dirty="0"/>
          </a:p>
        </p:txBody>
      </p:sp>
      <p:sp>
        <p:nvSpPr>
          <p:cNvPr id="23" name="TextBox 22"/>
          <p:cNvSpPr txBox="1"/>
          <p:nvPr/>
        </p:nvSpPr>
        <p:spPr>
          <a:xfrm>
            <a:off x="107087" y="3630789"/>
            <a:ext cx="5795652" cy="646331"/>
          </a:xfrm>
          <a:prstGeom prst="rect">
            <a:avLst/>
          </a:prstGeom>
          <a:solidFill>
            <a:schemeClr val="accent2">
              <a:lumMod val="75000"/>
            </a:schemeClr>
          </a:solidFill>
          <a:ln>
            <a:solidFill>
              <a:srgbClr val="800000"/>
            </a:solidFill>
          </a:ln>
        </p:spPr>
        <p:txBody>
          <a:bodyPr wrap="none" rtlCol="0">
            <a:spAutoFit/>
          </a:bodyPr>
          <a:lstStyle/>
          <a:p>
            <a:r>
              <a:rPr lang="en-US" sz="3600" dirty="0" smtClean="0"/>
              <a:t>Likely to require “</a:t>
            </a:r>
            <a:r>
              <a:rPr lang="en-US" sz="3600" dirty="0" err="1" smtClean="0"/>
              <a:t>UltraCrypt</a:t>
            </a:r>
            <a:r>
              <a:rPr lang="en-US" sz="3600" dirty="0" smtClean="0"/>
              <a:t>”</a:t>
            </a:r>
            <a:endParaRPr lang="en-US" sz="3600" dirty="0"/>
          </a:p>
        </p:txBody>
      </p:sp>
      <p:sp>
        <p:nvSpPr>
          <p:cNvPr id="24" name="Rectangular Callout 23"/>
          <p:cNvSpPr/>
          <p:nvPr/>
        </p:nvSpPr>
        <p:spPr>
          <a:xfrm>
            <a:off x="91642" y="5007543"/>
            <a:ext cx="2819707" cy="779377"/>
          </a:xfrm>
          <a:prstGeom prst="wedgeRectCallout">
            <a:avLst>
              <a:gd name="adj1" fmla="val 33971"/>
              <a:gd name="adj2" fmla="val 7283"/>
            </a:avLst>
          </a:prstGeom>
          <a:solidFill>
            <a:schemeClr val="accent2">
              <a:lumMod val="75000"/>
            </a:schemeClr>
          </a:solidFill>
          <a:ln w="19050" cmpd="sng">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Key functions are PRFs</a:t>
            </a:r>
            <a:endParaRPr lang="en-US" sz="2200" dirty="0">
              <a:solidFill>
                <a:schemeClr val="tx1"/>
              </a:solidFill>
            </a:endParaRPr>
          </a:p>
        </p:txBody>
      </p:sp>
      <p:sp>
        <p:nvSpPr>
          <p:cNvPr id="25" name="Rectangular Callout 24"/>
          <p:cNvSpPr/>
          <p:nvPr/>
        </p:nvSpPr>
        <p:spPr>
          <a:xfrm>
            <a:off x="3019107" y="5007543"/>
            <a:ext cx="3352505" cy="761712"/>
          </a:xfrm>
          <a:prstGeom prst="wedgeRectCallout">
            <a:avLst>
              <a:gd name="adj1" fmla="val 36409"/>
              <a:gd name="adj2" fmla="val 12555"/>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General transformations     </a:t>
            </a:r>
            <a:r>
              <a:rPr lang="en-US" sz="2200" dirty="0" smtClean="0">
                <a:solidFill>
                  <a:srgbClr val="408000"/>
                </a:solidFill>
              </a:rPr>
              <a:t>_</a:t>
            </a:r>
            <a:r>
              <a:rPr lang="en-US" sz="2200" dirty="0" smtClean="0">
                <a:solidFill>
                  <a:schemeClr val="tx1"/>
                </a:solidFill>
                <a:latin typeface="Apple Chancery"/>
                <a:cs typeface="Apple Chancery"/>
              </a:rPr>
              <a:t>F  -&gt;  F’ </a:t>
            </a:r>
            <a:endParaRPr lang="en-US" sz="2200" dirty="0">
              <a:solidFill>
                <a:schemeClr val="tx1"/>
              </a:solidFill>
            </a:endParaRPr>
          </a:p>
        </p:txBody>
      </p:sp>
      <p:pic>
        <p:nvPicPr>
          <p:cNvPr id="29" name="Picture 28"/>
          <p:cNvPicPr>
            <a:picLocks noChangeAspect="1"/>
          </p:cNvPicPr>
          <p:nvPr/>
        </p:nvPicPr>
        <p:blipFill>
          <a:blip r:embed="rId3"/>
          <a:stretch>
            <a:fillRect/>
          </a:stretch>
        </p:blipFill>
        <p:spPr>
          <a:xfrm>
            <a:off x="9430323" y="6489386"/>
            <a:ext cx="2070334" cy="303144"/>
          </a:xfrm>
          <a:prstGeom prst="rect">
            <a:avLst/>
          </a:prstGeom>
        </p:spPr>
      </p:pic>
      <p:sp>
        <p:nvSpPr>
          <p:cNvPr id="32" name="Rectangular Callout 31"/>
          <p:cNvSpPr/>
          <p:nvPr/>
        </p:nvSpPr>
        <p:spPr>
          <a:xfrm>
            <a:off x="3019107" y="1400477"/>
            <a:ext cx="3698164" cy="880131"/>
          </a:xfrm>
          <a:prstGeom prst="wedgeRectCallout">
            <a:avLst>
              <a:gd name="adj1" fmla="val 42896"/>
              <a:gd name="adj2" fmla="val -37390"/>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General FSS from </a:t>
            </a:r>
          </a:p>
          <a:p>
            <a:pPr algn="ctr"/>
            <a:r>
              <a:rPr lang="en-US" sz="2200" dirty="0" smtClean="0">
                <a:solidFill>
                  <a:schemeClr val="tx1"/>
                </a:solidFill>
              </a:rPr>
              <a:t>Obfuscation (</a:t>
            </a:r>
            <a:r>
              <a:rPr lang="en-US" sz="2200" dirty="0" err="1" smtClean="0">
                <a:solidFill>
                  <a:schemeClr val="tx1"/>
                </a:solidFill>
              </a:rPr>
              <a:t>subexp</a:t>
            </a:r>
            <a:r>
              <a:rPr lang="en-US" sz="2200" dirty="0" smtClean="0">
                <a:solidFill>
                  <a:schemeClr val="tx1"/>
                </a:solidFill>
              </a:rPr>
              <a:t>-hard </a:t>
            </a:r>
            <a:r>
              <a:rPr lang="en-US" sz="2200" dirty="0" err="1" smtClean="0">
                <a:solidFill>
                  <a:schemeClr val="tx1"/>
                </a:solidFill>
              </a:rPr>
              <a:t>iO</a:t>
            </a:r>
            <a:r>
              <a:rPr lang="en-US" sz="2200" dirty="0" smtClean="0">
                <a:solidFill>
                  <a:schemeClr val="tx1"/>
                </a:solidFill>
              </a:rPr>
              <a:t>)</a:t>
            </a:r>
            <a:endParaRPr lang="en-US" sz="2200" dirty="0">
              <a:solidFill>
                <a:schemeClr val="tx1"/>
              </a:solidFill>
            </a:endParaRPr>
          </a:p>
        </p:txBody>
      </p:sp>
      <p:sp>
        <p:nvSpPr>
          <p:cNvPr id="37" name="Freeform 36"/>
          <p:cNvSpPr/>
          <p:nvPr/>
        </p:nvSpPr>
        <p:spPr>
          <a:xfrm rot="16200000">
            <a:off x="9349330" y="2615584"/>
            <a:ext cx="1226395" cy="296917"/>
          </a:xfrm>
          <a:custGeom>
            <a:avLst/>
            <a:gdLst>
              <a:gd name="connsiteX0" fmla="*/ 0 w 1517471"/>
              <a:gd name="connsiteY0" fmla="*/ 494887 h 511382"/>
              <a:gd name="connsiteX1" fmla="*/ 824713 w 1517471"/>
              <a:gd name="connsiteY1" fmla="*/ 22 h 511382"/>
              <a:gd name="connsiteX2" fmla="*/ 1517471 w 1517471"/>
              <a:gd name="connsiteY2" fmla="*/ 511382 h 511382"/>
            </a:gdLst>
            <a:ahLst/>
            <a:cxnLst>
              <a:cxn ang="0">
                <a:pos x="connsiteX0" y="connsiteY0"/>
              </a:cxn>
              <a:cxn ang="0">
                <a:pos x="connsiteX1" y="connsiteY1"/>
              </a:cxn>
              <a:cxn ang="0">
                <a:pos x="connsiteX2" y="connsiteY2"/>
              </a:cxn>
            </a:cxnLst>
            <a:rect l="l" t="t" r="r" b="b"/>
            <a:pathLst>
              <a:path w="1517471" h="511382">
                <a:moveTo>
                  <a:pt x="0" y="494887"/>
                </a:moveTo>
                <a:cubicBezTo>
                  <a:pt x="285900" y="246080"/>
                  <a:pt x="571801" y="-2727"/>
                  <a:pt x="824713" y="22"/>
                </a:cubicBezTo>
                <a:cubicBezTo>
                  <a:pt x="1077625" y="2771"/>
                  <a:pt x="1517471" y="511382"/>
                  <a:pt x="1517471" y="511382"/>
                </a:cubicBezTo>
              </a:path>
            </a:pathLst>
          </a:custGeom>
          <a:ln>
            <a:solidFill>
              <a:schemeClr val="bg1">
                <a:lumMod val="75000"/>
              </a:schemeClr>
            </a:solidFill>
            <a:prstDash val="dash"/>
            <a:headEnd type="none"/>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49" name="Group 48"/>
          <p:cNvGrpSpPr/>
          <p:nvPr/>
        </p:nvGrpSpPr>
        <p:grpSpPr>
          <a:xfrm>
            <a:off x="3019107" y="1878735"/>
            <a:ext cx="5794267" cy="1473836"/>
            <a:chOff x="2991497" y="2067506"/>
            <a:chExt cx="5794267" cy="1473836"/>
          </a:xfrm>
        </p:grpSpPr>
        <p:sp>
          <p:nvSpPr>
            <p:cNvPr id="34" name="TextBox 33"/>
            <p:cNvSpPr txBox="1"/>
            <p:nvPr/>
          </p:nvSpPr>
          <p:spPr>
            <a:xfrm>
              <a:off x="8056528" y="3018122"/>
              <a:ext cx="729236" cy="523220"/>
            </a:xfrm>
            <a:prstGeom prst="rect">
              <a:avLst/>
            </a:prstGeom>
            <a:noFill/>
          </p:spPr>
          <p:txBody>
            <a:bodyPr wrap="none" rtlCol="0">
              <a:spAutoFit/>
            </a:bodyPr>
            <a:lstStyle/>
            <a:p>
              <a:r>
                <a:rPr lang="en-US" sz="2800" dirty="0" smtClean="0"/>
                <a:t>NC</a:t>
              </a:r>
              <a:r>
                <a:rPr lang="en-US" sz="2800" baseline="30000" dirty="0" smtClean="0"/>
                <a:t>1</a:t>
              </a:r>
              <a:endParaRPr lang="en-US" sz="2800" baseline="30000" dirty="0"/>
            </a:p>
          </p:txBody>
        </p:sp>
        <p:cxnSp>
          <p:nvCxnSpPr>
            <p:cNvPr id="39" name="Straight Arrow Connector 38"/>
            <p:cNvCxnSpPr/>
            <p:nvPr/>
          </p:nvCxnSpPr>
          <p:spPr>
            <a:xfrm flipV="1">
              <a:off x="8494538" y="2067506"/>
              <a:ext cx="0" cy="960596"/>
            </a:xfrm>
            <a:prstGeom prst="straightConnector1">
              <a:avLst/>
            </a:prstGeom>
            <a:ln>
              <a:solidFill>
                <a:srgbClr val="BFBFBF"/>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44" name="Rectangular Callout 43"/>
            <p:cNvSpPr/>
            <p:nvPr/>
          </p:nvSpPr>
          <p:spPr>
            <a:xfrm>
              <a:off x="2991497" y="2559991"/>
              <a:ext cx="3698164" cy="904064"/>
            </a:xfrm>
            <a:prstGeom prst="wedgeRectCallout">
              <a:avLst>
                <a:gd name="adj1" fmla="val 67772"/>
                <a:gd name="adj2" fmla="val -19273"/>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(FSS for NC</a:t>
              </a:r>
              <a:r>
                <a:rPr lang="en-US" sz="2200" baseline="30000" dirty="0" smtClean="0">
                  <a:solidFill>
                    <a:schemeClr val="tx1"/>
                  </a:solidFill>
                </a:rPr>
                <a:t>1</a:t>
              </a:r>
              <a:r>
                <a:rPr lang="en-US" sz="2200" dirty="0" smtClean="0">
                  <a:solidFill>
                    <a:schemeClr val="tx1"/>
                  </a:solidFill>
                </a:rPr>
                <a:t>) + (FHE Dec    NC</a:t>
              </a:r>
              <a:r>
                <a:rPr lang="en-US" sz="2200" baseline="30000" dirty="0" smtClean="0">
                  <a:solidFill>
                    <a:schemeClr val="tx1"/>
                  </a:solidFill>
                </a:rPr>
                <a:t>1</a:t>
              </a:r>
              <a:r>
                <a:rPr lang="en-US" sz="2200" dirty="0" smtClean="0">
                  <a:solidFill>
                    <a:schemeClr val="tx1"/>
                  </a:solidFill>
                </a:rPr>
                <a:t>)</a:t>
              </a:r>
            </a:p>
            <a:p>
              <a:pPr algn="ctr"/>
              <a:r>
                <a:rPr lang="en-US" sz="2200" dirty="0" smtClean="0">
                  <a:solidFill>
                    <a:schemeClr val="tx1"/>
                  </a:solidFill>
                </a:rPr>
                <a:t>    FSS for P/poly</a:t>
              </a:r>
              <a:endParaRPr lang="en-US" sz="2200" dirty="0">
                <a:solidFill>
                  <a:schemeClr val="tx1"/>
                </a:solidFill>
              </a:endParaRPr>
            </a:p>
          </p:txBody>
        </p:sp>
      </p:grpSp>
      <p:sp>
        <p:nvSpPr>
          <p:cNvPr id="31" name="TextBox 30"/>
          <p:cNvSpPr txBox="1"/>
          <p:nvPr/>
        </p:nvSpPr>
        <p:spPr>
          <a:xfrm>
            <a:off x="6387893" y="5385667"/>
            <a:ext cx="2463435" cy="400110"/>
          </a:xfrm>
          <a:prstGeom prst="rect">
            <a:avLst/>
          </a:prstGeom>
          <a:noFill/>
        </p:spPr>
        <p:txBody>
          <a:bodyPr wrap="none" rtlCol="0">
            <a:spAutoFit/>
          </a:bodyPr>
          <a:lstStyle/>
          <a:p>
            <a:r>
              <a:rPr lang="en-US" sz="2000" dirty="0" smtClean="0"/>
              <a:t>Multi-keyword search</a:t>
            </a:r>
            <a:endParaRPr lang="en-US" sz="2000" dirty="0"/>
          </a:p>
        </p:txBody>
      </p:sp>
      <p:grpSp>
        <p:nvGrpSpPr>
          <p:cNvPr id="6" name="Group 5"/>
          <p:cNvGrpSpPr/>
          <p:nvPr/>
        </p:nvGrpSpPr>
        <p:grpSpPr>
          <a:xfrm>
            <a:off x="77837" y="5892743"/>
            <a:ext cx="2836202" cy="899787"/>
            <a:chOff x="77837" y="5892743"/>
            <a:chExt cx="2836202" cy="899787"/>
          </a:xfrm>
        </p:grpSpPr>
        <p:sp>
          <p:nvSpPr>
            <p:cNvPr id="50" name="Rectangular Callout 49"/>
            <p:cNvSpPr/>
            <p:nvPr/>
          </p:nvSpPr>
          <p:spPr>
            <a:xfrm>
              <a:off x="77837" y="5892743"/>
              <a:ext cx="2836202" cy="899787"/>
            </a:xfrm>
            <a:prstGeom prst="wedgeRectCallout">
              <a:avLst>
                <a:gd name="adj1" fmla="val 36409"/>
                <a:gd name="adj2" fmla="val 12555"/>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DPF for many parties</a:t>
              </a:r>
            </a:p>
            <a:p>
              <a:pPr algn="ctr"/>
              <a:r>
                <a:rPr lang="en-US" sz="2200" dirty="0">
                  <a:solidFill>
                    <a:schemeClr val="tx1"/>
                  </a:solidFill>
                </a:rPr>
                <a:t> </a:t>
              </a:r>
              <a:r>
                <a:rPr lang="en-US" sz="2200" dirty="0" smtClean="0">
                  <a:solidFill>
                    <a:schemeClr val="tx1"/>
                  </a:solidFill>
                </a:rPr>
                <a:t>                -bit keys</a:t>
              </a:r>
              <a:endParaRPr lang="en-US" sz="2200" dirty="0">
                <a:solidFill>
                  <a:schemeClr val="tx1"/>
                </a:solidFill>
              </a:endParaRPr>
            </a:p>
          </p:txBody>
        </p:sp>
        <p:pic>
          <p:nvPicPr>
            <p:cNvPr id="5" name="Picture 4"/>
            <p:cNvPicPr>
              <a:picLocks noChangeAspect="1"/>
            </p:cNvPicPr>
            <p:nvPr/>
          </p:nvPicPr>
          <p:blipFill>
            <a:blip r:embed="rId4"/>
            <a:stretch>
              <a:fillRect/>
            </a:stretch>
          </p:blipFill>
          <p:spPr>
            <a:xfrm>
              <a:off x="620724" y="6374918"/>
              <a:ext cx="927100" cy="330200"/>
            </a:xfrm>
            <a:prstGeom prst="rect">
              <a:avLst/>
            </a:prstGeom>
          </p:spPr>
        </p:pic>
      </p:grpSp>
      <p:cxnSp>
        <p:nvCxnSpPr>
          <p:cNvPr id="8" name="Straight Connector 7"/>
          <p:cNvCxnSpPr/>
          <p:nvPr/>
        </p:nvCxnSpPr>
        <p:spPr>
          <a:xfrm>
            <a:off x="8766135" y="5817479"/>
            <a:ext cx="295123"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8718954" y="4135688"/>
            <a:ext cx="3347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8723307" y="3181546"/>
            <a:ext cx="3347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8732201" y="1654636"/>
            <a:ext cx="3347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5" name="Right Bracket 14"/>
          <p:cNvSpPr/>
          <p:nvPr/>
        </p:nvSpPr>
        <p:spPr>
          <a:xfrm>
            <a:off x="8719158" y="5007542"/>
            <a:ext cx="58176" cy="1540239"/>
          </a:xfrm>
          <a:prstGeom prst="rightBracket">
            <a:avLst/>
          </a:pr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8" name="Picture 27"/>
          <p:cNvPicPr>
            <a:picLocks noChangeAspect="1"/>
          </p:cNvPicPr>
          <p:nvPr/>
        </p:nvPicPr>
        <p:blipFill>
          <a:blip r:embed="rId5"/>
          <a:stretch>
            <a:fillRect/>
          </a:stretch>
        </p:blipFill>
        <p:spPr>
          <a:xfrm rot="16200000">
            <a:off x="8336962" y="4573154"/>
            <a:ext cx="228600" cy="252735"/>
          </a:xfrm>
          <a:prstGeom prst="rect">
            <a:avLst/>
          </a:prstGeom>
        </p:spPr>
      </p:pic>
      <p:pic>
        <p:nvPicPr>
          <p:cNvPr id="45" name="Picture 44"/>
          <p:cNvPicPr>
            <a:picLocks noChangeAspect="1"/>
          </p:cNvPicPr>
          <p:nvPr/>
        </p:nvPicPr>
        <p:blipFill>
          <a:blip r:embed="rId5"/>
          <a:stretch>
            <a:fillRect/>
          </a:stretch>
        </p:blipFill>
        <p:spPr>
          <a:xfrm rot="16200000">
            <a:off x="8336962" y="3531131"/>
            <a:ext cx="228600" cy="252736"/>
          </a:xfrm>
          <a:prstGeom prst="rect">
            <a:avLst/>
          </a:prstGeom>
        </p:spPr>
      </p:pic>
      <p:pic>
        <p:nvPicPr>
          <p:cNvPr id="46" name="Picture 45"/>
          <p:cNvPicPr>
            <a:picLocks noChangeAspect="1"/>
          </p:cNvPicPr>
          <p:nvPr/>
        </p:nvPicPr>
        <p:blipFill>
          <a:blip r:embed="rId5"/>
          <a:stretch>
            <a:fillRect/>
          </a:stretch>
        </p:blipFill>
        <p:spPr>
          <a:xfrm rot="16200000">
            <a:off x="8355815" y="2330164"/>
            <a:ext cx="228600" cy="246386"/>
          </a:xfrm>
          <a:prstGeom prst="rect">
            <a:avLst/>
          </a:prstGeom>
        </p:spPr>
      </p:pic>
      <p:grpSp>
        <p:nvGrpSpPr>
          <p:cNvPr id="18" name="Group 17"/>
          <p:cNvGrpSpPr/>
          <p:nvPr/>
        </p:nvGrpSpPr>
        <p:grpSpPr>
          <a:xfrm>
            <a:off x="3023129" y="5892743"/>
            <a:ext cx="3348483" cy="924771"/>
            <a:chOff x="3023129" y="5892743"/>
            <a:chExt cx="3348483" cy="924771"/>
          </a:xfrm>
        </p:grpSpPr>
        <p:sp>
          <p:nvSpPr>
            <p:cNvPr id="26" name="Rectangular Callout 25"/>
            <p:cNvSpPr/>
            <p:nvPr/>
          </p:nvSpPr>
          <p:spPr>
            <a:xfrm>
              <a:off x="3023129" y="5892743"/>
              <a:ext cx="3348483" cy="924771"/>
            </a:xfrm>
            <a:prstGeom prst="wedgeRectCallout">
              <a:avLst>
                <a:gd name="adj1" fmla="val 40173"/>
                <a:gd name="adj2" fmla="val 25042"/>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Improved DPF from OWF:</a:t>
              </a:r>
            </a:p>
            <a:p>
              <a:pPr algn="ctr"/>
              <a:r>
                <a:rPr lang="en-US" sz="2200" dirty="0" smtClean="0">
                  <a:solidFill>
                    <a:schemeClr val="tx1"/>
                  </a:solidFill>
                </a:rPr>
                <a:t>                                   -bit keys</a:t>
              </a:r>
            </a:p>
          </p:txBody>
        </p:sp>
        <p:pic>
          <p:nvPicPr>
            <p:cNvPr id="14" name="Picture 13"/>
            <p:cNvPicPr>
              <a:picLocks noChangeAspect="1"/>
            </p:cNvPicPr>
            <p:nvPr/>
          </p:nvPicPr>
          <p:blipFill>
            <a:blip r:embed="rId6"/>
            <a:stretch>
              <a:fillRect/>
            </a:stretch>
          </p:blipFill>
          <p:spPr>
            <a:xfrm>
              <a:off x="3115093" y="6405858"/>
              <a:ext cx="2184400" cy="266700"/>
            </a:xfrm>
            <a:prstGeom prst="rect">
              <a:avLst/>
            </a:prstGeom>
          </p:spPr>
        </p:pic>
      </p:grpSp>
      <p:pic>
        <p:nvPicPr>
          <p:cNvPr id="22" name="Picture 21"/>
          <p:cNvPicPr>
            <a:picLocks noChangeAspect="1"/>
          </p:cNvPicPr>
          <p:nvPr/>
        </p:nvPicPr>
        <p:blipFill>
          <a:blip r:embed="rId7"/>
          <a:stretch>
            <a:fillRect/>
          </a:stretch>
        </p:blipFill>
        <p:spPr>
          <a:xfrm>
            <a:off x="5902124" y="2617505"/>
            <a:ext cx="139700" cy="165100"/>
          </a:xfrm>
          <a:prstGeom prst="rect">
            <a:avLst/>
          </a:prstGeom>
        </p:spPr>
      </p:pic>
      <p:pic>
        <p:nvPicPr>
          <p:cNvPr id="27" name="Picture 26"/>
          <p:cNvPicPr>
            <a:picLocks noChangeAspect="1"/>
          </p:cNvPicPr>
          <p:nvPr/>
        </p:nvPicPr>
        <p:blipFill>
          <a:blip r:embed="rId8"/>
          <a:stretch>
            <a:fillRect/>
          </a:stretch>
        </p:blipFill>
        <p:spPr>
          <a:xfrm>
            <a:off x="3875153" y="2930229"/>
            <a:ext cx="241300" cy="152400"/>
          </a:xfrm>
          <a:prstGeom prst="rect">
            <a:avLst/>
          </a:prstGeom>
        </p:spPr>
      </p:pic>
      <p:sp>
        <p:nvSpPr>
          <p:cNvPr id="43" name="Rectangle 42"/>
          <p:cNvSpPr/>
          <p:nvPr/>
        </p:nvSpPr>
        <p:spPr>
          <a:xfrm>
            <a:off x="-991731" y="1186400"/>
            <a:ext cx="10517737" cy="5847365"/>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7" name="Group 46"/>
          <p:cNvGrpSpPr/>
          <p:nvPr/>
        </p:nvGrpSpPr>
        <p:grpSpPr>
          <a:xfrm>
            <a:off x="3021053" y="5890694"/>
            <a:ext cx="3348483" cy="924771"/>
            <a:chOff x="2450083" y="5527589"/>
            <a:chExt cx="3247610" cy="924771"/>
          </a:xfrm>
        </p:grpSpPr>
        <p:sp>
          <p:nvSpPr>
            <p:cNvPr id="48" name="Rectangular Callout 47"/>
            <p:cNvSpPr/>
            <p:nvPr/>
          </p:nvSpPr>
          <p:spPr>
            <a:xfrm>
              <a:off x="2450083" y="5527589"/>
              <a:ext cx="3247610" cy="924771"/>
            </a:xfrm>
            <a:prstGeom prst="wedgeRectCallout">
              <a:avLst>
                <a:gd name="adj1" fmla="val 40173"/>
                <a:gd name="adj2" fmla="val 25042"/>
              </a:avLst>
            </a:prstGeom>
            <a:solidFill>
              <a:srgbClr val="408000"/>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Improved DPF from OWF:</a:t>
              </a:r>
            </a:p>
            <a:p>
              <a:pPr algn="ctr"/>
              <a:r>
                <a:rPr lang="en-US" sz="2200" dirty="0" smtClean="0">
                  <a:solidFill>
                    <a:schemeClr val="tx1"/>
                  </a:solidFill>
                </a:rPr>
                <a:t>                                   -bit keys</a:t>
              </a:r>
            </a:p>
          </p:txBody>
        </p:sp>
        <p:pic>
          <p:nvPicPr>
            <p:cNvPr id="51" name="Picture 50"/>
            <p:cNvPicPr>
              <a:picLocks noChangeAspect="1"/>
            </p:cNvPicPr>
            <p:nvPr/>
          </p:nvPicPr>
          <p:blipFill>
            <a:blip r:embed="rId3"/>
            <a:stretch>
              <a:fillRect/>
            </a:stretch>
          </p:blipFill>
          <p:spPr>
            <a:xfrm>
              <a:off x="2616364" y="6027025"/>
              <a:ext cx="2007965" cy="303144"/>
            </a:xfrm>
            <a:prstGeom prst="rect">
              <a:avLst/>
            </a:prstGeom>
          </p:spPr>
        </p:pic>
      </p:grpSp>
    </p:spTree>
    <p:extLst>
      <p:ext uri="{BB962C8B-B14F-4D97-AF65-F5344CB8AC3E}">
        <p14:creationId xmlns:p14="http://schemas.microsoft.com/office/powerpoint/2010/main" val="41412504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2" y="4406900"/>
            <a:ext cx="8167291" cy="1362075"/>
          </a:xfrm>
        </p:spPr>
        <p:txBody>
          <a:bodyPr/>
          <a:lstStyle/>
          <a:p>
            <a:r>
              <a:rPr lang="en-US" dirty="0" smtClean="0"/>
              <a:t>New Distributed Point Function Construction</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3159937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New</a:t>
            </a:r>
            <a:r>
              <a:rPr lang="en-US" dirty="0" smtClean="0"/>
              <a:t> DPF Approach</a:t>
            </a:r>
            <a:endParaRPr lang="en-US" dirty="0"/>
          </a:p>
        </p:txBody>
      </p:sp>
      <p:grpSp>
        <p:nvGrpSpPr>
          <p:cNvPr id="4" name="Group 3"/>
          <p:cNvGrpSpPr/>
          <p:nvPr/>
        </p:nvGrpSpPr>
        <p:grpSpPr>
          <a:xfrm>
            <a:off x="590758" y="3114101"/>
            <a:ext cx="3324928" cy="2195288"/>
            <a:chOff x="2268844" y="709914"/>
            <a:chExt cx="6231018" cy="3373429"/>
          </a:xfrm>
        </p:grpSpPr>
        <p:pic>
          <p:nvPicPr>
            <p:cNvPr id="5" name="Picture 4"/>
            <p:cNvPicPr>
              <a:picLocks noChangeAspect="1"/>
            </p:cNvPicPr>
            <p:nvPr/>
          </p:nvPicPr>
          <p:blipFill>
            <a:blip r:embed="rId3"/>
            <a:stretch>
              <a:fillRect/>
            </a:stretch>
          </p:blipFill>
          <p:spPr>
            <a:xfrm>
              <a:off x="2268844" y="709914"/>
              <a:ext cx="6152627" cy="2771025"/>
            </a:xfrm>
            <a:prstGeom prst="rect">
              <a:avLst/>
            </a:prstGeom>
          </p:spPr>
        </p:pic>
        <p:pic>
          <p:nvPicPr>
            <p:cNvPr id="6" name="Picture 5"/>
            <p:cNvPicPr>
              <a:picLocks noChangeAspect="1"/>
            </p:cNvPicPr>
            <p:nvPr/>
          </p:nvPicPr>
          <p:blipFill>
            <a:blip r:embed="rId3"/>
            <a:stretch>
              <a:fillRect/>
            </a:stretch>
          </p:blipFill>
          <p:spPr>
            <a:xfrm>
              <a:off x="2268845" y="1618645"/>
              <a:ext cx="3095475" cy="2464698"/>
            </a:xfrm>
            <a:prstGeom prst="rect">
              <a:avLst/>
            </a:prstGeom>
          </p:spPr>
        </p:pic>
        <p:pic>
          <p:nvPicPr>
            <p:cNvPr id="7" name="Picture 6"/>
            <p:cNvPicPr>
              <a:picLocks noChangeAspect="1"/>
            </p:cNvPicPr>
            <p:nvPr/>
          </p:nvPicPr>
          <p:blipFill>
            <a:blip r:embed="rId3"/>
            <a:stretch>
              <a:fillRect/>
            </a:stretch>
          </p:blipFill>
          <p:spPr>
            <a:xfrm>
              <a:off x="5404387" y="1618645"/>
              <a:ext cx="3095475" cy="2464698"/>
            </a:xfrm>
            <a:prstGeom prst="rect">
              <a:avLst/>
            </a:prstGeom>
          </p:spPr>
        </p:pic>
      </p:grpSp>
      <p:grpSp>
        <p:nvGrpSpPr>
          <p:cNvPr id="8" name="Group 7"/>
          <p:cNvGrpSpPr/>
          <p:nvPr/>
        </p:nvGrpSpPr>
        <p:grpSpPr>
          <a:xfrm>
            <a:off x="5040804" y="3125267"/>
            <a:ext cx="3324928" cy="2195288"/>
            <a:chOff x="2268844" y="709914"/>
            <a:chExt cx="6231018" cy="3373429"/>
          </a:xfrm>
        </p:grpSpPr>
        <p:pic>
          <p:nvPicPr>
            <p:cNvPr id="9" name="Picture 8"/>
            <p:cNvPicPr>
              <a:picLocks noChangeAspect="1"/>
            </p:cNvPicPr>
            <p:nvPr/>
          </p:nvPicPr>
          <p:blipFill>
            <a:blip r:embed="rId3"/>
            <a:stretch>
              <a:fillRect/>
            </a:stretch>
          </p:blipFill>
          <p:spPr>
            <a:xfrm>
              <a:off x="2268844" y="709914"/>
              <a:ext cx="6152627" cy="2771025"/>
            </a:xfrm>
            <a:prstGeom prst="rect">
              <a:avLst/>
            </a:prstGeom>
          </p:spPr>
        </p:pic>
        <p:pic>
          <p:nvPicPr>
            <p:cNvPr id="10" name="Picture 9"/>
            <p:cNvPicPr>
              <a:picLocks noChangeAspect="1"/>
            </p:cNvPicPr>
            <p:nvPr/>
          </p:nvPicPr>
          <p:blipFill>
            <a:blip r:embed="rId3"/>
            <a:stretch>
              <a:fillRect/>
            </a:stretch>
          </p:blipFill>
          <p:spPr>
            <a:xfrm>
              <a:off x="2268845" y="1618645"/>
              <a:ext cx="3095475" cy="2464698"/>
            </a:xfrm>
            <a:prstGeom prst="rect">
              <a:avLst/>
            </a:prstGeom>
          </p:spPr>
        </p:pic>
        <p:pic>
          <p:nvPicPr>
            <p:cNvPr id="11" name="Picture 10"/>
            <p:cNvPicPr>
              <a:picLocks noChangeAspect="1"/>
            </p:cNvPicPr>
            <p:nvPr/>
          </p:nvPicPr>
          <p:blipFill>
            <a:blip r:embed="rId3"/>
            <a:stretch>
              <a:fillRect/>
            </a:stretch>
          </p:blipFill>
          <p:spPr>
            <a:xfrm>
              <a:off x="5404387" y="1618645"/>
              <a:ext cx="3095475" cy="2464698"/>
            </a:xfrm>
            <a:prstGeom prst="rect">
              <a:avLst/>
            </a:prstGeom>
          </p:spPr>
        </p:pic>
      </p:grpSp>
      <p:cxnSp>
        <p:nvCxnSpPr>
          <p:cNvPr id="13" name="Straight Connector 12"/>
          <p:cNvCxnSpPr/>
          <p:nvPr/>
        </p:nvCxnSpPr>
        <p:spPr>
          <a:xfrm>
            <a:off x="4568907" y="2242694"/>
            <a:ext cx="0" cy="3810458"/>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1731897" y="2242694"/>
            <a:ext cx="1141533" cy="523220"/>
          </a:xfrm>
          <a:prstGeom prst="rect">
            <a:avLst/>
          </a:prstGeom>
          <a:noFill/>
        </p:spPr>
        <p:txBody>
          <a:bodyPr wrap="none" rtlCol="0">
            <a:spAutoFit/>
          </a:bodyPr>
          <a:lstStyle/>
          <a:p>
            <a:r>
              <a:rPr lang="en-US" sz="2800" dirty="0" smtClean="0"/>
              <a:t>Key </a:t>
            </a:r>
            <a:r>
              <a:rPr lang="en-US" sz="2800" i="1" dirty="0" smtClean="0"/>
              <a:t>k</a:t>
            </a:r>
            <a:r>
              <a:rPr lang="en-US" sz="2800" i="1" baseline="-25000" dirty="0" smtClean="0"/>
              <a:t>A</a:t>
            </a:r>
            <a:r>
              <a:rPr lang="en-US" sz="2800" i="1" dirty="0" smtClean="0"/>
              <a:t> </a:t>
            </a:r>
            <a:endParaRPr lang="en-US" sz="2800" i="1" dirty="0"/>
          </a:p>
        </p:txBody>
      </p:sp>
      <p:sp>
        <p:nvSpPr>
          <p:cNvPr id="15" name="TextBox 14"/>
          <p:cNvSpPr txBox="1"/>
          <p:nvPr/>
        </p:nvSpPr>
        <p:spPr>
          <a:xfrm>
            <a:off x="6141092" y="2329114"/>
            <a:ext cx="1124351" cy="523220"/>
          </a:xfrm>
          <a:prstGeom prst="rect">
            <a:avLst/>
          </a:prstGeom>
          <a:noFill/>
        </p:spPr>
        <p:txBody>
          <a:bodyPr wrap="none" rtlCol="0">
            <a:spAutoFit/>
          </a:bodyPr>
          <a:lstStyle/>
          <a:p>
            <a:r>
              <a:rPr lang="en-US" sz="2800" dirty="0" smtClean="0"/>
              <a:t>Key </a:t>
            </a:r>
            <a:r>
              <a:rPr lang="en-US" sz="2800" i="1" dirty="0" err="1" smtClean="0"/>
              <a:t>k</a:t>
            </a:r>
            <a:r>
              <a:rPr lang="en-US" sz="2800" i="1" baseline="-25000" dirty="0" err="1" smtClean="0"/>
              <a:t>B</a:t>
            </a:r>
            <a:r>
              <a:rPr lang="en-US" sz="2800" i="1" dirty="0" smtClean="0"/>
              <a:t> </a:t>
            </a:r>
            <a:endParaRPr lang="en-US" sz="2800" i="1" dirty="0"/>
          </a:p>
        </p:txBody>
      </p:sp>
      <p:grpSp>
        <p:nvGrpSpPr>
          <p:cNvPr id="33" name="Group 32"/>
          <p:cNvGrpSpPr/>
          <p:nvPr/>
        </p:nvGrpSpPr>
        <p:grpSpPr>
          <a:xfrm>
            <a:off x="6647020" y="3136657"/>
            <a:ext cx="930831" cy="2172732"/>
            <a:chOff x="6647020" y="2527017"/>
            <a:chExt cx="930831" cy="2172732"/>
          </a:xfrm>
        </p:grpSpPr>
        <p:sp>
          <p:nvSpPr>
            <p:cNvPr id="16" name="Freeform 15"/>
            <p:cNvSpPr/>
            <p:nvPr/>
          </p:nvSpPr>
          <p:spPr>
            <a:xfrm>
              <a:off x="6684022" y="2561999"/>
              <a:ext cx="864927" cy="2102153"/>
            </a:xfrm>
            <a:custGeom>
              <a:avLst/>
              <a:gdLst>
                <a:gd name="connsiteX0" fmla="*/ 0 w 864927"/>
                <a:gd name="connsiteY0" fmla="*/ 0 h 2102153"/>
                <a:gd name="connsiteX1" fmla="*/ 864927 w 864927"/>
                <a:gd name="connsiteY1" fmla="*/ 585756 h 2102153"/>
                <a:gd name="connsiteX2" fmla="*/ 416041 w 864927"/>
                <a:gd name="connsiteY2" fmla="*/ 1111294 h 2102153"/>
                <a:gd name="connsiteX3" fmla="*/ 678804 w 864927"/>
                <a:gd name="connsiteY3" fmla="*/ 1642307 h 2102153"/>
                <a:gd name="connsiteX4" fmla="*/ 569319 w 864927"/>
                <a:gd name="connsiteY4" fmla="*/ 2102153 h 21021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927" h="2102153">
                  <a:moveTo>
                    <a:pt x="0" y="0"/>
                  </a:moveTo>
                  <a:lnTo>
                    <a:pt x="864927" y="585756"/>
                  </a:lnTo>
                  <a:lnTo>
                    <a:pt x="416041" y="1111294"/>
                  </a:lnTo>
                  <a:lnTo>
                    <a:pt x="678804" y="1642307"/>
                  </a:lnTo>
                  <a:lnTo>
                    <a:pt x="569319" y="2102153"/>
                  </a:lnTo>
                </a:path>
              </a:pathLst>
            </a:custGeom>
            <a:ln>
              <a:solidFill>
                <a:srgbClr val="8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Oval 16"/>
            <p:cNvSpPr/>
            <p:nvPr/>
          </p:nvSpPr>
          <p:spPr>
            <a:xfrm>
              <a:off x="6647020" y="252701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7503005" y="311268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7073996" y="3634788"/>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7325771" y="4174436"/>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7219197" y="4624903"/>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2" name="Group 31"/>
          <p:cNvGrpSpPr/>
          <p:nvPr/>
        </p:nvGrpSpPr>
        <p:grpSpPr>
          <a:xfrm>
            <a:off x="2205531" y="3141767"/>
            <a:ext cx="930831" cy="2172732"/>
            <a:chOff x="2205531" y="2532127"/>
            <a:chExt cx="930831" cy="2172732"/>
          </a:xfrm>
        </p:grpSpPr>
        <p:sp>
          <p:nvSpPr>
            <p:cNvPr id="26" name="Freeform 25"/>
            <p:cNvSpPr/>
            <p:nvPr/>
          </p:nvSpPr>
          <p:spPr>
            <a:xfrm>
              <a:off x="2242533" y="2567109"/>
              <a:ext cx="864927" cy="2102153"/>
            </a:xfrm>
            <a:custGeom>
              <a:avLst/>
              <a:gdLst>
                <a:gd name="connsiteX0" fmla="*/ 0 w 864927"/>
                <a:gd name="connsiteY0" fmla="*/ 0 h 2102153"/>
                <a:gd name="connsiteX1" fmla="*/ 864927 w 864927"/>
                <a:gd name="connsiteY1" fmla="*/ 585756 h 2102153"/>
                <a:gd name="connsiteX2" fmla="*/ 416041 w 864927"/>
                <a:gd name="connsiteY2" fmla="*/ 1111294 h 2102153"/>
                <a:gd name="connsiteX3" fmla="*/ 678804 w 864927"/>
                <a:gd name="connsiteY3" fmla="*/ 1642307 h 2102153"/>
                <a:gd name="connsiteX4" fmla="*/ 569319 w 864927"/>
                <a:gd name="connsiteY4" fmla="*/ 2102153 h 21021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927" h="2102153">
                  <a:moveTo>
                    <a:pt x="0" y="0"/>
                  </a:moveTo>
                  <a:lnTo>
                    <a:pt x="864927" y="585756"/>
                  </a:lnTo>
                  <a:lnTo>
                    <a:pt x="416041" y="1111294"/>
                  </a:lnTo>
                  <a:lnTo>
                    <a:pt x="678804" y="1642307"/>
                  </a:lnTo>
                  <a:lnTo>
                    <a:pt x="569319" y="2102153"/>
                  </a:ln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7" name="Oval 26"/>
            <p:cNvSpPr/>
            <p:nvPr/>
          </p:nvSpPr>
          <p:spPr>
            <a:xfrm>
              <a:off x="2205531" y="2532127"/>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3061516" y="3117797"/>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2632507" y="3639898"/>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2884282" y="4179546"/>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2777708" y="4630013"/>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4" name="TextBox 33"/>
          <p:cNvSpPr txBox="1"/>
          <p:nvPr/>
        </p:nvSpPr>
        <p:spPr>
          <a:xfrm>
            <a:off x="1645001" y="5683820"/>
            <a:ext cx="1270751" cy="369332"/>
          </a:xfrm>
          <a:prstGeom prst="rect">
            <a:avLst/>
          </a:prstGeom>
          <a:noFill/>
        </p:spPr>
        <p:txBody>
          <a:bodyPr wrap="none" rtlCol="0">
            <a:spAutoFit/>
          </a:bodyPr>
          <a:lstStyle/>
          <a:p>
            <a:r>
              <a:rPr lang="en-US" dirty="0" smtClean="0"/>
              <a:t>Input space </a:t>
            </a:r>
            <a:endParaRPr lang="en-US" dirty="0"/>
          </a:p>
        </p:txBody>
      </p:sp>
      <p:sp>
        <p:nvSpPr>
          <p:cNvPr id="35" name="TextBox 34"/>
          <p:cNvSpPr txBox="1"/>
          <p:nvPr/>
        </p:nvSpPr>
        <p:spPr>
          <a:xfrm>
            <a:off x="6055020" y="5651554"/>
            <a:ext cx="1270751" cy="369332"/>
          </a:xfrm>
          <a:prstGeom prst="rect">
            <a:avLst/>
          </a:prstGeom>
          <a:noFill/>
        </p:spPr>
        <p:txBody>
          <a:bodyPr wrap="none" rtlCol="0">
            <a:spAutoFit/>
          </a:bodyPr>
          <a:lstStyle/>
          <a:p>
            <a:r>
              <a:rPr lang="en-US" dirty="0" smtClean="0"/>
              <a:t>Input space </a:t>
            </a:r>
            <a:endParaRPr lang="en-US" dirty="0"/>
          </a:p>
        </p:txBody>
      </p:sp>
      <p:sp>
        <p:nvSpPr>
          <p:cNvPr id="3" name="TextBox 2"/>
          <p:cNvSpPr txBox="1"/>
          <p:nvPr/>
        </p:nvSpPr>
        <p:spPr>
          <a:xfrm>
            <a:off x="1463834" y="1293384"/>
            <a:ext cx="6281287" cy="461665"/>
          </a:xfrm>
          <a:prstGeom prst="rect">
            <a:avLst/>
          </a:prstGeom>
          <a:noFill/>
        </p:spPr>
        <p:txBody>
          <a:bodyPr wrap="none" rtlCol="0">
            <a:spAutoFit/>
          </a:bodyPr>
          <a:lstStyle/>
          <a:p>
            <a:r>
              <a:rPr lang="en-US" sz="2400" dirty="0" smtClean="0"/>
              <a:t>Each party’s key defines a GGM-style </a:t>
            </a:r>
            <a:r>
              <a:rPr lang="en-US" sz="2400" b="1" dirty="0" smtClean="0"/>
              <a:t>binary tree</a:t>
            </a:r>
            <a:endParaRPr lang="en-US" sz="2400" b="1" dirty="0"/>
          </a:p>
        </p:txBody>
      </p:sp>
      <p:sp>
        <p:nvSpPr>
          <p:cNvPr id="12" name="Rectangular Callout 11"/>
          <p:cNvSpPr/>
          <p:nvPr/>
        </p:nvSpPr>
        <p:spPr>
          <a:xfrm>
            <a:off x="3286126" y="2126084"/>
            <a:ext cx="2631906" cy="1327659"/>
          </a:xfrm>
          <a:prstGeom prst="wedgeRectCallout">
            <a:avLst>
              <a:gd name="adj1" fmla="val 44787"/>
              <a:gd name="adj2" fmla="val 6760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rPr>
              <a:t>At each node:</a:t>
            </a:r>
          </a:p>
          <a:p>
            <a:pPr algn="ctr"/>
            <a:r>
              <a:rPr lang="en-US" sz="2400" dirty="0" smtClean="0">
                <a:solidFill>
                  <a:srgbClr val="000000"/>
                </a:solidFill>
              </a:rPr>
              <a:t>Random(-looking) value in </a:t>
            </a:r>
            <a:r>
              <a:rPr lang="en-US" sz="2400" i="1" dirty="0" smtClean="0">
                <a:solidFill>
                  <a:srgbClr val="000000"/>
                </a:solidFill>
              </a:rPr>
              <a:t>GF</a:t>
            </a:r>
            <a:r>
              <a:rPr lang="en-US" sz="2400" dirty="0" smtClean="0">
                <a:solidFill>
                  <a:srgbClr val="000000"/>
                </a:solidFill>
              </a:rPr>
              <a:t>(</a:t>
            </a:r>
            <a:r>
              <a:rPr lang="en-US" sz="2400" i="1" dirty="0" smtClean="0">
                <a:solidFill>
                  <a:srgbClr val="000000"/>
                </a:solidFill>
              </a:rPr>
              <a:t>2</a:t>
            </a:r>
            <a:r>
              <a:rPr lang="en-US" sz="2400" baseline="30000" dirty="0" smtClean="0">
                <a:solidFill>
                  <a:srgbClr val="000000"/>
                </a:solidFill>
              </a:rPr>
              <a:t>λ</a:t>
            </a:r>
            <a:r>
              <a:rPr lang="en-US" sz="2400" dirty="0" smtClean="0">
                <a:solidFill>
                  <a:srgbClr val="000000"/>
                </a:solidFill>
              </a:rPr>
              <a:t>)</a:t>
            </a:r>
            <a:endParaRPr lang="en-US" sz="2400" dirty="0">
              <a:solidFill>
                <a:srgbClr val="000000"/>
              </a:solidFill>
            </a:endParaRPr>
          </a:p>
        </p:txBody>
      </p:sp>
      <p:grpSp>
        <p:nvGrpSpPr>
          <p:cNvPr id="19" name="Group 18"/>
          <p:cNvGrpSpPr/>
          <p:nvPr/>
        </p:nvGrpSpPr>
        <p:grpSpPr>
          <a:xfrm>
            <a:off x="3479405" y="3774496"/>
            <a:ext cx="3131050" cy="954316"/>
            <a:chOff x="3479405" y="3774496"/>
            <a:chExt cx="3131050" cy="954316"/>
          </a:xfrm>
        </p:grpSpPr>
        <p:sp>
          <p:nvSpPr>
            <p:cNvPr id="36" name="Rectangular Callout 35"/>
            <p:cNvSpPr/>
            <p:nvPr/>
          </p:nvSpPr>
          <p:spPr>
            <a:xfrm>
              <a:off x="3486332" y="3774496"/>
              <a:ext cx="3124123" cy="954316"/>
            </a:xfrm>
            <a:prstGeom prst="wedgeRectCallout">
              <a:avLst>
                <a:gd name="adj1" fmla="val 61930"/>
                <a:gd name="adj2" fmla="val -404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rPr>
                <a:t>All values equal except</a:t>
              </a:r>
              <a:r>
                <a:rPr lang="en-US" sz="2400" i="1" dirty="0" smtClean="0">
                  <a:solidFill>
                    <a:srgbClr val="000000"/>
                  </a:solidFill>
                </a:rPr>
                <a:t> down special path</a:t>
              </a:r>
              <a:endParaRPr lang="en-US" sz="2400" i="1" dirty="0">
                <a:solidFill>
                  <a:srgbClr val="000000"/>
                </a:solidFill>
              </a:endParaRPr>
            </a:p>
          </p:txBody>
        </p:sp>
        <p:sp>
          <p:nvSpPr>
            <p:cNvPr id="37" name="Rectangular Callout 36"/>
            <p:cNvSpPr/>
            <p:nvPr/>
          </p:nvSpPr>
          <p:spPr>
            <a:xfrm>
              <a:off x="3479405" y="3774496"/>
              <a:ext cx="3124123" cy="954316"/>
            </a:xfrm>
            <a:prstGeom prst="wedgeRectCallout">
              <a:avLst>
                <a:gd name="adj1" fmla="val -68867"/>
                <a:gd name="adj2" fmla="val -404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rPr>
                <a:t>All values equal except</a:t>
              </a:r>
              <a:r>
                <a:rPr lang="en-US" sz="2400" i="1" dirty="0" smtClean="0">
                  <a:solidFill>
                    <a:srgbClr val="000000"/>
                  </a:solidFill>
                </a:rPr>
                <a:t> </a:t>
              </a:r>
              <a:r>
                <a:rPr lang="en-US" sz="2400" dirty="0" smtClean="0">
                  <a:solidFill>
                    <a:srgbClr val="000000"/>
                  </a:solidFill>
                </a:rPr>
                <a:t>down </a:t>
              </a:r>
              <a:r>
                <a:rPr lang="en-US" sz="2400" b="1" dirty="0" smtClean="0">
                  <a:solidFill>
                    <a:srgbClr val="000000"/>
                  </a:solidFill>
                </a:rPr>
                <a:t>special path</a:t>
              </a:r>
              <a:endParaRPr lang="en-US" sz="2400" b="1" dirty="0">
                <a:solidFill>
                  <a:srgbClr val="000000"/>
                </a:solidFill>
              </a:endParaRPr>
            </a:p>
          </p:txBody>
        </p:sp>
      </p:grpSp>
      <p:sp>
        <p:nvSpPr>
          <p:cNvPr id="38" name="TextBox 37"/>
          <p:cNvSpPr txBox="1"/>
          <p:nvPr/>
        </p:nvSpPr>
        <p:spPr>
          <a:xfrm>
            <a:off x="565084" y="5561234"/>
            <a:ext cx="801985" cy="461665"/>
          </a:xfrm>
          <a:prstGeom prst="rect">
            <a:avLst/>
          </a:prstGeom>
          <a:noFill/>
        </p:spPr>
        <p:txBody>
          <a:bodyPr wrap="none" rtlCol="0">
            <a:spAutoFit/>
          </a:bodyPr>
          <a:lstStyle/>
          <a:p>
            <a:r>
              <a:rPr lang="en-US" sz="2400" i="1" dirty="0" err="1" smtClean="0"/>
              <a:t>f</a:t>
            </a:r>
            <a:r>
              <a:rPr lang="en-US" sz="2400" i="1" baseline="-25000" dirty="0" err="1" smtClean="0"/>
              <a:t>A</a:t>
            </a:r>
            <a:r>
              <a:rPr lang="en-US" sz="2400" i="1" dirty="0" smtClean="0"/>
              <a:t>(x)</a:t>
            </a:r>
            <a:endParaRPr lang="en-US" sz="2400" i="1" dirty="0"/>
          </a:p>
        </p:txBody>
      </p:sp>
      <p:sp>
        <p:nvSpPr>
          <p:cNvPr id="39" name="TextBox 38"/>
          <p:cNvSpPr txBox="1"/>
          <p:nvPr/>
        </p:nvSpPr>
        <p:spPr>
          <a:xfrm>
            <a:off x="5022669" y="5561234"/>
            <a:ext cx="801985" cy="461665"/>
          </a:xfrm>
          <a:prstGeom prst="rect">
            <a:avLst/>
          </a:prstGeom>
          <a:noFill/>
        </p:spPr>
        <p:txBody>
          <a:bodyPr wrap="none" rtlCol="0">
            <a:spAutoFit/>
          </a:bodyPr>
          <a:lstStyle/>
          <a:p>
            <a:r>
              <a:rPr lang="en-US" sz="2400" i="1" dirty="0" err="1" smtClean="0"/>
              <a:t>f</a:t>
            </a:r>
            <a:r>
              <a:rPr lang="en-US" sz="2400" i="1" baseline="-25000" dirty="0" err="1" smtClean="0"/>
              <a:t>B</a:t>
            </a:r>
            <a:r>
              <a:rPr lang="en-US" sz="2400" i="1" dirty="0" smtClean="0"/>
              <a:t>(x)</a:t>
            </a:r>
            <a:endParaRPr lang="en-US" sz="2400" i="1" dirty="0"/>
          </a:p>
        </p:txBody>
      </p:sp>
      <p:cxnSp>
        <p:nvCxnSpPr>
          <p:cNvPr id="21" name="Straight Arrow Connector 20"/>
          <p:cNvCxnSpPr/>
          <p:nvPr/>
        </p:nvCxnSpPr>
        <p:spPr>
          <a:xfrm flipV="1">
            <a:off x="854082" y="5328675"/>
            <a:ext cx="0" cy="3551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flipV="1">
            <a:off x="5292810" y="5335458"/>
            <a:ext cx="0" cy="3551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5623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34" grpId="0"/>
      <p:bldP spid="35" grpId="0"/>
      <p:bldP spid="12" grpId="0" animBg="1"/>
      <p:bldP spid="38" grpId="0"/>
      <p:bldP spid="3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Attain DPF Binary Tree</a:t>
            </a:r>
            <a:endParaRPr lang="en-US" dirty="0"/>
          </a:p>
        </p:txBody>
      </p:sp>
      <p:grpSp>
        <p:nvGrpSpPr>
          <p:cNvPr id="8" name="Group 7"/>
          <p:cNvGrpSpPr/>
          <p:nvPr/>
        </p:nvGrpSpPr>
        <p:grpSpPr>
          <a:xfrm>
            <a:off x="5516688" y="4548073"/>
            <a:ext cx="3165392" cy="2089955"/>
            <a:chOff x="2268845" y="709915"/>
            <a:chExt cx="6231017" cy="3373428"/>
          </a:xfrm>
        </p:grpSpPr>
        <p:pic>
          <p:nvPicPr>
            <p:cNvPr id="9" name="Picture 8"/>
            <p:cNvPicPr>
              <a:picLocks noChangeAspect="1"/>
            </p:cNvPicPr>
            <p:nvPr/>
          </p:nvPicPr>
          <p:blipFill>
            <a:blip r:embed="rId3"/>
            <a:stretch>
              <a:fillRect/>
            </a:stretch>
          </p:blipFill>
          <p:spPr>
            <a:xfrm>
              <a:off x="2268845" y="709915"/>
              <a:ext cx="6152627" cy="2771024"/>
            </a:xfrm>
            <a:prstGeom prst="rect">
              <a:avLst/>
            </a:prstGeom>
          </p:spPr>
        </p:pic>
        <p:pic>
          <p:nvPicPr>
            <p:cNvPr id="10" name="Picture 9"/>
            <p:cNvPicPr>
              <a:picLocks noChangeAspect="1"/>
            </p:cNvPicPr>
            <p:nvPr/>
          </p:nvPicPr>
          <p:blipFill>
            <a:blip r:embed="rId3"/>
            <a:stretch>
              <a:fillRect/>
            </a:stretch>
          </p:blipFill>
          <p:spPr>
            <a:xfrm>
              <a:off x="2268845" y="1618645"/>
              <a:ext cx="3095475" cy="2464698"/>
            </a:xfrm>
            <a:prstGeom prst="rect">
              <a:avLst/>
            </a:prstGeom>
          </p:spPr>
        </p:pic>
        <p:pic>
          <p:nvPicPr>
            <p:cNvPr id="11" name="Picture 10"/>
            <p:cNvPicPr>
              <a:picLocks noChangeAspect="1"/>
            </p:cNvPicPr>
            <p:nvPr/>
          </p:nvPicPr>
          <p:blipFill>
            <a:blip r:embed="rId3"/>
            <a:stretch>
              <a:fillRect/>
            </a:stretch>
          </p:blipFill>
          <p:spPr>
            <a:xfrm>
              <a:off x="5404387" y="1618645"/>
              <a:ext cx="3095475" cy="2464698"/>
            </a:xfrm>
            <a:prstGeom prst="rect">
              <a:avLst/>
            </a:prstGeom>
          </p:spPr>
        </p:pic>
      </p:grpSp>
      <p:cxnSp>
        <p:nvCxnSpPr>
          <p:cNvPr id="13" name="Straight Connector 12"/>
          <p:cNvCxnSpPr/>
          <p:nvPr/>
        </p:nvCxnSpPr>
        <p:spPr>
          <a:xfrm>
            <a:off x="5089909" y="1631694"/>
            <a:ext cx="0" cy="4689215"/>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5635225" y="3745969"/>
            <a:ext cx="5207651" cy="954107"/>
          </a:xfrm>
          <a:prstGeom prst="rect">
            <a:avLst/>
          </a:prstGeom>
          <a:noFill/>
        </p:spPr>
        <p:txBody>
          <a:bodyPr wrap="none" rtlCol="0">
            <a:spAutoFit/>
          </a:bodyPr>
          <a:lstStyle/>
          <a:p>
            <a:r>
              <a:rPr lang="en-US" sz="2800" dirty="0" smtClean="0"/>
              <a:t>Need next-level transformation </a:t>
            </a:r>
            <a:r>
              <a:rPr lang="en-US" sz="2800" dirty="0" err="1" smtClean="0"/>
              <a:t>st</a:t>
            </a:r>
            <a:r>
              <a:rPr lang="en-US" sz="2800" dirty="0" smtClean="0"/>
              <a:t>:</a:t>
            </a:r>
          </a:p>
          <a:p>
            <a:pPr marL="457200" indent="-457200">
              <a:buFont typeface="Arial"/>
              <a:buChar char="•"/>
            </a:pPr>
            <a:r>
              <a:rPr lang="en-US" sz="2800" i="1" dirty="0" smtClean="0"/>
              <a:t>Keys agree =&gt; </a:t>
            </a:r>
            <a:endParaRPr lang="en-US" sz="2800" i="1" dirty="0"/>
          </a:p>
        </p:txBody>
      </p:sp>
      <p:grpSp>
        <p:nvGrpSpPr>
          <p:cNvPr id="33" name="Group 32"/>
          <p:cNvGrpSpPr/>
          <p:nvPr/>
        </p:nvGrpSpPr>
        <p:grpSpPr>
          <a:xfrm>
            <a:off x="7054416" y="4570629"/>
            <a:ext cx="886168" cy="2068481"/>
            <a:chOff x="6647020" y="2527017"/>
            <a:chExt cx="930831" cy="2172732"/>
          </a:xfrm>
        </p:grpSpPr>
        <p:sp>
          <p:nvSpPr>
            <p:cNvPr id="16" name="Freeform 15"/>
            <p:cNvSpPr/>
            <p:nvPr/>
          </p:nvSpPr>
          <p:spPr>
            <a:xfrm>
              <a:off x="6684022" y="2561999"/>
              <a:ext cx="864927" cy="2102153"/>
            </a:xfrm>
            <a:custGeom>
              <a:avLst/>
              <a:gdLst>
                <a:gd name="connsiteX0" fmla="*/ 0 w 864927"/>
                <a:gd name="connsiteY0" fmla="*/ 0 h 2102153"/>
                <a:gd name="connsiteX1" fmla="*/ 864927 w 864927"/>
                <a:gd name="connsiteY1" fmla="*/ 585756 h 2102153"/>
                <a:gd name="connsiteX2" fmla="*/ 416041 w 864927"/>
                <a:gd name="connsiteY2" fmla="*/ 1111294 h 2102153"/>
                <a:gd name="connsiteX3" fmla="*/ 678804 w 864927"/>
                <a:gd name="connsiteY3" fmla="*/ 1642307 h 2102153"/>
                <a:gd name="connsiteX4" fmla="*/ 569319 w 864927"/>
                <a:gd name="connsiteY4" fmla="*/ 2102153 h 21021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927" h="2102153">
                  <a:moveTo>
                    <a:pt x="0" y="0"/>
                  </a:moveTo>
                  <a:lnTo>
                    <a:pt x="864927" y="585756"/>
                  </a:lnTo>
                  <a:lnTo>
                    <a:pt x="416041" y="1111294"/>
                  </a:lnTo>
                  <a:lnTo>
                    <a:pt x="678804" y="1642307"/>
                  </a:lnTo>
                  <a:lnTo>
                    <a:pt x="569319" y="2102153"/>
                  </a:lnTo>
                </a:path>
              </a:pathLst>
            </a:custGeom>
            <a:ln>
              <a:solidFill>
                <a:srgbClr val="8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Oval 16"/>
            <p:cNvSpPr/>
            <p:nvPr/>
          </p:nvSpPr>
          <p:spPr>
            <a:xfrm>
              <a:off x="6647020" y="252701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7503005" y="311268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7073996" y="3634788"/>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7325771" y="4174436"/>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7219197" y="4624903"/>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6" name="TextBox 25"/>
          <p:cNvSpPr txBox="1"/>
          <p:nvPr/>
        </p:nvSpPr>
        <p:spPr>
          <a:xfrm>
            <a:off x="250100" y="1550197"/>
            <a:ext cx="1366092" cy="523220"/>
          </a:xfrm>
          <a:prstGeom prst="rect">
            <a:avLst/>
          </a:prstGeom>
          <a:noFill/>
        </p:spPr>
        <p:txBody>
          <a:bodyPr wrap="none" rtlCol="0">
            <a:spAutoFit/>
          </a:bodyPr>
          <a:lstStyle/>
          <a:p>
            <a:r>
              <a:rPr lang="en-US" sz="2800" dirty="0" smtClean="0"/>
              <a:t>Level 0:</a:t>
            </a:r>
            <a:endParaRPr lang="en-US" sz="2800" i="1" dirty="0"/>
          </a:p>
        </p:txBody>
      </p:sp>
      <p:cxnSp>
        <p:nvCxnSpPr>
          <p:cNvPr id="4" name="Straight Connector 3"/>
          <p:cNvCxnSpPr/>
          <p:nvPr/>
        </p:nvCxnSpPr>
        <p:spPr>
          <a:xfrm>
            <a:off x="228621" y="1550197"/>
            <a:ext cx="8677265" cy="0"/>
          </a:xfrm>
          <a:prstGeom prst="line">
            <a:avLst/>
          </a:prstGeom>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2322701" y="1627054"/>
            <a:ext cx="957548" cy="461665"/>
          </a:xfrm>
          <a:prstGeom prst="rect">
            <a:avLst/>
          </a:prstGeom>
          <a:solidFill>
            <a:srgbClr val="262626"/>
          </a:solidFill>
        </p:spPr>
        <p:txBody>
          <a:bodyPr wrap="square" rtlCol="0">
            <a:spAutoFit/>
          </a:bodyPr>
          <a:lstStyle/>
          <a:p>
            <a:pPr algn="ctr"/>
            <a:r>
              <a:rPr lang="en-US" sz="2400" dirty="0" smtClean="0">
                <a:solidFill>
                  <a:schemeClr val="bg1"/>
                </a:solidFill>
              </a:rPr>
              <a:t>s</a:t>
            </a:r>
            <a:r>
              <a:rPr lang="en-US" sz="2400" baseline="-25000" dirty="0" smtClean="0">
                <a:solidFill>
                  <a:schemeClr val="bg1"/>
                </a:solidFill>
              </a:rPr>
              <a:t>L</a:t>
            </a:r>
            <a:r>
              <a:rPr lang="en-US" sz="2400" baseline="30000" dirty="0" smtClean="0">
                <a:solidFill>
                  <a:schemeClr val="bg1"/>
                </a:solidFill>
              </a:rPr>
              <a:t>0</a:t>
            </a:r>
            <a:endParaRPr lang="en-US" sz="2400" i="1" baseline="30000" dirty="0">
              <a:solidFill>
                <a:schemeClr val="bg1"/>
              </a:solidFill>
            </a:endParaRPr>
          </a:p>
        </p:txBody>
      </p:sp>
      <p:sp>
        <p:nvSpPr>
          <p:cNvPr id="29" name="TextBox 28"/>
          <p:cNvSpPr txBox="1"/>
          <p:nvPr/>
        </p:nvSpPr>
        <p:spPr>
          <a:xfrm>
            <a:off x="3361654" y="1632275"/>
            <a:ext cx="532687" cy="461665"/>
          </a:xfrm>
          <a:prstGeom prst="rect">
            <a:avLst/>
          </a:prstGeom>
          <a:solidFill>
            <a:srgbClr val="0000FF"/>
          </a:solidFill>
        </p:spPr>
        <p:txBody>
          <a:bodyPr wrap="none" rtlCol="0">
            <a:spAutoFit/>
          </a:bodyPr>
          <a:lstStyle/>
          <a:p>
            <a:r>
              <a:rPr lang="en-US" sz="2400" dirty="0" smtClean="0">
                <a:solidFill>
                  <a:schemeClr val="bg1"/>
                </a:solidFill>
              </a:rPr>
              <a:t>t</a:t>
            </a:r>
            <a:r>
              <a:rPr lang="en-US" sz="2400" baseline="-25000" dirty="0" smtClean="0">
                <a:solidFill>
                  <a:schemeClr val="bg1"/>
                </a:solidFill>
              </a:rPr>
              <a:t>R</a:t>
            </a:r>
            <a:r>
              <a:rPr lang="en-US" sz="2400" baseline="30000" dirty="0" smtClean="0">
                <a:solidFill>
                  <a:schemeClr val="bg1"/>
                </a:solidFill>
              </a:rPr>
              <a:t>0</a:t>
            </a:r>
            <a:endParaRPr lang="en-US" sz="2400" i="1" baseline="30000" dirty="0">
              <a:solidFill>
                <a:schemeClr val="bg1"/>
              </a:solidFill>
            </a:endParaRPr>
          </a:p>
        </p:txBody>
      </p:sp>
      <p:sp>
        <p:nvSpPr>
          <p:cNvPr id="30" name="TextBox 29"/>
          <p:cNvSpPr txBox="1"/>
          <p:nvPr/>
        </p:nvSpPr>
        <p:spPr>
          <a:xfrm>
            <a:off x="6001967" y="1610774"/>
            <a:ext cx="921458" cy="461665"/>
          </a:xfrm>
          <a:prstGeom prst="rect">
            <a:avLst/>
          </a:prstGeom>
          <a:solidFill>
            <a:srgbClr val="262626"/>
          </a:solidFill>
        </p:spPr>
        <p:txBody>
          <a:bodyPr wrap="square" rtlCol="0">
            <a:spAutoFit/>
          </a:bodyPr>
          <a:lstStyle/>
          <a:p>
            <a:pPr algn="ctr"/>
            <a:r>
              <a:rPr lang="en-US" sz="2400" dirty="0" smtClean="0">
                <a:solidFill>
                  <a:schemeClr val="bg1"/>
                </a:solidFill>
              </a:rPr>
              <a:t>s’</a:t>
            </a:r>
            <a:r>
              <a:rPr lang="en-US" sz="2400" baseline="-25000" dirty="0" smtClean="0">
                <a:solidFill>
                  <a:schemeClr val="bg1"/>
                </a:solidFill>
              </a:rPr>
              <a:t>L</a:t>
            </a:r>
            <a:r>
              <a:rPr lang="en-US" sz="2400" baseline="30000" dirty="0" smtClean="0">
                <a:solidFill>
                  <a:schemeClr val="bg1"/>
                </a:solidFill>
              </a:rPr>
              <a:t>0</a:t>
            </a:r>
            <a:endParaRPr lang="en-US" sz="2400" i="1" baseline="30000" dirty="0">
              <a:solidFill>
                <a:schemeClr val="bg1"/>
              </a:solidFill>
            </a:endParaRPr>
          </a:p>
        </p:txBody>
      </p:sp>
      <p:sp>
        <p:nvSpPr>
          <p:cNvPr id="31" name="TextBox 30"/>
          <p:cNvSpPr txBox="1"/>
          <p:nvPr/>
        </p:nvSpPr>
        <p:spPr>
          <a:xfrm>
            <a:off x="7011996" y="1615995"/>
            <a:ext cx="609480" cy="461665"/>
          </a:xfrm>
          <a:prstGeom prst="rect">
            <a:avLst/>
          </a:prstGeom>
          <a:solidFill>
            <a:srgbClr val="800000"/>
          </a:solidFill>
        </p:spPr>
        <p:txBody>
          <a:bodyPr wrap="none" rtlCol="0">
            <a:spAutoFit/>
          </a:bodyPr>
          <a:lstStyle/>
          <a:p>
            <a:r>
              <a:rPr lang="en-US" sz="2400" dirty="0" smtClean="0">
                <a:solidFill>
                  <a:schemeClr val="bg1"/>
                </a:solidFill>
              </a:rPr>
              <a:t>t’</a:t>
            </a:r>
            <a:r>
              <a:rPr lang="en-US" sz="2400" baseline="-25000" dirty="0" smtClean="0">
                <a:solidFill>
                  <a:schemeClr val="bg1"/>
                </a:solidFill>
              </a:rPr>
              <a:t>R</a:t>
            </a:r>
            <a:r>
              <a:rPr lang="en-US" sz="2400" baseline="30000" dirty="0" smtClean="0">
                <a:solidFill>
                  <a:schemeClr val="bg1"/>
                </a:solidFill>
              </a:rPr>
              <a:t>0</a:t>
            </a:r>
            <a:endParaRPr lang="en-US" sz="2400" i="1" baseline="30000" dirty="0">
              <a:solidFill>
                <a:schemeClr val="bg1"/>
              </a:solidFill>
            </a:endParaRPr>
          </a:p>
        </p:txBody>
      </p:sp>
      <p:sp>
        <p:nvSpPr>
          <p:cNvPr id="12" name="TextBox 11"/>
          <p:cNvSpPr txBox="1"/>
          <p:nvPr/>
        </p:nvSpPr>
        <p:spPr>
          <a:xfrm>
            <a:off x="-1256250" y="2255947"/>
            <a:ext cx="607859" cy="369332"/>
          </a:xfrm>
          <a:prstGeom prst="rect">
            <a:avLst/>
          </a:prstGeom>
          <a:noFill/>
        </p:spPr>
        <p:txBody>
          <a:bodyPr wrap="none" rtlCol="0">
            <a:spAutoFit/>
          </a:bodyPr>
          <a:lstStyle/>
          <a:p>
            <a:r>
              <a:rPr lang="en-US" dirty="0" smtClean="0"/>
              <a:t>1 bit</a:t>
            </a:r>
            <a:endParaRPr lang="en-US" dirty="0"/>
          </a:p>
        </p:txBody>
      </p:sp>
      <p:sp>
        <p:nvSpPr>
          <p:cNvPr id="18" name="TextBox 17"/>
          <p:cNvSpPr txBox="1"/>
          <p:nvPr/>
        </p:nvSpPr>
        <p:spPr>
          <a:xfrm>
            <a:off x="2466027" y="2267876"/>
            <a:ext cx="685554" cy="369332"/>
          </a:xfrm>
          <a:prstGeom prst="rect">
            <a:avLst/>
          </a:prstGeom>
          <a:noFill/>
        </p:spPr>
        <p:txBody>
          <a:bodyPr wrap="none" rtlCol="0">
            <a:spAutoFit/>
          </a:bodyPr>
          <a:lstStyle/>
          <a:p>
            <a:r>
              <a:rPr lang="en-US" dirty="0" err="1" smtClean="0"/>
              <a:t>λ</a:t>
            </a:r>
            <a:r>
              <a:rPr lang="en-US" dirty="0" smtClean="0"/>
              <a:t> bits</a:t>
            </a:r>
            <a:endParaRPr lang="en-US" dirty="0"/>
          </a:p>
        </p:txBody>
      </p:sp>
      <p:cxnSp>
        <p:nvCxnSpPr>
          <p:cNvPr id="20" name="Straight Arrow Connector 19"/>
          <p:cNvCxnSpPr/>
          <p:nvPr/>
        </p:nvCxnSpPr>
        <p:spPr>
          <a:xfrm flipH="1" flipV="1">
            <a:off x="2803056" y="2098626"/>
            <a:ext cx="5748" cy="29949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783681" y="1629815"/>
            <a:ext cx="507540" cy="461665"/>
          </a:xfrm>
          <a:prstGeom prst="rect">
            <a:avLst/>
          </a:prstGeom>
          <a:solidFill>
            <a:schemeClr val="tx1">
              <a:lumMod val="85000"/>
              <a:lumOff val="15000"/>
            </a:schemeClr>
          </a:solidFill>
        </p:spPr>
        <p:txBody>
          <a:bodyPr wrap="none" rtlCol="0">
            <a:spAutoFit/>
          </a:bodyPr>
          <a:lstStyle/>
          <a:p>
            <a:r>
              <a:rPr lang="en-US" sz="2400" dirty="0" smtClean="0">
                <a:solidFill>
                  <a:schemeClr val="bg1"/>
                </a:solidFill>
              </a:rPr>
              <a:t>t</a:t>
            </a:r>
            <a:r>
              <a:rPr lang="en-US" sz="2400" baseline="-25000" dirty="0" smtClean="0">
                <a:solidFill>
                  <a:schemeClr val="bg1"/>
                </a:solidFill>
              </a:rPr>
              <a:t>L</a:t>
            </a:r>
            <a:r>
              <a:rPr lang="en-US" sz="2400" baseline="30000" dirty="0" smtClean="0">
                <a:solidFill>
                  <a:schemeClr val="bg1"/>
                </a:solidFill>
              </a:rPr>
              <a:t>0</a:t>
            </a:r>
            <a:endParaRPr lang="en-US" sz="2400" i="1" baseline="30000" dirty="0">
              <a:solidFill>
                <a:schemeClr val="bg1"/>
              </a:solidFill>
            </a:endParaRPr>
          </a:p>
        </p:txBody>
      </p:sp>
      <p:sp>
        <p:nvSpPr>
          <p:cNvPr id="45" name="TextBox 44"/>
          <p:cNvSpPr txBox="1"/>
          <p:nvPr/>
        </p:nvSpPr>
        <p:spPr>
          <a:xfrm>
            <a:off x="1769949" y="2272271"/>
            <a:ext cx="607859" cy="369332"/>
          </a:xfrm>
          <a:prstGeom prst="rect">
            <a:avLst/>
          </a:prstGeom>
          <a:noFill/>
        </p:spPr>
        <p:txBody>
          <a:bodyPr wrap="none" rtlCol="0">
            <a:spAutoFit/>
          </a:bodyPr>
          <a:lstStyle/>
          <a:p>
            <a:r>
              <a:rPr lang="en-US" dirty="0" smtClean="0"/>
              <a:t>1 bit</a:t>
            </a:r>
            <a:endParaRPr lang="en-US" dirty="0"/>
          </a:p>
        </p:txBody>
      </p:sp>
      <p:cxnSp>
        <p:nvCxnSpPr>
          <p:cNvPr id="46" name="Straight Arrow Connector 45"/>
          <p:cNvCxnSpPr/>
          <p:nvPr/>
        </p:nvCxnSpPr>
        <p:spPr>
          <a:xfrm flipV="1">
            <a:off x="2073879" y="2077640"/>
            <a:ext cx="0" cy="2760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flipV="1">
            <a:off x="-941212" y="2024464"/>
            <a:ext cx="0" cy="2760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5390118" y="1611752"/>
            <a:ext cx="584333" cy="461665"/>
          </a:xfrm>
          <a:prstGeom prst="rect">
            <a:avLst/>
          </a:prstGeom>
          <a:solidFill>
            <a:schemeClr val="tx1">
              <a:lumMod val="85000"/>
              <a:lumOff val="15000"/>
            </a:schemeClr>
          </a:solidFill>
        </p:spPr>
        <p:txBody>
          <a:bodyPr wrap="none" rtlCol="0">
            <a:spAutoFit/>
          </a:bodyPr>
          <a:lstStyle/>
          <a:p>
            <a:r>
              <a:rPr lang="en-US" sz="2400" dirty="0" smtClean="0">
                <a:solidFill>
                  <a:schemeClr val="bg1"/>
                </a:solidFill>
              </a:rPr>
              <a:t>t’</a:t>
            </a:r>
            <a:r>
              <a:rPr lang="en-US" sz="2400" baseline="-25000" dirty="0" smtClean="0">
                <a:solidFill>
                  <a:schemeClr val="bg1"/>
                </a:solidFill>
              </a:rPr>
              <a:t>L</a:t>
            </a:r>
            <a:r>
              <a:rPr lang="en-US" sz="2400" baseline="30000" dirty="0" smtClean="0">
                <a:solidFill>
                  <a:schemeClr val="bg1"/>
                </a:solidFill>
              </a:rPr>
              <a:t>0</a:t>
            </a:r>
            <a:endParaRPr lang="en-US" sz="2400" i="1" baseline="30000" dirty="0">
              <a:solidFill>
                <a:schemeClr val="bg1"/>
              </a:solidFill>
            </a:endParaRPr>
          </a:p>
        </p:txBody>
      </p:sp>
      <p:sp>
        <p:nvSpPr>
          <p:cNvPr id="56" name="TextBox 55"/>
          <p:cNvSpPr txBox="1"/>
          <p:nvPr/>
        </p:nvSpPr>
        <p:spPr>
          <a:xfrm>
            <a:off x="2646959" y="7069379"/>
            <a:ext cx="531595" cy="461665"/>
          </a:xfrm>
          <a:prstGeom prst="rect">
            <a:avLst/>
          </a:prstGeom>
          <a:solidFill>
            <a:srgbClr val="0000FF"/>
          </a:solidFill>
        </p:spPr>
        <p:txBody>
          <a:bodyPr wrap="square" rtlCol="0">
            <a:spAutoFit/>
          </a:bodyPr>
          <a:lstStyle/>
          <a:p>
            <a:pPr algn="ctr"/>
            <a:r>
              <a:rPr lang="en-US" sz="2400" dirty="0" smtClean="0">
                <a:solidFill>
                  <a:schemeClr val="bg1"/>
                </a:solidFill>
              </a:rPr>
              <a:t>s</a:t>
            </a:r>
            <a:r>
              <a:rPr lang="en-US" sz="2400" baseline="30000" dirty="0" smtClean="0">
                <a:solidFill>
                  <a:schemeClr val="bg1"/>
                </a:solidFill>
              </a:rPr>
              <a:t>0</a:t>
            </a:r>
            <a:endParaRPr lang="en-US" sz="2400" i="1" baseline="30000" dirty="0">
              <a:solidFill>
                <a:schemeClr val="bg1"/>
              </a:solidFill>
            </a:endParaRPr>
          </a:p>
        </p:txBody>
      </p:sp>
      <p:sp>
        <p:nvSpPr>
          <p:cNvPr id="57" name="TextBox 56"/>
          <p:cNvSpPr txBox="1"/>
          <p:nvPr/>
        </p:nvSpPr>
        <p:spPr>
          <a:xfrm>
            <a:off x="4129016" y="7069379"/>
            <a:ext cx="2804376" cy="461665"/>
          </a:xfrm>
          <a:prstGeom prst="rect">
            <a:avLst/>
          </a:prstGeom>
          <a:solidFill>
            <a:srgbClr val="0000FF"/>
          </a:solidFill>
        </p:spPr>
        <p:txBody>
          <a:bodyPr wrap="square" rtlCol="0">
            <a:spAutoFit/>
          </a:bodyPr>
          <a:lstStyle/>
          <a:p>
            <a:pPr algn="ctr"/>
            <a:endParaRPr lang="en-US" sz="2400" dirty="0">
              <a:solidFill>
                <a:schemeClr val="bg1"/>
              </a:solidFill>
            </a:endParaRPr>
          </a:p>
        </p:txBody>
      </p:sp>
      <p:sp>
        <p:nvSpPr>
          <p:cNvPr id="58" name="Right Arrow 57"/>
          <p:cNvSpPr/>
          <p:nvPr/>
        </p:nvSpPr>
        <p:spPr>
          <a:xfrm>
            <a:off x="3635310" y="7201002"/>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TextBox 58"/>
          <p:cNvSpPr txBox="1"/>
          <p:nvPr/>
        </p:nvSpPr>
        <p:spPr>
          <a:xfrm>
            <a:off x="3556674" y="6939679"/>
            <a:ext cx="574872" cy="369332"/>
          </a:xfrm>
          <a:prstGeom prst="rect">
            <a:avLst/>
          </a:prstGeom>
          <a:noFill/>
        </p:spPr>
        <p:txBody>
          <a:bodyPr wrap="none" rtlCol="0">
            <a:spAutoFit/>
          </a:bodyPr>
          <a:lstStyle/>
          <a:p>
            <a:r>
              <a:rPr lang="en-US" dirty="0" smtClean="0"/>
              <a:t>PRG</a:t>
            </a:r>
            <a:endParaRPr lang="en-US" dirty="0"/>
          </a:p>
        </p:txBody>
      </p:sp>
      <p:cxnSp>
        <p:nvCxnSpPr>
          <p:cNvPr id="61" name="Straight Connector 60"/>
          <p:cNvCxnSpPr>
            <a:stCxn id="57" idx="0"/>
            <a:endCxn id="57" idx="2"/>
          </p:cNvCxnSpPr>
          <p:nvPr/>
        </p:nvCxnSpPr>
        <p:spPr>
          <a:xfrm>
            <a:off x="5531204" y="7069379"/>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4384788" y="7073492"/>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5788934" y="7069379"/>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4646480" y="7073492"/>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6066587" y="7069379"/>
            <a:ext cx="0" cy="461665"/>
          </a:xfrm>
          <a:prstGeom prst="line">
            <a:avLst/>
          </a:prstGeom>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1782180" y="7001157"/>
            <a:ext cx="556052" cy="461665"/>
          </a:xfrm>
          <a:prstGeom prst="rect">
            <a:avLst/>
          </a:prstGeom>
          <a:solidFill>
            <a:srgbClr val="800000"/>
          </a:solidFill>
        </p:spPr>
        <p:txBody>
          <a:bodyPr wrap="square" rtlCol="0">
            <a:spAutoFit/>
          </a:bodyPr>
          <a:lstStyle/>
          <a:p>
            <a:pPr algn="ctr"/>
            <a:r>
              <a:rPr lang="en-US" sz="2400" dirty="0" smtClean="0">
                <a:solidFill>
                  <a:schemeClr val="bg1"/>
                </a:solidFill>
              </a:rPr>
              <a:t>s’</a:t>
            </a:r>
            <a:r>
              <a:rPr lang="en-US" sz="2400" baseline="30000" dirty="0" smtClean="0">
                <a:solidFill>
                  <a:schemeClr val="bg1"/>
                </a:solidFill>
              </a:rPr>
              <a:t>0</a:t>
            </a:r>
            <a:endParaRPr lang="en-US" sz="2400" i="1" baseline="30000" dirty="0">
              <a:solidFill>
                <a:schemeClr val="bg1"/>
              </a:solidFill>
            </a:endParaRPr>
          </a:p>
        </p:txBody>
      </p:sp>
      <p:sp>
        <p:nvSpPr>
          <p:cNvPr id="69" name="TextBox 68"/>
          <p:cNvSpPr txBox="1"/>
          <p:nvPr/>
        </p:nvSpPr>
        <p:spPr>
          <a:xfrm>
            <a:off x="-485368" y="7001157"/>
            <a:ext cx="2559247" cy="461665"/>
          </a:xfrm>
          <a:prstGeom prst="rect">
            <a:avLst/>
          </a:prstGeom>
          <a:solidFill>
            <a:srgbClr val="800000"/>
          </a:solidFill>
        </p:spPr>
        <p:txBody>
          <a:bodyPr wrap="square" rtlCol="0">
            <a:spAutoFit/>
          </a:bodyPr>
          <a:lstStyle/>
          <a:p>
            <a:pPr algn="ctr"/>
            <a:endParaRPr lang="en-US" sz="2400" dirty="0">
              <a:solidFill>
                <a:schemeClr val="bg1"/>
              </a:solidFill>
            </a:endParaRPr>
          </a:p>
        </p:txBody>
      </p:sp>
      <p:sp>
        <p:nvSpPr>
          <p:cNvPr id="71" name="TextBox 70"/>
          <p:cNvSpPr txBox="1"/>
          <p:nvPr/>
        </p:nvSpPr>
        <p:spPr>
          <a:xfrm>
            <a:off x="-1062327" y="6871457"/>
            <a:ext cx="652651" cy="369332"/>
          </a:xfrm>
          <a:prstGeom prst="rect">
            <a:avLst/>
          </a:prstGeom>
          <a:noFill/>
        </p:spPr>
        <p:txBody>
          <a:bodyPr wrap="square" rtlCol="0">
            <a:spAutoFit/>
          </a:bodyPr>
          <a:lstStyle/>
          <a:p>
            <a:r>
              <a:rPr lang="en-US" dirty="0" smtClean="0"/>
              <a:t>PRG</a:t>
            </a:r>
            <a:endParaRPr lang="en-US" dirty="0"/>
          </a:p>
        </p:txBody>
      </p:sp>
      <p:cxnSp>
        <p:nvCxnSpPr>
          <p:cNvPr id="72" name="Straight Connector 71"/>
          <p:cNvCxnSpPr>
            <a:stCxn id="69" idx="0"/>
            <a:endCxn id="69" idx="2"/>
          </p:cNvCxnSpPr>
          <p:nvPr/>
        </p:nvCxnSpPr>
        <p:spPr>
          <a:xfrm>
            <a:off x="794256" y="7001157"/>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190881" y="7005270"/>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1066736" y="7001157"/>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135935" y="7005270"/>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1376951" y="7001157"/>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83" name="Right Arrow 82"/>
          <p:cNvSpPr/>
          <p:nvPr/>
        </p:nvSpPr>
        <p:spPr>
          <a:xfrm>
            <a:off x="-965445" y="7149805"/>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Rectangle 66"/>
          <p:cNvSpPr/>
          <p:nvPr/>
        </p:nvSpPr>
        <p:spPr>
          <a:xfrm>
            <a:off x="9707909" y="931298"/>
            <a:ext cx="4764505" cy="255161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b="1" u="sng" dirty="0" smtClean="0">
                <a:solidFill>
                  <a:schemeClr val="tx1"/>
                </a:solidFill>
              </a:rPr>
              <a:t>WANTED</a:t>
            </a:r>
          </a:p>
          <a:p>
            <a:pPr algn="ctr"/>
            <a:r>
              <a:rPr lang="en-US" sz="2800" dirty="0" smtClean="0">
                <a:solidFill>
                  <a:schemeClr val="tx1"/>
                </a:solidFill>
              </a:rPr>
              <a:t>Level </a:t>
            </a:r>
            <a:r>
              <a:rPr lang="en-US" sz="2800" i="1" dirty="0" err="1" smtClean="0">
                <a:solidFill>
                  <a:schemeClr val="tx1"/>
                </a:solidFill>
              </a:rPr>
              <a:t>i</a:t>
            </a:r>
            <a:r>
              <a:rPr lang="en-US" sz="2800" dirty="0" smtClean="0">
                <a:solidFill>
                  <a:schemeClr val="tx1"/>
                </a:solidFill>
              </a:rPr>
              <a:t> </a:t>
            </a:r>
            <a:r>
              <a:rPr lang="en-US" sz="2800" dirty="0" smtClean="0">
                <a:solidFill>
                  <a:schemeClr val="tx1"/>
                </a:solidFill>
                <a:sym typeface="Wingdings"/>
              </a:rPr>
              <a:t> </a:t>
            </a:r>
            <a:r>
              <a:rPr lang="en-US" sz="2800" i="1" dirty="0" smtClean="0">
                <a:solidFill>
                  <a:schemeClr val="tx1"/>
                </a:solidFill>
                <a:sym typeface="Wingdings"/>
              </a:rPr>
              <a:t>i</a:t>
            </a:r>
            <a:r>
              <a:rPr lang="en-US" sz="2800" dirty="0" smtClean="0">
                <a:solidFill>
                  <a:schemeClr val="tx1"/>
                </a:solidFill>
                <a:sym typeface="Wingdings"/>
              </a:rPr>
              <a:t>+1 </a:t>
            </a:r>
            <a:r>
              <a:rPr lang="en-US" sz="2800" dirty="0" err="1" smtClean="0">
                <a:solidFill>
                  <a:schemeClr val="tx1"/>
                </a:solidFill>
                <a:sym typeface="Wingdings"/>
              </a:rPr>
              <a:t>st</a:t>
            </a:r>
            <a:r>
              <a:rPr lang="en-US" sz="2800" dirty="0" smtClean="0">
                <a:solidFill>
                  <a:schemeClr val="tx1"/>
                </a:solidFill>
                <a:sym typeface="Wingdings"/>
              </a:rPr>
              <a:t>:</a:t>
            </a:r>
          </a:p>
          <a:p>
            <a:pPr algn="ctr"/>
            <a:endParaRPr lang="en-US" sz="600" dirty="0" smtClean="0">
              <a:solidFill>
                <a:schemeClr val="tx1"/>
              </a:solidFill>
              <a:sym typeface="Wingdings"/>
            </a:endParaRPr>
          </a:p>
          <a:p>
            <a:pPr marL="342900" indent="-342900">
              <a:buFont typeface="Arial"/>
              <a:buChar char="•"/>
            </a:pPr>
            <a:r>
              <a:rPr lang="en-US" sz="2800" dirty="0" smtClean="0">
                <a:solidFill>
                  <a:schemeClr val="tx1"/>
                </a:solidFill>
              </a:rPr>
              <a:t>Start same =&gt; end same.</a:t>
            </a:r>
          </a:p>
          <a:p>
            <a:pPr marL="342900" indent="-342900">
              <a:buFont typeface="Arial"/>
              <a:buChar char="•"/>
            </a:pPr>
            <a:endParaRPr lang="en-US" sz="600" dirty="0" smtClean="0">
              <a:solidFill>
                <a:schemeClr val="tx1"/>
              </a:solidFill>
            </a:endParaRPr>
          </a:p>
          <a:p>
            <a:pPr marL="342900" indent="-342900">
              <a:buFont typeface="Arial"/>
              <a:buChar char="•"/>
            </a:pPr>
            <a:r>
              <a:rPr lang="en-US" sz="2800" dirty="0" smtClean="0">
                <a:solidFill>
                  <a:schemeClr val="tx1"/>
                </a:solidFill>
              </a:rPr>
              <a:t>Once we </a:t>
            </a:r>
            <a:r>
              <a:rPr lang="en-US" sz="2800" b="1" dirty="0" smtClean="0">
                <a:solidFill>
                  <a:schemeClr val="tx1"/>
                </a:solidFill>
              </a:rPr>
              <a:t>leave</a:t>
            </a:r>
            <a:r>
              <a:rPr lang="en-US" sz="2800" dirty="0" smtClean="0">
                <a:solidFill>
                  <a:schemeClr val="tx1"/>
                </a:solidFill>
              </a:rPr>
              <a:t> special path, next level will be </a:t>
            </a:r>
            <a:r>
              <a:rPr lang="en-US" sz="2800" b="1" dirty="0" smtClean="0">
                <a:solidFill>
                  <a:schemeClr val="tx1"/>
                </a:solidFill>
              </a:rPr>
              <a:t>same.</a:t>
            </a:r>
            <a:endParaRPr lang="en-US" sz="2800" b="1" dirty="0">
              <a:solidFill>
                <a:schemeClr val="tx1"/>
              </a:solidFill>
            </a:endParaRPr>
          </a:p>
        </p:txBody>
      </p:sp>
      <p:sp>
        <p:nvSpPr>
          <p:cNvPr id="91" name="Rectangle 90"/>
          <p:cNvSpPr/>
          <p:nvPr/>
        </p:nvSpPr>
        <p:spPr>
          <a:xfrm>
            <a:off x="-2408313" y="4654178"/>
            <a:ext cx="3063830" cy="1433292"/>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 name="Rectangle 91"/>
          <p:cNvSpPr/>
          <p:nvPr/>
        </p:nvSpPr>
        <p:spPr>
          <a:xfrm>
            <a:off x="-562095" y="3874810"/>
            <a:ext cx="738152" cy="802969"/>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 name="Oval 89"/>
          <p:cNvSpPr/>
          <p:nvPr/>
        </p:nvSpPr>
        <p:spPr>
          <a:xfrm>
            <a:off x="5283346" y="6922654"/>
            <a:ext cx="1795613" cy="768102"/>
          </a:xfrm>
          <a:prstGeom prst="ellipse">
            <a:avLst/>
          </a:prstGeom>
          <a:noFill/>
          <a:ln w="63500">
            <a:solidFill>
              <a:schemeClr val="tx1"/>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 name="Oval 88"/>
          <p:cNvSpPr/>
          <p:nvPr/>
        </p:nvSpPr>
        <p:spPr>
          <a:xfrm>
            <a:off x="-3185495" y="111837"/>
            <a:ext cx="2806630" cy="1173789"/>
          </a:xfrm>
          <a:prstGeom prst="ellipse">
            <a:avLst/>
          </a:prstGeom>
          <a:noFill/>
          <a:ln w="63500">
            <a:solidFill>
              <a:schemeClr val="tx1"/>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 name="TextBox 96"/>
          <p:cNvSpPr txBox="1"/>
          <p:nvPr/>
        </p:nvSpPr>
        <p:spPr>
          <a:xfrm>
            <a:off x="7624259" y="7064804"/>
            <a:ext cx="2804376" cy="461665"/>
          </a:xfrm>
          <a:prstGeom prst="rect">
            <a:avLst/>
          </a:prstGeom>
          <a:solidFill>
            <a:schemeClr val="tx1">
              <a:lumMod val="75000"/>
              <a:lumOff val="25000"/>
            </a:schemeClr>
          </a:solidFill>
        </p:spPr>
        <p:txBody>
          <a:bodyPr wrap="square" rtlCol="0">
            <a:spAutoFit/>
          </a:bodyPr>
          <a:lstStyle/>
          <a:p>
            <a:pPr algn="ctr"/>
            <a:endParaRPr lang="en-US" sz="2400" dirty="0">
              <a:solidFill>
                <a:schemeClr val="bg1"/>
              </a:solidFill>
            </a:endParaRPr>
          </a:p>
        </p:txBody>
      </p:sp>
      <p:cxnSp>
        <p:nvCxnSpPr>
          <p:cNvPr id="100" name="Straight Connector 99"/>
          <p:cNvCxnSpPr>
            <a:stCxn id="97" idx="0"/>
            <a:endCxn id="97" idx="2"/>
          </p:cNvCxnSpPr>
          <p:nvPr/>
        </p:nvCxnSpPr>
        <p:spPr>
          <a:xfrm>
            <a:off x="9026447" y="7064804"/>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9708565" y="5606726"/>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10620033" y="5840695"/>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9970257" y="5606726"/>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p:nvCxnSpPr>
        <p:spPr>
          <a:xfrm>
            <a:off x="10897686" y="5840695"/>
            <a:ext cx="0" cy="461665"/>
          </a:xfrm>
          <a:prstGeom prst="line">
            <a:avLst/>
          </a:prstGeom>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3927896" y="1631694"/>
            <a:ext cx="957548" cy="461665"/>
          </a:xfrm>
          <a:prstGeom prst="rect">
            <a:avLst/>
          </a:prstGeom>
          <a:solidFill>
            <a:srgbClr val="0000FF"/>
          </a:solidFill>
        </p:spPr>
        <p:txBody>
          <a:bodyPr wrap="square" rtlCol="0">
            <a:spAutoFit/>
          </a:bodyPr>
          <a:lstStyle/>
          <a:p>
            <a:pPr algn="ctr"/>
            <a:r>
              <a:rPr lang="en-US" sz="2400" dirty="0" smtClean="0">
                <a:solidFill>
                  <a:schemeClr val="bg1"/>
                </a:solidFill>
              </a:rPr>
              <a:t>s</a:t>
            </a:r>
            <a:r>
              <a:rPr lang="en-US" sz="2400" baseline="-25000" dirty="0" smtClean="0">
                <a:solidFill>
                  <a:schemeClr val="bg1"/>
                </a:solidFill>
              </a:rPr>
              <a:t>R</a:t>
            </a:r>
            <a:r>
              <a:rPr lang="en-US" sz="2400" baseline="30000" dirty="0" smtClean="0">
                <a:solidFill>
                  <a:schemeClr val="bg1"/>
                </a:solidFill>
              </a:rPr>
              <a:t>0</a:t>
            </a:r>
            <a:endParaRPr lang="en-US" sz="2400" i="1" baseline="30000" dirty="0">
              <a:solidFill>
                <a:schemeClr val="bg1"/>
              </a:solidFill>
            </a:endParaRPr>
          </a:p>
        </p:txBody>
      </p:sp>
      <p:sp>
        <p:nvSpPr>
          <p:cNvPr id="109" name="TextBox 108"/>
          <p:cNvSpPr txBox="1"/>
          <p:nvPr/>
        </p:nvSpPr>
        <p:spPr>
          <a:xfrm>
            <a:off x="7649899" y="1615331"/>
            <a:ext cx="921458" cy="461665"/>
          </a:xfrm>
          <a:prstGeom prst="rect">
            <a:avLst/>
          </a:prstGeom>
          <a:solidFill>
            <a:srgbClr val="800000"/>
          </a:solidFill>
        </p:spPr>
        <p:txBody>
          <a:bodyPr wrap="square" rtlCol="0">
            <a:spAutoFit/>
          </a:bodyPr>
          <a:lstStyle/>
          <a:p>
            <a:pPr algn="ctr"/>
            <a:r>
              <a:rPr lang="en-US" sz="2400" dirty="0" smtClean="0">
                <a:solidFill>
                  <a:schemeClr val="bg1"/>
                </a:solidFill>
              </a:rPr>
              <a:t>s’</a:t>
            </a:r>
            <a:r>
              <a:rPr lang="en-US" sz="2400" baseline="-25000" dirty="0" smtClean="0">
                <a:solidFill>
                  <a:schemeClr val="bg1"/>
                </a:solidFill>
              </a:rPr>
              <a:t>R</a:t>
            </a:r>
            <a:r>
              <a:rPr lang="en-US" sz="2400" baseline="30000" dirty="0" smtClean="0">
                <a:solidFill>
                  <a:schemeClr val="bg1"/>
                </a:solidFill>
              </a:rPr>
              <a:t>0</a:t>
            </a:r>
            <a:endParaRPr lang="en-US" sz="2400" i="1" baseline="30000" dirty="0">
              <a:solidFill>
                <a:schemeClr val="bg1"/>
              </a:solidFill>
            </a:endParaRPr>
          </a:p>
        </p:txBody>
      </p:sp>
      <p:sp>
        <p:nvSpPr>
          <p:cNvPr id="115" name="Rectangular Callout 114"/>
          <p:cNvSpPr/>
          <p:nvPr/>
        </p:nvSpPr>
        <p:spPr>
          <a:xfrm>
            <a:off x="538605" y="3454321"/>
            <a:ext cx="8437170" cy="717382"/>
          </a:xfrm>
          <a:prstGeom prst="wedgeRectCallout">
            <a:avLst>
              <a:gd name="adj1" fmla="val 26179"/>
              <a:gd name="adj2" fmla="val -204274"/>
            </a:avLst>
          </a:prstGeom>
          <a:solidFill>
            <a:srgbClr val="8EB4E3"/>
          </a:solidFill>
          <a:ln w="28575" cmpd="sng">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During </a:t>
            </a:r>
            <a:r>
              <a:rPr lang="en-US" sz="2400" b="1" dirty="0" err="1" smtClean="0">
                <a:solidFill>
                  <a:schemeClr val="tx1"/>
                </a:solidFill>
              </a:rPr>
              <a:t>Eval</a:t>
            </a:r>
            <a:r>
              <a:rPr lang="en-US" sz="2400" dirty="0" smtClean="0">
                <a:solidFill>
                  <a:schemeClr val="tx1"/>
                </a:solidFill>
              </a:rPr>
              <a:t>, </a:t>
            </a:r>
            <a:r>
              <a:rPr lang="en-US" sz="2400" dirty="0">
                <a:solidFill>
                  <a:schemeClr val="tx1"/>
                </a:solidFill>
              </a:rPr>
              <a:t>will </a:t>
            </a:r>
            <a:r>
              <a:rPr lang="en-US" sz="2400" dirty="0" smtClean="0">
                <a:solidFill>
                  <a:schemeClr val="tx1"/>
                </a:solidFill>
              </a:rPr>
              <a:t>generate a </a:t>
            </a:r>
            <a:r>
              <a:rPr lang="en-US" sz="2400" dirty="0">
                <a:solidFill>
                  <a:schemeClr val="tx1"/>
                </a:solidFill>
              </a:rPr>
              <a:t>4-tuple like </a:t>
            </a:r>
            <a:r>
              <a:rPr lang="en-US" sz="2400" dirty="0" smtClean="0">
                <a:solidFill>
                  <a:schemeClr val="tx1"/>
                </a:solidFill>
              </a:rPr>
              <a:t>this @ </a:t>
            </a:r>
            <a:r>
              <a:rPr lang="en-US" sz="2400" b="1" dirty="0" smtClean="0">
                <a:solidFill>
                  <a:schemeClr val="tx1"/>
                </a:solidFill>
              </a:rPr>
              <a:t>every level </a:t>
            </a:r>
            <a:r>
              <a:rPr lang="en-US" sz="2400" dirty="0" smtClean="0">
                <a:solidFill>
                  <a:schemeClr val="tx1"/>
                </a:solidFill>
              </a:rPr>
              <a:t>of tree</a:t>
            </a:r>
            <a:endParaRPr lang="en-US" sz="2400" dirty="0">
              <a:solidFill>
                <a:schemeClr val="tx1"/>
              </a:solidFill>
            </a:endParaRPr>
          </a:p>
        </p:txBody>
      </p:sp>
      <p:sp>
        <p:nvSpPr>
          <p:cNvPr id="123" name="Rectangle 122"/>
          <p:cNvSpPr/>
          <p:nvPr/>
        </p:nvSpPr>
        <p:spPr>
          <a:xfrm>
            <a:off x="1501537" y="1501357"/>
            <a:ext cx="7355506" cy="705750"/>
          </a:xfrm>
          <a:prstGeom prst="rect">
            <a:avLst/>
          </a:prstGeom>
          <a:noFill/>
          <a:ln w="635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4" name="Rectangular Callout 123"/>
          <p:cNvSpPr/>
          <p:nvPr/>
        </p:nvSpPr>
        <p:spPr>
          <a:xfrm>
            <a:off x="330563" y="2668297"/>
            <a:ext cx="2950119" cy="672064"/>
          </a:xfrm>
          <a:prstGeom prst="wedgeRectCallout">
            <a:avLst>
              <a:gd name="adj1" fmla="val -9538"/>
              <a:gd name="adj2" fmla="val -114728"/>
            </a:avLst>
          </a:prstGeom>
          <a:solidFill>
            <a:srgbClr val="8EB4E3"/>
          </a:solidFill>
          <a:ln w="28575" cmpd="sng">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Part of the </a:t>
            </a:r>
            <a:r>
              <a:rPr lang="en-US" sz="2400" b="1" dirty="0" smtClean="0">
                <a:solidFill>
                  <a:schemeClr val="tx1"/>
                </a:solidFill>
              </a:rPr>
              <a:t>DPF keys</a:t>
            </a:r>
            <a:endParaRPr lang="en-US" sz="2400" b="1" dirty="0">
              <a:solidFill>
                <a:schemeClr val="tx1"/>
              </a:solidFill>
            </a:endParaRPr>
          </a:p>
        </p:txBody>
      </p:sp>
      <p:grpSp>
        <p:nvGrpSpPr>
          <p:cNvPr id="126" name="Group 125"/>
          <p:cNvGrpSpPr/>
          <p:nvPr/>
        </p:nvGrpSpPr>
        <p:grpSpPr>
          <a:xfrm>
            <a:off x="986324" y="4496196"/>
            <a:ext cx="3186997" cy="2104219"/>
            <a:chOff x="2268844" y="709914"/>
            <a:chExt cx="6231018" cy="3373429"/>
          </a:xfrm>
        </p:grpSpPr>
        <p:pic>
          <p:nvPicPr>
            <p:cNvPr id="127" name="Picture 126"/>
            <p:cNvPicPr>
              <a:picLocks noChangeAspect="1"/>
            </p:cNvPicPr>
            <p:nvPr/>
          </p:nvPicPr>
          <p:blipFill>
            <a:blip r:embed="rId3"/>
            <a:stretch>
              <a:fillRect/>
            </a:stretch>
          </p:blipFill>
          <p:spPr>
            <a:xfrm>
              <a:off x="2268844" y="709914"/>
              <a:ext cx="6152627" cy="2771025"/>
            </a:xfrm>
            <a:prstGeom prst="rect">
              <a:avLst/>
            </a:prstGeom>
          </p:spPr>
        </p:pic>
        <p:pic>
          <p:nvPicPr>
            <p:cNvPr id="128" name="Picture 127"/>
            <p:cNvPicPr>
              <a:picLocks noChangeAspect="1"/>
            </p:cNvPicPr>
            <p:nvPr/>
          </p:nvPicPr>
          <p:blipFill>
            <a:blip r:embed="rId3"/>
            <a:stretch>
              <a:fillRect/>
            </a:stretch>
          </p:blipFill>
          <p:spPr>
            <a:xfrm>
              <a:off x="2268845" y="1618645"/>
              <a:ext cx="3095475" cy="2464698"/>
            </a:xfrm>
            <a:prstGeom prst="rect">
              <a:avLst/>
            </a:prstGeom>
          </p:spPr>
        </p:pic>
        <p:pic>
          <p:nvPicPr>
            <p:cNvPr id="129" name="Picture 128"/>
            <p:cNvPicPr>
              <a:picLocks noChangeAspect="1"/>
            </p:cNvPicPr>
            <p:nvPr/>
          </p:nvPicPr>
          <p:blipFill>
            <a:blip r:embed="rId3"/>
            <a:stretch>
              <a:fillRect/>
            </a:stretch>
          </p:blipFill>
          <p:spPr>
            <a:xfrm>
              <a:off x="5404387" y="1618645"/>
              <a:ext cx="3095475" cy="2464698"/>
            </a:xfrm>
            <a:prstGeom prst="rect">
              <a:avLst/>
            </a:prstGeom>
          </p:spPr>
        </p:pic>
      </p:grpSp>
      <p:grpSp>
        <p:nvGrpSpPr>
          <p:cNvPr id="130" name="Group 129"/>
          <p:cNvGrpSpPr/>
          <p:nvPr/>
        </p:nvGrpSpPr>
        <p:grpSpPr>
          <a:xfrm>
            <a:off x="2535973" y="4523862"/>
            <a:ext cx="892217" cy="2082599"/>
            <a:chOff x="2205531" y="2532127"/>
            <a:chExt cx="930831" cy="2172732"/>
          </a:xfrm>
        </p:grpSpPr>
        <p:sp>
          <p:nvSpPr>
            <p:cNvPr id="131" name="Freeform 130"/>
            <p:cNvSpPr/>
            <p:nvPr/>
          </p:nvSpPr>
          <p:spPr>
            <a:xfrm>
              <a:off x="2242533" y="2567109"/>
              <a:ext cx="864927" cy="2102153"/>
            </a:xfrm>
            <a:custGeom>
              <a:avLst/>
              <a:gdLst>
                <a:gd name="connsiteX0" fmla="*/ 0 w 864927"/>
                <a:gd name="connsiteY0" fmla="*/ 0 h 2102153"/>
                <a:gd name="connsiteX1" fmla="*/ 864927 w 864927"/>
                <a:gd name="connsiteY1" fmla="*/ 585756 h 2102153"/>
                <a:gd name="connsiteX2" fmla="*/ 416041 w 864927"/>
                <a:gd name="connsiteY2" fmla="*/ 1111294 h 2102153"/>
                <a:gd name="connsiteX3" fmla="*/ 678804 w 864927"/>
                <a:gd name="connsiteY3" fmla="*/ 1642307 h 2102153"/>
                <a:gd name="connsiteX4" fmla="*/ 569319 w 864927"/>
                <a:gd name="connsiteY4" fmla="*/ 2102153 h 21021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927" h="2102153">
                  <a:moveTo>
                    <a:pt x="0" y="0"/>
                  </a:moveTo>
                  <a:lnTo>
                    <a:pt x="864927" y="585756"/>
                  </a:lnTo>
                  <a:lnTo>
                    <a:pt x="416041" y="1111294"/>
                  </a:lnTo>
                  <a:lnTo>
                    <a:pt x="678804" y="1642307"/>
                  </a:lnTo>
                  <a:lnTo>
                    <a:pt x="569319" y="2102153"/>
                  </a:ln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2" name="Oval 131"/>
            <p:cNvSpPr/>
            <p:nvPr/>
          </p:nvSpPr>
          <p:spPr>
            <a:xfrm>
              <a:off x="2205531" y="2532127"/>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3" name="Oval 132"/>
            <p:cNvSpPr/>
            <p:nvPr/>
          </p:nvSpPr>
          <p:spPr>
            <a:xfrm>
              <a:off x="3061516" y="3117797"/>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4" name="Oval 133"/>
            <p:cNvSpPr/>
            <p:nvPr/>
          </p:nvSpPr>
          <p:spPr>
            <a:xfrm>
              <a:off x="2632507" y="3639898"/>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5" name="Oval 134"/>
            <p:cNvSpPr/>
            <p:nvPr/>
          </p:nvSpPr>
          <p:spPr>
            <a:xfrm>
              <a:off x="2884282" y="4179546"/>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6" name="Oval 135"/>
            <p:cNvSpPr/>
            <p:nvPr/>
          </p:nvSpPr>
          <p:spPr>
            <a:xfrm>
              <a:off x="2777708" y="4630013"/>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42" name="TextBox 141"/>
          <p:cNvSpPr txBox="1"/>
          <p:nvPr/>
        </p:nvSpPr>
        <p:spPr>
          <a:xfrm rot="19430624">
            <a:off x="1482251" y="4508085"/>
            <a:ext cx="700545" cy="369332"/>
          </a:xfrm>
          <a:prstGeom prst="rect">
            <a:avLst/>
          </a:prstGeom>
          <a:solidFill>
            <a:schemeClr val="tx1">
              <a:lumMod val="85000"/>
              <a:lumOff val="15000"/>
            </a:schemeClr>
          </a:solidFill>
        </p:spPr>
        <p:txBody>
          <a:bodyPr wrap="none" rtlCol="0">
            <a:spAutoFit/>
          </a:bodyPr>
          <a:lstStyle/>
          <a:p>
            <a:r>
              <a:rPr lang="en-US" dirty="0" smtClean="0">
                <a:solidFill>
                  <a:schemeClr val="bg1"/>
                </a:solidFill>
              </a:rPr>
              <a:t>Same</a:t>
            </a:r>
            <a:endParaRPr lang="en-US" dirty="0">
              <a:solidFill>
                <a:schemeClr val="bg1"/>
              </a:solidFill>
            </a:endParaRPr>
          </a:p>
        </p:txBody>
      </p:sp>
      <p:sp>
        <p:nvSpPr>
          <p:cNvPr id="143" name="TextBox 142"/>
          <p:cNvSpPr txBox="1"/>
          <p:nvPr/>
        </p:nvSpPr>
        <p:spPr>
          <a:xfrm rot="2078124" flipH="1">
            <a:off x="7216972" y="4477090"/>
            <a:ext cx="1023124" cy="369332"/>
          </a:xfrm>
          <a:prstGeom prst="rect">
            <a:avLst/>
          </a:prstGeom>
          <a:solidFill>
            <a:srgbClr val="800000"/>
          </a:solidFill>
        </p:spPr>
        <p:txBody>
          <a:bodyPr wrap="none" rtlCol="0">
            <a:spAutoFit/>
          </a:bodyPr>
          <a:lstStyle/>
          <a:p>
            <a:r>
              <a:rPr lang="en-US" dirty="0" smtClean="0">
                <a:solidFill>
                  <a:srgbClr val="FFFFFF"/>
                </a:solidFill>
              </a:rPr>
              <a:t>Different</a:t>
            </a:r>
            <a:endParaRPr lang="en-US" dirty="0">
              <a:solidFill>
                <a:srgbClr val="FFFFFF"/>
              </a:solidFill>
            </a:endParaRPr>
          </a:p>
        </p:txBody>
      </p:sp>
      <p:sp>
        <p:nvSpPr>
          <p:cNvPr id="144" name="TextBox 143"/>
          <p:cNvSpPr txBox="1"/>
          <p:nvPr/>
        </p:nvSpPr>
        <p:spPr>
          <a:xfrm rot="19430624">
            <a:off x="6131785" y="4499520"/>
            <a:ext cx="700545" cy="369332"/>
          </a:xfrm>
          <a:prstGeom prst="rect">
            <a:avLst/>
          </a:prstGeom>
          <a:solidFill>
            <a:schemeClr val="tx1">
              <a:lumMod val="85000"/>
              <a:lumOff val="15000"/>
            </a:schemeClr>
          </a:solidFill>
        </p:spPr>
        <p:txBody>
          <a:bodyPr wrap="none" rtlCol="0">
            <a:spAutoFit/>
          </a:bodyPr>
          <a:lstStyle/>
          <a:p>
            <a:r>
              <a:rPr lang="en-US" dirty="0" smtClean="0">
                <a:solidFill>
                  <a:schemeClr val="bg1"/>
                </a:solidFill>
              </a:rPr>
              <a:t>Same</a:t>
            </a:r>
            <a:endParaRPr lang="en-US" dirty="0">
              <a:solidFill>
                <a:schemeClr val="bg1"/>
              </a:solidFill>
            </a:endParaRPr>
          </a:p>
        </p:txBody>
      </p:sp>
      <p:sp>
        <p:nvSpPr>
          <p:cNvPr id="145" name="TextBox 144"/>
          <p:cNvSpPr txBox="1"/>
          <p:nvPr/>
        </p:nvSpPr>
        <p:spPr>
          <a:xfrm rot="2078124" flipH="1">
            <a:off x="2736558" y="4444529"/>
            <a:ext cx="1023124" cy="369332"/>
          </a:xfrm>
          <a:prstGeom prst="rect">
            <a:avLst/>
          </a:prstGeom>
          <a:solidFill>
            <a:srgbClr val="0000FF"/>
          </a:solidFill>
        </p:spPr>
        <p:txBody>
          <a:bodyPr wrap="none" rtlCol="0">
            <a:spAutoFit/>
          </a:bodyPr>
          <a:lstStyle/>
          <a:p>
            <a:r>
              <a:rPr lang="en-US" dirty="0" smtClean="0">
                <a:solidFill>
                  <a:srgbClr val="FFFFFF"/>
                </a:solidFill>
              </a:rPr>
              <a:t>Different</a:t>
            </a:r>
            <a:endParaRPr lang="en-US" dirty="0">
              <a:solidFill>
                <a:srgbClr val="FFFFFF"/>
              </a:solidFill>
            </a:endParaRPr>
          </a:p>
        </p:txBody>
      </p:sp>
    </p:spTree>
    <p:extLst>
      <p:ext uri="{BB962C8B-B14F-4D97-AF65-F5344CB8AC3E}">
        <p14:creationId xmlns:p14="http://schemas.microsoft.com/office/powerpoint/2010/main" val="2412334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animBg="1"/>
      <p:bldP spid="123" grpId="0" animBg="1"/>
      <p:bldP spid="124" grpId="0" animBg="1"/>
      <p:bldP spid="142" grpId="0" animBg="1"/>
      <p:bldP spid="143" grpId="0" animBg="1"/>
      <p:bldP spid="144" grpId="0" animBg="1"/>
      <p:bldP spid="14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Attain DPF Binary Tree</a:t>
            </a:r>
            <a:endParaRPr lang="en-US" dirty="0"/>
          </a:p>
        </p:txBody>
      </p:sp>
      <p:cxnSp>
        <p:nvCxnSpPr>
          <p:cNvPr id="13" name="Straight Connector 12"/>
          <p:cNvCxnSpPr/>
          <p:nvPr/>
        </p:nvCxnSpPr>
        <p:spPr>
          <a:xfrm>
            <a:off x="5057347" y="1631694"/>
            <a:ext cx="0" cy="4689215"/>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5635225" y="3745969"/>
            <a:ext cx="5207651" cy="954107"/>
          </a:xfrm>
          <a:prstGeom prst="rect">
            <a:avLst/>
          </a:prstGeom>
          <a:noFill/>
        </p:spPr>
        <p:txBody>
          <a:bodyPr wrap="none" rtlCol="0">
            <a:spAutoFit/>
          </a:bodyPr>
          <a:lstStyle/>
          <a:p>
            <a:r>
              <a:rPr lang="en-US" sz="2800" dirty="0" smtClean="0"/>
              <a:t>Need next-level transformation </a:t>
            </a:r>
            <a:r>
              <a:rPr lang="en-US" sz="2800" dirty="0" err="1" smtClean="0"/>
              <a:t>st</a:t>
            </a:r>
            <a:r>
              <a:rPr lang="en-US" sz="2800" dirty="0" smtClean="0"/>
              <a:t>:</a:t>
            </a:r>
          </a:p>
          <a:p>
            <a:pPr marL="457200" indent="-457200">
              <a:buFont typeface="Arial"/>
              <a:buChar char="•"/>
            </a:pPr>
            <a:r>
              <a:rPr lang="en-US" sz="2800" i="1" dirty="0" smtClean="0"/>
              <a:t>Keys agree =&gt; </a:t>
            </a:r>
            <a:endParaRPr lang="en-US" sz="2800" i="1" dirty="0"/>
          </a:p>
        </p:txBody>
      </p:sp>
      <p:grpSp>
        <p:nvGrpSpPr>
          <p:cNvPr id="33" name="Group 32"/>
          <p:cNvGrpSpPr/>
          <p:nvPr/>
        </p:nvGrpSpPr>
        <p:grpSpPr>
          <a:xfrm>
            <a:off x="9707909" y="4148177"/>
            <a:ext cx="930831" cy="2172732"/>
            <a:chOff x="6647020" y="2527017"/>
            <a:chExt cx="930831" cy="2172732"/>
          </a:xfrm>
        </p:grpSpPr>
        <p:sp>
          <p:nvSpPr>
            <p:cNvPr id="16" name="Freeform 15"/>
            <p:cNvSpPr/>
            <p:nvPr/>
          </p:nvSpPr>
          <p:spPr>
            <a:xfrm>
              <a:off x="6684022" y="2561999"/>
              <a:ext cx="864927" cy="2102153"/>
            </a:xfrm>
            <a:custGeom>
              <a:avLst/>
              <a:gdLst>
                <a:gd name="connsiteX0" fmla="*/ 0 w 864927"/>
                <a:gd name="connsiteY0" fmla="*/ 0 h 2102153"/>
                <a:gd name="connsiteX1" fmla="*/ 864927 w 864927"/>
                <a:gd name="connsiteY1" fmla="*/ 585756 h 2102153"/>
                <a:gd name="connsiteX2" fmla="*/ 416041 w 864927"/>
                <a:gd name="connsiteY2" fmla="*/ 1111294 h 2102153"/>
                <a:gd name="connsiteX3" fmla="*/ 678804 w 864927"/>
                <a:gd name="connsiteY3" fmla="*/ 1642307 h 2102153"/>
                <a:gd name="connsiteX4" fmla="*/ 569319 w 864927"/>
                <a:gd name="connsiteY4" fmla="*/ 2102153 h 21021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927" h="2102153">
                  <a:moveTo>
                    <a:pt x="0" y="0"/>
                  </a:moveTo>
                  <a:lnTo>
                    <a:pt x="864927" y="585756"/>
                  </a:lnTo>
                  <a:lnTo>
                    <a:pt x="416041" y="1111294"/>
                  </a:lnTo>
                  <a:lnTo>
                    <a:pt x="678804" y="1642307"/>
                  </a:lnTo>
                  <a:lnTo>
                    <a:pt x="569319" y="2102153"/>
                  </a:lnTo>
                </a:path>
              </a:pathLst>
            </a:custGeom>
            <a:ln>
              <a:solidFill>
                <a:srgbClr val="8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Oval 16"/>
            <p:cNvSpPr/>
            <p:nvPr/>
          </p:nvSpPr>
          <p:spPr>
            <a:xfrm>
              <a:off x="6647020" y="252701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7503005" y="311268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7073996" y="3634788"/>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7325771" y="4174436"/>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7219197" y="4624903"/>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12" name="Group 111"/>
          <p:cNvGrpSpPr/>
          <p:nvPr/>
        </p:nvGrpSpPr>
        <p:grpSpPr>
          <a:xfrm>
            <a:off x="9744911" y="2300495"/>
            <a:ext cx="1616676" cy="779701"/>
            <a:chOff x="868598" y="5652175"/>
            <a:chExt cx="1927527" cy="929620"/>
          </a:xfrm>
        </p:grpSpPr>
        <p:pic>
          <p:nvPicPr>
            <p:cNvPr id="48" name="Picture 47"/>
            <p:cNvPicPr>
              <a:picLocks noChangeAspect="1"/>
            </p:cNvPicPr>
            <p:nvPr/>
          </p:nvPicPr>
          <p:blipFill rotWithShape="1">
            <a:blip r:embed="rId3"/>
            <a:srcRect l="18494" t="-1" r="18010" b="62497"/>
            <a:stretch/>
          </p:blipFill>
          <p:spPr>
            <a:xfrm>
              <a:off x="868598" y="5652175"/>
              <a:ext cx="1927527" cy="929620"/>
            </a:xfrm>
            <a:prstGeom prst="rect">
              <a:avLst/>
            </a:prstGeom>
          </p:spPr>
        </p:pic>
        <p:sp>
          <p:nvSpPr>
            <p:cNvPr id="49" name="Oval 48"/>
            <p:cNvSpPr/>
            <p:nvPr/>
          </p:nvSpPr>
          <p:spPr>
            <a:xfrm>
              <a:off x="1788677" y="5663565"/>
              <a:ext cx="115665" cy="115665"/>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2552175" y="6466130"/>
              <a:ext cx="115665" cy="115665"/>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1" name="Straight Connector 50"/>
            <p:cNvCxnSpPr/>
            <p:nvPr/>
          </p:nvCxnSpPr>
          <p:spPr>
            <a:xfrm>
              <a:off x="1830228" y="5715349"/>
              <a:ext cx="821331" cy="860397"/>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grpSp>
      <p:sp>
        <p:nvSpPr>
          <p:cNvPr id="26" name="TextBox 25"/>
          <p:cNvSpPr txBox="1"/>
          <p:nvPr/>
        </p:nvSpPr>
        <p:spPr>
          <a:xfrm>
            <a:off x="250100" y="1550197"/>
            <a:ext cx="1366092" cy="523220"/>
          </a:xfrm>
          <a:prstGeom prst="rect">
            <a:avLst/>
          </a:prstGeom>
          <a:noFill/>
        </p:spPr>
        <p:txBody>
          <a:bodyPr wrap="none" rtlCol="0">
            <a:spAutoFit/>
          </a:bodyPr>
          <a:lstStyle/>
          <a:p>
            <a:r>
              <a:rPr lang="en-US" sz="2800" dirty="0" smtClean="0"/>
              <a:t>Level 0:</a:t>
            </a:r>
            <a:endParaRPr lang="en-US" sz="2800" i="1" dirty="0"/>
          </a:p>
        </p:txBody>
      </p:sp>
      <p:cxnSp>
        <p:nvCxnSpPr>
          <p:cNvPr id="4" name="Straight Connector 3"/>
          <p:cNvCxnSpPr/>
          <p:nvPr/>
        </p:nvCxnSpPr>
        <p:spPr>
          <a:xfrm>
            <a:off x="228621" y="1533917"/>
            <a:ext cx="8677265" cy="0"/>
          </a:xfrm>
          <a:prstGeom prst="line">
            <a:avLst/>
          </a:prstGeom>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2078486" y="1627054"/>
            <a:ext cx="957548" cy="461665"/>
          </a:xfrm>
          <a:prstGeom prst="rect">
            <a:avLst/>
          </a:prstGeom>
          <a:solidFill>
            <a:srgbClr val="262626"/>
          </a:solidFill>
        </p:spPr>
        <p:txBody>
          <a:bodyPr wrap="square" rtlCol="0">
            <a:spAutoFit/>
          </a:bodyPr>
          <a:lstStyle/>
          <a:p>
            <a:pPr algn="ctr"/>
            <a:endParaRPr lang="en-US" sz="2400" i="1" dirty="0">
              <a:solidFill>
                <a:schemeClr val="bg1"/>
              </a:solidFill>
            </a:endParaRPr>
          </a:p>
        </p:txBody>
      </p:sp>
      <p:sp>
        <p:nvSpPr>
          <p:cNvPr id="12" name="TextBox 11"/>
          <p:cNvSpPr txBox="1"/>
          <p:nvPr/>
        </p:nvSpPr>
        <p:spPr>
          <a:xfrm>
            <a:off x="-1256250" y="2255947"/>
            <a:ext cx="607859" cy="369332"/>
          </a:xfrm>
          <a:prstGeom prst="rect">
            <a:avLst/>
          </a:prstGeom>
          <a:noFill/>
        </p:spPr>
        <p:txBody>
          <a:bodyPr wrap="none" rtlCol="0">
            <a:spAutoFit/>
          </a:bodyPr>
          <a:lstStyle/>
          <a:p>
            <a:r>
              <a:rPr lang="en-US" dirty="0" smtClean="0"/>
              <a:t>1 bit</a:t>
            </a:r>
            <a:endParaRPr lang="en-US" dirty="0"/>
          </a:p>
        </p:txBody>
      </p:sp>
      <p:sp>
        <p:nvSpPr>
          <p:cNvPr id="41" name="TextBox 40"/>
          <p:cNvSpPr txBox="1"/>
          <p:nvPr/>
        </p:nvSpPr>
        <p:spPr>
          <a:xfrm>
            <a:off x="1751119" y="1629815"/>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cxnSp>
        <p:nvCxnSpPr>
          <p:cNvPr id="52" name="Straight Arrow Connector 51"/>
          <p:cNvCxnSpPr/>
          <p:nvPr/>
        </p:nvCxnSpPr>
        <p:spPr>
          <a:xfrm flipV="1">
            <a:off x="-941212" y="2024464"/>
            <a:ext cx="0" cy="2760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1823391" y="7086404"/>
            <a:ext cx="531595" cy="461665"/>
          </a:xfrm>
          <a:prstGeom prst="rect">
            <a:avLst/>
          </a:prstGeom>
          <a:solidFill>
            <a:srgbClr val="0000FF"/>
          </a:solidFill>
        </p:spPr>
        <p:txBody>
          <a:bodyPr wrap="square" rtlCol="0">
            <a:spAutoFit/>
          </a:bodyPr>
          <a:lstStyle/>
          <a:p>
            <a:pPr algn="ctr"/>
            <a:r>
              <a:rPr lang="en-US" sz="2400" dirty="0" smtClean="0">
                <a:solidFill>
                  <a:schemeClr val="bg1"/>
                </a:solidFill>
              </a:rPr>
              <a:t>s</a:t>
            </a:r>
            <a:r>
              <a:rPr lang="en-US" sz="2400" baseline="30000" dirty="0" smtClean="0">
                <a:solidFill>
                  <a:schemeClr val="bg1"/>
                </a:solidFill>
              </a:rPr>
              <a:t>0</a:t>
            </a:r>
            <a:endParaRPr lang="en-US" sz="2400" i="1" baseline="30000" dirty="0">
              <a:solidFill>
                <a:schemeClr val="bg1"/>
              </a:solidFill>
            </a:endParaRPr>
          </a:p>
        </p:txBody>
      </p:sp>
      <p:sp>
        <p:nvSpPr>
          <p:cNvPr id="57" name="TextBox 56"/>
          <p:cNvSpPr txBox="1"/>
          <p:nvPr/>
        </p:nvSpPr>
        <p:spPr>
          <a:xfrm>
            <a:off x="-341334" y="7086404"/>
            <a:ext cx="2804376" cy="461665"/>
          </a:xfrm>
          <a:prstGeom prst="rect">
            <a:avLst/>
          </a:prstGeom>
          <a:solidFill>
            <a:srgbClr val="0000FF"/>
          </a:solidFill>
        </p:spPr>
        <p:txBody>
          <a:bodyPr wrap="square" rtlCol="0">
            <a:spAutoFit/>
          </a:bodyPr>
          <a:lstStyle/>
          <a:p>
            <a:pPr algn="ctr"/>
            <a:endParaRPr lang="en-US" sz="2400" dirty="0">
              <a:solidFill>
                <a:schemeClr val="bg1"/>
              </a:solidFill>
            </a:endParaRPr>
          </a:p>
        </p:txBody>
      </p:sp>
      <p:sp>
        <p:nvSpPr>
          <p:cNvPr id="58" name="Right Arrow 57"/>
          <p:cNvSpPr/>
          <p:nvPr/>
        </p:nvSpPr>
        <p:spPr>
          <a:xfrm>
            <a:off x="-835040" y="7218027"/>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TextBox 58"/>
          <p:cNvSpPr txBox="1"/>
          <p:nvPr/>
        </p:nvSpPr>
        <p:spPr>
          <a:xfrm>
            <a:off x="-913676" y="6956704"/>
            <a:ext cx="574872" cy="369332"/>
          </a:xfrm>
          <a:prstGeom prst="rect">
            <a:avLst/>
          </a:prstGeom>
          <a:noFill/>
        </p:spPr>
        <p:txBody>
          <a:bodyPr wrap="none" rtlCol="0">
            <a:spAutoFit/>
          </a:bodyPr>
          <a:lstStyle/>
          <a:p>
            <a:r>
              <a:rPr lang="en-US" dirty="0" smtClean="0"/>
              <a:t>PRG</a:t>
            </a:r>
            <a:endParaRPr lang="en-US" dirty="0"/>
          </a:p>
        </p:txBody>
      </p:sp>
      <p:cxnSp>
        <p:nvCxnSpPr>
          <p:cNvPr id="61" name="Straight Connector 60"/>
          <p:cNvCxnSpPr>
            <a:stCxn id="57" idx="0"/>
            <a:endCxn id="57" idx="2"/>
          </p:cNvCxnSpPr>
          <p:nvPr/>
        </p:nvCxnSpPr>
        <p:spPr>
          <a:xfrm>
            <a:off x="1060854" y="7086404"/>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85562" y="7090517"/>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1318584" y="7086404"/>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176130" y="7090517"/>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1596237" y="7086404"/>
            <a:ext cx="0" cy="461665"/>
          </a:xfrm>
          <a:prstGeom prst="line">
            <a:avLst/>
          </a:prstGeom>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2710920" y="7036819"/>
            <a:ext cx="556052" cy="461665"/>
          </a:xfrm>
          <a:prstGeom prst="rect">
            <a:avLst/>
          </a:prstGeom>
          <a:solidFill>
            <a:srgbClr val="800000"/>
          </a:solidFill>
        </p:spPr>
        <p:txBody>
          <a:bodyPr wrap="square" rtlCol="0">
            <a:spAutoFit/>
          </a:bodyPr>
          <a:lstStyle/>
          <a:p>
            <a:pPr algn="ctr"/>
            <a:r>
              <a:rPr lang="en-US" sz="2400" dirty="0" smtClean="0">
                <a:solidFill>
                  <a:schemeClr val="bg1"/>
                </a:solidFill>
              </a:rPr>
              <a:t>s’</a:t>
            </a:r>
            <a:r>
              <a:rPr lang="en-US" sz="2400" baseline="30000" dirty="0" smtClean="0">
                <a:solidFill>
                  <a:schemeClr val="bg1"/>
                </a:solidFill>
              </a:rPr>
              <a:t>0</a:t>
            </a:r>
            <a:endParaRPr lang="en-US" sz="2400" i="1" baseline="30000" dirty="0">
              <a:solidFill>
                <a:schemeClr val="bg1"/>
              </a:solidFill>
            </a:endParaRPr>
          </a:p>
        </p:txBody>
      </p:sp>
      <p:sp>
        <p:nvSpPr>
          <p:cNvPr id="69" name="TextBox 68"/>
          <p:cNvSpPr txBox="1"/>
          <p:nvPr/>
        </p:nvSpPr>
        <p:spPr>
          <a:xfrm>
            <a:off x="4007732" y="7036819"/>
            <a:ext cx="2559247" cy="461665"/>
          </a:xfrm>
          <a:prstGeom prst="rect">
            <a:avLst/>
          </a:prstGeom>
          <a:solidFill>
            <a:srgbClr val="800000"/>
          </a:solidFill>
        </p:spPr>
        <p:txBody>
          <a:bodyPr wrap="square" rtlCol="0">
            <a:spAutoFit/>
          </a:bodyPr>
          <a:lstStyle/>
          <a:p>
            <a:pPr algn="ctr"/>
            <a:endParaRPr lang="en-US" sz="2400" dirty="0">
              <a:solidFill>
                <a:schemeClr val="bg1"/>
              </a:solidFill>
            </a:endParaRPr>
          </a:p>
        </p:txBody>
      </p:sp>
      <p:sp>
        <p:nvSpPr>
          <p:cNvPr id="71" name="TextBox 70"/>
          <p:cNvSpPr txBox="1"/>
          <p:nvPr/>
        </p:nvSpPr>
        <p:spPr>
          <a:xfrm>
            <a:off x="3430773" y="6907119"/>
            <a:ext cx="652651" cy="369332"/>
          </a:xfrm>
          <a:prstGeom prst="rect">
            <a:avLst/>
          </a:prstGeom>
          <a:noFill/>
        </p:spPr>
        <p:txBody>
          <a:bodyPr wrap="square" rtlCol="0">
            <a:spAutoFit/>
          </a:bodyPr>
          <a:lstStyle/>
          <a:p>
            <a:r>
              <a:rPr lang="en-US" dirty="0" smtClean="0"/>
              <a:t>PRG</a:t>
            </a:r>
            <a:endParaRPr lang="en-US" dirty="0"/>
          </a:p>
        </p:txBody>
      </p:sp>
      <p:cxnSp>
        <p:nvCxnSpPr>
          <p:cNvPr id="72" name="Straight Connector 71"/>
          <p:cNvCxnSpPr>
            <a:stCxn id="69" idx="0"/>
            <a:endCxn id="69" idx="2"/>
          </p:cNvCxnSpPr>
          <p:nvPr/>
        </p:nvCxnSpPr>
        <p:spPr>
          <a:xfrm>
            <a:off x="5287356" y="7036819"/>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4302219" y="7040932"/>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5559836" y="7036819"/>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4629035" y="7040932"/>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5870051" y="7036819"/>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83" name="Right Arrow 82"/>
          <p:cNvSpPr/>
          <p:nvPr/>
        </p:nvSpPr>
        <p:spPr>
          <a:xfrm>
            <a:off x="3527655" y="7185467"/>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3" name="Group 112"/>
          <p:cNvGrpSpPr/>
          <p:nvPr/>
        </p:nvGrpSpPr>
        <p:grpSpPr>
          <a:xfrm>
            <a:off x="13173551" y="2293097"/>
            <a:ext cx="1763944" cy="836099"/>
            <a:chOff x="5091471" y="2641357"/>
            <a:chExt cx="1920525" cy="929620"/>
          </a:xfrm>
        </p:grpSpPr>
        <p:pic>
          <p:nvPicPr>
            <p:cNvPr id="84" name="Picture 83"/>
            <p:cNvPicPr>
              <a:picLocks noChangeAspect="1"/>
            </p:cNvPicPr>
            <p:nvPr/>
          </p:nvPicPr>
          <p:blipFill rotWithShape="1">
            <a:blip r:embed="rId3"/>
            <a:srcRect l="17548" t="-1" r="19186" b="62497"/>
            <a:stretch/>
          </p:blipFill>
          <p:spPr>
            <a:xfrm>
              <a:off x="5091471" y="2641357"/>
              <a:ext cx="1920525" cy="929620"/>
            </a:xfrm>
            <a:prstGeom prst="rect">
              <a:avLst/>
            </a:prstGeom>
          </p:spPr>
        </p:pic>
        <p:sp>
          <p:nvSpPr>
            <p:cNvPr id="85" name="Oval 84"/>
            <p:cNvSpPr/>
            <p:nvPr/>
          </p:nvSpPr>
          <p:spPr>
            <a:xfrm>
              <a:off x="6040277" y="2652747"/>
              <a:ext cx="115665" cy="115665"/>
            </a:xfrm>
            <a:prstGeom prst="ellipse">
              <a:avLst/>
            </a:prstGeom>
            <a:solidFill>
              <a:srgbClr val="800000"/>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Oval 85"/>
            <p:cNvSpPr/>
            <p:nvPr/>
          </p:nvSpPr>
          <p:spPr>
            <a:xfrm>
              <a:off x="6803775" y="3455312"/>
              <a:ext cx="115665" cy="115665"/>
            </a:xfrm>
            <a:prstGeom prst="ellipse">
              <a:avLst/>
            </a:prstGeom>
            <a:solidFill>
              <a:srgbClr val="800000"/>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7" name="Straight Connector 86"/>
            <p:cNvCxnSpPr/>
            <p:nvPr/>
          </p:nvCxnSpPr>
          <p:spPr>
            <a:xfrm>
              <a:off x="6081828" y="2704531"/>
              <a:ext cx="821331" cy="860397"/>
            </a:xfrm>
            <a:prstGeom prst="line">
              <a:avLst/>
            </a:prstGeom>
            <a:ln>
              <a:solidFill>
                <a:srgbClr val="800000"/>
              </a:solidFill>
            </a:ln>
          </p:spPr>
          <p:style>
            <a:lnRef idx="2">
              <a:schemeClr val="accent1"/>
            </a:lnRef>
            <a:fillRef idx="0">
              <a:schemeClr val="accent1"/>
            </a:fillRef>
            <a:effectRef idx="1">
              <a:schemeClr val="accent1"/>
            </a:effectRef>
            <a:fontRef idx="minor">
              <a:schemeClr val="tx1"/>
            </a:fontRef>
          </p:style>
        </p:cxnSp>
      </p:grpSp>
      <p:sp>
        <p:nvSpPr>
          <p:cNvPr id="92" name="Rectangle 91"/>
          <p:cNvSpPr/>
          <p:nvPr/>
        </p:nvSpPr>
        <p:spPr>
          <a:xfrm>
            <a:off x="-562095" y="3874810"/>
            <a:ext cx="738152" cy="802969"/>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 name="Oval 89"/>
          <p:cNvSpPr/>
          <p:nvPr/>
        </p:nvSpPr>
        <p:spPr>
          <a:xfrm>
            <a:off x="812996" y="6939679"/>
            <a:ext cx="1795613" cy="768102"/>
          </a:xfrm>
          <a:prstGeom prst="ellipse">
            <a:avLst/>
          </a:prstGeom>
          <a:noFill/>
          <a:ln w="63500">
            <a:solidFill>
              <a:schemeClr val="tx1"/>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 name="TextBox 96"/>
          <p:cNvSpPr txBox="1"/>
          <p:nvPr/>
        </p:nvSpPr>
        <p:spPr>
          <a:xfrm>
            <a:off x="7531947" y="7317236"/>
            <a:ext cx="2804376" cy="461665"/>
          </a:xfrm>
          <a:prstGeom prst="rect">
            <a:avLst/>
          </a:prstGeom>
          <a:solidFill>
            <a:schemeClr val="tx1">
              <a:lumMod val="75000"/>
              <a:lumOff val="25000"/>
            </a:schemeClr>
          </a:solidFill>
        </p:spPr>
        <p:txBody>
          <a:bodyPr wrap="square" rtlCol="0">
            <a:spAutoFit/>
          </a:bodyPr>
          <a:lstStyle/>
          <a:p>
            <a:pPr algn="ctr"/>
            <a:endParaRPr lang="en-US" sz="2400" dirty="0">
              <a:solidFill>
                <a:schemeClr val="bg1"/>
              </a:solidFill>
            </a:endParaRPr>
          </a:p>
        </p:txBody>
      </p:sp>
      <p:cxnSp>
        <p:nvCxnSpPr>
          <p:cNvPr id="100" name="Straight Connector 99"/>
          <p:cNvCxnSpPr/>
          <p:nvPr/>
        </p:nvCxnSpPr>
        <p:spPr>
          <a:xfrm>
            <a:off x="8519529" y="7707781"/>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373113" y="7711894"/>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777259" y="7707781"/>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7634805" y="7711894"/>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p:nvCxnSpPr>
        <p:spPr>
          <a:xfrm>
            <a:off x="9054912" y="7707781"/>
            <a:ext cx="0" cy="461665"/>
          </a:xfrm>
          <a:prstGeom prst="line">
            <a:avLst/>
          </a:prstGeom>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3455747" y="1631694"/>
            <a:ext cx="957548"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117" name="TextBox 116"/>
          <p:cNvSpPr txBox="1"/>
          <p:nvPr/>
        </p:nvSpPr>
        <p:spPr>
          <a:xfrm rot="18892000">
            <a:off x="9650134" y="2393834"/>
            <a:ext cx="700545" cy="369332"/>
          </a:xfrm>
          <a:prstGeom prst="rect">
            <a:avLst/>
          </a:prstGeom>
          <a:noFill/>
        </p:spPr>
        <p:txBody>
          <a:bodyPr wrap="none" rtlCol="0">
            <a:spAutoFit/>
          </a:bodyPr>
          <a:lstStyle/>
          <a:p>
            <a:r>
              <a:rPr lang="en-US" dirty="0" smtClean="0"/>
              <a:t>Same</a:t>
            </a:r>
            <a:endParaRPr lang="en-US" dirty="0"/>
          </a:p>
        </p:txBody>
      </p:sp>
      <p:sp>
        <p:nvSpPr>
          <p:cNvPr id="118" name="TextBox 117"/>
          <p:cNvSpPr txBox="1"/>
          <p:nvPr/>
        </p:nvSpPr>
        <p:spPr>
          <a:xfrm rot="18892000">
            <a:off x="13159772" y="2410114"/>
            <a:ext cx="700545" cy="369332"/>
          </a:xfrm>
          <a:prstGeom prst="rect">
            <a:avLst/>
          </a:prstGeom>
          <a:noFill/>
        </p:spPr>
        <p:txBody>
          <a:bodyPr wrap="none" rtlCol="0">
            <a:spAutoFit/>
          </a:bodyPr>
          <a:lstStyle/>
          <a:p>
            <a:r>
              <a:rPr lang="en-US" dirty="0" smtClean="0"/>
              <a:t>Same</a:t>
            </a:r>
            <a:endParaRPr lang="en-US" dirty="0"/>
          </a:p>
        </p:txBody>
      </p:sp>
      <p:sp>
        <p:nvSpPr>
          <p:cNvPr id="119" name="TextBox 118"/>
          <p:cNvSpPr txBox="1"/>
          <p:nvPr/>
        </p:nvSpPr>
        <p:spPr>
          <a:xfrm rot="2708000" flipH="1">
            <a:off x="10401995" y="2402686"/>
            <a:ext cx="1392366" cy="369332"/>
          </a:xfrm>
          <a:prstGeom prst="rect">
            <a:avLst/>
          </a:prstGeom>
          <a:noFill/>
        </p:spPr>
        <p:txBody>
          <a:bodyPr wrap="none" rtlCol="0">
            <a:spAutoFit/>
          </a:bodyPr>
          <a:lstStyle/>
          <a:p>
            <a:r>
              <a:rPr lang="en-US" dirty="0" smtClean="0"/>
              <a:t>Independent</a:t>
            </a:r>
            <a:endParaRPr lang="en-US" dirty="0"/>
          </a:p>
        </p:txBody>
      </p:sp>
      <p:sp>
        <p:nvSpPr>
          <p:cNvPr id="120" name="TextBox 119"/>
          <p:cNvSpPr txBox="1"/>
          <p:nvPr/>
        </p:nvSpPr>
        <p:spPr>
          <a:xfrm rot="2708000" flipH="1">
            <a:off x="13958415" y="2451528"/>
            <a:ext cx="1392366" cy="369332"/>
          </a:xfrm>
          <a:prstGeom prst="rect">
            <a:avLst/>
          </a:prstGeom>
          <a:noFill/>
        </p:spPr>
        <p:txBody>
          <a:bodyPr wrap="none" rtlCol="0">
            <a:spAutoFit/>
          </a:bodyPr>
          <a:lstStyle/>
          <a:p>
            <a:r>
              <a:rPr lang="en-US" dirty="0" smtClean="0"/>
              <a:t>Independent</a:t>
            </a:r>
            <a:endParaRPr lang="en-US" dirty="0"/>
          </a:p>
        </p:txBody>
      </p:sp>
      <p:sp>
        <p:nvSpPr>
          <p:cNvPr id="79" name="TextBox 78"/>
          <p:cNvSpPr txBox="1"/>
          <p:nvPr/>
        </p:nvSpPr>
        <p:spPr>
          <a:xfrm>
            <a:off x="3125045" y="1636961"/>
            <a:ext cx="290198" cy="461665"/>
          </a:xfrm>
          <a:prstGeom prst="rect">
            <a:avLst/>
          </a:prstGeom>
          <a:solidFill>
            <a:srgbClr val="0000FF"/>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nvGrpSpPr>
          <p:cNvPr id="131" name="Group 130"/>
          <p:cNvGrpSpPr/>
          <p:nvPr/>
        </p:nvGrpSpPr>
        <p:grpSpPr>
          <a:xfrm>
            <a:off x="612561" y="5399477"/>
            <a:ext cx="2207951" cy="1164189"/>
            <a:chOff x="5623367" y="3569658"/>
            <a:chExt cx="2207951" cy="1164189"/>
          </a:xfrm>
        </p:grpSpPr>
        <p:pic>
          <p:nvPicPr>
            <p:cNvPr id="132" name="Picture 131"/>
            <p:cNvPicPr>
              <a:picLocks noChangeAspect="1"/>
            </p:cNvPicPr>
            <p:nvPr/>
          </p:nvPicPr>
          <p:blipFill rotWithShape="1">
            <a:blip r:embed="rId3"/>
            <a:srcRect b="28069"/>
            <a:stretch/>
          </p:blipFill>
          <p:spPr>
            <a:xfrm>
              <a:off x="5623367" y="3569658"/>
              <a:ext cx="2207951" cy="1164189"/>
            </a:xfrm>
            <a:prstGeom prst="rect">
              <a:avLst/>
            </a:prstGeom>
          </p:spPr>
        </p:pic>
        <p:grpSp>
          <p:nvGrpSpPr>
            <p:cNvPr id="133" name="Group 132"/>
            <p:cNvGrpSpPr/>
            <p:nvPr/>
          </p:nvGrpSpPr>
          <p:grpSpPr>
            <a:xfrm>
              <a:off x="6695171" y="3583955"/>
              <a:ext cx="648683" cy="1120444"/>
              <a:chOff x="6672122" y="2517391"/>
              <a:chExt cx="751812" cy="1248357"/>
            </a:xfrm>
          </p:grpSpPr>
          <p:sp>
            <p:nvSpPr>
              <p:cNvPr id="135" name="Oval 134"/>
              <p:cNvSpPr/>
              <p:nvPr/>
            </p:nvSpPr>
            <p:spPr>
              <a:xfrm>
                <a:off x="6672122" y="2517391"/>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6" name="Oval 135"/>
              <p:cNvSpPr/>
              <p:nvPr/>
            </p:nvSpPr>
            <p:spPr>
              <a:xfrm>
                <a:off x="7349088" y="3112687"/>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7" name="Oval 136"/>
              <p:cNvSpPr/>
              <p:nvPr/>
            </p:nvSpPr>
            <p:spPr>
              <a:xfrm>
                <a:off x="6959291" y="3690902"/>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34" name="Freeform 133"/>
            <p:cNvSpPr/>
            <p:nvPr/>
          </p:nvSpPr>
          <p:spPr>
            <a:xfrm>
              <a:off x="6738935" y="3615555"/>
              <a:ext cx="574537" cy="1066956"/>
            </a:xfrm>
            <a:custGeom>
              <a:avLst/>
              <a:gdLst>
                <a:gd name="connsiteX0" fmla="*/ 0 w 574537"/>
                <a:gd name="connsiteY0" fmla="*/ 0 h 1066956"/>
                <a:gd name="connsiteX1" fmla="*/ 574537 w 574537"/>
                <a:gd name="connsiteY1" fmla="*/ 535638 h 1066956"/>
                <a:gd name="connsiteX2" fmla="*/ 224631 w 574537"/>
                <a:gd name="connsiteY2" fmla="*/ 1066956 h 1066956"/>
              </a:gdLst>
              <a:ahLst/>
              <a:cxnLst>
                <a:cxn ang="0">
                  <a:pos x="connsiteX0" y="connsiteY0"/>
                </a:cxn>
                <a:cxn ang="0">
                  <a:pos x="connsiteX1" y="connsiteY1"/>
                </a:cxn>
                <a:cxn ang="0">
                  <a:pos x="connsiteX2" y="connsiteY2"/>
                </a:cxn>
              </a:cxnLst>
              <a:rect l="l" t="t" r="r" b="b"/>
              <a:pathLst>
                <a:path w="574537" h="1066956">
                  <a:moveTo>
                    <a:pt x="0" y="0"/>
                  </a:moveTo>
                  <a:lnTo>
                    <a:pt x="574537" y="535638"/>
                  </a:lnTo>
                  <a:lnTo>
                    <a:pt x="224631" y="1066956"/>
                  </a:ln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6" name="Group 5"/>
          <p:cNvGrpSpPr/>
          <p:nvPr/>
        </p:nvGrpSpPr>
        <p:grpSpPr>
          <a:xfrm>
            <a:off x="186090" y="3698836"/>
            <a:ext cx="2273007" cy="461665"/>
            <a:chOff x="241863" y="3279664"/>
            <a:chExt cx="2678457" cy="471572"/>
          </a:xfrm>
        </p:grpSpPr>
        <p:sp>
          <p:nvSpPr>
            <p:cNvPr id="138" name="TextBox 137"/>
            <p:cNvSpPr txBox="1"/>
            <p:nvPr/>
          </p:nvSpPr>
          <p:spPr>
            <a:xfrm>
              <a:off x="569230" y="327966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39" name="TextBox 138"/>
            <p:cNvSpPr txBox="1"/>
            <p:nvPr/>
          </p:nvSpPr>
          <p:spPr>
            <a:xfrm>
              <a:off x="241863" y="3282425"/>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140" name="TextBox 139"/>
            <p:cNvSpPr txBox="1"/>
            <p:nvPr/>
          </p:nvSpPr>
          <p:spPr>
            <a:xfrm>
              <a:off x="1962772" y="328430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41" name="TextBox 140"/>
            <p:cNvSpPr txBox="1"/>
            <p:nvPr/>
          </p:nvSpPr>
          <p:spPr>
            <a:xfrm>
              <a:off x="1632070" y="3289571"/>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grpSp>
        <p:nvGrpSpPr>
          <p:cNvPr id="142" name="Group 141"/>
          <p:cNvGrpSpPr/>
          <p:nvPr/>
        </p:nvGrpSpPr>
        <p:grpSpPr>
          <a:xfrm>
            <a:off x="2762748" y="3719036"/>
            <a:ext cx="2273007" cy="461665"/>
            <a:chOff x="241863" y="3279664"/>
            <a:chExt cx="2678457" cy="471572"/>
          </a:xfrm>
        </p:grpSpPr>
        <p:sp>
          <p:nvSpPr>
            <p:cNvPr id="143" name="TextBox 142"/>
            <p:cNvSpPr txBox="1"/>
            <p:nvPr/>
          </p:nvSpPr>
          <p:spPr>
            <a:xfrm>
              <a:off x="569230" y="3279664"/>
              <a:ext cx="957548"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144" name="TextBox 143"/>
            <p:cNvSpPr txBox="1"/>
            <p:nvPr/>
          </p:nvSpPr>
          <p:spPr>
            <a:xfrm>
              <a:off x="241863" y="3282425"/>
              <a:ext cx="290198" cy="461665"/>
            </a:xfrm>
            <a:prstGeom prst="rect">
              <a:avLst/>
            </a:prstGeom>
            <a:solidFill>
              <a:srgbClr val="0000FF"/>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145" name="TextBox 144"/>
            <p:cNvSpPr txBox="1"/>
            <p:nvPr/>
          </p:nvSpPr>
          <p:spPr>
            <a:xfrm>
              <a:off x="1962772" y="328430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46" name="TextBox 145"/>
            <p:cNvSpPr txBox="1"/>
            <p:nvPr/>
          </p:nvSpPr>
          <p:spPr>
            <a:xfrm>
              <a:off x="1632070" y="3289571"/>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sp>
        <p:nvSpPr>
          <p:cNvPr id="165" name="TextBox 164"/>
          <p:cNvSpPr txBox="1"/>
          <p:nvPr/>
        </p:nvSpPr>
        <p:spPr>
          <a:xfrm>
            <a:off x="257462" y="2949437"/>
            <a:ext cx="1366092" cy="523220"/>
          </a:xfrm>
          <a:prstGeom prst="rect">
            <a:avLst/>
          </a:prstGeom>
          <a:noFill/>
        </p:spPr>
        <p:txBody>
          <a:bodyPr wrap="none" rtlCol="0">
            <a:spAutoFit/>
          </a:bodyPr>
          <a:lstStyle/>
          <a:p>
            <a:r>
              <a:rPr lang="en-US" sz="2800" dirty="0" smtClean="0"/>
              <a:t>Level 1:</a:t>
            </a:r>
            <a:endParaRPr lang="en-US" sz="2800" i="1" dirty="0"/>
          </a:p>
        </p:txBody>
      </p:sp>
      <p:sp>
        <p:nvSpPr>
          <p:cNvPr id="78" name="TextBox 77"/>
          <p:cNvSpPr txBox="1"/>
          <p:nvPr/>
        </p:nvSpPr>
        <p:spPr>
          <a:xfrm>
            <a:off x="5698053" y="1611280"/>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80" name="TextBox 79"/>
          <p:cNvSpPr txBox="1"/>
          <p:nvPr/>
        </p:nvSpPr>
        <p:spPr>
          <a:xfrm>
            <a:off x="7078206" y="1599695"/>
            <a:ext cx="290198" cy="461665"/>
          </a:xfrm>
          <a:prstGeom prst="rect">
            <a:avLst/>
          </a:prstGeom>
          <a:solidFill>
            <a:srgbClr val="800000"/>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81" name="TextBox 80"/>
          <p:cNvSpPr txBox="1"/>
          <p:nvPr/>
        </p:nvSpPr>
        <p:spPr>
          <a:xfrm>
            <a:off x="6019134" y="1611280"/>
            <a:ext cx="957548" cy="461665"/>
          </a:xfrm>
          <a:prstGeom prst="rect">
            <a:avLst/>
          </a:prstGeom>
          <a:solidFill>
            <a:srgbClr val="262626"/>
          </a:solidFill>
        </p:spPr>
        <p:txBody>
          <a:bodyPr wrap="square" rtlCol="0">
            <a:spAutoFit/>
          </a:bodyPr>
          <a:lstStyle/>
          <a:p>
            <a:pPr algn="ctr"/>
            <a:endParaRPr lang="en-US" sz="2400" i="1" dirty="0">
              <a:solidFill>
                <a:schemeClr val="bg1"/>
              </a:solidFill>
            </a:endParaRPr>
          </a:p>
        </p:txBody>
      </p:sp>
      <p:sp>
        <p:nvSpPr>
          <p:cNvPr id="82" name="TextBox 81"/>
          <p:cNvSpPr txBox="1"/>
          <p:nvPr/>
        </p:nvSpPr>
        <p:spPr>
          <a:xfrm>
            <a:off x="7407167" y="1604401"/>
            <a:ext cx="957548" cy="461665"/>
          </a:xfrm>
          <a:prstGeom prst="rect">
            <a:avLst/>
          </a:prstGeom>
          <a:solidFill>
            <a:srgbClr val="800000"/>
          </a:solidFill>
        </p:spPr>
        <p:txBody>
          <a:bodyPr wrap="square" rtlCol="0">
            <a:spAutoFit/>
          </a:bodyPr>
          <a:lstStyle/>
          <a:p>
            <a:pPr algn="ctr"/>
            <a:endParaRPr lang="en-US" sz="2400" i="1" dirty="0">
              <a:solidFill>
                <a:schemeClr val="bg1"/>
              </a:solidFill>
            </a:endParaRPr>
          </a:p>
        </p:txBody>
      </p:sp>
      <p:sp>
        <p:nvSpPr>
          <p:cNvPr id="190" name="Oval 189"/>
          <p:cNvSpPr/>
          <p:nvPr/>
        </p:nvSpPr>
        <p:spPr>
          <a:xfrm>
            <a:off x="1579561" y="1417638"/>
            <a:ext cx="1540881" cy="859179"/>
          </a:xfrm>
          <a:prstGeom prst="ellipse">
            <a:avLst/>
          </a:prstGeom>
          <a:noFill/>
          <a:ln w="38100" cmpd="sng">
            <a:solidFill>
              <a:schemeClr val="tx1">
                <a:lumMod val="50000"/>
                <a:lumOff val="50000"/>
              </a:schemeClr>
            </a:solidFill>
            <a:prstDash val="sysDash"/>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1" name="Oval 190"/>
          <p:cNvSpPr/>
          <p:nvPr/>
        </p:nvSpPr>
        <p:spPr>
          <a:xfrm>
            <a:off x="3009017" y="1438916"/>
            <a:ext cx="1540881" cy="859179"/>
          </a:xfrm>
          <a:prstGeom prst="ellipse">
            <a:avLst/>
          </a:prstGeom>
          <a:noFill/>
          <a:ln w="38100" cmpd="sng">
            <a:solidFill>
              <a:schemeClr val="tx1">
                <a:lumMod val="50000"/>
                <a:lumOff val="50000"/>
              </a:schemeClr>
            </a:solidFill>
            <a:prstDash val="sysDash"/>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9" name="Straight Arrow Connector 38"/>
          <p:cNvCxnSpPr/>
          <p:nvPr/>
        </p:nvCxnSpPr>
        <p:spPr>
          <a:xfrm flipH="1">
            <a:off x="1775328" y="2304787"/>
            <a:ext cx="482249" cy="1216710"/>
          </a:xfrm>
          <a:prstGeom prst="straightConnector1">
            <a:avLst/>
          </a:prstGeom>
          <a:ln w="38100" cmpd="sng">
            <a:solidFill>
              <a:srgbClr val="7F7F7F"/>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92" name="Straight Arrow Connector 191"/>
          <p:cNvCxnSpPr>
            <a:stCxn id="191" idx="4"/>
          </p:cNvCxnSpPr>
          <p:nvPr/>
        </p:nvCxnSpPr>
        <p:spPr>
          <a:xfrm>
            <a:off x="3779458" y="2298095"/>
            <a:ext cx="409324" cy="1223402"/>
          </a:xfrm>
          <a:prstGeom prst="straightConnector1">
            <a:avLst/>
          </a:prstGeom>
          <a:ln w="38100" cmpd="sng">
            <a:solidFill>
              <a:srgbClr val="7F7F7F"/>
            </a:solidFill>
            <a:prstDash val="sysDash"/>
            <a:tailEnd type="arrow"/>
          </a:ln>
        </p:spPr>
        <p:style>
          <a:lnRef idx="2">
            <a:schemeClr val="accent1"/>
          </a:lnRef>
          <a:fillRef idx="0">
            <a:schemeClr val="accent1"/>
          </a:fillRef>
          <a:effectRef idx="1">
            <a:schemeClr val="accent1"/>
          </a:effectRef>
          <a:fontRef idx="minor">
            <a:schemeClr val="tx1"/>
          </a:fontRef>
        </p:style>
      </p:cxnSp>
      <p:grpSp>
        <p:nvGrpSpPr>
          <p:cNvPr id="47" name="Group 46"/>
          <p:cNvGrpSpPr/>
          <p:nvPr/>
        </p:nvGrpSpPr>
        <p:grpSpPr>
          <a:xfrm>
            <a:off x="6936049" y="5342244"/>
            <a:ext cx="2207951" cy="1164189"/>
            <a:chOff x="6936049" y="5213501"/>
            <a:chExt cx="2207951" cy="1164189"/>
          </a:xfrm>
        </p:grpSpPr>
        <p:pic>
          <p:nvPicPr>
            <p:cNvPr id="194" name="Picture 193"/>
            <p:cNvPicPr>
              <a:picLocks noChangeAspect="1"/>
            </p:cNvPicPr>
            <p:nvPr/>
          </p:nvPicPr>
          <p:blipFill rotWithShape="1">
            <a:blip r:embed="rId3"/>
            <a:srcRect b="28069"/>
            <a:stretch/>
          </p:blipFill>
          <p:spPr>
            <a:xfrm>
              <a:off x="6936049" y="5213501"/>
              <a:ext cx="2207951" cy="1164189"/>
            </a:xfrm>
            <a:prstGeom prst="rect">
              <a:avLst/>
            </a:prstGeom>
          </p:spPr>
        </p:pic>
        <p:sp>
          <p:nvSpPr>
            <p:cNvPr id="197" name="Oval 196"/>
            <p:cNvSpPr/>
            <p:nvPr/>
          </p:nvSpPr>
          <p:spPr>
            <a:xfrm>
              <a:off x="8007853" y="5227798"/>
              <a:ext cx="64579" cy="67177"/>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8" name="Oval 197"/>
            <p:cNvSpPr/>
            <p:nvPr/>
          </p:nvSpPr>
          <p:spPr>
            <a:xfrm>
              <a:off x="8591957" y="5762097"/>
              <a:ext cx="64579" cy="67177"/>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9" name="Oval 198"/>
            <p:cNvSpPr/>
            <p:nvPr/>
          </p:nvSpPr>
          <p:spPr>
            <a:xfrm>
              <a:off x="8255630" y="6281065"/>
              <a:ext cx="64579" cy="67177"/>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6" name="Freeform 195"/>
            <p:cNvSpPr/>
            <p:nvPr/>
          </p:nvSpPr>
          <p:spPr>
            <a:xfrm>
              <a:off x="8051617" y="5259398"/>
              <a:ext cx="574537" cy="1066956"/>
            </a:xfrm>
            <a:custGeom>
              <a:avLst/>
              <a:gdLst>
                <a:gd name="connsiteX0" fmla="*/ 0 w 574537"/>
                <a:gd name="connsiteY0" fmla="*/ 0 h 1066956"/>
                <a:gd name="connsiteX1" fmla="*/ 574537 w 574537"/>
                <a:gd name="connsiteY1" fmla="*/ 535638 h 1066956"/>
                <a:gd name="connsiteX2" fmla="*/ 224631 w 574537"/>
                <a:gd name="connsiteY2" fmla="*/ 1066956 h 1066956"/>
              </a:gdLst>
              <a:ahLst/>
              <a:cxnLst>
                <a:cxn ang="0">
                  <a:pos x="connsiteX0" y="connsiteY0"/>
                </a:cxn>
                <a:cxn ang="0">
                  <a:pos x="connsiteX1" y="connsiteY1"/>
                </a:cxn>
                <a:cxn ang="0">
                  <a:pos x="connsiteX2" y="connsiteY2"/>
                </a:cxn>
              </a:cxnLst>
              <a:rect l="l" t="t" r="r" b="b"/>
              <a:pathLst>
                <a:path w="574537" h="1066956">
                  <a:moveTo>
                    <a:pt x="0" y="0"/>
                  </a:moveTo>
                  <a:lnTo>
                    <a:pt x="574537" y="535638"/>
                  </a:lnTo>
                  <a:lnTo>
                    <a:pt x="224631" y="1066956"/>
                  </a:lnTo>
                </a:path>
              </a:pathLst>
            </a:custGeom>
            <a:ln>
              <a:solidFill>
                <a:srgbClr val="8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67" name="Rectangle 66"/>
          <p:cNvSpPr/>
          <p:nvPr/>
        </p:nvSpPr>
        <p:spPr>
          <a:xfrm>
            <a:off x="2840700" y="5058674"/>
            <a:ext cx="4194896" cy="1623536"/>
          </a:xfrm>
          <a:prstGeom prst="rect">
            <a:avLst/>
          </a:prstGeom>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b="1" u="sng" dirty="0" smtClean="0">
                <a:solidFill>
                  <a:schemeClr val="tx1"/>
                </a:solidFill>
              </a:rPr>
              <a:t>THE GOAL:</a:t>
            </a:r>
          </a:p>
          <a:p>
            <a:pPr algn="ctr"/>
            <a:r>
              <a:rPr lang="en-US" sz="2800" dirty="0" smtClean="0">
                <a:solidFill>
                  <a:schemeClr val="tx1"/>
                </a:solidFill>
              </a:rPr>
              <a:t>Level </a:t>
            </a:r>
            <a:r>
              <a:rPr lang="en-US" sz="2800" i="1" dirty="0" err="1" smtClean="0">
                <a:solidFill>
                  <a:schemeClr val="tx1"/>
                </a:solidFill>
              </a:rPr>
              <a:t>i</a:t>
            </a:r>
            <a:r>
              <a:rPr lang="en-US" sz="2800" dirty="0" smtClean="0">
                <a:solidFill>
                  <a:schemeClr val="tx1"/>
                </a:solidFill>
              </a:rPr>
              <a:t> </a:t>
            </a:r>
            <a:r>
              <a:rPr lang="en-US" sz="2800" dirty="0" smtClean="0">
                <a:solidFill>
                  <a:schemeClr val="tx1"/>
                </a:solidFill>
                <a:sym typeface="Wingdings"/>
              </a:rPr>
              <a:t> </a:t>
            </a:r>
            <a:r>
              <a:rPr lang="en-US" sz="2800" i="1" dirty="0" smtClean="0">
                <a:solidFill>
                  <a:schemeClr val="tx1"/>
                </a:solidFill>
                <a:sym typeface="Wingdings"/>
              </a:rPr>
              <a:t>i</a:t>
            </a:r>
            <a:r>
              <a:rPr lang="en-US" sz="2800" dirty="0" smtClean="0">
                <a:solidFill>
                  <a:schemeClr val="tx1"/>
                </a:solidFill>
                <a:sym typeface="Wingdings"/>
              </a:rPr>
              <a:t>+1 </a:t>
            </a:r>
            <a:r>
              <a:rPr lang="en-US" sz="2800" dirty="0" err="1" smtClean="0">
                <a:solidFill>
                  <a:schemeClr val="tx1"/>
                </a:solidFill>
                <a:sym typeface="Wingdings"/>
              </a:rPr>
              <a:t>st</a:t>
            </a:r>
            <a:endParaRPr lang="en-US" sz="2800" dirty="0">
              <a:solidFill>
                <a:schemeClr val="tx1"/>
              </a:solidFill>
              <a:sym typeface="Wingdings"/>
            </a:endParaRPr>
          </a:p>
          <a:p>
            <a:pPr algn="ctr"/>
            <a:r>
              <a:rPr lang="en-US" sz="2800" dirty="0" smtClean="0">
                <a:solidFill>
                  <a:schemeClr val="tx1"/>
                </a:solidFill>
                <a:sym typeface="Wingdings"/>
              </a:rPr>
              <a:t>Path structure preserved!</a:t>
            </a:r>
          </a:p>
        </p:txBody>
      </p:sp>
    </p:spTree>
    <p:extLst>
      <p:ext uri="{BB962C8B-B14F-4D97-AF65-F5344CB8AC3E}">
        <p14:creationId xmlns:p14="http://schemas.microsoft.com/office/powerpoint/2010/main" val="4126279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90" grpId="0" animBg="1"/>
      <p:bldP spid="19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Additive Secret Sharing</a:t>
            </a:r>
            <a:endParaRPr lang="en-US" sz="4000" dirty="0">
              <a:solidFill>
                <a:schemeClr val="tx1">
                  <a:lumMod val="50000"/>
                  <a:lumOff val="50000"/>
                </a:schemeClr>
              </a:solidFill>
            </a:endParaRPr>
          </a:p>
        </p:txBody>
      </p:sp>
      <p:grpSp>
        <p:nvGrpSpPr>
          <p:cNvPr id="28" name="Group 27"/>
          <p:cNvGrpSpPr/>
          <p:nvPr/>
        </p:nvGrpSpPr>
        <p:grpSpPr>
          <a:xfrm>
            <a:off x="3646928" y="2332038"/>
            <a:ext cx="1996509" cy="1344347"/>
            <a:chOff x="3456871" y="2761871"/>
            <a:chExt cx="978981" cy="782085"/>
          </a:xfrm>
        </p:grpSpPr>
        <p:sp>
          <p:nvSpPr>
            <p:cNvPr id="29" name="TextBox 28"/>
            <p:cNvSpPr txBox="1"/>
            <p:nvPr/>
          </p:nvSpPr>
          <p:spPr>
            <a:xfrm>
              <a:off x="4179434" y="2761871"/>
              <a:ext cx="256418" cy="340199"/>
            </a:xfrm>
            <a:prstGeom prst="rect">
              <a:avLst/>
            </a:prstGeom>
            <a:solidFill>
              <a:schemeClr val="accent1">
                <a:lumMod val="40000"/>
                <a:lumOff val="60000"/>
                <a:alpha val="60000"/>
              </a:schemeClr>
            </a:solidFill>
          </p:spPr>
          <p:txBody>
            <a:bodyPr wrap="none" rtlCol="0">
              <a:spAutoFit/>
            </a:bodyPr>
            <a:lstStyle/>
            <a:p>
              <a:r>
                <a:rPr lang="en-US" sz="3200" i="1" dirty="0" smtClean="0">
                  <a:latin typeface="Gill Sans MT"/>
                  <a:cs typeface="Gill Sans MT"/>
                </a:rPr>
                <a:t>s</a:t>
              </a:r>
              <a:r>
                <a:rPr lang="en-US" sz="3200" i="1" baseline="-25000" dirty="0" smtClean="0">
                  <a:latin typeface="Gill Sans MT"/>
                  <a:cs typeface="Gill Sans MT"/>
                </a:rPr>
                <a:t>0</a:t>
              </a:r>
              <a:endParaRPr lang="en-US" sz="3200" i="1" baseline="-25000" dirty="0">
                <a:latin typeface="Gill Sans MT"/>
                <a:cs typeface="Gill Sans MT"/>
              </a:endParaRPr>
            </a:p>
          </p:txBody>
        </p:sp>
        <p:sp>
          <p:nvSpPr>
            <p:cNvPr id="30" name="TextBox 29"/>
            <p:cNvSpPr txBox="1"/>
            <p:nvPr/>
          </p:nvSpPr>
          <p:spPr>
            <a:xfrm>
              <a:off x="4170870" y="3203758"/>
              <a:ext cx="259137" cy="340198"/>
            </a:xfrm>
            <a:prstGeom prst="rect">
              <a:avLst/>
            </a:prstGeom>
            <a:solidFill>
              <a:schemeClr val="accent1">
                <a:lumMod val="40000"/>
                <a:lumOff val="60000"/>
                <a:alpha val="60000"/>
              </a:schemeClr>
            </a:solidFill>
          </p:spPr>
          <p:txBody>
            <a:bodyPr wrap="none" rtlCol="0">
              <a:spAutoFit/>
            </a:bodyPr>
            <a:lstStyle/>
            <a:p>
              <a:r>
                <a:rPr lang="en-US" sz="3200" i="1" dirty="0" smtClean="0">
                  <a:latin typeface="Gill Sans MT"/>
                  <a:cs typeface="Gill Sans MT"/>
                </a:rPr>
                <a:t>s</a:t>
              </a:r>
              <a:r>
                <a:rPr lang="en-US" sz="3200" i="1" baseline="-25000" dirty="0" smtClean="0">
                  <a:latin typeface="Gill Sans MT"/>
                  <a:cs typeface="Gill Sans MT"/>
                </a:rPr>
                <a:t>1</a:t>
              </a:r>
              <a:endParaRPr lang="en-US" sz="3200" i="1" baseline="-25000" dirty="0">
                <a:latin typeface="Gill Sans MT"/>
                <a:cs typeface="Gill Sans MT"/>
              </a:endParaRPr>
            </a:p>
          </p:txBody>
        </p:sp>
        <p:cxnSp>
          <p:nvCxnSpPr>
            <p:cNvPr id="31" name="Straight Arrow Connector 30"/>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39" name="TextBox 38"/>
          <p:cNvSpPr txBox="1"/>
          <p:nvPr/>
        </p:nvSpPr>
        <p:spPr>
          <a:xfrm>
            <a:off x="3202439" y="2667137"/>
            <a:ext cx="444490" cy="584776"/>
          </a:xfrm>
          <a:prstGeom prst="rect">
            <a:avLst/>
          </a:prstGeom>
          <a:noFill/>
        </p:spPr>
        <p:txBody>
          <a:bodyPr wrap="none" rtlCol="0">
            <a:spAutoFit/>
          </a:bodyPr>
          <a:lstStyle/>
          <a:p>
            <a:r>
              <a:rPr lang="en-US" sz="3200" i="1" dirty="0" smtClean="0"/>
              <a:t>s</a:t>
            </a:r>
            <a:endParaRPr lang="en-US" sz="3200" i="1" dirty="0"/>
          </a:p>
        </p:txBody>
      </p:sp>
      <p:sp>
        <p:nvSpPr>
          <p:cNvPr id="40" name="Content Placeholder 2"/>
          <p:cNvSpPr>
            <a:spLocks noGrp="1"/>
          </p:cNvSpPr>
          <p:nvPr>
            <p:ph idx="1"/>
          </p:nvPr>
        </p:nvSpPr>
        <p:spPr>
          <a:xfrm>
            <a:off x="1961375" y="4430411"/>
            <a:ext cx="5777626" cy="1708276"/>
          </a:xfrm>
        </p:spPr>
        <p:txBody>
          <a:bodyPr>
            <a:normAutofit/>
          </a:bodyPr>
          <a:lstStyle/>
          <a:p>
            <a:pPr marL="285750" indent="-285750"/>
            <a:r>
              <a:rPr lang="en-US" sz="2800" b="1" dirty="0"/>
              <a:t>Secrecy</a:t>
            </a:r>
            <a:r>
              <a:rPr lang="en-US" sz="2800" dirty="0"/>
              <a:t>:  </a:t>
            </a:r>
            <a:r>
              <a:rPr lang="en-US" sz="2800" i="1" dirty="0" err="1"/>
              <a:t>s</a:t>
            </a:r>
            <a:r>
              <a:rPr lang="en-US" sz="2800" i="1" baseline="-25000" dirty="0" err="1"/>
              <a:t>i</a:t>
            </a:r>
            <a:r>
              <a:rPr lang="en-US" sz="2800" dirty="0"/>
              <a:t> hides </a:t>
            </a:r>
            <a:r>
              <a:rPr lang="en-US" sz="2800" i="1" dirty="0" smtClean="0"/>
              <a:t>s</a:t>
            </a:r>
            <a:endParaRPr lang="en-US" sz="2800" b="1" dirty="0" smtClean="0"/>
          </a:p>
          <a:p>
            <a:pPr marL="285750" indent="-285750"/>
            <a:r>
              <a:rPr lang="en-US" sz="2800" b="1" dirty="0" smtClean="0"/>
              <a:t>Reconstruction</a:t>
            </a:r>
            <a:r>
              <a:rPr lang="en-US" sz="2800" dirty="0" smtClean="0"/>
              <a:t>:  </a:t>
            </a:r>
            <a:r>
              <a:rPr lang="en-US" sz="2800" i="1" dirty="0" smtClean="0"/>
              <a:t>s</a:t>
            </a:r>
            <a:r>
              <a:rPr lang="en-US" sz="2800" i="1" baseline="-25000" dirty="0" smtClean="0"/>
              <a:t>0</a:t>
            </a:r>
            <a:r>
              <a:rPr lang="en-US" sz="2800" dirty="0" smtClean="0"/>
              <a:t> + </a:t>
            </a:r>
            <a:r>
              <a:rPr lang="en-US" sz="2800" i="1" dirty="0" smtClean="0"/>
              <a:t>s</a:t>
            </a:r>
            <a:r>
              <a:rPr lang="en-US" sz="2800" i="1" baseline="-25000" dirty="0" smtClean="0"/>
              <a:t>1</a:t>
            </a:r>
            <a:r>
              <a:rPr lang="en-US" sz="2800" dirty="0" smtClean="0"/>
              <a:t> = </a:t>
            </a:r>
            <a:r>
              <a:rPr lang="en-US" sz="2800" i="1" dirty="0" smtClean="0"/>
              <a:t>s  </a:t>
            </a:r>
            <a:r>
              <a:rPr lang="en-US" sz="2800" dirty="0" smtClean="0"/>
              <a:t>(in G)</a:t>
            </a:r>
          </a:p>
        </p:txBody>
      </p:sp>
      <p:sp>
        <p:nvSpPr>
          <p:cNvPr id="41" name="Rectangle 40"/>
          <p:cNvSpPr/>
          <p:nvPr/>
        </p:nvSpPr>
        <p:spPr>
          <a:xfrm>
            <a:off x="457200" y="6955986"/>
            <a:ext cx="7471890" cy="644987"/>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rgbClr val="000000"/>
                </a:solidFill>
              </a:rPr>
              <a:t>Note: For this talk, consider </a:t>
            </a:r>
            <a:r>
              <a:rPr lang="en-US" sz="2800" b="1" i="1" dirty="0" smtClean="0">
                <a:solidFill>
                  <a:srgbClr val="000000"/>
                </a:solidFill>
              </a:rPr>
              <a:t>passive</a:t>
            </a:r>
            <a:r>
              <a:rPr lang="en-US" sz="2800" b="1" dirty="0" smtClean="0">
                <a:solidFill>
                  <a:srgbClr val="000000"/>
                </a:solidFill>
              </a:rPr>
              <a:t> </a:t>
            </a:r>
            <a:r>
              <a:rPr lang="en-US" sz="2800" dirty="0" smtClean="0">
                <a:solidFill>
                  <a:srgbClr val="000000"/>
                </a:solidFill>
              </a:rPr>
              <a:t>adversaries</a:t>
            </a:r>
            <a:endParaRPr lang="en-US" sz="2800" dirty="0">
              <a:solidFill>
                <a:srgbClr val="000000"/>
              </a:solidFill>
            </a:endParaRPr>
          </a:p>
        </p:txBody>
      </p:sp>
      <p:grpSp>
        <p:nvGrpSpPr>
          <p:cNvPr id="11" name="Group 10"/>
          <p:cNvGrpSpPr/>
          <p:nvPr/>
        </p:nvGrpSpPr>
        <p:grpSpPr>
          <a:xfrm>
            <a:off x="4804140" y="2176505"/>
            <a:ext cx="2023757" cy="1668704"/>
            <a:chOff x="7535808" y="5488217"/>
            <a:chExt cx="1102511" cy="909085"/>
          </a:xfrm>
        </p:grpSpPr>
        <p:sp>
          <p:nvSpPr>
            <p:cNvPr id="12" name="TextBox 11"/>
            <p:cNvSpPr txBox="1"/>
            <p:nvPr/>
          </p:nvSpPr>
          <p:spPr>
            <a:xfrm>
              <a:off x="7724723" y="5821542"/>
              <a:ext cx="214841" cy="285042"/>
            </a:xfrm>
            <a:prstGeom prst="rect">
              <a:avLst/>
            </a:prstGeom>
            <a:noFill/>
          </p:spPr>
          <p:txBody>
            <a:bodyPr wrap="none" rtlCol="0">
              <a:spAutoFit/>
            </a:bodyPr>
            <a:lstStyle/>
            <a:p>
              <a:r>
                <a:rPr lang="en-US" sz="2800" dirty="0" smtClean="0">
                  <a:latin typeface="Gill Sans MT"/>
                  <a:cs typeface="Gill Sans MT"/>
                </a:rPr>
                <a:t>+</a:t>
              </a:r>
              <a:endParaRPr lang="en-US" sz="2800" dirty="0">
                <a:latin typeface="Gill Sans MT"/>
                <a:cs typeface="Gill Sans MT"/>
              </a:endParaRPr>
            </a:p>
          </p:txBody>
        </p:sp>
        <p:sp>
          <p:nvSpPr>
            <p:cNvPr id="13" name="TextBox 12"/>
            <p:cNvSpPr txBox="1"/>
            <p:nvPr/>
          </p:nvSpPr>
          <p:spPr>
            <a:xfrm>
              <a:off x="8219985" y="5793615"/>
              <a:ext cx="418334" cy="318577"/>
            </a:xfrm>
            <a:prstGeom prst="rect">
              <a:avLst/>
            </a:prstGeom>
            <a:noFill/>
          </p:spPr>
          <p:txBody>
            <a:bodyPr wrap="none" rtlCol="0">
              <a:spAutoFit/>
            </a:bodyPr>
            <a:lstStyle/>
            <a:p>
              <a:r>
                <a:rPr lang="en-US" sz="3200" i="1" dirty="0" smtClean="0">
                  <a:solidFill>
                    <a:schemeClr val="tx1">
                      <a:lumMod val="50000"/>
                      <a:lumOff val="50000"/>
                    </a:schemeClr>
                  </a:solidFill>
                  <a:latin typeface="Gill Sans MT"/>
                  <a:cs typeface="Gill Sans MT"/>
                </a:rPr>
                <a:t>= </a:t>
              </a:r>
              <a:r>
                <a:rPr lang="en-US" sz="1000" i="1" dirty="0" smtClean="0">
                  <a:solidFill>
                    <a:schemeClr val="tx1">
                      <a:lumMod val="50000"/>
                      <a:lumOff val="50000"/>
                    </a:schemeClr>
                  </a:solidFill>
                  <a:latin typeface="Gill Sans MT"/>
                  <a:cs typeface="Gill Sans MT"/>
                </a:rPr>
                <a:t> </a:t>
              </a:r>
              <a:r>
                <a:rPr lang="en-US" sz="3200" i="1" dirty="0" smtClean="0">
                  <a:latin typeface="Gill Sans MT"/>
                  <a:cs typeface="Gill Sans MT"/>
                </a:rPr>
                <a:t>s</a:t>
              </a:r>
              <a:endParaRPr lang="en-US" sz="3200" i="1" baseline="-25000" dirty="0">
                <a:latin typeface="Gill Sans MT"/>
                <a:cs typeface="Gill Sans MT"/>
              </a:endParaRPr>
            </a:p>
          </p:txBody>
        </p:sp>
        <p:sp>
          <p:nvSpPr>
            <p:cNvPr id="14" name="Oval 13"/>
            <p:cNvSpPr/>
            <p:nvPr/>
          </p:nvSpPr>
          <p:spPr>
            <a:xfrm>
              <a:off x="7535808" y="5488217"/>
              <a:ext cx="607785" cy="909085"/>
            </a:xfrm>
            <a:prstGeom prst="ellipse">
              <a:avLst/>
            </a:prstGeom>
            <a:noFill/>
            <a:ln w="158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Gill Sans MT"/>
                <a:cs typeface="Gill Sans MT"/>
              </a:endParaRPr>
            </a:p>
          </p:txBody>
        </p:sp>
      </p:grpSp>
      <p:sp>
        <p:nvSpPr>
          <p:cNvPr id="3" name="TextBox 2"/>
          <p:cNvSpPr txBox="1"/>
          <p:nvPr/>
        </p:nvSpPr>
        <p:spPr>
          <a:xfrm>
            <a:off x="2626321" y="1417638"/>
            <a:ext cx="3728905" cy="461665"/>
          </a:xfrm>
          <a:prstGeom prst="rect">
            <a:avLst/>
          </a:prstGeom>
          <a:noFill/>
        </p:spPr>
        <p:txBody>
          <a:bodyPr wrap="none" rtlCol="0">
            <a:spAutoFit/>
          </a:bodyPr>
          <a:lstStyle/>
          <a:p>
            <a:pPr algn="ctr"/>
            <a:r>
              <a:rPr lang="en-US" sz="2400" dirty="0" smtClean="0"/>
              <a:t>Elements in </a:t>
            </a:r>
            <a:r>
              <a:rPr lang="en-US" sz="2400" dirty="0" err="1" smtClean="0"/>
              <a:t>Abelian</a:t>
            </a:r>
            <a:r>
              <a:rPr lang="en-US" sz="2400" dirty="0" smtClean="0"/>
              <a:t> group G</a:t>
            </a:r>
            <a:endParaRPr lang="en-US" sz="2400" dirty="0"/>
          </a:p>
        </p:txBody>
      </p:sp>
      <p:sp>
        <p:nvSpPr>
          <p:cNvPr id="4" name="Rectangle 3"/>
          <p:cNvSpPr/>
          <p:nvPr/>
        </p:nvSpPr>
        <p:spPr>
          <a:xfrm>
            <a:off x="9564878" y="3351223"/>
            <a:ext cx="1929272" cy="369332"/>
          </a:xfrm>
          <a:prstGeom prst="rect">
            <a:avLst/>
          </a:prstGeom>
        </p:spPr>
        <p:txBody>
          <a:bodyPr wrap="none">
            <a:spAutoFit/>
          </a:bodyPr>
          <a:lstStyle/>
          <a:p>
            <a:pPr marL="285750" indent="-285750"/>
            <a:r>
              <a:rPr lang="en-US" dirty="0"/>
              <a:t>Efficiency:  |</a:t>
            </a:r>
            <a:r>
              <a:rPr lang="en-US" i="1" dirty="0" err="1"/>
              <a:t>s</a:t>
            </a:r>
            <a:r>
              <a:rPr lang="en-US" i="1" baseline="-25000" dirty="0" err="1"/>
              <a:t>i</a:t>
            </a:r>
            <a:r>
              <a:rPr lang="en-US" dirty="0"/>
              <a:t>| ~ </a:t>
            </a:r>
            <a:r>
              <a:rPr lang="en-US" i="1" dirty="0"/>
              <a:t>s</a:t>
            </a:r>
          </a:p>
        </p:txBody>
      </p:sp>
    </p:spTree>
    <p:extLst>
      <p:ext uri="{BB962C8B-B14F-4D97-AF65-F5344CB8AC3E}">
        <p14:creationId xmlns:p14="http://schemas.microsoft.com/office/powerpoint/2010/main" val="796961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Attain DPF Binary Tree</a:t>
            </a:r>
            <a:endParaRPr lang="en-US" dirty="0"/>
          </a:p>
        </p:txBody>
      </p:sp>
      <p:grpSp>
        <p:nvGrpSpPr>
          <p:cNvPr id="33" name="Group 32"/>
          <p:cNvGrpSpPr/>
          <p:nvPr/>
        </p:nvGrpSpPr>
        <p:grpSpPr>
          <a:xfrm>
            <a:off x="9707909" y="4148177"/>
            <a:ext cx="930831" cy="2172732"/>
            <a:chOff x="6647020" y="2527017"/>
            <a:chExt cx="930831" cy="2172732"/>
          </a:xfrm>
        </p:grpSpPr>
        <p:sp>
          <p:nvSpPr>
            <p:cNvPr id="16" name="Freeform 15"/>
            <p:cNvSpPr/>
            <p:nvPr/>
          </p:nvSpPr>
          <p:spPr>
            <a:xfrm>
              <a:off x="6684022" y="2561999"/>
              <a:ext cx="864927" cy="2102153"/>
            </a:xfrm>
            <a:custGeom>
              <a:avLst/>
              <a:gdLst>
                <a:gd name="connsiteX0" fmla="*/ 0 w 864927"/>
                <a:gd name="connsiteY0" fmla="*/ 0 h 2102153"/>
                <a:gd name="connsiteX1" fmla="*/ 864927 w 864927"/>
                <a:gd name="connsiteY1" fmla="*/ 585756 h 2102153"/>
                <a:gd name="connsiteX2" fmla="*/ 416041 w 864927"/>
                <a:gd name="connsiteY2" fmla="*/ 1111294 h 2102153"/>
                <a:gd name="connsiteX3" fmla="*/ 678804 w 864927"/>
                <a:gd name="connsiteY3" fmla="*/ 1642307 h 2102153"/>
                <a:gd name="connsiteX4" fmla="*/ 569319 w 864927"/>
                <a:gd name="connsiteY4" fmla="*/ 2102153 h 21021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927" h="2102153">
                  <a:moveTo>
                    <a:pt x="0" y="0"/>
                  </a:moveTo>
                  <a:lnTo>
                    <a:pt x="864927" y="585756"/>
                  </a:lnTo>
                  <a:lnTo>
                    <a:pt x="416041" y="1111294"/>
                  </a:lnTo>
                  <a:lnTo>
                    <a:pt x="678804" y="1642307"/>
                  </a:lnTo>
                  <a:lnTo>
                    <a:pt x="569319" y="2102153"/>
                  </a:lnTo>
                </a:path>
              </a:pathLst>
            </a:custGeom>
            <a:ln>
              <a:solidFill>
                <a:srgbClr val="8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Oval 16"/>
            <p:cNvSpPr/>
            <p:nvPr/>
          </p:nvSpPr>
          <p:spPr>
            <a:xfrm>
              <a:off x="6647020" y="252701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7503005" y="311268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7073996" y="3634788"/>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7325771" y="4174436"/>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7219197" y="4624903"/>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12" name="Group 111"/>
          <p:cNvGrpSpPr/>
          <p:nvPr/>
        </p:nvGrpSpPr>
        <p:grpSpPr>
          <a:xfrm>
            <a:off x="9744911" y="2300495"/>
            <a:ext cx="1616676" cy="779701"/>
            <a:chOff x="868598" y="5652175"/>
            <a:chExt cx="1927527" cy="929620"/>
          </a:xfrm>
        </p:grpSpPr>
        <p:pic>
          <p:nvPicPr>
            <p:cNvPr id="48" name="Picture 47"/>
            <p:cNvPicPr>
              <a:picLocks noChangeAspect="1"/>
            </p:cNvPicPr>
            <p:nvPr/>
          </p:nvPicPr>
          <p:blipFill rotWithShape="1">
            <a:blip r:embed="rId3"/>
            <a:srcRect l="18494" t="-1" r="18010" b="62497"/>
            <a:stretch/>
          </p:blipFill>
          <p:spPr>
            <a:xfrm>
              <a:off x="868598" y="5652175"/>
              <a:ext cx="1927527" cy="929620"/>
            </a:xfrm>
            <a:prstGeom prst="rect">
              <a:avLst/>
            </a:prstGeom>
          </p:spPr>
        </p:pic>
        <p:sp>
          <p:nvSpPr>
            <p:cNvPr id="49" name="Oval 48"/>
            <p:cNvSpPr/>
            <p:nvPr/>
          </p:nvSpPr>
          <p:spPr>
            <a:xfrm>
              <a:off x="1788677" y="5663565"/>
              <a:ext cx="115665" cy="115665"/>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2552175" y="6466130"/>
              <a:ext cx="115665" cy="115665"/>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1" name="Straight Connector 50"/>
            <p:cNvCxnSpPr/>
            <p:nvPr/>
          </p:nvCxnSpPr>
          <p:spPr>
            <a:xfrm>
              <a:off x="1830228" y="5715349"/>
              <a:ext cx="821331" cy="860397"/>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grpSp>
      <p:sp>
        <p:nvSpPr>
          <p:cNvPr id="26" name="TextBox 25"/>
          <p:cNvSpPr txBox="1"/>
          <p:nvPr/>
        </p:nvSpPr>
        <p:spPr>
          <a:xfrm>
            <a:off x="250100" y="1550197"/>
            <a:ext cx="1366092" cy="523220"/>
          </a:xfrm>
          <a:prstGeom prst="rect">
            <a:avLst/>
          </a:prstGeom>
          <a:noFill/>
        </p:spPr>
        <p:txBody>
          <a:bodyPr wrap="none" rtlCol="0">
            <a:spAutoFit/>
          </a:bodyPr>
          <a:lstStyle/>
          <a:p>
            <a:r>
              <a:rPr lang="en-US" sz="2800" dirty="0" smtClean="0"/>
              <a:t>Level 0:</a:t>
            </a:r>
            <a:endParaRPr lang="en-US" sz="2800" i="1" dirty="0"/>
          </a:p>
        </p:txBody>
      </p:sp>
      <p:sp>
        <p:nvSpPr>
          <p:cNvPr id="27" name="TextBox 26"/>
          <p:cNvSpPr txBox="1"/>
          <p:nvPr/>
        </p:nvSpPr>
        <p:spPr>
          <a:xfrm>
            <a:off x="2078486" y="1627054"/>
            <a:ext cx="957548" cy="461665"/>
          </a:xfrm>
          <a:prstGeom prst="rect">
            <a:avLst/>
          </a:prstGeom>
          <a:solidFill>
            <a:srgbClr val="262626"/>
          </a:solidFill>
        </p:spPr>
        <p:txBody>
          <a:bodyPr wrap="square" rtlCol="0">
            <a:spAutoFit/>
          </a:bodyPr>
          <a:lstStyle/>
          <a:p>
            <a:pPr algn="ctr"/>
            <a:endParaRPr lang="en-US" sz="2400" i="1" dirty="0">
              <a:solidFill>
                <a:schemeClr val="bg1"/>
              </a:solidFill>
            </a:endParaRPr>
          </a:p>
        </p:txBody>
      </p:sp>
      <p:sp>
        <p:nvSpPr>
          <p:cNvPr id="41" name="TextBox 40"/>
          <p:cNvSpPr txBox="1"/>
          <p:nvPr/>
        </p:nvSpPr>
        <p:spPr>
          <a:xfrm>
            <a:off x="1751119" y="1629815"/>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56" name="TextBox 55"/>
          <p:cNvSpPr txBox="1"/>
          <p:nvPr/>
        </p:nvSpPr>
        <p:spPr>
          <a:xfrm>
            <a:off x="-1823391" y="7086404"/>
            <a:ext cx="531595" cy="461665"/>
          </a:xfrm>
          <a:prstGeom prst="rect">
            <a:avLst/>
          </a:prstGeom>
          <a:solidFill>
            <a:srgbClr val="0000FF"/>
          </a:solidFill>
        </p:spPr>
        <p:txBody>
          <a:bodyPr wrap="square" rtlCol="0">
            <a:spAutoFit/>
          </a:bodyPr>
          <a:lstStyle/>
          <a:p>
            <a:pPr algn="ctr"/>
            <a:r>
              <a:rPr lang="en-US" sz="2400" dirty="0" smtClean="0">
                <a:solidFill>
                  <a:schemeClr val="bg1"/>
                </a:solidFill>
              </a:rPr>
              <a:t>s</a:t>
            </a:r>
            <a:r>
              <a:rPr lang="en-US" sz="2400" baseline="30000" dirty="0" smtClean="0">
                <a:solidFill>
                  <a:schemeClr val="bg1"/>
                </a:solidFill>
              </a:rPr>
              <a:t>0</a:t>
            </a:r>
            <a:endParaRPr lang="en-US" sz="2400" i="1" baseline="30000" dirty="0">
              <a:solidFill>
                <a:schemeClr val="bg1"/>
              </a:solidFill>
            </a:endParaRPr>
          </a:p>
        </p:txBody>
      </p:sp>
      <p:sp>
        <p:nvSpPr>
          <p:cNvPr id="57" name="TextBox 56"/>
          <p:cNvSpPr txBox="1"/>
          <p:nvPr/>
        </p:nvSpPr>
        <p:spPr>
          <a:xfrm>
            <a:off x="-341334" y="7086404"/>
            <a:ext cx="2804376" cy="461665"/>
          </a:xfrm>
          <a:prstGeom prst="rect">
            <a:avLst/>
          </a:prstGeom>
          <a:solidFill>
            <a:srgbClr val="0000FF"/>
          </a:solidFill>
        </p:spPr>
        <p:txBody>
          <a:bodyPr wrap="square" rtlCol="0">
            <a:spAutoFit/>
          </a:bodyPr>
          <a:lstStyle/>
          <a:p>
            <a:pPr algn="ctr"/>
            <a:endParaRPr lang="en-US" sz="2400" dirty="0">
              <a:solidFill>
                <a:schemeClr val="bg1"/>
              </a:solidFill>
            </a:endParaRPr>
          </a:p>
        </p:txBody>
      </p:sp>
      <p:sp>
        <p:nvSpPr>
          <p:cNvPr id="58" name="Right Arrow 57"/>
          <p:cNvSpPr/>
          <p:nvPr/>
        </p:nvSpPr>
        <p:spPr>
          <a:xfrm>
            <a:off x="-835040" y="7218027"/>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TextBox 58"/>
          <p:cNvSpPr txBox="1"/>
          <p:nvPr/>
        </p:nvSpPr>
        <p:spPr>
          <a:xfrm>
            <a:off x="-913676" y="6956704"/>
            <a:ext cx="574872" cy="369332"/>
          </a:xfrm>
          <a:prstGeom prst="rect">
            <a:avLst/>
          </a:prstGeom>
          <a:noFill/>
        </p:spPr>
        <p:txBody>
          <a:bodyPr wrap="none" rtlCol="0">
            <a:spAutoFit/>
          </a:bodyPr>
          <a:lstStyle/>
          <a:p>
            <a:r>
              <a:rPr lang="en-US" dirty="0" smtClean="0"/>
              <a:t>PRG</a:t>
            </a:r>
            <a:endParaRPr lang="en-US" dirty="0"/>
          </a:p>
        </p:txBody>
      </p:sp>
      <p:cxnSp>
        <p:nvCxnSpPr>
          <p:cNvPr id="61" name="Straight Connector 60"/>
          <p:cNvCxnSpPr>
            <a:stCxn id="57" idx="0"/>
            <a:endCxn id="57" idx="2"/>
          </p:cNvCxnSpPr>
          <p:nvPr/>
        </p:nvCxnSpPr>
        <p:spPr>
          <a:xfrm>
            <a:off x="1060854" y="7086404"/>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85562" y="7090517"/>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1318584" y="7086404"/>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176130" y="7090517"/>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1596237" y="7086404"/>
            <a:ext cx="0" cy="461665"/>
          </a:xfrm>
          <a:prstGeom prst="line">
            <a:avLst/>
          </a:prstGeom>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2710920" y="7036819"/>
            <a:ext cx="556052" cy="461665"/>
          </a:xfrm>
          <a:prstGeom prst="rect">
            <a:avLst/>
          </a:prstGeom>
          <a:solidFill>
            <a:srgbClr val="800000"/>
          </a:solidFill>
        </p:spPr>
        <p:txBody>
          <a:bodyPr wrap="square" rtlCol="0">
            <a:spAutoFit/>
          </a:bodyPr>
          <a:lstStyle/>
          <a:p>
            <a:pPr algn="ctr"/>
            <a:r>
              <a:rPr lang="en-US" sz="2400" dirty="0" smtClean="0">
                <a:solidFill>
                  <a:schemeClr val="bg1"/>
                </a:solidFill>
              </a:rPr>
              <a:t>s’</a:t>
            </a:r>
            <a:r>
              <a:rPr lang="en-US" sz="2400" baseline="30000" dirty="0" smtClean="0">
                <a:solidFill>
                  <a:schemeClr val="bg1"/>
                </a:solidFill>
              </a:rPr>
              <a:t>0</a:t>
            </a:r>
            <a:endParaRPr lang="en-US" sz="2400" i="1" baseline="30000" dirty="0">
              <a:solidFill>
                <a:schemeClr val="bg1"/>
              </a:solidFill>
            </a:endParaRPr>
          </a:p>
        </p:txBody>
      </p:sp>
      <p:sp>
        <p:nvSpPr>
          <p:cNvPr id="69" name="TextBox 68"/>
          <p:cNvSpPr txBox="1"/>
          <p:nvPr/>
        </p:nvSpPr>
        <p:spPr>
          <a:xfrm>
            <a:off x="4007732" y="7036819"/>
            <a:ext cx="2559247" cy="461665"/>
          </a:xfrm>
          <a:prstGeom prst="rect">
            <a:avLst/>
          </a:prstGeom>
          <a:solidFill>
            <a:srgbClr val="800000"/>
          </a:solidFill>
        </p:spPr>
        <p:txBody>
          <a:bodyPr wrap="square" rtlCol="0">
            <a:spAutoFit/>
          </a:bodyPr>
          <a:lstStyle/>
          <a:p>
            <a:pPr algn="ctr"/>
            <a:endParaRPr lang="en-US" sz="2400" dirty="0">
              <a:solidFill>
                <a:schemeClr val="bg1"/>
              </a:solidFill>
            </a:endParaRPr>
          </a:p>
        </p:txBody>
      </p:sp>
      <p:sp>
        <p:nvSpPr>
          <p:cNvPr id="71" name="TextBox 70"/>
          <p:cNvSpPr txBox="1"/>
          <p:nvPr/>
        </p:nvSpPr>
        <p:spPr>
          <a:xfrm>
            <a:off x="3430773" y="6907119"/>
            <a:ext cx="652651" cy="369332"/>
          </a:xfrm>
          <a:prstGeom prst="rect">
            <a:avLst/>
          </a:prstGeom>
          <a:noFill/>
        </p:spPr>
        <p:txBody>
          <a:bodyPr wrap="square" rtlCol="0">
            <a:spAutoFit/>
          </a:bodyPr>
          <a:lstStyle/>
          <a:p>
            <a:r>
              <a:rPr lang="en-US" dirty="0" smtClean="0"/>
              <a:t>PRG</a:t>
            </a:r>
            <a:endParaRPr lang="en-US" dirty="0"/>
          </a:p>
        </p:txBody>
      </p:sp>
      <p:cxnSp>
        <p:nvCxnSpPr>
          <p:cNvPr id="72" name="Straight Connector 71"/>
          <p:cNvCxnSpPr>
            <a:stCxn id="69" idx="0"/>
            <a:endCxn id="69" idx="2"/>
          </p:cNvCxnSpPr>
          <p:nvPr/>
        </p:nvCxnSpPr>
        <p:spPr>
          <a:xfrm>
            <a:off x="5287356" y="7036819"/>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4302219" y="7040932"/>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5559836" y="7036819"/>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4629035" y="7040932"/>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5870051" y="7036819"/>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83" name="Right Arrow 82"/>
          <p:cNvSpPr/>
          <p:nvPr/>
        </p:nvSpPr>
        <p:spPr>
          <a:xfrm>
            <a:off x="3527655" y="7185467"/>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3" name="Group 112"/>
          <p:cNvGrpSpPr/>
          <p:nvPr/>
        </p:nvGrpSpPr>
        <p:grpSpPr>
          <a:xfrm>
            <a:off x="13173551" y="2293097"/>
            <a:ext cx="1763944" cy="836099"/>
            <a:chOff x="5091471" y="2641357"/>
            <a:chExt cx="1920525" cy="929620"/>
          </a:xfrm>
        </p:grpSpPr>
        <p:pic>
          <p:nvPicPr>
            <p:cNvPr id="84" name="Picture 83"/>
            <p:cNvPicPr>
              <a:picLocks noChangeAspect="1"/>
            </p:cNvPicPr>
            <p:nvPr/>
          </p:nvPicPr>
          <p:blipFill rotWithShape="1">
            <a:blip r:embed="rId3"/>
            <a:srcRect l="17548" t="-1" r="19186" b="62497"/>
            <a:stretch/>
          </p:blipFill>
          <p:spPr>
            <a:xfrm>
              <a:off x="5091471" y="2641357"/>
              <a:ext cx="1920525" cy="929620"/>
            </a:xfrm>
            <a:prstGeom prst="rect">
              <a:avLst/>
            </a:prstGeom>
          </p:spPr>
        </p:pic>
        <p:sp>
          <p:nvSpPr>
            <p:cNvPr id="85" name="Oval 84"/>
            <p:cNvSpPr/>
            <p:nvPr/>
          </p:nvSpPr>
          <p:spPr>
            <a:xfrm>
              <a:off x="6040277" y="2652747"/>
              <a:ext cx="115665" cy="115665"/>
            </a:xfrm>
            <a:prstGeom prst="ellipse">
              <a:avLst/>
            </a:prstGeom>
            <a:solidFill>
              <a:srgbClr val="800000"/>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Oval 85"/>
            <p:cNvSpPr/>
            <p:nvPr/>
          </p:nvSpPr>
          <p:spPr>
            <a:xfrm>
              <a:off x="6803775" y="3455312"/>
              <a:ext cx="115665" cy="115665"/>
            </a:xfrm>
            <a:prstGeom prst="ellipse">
              <a:avLst/>
            </a:prstGeom>
            <a:solidFill>
              <a:srgbClr val="800000"/>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7" name="Straight Connector 86"/>
            <p:cNvCxnSpPr/>
            <p:nvPr/>
          </p:nvCxnSpPr>
          <p:spPr>
            <a:xfrm>
              <a:off x="6081828" y="2704531"/>
              <a:ext cx="821331" cy="860397"/>
            </a:xfrm>
            <a:prstGeom prst="line">
              <a:avLst/>
            </a:prstGeom>
            <a:ln>
              <a:solidFill>
                <a:srgbClr val="800000"/>
              </a:solidFill>
            </a:ln>
          </p:spPr>
          <p:style>
            <a:lnRef idx="2">
              <a:schemeClr val="accent1"/>
            </a:lnRef>
            <a:fillRef idx="0">
              <a:schemeClr val="accent1"/>
            </a:fillRef>
            <a:effectRef idx="1">
              <a:schemeClr val="accent1"/>
            </a:effectRef>
            <a:fontRef idx="minor">
              <a:schemeClr val="tx1"/>
            </a:fontRef>
          </p:style>
        </p:cxnSp>
      </p:grpSp>
      <p:sp>
        <p:nvSpPr>
          <p:cNvPr id="92" name="Rectangle 91"/>
          <p:cNvSpPr/>
          <p:nvPr/>
        </p:nvSpPr>
        <p:spPr>
          <a:xfrm>
            <a:off x="-1069205" y="4005724"/>
            <a:ext cx="738152" cy="802969"/>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 name="Oval 89"/>
          <p:cNvSpPr/>
          <p:nvPr/>
        </p:nvSpPr>
        <p:spPr>
          <a:xfrm>
            <a:off x="812996" y="6939679"/>
            <a:ext cx="1795613" cy="768102"/>
          </a:xfrm>
          <a:prstGeom prst="ellipse">
            <a:avLst/>
          </a:prstGeom>
          <a:noFill/>
          <a:ln w="63500">
            <a:solidFill>
              <a:schemeClr val="tx1"/>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 name="TextBox 96"/>
          <p:cNvSpPr txBox="1"/>
          <p:nvPr/>
        </p:nvSpPr>
        <p:spPr>
          <a:xfrm>
            <a:off x="7531947" y="7317236"/>
            <a:ext cx="2804376" cy="461665"/>
          </a:xfrm>
          <a:prstGeom prst="rect">
            <a:avLst/>
          </a:prstGeom>
          <a:solidFill>
            <a:schemeClr val="tx1">
              <a:lumMod val="75000"/>
              <a:lumOff val="25000"/>
            </a:schemeClr>
          </a:solidFill>
        </p:spPr>
        <p:txBody>
          <a:bodyPr wrap="square" rtlCol="0">
            <a:spAutoFit/>
          </a:bodyPr>
          <a:lstStyle/>
          <a:p>
            <a:pPr algn="ctr"/>
            <a:endParaRPr lang="en-US" sz="2400" dirty="0">
              <a:solidFill>
                <a:schemeClr val="bg1"/>
              </a:solidFill>
            </a:endParaRPr>
          </a:p>
        </p:txBody>
      </p:sp>
      <p:cxnSp>
        <p:nvCxnSpPr>
          <p:cNvPr id="100" name="Straight Connector 99"/>
          <p:cNvCxnSpPr/>
          <p:nvPr/>
        </p:nvCxnSpPr>
        <p:spPr>
          <a:xfrm>
            <a:off x="8519529" y="7707781"/>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373113" y="7711894"/>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777259" y="7707781"/>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7634805" y="7711894"/>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p:nvCxnSpPr>
        <p:spPr>
          <a:xfrm>
            <a:off x="9054912" y="7707781"/>
            <a:ext cx="0" cy="461665"/>
          </a:xfrm>
          <a:prstGeom prst="line">
            <a:avLst/>
          </a:prstGeom>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4602288" y="1631694"/>
            <a:ext cx="957548"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117" name="TextBox 116"/>
          <p:cNvSpPr txBox="1"/>
          <p:nvPr/>
        </p:nvSpPr>
        <p:spPr>
          <a:xfrm rot="18892000">
            <a:off x="9650134" y="2393834"/>
            <a:ext cx="700545" cy="369332"/>
          </a:xfrm>
          <a:prstGeom prst="rect">
            <a:avLst/>
          </a:prstGeom>
          <a:noFill/>
        </p:spPr>
        <p:txBody>
          <a:bodyPr wrap="none" rtlCol="0">
            <a:spAutoFit/>
          </a:bodyPr>
          <a:lstStyle/>
          <a:p>
            <a:r>
              <a:rPr lang="en-US" dirty="0" smtClean="0"/>
              <a:t>Same</a:t>
            </a:r>
            <a:endParaRPr lang="en-US" dirty="0"/>
          </a:p>
        </p:txBody>
      </p:sp>
      <p:sp>
        <p:nvSpPr>
          <p:cNvPr id="118" name="TextBox 117"/>
          <p:cNvSpPr txBox="1"/>
          <p:nvPr/>
        </p:nvSpPr>
        <p:spPr>
          <a:xfrm rot="18892000">
            <a:off x="13159772" y="2410114"/>
            <a:ext cx="700545" cy="369332"/>
          </a:xfrm>
          <a:prstGeom prst="rect">
            <a:avLst/>
          </a:prstGeom>
          <a:noFill/>
        </p:spPr>
        <p:txBody>
          <a:bodyPr wrap="none" rtlCol="0">
            <a:spAutoFit/>
          </a:bodyPr>
          <a:lstStyle/>
          <a:p>
            <a:r>
              <a:rPr lang="en-US" dirty="0" smtClean="0"/>
              <a:t>Same</a:t>
            </a:r>
            <a:endParaRPr lang="en-US" dirty="0"/>
          </a:p>
        </p:txBody>
      </p:sp>
      <p:sp>
        <p:nvSpPr>
          <p:cNvPr id="119" name="TextBox 118"/>
          <p:cNvSpPr txBox="1"/>
          <p:nvPr/>
        </p:nvSpPr>
        <p:spPr>
          <a:xfrm rot="2708000" flipH="1">
            <a:off x="10401995" y="2402686"/>
            <a:ext cx="1392366" cy="369332"/>
          </a:xfrm>
          <a:prstGeom prst="rect">
            <a:avLst/>
          </a:prstGeom>
          <a:noFill/>
        </p:spPr>
        <p:txBody>
          <a:bodyPr wrap="none" rtlCol="0">
            <a:spAutoFit/>
          </a:bodyPr>
          <a:lstStyle/>
          <a:p>
            <a:r>
              <a:rPr lang="en-US" dirty="0" smtClean="0"/>
              <a:t>Independent</a:t>
            </a:r>
            <a:endParaRPr lang="en-US" dirty="0"/>
          </a:p>
        </p:txBody>
      </p:sp>
      <p:sp>
        <p:nvSpPr>
          <p:cNvPr id="120" name="TextBox 119"/>
          <p:cNvSpPr txBox="1"/>
          <p:nvPr/>
        </p:nvSpPr>
        <p:spPr>
          <a:xfrm rot="2708000" flipH="1">
            <a:off x="13958415" y="2451528"/>
            <a:ext cx="1392366" cy="369332"/>
          </a:xfrm>
          <a:prstGeom prst="rect">
            <a:avLst/>
          </a:prstGeom>
          <a:noFill/>
        </p:spPr>
        <p:txBody>
          <a:bodyPr wrap="none" rtlCol="0">
            <a:spAutoFit/>
          </a:bodyPr>
          <a:lstStyle/>
          <a:p>
            <a:r>
              <a:rPr lang="en-US" dirty="0" smtClean="0"/>
              <a:t>Independent</a:t>
            </a:r>
            <a:endParaRPr lang="en-US" dirty="0"/>
          </a:p>
        </p:txBody>
      </p:sp>
      <p:sp>
        <p:nvSpPr>
          <p:cNvPr id="79" name="TextBox 78"/>
          <p:cNvSpPr txBox="1"/>
          <p:nvPr/>
        </p:nvSpPr>
        <p:spPr>
          <a:xfrm>
            <a:off x="4271586" y="1636961"/>
            <a:ext cx="290198" cy="461665"/>
          </a:xfrm>
          <a:prstGeom prst="rect">
            <a:avLst/>
          </a:prstGeom>
          <a:solidFill>
            <a:srgbClr val="0000FF"/>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nvGrpSpPr>
          <p:cNvPr id="6" name="Group 5"/>
          <p:cNvGrpSpPr/>
          <p:nvPr/>
        </p:nvGrpSpPr>
        <p:grpSpPr>
          <a:xfrm>
            <a:off x="1920788" y="3035312"/>
            <a:ext cx="2273007" cy="461665"/>
            <a:chOff x="241863" y="3279664"/>
            <a:chExt cx="2678457" cy="471572"/>
          </a:xfrm>
        </p:grpSpPr>
        <p:sp>
          <p:nvSpPr>
            <p:cNvPr id="138" name="TextBox 137"/>
            <p:cNvSpPr txBox="1"/>
            <p:nvPr/>
          </p:nvSpPr>
          <p:spPr>
            <a:xfrm>
              <a:off x="569230" y="327966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39" name="TextBox 138"/>
            <p:cNvSpPr txBox="1"/>
            <p:nvPr/>
          </p:nvSpPr>
          <p:spPr>
            <a:xfrm>
              <a:off x="241863" y="3282425"/>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140" name="TextBox 139"/>
            <p:cNvSpPr txBox="1"/>
            <p:nvPr/>
          </p:nvSpPr>
          <p:spPr>
            <a:xfrm>
              <a:off x="1962772" y="328430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41" name="TextBox 140"/>
            <p:cNvSpPr txBox="1"/>
            <p:nvPr/>
          </p:nvSpPr>
          <p:spPr>
            <a:xfrm>
              <a:off x="1632070" y="3289571"/>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sp>
        <p:nvSpPr>
          <p:cNvPr id="165" name="TextBox 164"/>
          <p:cNvSpPr txBox="1"/>
          <p:nvPr/>
        </p:nvSpPr>
        <p:spPr>
          <a:xfrm>
            <a:off x="-1291796" y="2862146"/>
            <a:ext cx="1366092" cy="523220"/>
          </a:xfrm>
          <a:prstGeom prst="rect">
            <a:avLst/>
          </a:prstGeom>
          <a:noFill/>
        </p:spPr>
        <p:txBody>
          <a:bodyPr wrap="none" rtlCol="0">
            <a:spAutoFit/>
          </a:bodyPr>
          <a:lstStyle/>
          <a:p>
            <a:r>
              <a:rPr lang="en-US" sz="2800" dirty="0" smtClean="0"/>
              <a:t>Level 1:</a:t>
            </a:r>
            <a:endParaRPr lang="en-US" sz="2800" i="1" dirty="0"/>
          </a:p>
        </p:txBody>
      </p:sp>
      <p:sp>
        <p:nvSpPr>
          <p:cNvPr id="200" name="TextBox 199"/>
          <p:cNvSpPr txBox="1"/>
          <p:nvPr/>
        </p:nvSpPr>
        <p:spPr>
          <a:xfrm>
            <a:off x="457200" y="3025613"/>
            <a:ext cx="834570" cy="461665"/>
          </a:xfrm>
          <a:prstGeom prst="rect">
            <a:avLst/>
          </a:prstGeom>
          <a:solidFill>
            <a:srgbClr val="262626"/>
          </a:solidFill>
        </p:spPr>
        <p:txBody>
          <a:bodyPr wrap="square" rtlCol="0">
            <a:spAutoFit/>
          </a:bodyPr>
          <a:lstStyle/>
          <a:p>
            <a:pPr algn="ctr"/>
            <a:endParaRPr lang="en-US" sz="2400" i="1" dirty="0">
              <a:solidFill>
                <a:schemeClr val="bg1"/>
              </a:solidFill>
            </a:endParaRPr>
          </a:p>
        </p:txBody>
      </p:sp>
      <p:sp>
        <p:nvSpPr>
          <p:cNvPr id="201" name="TextBox 200"/>
          <p:cNvSpPr txBox="1"/>
          <p:nvPr/>
        </p:nvSpPr>
        <p:spPr>
          <a:xfrm>
            <a:off x="1327789" y="2931051"/>
            <a:ext cx="652651" cy="369332"/>
          </a:xfrm>
          <a:prstGeom prst="rect">
            <a:avLst/>
          </a:prstGeom>
          <a:noFill/>
        </p:spPr>
        <p:txBody>
          <a:bodyPr wrap="square" rtlCol="0">
            <a:spAutoFit/>
          </a:bodyPr>
          <a:lstStyle/>
          <a:p>
            <a:r>
              <a:rPr lang="en-US" dirty="0" smtClean="0"/>
              <a:t>PRG</a:t>
            </a:r>
            <a:endParaRPr lang="en-US" dirty="0"/>
          </a:p>
        </p:txBody>
      </p:sp>
      <p:sp>
        <p:nvSpPr>
          <p:cNvPr id="202" name="Right Arrow 201"/>
          <p:cNvSpPr/>
          <p:nvPr/>
        </p:nvSpPr>
        <p:spPr>
          <a:xfrm>
            <a:off x="1424671" y="3209399"/>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3" name="Oval 202"/>
          <p:cNvSpPr/>
          <p:nvPr/>
        </p:nvSpPr>
        <p:spPr>
          <a:xfrm>
            <a:off x="2029828" y="1501357"/>
            <a:ext cx="1046496" cy="742900"/>
          </a:xfrm>
          <a:prstGeom prst="ellipse">
            <a:avLst/>
          </a:prstGeom>
          <a:noFill/>
          <a:ln w="38100" cmpd="sng">
            <a:solidFill>
              <a:schemeClr val="tx1">
                <a:lumMod val="50000"/>
                <a:lumOff val="50000"/>
              </a:schemeClr>
            </a:solidFill>
            <a:prstDash val="sysDash"/>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4" name="Straight Arrow Connector 203"/>
          <p:cNvCxnSpPr>
            <a:stCxn id="203" idx="3"/>
            <a:endCxn id="200" idx="0"/>
          </p:cNvCxnSpPr>
          <p:nvPr/>
        </p:nvCxnSpPr>
        <p:spPr>
          <a:xfrm flipH="1">
            <a:off x="874485" y="2135462"/>
            <a:ext cx="1308599" cy="890151"/>
          </a:xfrm>
          <a:prstGeom prst="straightConnector1">
            <a:avLst/>
          </a:prstGeom>
          <a:ln w="38100" cmpd="sng">
            <a:solidFill>
              <a:srgbClr val="7F7F7F"/>
            </a:solidFill>
            <a:prstDash val="sysDash"/>
            <a:tailEnd type="arrow"/>
          </a:ln>
        </p:spPr>
        <p:style>
          <a:lnRef idx="2">
            <a:schemeClr val="accent1"/>
          </a:lnRef>
          <a:fillRef idx="0">
            <a:schemeClr val="accent1"/>
          </a:fillRef>
          <a:effectRef idx="1">
            <a:schemeClr val="accent1"/>
          </a:effectRef>
          <a:fontRef idx="minor">
            <a:schemeClr val="tx1"/>
          </a:fontRef>
        </p:style>
      </p:cxnSp>
      <p:grpSp>
        <p:nvGrpSpPr>
          <p:cNvPr id="205" name="Group 204"/>
          <p:cNvGrpSpPr/>
          <p:nvPr/>
        </p:nvGrpSpPr>
        <p:grpSpPr>
          <a:xfrm>
            <a:off x="6294956" y="3037734"/>
            <a:ext cx="2273007" cy="461665"/>
            <a:chOff x="241863" y="3279664"/>
            <a:chExt cx="2678457" cy="471572"/>
          </a:xfrm>
        </p:grpSpPr>
        <p:sp>
          <p:nvSpPr>
            <p:cNvPr id="206" name="TextBox 205"/>
            <p:cNvSpPr txBox="1"/>
            <p:nvPr/>
          </p:nvSpPr>
          <p:spPr>
            <a:xfrm>
              <a:off x="569230" y="3279664"/>
              <a:ext cx="957548"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207" name="TextBox 206"/>
            <p:cNvSpPr txBox="1"/>
            <p:nvPr/>
          </p:nvSpPr>
          <p:spPr>
            <a:xfrm>
              <a:off x="241863" y="3282425"/>
              <a:ext cx="290198" cy="461665"/>
            </a:xfrm>
            <a:prstGeom prst="rect">
              <a:avLst/>
            </a:prstGeom>
            <a:solidFill>
              <a:srgbClr val="0000FF"/>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208" name="TextBox 207"/>
            <p:cNvSpPr txBox="1"/>
            <p:nvPr/>
          </p:nvSpPr>
          <p:spPr>
            <a:xfrm>
              <a:off x="1962772" y="3284304"/>
              <a:ext cx="957548"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209" name="TextBox 208"/>
            <p:cNvSpPr txBox="1"/>
            <p:nvPr/>
          </p:nvSpPr>
          <p:spPr>
            <a:xfrm>
              <a:off x="1632070" y="3289571"/>
              <a:ext cx="290198" cy="461665"/>
            </a:xfrm>
            <a:prstGeom prst="rect">
              <a:avLst/>
            </a:prstGeom>
            <a:solidFill>
              <a:srgbClr val="0000FF"/>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sp>
        <p:nvSpPr>
          <p:cNvPr id="210" name="TextBox 209"/>
          <p:cNvSpPr txBox="1"/>
          <p:nvPr/>
        </p:nvSpPr>
        <p:spPr>
          <a:xfrm>
            <a:off x="4831368" y="3028035"/>
            <a:ext cx="834570"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211" name="TextBox 210"/>
          <p:cNvSpPr txBox="1"/>
          <p:nvPr/>
        </p:nvSpPr>
        <p:spPr>
          <a:xfrm>
            <a:off x="5701957" y="2933473"/>
            <a:ext cx="652651" cy="369332"/>
          </a:xfrm>
          <a:prstGeom prst="rect">
            <a:avLst/>
          </a:prstGeom>
          <a:noFill/>
        </p:spPr>
        <p:txBody>
          <a:bodyPr wrap="square" rtlCol="0">
            <a:spAutoFit/>
          </a:bodyPr>
          <a:lstStyle/>
          <a:p>
            <a:r>
              <a:rPr lang="en-US" dirty="0" smtClean="0"/>
              <a:t>PRG</a:t>
            </a:r>
            <a:endParaRPr lang="en-US" dirty="0"/>
          </a:p>
        </p:txBody>
      </p:sp>
      <p:sp>
        <p:nvSpPr>
          <p:cNvPr id="212" name="Right Arrow 211"/>
          <p:cNvSpPr/>
          <p:nvPr/>
        </p:nvSpPr>
        <p:spPr>
          <a:xfrm>
            <a:off x="5798839" y="3211821"/>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3" name="Oval 212"/>
          <p:cNvSpPr/>
          <p:nvPr/>
        </p:nvSpPr>
        <p:spPr>
          <a:xfrm>
            <a:off x="4577771" y="1501357"/>
            <a:ext cx="1046496" cy="742900"/>
          </a:xfrm>
          <a:prstGeom prst="ellipse">
            <a:avLst/>
          </a:prstGeom>
          <a:noFill/>
          <a:ln w="38100" cmpd="sng">
            <a:solidFill>
              <a:schemeClr val="tx1">
                <a:lumMod val="50000"/>
                <a:lumOff val="50000"/>
              </a:schemeClr>
            </a:solidFill>
            <a:prstDash val="sysDash"/>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4" name="Straight Arrow Connector 213"/>
          <p:cNvCxnSpPr>
            <a:stCxn id="213" idx="4"/>
            <a:endCxn id="210" idx="0"/>
          </p:cNvCxnSpPr>
          <p:nvPr/>
        </p:nvCxnSpPr>
        <p:spPr>
          <a:xfrm>
            <a:off x="5101019" y="2244257"/>
            <a:ext cx="147634" cy="783778"/>
          </a:xfrm>
          <a:prstGeom prst="straightConnector1">
            <a:avLst/>
          </a:prstGeom>
          <a:ln w="38100" cmpd="sng">
            <a:solidFill>
              <a:srgbClr val="7F7F7F"/>
            </a:solidFill>
            <a:prstDash val="sysDash"/>
            <a:tailEnd type="arrow"/>
          </a:ln>
        </p:spPr>
        <p:style>
          <a:lnRef idx="2">
            <a:schemeClr val="accent1"/>
          </a:lnRef>
          <a:fillRef idx="0">
            <a:schemeClr val="accent1"/>
          </a:fillRef>
          <a:effectRef idx="1">
            <a:schemeClr val="accent1"/>
          </a:effectRef>
          <a:fontRef idx="minor">
            <a:schemeClr val="tx1"/>
          </a:fontRef>
        </p:style>
      </p:cxnSp>
      <p:grpSp>
        <p:nvGrpSpPr>
          <p:cNvPr id="217" name="Group 216"/>
          <p:cNvGrpSpPr/>
          <p:nvPr/>
        </p:nvGrpSpPr>
        <p:grpSpPr>
          <a:xfrm>
            <a:off x="2558361" y="5004777"/>
            <a:ext cx="2273007" cy="316877"/>
            <a:chOff x="241863" y="3279664"/>
            <a:chExt cx="2678457" cy="344966"/>
          </a:xfrm>
        </p:grpSpPr>
        <p:sp>
          <p:nvSpPr>
            <p:cNvPr id="218" name="TextBox 217"/>
            <p:cNvSpPr txBox="1"/>
            <p:nvPr/>
          </p:nvSpPr>
          <p:spPr>
            <a:xfrm>
              <a:off x="569230" y="3279664"/>
              <a:ext cx="957548" cy="335059"/>
            </a:xfrm>
            <a:prstGeom prst="rect">
              <a:avLst/>
            </a:prstGeom>
            <a:solidFill>
              <a:srgbClr val="0000FF"/>
            </a:solidFill>
          </p:spPr>
          <p:txBody>
            <a:bodyPr wrap="square" rtlCol="0">
              <a:spAutoFit/>
            </a:bodyPr>
            <a:lstStyle/>
            <a:p>
              <a:pPr algn="ctr"/>
              <a:endParaRPr lang="en-US" sz="1400" i="1" dirty="0">
                <a:solidFill>
                  <a:schemeClr val="bg1"/>
                </a:solidFill>
              </a:endParaRPr>
            </a:p>
          </p:txBody>
        </p:sp>
        <p:sp>
          <p:nvSpPr>
            <p:cNvPr id="219" name="TextBox 218"/>
            <p:cNvSpPr txBox="1"/>
            <p:nvPr/>
          </p:nvSpPr>
          <p:spPr>
            <a:xfrm>
              <a:off x="241863" y="3282425"/>
              <a:ext cx="290197" cy="335059"/>
            </a:xfrm>
            <a:prstGeom prst="rect">
              <a:avLst/>
            </a:prstGeom>
            <a:solidFill>
              <a:srgbClr val="0000FF"/>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220" name="TextBox 219"/>
            <p:cNvSpPr txBox="1"/>
            <p:nvPr/>
          </p:nvSpPr>
          <p:spPr>
            <a:xfrm>
              <a:off x="1962772" y="3284304"/>
              <a:ext cx="957548" cy="335059"/>
            </a:xfrm>
            <a:prstGeom prst="rect">
              <a:avLst/>
            </a:prstGeom>
            <a:solidFill>
              <a:srgbClr val="0000FF"/>
            </a:solidFill>
          </p:spPr>
          <p:txBody>
            <a:bodyPr wrap="square" rtlCol="0">
              <a:spAutoFit/>
            </a:bodyPr>
            <a:lstStyle/>
            <a:p>
              <a:pPr algn="ctr"/>
              <a:endParaRPr lang="en-US" sz="1400" i="1" dirty="0">
                <a:solidFill>
                  <a:schemeClr val="bg1"/>
                </a:solidFill>
              </a:endParaRPr>
            </a:p>
          </p:txBody>
        </p:sp>
        <p:sp>
          <p:nvSpPr>
            <p:cNvPr id="221" name="TextBox 220"/>
            <p:cNvSpPr txBox="1"/>
            <p:nvPr/>
          </p:nvSpPr>
          <p:spPr>
            <a:xfrm>
              <a:off x="1632070" y="3289571"/>
              <a:ext cx="290197" cy="335059"/>
            </a:xfrm>
            <a:prstGeom prst="rect">
              <a:avLst/>
            </a:prstGeom>
            <a:solidFill>
              <a:srgbClr val="0000FF"/>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grpSp>
        <p:nvGrpSpPr>
          <p:cNvPr id="222" name="Group 221"/>
          <p:cNvGrpSpPr/>
          <p:nvPr/>
        </p:nvGrpSpPr>
        <p:grpSpPr>
          <a:xfrm>
            <a:off x="2558361" y="5410607"/>
            <a:ext cx="2273007" cy="316877"/>
            <a:chOff x="241863" y="3279664"/>
            <a:chExt cx="2678457" cy="344966"/>
          </a:xfrm>
        </p:grpSpPr>
        <p:sp>
          <p:nvSpPr>
            <p:cNvPr id="223" name="TextBox 222"/>
            <p:cNvSpPr txBox="1"/>
            <p:nvPr/>
          </p:nvSpPr>
          <p:spPr>
            <a:xfrm>
              <a:off x="569230" y="3279664"/>
              <a:ext cx="957548" cy="335059"/>
            </a:xfrm>
            <a:prstGeom prst="rect">
              <a:avLst/>
            </a:prstGeom>
            <a:solidFill>
              <a:srgbClr val="800000"/>
            </a:solidFill>
          </p:spPr>
          <p:txBody>
            <a:bodyPr wrap="square" rtlCol="0">
              <a:spAutoFit/>
            </a:bodyPr>
            <a:lstStyle/>
            <a:p>
              <a:pPr algn="ctr"/>
              <a:endParaRPr lang="en-US" sz="1400" i="1" dirty="0">
                <a:solidFill>
                  <a:schemeClr val="bg1"/>
                </a:solidFill>
              </a:endParaRPr>
            </a:p>
          </p:txBody>
        </p:sp>
        <p:sp>
          <p:nvSpPr>
            <p:cNvPr id="224" name="TextBox 223"/>
            <p:cNvSpPr txBox="1"/>
            <p:nvPr/>
          </p:nvSpPr>
          <p:spPr>
            <a:xfrm>
              <a:off x="241863" y="3282425"/>
              <a:ext cx="290197" cy="335059"/>
            </a:xfrm>
            <a:prstGeom prst="rect">
              <a:avLst/>
            </a:prstGeom>
            <a:solidFill>
              <a:srgbClr val="800000"/>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225" name="TextBox 224"/>
            <p:cNvSpPr txBox="1"/>
            <p:nvPr/>
          </p:nvSpPr>
          <p:spPr>
            <a:xfrm>
              <a:off x="1962772" y="3284304"/>
              <a:ext cx="957548" cy="335059"/>
            </a:xfrm>
            <a:prstGeom prst="rect">
              <a:avLst/>
            </a:prstGeom>
            <a:solidFill>
              <a:srgbClr val="800000"/>
            </a:solidFill>
          </p:spPr>
          <p:txBody>
            <a:bodyPr wrap="square" rtlCol="0">
              <a:spAutoFit/>
            </a:bodyPr>
            <a:lstStyle/>
            <a:p>
              <a:pPr algn="ctr"/>
              <a:endParaRPr lang="en-US" sz="1400" i="1" dirty="0">
                <a:solidFill>
                  <a:schemeClr val="bg1"/>
                </a:solidFill>
              </a:endParaRPr>
            </a:p>
          </p:txBody>
        </p:sp>
        <p:sp>
          <p:nvSpPr>
            <p:cNvPr id="226" name="TextBox 225"/>
            <p:cNvSpPr txBox="1"/>
            <p:nvPr/>
          </p:nvSpPr>
          <p:spPr>
            <a:xfrm>
              <a:off x="1632070" y="3289571"/>
              <a:ext cx="290197" cy="335059"/>
            </a:xfrm>
            <a:prstGeom prst="rect">
              <a:avLst/>
            </a:prstGeom>
            <a:solidFill>
              <a:srgbClr val="800000"/>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grpSp>
        <p:nvGrpSpPr>
          <p:cNvPr id="227" name="Group 226"/>
          <p:cNvGrpSpPr/>
          <p:nvPr/>
        </p:nvGrpSpPr>
        <p:grpSpPr>
          <a:xfrm>
            <a:off x="2561047" y="5786363"/>
            <a:ext cx="2273007" cy="316877"/>
            <a:chOff x="241863" y="3279664"/>
            <a:chExt cx="2678457" cy="344966"/>
          </a:xfrm>
        </p:grpSpPr>
        <p:sp>
          <p:nvSpPr>
            <p:cNvPr id="228" name="TextBox 227"/>
            <p:cNvSpPr txBox="1"/>
            <p:nvPr/>
          </p:nvSpPr>
          <p:spPr>
            <a:xfrm>
              <a:off x="569230" y="3279664"/>
              <a:ext cx="957548" cy="335059"/>
            </a:xfrm>
            <a:prstGeom prst="rect">
              <a:avLst/>
            </a:prstGeom>
            <a:solidFill>
              <a:srgbClr val="381A48"/>
            </a:solidFill>
          </p:spPr>
          <p:txBody>
            <a:bodyPr wrap="square" rtlCol="0">
              <a:spAutoFit/>
            </a:bodyPr>
            <a:lstStyle/>
            <a:p>
              <a:pPr algn="ctr"/>
              <a:endParaRPr lang="en-US" sz="1400" i="1" dirty="0">
                <a:solidFill>
                  <a:schemeClr val="bg1"/>
                </a:solidFill>
              </a:endParaRPr>
            </a:p>
          </p:txBody>
        </p:sp>
        <p:sp>
          <p:nvSpPr>
            <p:cNvPr id="229" name="TextBox 228"/>
            <p:cNvSpPr txBox="1"/>
            <p:nvPr/>
          </p:nvSpPr>
          <p:spPr>
            <a:xfrm>
              <a:off x="241863" y="3282425"/>
              <a:ext cx="290197" cy="335059"/>
            </a:xfrm>
            <a:prstGeom prst="rect">
              <a:avLst/>
            </a:prstGeom>
            <a:solidFill>
              <a:srgbClr val="381A48"/>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230" name="TextBox 229"/>
            <p:cNvSpPr txBox="1"/>
            <p:nvPr/>
          </p:nvSpPr>
          <p:spPr>
            <a:xfrm>
              <a:off x="1962772" y="3284304"/>
              <a:ext cx="957548" cy="335059"/>
            </a:xfrm>
            <a:prstGeom prst="rect">
              <a:avLst/>
            </a:prstGeom>
            <a:solidFill>
              <a:schemeClr val="bg1"/>
            </a:solidFill>
          </p:spPr>
          <p:txBody>
            <a:bodyPr wrap="square" rtlCol="0">
              <a:spAutoFit/>
            </a:bodyPr>
            <a:lstStyle/>
            <a:p>
              <a:pPr algn="ctr"/>
              <a:r>
                <a:rPr lang="en-US" sz="1400" dirty="0" smtClean="0">
                  <a:solidFill>
                    <a:schemeClr val="bg1"/>
                  </a:solidFill>
                </a:rPr>
                <a:t>00000</a:t>
              </a:r>
              <a:endParaRPr lang="en-US" sz="1400" dirty="0">
                <a:solidFill>
                  <a:schemeClr val="bg1"/>
                </a:solidFill>
              </a:endParaRPr>
            </a:p>
          </p:txBody>
        </p:sp>
        <p:sp>
          <p:nvSpPr>
            <p:cNvPr id="231" name="TextBox 230"/>
            <p:cNvSpPr txBox="1"/>
            <p:nvPr/>
          </p:nvSpPr>
          <p:spPr>
            <a:xfrm>
              <a:off x="1632070" y="3289571"/>
              <a:ext cx="290197" cy="335059"/>
            </a:xfrm>
            <a:prstGeom prst="rect">
              <a:avLst/>
            </a:prstGeom>
            <a:solidFill>
              <a:schemeClr val="bg1"/>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sp>
        <p:nvSpPr>
          <p:cNvPr id="232" name="TextBox 231"/>
          <p:cNvSpPr txBox="1"/>
          <p:nvPr/>
        </p:nvSpPr>
        <p:spPr>
          <a:xfrm>
            <a:off x="1236976" y="4997600"/>
            <a:ext cx="562852" cy="276999"/>
          </a:xfrm>
          <a:prstGeom prst="rect">
            <a:avLst/>
          </a:prstGeom>
          <a:solidFill>
            <a:srgbClr val="0000FF"/>
          </a:solidFill>
        </p:spPr>
        <p:txBody>
          <a:bodyPr wrap="square" rtlCol="0">
            <a:spAutoFit/>
          </a:bodyPr>
          <a:lstStyle/>
          <a:p>
            <a:pPr algn="ctr"/>
            <a:endParaRPr lang="en-US" sz="1200" i="1" dirty="0">
              <a:solidFill>
                <a:schemeClr val="bg1"/>
              </a:solidFill>
            </a:endParaRPr>
          </a:p>
        </p:txBody>
      </p:sp>
      <p:sp>
        <p:nvSpPr>
          <p:cNvPr id="233" name="Right Arrow 232"/>
          <p:cNvSpPr/>
          <p:nvPr/>
        </p:nvSpPr>
        <p:spPr>
          <a:xfrm>
            <a:off x="2025611" y="5036268"/>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4" name="TextBox 233"/>
          <p:cNvSpPr txBox="1"/>
          <p:nvPr/>
        </p:nvSpPr>
        <p:spPr>
          <a:xfrm>
            <a:off x="1255707" y="5376204"/>
            <a:ext cx="562852" cy="276999"/>
          </a:xfrm>
          <a:prstGeom prst="rect">
            <a:avLst/>
          </a:prstGeom>
          <a:solidFill>
            <a:srgbClr val="800000"/>
          </a:solidFill>
        </p:spPr>
        <p:txBody>
          <a:bodyPr wrap="square" rtlCol="0">
            <a:spAutoFit/>
          </a:bodyPr>
          <a:lstStyle/>
          <a:p>
            <a:pPr algn="ctr"/>
            <a:endParaRPr lang="en-US" sz="1200" i="1" dirty="0">
              <a:solidFill>
                <a:schemeClr val="bg1"/>
              </a:solidFill>
            </a:endParaRPr>
          </a:p>
        </p:txBody>
      </p:sp>
      <p:sp>
        <p:nvSpPr>
          <p:cNvPr id="235" name="Right Arrow 234"/>
          <p:cNvSpPr/>
          <p:nvPr/>
        </p:nvSpPr>
        <p:spPr>
          <a:xfrm>
            <a:off x="2044342" y="5414872"/>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6" name="TextBox 235"/>
          <p:cNvSpPr txBox="1"/>
          <p:nvPr/>
        </p:nvSpPr>
        <p:spPr>
          <a:xfrm>
            <a:off x="496388" y="5741788"/>
            <a:ext cx="1855834" cy="369332"/>
          </a:xfrm>
          <a:prstGeom prst="rect">
            <a:avLst/>
          </a:prstGeom>
          <a:noFill/>
        </p:spPr>
        <p:txBody>
          <a:bodyPr wrap="none" rtlCol="0">
            <a:spAutoFit/>
          </a:bodyPr>
          <a:lstStyle/>
          <a:p>
            <a:r>
              <a:rPr lang="en-US" dirty="0" smtClean="0"/>
              <a:t>Target difference:</a:t>
            </a:r>
            <a:endParaRPr lang="en-US" dirty="0"/>
          </a:p>
        </p:txBody>
      </p:sp>
      <p:cxnSp>
        <p:nvCxnSpPr>
          <p:cNvPr id="242" name="Straight Connector 241"/>
          <p:cNvCxnSpPr/>
          <p:nvPr/>
        </p:nvCxnSpPr>
        <p:spPr>
          <a:xfrm>
            <a:off x="2198600" y="6186448"/>
            <a:ext cx="2902419" cy="0"/>
          </a:xfrm>
          <a:prstGeom prst="line">
            <a:avLst/>
          </a:prstGeom>
        </p:spPr>
        <p:style>
          <a:lnRef idx="2">
            <a:schemeClr val="accent1"/>
          </a:lnRef>
          <a:fillRef idx="0">
            <a:schemeClr val="accent1"/>
          </a:fillRef>
          <a:effectRef idx="1">
            <a:schemeClr val="accent1"/>
          </a:effectRef>
          <a:fontRef idx="minor">
            <a:schemeClr val="tx1"/>
          </a:fontRef>
        </p:style>
      </p:cxnSp>
      <p:grpSp>
        <p:nvGrpSpPr>
          <p:cNvPr id="244" name="Group 243"/>
          <p:cNvGrpSpPr/>
          <p:nvPr/>
        </p:nvGrpSpPr>
        <p:grpSpPr>
          <a:xfrm>
            <a:off x="2561047" y="6293424"/>
            <a:ext cx="2273007" cy="316877"/>
            <a:chOff x="241863" y="3279664"/>
            <a:chExt cx="2678457" cy="344966"/>
          </a:xfrm>
        </p:grpSpPr>
        <p:sp>
          <p:nvSpPr>
            <p:cNvPr id="245" name="TextBox 244"/>
            <p:cNvSpPr txBox="1"/>
            <p:nvPr/>
          </p:nvSpPr>
          <p:spPr>
            <a:xfrm>
              <a:off x="569230" y="3279664"/>
              <a:ext cx="957548" cy="335059"/>
            </a:xfrm>
            <a:prstGeom prst="rect">
              <a:avLst/>
            </a:prstGeom>
            <a:solidFill>
              <a:schemeClr val="accent5">
                <a:lumMod val="50000"/>
              </a:schemeClr>
            </a:solidFill>
          </p:spPr>
          <p:txBody>
            <a:bodyPr wrap="square" rtlCol="0">
              <a:spAutoFit/>
            </a:bodyPr>
            <a:lstStyle/>
            <a:p>
              <a:pPr algn="ctr"/>
              <a:endParaRPr lang="en-US" sz="1400" i="1" dirty="0">
                <a:solidFill>
                  <a:schemeClr val="bg1"/>
                </a:solidFill>
              </a:endParaRPr>
            </a:p>
          </p:txBody>
        </p:sp>
        <p:sp>
          <p:nvSpPr>
            <p:cNvPr id="246" name="TextBox 245"/>
            <p:cNvSpPr txBox="1"/>
            <p:nvPr/>
          </p:nvSpPr>
          <p:spPr>
            <a:xfrm>
              <a:off x="241863" y="3282425"/>
              <a:ext cx="290197" cy="335059"/>
            </a:xfrm>
            <a:prstGeom prst="rect">
              <a:avLst/>
            </a:prstGeom>
            <a:solidFill>
              <a:schemeClr val="accent5">
                <a:lumMod val="50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247" name="TextBox 246"/>
            <p:cNvSpPr txBox="1"/>
            <p:nvPr/>
          </p:nvSpPr>
          <p:spPr>
            <a:xfrm>
              <a:off x="1962772" y="3284304"/>
              <a:ext cx="957548" cy="335059"/>
            </a:xfrm>
            <a:prstGeom prst="rect">
              <a:avLst/>
            </a:prstGeom>
            <a:solidFill>
              <a:schemeClr val="accent5">
                <a:lumMod val="50000"/>
              </a:schemeClr>
            </a:solidFill>
          </p:spPr>
          <p:txBody>
            <a:bodyPr wrap="square" rtlCol="0">
              <a:spAutoFit/>
            </a:bodyPr>
            <a:lstStyle/>
            <a:p>
              <a:pPr algn="ctr"/>
              <a:endParaRPr lang="en-US" sz="1400" i="1" dirty="0">
                <a:solidFill>
                  <a:schemeClr val="bg1"/>
                </a:solidFill>
              </a:endParaRPr>
            </a:p>
          </p:txBody>
        </p:sp>
        <p:sp>
          <p:nvSpPr>
            <p:cNvPr id="248" name="TextBox 247"/>
            <p:cNvSpPr txBox="1"/>
            <p:nvPr/>
          </p:nvSpPr>
          <p:spPr>
            <a:xfrm>
              <a:off x="1632070" y="3289571"/>
              <a:ext cx="290197" cy="335059"/>
            </a:xfrm>
            <a:prstGeom prst="rect">
              <a:avLst/>
            </a:prstGeom>
            <a:solidFill>
              <a:schemeClr val="accent5">
                <a:lumMod val="50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sp>
        <p:nvSpPr>
          <p:cNvPr id="249" name="TextBox 248"/>
          <p:cNvSpPr txBox="1"/>
          <p:nvPr/>
        </p:nvSpPr>
        <p:spPr>
          <a:xfrm>
            <a:off x="5377569" y="4885725"/>
            <a:ext cx="3367128" cy="707886"/>
          </a:xfrm>
          <a:prstGeom prst="rect">
            <a:avLst/>
          </a:prstGeom>
          <a:noFill/>
        </p:spPr>
        <p:txBody>
          <a:bodyPr wrap="none" rtlCol="0">
            <a:spAutoFit/>
          </a:bodyPr>
          <a:lstStyle/>
          <a:p>
            <a:pPr algn="ctr"/>
            <a:r>
              <a:rPr lang="en-US" sz="2000" dirty="0" smtClean="0"/>
              <a:t>Remember…Other guy’s string</a:t>
            </a:r>
          </a:p>
          <a:p>
            <a:pPr algn="ctr"/>
            <a:r>
              <a:rPr lang="en-US" sz="2000" b="1" dirty="0" smtClean="0"/>
              <a:t>looks random </a:t>
            </a:r>
            <a:endParaRPr lang="en-US" sz="2000" b="1" dirty="0"/>
          </a:p>
        </p:txBody>
      </p:sp>
      <p:cxnSp>
        <p:nvCxnSpPr>
          <p:cNvPr id="251" name="Straight Arrow Connector 250"/>
          <p:cNvCxnSpPr/>
          <p:nvPr/>
        </p:nvCxnSpPr>
        <p:spPr>
          <a:xfrm flipH="1">
            <a:off x="4912173" y="5299515"/>
            <a:ext cx="709610" cy="2923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2" name="TextBox 251"/>
          <p:cNvSpPr txBox="1"/>
          <p:nvPr/>
        </p:nvSpPr>
        <p:spPr>
          <a:xfrm>
            <a:off x="5588340" y="6251808"/>
            <a:ext cx="3043271" cy="400110"/>
          </a:xfrm>
          <a:prstGeom prst="rect">
            <a:avLst/>
          </a:prstGeom>
          <a:noFill/>
        </p:spPr>
        <p:txBody>
          <a:bodyPr wrap="none" rtlCol="0">
            <a:spAutoFit/>
          </a:bodyPr>
          <a:lstStyle/>
          <a:p>
            <a:pPr algn="ctr"/>
            <a:r>
              <a:rPr lang="en-US" sz="2000" dirty="0" smtClean="0"/>
              <a:t>So this string </a:t>
            </a:r>
            <a:r>
              <a:rPr lang="en-US" sz="2000" b="1" dirty="0" smtClean="0"/>
              <a:t>looks random </a:t>
            </a:r>
            <a:endParaRPr lang="en-US" sz="2000" b="1" dirty="0"/>
          </a:p>
        </p:txBody>
      </p:sp>
      <p:cxnSp>
        <p:nvCxnSpPr>
          <p:cNvPr id="253" name="Straight Arrow Connector 252"/>
          <p:cNvCxnSpPr>
            <a:stCxn id="252" idx="1"/>
          </p:cNvCxnSpPr>
          <p:nvPr/>
        </p:nvCxnSpPr>
        <p:spPr>
          <a:xfrm flipH="1">
            <a:off x="4992347" y="6451863"/>
            <a:ext cx="595993" cy="587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6" name="Straight Connector 255"/>
          <p:cNvCxnSpPr/>
          <p:nvPr/>
        </p:nvCxnSpPr>
        <p:spPr>
          <a:xfrm>
            <a:off x="0" y="4542153"/>
            <a:ext cx="9144000" cy="0"/>
          </a:xfrm>
          <a:prstGeom prst="line">
            <a:avLst/>
          </a:prstGeom>
        </p:spPr>
        <p:style>
          <a:lnRef idx="2">
            <a:schemeClr val="accent1"/>
          </a:lnRef>
          <a:fillRef idx="0">
            <a:schemeClr val="accent1"/>
          </a:fillRef>
          <a:effectRef idx="1">
            <a:schemeClr val="accent1"/>
          </a:effectRef>
          <a:fontRef idx="minor">
            <a:schemeClr val="tx1"/>
          </a:fontRef>
        </p:style>
      </p:cxnSp>
      <p:sp>
        <p:nvSpPr>
          <p:cNvPr id="215" name="TextBox 214"/>
          <p:cNvSpPr txBox="1"/>
          <p:nvPr/>
        </p:nvSpPr>
        <p:spPr>
          <a:xfrm>
            <a:off x="21162" y="4230309"/>
            <a:ext cx="3069169" cy="523220"/>
          </a:xfrm>
          <a:prstGeom prst="rect">
            <a:avLst/>
          </a:prstGeom>
          <a:solidFill>
            <a:srgbClr val="FFFFFF"/>
          </a:solidFill>
        </p:spPr>
        <p:txBody>
          <a:bodyPr wrap="none" rtlCol="0">
            <a:spAutoFit/>
          </a:bodyPr>
          <a:lstStyle/>
          <a:p>
            <a:r>
              <a:rPr lang="en-US" sz="2800" dirty="0" smtClean="0"/>
              <a:t>“Correction Words”</a:t>
            </a:r>
            <a:endParaRPr lang="en-US" sz="2800" dirty="0"/>
          </a:p>
        </p:txBody>
      </p:sp>
      <p:sp>
        <p:nvSpPr>
          <p:cNvPr id="258" name="Rectangle 257"/>
          <p:cNvSpPr/>
          <p:nvPr/>
        </p:nvSpPr>
        <p:spPr>
          <a:xfrm>
            <a:off x="136332" y="1123329"/>
            <a:ext cx="6089329" cy="3150370"/>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40" name="Group 239"/>
          <p:cNvGrpSpPr/>
          <p:nvPr/>
        </p:nvGrpSpPr>
        <p:grpSpPr>
          <a:xfrm>
            <a:off x="4578064" y="3708617"/>
            <a:ext cx="4215475" cy="660516"/>
            <a:chOff x="4578064" y="4050497"/>
            <a:chExt cx="4215475" cy="660516"/>
          </a:xfrm>
        </p:grpSpPr>
        <p:grpSp>
          <p:nvGrpSpPr>
            <p:cNvPr id="142" name="Group 141"/>
            <p:cNvGrpSpPr/>
            <p:nvPr/>
          </p:nvGrpSpPr>
          <p:grpSpPr>
            <a:xfrm>
              <a:off x="6311237" y="4153913"/>
              <a:ext cx="2273007" cy="461665"/>
              <a:chOff x="241863" y="3279664"/>
              <a:chExt cx="2678457" cy="471572"/>
            </a:xfrm>
          </p:grpSpPr>
          <p:sp>
            <p:nvSpPr>
              <p:cNvPr id="143" name="TextBox 142"/>
              <p:cNvSpPr txBox="1"/>
              <p:nvPr/>
            </p:nvSpPr>
            <p:spPr>
              <a:xfrm>
                <a:off x="569230" y="3279664"/>
                <a:ext cx="957548"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144" name="TextBox 143"/>
              <p:cNvSpPr txBox="1"/>
              <p:nvPr/>
            </p:nvSpPr>
            <p:spPr>
              <a:xfrm>
                <a:off x="241863" y="3282425"/>
                <a:ext cx="290198" cy="461665"/>
              </a:xfrm>
              <a:prstGeom prst="rect">
                <a:avLst/>
              </a:prstGeom>
              <a:solidFill>
                <a:srgbClr val="0000FF"/>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145" name="TextBox 144"/>
              <p:cNvSpPr txBox="1"/>
              <p:nvPr/>
            </p:nvSpPr>
            <p:spPr>
              <a:xfrm>
                <a:off x="1962772" y="328430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46" name="TextBox 145"/>
              <p:cNvSpPr txBox="1"/>
              <p:nvPr/>
            </p:nvSpPr>
            <p:spPr>
              <a:xfrm>
                <a:off x="1632070" y="3289571"/>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sp>
          <p:nvSpPr>
            <p:cNvPr id="77" name="TextBox 76"/>
            <p:cNvSpPr txBox="1"/>
            <p:nvPr/>
          </p:nvSpPr>
          <p:spPr>
            <a:xfrm>
              <a:off x="4635387" y="4174736"/>
              <a:ext cx="1619366" cy="369332"/>
            </a:xfrm>
            <a:prstGeom prst="rect">
              <a:avLst/>
            </a:prstGeom>
            <a:noFill/>
          </p:spPr>
          <p:txBody>
            <a:bodyPr wrap="none" rtlCol="0">
              <a:spAutoFit/>
            </a:bodyPr>
            <a:lstStyle/>
            <a:p>
              <a:r>
                <a:rPr lang="en-US" dirty="0" smtClean="0"/>
                <a:t>What we want:</a:t>
              </a:r>
              <a:endParaRPr lang="en-US" dirty="0"/>
            </a:p>
          </p:txBody>
        </p:sp>
        <p:sp>
          <p:nvSpPr>
            <p:cNvPr id="237" name="Rectangle 236"/>
            <p:cNvSpPr/>
            <p:nvPr/>
          </p:nvSpPr>
          <p:spPr>
            <a:xfrm>
              <a:off x="4578064" y="4050497"/>
              <a:ext cx="4215475" cy="660516"/>
            </a:xfrm>
            <a:prstGeom prst="rect">
              <a:avLst/>
            </a:prstGeom>
            <a:no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4" name="Straight Connector 3"/>
          <p:cNvCxnSpPr/>
          <p:nvPr/>
        </p:nvCxnSpPr>
        <p:spPr>
          <a:xfrm>
            <a:off x="228621" y="1533917"/>
            <a:ext cx="8677265"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4019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1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4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1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5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5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1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3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3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3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3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2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36"/>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2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242"/>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4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5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49"/>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253"/>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2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0" animBg="1"/>
      <p:bldP spid="201" grpId="0"/>
      <p:bldP spid="202" grpId="0" animBg="1"/>
      <p:bldP spid="203" grpId="0" animBg="1"/>
      <p:bldP spid="210" grpId="0" animBg="1"/>
      <p:bldP spid="211" grpId="0"/>
      <p:bldP spid="212" grpId="0" animBg="1"/>
      <p:bldP spid="213" grpId="0" animBg="1"/>
      <p:bldP spid="232" grpId="0" animBg="1"/>
      <p:bldP spid="233" grpId="0" animBg="1"/>
      <p:bldP spid="234" grpId="0" animBg="1"/>
      <p:bldP spid="235" grpId="0" animBg="1"/>
      <p:bldP spid="236" grpId="0"/>
      <p:bldP spid="249" grpId="0"/>
      <p:bldP spid="252" grpId="0"/>
      <p:bldP spid="215" grpId="0" animBg="1"/>
      <p:bldP spid="25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Attain DPF Binary Tree</a:t>
            </a:r>
            <a:endParaRPr lang="en-US" dirty="0"/>
          </a:p>
        </p:txBody>
      </p:sp>
      <p:grpSp>
        <p:nvGrpSpPr>
          <p:cNvPr id="33" name="Group 32"/>
          <p:cNvGrpSpPr/>
          <p:nvPr/>
        </p:nvGrpSpPr>
        <p:grpSpPr>
          <a:xfrm>
            <a:off x="9707909" y="4148177"/>
            <a:ext cx="930831" cy="2172732"/>
            <a:chOff x="6647020" y="2527017"/>
            <a:chExt cx="930831" cy="2172732"/>
          </a:xfrm>
        </p:grpSpPr>
        <p:sp>
          <p:nvSpPr>
            <p:cNvPr id="16" name="Freeform 15"/>
            <p:cNvSpPr/>
            <p:nvPr/>
          </p:nvSpPr>
          <p:spPr>
            <a:xfrm>
              <a:off x="6684022" y="2561999"/>
              <a:ext cx="864927" cy="2102153"/>
            </a:xfrm>
            <a:custGeom>
              <a:avLst/>
              <a:gdLst>
                <a:gd name="connsiteX0" fmla="*/ 0 w 864927"/>
                <a:gd name="connsiteY0" fmla="*/ 0 h 2102153"/>
                <a:gd name="connsiteX1" fmla="*/ 864927 w 864927"/>
                <a:gd name="connsiteY1" fmla="*/ 585756 h 2102153"/>
                <a:gd name="connsiteX2" fmla="*/ 416041 w 864927"/>
                <a:gd name="connsiteY2" fmla="*/ 1111294 h 2102153"/>
                <a:gd name="connsiteX3" fmla="*/ 678804 w 864927"/>
                <a:gd name="connsiteY3" fmla="*/ 1642307 h 2102153"/>
                <a:gd name="connsiteX4" fmla="*/ 569319 w 864927"/>
                <a:gd name="connsiteY4" fmla="*/ 2102153 h 21021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927" h="2102153">
                  <a:moveTo>
                    <a:pt x="0" y="0"/>
                  </a:moveTo>
                  <a:lnTo>
                    <a:pt x="864927" y="585756"/>
                  </a:lnTo>
                  <a:lnTo>
                    <a:pt x="416041" y="1111294"/>
                  </a:lnTo>
                  <a:lnTo>
                    <a:pt x="678804" y="1642307"/>
                  </a:lnTo>
                  <a:lnTo>
                    <a:pt x="569319" y="2102153"/>
                  </a:lnTo>
                </a:path>
              </a:pathLst>
            </a:custGeom>
            <a:ln>
              <a:solidFill>
                <a:srgbClr val="8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Oval 16"/>
            <p:cNvSpPr/>
            <p:nvPr/>
          </p:nvSpPr>
          <p:spPr>
            <a:xfrm>
              <a:off x="6647020" y="252701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7503005" y="311268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7073996" y="3634788"/>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7325771" y="4174436"/>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7219197" y="4624903"/>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12" name="Group 111"/>
          <p:cNvGrpSpPr/>
          <p:nvPr/>
        </p:nvGrpSpPr>
        <p:grpSpPr>
          <a:xfrm>
            <a:off x="9744911" y="2300495"/>
            <a:ext cx="1616676" cy="779701"/>
            <a:chOff x="868598" y="5652175"/>
            <a:chExt cx="1927527" cy="929620"/>
          </a:xfrm>
        </p:grpSpPr>
        <p:pic>
          <p:nvPicPr>
            <p:cNvPr id="48" name="Picture 47"/>
            <p:cNvPicPr>
              <a:picLocks noChangeAspect="1"/>
            </p:cNvPicPr>
            <p:nvPr/>
          </p:nvPicPr>
          <p:blipFill rotWithShape="1">
            <a:blip r:embed="rId3"/>
            <a:srcRect l="18494" t="-1" r="18010" b="62497"/>
            <a:stretch/>
          </p:blipFill>
          <p:spPr>
            <a:xfrm>
              <a:off x="868598" y="5652175"/>
              <a:ext cx="1927527" cy="929620"/>
            </a:xfrm>
            <a:prstGeom prst="rect">
              <a:avLst/>
            </a:prstGeom>
          </p:spPr>
        </p:pic>
        <p:sp>
          <p:nvSpPr>
            <p:cNvPr id="49" name="Oval 48"/>
            <p:cNvSpPr/>
            <p:nvPr/>
          </p:nvSpPr>
          <p:spPr>
            <a:xfrm>
              <a:off x="1788677" y="5663565"/>
              <a:ext cx="115665" cy="115665"/>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2552175" y="6466130"/>
              <a:ext cx="115665" cy="115665"/>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1" name="Straight Connector 50"/>
            <p:cNvCxnSpPr/>
            <p:nvPr/>
          </p:nvCxnSpPr>
          <p:spPr>
            <a:xfrm>
              <a:off x="1830228" y="5715349"/>
              <a:ext cx="821331" cy="860397"/>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grpSp>
      <p:sp>
        <p:nvSpPr>
          <p:cNvPr id="26" name="TextBox 25"/>
          <p:cNvSpPr txBox="1"/>
          <p:nvPr/>
        </p:nvSpPr>
        <p:spPr>
          <a:xfrm>
            <a:off x="250100" y="1550197"/>
            <a:ext cx="1366092" cy="523220"/>
          </a:xfrm>
          <a:prstGeom prst="rect">
            <a:avLst/>
          </a:prstGeom>
          <a:noFill/>
        </p:spPr>
        <p:txBody>
          <a:bodyPr wrap="none" rtlCol="0">
            <a:spAutoFit/>
          </a:bodyPr>
          <a:lstStyle/>
          <a:p>
            <a:r>
              <a:rPr lang="en-US" sz="2800" dirty="0" smtClean="0"/>
              <a:t>Level 0:</a:t>
            </a:r>
            <a:endParaRPr lang="en-US" sz="2800" i="1" dirty="0"/>
          </a:p>
        </p:txBody>
      </p:sp>
      <p:sp>
        <p:nvSpPr>
          <p:cNvPr id="27" name="TextBox 26"/>
          <p:cNvSpPr txBox="1"/>
          <p:nvPr/>
        </p:nvSpPr>
        <p:spPr>
          <a:xfrm>
            <a:off x="2078486" y="1627054"/>
            <a:ext cx="957548" cy="461665"/>
          </a:xfrm>
          <a:prstGeom prst="rect">
            <a:avLst/>
          </a:prstGeom>
          <a:solidFill>
            <a:srgbClr val="262626"/>
          </a:solidFill>
        </p:spPr>
        <p:txBody>
          <a:bodyPr wrap="square" rtlCol="0">
            <a:spAutoFit/>
          </a:bodyPr>
          <a:lstStyle/>
          <a:p>
            <a:pPr algn="ctr"/>
            <a:endParaRPr lang="en-US" sz="2400" i="1" dirty="0">
              <a:solidFill>
                <a:schemeClr val="bg1"/>
              </a:solidFill>
            </a:endParaRPr>
          </a:p>
        </p:txBody>
      </p:sp>
      <p:sp>
        <p:nvSpPr>
          <p:cNvPr id="41" name="TextBox 40"/>
          <p:cNvSpPr txBox="1"/>
          <p:nvPr/>
        </p:nvSpPr>
        <p:spPr>
          <a:xfrm>
            <a:off x="1751119" y="1629815"/>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56" name="TextBox 55"/>
          <p:cNvSpPr txBox="1"/>
          <p:nvPr/>
        </p:nvSpPr>
        <p:spPr>
          <a:xfrm>
            <a:off x="-1823391" y="7086404"/>
            <a:ext cx="531595" cy="461665"/>
          </a:xfrm>
          <a:prstGeom prst="rect">
            <a:avLst/>
          </a:prstGeom>
          <a:solidFill>
            <a:srgbClr val="0000FF"/>
          </a:solidFill>
        </p:spPr>
        <p:txBody>
          <a:bodyPr wrap="square" rtlCol="0">
            <a:spAutoFit/>
          </a:bodyPr>
          <a:lstStyle/>
          <a:p>
            <a:pPr algn="ctr"/>
            <a:r>
              <a:rPr lang="en-US" sz="2400" dirty="0" smtClean="0">
                <a:solidFill>
                  <a:schemeClr val="bg1"/>
                </a:solidFill>
              </a:rPr>
              <a:t>s</a:t>
            </a:r>
            <a:r>
              <a:rPr lang="en-US" sz="2400" baseline="30000" dirty="0" smtClean="0">
                <a:solidFill>
                  <a:schemeClr val="bg1"/>
                </a:solidFill>
              </a:rPr>
              <a:t>0</a:t>
            </a:r>
            <a:endParaRPr lang="en-US" sz="2400" i="1" baseline="30000" dirty="0">
              <a:solidFill>
                <a:schemeClr val="bg1"/>
              </a:solidFill>
            </a:endParaRPr>
          </a:p>
        </p:txBody>
      </p:sp>
      <p:sp>
        <p:nvSpPr>
          <p:cNvPr id="57" name="TextBox 56"/>
          <p:cNvSpPr txBox="1"/>
          <p:nvPr/>
        </p:nvSpPr>
        <p:spPr>
          <a:xfrm>
            <a:off x="-341334" y="7086404"/>
            <a:ext cx="2804376" cy="461665"/>
          </a:xfrm>
          <a:prstGeom prst="rect">
            <a:avLst/>
          </a:prstGeom>
          <a:solidFill>
            <a:srgbClr val="0000FF"/>
          </a:solidFill>
        </p:spPr>
        <p:txBody>
          <a:bodyPr wrap="square" rtlCol="0">
            <a:spAutoFit/>
          </a:bodyPr>
          <a:lstStyle/>
          <a:p>
            <a:pPr algn="ctr"/>
            <a:endParaRPr lang="en-US" sz="2400" dirty="0">
              <a:solidFill>
                <a:schemeClr val="bg1"/>
              </a:solidFill>
            </a:endParaRPr>
          </a:p>
        </p:txBody>
      </p:sp>
      <p:sp>
        <p:nvSpPr>
          <p:cNvPr id="58" name="Right Arrow 57"/>
          <p:cNvSpPr/>
          <p:nvPr/>
        </p:nvSpPr>
        <p:spPr>
          <a:xfrm>
            <a:off x="-835040" y="7218027"/>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TextBox 58"/>
          <p:cNvSpPr txBox="1"/>
          <p:nvPr/>
        </p:nvSpPr>
        <p:spPr>
          <a:xfrm>
            <a:off x="-913676" y="6956704"/>
            <a:ext cx="574872" cy="369332"/>
          </a:xfrm>
          <a:prstGeom prst="rect">
            <a:avLst/>
          </a:prstGeom>
          <a:noFill/>
        </p:spPr>
        <p:txBody>
          <a:bodyPr wrap="none" rtlCol="0">
            <a:spAutoFit/>
          </a:bodyPr>
          <a:lstStyle/>
          <a:p>
            <a:r>
              <a:rPr lang="en-US" dirty="0" smtClean="0"/>
              <a:t>PRG</a:t>
            </a:r>
            <a:endParaRPr lang="en-US" dirty="0"/>
          </a:p>
        </p:txBody>
      </p:sp>
      <p:cxnSp>
        <p:nvCxnSpPr>
          <p:cNvPr id="61" name="Straight Connector 60"/>
          <p:cNvCxnSpPr>
            <a:stCxn id="57" idx="0"/>
            <a:endCxn id="57" idx="2"/>
          </p:cNvCxnSpPr>
          <p:nvPr/>
        </p:nvCxnSpPr>
        <p:spPr>
          <a:xfrm>
            <a:off x="1060854" y="7086404"/>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85562" y="7090517"/>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1318584" y="7086404"/>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176130" y="7090517"/>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1596237" y="7086404"/>
            <a:ext cx="0" cy="461665"/>
          </a:xfrm>
          <a:prstGeom prst="line">
            <a:avLst/>
          </a:prstGeom>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2710920" y="7036819"/>
            <a:ext cx="556052" cy="461665"/>
          </a:xfrm>
          <a:prstGeom prst="rect">
            <a:avLst/>
          </a:prstGeom>
          <a:solidFill>
            <a:srgbClr val="800000"/>
          </a:solidFill>
        </p:spPr>
        <p:txBody>
          <a:bodyPr wrap="square" rtlCol="0">
            <a:spAutoFit/>
          </a:bodyPr>
          <a:lstStyle/>
          <a:p>
            <a:pPr algn="ctr"/>
            <a:r>
              <a:rPr lang="en-US" sz="2400" dirty="0" smtClean="0">
                <a:solidFill>
                  <a:schemeClr val="bg1"/>
                </a:solidFill>
              </a:rPr>
              <a:t>s’</a:t>
            </a:r>
            <a:r>
              <a:rPr lang="en-US" sz="2400" baseline="30000" dirty="0" smtClean="0">
                <a:solidFill>
                  <a:schemeClr val="bg1"/>
                </a:solidFill>
              </a:rPr>
              <a:t>0</a:t>
            </a:r>
            <a:endParaRPr lang="en-US" sz="2400" i="1" baseline="30000" dirty="0">
              <a:solidFill>
                <a:schemeClr val="bg1"/>
              </a:solidFill>
            </a:endParaRPr>
          </a:p>
        </p:txBody>
      </p:sp>
      <p:sp>
        <p:nvSpPr>
          <p:cNvPr id="69" name="TextBox 68"/>
          <p:cNvSpPr txBox="1"/>
          <p:nvPr/>
        </p:nvSpPr>
        <p:spPr>
          <a:xfrm>
            <a:off x="4007732" y="7036819"/>
            <a:ext cx="2559247" cy="461665"/>
          </a:xfrm>
          <a:prstGeom prst="rect">
            <a:avLst/>
          </a:prstGeom>
          <a:solidFill>
            <a:srgbClr val="800000"/>
          </a:solidFill>
        </p:spPr>
        <p:txBody>
          <a:bodyPr wrap="square" rtlCol="0">
            <a:spAutoFit/>
          </a:bodyPr>
          <a:lstStyle/>
          <a:p>
            <a:pPr algn="ctr"/>
            <a:endParaRPr lang="en-US" sz="2400" dirty="0">
              <a:solidFill>
                <a:schemeClr val="bg1"/>
              </a:solidFill>
            </a:endParaRPr>
          </a:p>
        </p:txBody>
      </p:sp>
      <p:sp>
        <p:nvSpPr>
          <p:cNvPr id="71" name="TextBox 70"/>
          <p:cNvSpPr txBox="1"/>
          <p:nvPr/>
        </p:nvSpPr>
        <p:spPr>
          <a:xfrm>
            <a:off x="3430773" y="6907119"/>
            <a:ext cx="652651" cy="369332"/>
          </a:xfrm>
          <a:prstGeom prst="rect">
            <a:avLst/>
          </a:prstGeom>
          <a:noFill/>
        </p:spPr>
        <p:txBody>
          <a:bodyPr wrap="square" rtlCol="0">
            <a:spAutoFit/>
          </a:bodyPr>
          <a:lstStyle/>
          <a:p>
            <a:r>
              <a:rPr lang="en-US" dirty="0" smtClean="0"/>
              <a:t>PRG</a:t>
            </a:r>
            <a:endParaRPr lang="en-US" dirty="0"/>
          </a:p>
        </p:txBody>
      </p:sp>
      <p:cxnSp>
        <p:nvCxnSpPr>
          <p:cNvPr id="72" name="Straight Connector 71"/>
          <p:cNvCxnSpPr>
            <a:stCxn id="69" idx="0"/>
            <a:endCxn id="69" idx="2"/>
          </p:cNvCxnSpPr>
          <p:nvPr/>
        </p:nvCxnSpPr>
        <p:spPr>
          <a:xfrm>
            <a:off x="5287356" y="7036819"/>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4302219" y="7040932"/>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5559836" y="7036819"/>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4629035" y="7040932"/>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5870051" y="7036819"/>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83" name="Right Arrow 82"/>
          <p:cNvSpPr/>
          <p:nvPr/>
        </p:nvSpPr>
        <p:spPr>
          <a:xfrm>
            <a:off x="3527655" y="7185467"/>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3" name="Group 112"/>
          <p:cNvGrpSpPr/>
          <p:nvPr/>
        </p:nvGrpSpPr>
        <p:grpSpPr>
          <a:xfrm>
            <a:off x="13173551" y="2293097"/>
            <a:ext cx="1763944" cy="836099"/>
            <a:chOff x="5091471" y="2641357"/>
            <a:chExt cx="1920525" cy="929620"/>
          </a:xfrm>
        </p:grpSpPr>
        <p:pic>
          <p:nvPicPr>
            <p:cNvPr id="84" name="Picture 83"/>
            <p:cNvPicPr>
              <a:picLocks noChangeAspect="1"/>
            </p:cNvPicPr>
            <p:nvPr/>
          </p:nvPicPr>
          <p:blipFill rotWithShape="1">
            <a:blip r:embed="rId3"/>
            <a:srcRect l="17548" t="-1" r="19186" b="62497"/>
            <a:stretch/>
          </p:blipFill>
          <p:spPr>
            <a:xfrm>
              <a:off x="5091471" y="2641357"/>
              <a:ext cx="1920525" cy="929620"/>
            </a:xfrm>
            <a:prstGeom prst="rect">
              <a:avLst/>
            </a:prstGeom>
          </p:spPr>
        </p:pic>
        <p:sp>
          <p:nvSpPr>
            <p:cNvPr id="85" name="Oval 84"/>
            <p:cNvSpPr/>
            <p:nvPr/>
          </p:nvSpPr>
          <p:spPr>
            <a:xfrm>
              <a:off x="6040277" y="2652747"/>
              <a:ext cx="115665" cy="115665"/>
            </a:xfrm>
            <a:prstGeom prst="ellipse">
              <a:avLst/>
            </a:prstGeom>
            <a:solidFill>
              <a:srgbClr val="800000"/>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Oval 85"/>
            <p:cNvSpPr/>
            <p:nvPr/>
          </p:nvSpPr>
          <p:spPr>
            <a:xfrm>
              <a:off x="6803775" y="3455312"/>
              <a:ext cx="115665" cy="115665"/>
            </a:xfrm>
            <a:prstGeom prst="ellipse">
              <a:avLst/>
            </a:prstGeom>
            <a:solidFill>
              <a:srgbClr val="800000"/>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7" name="Straight Connector 86"/>
            <p:cNvCxnSpPr/>
            <p:nvPr/>
          </p:nvCxnSpPr>
          <p:spPr>
            <a:xfrm>
              <a:off x="6081828" y="2704531"/>
              <a:ext cx="821331" cy="860397"/>
            </a:xfrm>
            <a:prstGeom prst="line">
              <a:avLst/>
            </a:prstGeom>
            <a:ln>
              <a:solidFill>
                <a:srgbClr val="800000"/>
              </a:solidFill>
            </a:ln>
          </p:spPr>
          <p:style>
            <a:lnRef idx="2">
              <a:schemeClr val="accent1"/>
            </a:lnRef>
            <a:fillRef idx="0">
              <a:schemeClr val="accent1"/>
            </a:fillRef>
            <a:effectRef idx="1">
              <a:schemeClr val="accent1"/>
            </a:effectRef>
            <a:fontRef idx="minor">
              <a:schemeClr val="tx1"/>
            </a:fontRef>
          </p:style>
        </p:cxnSp>
      </p:grpSp>
      <p:sp>
        <p:nvSpPr>
          <p:cNvPr id="90" name="Oval 89"/>
          <p:cNvSpPr/>
          <p:nvPr/>
        </p:nvSpPr>
        <p:spPr>
          <a:xfrm>
            <a:off x="812996" y="6939679"/>
            <a:ext cx="1795613" cy="768102"/>
          </a:xfrm>
          <a:prstGeom prst="ellipse">
            <a:avLst/>
          </a:prstGeom>
          <a:noFill/>
          <a:ln w="63500">
            <a:solidFill>
              <a:schemeClr val="tx1"/>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 name="TextBox 96"/>
          <p:cNvSpPr txBox="1"/>
          <p:nvPr/>
        </p:nvSpPr>
        <p:spPr>
          <a:xfrm>
            <a:off x="7531947" y="7317236"/>
            <a:ext cx="2804376" cy="461665"/>
          </a:xfrm>
          <a:prstGeom prst="rect">
            <a:avLst/>
          </a:prstGeom>
          <a:solidFill>
            <a:schemeClr val="tx1">
              <a:lumMod val="75000"/>
              <a:lumOff val="25000"/>
            </a:schemeClr>
          </a:solidFill>
        </p:spPr>
        <p:txBody>
          <a:bodyPr wrap="square" rtlCol="0">
            <a:spAutoFit/>
          </a:bodyPr>
          <a:lstStyle/>
          <a:p>
            <a:pPr algn="ctr"/>
            <a:endParaRPr lang="en-US" sz="2400" dirty="0">
              <a:solidFill>
                <a:schemeClr val="bg1"/>
              </a:solidFill>
            </a:endParaRPr>
          </a:p>
        </p:txBody>
      </p:sp>
      <p:cxnSp>
        <p:nvCxnSpPr>
          <p:cNvPr id="100" name="Straight Connector 99"/>
          <p:cNvCxnSpPr/>
          <p:nvPr/>
        </p:nvCxnSpPr>
        <p:spPr>
          <a:xfrm>
            <a:off x="8519529" y="7707781"/>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373113" y="7711894"/>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777259" y="7707781"/>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7634805" y="7711894"/>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p:nvCxnSpPr>
        <p:spPr>
          <a:xfrm>
            <a:off x="9054912" y="7707781"/>
            <a:ext cx="0" cy="461665"/>
          </a:xfrm>
          <a:prstGeom prst="line">
            <a:avLst/>
          </a:prstGeom>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4602288" y="1631694"/>
            <a:ext cx="957548"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117" name="TextBox 116"/>
          <p:cNvSpPr txBox="1"/>
          <p:nvPr/>
        </p:nvSpPr>
        <p:spPr>
          <a:xfrm rot="18892000">
            <a:off x="9650134" y="2393834"/>
            <a:ext cx="700545" cy="369332"/>
          </a:xfrm>
          <a:prstGeom prst="rect">
            <a:avLst/>
          </a:prstGeom>
          <a:noFill/>
        </p:spPr>
        <p:txBody>
          <a:bodyPr wrap="none" rtlCol="0">
            <a:spAutoFit/>
          </a:bodyPr>
          <a:lstStyle/>
          <a:p>
            <a:r>
              <a:rPr lang="en-US" dirty="0" smtClean="0"/>
              <a:t>Same</a:t>
            </a:r>
            <a:endParaRPr lang="en-US" dirty="0"/>
          </a:p>
        </p:txBody>
      </p:sp>
      <p:sp>
        <p:nvSpPr>
          <p:cNvPr id="118" name="TextBox 117"/>
          <p:cNvSpPr txBox="1"/>
          <p:nvPr/>
        </p:nvSpPr>
        <p:spPr>
          <a:xfrm rot="18892000">
            <a:off x="13159772" y="2410114"/>
            <a:ext cx="700545" cy="369332"/>
          </a:xfrm>
          <a:prstGeom prst="rect">
            <a:avLst/>
          </a:prstGeom>
          <a:noFill/>
        </p:spPr>
        <p:txBody>
          <a:bodyPr wrap="none" rtlCol="0">
            <a:spAutoFit/>
          </a:bodyPr>
          <a:lstStyle/>
          <a:p>
            <a:r>
              <a:rPr lang="en-US" dirty="0" smtClean="0"/>
              <a:t>Same</a:t>
            </a:r>
            <a:endParaRPr lang="en-US" dirty="0"/>
          </a:p>
        </p:txBody>
      </p:sp>
      <p:sp>
        <p:nvSpPr>
          <p:cNvPr id="119" name="TextBox 118"/>
          <p:cNvSpPr txBox="1"/>
          <p:nvPr/>
        </p:nvSpPr>
        <p:spPr>
          <a:xfrm rot="2708000" flipH="1">
            <a:off x="10401995" y="2402686"/>
            <a:ext cx="1392366" cy="369332"/>
          </a:xfrm>
          <a:prstGeom prst="rect">
            <a:avLst/>
          </a:prstGeom>
          <a:noFill/>
        </p:spPr>
        <p:txBody>
          <a:bodyPr wrap="none" rtlCol="0">
            <a:spAutoFit/>
          </a:bodyPr>
          <a:lstStyle/>
          <a:p>
            <a:r>
              <a:rPr lang="en-US" dirty="0" smtClean="0"/>
              <a:t>Independent</a:t>
            </a:r>
            <a:endParaRPr lang="en-US" dirty="0"/>
          </a:p>
        </p:txBody>
      </p:sp>
      <p:sp>
        <p:nvSpPr>
          <p:cNvPr id="120" name="TextBox 119"/>
          <p:cNvSpPr txBox="1"/>
          <p:nvPr/>
        </p:nvSpPr>
        <p:spPr>
          <a:xfrm rot="2708000" flipH="1">
            <a:off x="13958415" y="2451528"/>
            <a:ext cx="1392366" cy="369332"/>
          </a:xfrm>
          <a:prstGeom prst="rect">
            <a:avLst/>
          </a:prstGeom>
          <a:noFill/>
        </p:spPr>
        <p:txBody>
          <a:bodyPr wrap="none" rtlCol="0">
            <a:spAutoFit/>
          </a:bodyPr>
          <a:lstStyle/>
          <a:p>
            <a:r>
              <a:rPr lang="en-US" dirty="0" smtClean="0"/>
              <a:t>Independent</a:t>
            </a:r>
            <a:endParaRPr lang="en-US" dirty="0"/>
          </a:p>
        </p:txBody>
      </p:sp>
      <p:sp>
        <p:nvSpPr>
          <p:cNvPr id="79" name="TextBox 78"/>
          <p:cNvSpPr txBox="1"/>
          <p:nvPr/>
        </p:nvSpPr>
        <p:spPr>
          <a:xfrm>
            <a:off x="4271586" y="1636961"/>
            <a:ext cx="290198" cy="461665"/>
          </a:xfrm>
          <a:prstGeom prst="rect">
            <a:avLst/>
          </a:prstGeom>
          <a:solidFill>
            <a:srgbClr val="0000FF"/>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nvGrpSpPr>
          <p:cNvPr id="6" name="Group 5"/>
          <p:cNvGrpSpPr/>
          <p:nvPr/>
        </p:nvGrpSpPr>
        <p:grpSpPr>
          <a:xfrm>
            <a:off x="1920788" y="3035312"/>
            <a:ext cx="2273007" cy="461665"/>
            <a:chOff x="241863" y="3279664"/>
            <a:chExt cx="2678457" cy="471572"/>
          </a:xfrm>
        </p:grpSpPr>
        <p:sp>
          <p:nvSpPr>
            <p:cNvPr id="138" name="TextBox 137"/>
            <p:cNvSpPr txBox="1"/>
            <p:nvPr/>
          </p:nvSpPr>
          <p:spPr>
            <a:xfrm>
              <a:off x="569230" y="327966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39" name="TextBox 138"/>
            <p:cNvSpPr txBox="1"/>
            <p:nvPr/>
          </p:nvSpPr>
          <p:spPr>
            <a:xfrm>
              <a:off x="241863" y="3282425"/>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140" name="TextBox 139"/>
            <p:cNvSpPr txBox="1"/>
            <p:nvPr/>
          </p:nvSpPr>
          <p:spPr>
            <a:xfrm>
              <a:off x="1962772" y="328430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41" name="TextBox 140"/>
            <p:cNvSpPr txBox="1"/>
            <p:nvPr/>
          </p:nvSpPr>
          <p:spPr>
            <a:xfrm>
              <a:off x="1632070" y="3289571"/>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sp>
        <p:nvSpPr>
          <p:cNvPr id="165" name="TextBox 164"/>
          <p:cNvSpPr txBox="1"/>
          <p:nvPr/>
        </p:nvSpPr>
        <p:spPr>
          <a:xfrm>
            <a:off x="-1291796" y="2862146"/>
            <a:ext cx="1366092" cy="523220"/>
          </a:xfrm>
          <a:prstGeom prst="rect">
            <a:avLst/>
          </a:prstGeom>
          <a:noFill/>
        </p:spPr>
        <p:txBody>
          <a:bodyPr wrap="none" rtlCol="0">
            <a:spAutoFit/>
          </a:bodyPr>
          <a:lstStyle/>
          <a:p>
            <a:r>
              <a:rPr lang="en-US" sz="2800" dirty="0" smtClean="0"/>
              <a:t>Level 1:</a:t>
            </a:r>
            <a:endParaRPr lang="en-US" sz="2800" i="1" dirty="0"/>
          </a:p>
        </p:txBody>
      </p:sp>
      <p:sp>
        <p:nvSpPr>
          <p:cNvPr id="200" name="TextBox 199"/>
          <p:cNvSpPr txBox="1"/>
          <p:nvPr/>
        </p:nvSpPr>
        <p:spPr>
          <a:xfrm>
            <a:off x="457200" y="3025613"/>
            <a:ext cx="834570" cy="461665"/>
          </a:xfrm>
          <a:prstGeom prst="rect">
            <a:avLst/>
          </a:prstGeom>
          <a:solidFill>
            <a:srgbClr val="262626"/>
          </a:solidFill>
        </p:spPr>
        <p:txBody>
          <a:bodyPr wrap="square" rtlCol="0">
            <a:spAutoFit/>
          </a:bodyPr>
          <a:lstStyle/>
          <a:p>
            <a:pPr algn="ctr"/>
            <a:endParaRPr lang="en-US" sz="2400" i="1" dirty="0">
              <a:solidFill>
                <a:schemeClr val="bg1"/>
              </a:solidFill>
            </a:endParaRPr>
          </a:p>
        </p:txBody>
      </p:sp>
      <p:sp>
        <p:nvSpPr>
          <p:cNvPr id="201" name="TextBox 200"/>
          <p:cNvSpPr txBox="1"/>
          <p:nvPr/>
        </p:nvSpPr>
        <p:spPr>
          <a:xfrm>
            <a:off x="1327789" y="2931051"/>
            <a:ext cx="652651" cy="369332"/>
          </a:xfrm>
          <a:prstGeom prst="rect">
            <a:avLst/>
          </a:prstGeom>
          <a:noFill/>
        </p:spPr>
        <p:txBody>
          <a:bodyPr wrap="square" rtlCol="0">
            <a:spAutoFit/>
          </a:bodyPr>
          <a:lstStyle/>
          <a:p>
            <a:r>
              <a:rPr lang="en-US" dirty="0" smtClean="0"/>
              <a:t>PRG</a:t>
            </a:r>
            <a:endParaRPr lang="en-US" dirty="0"/>
          </a:p>
        </p:txBody>
      </p:sp>
      <p:sp>
        <p:nvSpPr>
          <p:cNvPr id="202" name="Right Arrow 201"/>
          <p:cNvSpPr/>
          <p:nvPr/>
        </p:nvSpPr>
        <p:spPr>
          <a:xfrm>
            <a:off x="1424671" y="3209399"/>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3" name="Oval 202"/>
          <p:cNvSpPr/>
          <p:nvPr/>
        </p:nvSpPr>
        <p:spPr>
          <a:xfrm>
            <a:off x="2029828" y="1501357"/>
            <a:ext cx="1046496" cy="742900"/>
          </a:xfrm>
          <a:prstGeom prst="ellipse">
            <a:avLst/>
          </a:prstGeom>
          <a:noFill/>
          <a:ln w="38100" cmpd="sng">
            <a:solidFill>
              <a:schemeClr val="tx1">
                <a:lumMod val="50000"/>
                <a:lumOff val="50000"/>
              </a:schemeClr>
            </a:solidFill>
            <a:prstDash val="sysDash"/>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4" name="Straight Arrow Connector 203"/>
          <p:cNvCxnSpPr>
            <a:stCxn id="203" idx="3"/>
            <a:endCxn id="200" idx="0"/>
          </p:cNvCxnSpPr>
          <p:nvPr/>
        </p:nvCxnSpPr>
        <p:spPr>
          <a:xfrm flipH="1">
            <a:off x="874485" y="2135462"/>
            <a:ext cx="1308599" cy="890151"/>
          </a:xfrm>
          <a:prstGeom prst="straightConnector1">
            <a:avLst/>
          </a:prstGeom>
          <a:ln w="38100" cmpd="sng">
            <a:solidFill>
              <a:srgbClr val="7F7F7F"/>
            </a:solidFill>
            <a:prstDash val="sysDash"/>
            <a:tailEnd type="arrow"/>
          </a:ln>
        </p:spPr>
        <p:style>
          <a:lnRef idx="2">
            <a:schemeClr val="accent1"/>
          </a:lnRef>
          <a:fillRef idx="0">
            <a:schemeClr val="accent1"/>
          </a:fillRef>
          <a:effectRef idx="1">
            <a:schemeClr val="accent1"/>
          </a:effectRef>
          <a:fontRef idx="minor">
            <a:schemeClr val="tx1"/>
          </a:fontRef>
        </p:style>
      </p:cxnSp>
      <p:grpSp>
        <p:nvGrpSpPr>
          <p:cNvPr id="205" name="Group 204"/>
          <p:cNvGrpSpPr/>
          <p:nvPr/>
        </p:nvGrpSpPr>
        <p:grpSpPr>
          <a:xfrm>
            <a:off x="6294956" y="3037734"/>
            <a:ext cx="2273007" cy="461665"/>
            <a:chOff x="241863" y="3279664"/>
            <a:chExt cx="2678457" cy="471572"/>
          </a:xfrm>
        </p:grpSpPr>
        <p:sp>
          <p:nvSpPr>
            <p:cNvPr id="206" name="TextBox 205"/>
            <p:cNvSpPr txBox="1"/>
            <p:nvPr/>
          </p:nvSpPr>
          <p:spPr>
            <a:xfrm>
              <a:off x="569230" y="3279664"/>
              <a:ext cx="957548"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207" name="TextBox 206"/>
            <p:cNvSpPr txBox="1"/>
            <p:nvPr/>
          </p:nvSpPr>
          <p:spPr>
            <a:xfrm>
              <a:off x="241863" y="3282425"/>
              <a:ext cx="290198" cy="461665"/>
            </a:xfrm>
            <a:prstGeom prst="rect">
              <a:avLst/>
            </a:prstGeom>
            <a:solidFill>
              <a:srgbClr val="0000FF"/>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208" name="TextBox 207"/>
            <p:cNvSpPr txBox="1"/>
            <p:nvPr/>
          </p:nvSpPr>
          <p:spPr>
            <a:xfrm>
              <a:off x="1962772" y="3284304"/>
              <a:ext cx="957548"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209" name="TextBox 208"/>
            <p:cNvSpPr txBox="1"/>
            <p:nvPr/>
          </p:nvSpPr>
          <p:spPr>
            <a:xfrm>
              <a:off x="1632070" y="3289571"/>
              <a:ext cx="290198" cy="461665"/>
            </a:xfrm>
            <a:prstGeom prst="rect">
              <a:avLst/>
            </a:prstGeom>
            <a:solidFill>
              <a:srgbClr val="0000FF"/>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sp>
        <p:nvSpPr>
          <p:cNvPr id="210" name="TextBox 209"/>
          <p:cNvSpPr txBox="1"/>
          <p:nvPr/>
        </p:nvSpPr>
        <p:spPr>
          <a:xfrm>
            <a:off x="4831368" y="3028035"/>
            <a:ext cx="834570"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211" name="TextBox 210"/>
          <p:cNvSpPr txBox="1"/>
          <p:nvPr/>
        </p:nvSpPr>
        <p:spPr>
          <a:xfrm>
            <a:off x="5701957" y="2933473"/>
            <a:ext cx="652651" cy="369332"/>
          </a:xfrm>
          <a:prstGeom prst="rect">
            <a:avLst/>
          </a:prstGeom>
          <a:noFill/>
        </p:spPr>
        <p:txBody>
          <a:bodyPr wrap="square" rtlCol="0">
            <a:spAutoFit/>
          </a:bodyPr>
          <a:lstStyle/>
          <a:p>
            <a:r>
              <a:rPr lang="en-US" dirty="0" smtClean="0"/>
              <a:t>PRG</a:t>
            </a:r>
            <a:endParaRPr lang="en-US" dirty="0"/>
          </a:p>
        </p:txBody>
      </p:sp>
      <p:sp>
        <p:nvSpPr>
          <p:cNvPr id="212" name="Right Arrow 211"/>
          <p:cNvSpPr/>
          <p:nvPr/>
        </p:nvSpPr>
        <p:spPr>
          <a:xfrm>
            <a:off x="5798839" y="3211821"/>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3" name="Oval 212"/>
          <p:cNvSpPr/>
          <p:nvPr/>
        </p:nvSpPr>
        <p:spPr>
          <a:xfrm>
            <a:off x="4577771" y="1501357"/>
            <a:ext cx="1046496" cy="742900"/>
          </a:xfrm>
          <a:prstGeom prst="ellipse">
            <a:avLst/>
          </a:prstGeom>
          <a:noFill/>
          <a:ln w="38100" cmpd="sng">
            <a:solidFill>
              <a:schemeClr val="tx1">
                <a:lumMod val="50000"/>
                <a:lumOff val="50000"/>
              </a:schemeClr>
            </a:solidFill>
            <a:prstDash val="sysDash"/>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4" name="Straight Arrow Connector 213"/>
          <p:cNvCxnSpPr>
            <a:stCxn id="213" idx="4"/>
            <a:endCxn id="210" idx="0"/>
          </p:cNvCxnSpPr>
          <p:nvPr/>
        </p:nvCxnSpPr>
        <p:spPr>
          <a:xfrm>
            <a:off x="5101019" y="2244257"/>
            <a:ext cx="147634" cy="783778"/>
          </a:xfrm>
          <a:prstGeom prst="straightConnector1">
            <a:avLst/>
          </a:prstGeom>
          <a:ln w="38100" cmpd="sng">
            <a:solidFill>
              <a:srgbClr val="7F7F7F"/>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256" name="Straight Connector 255"/>
          <p:cNvCxnSpPr/>
          <p:nvPr/>
        </p:nvCxnSpPr>
        <p:spPr>
          <a:xfrm>
            <a:off x="0" y="4542153"/>
            <a:ext cx="9144000" cy="0"/>
          </a:xfrm>
          <a:prstGeom prst="line">
            <a:avLst/>
          </a:prstGeom>
        </p:spPr>
        <p:style>
          <a:lnRef idx="2">
            <a:schemeClr val="accent1"/>
          </a:lnRef>
          <a:fillRef idx="0">
            <a:schemeClr val="accent1"/>
          </a:fillRef>
          <a:effectRef idx="1">
            <a:schemeClr val="accent1"/>
          </a:effectRef>
          <a:fontRef idx="minor">
            <a:schemeClr val="tx1"/>
          </a:fontRef>
        </p:style>
      </p:cxnSp>
      <p:sp>
        <p:nvSpPr>
          <p:cNvPr id="215" name="TextBox 214"/>
          <p:cNvSpPr txBox="1"/>
          <p:nvPr/>
        </p:nvSpPr>
        <p:spPr>
          <a:xfrm>
            <a:off x="21162" y="4230309"/>
            <a:ext cx="3069169" cy="523220"/>
          </a:xfrm>
          <a:prstGeom prst="rect">
            <a:avLst/>
          </a:prstGeom>
          <a:solidFill>
            <a:schemeClr val="bg1"/>
          </a:solidFill>
        </p:spPr>
        <p:txBody>
          <a:bodyPr wrap="none" rtlCol="0">
            <a:spAutoFit/>
          </a:bodyPr>
          <a:lstStyle/>
          <a:p>
            <a:r>
              <a:rPr lang="en-US" sz="2800" dirty="0" smtClean="0"/>
              <a:t>“Correction Words”</a:t>
            </a:r>
            <a:endParaRPr lang="en-US" sz="2800" dirty="0"/>
          </a:p>
        </p:txBody>
      </p:sp>
      <p:grpSp>
        <p:nvGrpSpPr>
          <p:cNvPr id="7" name="Group 6"/>
          <p:cNvGrpSpPr/>
          <p:nvPr/>
        </p:nvGrpSpPr>
        <p:grpSpPr>
          <a:xfrm>
            <a:off x="2773299" y="5172355"/>
            <a:ext cx="2941268" cy="940118"/>
            <a:chOff x="2773299" y="5172355"/>
            <a:chExt cx="2941268" cy="940118"/>
          </a:xfrm>
        </p:grpSpPr>
        <p:grpSp>
          <p:nvGrpSpPr>
            <p:cNvPr id="121" name="Group 120"/>
            <p:cNvGrpSpPr/>
            <p:nvPr/>
          </p:nvGrpSpPr>
          <p:grpSpPr>
            <a:xfrm>
              <a:off x="3441560" y="5795596"/>
              <a:ext cx="2273007" cy="316877"/>
              <a:chOff x="241863" y="3279664"/>
              <a:chExt cx="2678457" cy="344966"/>
            </a:xfrm>
          </p:grpSpPr>
          <p:sp>
            <p:nvSpPr>
              <p:cNvPr id="122" name="TextBox 121"/>
              <p:cNvSpPr txBox="1"/>
              <p:nvPr/>
            </p:nvSpPr>
            <p:spPr>
              <a:xfrm>
                <a:off x="569230" y="3279664"/>
                <a:ext cx="957548" cy="335059"/>
              </a:xfrm>
              <a:prstGeom prst="rect">
                <a:avLst/>
              </a:prstGeom>
              <a:solidFill>
                <a:schemeClr val="accent5">
                  <a:lumMod val="75000"/>
                </a:schemeClr>
              </a:solidFill>
            </p:spPr>
            <p:txBody>
              <a:bodyPr wrap="square" rtlCol="0">
                <a:spAutoFit/>
              </a:bodyPr>
              <a:lstStyle/>
              <a:p>
                <a:pPr algn="ctr"/>
                <a:endParaRPr lang="en-US" sz="1400" i="1" dirty="0">
                  <a:solidFill>
                    <a:schemeClr val="bg1"/>
                  </a:solidFill>
                </a:endParaRPr>
              </a:p>
            </p:txBody>
          </p:sp>
          <p:sp>
            <p:nvSpPr>
              <p:cNvPr id="123" name="TextBox 122"/>
              <p:cNvSpPr txBox="1"/>
              <p:nvPr/>
            </p:nvSpPr>
            <p:spPr>
              <a:xfrm>
                <a:off x="241863" y="3282425"/>
                <a:ext cx="290197" cy="335059"/>
              </a:xfrm>
              <a:prstGeom prst="rect">
                <a:avLst/>
              </a:prstGeom>
              <a:solidFill>
                <a:schemeClr val="accent5">
                  <a:lumMod val="75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124" name="TextBox 123"/>
              <p:cNvSpPr txBox="1"/>
              <p:nvPr/>
            </p:nvSpPr>
            <p:spPr>
              <a:xfrm>
                <a:off x="1962772" y="3284304"/>
                <a:ext cx="957548" cy="335059"/>
              </a:xfrm>
              <a:prstGeom prst="rect">
                <a:avLst/>
              </a:prstGeom>
              <a:solidFill>
                <a:schemeClr val="accent5">
                  <a:lumMod val="75000"/>
                </a:schemeClr>
              </a:solidFill>
            </p:spPr>
            <p:txBody>
              <a:bodyPr wrap="square" rtlCol="0">
                <a:spAutoFit/>
              </a:bodyPr>
              <a:lstStyle/>
              <a:p>
                <a:pPr algn="ctr"/>
                <a:endParaRPr lang="en-US" sz="1400" i="1" dirty="0">
                  <a:solidFill>
                    <a:schemeClr val="bg1"/>
                  </a:solidFill>
                </a:endParaRPr>
              </a:p>
            </p:txBody>
          </p:sp>
          <p:sp>
            <p:nvSpPr>
              <p:cNvPr id="125" name="TextBox 124"/>
              <p:cNvSpPr txBox="1"/>
              <p:nvPr/>
            </p:nvSpPr>
            <p:spPr>
              <a:xfrm>
                <a:off x="1632070" y="3289571"/>
                <a:ext cx="290197" cy="335059"/>
              </a:xfrm>
              <a:prstGeom prst="rect">
                <a:avLst/>
              </a:prstGeom>
              <a:solidFill>
                <a:schemeClr val="accent5">
                  <a:lumMod val="75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grpSp>
          <p:nvGrpSpPr>
            <p:cNvPr id="126" name="Group 125"/>
            <p:cNvGrpSpPr/>
            <p:nvPr/>
          </p:nvGrpSpPr>
          <p:grpSpPr>
            <a:xfrm>
              <a:off x="3430773" y="5172355"/>
              <a:ext cx="2273007" cy="316877"/>
              <a:chOff x="241863" y="3279664"/>
              <a:chExt cx="2678457" cy="344966"/>
            </a:xfrm>
          </p:grpSpPr>
          <p:sp>
            <p:nvSpPr>
              <p:cNvPr id="127" name="TextBox 126"/>
              <p:cNvSpPr txBox="1"/>
              <p:nvPr/>
            </p:nvSpPr>
            <p:spPr>
              <a:xfrm>
                <a:off x="569230" y="3279664"/>
                <a:ext cx="957548" cy="335059"/>
              </a:xfrm>
              <a:prstGeom prst="rect">
                <a:avLst/>
              </a:prstGeom>
              <a:solidFill>
                <a:srgbClr val="008000"/>
              </a:solidFill>
            </p:spPr>
            <p:txBody>
              <a:bodyPr wrap="square" rtlCol="0">
                <a:spAutoFit/>
              </a:bodyPr>
              <a:lstStyle/>
              <a:p>
                <a:pPr algn="ctr"/>
                <a:endParaRPr lang="en-US" sz="1400" i="1" dirty="0">
                  <a:solidFill>
                    <a:schemeClr val="bg1"/>
                  </a:solidFill>
                </a:endParaRPr>
              </a:p>
            </p:txBody>
          </p:sp>
          <p:sp>
            <p:nvSpPr>
              <p:cNvPr id="128" name="TextBox 127"/>
              <p:cNvSpPr txBox="1"/>
              <p:nvPr/>
            </p:nvSpPr>
            <p:spPr>
              <a:xfrm>
                <a:off x="241863" y="3282425"/>
                <a:ext cx="290197" cy="335059"/>
              </a:xfrm>
              <a:prstGeom prst="rect">
                <a:avLst/>
              </a:prstGeom>
              <a:solidFill>
                <a:srgbClr val="008000"/>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129" name="TextBox 128"/>
              <p:cNvSpPr txBox="1"/>
              <p:nvPr/>
            </p:nvSpPr>
            <p:spPr>
              <a:xfrm>
                <a:off x="1962772" y="3284304"/>
                <a:ext cx="957548" cy="335059"/>
              </a:xfrm>
              <a:prstGeom prst="rect">
                <a:avLst/>
              </a:prstGeom>
              <a:solidFill>
                <a:srgbClr val="008000"/>
              </a:solidFill>
            </p:spPr>
            <p:txBody>
              <a:bodyPr wrap="square" rtlCol="0">
                <a:spAutoFit/>
              </a:bodyPr>
              <a:lstStyle/>
              <a:p>
                <a:pPr algn="ctr"/>
                <a:endParaRPr lang="en-US" sz="1400" i="1" dirty="0">
                  <a:solidFill>
                    <a:schemeClr val="bg1"/>
                  </a:solidFill>
                </a:endParaRPr>
              </a:p>
            </p:txBody>
          </p:sp>
          <p:sp>
            <p:nvSpPr>
              <p:cNvPr id="130" name="TextBox 129"/>
              <p:cNvSpPr txBox="1"/>
              <p:nvPr/>
            </p:nvSpPr>
            <p:spPr>
              <a:xfrm>
                <a:off x="1632070" y="3289571"/>
                <a:ext cx="290197" cy="335059"/>
              </a:xfrm>
              <a:prstGeom prst="rect">
                <a:avLst/>
              </a:prstGeom>
              <a:solidFill>
                <a:srgbClr val="008000"/>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cxnSp>
          <p:nvCxnSpPr>
            <p:cNvPr id="131" name="Straight Arrow Connector 130"/>
            <p:cNvCxnSpPr/>
            <p:nvPr/>
          </p:nvCxnSpPr>
          <p:spPr>
            <a:xfrm flipV="1">
              <a:off x="2773299" y="5431572"/>
              <a:ext cx="606050" cy="19639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2" name="Straight Arrow Connector 131"/>
            <p:cNvCxnSpPr/>
            <p:nvPr/>
          </p:nvCxnSpPr>
          <p:spPr>
            <a:xfrm>
              <a:off x="2773299" y="5641436"/>
              <a:ext cx="606050" cy="2841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133" name="Rectangle 132"/>
          <p:cNvSpPr/>
          <p:nvPr/>
        </p:nvSpPr>
        <p:spPr>
          <a:xfrm>
            <a:off x="3258115" y="4903073"/>
            <a:ext cx="2611936" cy="1417836"/>
          </a:xfrm>
          <a:prstGeom prst="rect">
            <a:avLst/>
          </a:prstGeom>
          <a:noFill/>
          <a:ln w="635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4" name="Rectangular Callout 133"/>
          <p:cNvSpPr/>
          <p:nvPr/>
        </p:nvSpPr>
        <p:spPr>
          <a:xfrm>
            <a:off x="6127183" y="4903073"/>
            <a:ext cx="2778703" cy="763753"/>
          </a:xfrm>
          <a:prstGeom prst="wedgeRectCallout">
            <a:avLst>
              <a:gd name="adj1" fmla="val -61415"/>
              <a:gd name="adj2" fmla="val -15409"/>
            </a:avLst>
          </a:prstGeom>
          <a:solidFill>
            <a:srgbClr val="8EB4E3"/>
          </a:solidFill>
          <a:ln w="28575" cmpd="sng">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Included in both parties’ </a:t>
            </a:r>
            <a:r>
              <a:rPr lang="en-US" sz="2400" b="1" dirty="0" smtClean="0">
                <a:solidFill>
                  <a:schemeClr val="tx1"/>
                </a:solidFill>
              </a:rPr>
              <a:t>DPF keys</a:t>
            </a:r>
            <a:endParaRPr lang="en-US" sz="2400" b="1" dirty="0">
              <a:solidFill>
                <a:schemeClr val="tx1"/>
              </a:solidFill>
            </a:endParaRPr>
          </a:p>
        </p:txBody>
      </p:sp>
      <p:sp>
        <p:nvSpPr>
          <p:cNvPr id="92" name="Rectangle 91"/>
          <p:cNvSpPr/>
          <p:nvPr/>
        </p:nvSpPr>
        <p:spPr>
          <a:xfrm>
            <a:off x="136332" y="1123329"/>
            <a:ext cx="6089329" cy="3150370"/>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40" name="Group 239"/>
          <p:cNvGrpSpPr/>
          <p:nvPr/>
        </p:nvGrpSpPr>
        <p:grpSpPr>
          <a:xfrm>
            <a:off x="4578064" y="3708617"/>
            <a:ext cx="4215475" cy="660516"/>
            <a:chOff x="4578064" y="4050497"/>
            <a:chExt cx="4215475" cy="660516"/>
          </a:xfrm>
        </p:grpSpPr>
        <p:grpSp>
          <p:nvGrpSpPr>
            <p:cNvPr id="142" name="Group 141"/>
            <p:cNvGrpSpPr/>
            <p:nvPr/>
          </p:nvGrpSpPr>
          <p:grpSpPr>
            <a:xfrm>
              <a:off x="6311237" y="4153913"/>
              <a:ext cx="2273007" cy="461665"/>
              <a:chOff x="241863" y="3279664"/>
              <a:chExt cx="2678457" cy="471572"/>
            </a:xfrm>
          </p:grpSpPr>
          <p:sp>
            <p:nvSpPr>
              <p:cNvPr id="143" name="TextBox 142"/>
              <p:cNvSpPr txBox="1"/>
              <p:nvPr/>
            </p:nvSpPr>
            <p:spPr>
              <a:xfrm>
                <a:off x="569230" y="3279664"/>
                <a:ext cx="957548"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144" name="TextBox 143"/>
              <p:cNvSpPr txBox="1"/>
              <p:nvPr/>
            </p:nvSpPr>
            <p:spPr>
              <a:xfrm>
                <a:off x="241863" y="3282425"/>
                <a:ext cx="290198" cy="461665"/>
              </a:xfrm>
              <a:prstGeom prst="rect">
                <a:avLst/>
              </a:prstGeom>
              <a:solidFill>
                <a:srgbClr val="0000FF"/>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145" name="TextBox 144"/>
              <p:cNvSpPr txBox="1"/>
              <p:nvPr/>
            </p:nvSpPr>
            <p:spPr>
              <a:xfrm>
                <a:off x="1962772" y="328430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46" name="TextBox 145"/>
              <p:cNvSpPr txBox="1"/>
              <p:nvPr/>
            </p:nvSpPr>
            <p:spPr>
              <a:xfrm>
                <a:off x="1632070" y="3289571"/>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sp>
          <p:nvSpPr>
            <p:cNvPr id="77" name="TextBox 76"/>
            <p:cNvSpPr txBox="1"/>
            <p:nvPr/>
          </p:nvSpPr>
          <p:spPr>
            <a:xfrm>
              <a:off x="4635387" y="4174736"/>
              <a:ext cx="1619366" cy="369332"/>
            </a:xfrm>
            <a:prstGeom prst="rect">
              <a:avLst/>
            </a:prstGeom>
            <a:noFill/>
          </p:spPr>
          <p:txBody>
            <a:bodyPr wrap="none" rtlCol="0">
              <a:spAutoFit/>
            </a:bodyPr>
            <a:lstStyle/>
            <a:p>
              <a:r>
                <a:rPr lang="en-US" dirty="0" smtClean="0"/>
                <a:t>What we want:</a:t>
              </a:r>
              <a:endParaRPr lang="en-US" dirty="0"/>
            </a:p>
          </p:txBody>
        </p:sp>
        <p:sp>
          <p:nvSpPr>
            <p:cNvPr id="237" name="Rectangle 236"/>
            <p:cNvSpPr/>
            <p:nvPr/>
          </p:nvSpPr>
          <p:spPr>
            <a:xfrm>
              <a:off x="4578064" y="4050497"/>
              <a:ext cx="4215475" cy="660516"/>
            </a:xfrm>
            <a:prstGeom prst="rect">
              <a:avLst/>
            </a:prstGeom>
            <a:no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4" name="Straight Connector 3"/>
          <p:cNvCxnSpPr/>
          <p:nvPr/>
        </p:nvCxnSpPr>
        <p:spPr>
          <a:xfrm>
            <a:off x="228621" y="1533917"/>
            <a:ext cx="8677265" cy="0"/>
          </a:xfrm>
          <a:prstGeom prst="line">
            <a:avLst/>
          </a:prstGeom>
        </p:spPr>
        <p:style>
          <a:lnRef idx="2">
            <a:schemeClr val="accent1"/>
          </a:lnRef>
          <a:fillRef idx="0">
            <a:schemeClr val="accent1"/>
          </a:fillRef>
          <a:effectRef idx="1">
            <a:schemeClr val="accent1"/>
          </a:effectRef>
          <a:fontRef idx="minor">
            <a:schemeClr val="tx1"/>
          </a:fontRef>
        </p:style>
      </p:cxnSp>
      <p:grpSp>
        <p:nvGrpSpPr>
          <p:cNvPr id="109" name="Group 108"/>
          <p:cNvGrpSpPr/>
          <p:nvPr/>
        </p:nvGrpSpPr>
        <p:grpSpPr>
          <a:xfrm>
            <a:off x="2561047" y="6293424"/>
            <a:ext cx="2273007" cy="316877"/>
            <a:chOff x="241863" y="3279664"/>
            <a:chExt cx="2678457" cy="344966"/>
          </a:xfrm>
        </p:grpSpPr>
        <p:sp>
          <p:nvSpPr>
            <p:cNvPr id="110" name="TextBox 109"/>
            <p:cNvSpPr txBox="1"/>
            <p:nvPr/>
          </p:nvSpPr>
          <p:spPr>
            <a:xfrm>
              <a:off x="569230" y="3279664"/>
              <a:ext cx="957548" cy="335059"/>
            </a:xfrm>
            <a:prstGeom prst="rect">
              <a:avLst/>
            </a:prstGeom>
            <a:solidFill>
              <a:schemeClr val="accent5">
                <a:lumMod val="50000"/>
              </a:schemeClr>
            </a:solidFill>
          </p:spPr>
          <p:txBody>
            <a:bodyPr wrap="square" rtlCol="0">
              <a:spAutoFit/>
            </a:bodyPr>
            <a:lstStyle/>
            <a:p>
              <a:pPr algn="ctr"/>
              <a:endParaRPr lang="en-US" sz="1400" i="1" dirty="0">
                <a:solidFill>
                  <a:schemeClr val="bg1"/>
                </a:solidFill>
              </a:endParaRPr>
            </a:p>
          </p:txBody>
        </p:sp>
        <p:sp>
          <p:nvSpPr>
            <p:cNvPr id="111" name="TextBox 110"/>
            <p:cNvSpPr txBox="1"/>
            <p:nvPr/>
          </p:nvSpPr>
          <p:spPr>
            <a:xfrm>
              <a:off x="241863" y="3282425"/>
              <a:ext cx="290197" cy="335059"/>
            </a:xfrm>
            <a:prstGeom prst="rect">
              <a:avLst/>
            </a:prstGeom>
            <a:solidFill>
              <a:schemeClr val="accent5">
                <a:lumMod val="50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114" name="TextBox 113"/>
            <p:cNvSpPr txBox="1"/>
            <p:nvPr/>
          </p:nvSpPr>
          <p:spPr>
            <a:xfrm>
              <a:off x="1962772" y="3284304"/>
              <a:ext cx="957548" cy="335059"/>
            </a:xfrm>
            <a:prstGeom prst="rect">
              <a:avLst/>
            </a:prstGeom>
            <a:solidFill>
              <a:schemeClr val="accent5">
                <a:lumMod val="50000"/>
              </a:schemeClr>
            </a:solidFill>
          </p:spPr>
          <p:txBody>
            <a:bodyPr wrap="square" rtlCol="0">
              <a:spAutoFit/>
            </a:bodyPr>
            <a:lstStyle/>
            <a:p>
              <a:pPr algn="ctr"/>
              <a:endParaRPr lang="en-US" sz="1400" i="1" dirty="0">
                <a:solidFill>
                  <a:schemeClr val="bg1"/>
                </a:solidFill>
              </a:endParaRPr>
            </a:p>
          </p:txBody>
        </p:sp>
        <p:sp>
          <p:nvSpPr>
            <p:cNvPr id="115" name="TextBox 114"/>
            <p:cNvSpPr txBox="1"/>
            <p:nvPr/>
          </p:nvSpPr>
          <p:spPr>
            <a:xfrm>
              <a:off x="1632070" y="3289571"/>
              <a:ext cx="290197" cy="335059"/>
            </a:xfrm>
            <a:prstGeom prst="rect">
              <a:avLst/>
            </a:prstGeom>
            <a:solidFill>
              <a:schemeClr val="accent5">
                <a:lumMod val="50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spTree>
    <p:extLst>
      <p:ext uri="{BB962C8B-B14F-4D97-AF65-F5344CB8AC3E}">
        <p14:creationId xmlns:p14="http://schemas.microsoft.com/office/powerpoint/2010/main" val="3323490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3.37266E-6 1.35047E-6 L -0.21877 -0.11883 " pathEditMode="relative" ptsTypes="AA">
                                      <p:cBhvr>
                                        <p:cTn id="6" dur="2000" fill="hold"/>
                                        <p:tgtEl>
                                          <p:spTgt spid="109"/>
                                        </p:tgtEl>
                                        <p:attrNameLst>
                                          <p:attrName>ppt_x</p:attrName>
                                          <p:attrName>ppt_y</p:attrName>
                                        </p:attrNameLst>
                                      </p:cBhvr>
                                    </p:animMotion>
                                  </p:childTnLst>
                                </p:cTn>
                              </p:par>
                            </p:childTnLst>
                          </p:cTn>
                        </p:par>
                        <p:par>
                          <p:cTn id="7" fill="hold">
                            <p:stCondLst>
                              <p:cond delay="2000"/>
                            </p:stCondLst>
                            <p:childTnLst>
                              <p:par>
                                <p:cTn id="8" presetID="1" presetClass="entr" presetSubtype="0" fill="hold" nodeType="after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33"/>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animBg="1"/>
      <p:bldP spid="13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7" name="Group 266"/>
          <p:cNvGrpSpPr/>
          <p:nvPr/>
        </p:nvGrpSpPr>
        <p:grpSpPr>
          <a:xfrm>
            <a:off x="884496" y="6095948"/>
            <a:ext cx="1147106" cy="523220"/>
            <a:chOff x="4352194" y="7701249"/>
            <a:chExt cx="1147106" cy="523220"/>
          </a:xfrm>
        </p:grpSpPr>
        <p:sp>
          <p:nvSpPr>
            <p:cNvPr id="268" name="TextBox 267"/>
            <p:cNvSpPr txBox="1"/>
            <p:nvPr/>
          </p:nvSpPr>
          <p:spPr>
            <a:xfrm>
              <a:off x="4352194" y="7701249"/>
              <a:ext cx="1147106" cy="523220"/>
            </a:xfrm>
            <a:prstGeom prst="rect">
              <a:avLst/>
            </a:prstGeom>
            <a:noFill/>
          </p:spPr>
          <p:txBody>
            <a:bodyPr wrap="none" rtlCol="0">
              <a:spAutoFit/>
            </a:bodyPr>
            <a:lstStyle/>
            <a:p>
              <a:r>
                <a:rPr lang="en-US" sz="2800" dirty="0" smtClean="0"/>
                <a:t>(</a:t>
              </a:r>
              <a:r>
                <a:rPr lang="en-US" sz="2800" dirty="0" err="1" smtClean="0"/>
                <a:t>ie</a:t>
              </a:r>
              <a:r>
                <a:rPr lang="en-US" sz="2800" dirty="0" smtClean="0"/>
                <a:t>,    )</a:t>
              </a:r>
              <a:endParaRPr lang="en-US" sz="2800" i="1" dirty="0"/>
            </a:p>
          </p:txBody>
        </p:sp>
        <p:sp>
          <p:nvSpPr>
            <p:cNvPr id="269" name="TextBox 268"/>
            <p:cNvSpPr txBox="1"/>
            <p:nvPr/>
          </p:nvSpPr>
          <p:spPr>
            <a:xfrm>
              <a:off x="4927044" y="7723716"/>
              <a:ext cx="290198" cy="461665"/>
            </a:xfrm>
            <a:prstGeom prst="rect">
              <a:avLst/>
            </a:prstGeom>
            <a:solidFill>
              <a:schemeClr val="tx1">
                <a:lumMod val="85000"/>
                <a:lumOff val="15000"/>
              </a:schemeClr>
            </a:solidFill>
          </p:spPr>
          <p:txBody>
            <a:bodyPr wrap="square" rtlCol="0">
              <a:spAutoFit/>
            </a:bodyPr>
            <a:lstStyle/>
            <a:p>
              <a:r>
                <a:rPr lang="en-US" sz="2400" dirty="0" smtClean="0">
                  <a:solidFill>
                    <a:schemeClr val="bg1"/>
                  </a:solidFill>
                </a:rPr>
                <a:t>1</a:t>
              </a:r>
              <a:endParaRPr lang="en-US" sz="2400" dirty="0">
                <a:solidFill>
                  <a:schemeClr val="bg1"/>
                </a:solidFill>
              </a:endParaRPr>
            </a:p>
          </p:txBody>
        </p:sp>
      </p:grpSp>
      <p:grpSp>
        <p:nvGrpSpPr>
          <p:cNvPr id="29" name="Group 28"/>
          <p:cNvGrpSpPr/>
          <p:nvPr/>
        </p:nvGrpSpPr>
        <p:grpSpPr>
          <a:xfrm>
            <a:off x="4942138" y="6152058"/>
            <a:ext cx="1147106" cy="523220"/>
            <a:chOff x="4352194" y="7701249"/>
            <a:chExt cx="1147106" cy="523220"/>
          </a:xfrm>
        </p:grpSpPr>
        <p:sp>
          <p:nvSpPr>
            <p:cNvPr id="266" name="TextBox 265"/>
            <p:cNvSpPr txBox="1"/>
            <p:nvPr/>
          </p:nvSpPr>
          <p:spPr>
            <a:xfrm>
              <a:off x="4352194" y="7701249"/>
              <a:ext cx="1147106" cy="523220"/>
            </a:xfrm>
            <a:prstGeom prst="rect">
              <a:avLst/>
            </a:prstGeom>
            <a:noFill/>
          </p:spPr>
          <p:txBody>
            <a:bodyPr wrap="none" rtlCol="0">
              <a:spAutoFit/>
            </a:bodyPr>
            <a:lstStyle/>
            <a:p>
              <a:r>
                <a:rPr lang="en-US" sz="2800" dirty="0" smtClean="0"/>
                <a:t>(</a:t>
              </a:r>
              <a:r>
                <a:rPr lang="en-US" sz="2800" dirty="0" err="1" smtClean="0"/>
                <a:t>ie</a:t>
              </a:r>
              <a:r>
                <a:rPr lang="en-US" sz="2800" dirty="0" smtClean="0"/>
                <a:t>,    )</a:t>
              </a:r>
              <a:endParaRPr lang="en-US" sz="2800" i="1" dirty="0"/>
            </a:p>
          </p:txBody>
        </p:sp>
        <p:sp>
          <p:nvSpPr>
            <p:cNvPr id="264" name="TextBox 263"/>
            <p:cNvSpPr txBox="1"/>
            <p:nvPr/>
          </p:nvSpPr>
          <p:spPr>
            <a:xfrm>
              <a:off x="4927044" y="7723716"/>
              <a:ext cx="290198" cy="461665"/>
            </a:xfrm>
            <a:prstGeom prst="rect">
              <a:avLst/>
            </a:prstGeom>
            <a:solidFill>
              <a:srgbClr val="800000"/>
            </a:solidFill>
          </p:spPr>
          <p:txBody>
            <a:bodyPr wrap="square" rtlCol="0">
              <a:spAutoFit/>
            </a:bodyPr>
            <a:lstStyle/>
            <a:p>
              <a:r>
                <a:rPr lang="en-US" sz="2400" dirty="0" smtClean="0">
                  <a:solidFill>
                    <a:schemeClr val="bg1"/>
                  </a:solidFill>
                </a:rPr>
                <a:t>1</a:t>
              </a:r>
              <a:endParaRPr lang="en-US" sz="2400" dirty="0">
                <a:solidFill>
                  <a:schemeClr val="bg1"/>
                </a:solidFill>
              </a:endParaRPr>
            </a:p>
          </p:txBody>
        </p:sp>
      </p:grpSp>
      <p:grpSp>
        <p:nvGrpSpPr>
          <p:cNvPr id="21" name="Group 20"/>
          <p:cNvGrpSpPr/>
          <p:nvPr/>
        </p:nvGrpSpPr>
        <p:grpSpPr>
          <a:xfrm>
            <a:off x="535408" y="5475273"/>
            <a:ext cx="5897408" cy="558649"/>
            <a:chOff x="535408" y="5475273"/>
            <a:chExt cx="5897408" cy="558649"/>
          </a:xfrm>
        </p:grpSpPr>
        <p:sp>
          <p:nvSpPr>
            <p:cNvPr id="162" name="TextBox 161"/>
            <p:cNvSpPr txBox="1"/>
            <p:nvPr/>
          </p:nvSpPr>
          <p:spPr>
            <a:xfrm>
              <a:off x="535408" y="5569835"/>
              <a:ext cx="834570" cy="461665"/>
            </a:xfrm>
            <a:prstGeom prst="rect">
              <a:avLst/>
            </a:prstGeom>
            <a:solidFill>
              <a:srgbClr val="262626"/>
            </a:solidFill>
          </p:spPr>
          <p:txBody>
            <a:bodyPr wrap="square" rtlCol="0">
              <a:spAutoFit/>
            </a:bodyPr>
            <a:lstStyle/>
            <a:p>
              <a:pPr algn="ctr"/>
              <a:endParaRPr lang="en-US" sz="2400" i="1" dirty="0">
                <a:solidFill>
                  <a:schemeClr val="bg1"/>
                </a:solidFill>
              </a:endParaRPr>
            </a:p>
          </p:txBody>
        </p:sp>
        <p:sp>
          <p:nvSpPr>
            <p:cNvPr id="163" name="TextBox 162"/>
            <p:cNvSpPr txBox="1"/>
            <p:nvPr/>
          </p:nvSpPr>
          <p:spPr>
            <a:xfrm>
              <a:off x="1405997" y="5475273"/>
              <a:ext cx="652651" cy="369332"/>
            </a:xfrm>
            <a:prstGeom prst="rect">
              <a:avLst/>
            </a:prstGeom>
            <a:noFill/>
          </p:spPr>
          <p:txBody>
            <a:bodyPr wrap="square" rtlCol="0">
              <a:spAutoFit/>
            </a:bodyPr>
            <a:lstStyle/>
            <a:p>
              <a:r>
                <a:rPr lang="en-US" dirty="0" smtClean="0"/>
                <a:t>PRG</a:t>
              </a:r>
              <a:endParaRPr lang="en-US" dirty="0"/>
            </a:p>
          </p:txBody>
        </p:sp>
        <p:sp>
          <p:nvSpPr>
            <p:cNvPr id="164" name="Right Arrow 163"/>
            <p:cNvSpPr/>
            <p:nvPr/>
          </p:nvSpPr>
          <p:spPr>
            <a:xfrm>
              <a:off x="1502879" y="5753621"/>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1" name="TextBox 170"/>
            <p:cNvSpPr txBox="1"/>
            <p:nvPr/>
          </p:nvSpPr>
          <p:spPr>
            <a:xfrm>
              <a:off x="4909576" y="5572257"/>
              <a:ext cx="834570" cy="461665"/>
            </a:xfrm>
            <a:prstGeom prst="rect">
              <a:avLst/>
            </a:prstGeom>
            <a:solidFill>
              <a:srgbClr val="800000"/>
            </a:solidFill>
          </p:spPr>
          <p:txBody>
            <a:bodyPr wrap="square" rtlCol="0">
              <a:spAutoFit/>
            </a:bodyPr>
            <a:lstStyle/>
            <a:p>
              <a:pPr algn="ctr"/>
              <a:endParaRPr lang="en-US" sz="2400" i="1" dirty="0">
                <a:solidFill>
                  <a:schemeClr val="bg1"/>
                </a:solidFill>
              </a:endParaRPr>
            </a:p>
          </p:txBody>
        </p:sp>
        <p:sp>
          <p:nvSpPr>
            <p:cNvPr id="172" name="TextBox 171"/>
            <p:cNvSpPr txBox="1"/>
            <p:nvPr/>
          </p:nvSpPr>
          <p:spPr>
            <a:xfrm>
              <a:off x="5780165" y="5477695"/>
              <a:ext cx="652651" cy="369332"/>
            </a:xfrm>
            <a:prstGeom prst="rect">
              <a:avLst/>
            </a:prstGeom>
            <a:noFill/>
          </p:spPr>
          <p:txBody>
            <a:bodyPr wrap="square" rtlCol="0">
              <a:spAutoFit/>
            </a:bodyPr>
            <a:lstStyle/>
            <a:p>
              <a:r>
                <a:rPr lang="en-US" dirty="0" smtClean="0"/>
                <a:t>PRG</a:t>
              </a:r>
              <a:endParaRPr lang="en-US" dirty="0"/>
            </a:p>
          </p:txBody>
        </p:sp>
        <p:sp>
          <p:nvSpPr>
            <p:cNvPr id="173" name="Right Arrow 172"/>
            <p:cNvSpPr/>
            <p:nvPr/>
          </p:nvSpPr>
          <p:spPr>
            <a:xfrm>
              <a:off x="5877047" y="5756043"/>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lstStyle/>
          <a:p>
            <a:r>
              <a:rPr lang="en-US" dirty="0" smtClean="0"/>
              <a:t>How to Attain DPF Binary Tree</a:t>
            </a:r>
            <a:endParaRPr lang="en-US" dirty="0"/>
          </a:p>
        </p:txBody>
      </p:sp>
      <p:grpSp>
        <p:nvGrpSpPr>
          <p:cNvPr id="33" name="Group 32"/>
          <p:cNvGrpSpPr/>
          <p:nvPr/>
        </p:nvGrpSpPr>
        <p:grpSpPr>
          <a:xfrm>
            <a:off x="9707909" y="4148177"/>
            <a:ext cx="930831" cy="2172732"/>
            <a:chOff x="6647020" y="2527017"/>
            <a:chExt cx="930831" cy="2172732"/>
          </a:xfrm>
        </p:grpSpPr>
        <p:sp>
          <p:nvSpPr>
            <p:cNvPr id="16" name="Freeform 15"/>
            <p:cNvSpPr/>
            <p:nvPr/>
          </p:nvSpPr>
          <p:spPr>
            <a:xfrm>
              <a:off x="6684022" y="2561999"/>
              <a:ext cx="864927" cy="2102153"/>
            </a:xfrm>
            <a:custGeom>
              <a:avLst/>
              <a:gdLst>
                <a:gd name="connsiteX0" fmla="*/ 0 w 864927"/>
                <a:gd name="connsiteY0" fmla="*/ 0 h 2102153"/>
                <a:gd name="connsiteX1" fmla="*/ 864927 w 864927"/>
                <a:gd name="connsiteY1" fmla="*/ 585756 h 2102153"/>
                <a:gd name="connsiteX2" fmla="*/ 416041 w 864927"/>
                <a:gd name="connsiteY2" fmla="*/ 1111294 h 2102153"/>
                <a:gd name="connsiteX3" fmla="*/ 678804 w 864927"/>
                <a:gd name="connsiteY3" fmla="*/ 1642307 h 2102153"/>
                <a:gd name="connsiteX4" fmla="*/ 569319 w 864927"/>
                <a:gd name="connsiteY4" fmla="*/ 2102153 h 21021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927" h="2102153">
                  <a:moveTo>
                    <a:pt x="0" y="0"/>
                  </a:moveTo>
                  <a:lnTo>
                    <a:pt x="864927" y="585756"/>
                  </a:lnTo>
                  <a:lnTo>
                    <a:pt x="416041" y="1111294"/>
                  </a:lnTo>
                  <a:lnTo>
                    <a:pt x="678804" y="1642307"/>
                  </a:lnTo>
                  <a:lnTo>
                    <a:pt x="569319" y="2102153"/>
                  </a:lnTo>
                </a:path>
              </a:pathLst>
            </a:custGeom>
            <a:ln>
              <a:solidFill>
                <a:srgbClr val="8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Oval 16"/>
            <p:cNvSpPr/>
            <p:nvPr/>
          </p:nvSpPr>
          <p:spPr>
            <a:xfrm>
              <a:off x="6647020" y="252701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7503005" y="311268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7073996" y="3634788"/>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7325771" y="4174436"/>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7219197" y="4624903"/>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12" name="Group 111"/>
          <p:cNvGrpSpPr/>
          <p:nvPr/>
        </p:nvGrpSpPr>
        <p:grpSpPr>
          <a:xfrm>
            <a:off x="9744911" y="2300495"/>
            <a:ext cx="1616676" cy="779701"/>
            <a:chOff x="868598" y="5652175"/>
            <a:chExt cx="1927527" cy="929620"/>
          </a:xfrm>
        </p:grpSpPr>
        <p:pic>
          <p:nvPicPr>
            <p:cNvPr id="48" name="Picture 47"/>
            <p:cNvPicPr>
              <a:picLocks noChangeAspect="1"/>
            </p:cNvPicPr>
            <p:nvPr/>
          </p:nvPicPr>
          <p:blipFill rotWithShape="1">
            <a:blip r:embed="rId3"/>
            <a:srcRect l="18494" t="-1" r="18010" b="62497"/>
            <a:stretch/>
          </p:blipFill>
          <p:spPr>
            <a:xfrm>
              <a:off x="868598" y="5652175"/>
              <a:ext cx="1927527" cy="929620"/>
            </a:xfrm>
            <a:prstGeom prst="rect">
              <a:avLst/>
            </a:prstGeom>
          </p:spPr>
        </p:pic>
        <p:sp>
          <p:nvSpPr>
            <p:cNvPr id="49" name="Oval 48"/>
            <p:cNvSpPr/>
            <p:nvPr/>
          </p:nvSpPr>
          <p:spPr>
            <a:xfrm>
              <a:off x="1788677" y="5663565"/>
              <a:ext cx="115665" cy="115665"/>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2552175" y="6466130"/>
              <a:ext cx="115665" cy="115665"/>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1" name="Straight Connector 50"/>
            <p:cNvCxnSpPr/>
            <p:nvPr/>
          </p:nvCxnSpPr>
          <p:spPr>
            <a:xfrm>
              <a:off x="1830228" y="5715349"/>
              <a:ext cx="821331" cy="860397"/>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grpSp>
      <p:sp>
        <p:nvSpPr>
          <p:cNvPr id="26" name="TextBox 25"/>
          <p:cNvSpPr txBox="1"/>
          <p:nvPr/>
        </p:nvSpPr>
        <p:spPr>
          <a:xfrm>
            <a:off x="250100" y="1550197"/>
            <a:ext cx="1366092" cy="523220"/>
          </a:xfrm>
          <a:prstGeom prst="rect">
            <a:avLst/>
          </a:prstGeom>
          <a:noFill/>
        </p:spPr>
        <p:txBody>
          <a:bodyPr wrap="none" rtlCol="0">
            <a:spAutoFit/>
          </a:bodyPr>
          <a:lstStyle/>
          <a:p>
            <a:r>
              <a:rPr lang="en-US" sz="2800" dirty="0" smtClean="0"/>
              <a:t>Level 0:</a:t>
            </a:r>
            <a:endParaRPr lang="en-US" sz="2800" i="1" dirty="0"/>
          </a:p>
        </p:txBody>
      </p:sp>
      <p:cxnSp>
        <p:nvCxnSpPr>
          <p:cNvPr id="4" name="Straight Connector 3"/>
          <p:cNvCxnSpPr/>
          <p:nvPr/>
        </p:nvCxnSpPr>
        <p:spPr>
          <a:xfrm>
            <a:off x="228621" y="1533917"/>
            <a:ext cx="8677265" cy="0"/>
          </a:xfrm>
          <a:prstGeom prst="line">
            <a:avLst/>
          </a:prstGeom>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2078486" y="1627054"/>
            <a:ext cx="957548" cy="461665"/>
          </a:xfrm>
          <a:prstGeom prst="rect">
            <a:avLst/>
          </a:prstGeom>
          <a:solidFill>
            <a:srgbClr val="262626"/>
          </a:solidFill>
        </p:spPr>
        <p:txBody>
          <a:bodyPr wrap="square" rtlCol="0">
            <a:spAutoFit/>
          </a:bodyPr>
          <a:lstStyle/>
          <a:p>
            <a:pPr algn="ctr"/>
            <a:endParaRPr lang="en-US" sz="2400" i="1" dirty="0">
              <a:solidFill>
                <a:schemeClr val="bg1"/>
              </a:solidFill>
            </a:endParaRPr>
          </a:p>
        </p:txBody>
      </p:sp>
      <p:sp>
        <p:nvSpPr>
          <p:cNvPr id="41" name="TextBox 40"/>
          <p:cNvSpPr txBox="1"/>
          <p:nvPr/>
        </p:nvSpPr>
        <p:spPr>
          <a:xfrm>
            <a:off x="1751119" y="1629815"/>
            <a:ext cx="290198" cy="461665"/>
          </a:xfrm>
          <a:prstGeom prst="rect">
            <a:avLst/>
          </a:prstGeom>
          <a:solidFill>
            <a:schemeClr val="tx1">
              <a:lumMod val="85000"/>
              <a:lumOff val="15000"/>
            </a:schemeClr>
          </a:solidFill>
        </p:spPr>
        <p:txBody>
          <a:bodyPr wrap="square" rtlCol="0">
            <a:spAutoFit/>
          </a:bodyPr>
          <a:lstStyle/>
          <a:p>
            <a:r>
              <a:rPr lang="en-US" sz="2400" dirty="0" smtClean="0">
                <a:solidFill>
                  <a:schemeClr val="bg1"/>
                </a:solidFill>
              </a:rPr>
              <a:t>1</a:t>
            </a:r>
            <a:endParaRPr lang="en-US" sz="2400" dirty="0">
              <a:solidFill>
                <a:schemeClr val="bg1"/>
              </a:solidFill>
            </a:endParaRPr>
          </a:p>
        </p:txBody>
      </p:sp>
      <p:sp>
        <p:nvSpPr>
          <p:cNvPr id="56" name="TextBox 55"/>
          <p:cNvSpPr txBox="1"/>
          <p:nvPr/>
        </p:nvSpPr>
        <p:spPr>
          <a:xfrm>
            <a:off x="-1823391" y="7086404"/>
            <a:ext cx="531595" cy="461665"/>
          </a:xfrm>
          <a:prstGeom prst="rect">
            <a:avLst/>
          </a:prstGeom>
          <a:solidFill>
            <a:srgbClr val="0000FF"/>
          </a:solidFill>
        </p:spPr>
        <p:txBody>
          <a:bodyPr wrap="square" rtlCol="0">
            <a:spAutoFit/>
          </a:bodyPr>
          <a:lstStyle/>
          <a:p>
            <a:pPr algn="ctr"/>
            <a:r>
              <a:rPr lang="en-US" sz="2400" dirty="0" smtClean="0">
                <a:solidFill>
                  <a:schemeClr val="bg1"/>
                </a:solidFill>
              </a:rPr>
              <a:t>s</a:t>
            </a:r>
            <a:r>
              <a:rPr lang="en-US" sz="2400" baseline="30000" dirty="0" smtClean="0">
                <a:solidFill>
                  <a:schemeClr val="bg1"/>
                </a:solidFill>
              </a:rPr>
              <a:t>0</a:t>
            </a:r>
            <a:endParaRPr lang="en-US" sz="2400" i="1" baseline="30000" dirty="0">
              <a:solidFill>
                <a:schemeClr val="bg1"/>
              </a:solidFill>
            </a:endParaRPr>
          </a:p>
        </p:txBody>
      </p:sp>
      <p:sp>
        <p:nvSpPr>
          <p:cNvPr id="57" name="TextBox 56"/>
          <p:cNvSpPr txBox="1"/>
          <p:nvPr/>
        </p:nvSpPr>
        <p:spPr>
          <a:xfrm>
            <a:off x="-341334" y="7086404"/>
            <a:ext cx="2804376" cy="461665"/>
          </a:xfrm>
          <a:prstGeom prst="rect">
            <a:avLst/>
          </a:prstGeom>
          <a:solidFill>
            <a:srgbClr val="0000FF"/>
          </a:solidFill>
        </p:spPr>
        <p:txBody>
          <a:bodyPr wrap="square" rtlCol="0">
            <a:spAutoFit/>
          </a:bodyPr>
          <a:lstStyle/>
          <a:p>
            <a:pPr algn="ctr"/>
            <a:endParaRPr lang="en-US" sz="2400" dirty="0">
              <a:solidFill>
                <a:schemeClr val="bg1"/>
              </a:solidFill>
            </a:endParaRPr>
          </a:p>
        </p:txBody>
      </p:sp>
      <p:sp>
        <p:nvSpPr>
          <p:cNvPr id="58" name="Right Arrow 57"/>
          <p:cNvSpPr/>
          <p:nvPr/>
        </p:nvSpPr>
        <p:spPr>
          <a:xfrm>
            <a:off x="-835040" y="7218027"/>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TextBox 58"/>
          <p:cNvSpPr txBox="1"/>
          <p:nvPr/>
        </p:nvSpPr>
        <p:spPr>
          <a:xfrm>
            <a:off x="-913676" y="6956704"/>
            <a:ext cx="574872" cy="369332"/>
          </a:xfrm>
          <a:prstGeom prst="rect">
            <a:avLst/>
          </a:prstGeom>
          <a:noFill/>
        </p:spPr>
        <p:txBody>
          <a:bodyPr wrap="none" rtlCol="0">
            <a:spAutoFit/>
          </a:bodyPr>
          <a:lstStyle/>
          <a:p>
            <a:r>
              <a:rPr lang="en-US" dirty="0" smtClean="0"/>
              <a:t>PRG</a:t>
            </a:r>
            <a:endParaRPr lang="en-US" dirty="0"/>
          </a:p>
        </p:txBody>
      </p:sp>
      <p:cxnSp>
        <p:nvCxnSpPr>
          <p:cNvPr id="61" name="Straight Connector 60"/>
          <p:cNvCxnSpPr>
            <a:stCxn id="57" idx="0"/>
            <a:endCxn id="57" idx="2"/>
          </p:cNvCxnSpPr>
          <p:nvPr/>
        </p:nvCxnSpPr>
        <p:spPr>
          <a:xfrm>
            <a:off x="1060854" y="7086404"/>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85562" y="7090517"/>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1318584" y="7086404"/>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176130" y="7090517"/>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1596237" y="7086404"/>
            <a:ext cx="0" cy="461665"/>
          </a:xfrm>
          <a:prstGeom prst="line">
            <a:avLst/>
          </a:prstGeom>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1480287" y="7734109"/>
            <a:ext cx="556052" cy="461665"/>
          </a:xfrm>
          <a:prstGeom prst="rect">
            <a:avLst/>
          </a:prstGeom>
          <a:solidFill>
            <a:srgbClr val="800000"/>
          </a:solidFill>
        </p:spPr>
        <p:txBody>
          <a:bodyPr wrap="square" rtlCol="0">
            <a:spAutoFit/>
          </a:bodyPr>
          <a:lstStyle/>
          <a:p>
            <a:pPr algn="ctr"/>
            <a:r>
              <a:rPr lang="en-US" sz="2400" dirty="0" smtClean="0">
                <a:solidFill>
                  <a:schemeClr val="bg1"/>
                </a:solidFill>
              </a:rPr>
              <a:t>s’</a:t>
            </a:r>
            <a:r>
              <a:rPr lang="en-US" sz="2400" baseline="30000" dirty="0" smtClean="0">
                <a:solidFill>
                  <a:schemeClr val="bg1"/>
                </a:solidFill>
              </a:rPr>
              <a:t>0</a:t>
            </a:r>
            <a:endParaRPr lang="en-US" sz="2400" i="1" baseline="30000" dirty="0">
              <a:solidFill>
                <a:schemeClr val="bg1"/>
              </a:solidFill>
            </a:endParaRPr>
          </a:p>
        </p:txBody>
      </p:sp>
      <p:sp>
        <p:nvSpPr>
          <p:cNvPr id="69" name="TextBox 68"/>
          <p:cNvSpPr txBox="1"/>
          <p:nvPr/>
        </p:nvSpPr>
        <p:spPr>
          <a:xfrm>
            <a:off x="-183475" y="7734109"/>
            <a:ext cx="2559247" cy="461665"/>
          </a:xfrm>
          <a:prstGeom prst="rect">
            <a:avLst/>
          </a:prstGeom>
          <a:solidFill>
            <a:srgbClr val="800000"/>
          </a:solidFill>
        </p:spPr>
        <p:txBody>
          <a:bodyPr wrap="square" rtlCol="0">
            <a:spAutoFit/>
          </a:bodyPr>
          <a:lstStyle/>
          <a:p>
            <a:pPr algn="ctr"/>
            <a:endParaRPr lang="en-US" sz="2400" dirty="0">
              <a:solidFill>
                <a:schemeClr val="bg1"/>
              </a:solidFill>
            </a:endParaRPr>
          </a:p>
        </p:txBody>
      </p:sp>
      <p:sp>
        <p:nvSpPr>
          <p:cNvPr id="71" name="TextBox 70"/>
          <p:cNvSpPr txBox="1"/>
          <p:nvPr/>
        </p:nvSpPr>
        <p:spPr>
          <a:xfrm>
            <a:off x="-760434" y="7604409"/>
            <a:ext cx="652651" cy="369332"/>
          </a:xfrm>
          <a:prstGeom prst="rect">
            <a:avLst/>
          </a:prstGeom>
          <a:noFill/>
        </p:spPr>
        <p:txBody>
          <a:bodyPr wrap="square" rtlCol="0">
            <a:spAutoFit/>
          </a:bodyPr>
          <a:lstStyle/>
          <a:p>
            <a:r>
              <a:rPr lang="en-US" dirty="0" smtClean="0"/>
              <a:t>PRG</a:t>
            </a:r>
            <a:endParaRPr lang="en-US" dirty="0"/>
          </a:p>
        </p:txBody>
      </p:sp>
      <p:cxnSp>
        <p:nvCxnSpPr>
          <p:cNvPr id="72" name="Straight Connector 71"/>
          <p:cNvCxnSpPr>
            <a:stCxn id="69" idx="0"/>
            <a:endCxn id="69" idx="2"/>
          </p:cNvCxnSpPr>
          <p:nvPr/>
        </p:nvCxnSpPr>
        <p:spPr>
          <a:xfrm>
            <a:off x="1096149" y="7734109"/>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111012" y="7738222"/>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1368629" y="7734109"/>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437828" y="7738222"/>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1678844" y="7734109"/>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83" name="Right Arrow 82"/>
          <p:cNvSpPr/>
          <p:nvPr/>
        </p:nvSpPr>
        <p:spPr>
          <a:xfrm>
            <a:off x="-663552" y="7882757"/>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3" name="Group 112"/>
          <p:cNvGrpSpPr/>
          <p:nvPr/>
        </p:nvGrpSpPr>
        <p:grpSpPr>
          <a:xfrm>
            <a:off x="13173551" y="2293097"/>
            <a:ext cx="1763944" cy="836099"/>
            <a:chOff x="5091471" y="2641357"/>
            <a:chExt cx="1920525" cy="929620"/>
          </a:xfrm>
        </p:grpSpPr>
        <p:pic>
          <p:nvPicPr>
            <p:cNvPr id="84" name="Picture 83"/>
            <p:cNvPicPr>
              <a:picLocks noChangeAspect="1"/>
            </p:cNvPicPr>
            <p:nvPr/>
          </p:nvPicPr>
          <p:blipFill rotWithShape="1">
            <a:blip r:embed="rId3"/>
            <a:srcRect l="17548" t="-1" r="19186" b="62497"/>
            <a:stretch/>
          </p:blipFill>
          <p:spPr>
            <a:xfrm>
              <a:off x="5091471" y="2641357"/>
              <a:ext cx="1920525" cy="929620"/>
            </a:xfrm>
            <a:prstGeom prst="rect">
              <a:avLst/>
            </a:prstGeom>
          </p:spPr>
        </p:pic>
        <p:sp>
          <p:nvSpPr>
            <p:cNvPr id="85" name="Oval 84"/>
            <p:cNvSpPr/>
            <p:nvPr/>
          </p:nvSpPr>
          <p:spPr>
            <a:xfrm>
              <a:off x="6040277" y="2652747"/>
              <a:ext cx="115665" cy="115665"/>
            </a:xfrm>
            <a:prstGeom prst="ellipse">
              <a:avLst/>
            </a:prstGeom>
            <a:solidFill>
              <a:srgbClr val="800000"/>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Oval 85"/>
            <p:cNvSpPr/>
            <p:nvPr/>
          </p:nvSpPr>
          <p:spPr>
            <a:xfrm>
              <a:off x="6803775" y="3455312"/>
              <a:ext cx="115665" cy="115665"/>
            </a:xfrm>
            <a:prstGeom prst="ellipse">
              <a:avLst/>
            </a:prstGeom>
            <a:solidFill>
              <a:srgbClr val="800000"/>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7" name="Straight Connector 86"/>
            <p:cNvCxnSpPr/>
            <p:nvPr/>
          </p:nvCxnSpPr>
          <p:spPr>
            <a:xfrm>
              <a:off x="6081828" y="2704531"/>
              <a:ext cx="821331" cy="860397"/>
            </a:xfrm>
            <a:prstGeom prst="line">
              <a:avLst/>
            </a:prstGeom>
            <a:ln>
              <a:solidFill>
                <a:srgbClr val="800000"/>
              </a:solidFill>
            </a:ln>
          </p:spPr>
          <p:style>
            <a:lnRef idx="2">
              <a:schemeClr val="accent1"/>
            </a:lnRef>
            <a:fillRef idx="0">
              <a:schemeClr val="accent1"/>
            </a:fillRef>
            <a:effectRef idx="1">
              <a:schemeClr val="accent1"/>
            </a:effectRef>
            <a:fontRef idx="minor">
              <a:schemeClr val="tx1"/>
            </a:fontRef>
          </p:style>
        </p:cxnSp>
      </p:grpSp>
      <p:sp>
        <p:nvSpPr>
          <p:cNvPr id="97" name="TextBox 96"/>
          <p:cNvSpPr txBox="1"/>
          <p:nvPr/>
        </p:nvSpPr>
        <p:spPr>
          <a:xfrm>
            <a:off x="7531947" y="7317236"/>
            <a:ext cx="2804376" cy="461665"/>
          </a:xfrm>
          <a:prstGeom prst="rect">
            <a:avLst/>
          </a:prstGeom>
          <a:solidFill>
            <a:schemeClr val="tx1">
              <a:lumMod val="75000"/>
              <a:lumOff val="25000"/>
            </a:schemeClr>
          </a:solidFill>
        </p:spPr>
        <p:txBody>
          <a:bodyPr wrap="square" rtlCol="0">
            <a:spAutoFit/>
          </a:bodyPr>
          <a:lstStyle/>
          <a:p>
            <a:pPr algn="ctr"/>
            <a:endParaRPr lang="en-US" sz="2400" dirty="0">
              <a:solidFill>
                <a:schemeClr val="bg1"/>
              </a:solidFill>
            </a:endParaRPr>
          </a:p>
        </p:txBody>
      </p:sp>
      <p:cxnSp>
        <p:nvCxnSpPr>
          <p:cNvPr id="100" name="Straight Connector 99"/>
          <p:cNvCxnSpPr/>
          <p:nvPr/>
        </p:nvCxnSpPr>
        <p:spPr>
          <a:xfrm>
            <a:off x="8519529" y="7707781"/>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373113" y="7711894"/>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777259" y="7707781"/>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7634805" y="7711894"/>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p:nvCxnSpPr>
        <p:spPr>
          <a:xfrm>
            <a:off x="9054912" y="7707781"/>
            <a:ext cx="0" cy="461665"/>
          </a:xfrm>
          <a:prstGeom prst="line">
            <a:avLst/>
          </a:prstGeom>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4260387" y="1631694"/>
            <a:ext cx="957548"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117" name="TextBox 116"/>
          <p:cNvSpPr txBox="1"/>
          <p:nvPr/>
        </p:nvSpPr>
        <p:spPr>
          <a:xfrm rot="18892000">
            <a:off x="9650134" y="2393834"/>
            <a:ext cx="700545" cy="369332"/>
          </a:xfrm>
          <a:prstGeom prst="rect">
            <a:avLst/>
          </a:prstGeom>
          <a:noFill/>
        </p:spPr>
        <p:txBody>
          <a:bodyPr wrap="none" rtlCol="0">
            <a:spAutoFit/>
          </a:bodyPr>
          <a:lstStyle/>
          <a:p>
            <a:r>
              <a:rPr lang="en-US" dirty="0" smtClean="0"/>
              <a:t>Same</a:t>
            </a:r>
            <a:endParaRPr lang="en-US" dirty="0"/>
          </a:p>
        </p:txBody>
      </p:sp>
      <p:sp>
        <p:nvSpPr>
          <p:cNvPr id="118" name="TextBox 117"/>
          <p:cNvSpPr txBox="1"/>
          <p:nvPr/>
        </p:nvSpPr>
        <p:spPr>
          <a:xfrm rot="18892000">
            <a:off x="13159772" y="2410114"/>
            <a:ext cx="700545" cy="369332"/>
          </a:xfrm>
          <a:prstGeom prst="rect">
            <a:avLst/>
          </a:prstGeom>
          <a:noFill/>
        </p:spPr>
        <p:txBody>
          <a:bodyPr wrap="none" rtlCol="0">
            <a:spAutoFit/>
          </a:bodyPr>
          <a:lstStyle/>
          <a:p>
            <a:r>
              <a:rPr lang="en-US" dirty="0" smtClean="0"/>
              <a:t>Same</a:t>
            </a:r>
            <a:endParaRPr lang="en-US" dirty="0"/>
          </a:p>
        </p:txBody>
      </p:sp>
      <p:sp>
        <p:nvSpPr>
          <p:cNvPr id="119" name="TextBox 118"/>
          <p:cNvSpPr txBox="1"/>
          <p:nvPr/>
        </p:nvSpPr>
        <p:spPr>
          <a:xfrm rot="2708000" flipH="1">
            <a:off x="10401995" y="2402686"/>
            <a:ext cx="1392366" cy="369332"/>
          </a:xfrm>
          <a:prstGeom prst="rect">
            <a:avLst/>
          </a:prstGeom>
          <a:noFill/>
        </p:spPr>
        <p:txBody>
          <a:bodyPr wrap="none" rtlCol="0">
            <a:spAutoFit/>
          </a:bodyPr>
          <a:lstStyle/>
          <a:p>
            <a:r>
              <a:rPr lang="en-US" dirty="0" smtClean="0"/>
              <a:t>Independent</a:t>
            </a:r>
            <a:endParaRPr lang="en-US" dirty="0"/>
          </a:p>
        </p:txBody>
      </p:sp>
      <p:sp>
        <p:nvSpPr>
          <p:cNvPr id="120" name="TextBox 119"/>
          <p:cNvSpPr txBox="1"/>
          <p:nvPr/>
        </p:nvSpPr>
        <p:spPr>
          <a:xfrm rot="2708000" flipH="1">
            <a:off x="13958415" y="2451528"/>
            <a:ext cx="1392366" cy="369332"/>
          </a:xfrm>
          <a:prstGeom prst="rect">
            <a:avLst/>
          </a:prstGeom>
          <a:noFill/>
        </p:spPr>
        <p:txBody>
          <a:bodyPr wrap="none" rtlCol="0">
            <a:spAutoFit/>
          </a:bodyPr>
          <a:lstStyle/>
          <a:p>
            <a:r>
              <a:rPr lang="en-US" dirty="0" smtClean="0"/>
              <a:t>Independent</a:t>
            </a:r>
            <a:endParaRPr lang="en-US" dirty="0"/>
          </a:p>
        </p:txBody>
      </p:sp>
      <p:sp>
        <p:nvSpPr>
          <p:cNvPr id="79" name="TextBox 78"/>
          <p:cNvSpPr txBox="1"/>
          <p:nvPr/>
        </p:nvSpPr>
        <p:spPr>
          <a:xfrm>
            <a:off x="3929685" y="1636961"/>
            <a:ext cx="290198" cy="461665"/>
          </a:xfrm>
          <a:prstGeom prst="rect">
            <a:avLst/>
          </a:prstGeom>
          <a:solidFill>
            <a:srgbClr val="0000FF"/>
          </a:solidFill>
        </p:spPr>
        <p:txBody>
          <a:bodyPr wrap="square" rtlCol="0">
            <a:spAutoFit/>
          </a:bodyPr>
          <a:lstStyle/>
          <a:p>
            <a:r>
              <a:rPr lang="en-US" sz="2400" dirty="0" smtClean="0">
                <a:solidFill>
                  <a:schemeClr val="bg1"/>
                </a:solidFill>
              </a:rPr>
              <a:t>0</a:t>
            </a:r>
            <a:endParaRPr lang="en-US" sz="2400" dirty="0">
              <a:solidFill>
                <a:schemeClr val="bg1"/>
              </a:solidFill>
            </a:endParaRPr>
          </a:p>
        </p:txBody>
      </p:sp>
      <p:sp>
        <p:nvSpPr>
          <p:cNvPr id="165" name="TextBox 164"/>
          <p:cNvSpPr txBox="1"/>
          <p:nvPr/>
        </p:nvSpPr>
        <p:spPr>
          <a:xfrm>
            <a:off x="-1291796" y="3513346"/>
            <a:ext cx="1366092" cy="523220"/>
          </a:xfrm>
          <a:prstGeom prst="rect">
            <a:avLst/>
          </a:prstGeom>
          <a:noFill/>
        </p:spPr>
        <p:txBody>
          <a:bodyPr wrap="none" rtlCol="0">
            <a:spAutoFit/>
          </a:bodyPr>
          <a:lstStyle/>
          <a:p>
            <a:r>
              <a:rPr lang="en-US" sz="2800" dirty="0" smtClean="0"/>
              <a:t>Level 1:</a:t>
            </a:r>
            <a:endParaRPr lang="en-US" sz="2800" i="1" dirty="0"/>
          </a:p>
        </p:txBody>
      </p:sp>
      <p:sp>
        <p:nvSpPr>
          <p:cNvPr id="200" name="TextBox 199"/>
          <p:cNvSpPr txBox="1"/>
          <p:nvPr/>
        </p:nvSpPr>
        <p:spPr>
          <a:xfrm>
            <a:off x="457200" y="3448893"/>
            <a:ext cx="834570" cy="461665"/>
          </a:xfrm>
          <a:prstGeom prst="rect">
            <a:avLst/>
          </a:prstGeom>
          <a:solidFill>
            <a:srgbClr val="262626"/>
          </a:solidFill>
        </p:spPr>
        <p:txBody>
          <a:bodyPr wrap="square" rtlCol="0">
            <a:spAutoFit/>
          </a:bodyPr>
          <a:lstStyle/>
          <a:p>
            <a:pPr algn="ctr"/>
            <a:endParaRPr lang="en-US" sz="2400" i="1" dirty="0">
              <a:solidFill>
                <a:schemeClr val="bg1"/>
              </a:solidFill>
            </a:endParaRPr>
          </a:p>
        </p:txBody>
      </p:sp>
      <p:sp>
        <p:nvSpPr>
          <p:cNvPr id="201" name="TextBox 200"/>
          <p:cNvSpPr txBox="1"/>
          <p:nvPr/>
        </p:nvSpPr>
        <p:spPr>
          <a:xfrm>
            <a:off x="1327789" y="3354331"/>
            <a:ext cx="652651" cy="369332"/>
          </a:xfrm>
          <a:prstGeom prst="rect">
            <a:avLst/>
          </a:prstGeom>
          <a:noFill/>
        </p:spPr>
        <p:txBody>
          <a:bodyPr wrap="square" rtlCol="0">
            <a:spAutoFit/>
          </a:bodyPr>
          <a:lstStyle/>
          <a:p>
            <a:r>
              <a:rPr lang="en-US" dirty="0" smtClean="0"/>
              <a:t>PRG</a:t>
            </a:r>
            <a:endParaRPr lang="en-US" dirty="0"/>
          </a:p>
        </p:txBody>
      </p:sp>
      <p:sp>
        <p:nvSpPr>
          <p:cNvPr id="202" name="Right Arrow 201"/>
          <p:cNvSpPr/>
          <p:nvPr/>
        </p:nvSpPr>
        <p:spPr>
          <a:xfrm>
            <a:off x="1424671" y="3632679"/>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3" name="Oval 202"/>
          <p:cNvSpPr/>
          <p:nvPr/>
        </p:nvSpPr>
        <p:spPr>
          <a:xfrm>
            <a:off x="2029828" y="1501357"/>
            <a:ext cx="1046496" cy="742900"/>
          </a:xfrm>
          <a:prstGeom prst="ellipse">
            <a:avLst/>
          </a:prstGeom>
          <a:noFill/>
          <a:ln w="38100" cmpd="sng">
            <a:solidFill>
              <a:schemeClr val="tx1">
                <a:lumMod val="50000"/>
                <a:lumOff val="50000"/>
              </a:schemeClr>
            </a:solidFill>
            <a:prstDash val="sysDash"/>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4" name="Straight Arrow Connector 203"/>
          <p:cNvCxnSpPr>
            <a:stCxn id="203" idx="3"/>
            <a:endCxn id="200" idx="0"/>
          </p:cNvCxnSpPr>
          <p:nvPr/>
        </p:nvCxnSpPr>
        <p:spPr>
          <a:xfrm flipH="1">
            <a:off x="874485" y="2135462"/>
            <a:ext cx="1308599" cy="1313431"/>
          </a:xfrm>
          <a:prstGeom prst="straightConnector1">
            <a:avLst/>
          </a:prstGeom>
          <a:ln w="38100" cmpd="sng">
            <a:solidFill>
              <a:srgbClr val="7F7F7F"/>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210" name="TextBox 209"/>
          <p:cNvSpPr txBox="1"/>
          <p:nvPr/>
        </p:nvSpPr>
        <p:spPr>
          <a:xfrm>
            <a:off x="4831368" y="3451315"/>
            <a:ext cx="834570"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211" name="TextBox 210"/>
          <p:cNvSpPr txBox="1"/>
          <p:nvPr/>
        </p:nvSpPr>
        <p:spPr>
          <a:xfrm>
            <a:off x="5701957" y="3356753"/>
            <a:ext cx="652651" cy="369332"/>
          </a:xfrm>
          <a:prstGeom prst="rect">
            <a:avLst/>
          </a:prstGeom>
          <a:noFill/>
        </p:spPr>
        <p:txBody>
          <a:bodyPr wrap="square" rtlCol="0">
            <a:spAutoFit/>
          </a:bodyPr>
          <a:lstStyle/>
          <a:p>
            <a:r>
              <a:rPr lang="en-US" dirty="0" smtClean="0"/>
              <a:t>PRG</a:t>
            </a:r>
            <a:endParaRPr lang="en-US" dirty="0"/>
          </a:p>
        </p:txBody>
      </p:sp>
      <p:sp>
        <p:nvSpPr>
          <p:cNvPr id="212" name="Right Arrow 211"/>
          <p:cNvSpPr/>
          <p:nvPr/>
        </p:nvSpPr>
        <p:spPr>
          <a:xfrm>
            <a:off x="5798839" y="3635101"/>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3" name="Oval 212"/>
          <p:cNvSpPr/>
          <p:nvPr/>
        </p:nvSpPr>
        <p:spPr>
          <a:xfrm>
            <a:off x="4235870" y="1501357"/>
            <a:ext cx="1046496" cy="742900"/>
          </a:xfrm>
          <a:prstGeom prst="ellipse">
            <a:avLst/>
          </a:prstGeom>
          <a:noFill/>
          <a:ln w="38100" cmpd="sng">
            <a:solidFill>
              <a:schemeClr val="tx1">
                <a:lumMod val="50000"/>
                <a:lumOff val="50000"/>
              </a:schemeClr>
            </a:solidFill>
            <a:prstDash val="sysDash"/>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4" name="Straight Arrow Connector 213"/>
          <p:cNvCxnSpPr>
            <a:stCxn id="213" idx="4"/>
            <a:endCxn id="210" idx="0"/>
          </p:cNvCxnSpPr>
          <p:nvPr/>
        </p:nvCxnSpPr>
        <p:spPr>
          <a:xfrm>
            <a:off x="4759118" y="2244257"/>
            <a:ext cx="489535" cy="1207058"/>
          </a:xfrm>
          <a:prstGeom prst="straightConnector1">
            <a:avLst/>
          </a:prstGeom>
          <a:ln w="38100" cmpd="sng">
            <a:solidFill>
              <a:srgbClr val="7F7F7F"/>
            </a:solidFill>
            <a:prstDash val="sysDash"/>
            <a:tailEnd type="arrow"/>
          </a:ln>
        </p:spPr>
        <p:style>
          <a:lnRef idx="2">
            <a:schemeClr val="accent1"/>
          </a:lnRef>
          <a:fillRef idx="0">
            <a:schemeClr val="accent1"/>
          </a:fillRef>
          <a:effectRef idx="1">
            <a:schemeClr val="accent1"/>
          </a:effectRef>
          <a:fontRef idx="minor">
            <a:schemeClr val="tx1"/>
          </a:fontRef>
        </p:style>
      </p:cxnSp>
      <p:grpSp>
        <p:nvGrpSpPr>
          <p:cNvPr id="244" name="Group 243"/>
          <p:cNvGrpSpPr/>
          <p:nvPr/>
        </p:nvGrpSpPr>
        <p:grpSpPr>
          <a:xfrm>
            <a:off x="-2681224" y="4910745"/>
            <a:ext cx="2273007" cy="316877"/>
            <a:chOff x="241863" y="3279664"/>
            <a:chExt cx="2678457" cy="344966"/>
          </a:xfrm>
        </p:grpSpPr>
        <p:sp>
          <p:nvSpPr>
            <p:cNvPr id="245" name="TextBox 244"/>
            <p:cNvSpPr txBox="1"/>
            <p:nvPr/>
          </p:nvSpPr>
          <p:spPr>
            <a:xfrm>
              <a:off x="569230" y="3279664"/>
              <a:ext cx="957548" cy="335059"/>
            </a:xfrm>
            <a:prstGeom prst="rect">
              <a:avLst/>
            </a:prstGeom>
            <a:solidFill>
              <a:schemeClr val="accent5">
                <a:lumMod val="50000"/>
              </a:schemeClr>
            </a:solidFill>
          </p:spPr>
          <p:txBody>
            <a:bodyPr wrap="square" rtlCol="0">
              <a:spAutoFit/>
            </a:bodyPr>
            <a:lstStyle/>
            <a:p>
              <a:pPr algn="ctr"/>
              <a:endParaRPr lang="en-US" sz="1400" i="1" dirty="0">
                <a:solidFill>
                  <a:schemeClr val="bg1"/>
                </a:solidFill>
              </a:endParaRPr>
            </a:p>
          </p:txBody>
        </p:sp>
        <p:sp>
          <p:nvSpPr>
            <p:cNvPr id="246" name="TextBox 245"/>
            <p:cNvSpPr txBox="1"/>
            <p:nvPr/>
          </p:nvSpPr>
          <p:spPr>
            <a:xfrm>
              <a:off x="241863" y="3282425"/>
              <a:ext cx="290197" cy="335059"/>
            </a:xfrm>
            <a:prstGeom prst="rect">
              <a:avLst/>
            </a:prstGeom>
            <a:solidFill>
              <a:schemeClr val="accent5">
                <a:lumMod val="50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247" name="TextBox 246"/>
            <p:cNvSpPr txBox="1"/>
            <p:nvPr/>
          </p:nvSpPr>
          <p:spPr>
            <a:xfrm>
              <a:off x="1962772" y="3284304"/>
              <a:ext cx="957548" cy="335059"/>
            </a:xfrm>
            <a:prstGeom prst="rect">
              <a:avLst/>
            </a:prstGeom>
            <a:solidFill>
              <a:schemeClr val="accent5">
                <a:lumMod val="50000"/>
              </a:schemeClr>
            </a:solidFill>
          </p:spPr>
          <p:txBody>
            <a:bodyPr wrap="square" rtlCol="0">
              <a:spAutoFit/>
            </a:bodyPr>
            <a:lstStyle/>
            <a:p>
              <a:pPr algn="ctr"/>
              <a:endParaRPr lang="en-US" sz="1400" i="1" dirty="0">
                <a:solidFill>
                  <a:schemeClr val="bg1"/>
                </a:solidFill>
              </a:endParaRPr>
            </a:p>
          </p:txBody>
        </p:sp>
        <p:sp>
          <p:nvSpPr>
            <p:cNvPr id="248" name="TextBox 247"/>
            <p:cNvSpPr txBox="1"/>
            <p:nvPr/>
          </p:nvSpPr>
          <p:spPr>
            <a:xfrm>
              <a:off x="1632070" y="3289571"/>
              <a:ext cx="290197" cy="335059"/>
            </a:xfrm>
            <a:prstGeom prst="rect">
              <a:avLst/>
            </a:prstGeom>
            <a:solidFill>
              <a:schemeClr val="accent5">
                <a:lumMod val="50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grpSp>
        <p:nvGrpSpPr>
          <p:cNvPr id="121" name="Group 120"/>
          <p:cNvGrpSpPr/>
          <p:nvPr/>
        </p:nvGrpSpPr>
        <p:grpSpPr>
          <a:xfrm>
            <a:off x="6576603" y="2163528"/>
            <a:ext cx="2273007" cy="316877"/>
            <a:chOff x="241863" y="3279664"/>
            <a:chExt cx="2678457" cy="344966"/>
          </a:xfrm>
        </p:grpSpPr>
        <p:sp>
          <p:nvSpPr>
            <p:cNvPr id="122" name="TextBox 121"/>
            <p:cNvSpPr txBox="1"/>
            <p:nvPr/>
          </p:nvSpPr>
          <p:spPr>
            <a:xfrm>
              <a:off x="569230" y="3279664"/>
              <a:ext cx="957548" cy="335059"/>
            </a:xfrm>
            <a:prstGeom prst="rect">
              <a:avLst/>
            </a:prstGeom>
            <a:solidFill>
              <a:schemeClr val="accent5">
                <a:lumMod val="75000"/>
              </a:schemeClr>
            </a:solidFill>
          </p:spPr>
          <p:txBody>
            <a:bodyPr wrap="square" rtlCol="0">
              <a:spAutoFit/>
            </a:bodyPr>
            <a:lstStyle/>
            <a:p>
              <a:pPr algn="ctr"/>
              <a:endParaRPr lang="en-US" sz="1400" i="1" dirty="0">
                <a:solidFill>
                  <a:schemeClr val="bg1"/>
                </a:solidFill>
              </a:endParaRPr>
            </a:p>
          </p:txBody>
        </p:sp>
        <p:sp>
          <p:nvSpPr>
            <p:cNvPr id="123" name="TextBox 122"/>
            <p:cNvSpPr txBox="1"/>
            <p:nvPr/>
          </p:nvSpPr>
          <p:spPr>
            <a:xfrm>
              <a:off x="241863" y="3282425"/>
              <a:ext cx="290197" cy="335059"/>
            </a:xfrm>
            <a:prstGeom prst="rect">
              <a:avLst/>
            </a:prstGeom>
            <a:solidFill>
              <a:schemeClr val="accent5">
                <a:lumMod val="75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124" name="TextBox 123"/>
            <p:cNvSpPr txBox="1"/>
            <p:nvPr/>
          </p:nvSpPr>
          <p:spPr>
            <a:xfrm>
              <a:off x="1962772" y="3284304"/>
              <a:ext cx="957548" cy="335059"/>
            </a:xfrm>
            <a:prstGeom prst="rect">
              <a:avLst/>
            </a:prstGeom>
            <a:solidFill>
              <a:schemeClr val="accent5">
                <a:lumMod val="75000"/>
              </a:schemeClr>
            </a:solidFill>
          </p:spPr>
          <p:txBody>
            <a:bodyPr wrap="square" rtlCol="0">
              <a:spAutoFit/>
            </a:bodyPr>
            <a:lstStyle/>
            <a:p>
              <a:pPr algn="ctr"/>
              <a:endParaRPr lang="en-US" sz="1400" i="1" dirty="0">
                <a:solidFill>
                  <a:schemeClr val="bg1"/>
                </a:solidFill>
              </a:endParaRPr>
            </a:p>
          </p:txBody>
        </p:sp>
        <p:sp>
          <p:nvSpPr>
            <p:cNvPr id="125" name="TextBox 124"/>
            <p:cNvSpPr txBox="1"/>
            <p:nvPr/>
          </p:nvSpPr>
          <p:spPr>
            <a:xfrm>
              <a:off x="1632070" y="3289571"/>
              <a:ext cx="290197" cy="335059"/>
            </a:xfrm>
            <a:prstGeom prst="rect">
              <a:avLst/>
            </a:prstGeom>
            <a:solidFill>
              <a:schemeClr val="accent5">
                <a:lumMod val="75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grpSp>
        <p:nvGrpSpPr>
          <p:cNvPr id="126" name="Group 125"/>
          <p:cNvGrpSpPr/>
          <p:nvPr/>
        </p:nvGrpSpPr>
        <p:grpSpPr>
          <a:xfrm>
            <a:off x="6565816" y="1686807"/>
            <a:ext cx="2273007" cy="316877"/>
            <a:chOff x="241863" y="3279664"/>
            <a:chExt cx="2678457" cy="344966"/>
          </a:xfrm>
        </p:grpSpPr>
        <p:sp>
          <p:nvSpPr>
            <p:cNvPr id="127" name="TextBox 126"/>
            <p:cNvSpPr txBox="1"/>
            <p:nvPr/>
          </p:nvSpPr>
          <p:spPr>
            <a:xfrm>
              <a:off x="569230" y="3279664"/>
              <a:ext cx="957548" cy="335059"/>
            </a:xfrm>
            <a:prstGeom prst="rect">
              <a:avLst/>
            </a:prstGeom>
            <a:solidFill>
              <a:srgbClr val="008000"/>
            </a:solidFill>
          </p:spPr>
          <p:txBody>
            <a:bodyPr wrap="square" rtlCol="0">
              <a:spAutoFit/>
            </a:bodyPr>
            <a:lstStyle/>
            <a:p>
              <a:pPr algn="ctr"/>
              <a:endParaRPr lang="en-US" sz="1400" i="1" dirty="0">
                <a:solidFill>
                  <a:schemeClr val="bg1"/>
                </a:solidFill>
              </a:endParaRPr>
            </a:p>
          </p:txBody>
        </p:sp>
        <p:sp>
          <p:nvSpPr>
            <p:cNvPr id="128" name="TextBox 127"/>
            <p:cNvSpPr txBox="1"/>
            <p:nvPr/>
          </p:nvSpPr>
          <p:spPr>
            <a:xfrm>
              <a:off x="241863" y="3282425"/>
              <a:ext cx="290197" cy="335059"/>
            </a:xfrm>
            <a:prstGeom prst="rect">
              <a:avLst/>
            </a:prstGeom>
            <a:solidFill>
              <a:srgbClr val="008000"/>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129" name="TextBox 128"/>
            <p:cNvSpPr txBox="1"/>
            <p:nvPr/>
          </p:nvSpPr>
          <p:spPr>
            <a:xfrm>
              <a:off x="1962772" y="3284304"/>
              <a:ext cx="957548" cy="335059"/>
            </a:xfrm>
            <a:prstGeom prst="rect">
              <a:avLst/>
            </a:prstGeom>
            <a:solidFill>
              <a:srgbClr val="008000"/>
            </a:solidFill>
          </p:spPr>
          <p:txBody>
            <a:bodyPr wrap="square" rtlCol="0">
              <a:spAutoFit/>
            </a:bodyPr>
            <a:lstStyle/>
            <a:p>
              <a:pPr algn="ctr"/>
              <a:endParaRPr lang="en-US" sz="1400" i="1" dirty="0">
                <a:solidFill>
                  <a:schemeClr val="bg1"/>
                </a:solidFill>
              </a:endParaRPr>
            </a:p>
          </p:txBody>
        </p:sp>
        <p:sp>
          <p:nvSpPr>
            <p:cNvPr id="130" name="TextBox 129"/>
            <p:cNvSpPr txBox="1"/>
            <p:nvPr/>
          </p:nvSpPr>
          <p:spPr>
            <a:xfrm>
              <a:off x="1632070" y="3289571"/>
              <a:ext cx="290197" cy="335059"/>
            </a:xfrm>
            <a:prstGeom prst="rect">
              <a:avLst/>
            </a:prstGeom>
            <a:solidFill>
              <a:srgbClr val="008000"/>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sp>
        <p:nvSpPr>
          <p:cNvPr id="135" name="TextBox 134"/>
          <p:cNvSpPr txBox="1"/>
          <p:nvPr/>
        </p:nvSpPr>
        <p:spPr>
          <a:xfrm>
            <a:off x="5908159" y="1566477"/>
            <a:ext cx="765946" cy="461665"/>
          </a:xfrm>
          <a:prstGeom prst="rect">
            <a:avLst/>
          </a:prstGeom>
          <a:noFill/>
        </p:spPr>
        <p:txBody>
          <a:bodyPr wrap="none" rtlCol="0">
            <a:spAutoFit/>
          </a:bodyPr>
          <a:lstStyle/>
          <a:p>
            <a:r>
              <a:rPr lang="en-US" sz="2400" dirty="0" smtClean="0"/>
              <a:t>CW</a:t>
            </a:r>
            <a:r>
              <a:rPr lang="en-US" sz="2400" baseline="-25000" dirty="0" smtClean="0"/>
              <a:t>0</a:t>
            </a:r>
            <a:endParaRPr lang="en-US" sz="2400" i="1" dirty="0"/>
          </a:p>
        </p:txBody>
      </p:sp>
      <p:sp>
        <p:nvSpPr>
          <p:cNvPr id="136" name="TextBox 135"/>
          <p:cNvSpPr txBox="1"/>
          <p:nvPr/>
        </p:nvSpPr>
        <p:spPr>
          <a:xfrm>
            <a:off x="5912977" y="2029704"/>
            <a:ext cx="765946" cy="461665"/>
          </a:xfrm>
          <a:prstGeom prst="rect">
            <a:avLst/>
          </a:prstGeom>
          <a:noFill/>
        </p:spPr>
        <p:txBody>
          <a:bodyPr wrap="none" rtlCol="0">
            <a:spAutoFit/>
          </a:bodyPr>
          <a:lstStyle/>
          <a:p>
            <a:r>
              <a:rPr lang="en-US" sz="2400" dirty="0" smtClean="0"/>
              <a:t>CW</a:t>
            </a:r>
            <a:r>
              <a:rPr lang="en-US" sz="2400" baseline="-25000" dirty="0" smtClean="0"/>
              <a:t>1</a:t>
            </a:r>
            <a:endParaRPr lang="en-US" sz="2400" i="1" dirty="0"/>
          </a:p>
        </p:txBody>
      </p:sp>
      <p:sp>
        <p:nvSpPr>
          <p:cNvPr id="199" name="Rectangle 198"/>
          <p:cNvSpPr/>
          <p:nvPr/>
        </p:nvSpPr>
        <p:spPr>
          <a:xfrm>
            <a:off x="1189" y="1401895"/>
            <a:ext cx="9054912" cy="5358062"/>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205" name="Group 204"/>
          <p:cNvGrpSpPr/>
          <p:nvPr/>
        </p:nvGrpSpPr>
        <p:grpSpPr>
          <a:xfrm>
            <a:off x="6294956" y="3461014"/>
            <a:ext cx="2273007" cy="461665"/>
            <a:chOff x="241863" y="3279664"/>
            <a:chExt cx="2678457" cy="471572"/>
          </a:xfrm>
        </p:grpSpPr>
        <p:sp>
          <p:nvSpPr>
            <p:cNvPr id="206" name="TextBox 205"/>
            <p:cNvSpPr txBox="1"/>
            <p:nvPr/>
          </p:nvSpPr>
          <p:spPr>
            <a:xfrm>
              <a:off x="569230" y="3279664"/>
              <a:ext cx="957548"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207" name="TextBox 206"/>
            <p:cNvSpPr txBox="1"/>
            <p:nvPr/>
          </p:nvSpPr>
          <p:spPr>
            <a:xfrm>
              <a:off x="241863" y="3282425"/>
              <a:ext cx="290198" cy="461665"/>
            </a:xfrm>
            <a:prstGeom prst="rect">
              <a:avLst/>
            </a:prstGeom>
            <a:solidFill>
              <a:srgbClr val="0000FF"/>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208" name="TextBox 207"/>
            <p:cNvSpPr txBox="1"/>
            <p:nvPr/>
          </p:nvSpPr>
          <p:spPr>
            <a:xfrm>
              <a:off x="1962772" y="3284304"/>
              <a:ext cx="957548"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209" name="TextBox 208"/>
            <p:cNvSpPr txBox="1"/>
            <p:nvPr/>
          </p:nvSpPr>
          <p:spPr>
            <a:xfrm>
              <a:off x="1632070" y="3289571"/>
              <a:ext cx="290198" cy="461665"/>
            </a:xfrm>
            <a:prstGeom prst="rect">
              <a:avLst/>
            </a:prstGeom>
            <a:solidFill>
              <a:srgbClr val="0000FF"/>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grpSp>
        <p:nvGrpSpPr>
          <p:cNvPr id="137" name="Group 136"/>
          <p:cNvGrpSpPr/>
          <p:nvPr/>
        </p:nvGrpSpPr>
        <p:grpSpPr>
          <a:xfrm>
            <a:off x="6297859" y="3995321"/>
            <a:ext cx="2273007" cy="409210"/>
            <a:chOff x="241863" y="3279664"/>
            <a:chExt cx="2678457" cy="445486"/>
          </a:xfrm>
        </p:grpSpPr>
        <p:sp>
          <p:nvSpPr>
            <p:cNvPr id="147" name="TextBox 146"/>
            <p:cNvSpPr txBox="1"/>
            <p:nvPr/>
          </p:nvSpPr>
          <p:spPr>
            <a:xfrm>
              <a:off x="569230" y="3279664"/>
              <a:ext cx="957548" cy="435579"/>
            </a:xfrm>
            <a:prstGeom prst="rect">
              <a:avLst/>
            </a:prstGeom>
            <a:solidFill>
              <a:srgbClr val="008000"/>
            </a:solidFill>
          </p:spPr>
          <p:txBody>
            <a:bodyPr wrap="square" rtlCol="0">
              <a:spAutoFit/>
            </a:bodyPr>
            <a:lstStyle/>
            <a:p>
              <a:pPr algn="ctr"/>
              <a:endParaRPr lang="en-US" sz="2000" i="1" dirty="0">
                <a:solidFill>
                  <a:schemeClr val="bg1"/>
                </a:solidFill>
              </a:endParaRPr>
            </a:p>
          </p:txBody>
        </p:sp>
        <p:sp>
          <p:nvSpPr>
            <p:cNvPr id="148" name="TextBox 147"/>
            <p:cNvSpPr txBox="1"/>
            <p:nvPr/>
          </p:nvSpPr>
          <p:spPr>
            <a:xfrm>
              <a:off x="241863" y="3282425"/>
              <a:ext cx="290197" cy="435579"/>
            </a:xfrm>
            <a:prstGeom prst="rect">
              <a:avLst/>
            </a:prstGeom>
            <a:solidFill>
              <a:srgbClr val="008000"/>
            </a:solidFill>
          </p:spPr>
          <p:txBody>
            <a:bodyPr wrap="square" rtlCol="0">
              <a:spAutoFit/>
            </a:bodyPr>
            <a:lstStyle/>
            <a:p>
              <a:r>
                <a:rPr lang="en-US" sz="2000" i="1" dirty="0" smtClean="0">
                  <a:solidFill>
                    <a:schemeClr val="bg1"/>
                  </a:solidFill>
                </a:rPr>
                <a:t>  </a:t>
              </a:r>
              <a:endParaRPr lang="en-US" sz="2000" i="1" dirty="0">
                <a:solidFill>
                  <a:schemeClr val="bg1"/>
                </a:solidFill>
              </a:endParaRPr>
            </a:p>
          </p:txBody>
        </p:sp>
        <p:sp>
          <p:nvSpPr>
            <p:cNvPr id="149" name="TextBox 148"/>
            <p:cNvSpPr txBox="1"/>
            <p:nvPr/>
          </p:nvSpPr>
          <p:spPr>
            <a:xfrm>
              <a:off x="1962772" y="3284304"/>
              <a:ext cx="957548" cy="435579"/>
            </a:xfrm>
            <a:prstGeom prst="rect">
              <a:avLst/>
            </a:prstGeom>
            <a:solidFill>
              <a:srgbClr val="008000"/>
            </a:solidFill>
          </p:spPr>
          <p:txBody>
            <a:bodyPr wrap="square" rtlCol="0">
              <a:spAutoFit/>
            </a:bodyPr>
            <a:lstStyle/>
            <a:p>
              <a:pPr algn="ctr"/>
              <a:endParaRPr lang="en-US" sz="2000" i="1" dirty="0">
                <a:solidFill>
                  <a:schemeClr val="bg1"/>
                </a:solidFill>
              </a:endParaRPr>
            </a:p>
          </p:txBody>
        </p:sp>
        <p:sp>
          <p:nvSpPr>
            <p:cNvPr id="150" name="TextBox 149"/>
            <p:cNvSpPr txBox="1"/>
            <p:nvPr/>
          </p:nvSpPr>
          <p:spPr>
            <a:xfrm>
              <a:off x="1632070" y="3289571"/>
              <a:ext cx="290197" cy="435579"/>
            </a:xfrm>
            <a:prstGeom prst="rect">
              <a:avLst/>
            </a:prstGeom>
            <a:solidFill>
              <a:srgbClr val="008000"/>
            </a:solidFill>
          </p:spPr>
          <p:txBody>
            <a:bodyPr wrap="square" rtlCol="0">
              <a:spAutoFit/>
            </a:bodyPr>
            <a:lstStyle/>
            <a:p>
              <a:r>
                <a:rPr lang="en-US" sz="2000" i="1" dirty="0" smtClean="0">
                  <a:solidFill>
                    <a:schemeClr val="bg1"/>
                  </a:solidFill>
                </a:rPr>
                <a:t>  </a:t>
              </a:r>
              <a:endParaRPr lang="en-US" sz="2000" i="1" dirty="0">
                <a:solidFill>
                  <a:schemeClr val="bg1"/>
                </a:solidFill>
              </a:endParaRPr>
            </a:p>
          </p:txBody>
        </p:sp>
      </p:grpSp>
      <p:grpSp>
        <p:nvGrpSpPr>
          <p:cNvPr id="157" name="Group 156"/>
          <p:cNvGrpSpPr/>
          <p:nvPr/>
        </p:nvGrpSpPr>
        <p:grpSpPr>
          <a:xfrm>
            <a:off x="1998996" y="5579534"/>
            <a:ext cx="2273007" cy="461665"/>
            <a:chOff x="241863" y="3279664"/>
            <a:chExt cx="2678457" cy="471572"/>
          </a:xfrm>
        </p:grpSpPr>
        <p:sp>
          <p:nvSpPr>
            <p:cNvPr id="158" name="TextBox 157"/>
            <p:cNvSpPr txBox="1"/>
            <p:nvPr/>
          </p:nvSpPr>
          <p:spPr>
            <a:xfrm>
              <a:off x="569230" y="327966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59" name="TextBox 158"/>
            <p:cNvSpPr txBox="1"/>
            <p:nvPr/>
          </p:nvSpPr>
          <p:spPr>
            <a:xfrm>
              <a:off x="241863" y="3282425"/>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160" name="TextBox 159"/>
            <p:cNvSpPr txBox="1"/>
            <p:nvPr/>
          </p:nvSpPr>
          <p:spPr>
            <a:xfrm>
              <a:off x="1962772" y="328430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61" name="TextBox 160"/>
            <p:cNvSpPr txBox="1"/>
            <p:nvPr/>
          </p:nvSpPr>
          <p:spPr>
            <a:xfrm>
              <a:off x="1632070" y="3289571"/>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grpSp>
        <p:nvGrpSpPr>
          <p:cNvPr id="166" name="Group 165"/>
          <p:cNvGrpSpPr/>
          <p:nvPr/>
        </p:nvGrpSpPr>
        <p:grpSpPr>
          <a:xfrm>
            <a:off x="6373164" y="5581956"/>
            <a:ext cx="2273007" cy="461665"/>
            <a:chOff x="241863" y="3279664"/>
            <a:chExt cx="2678457" cy="471572"/>
          </a:xfrm>
        </p:grpSpPr>
        <p:sp>
          <p:nvSpPr>
            <p:cNvPr id="167" name="TextBox 166"/>
            <p:cNvSpPr txBox="1"/>
            <p:nvPr/>
          </p:nvSpPr>
          <p:spPr>
            <a:xfrm>
              <a:off x="569230" y="3279664"/>
              <a:ext cx="957548" cy="461665"/>
            </a:xfrm>
            <a:prstGeom prst="rect">
              <a:avLst/>
            </a:prstGeom>
            <a:solidFill>
              <a:srgbClr val="800000"/>
            </a:solidFill>
          </p:spPr>
          <p:txBody>
            <a:bodyPr wrap="square" rtlCol="0">
              <a:spAutoFit/>
            </a:bodyPr>
            <a:lstStyle/>
            <a:p>
              <a:pPr algn="ctr"/>
              <a:endParaRPr lang="en-US" sz="2400" i="1" dirty="0">
                <a:solidFill>
                  <a:schemeClr val="bg1"/>
                </a:solidFill>
              </a:endParaRPr>
            </a:p>
          </p:txBody>
        </p:sp>
        <p:sp>
          <p:nvSpPr>
            <p:cNvPr id="168" name="TextBox 167"/>
            <p:cNvSpPr txBox="1"/>
            <p:nvPr/>
          </p:nvSpPr>
          <p:spPr>
            <a:xfrm>
              <a:off x="241863" y="3282425"/>
              <a:ext cx="290198" cy="461665"/>
            </a:xfrm>
            <a:prstGeom prst="rect">
              <a:avLst/>
            </a:prstGeom>
            <a:solidFill>
              <a:srgbClr val="800000"/>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169" name="TextBox 168"/>
            <p:cNvSpPr txBox="1"/>
            <p:nvPr/>
          </p:nvSpPr>
          <p:spPr>
            <a:xfrm>
              <a:off x="1962772" y="3284304"/>
              <a:ext cx="957548" cy="461665"/>
            </a:xfrm>
            <a:prstGeom prst="rect">
              <a:avLst/>
            </a:prstGeom>
            <a:solidFill>
              <a:srgbClr val="800000"/>
            </a:solidFill>
          </p:spPr>
          <p:txBody>
            <a:bodyPr wrap="square" rtlCol="0">
              <a:spAutoFit/>
            </a:bodyPr>
            <a:lstStyle/>
            <a:p>
              <a:pPr algn="ctr"/>
              <a:endParaRPr lang="en-US" sz="2400" i="1" dirty="0">
                <a:solidFill>
                  <a:schemeClr val="bg1"/>
                </a:solidFill>
              </a:endParaRPr>
            </a:p>
          </p:txBody>
        </p:sp>
        <p:sp>
          <p:nvSpPr>
            <p:cNvPr id="170" name="TextBox 169"/>
            <p:cNvSpPr txBox="1"/>
            <p:nvPr/>
          </p:nvSpPr>
          <p:spPr>
            <a:xfrm>
              <a:off x="1632070" y="3289571"/>
              <a:ext cx="290198" cy="461665"/>
            </a:xfrm>
            <a:prstGeom prst="rect">
              <a:avLst/>
            </a:prstGeom>
            <a:solidFill>
              <a:srgbClr val="800000"/>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grpSp>
        <p:nvGrpSpPr>
          <p:cNvPr id="189" name="Group 188"/>
          <p:cNvGrpSpPr/>
          <p:nvPr/>
        </p:nvGrpSpPr>
        <p:grpSpPr>
          <a:xfrm>
            <a:off x="2003661" y="6104596"/>
            <a:ext cx="2273007" cy="409210"/>
            <a:chOff x="241863" y="3279664"/>
            <a:chExt cx="2678457" cy="445486"/>
          </a:xfrm>
        </p:grpSpPr>
        <p:sp>
          <p:nvSpPr>
            <p:cNvPr id="190" name="TextBox 189"/>
            <p:cNvSpPr txBox="1"/>
            <p:nvPr/>
          </p:nvSpPr>
          <p:spPr>
            <a:xfrm>
              <a:off x="569230" y="3279664"/>
              <a:ext cx="957548" cy="435579"/>
            </a:xfrm>
            <a:prstGeom prst="rect">
              <a:avLst/>
            </a:prstGeom>
            <a:solidFill>
              <a:schemeClr val="accent5">
                <a:lumMod val="75000"/>
              </a:schemeClr>
            </a:solidFill>
          </p:spPr>
          <p:txBody>
            <a:bodyPr wrap="square" rtlCol="0">
              <a:spAutoFit/>
            </a:bodyPr>
            <a:lstStyle/>
            <a:p>
              <a:pPr algn="ctr"/>
              <a:endParaRPr lang="en-US" sz="2000" i="1" dirty="0">
                <a:solidFill>
                  <a:schemeClr val="bg1"/>
                </a:solidFill>
              </a:endParaRPr>
            </a:p>
          </p:txBody>
        </p:sp>
        <p:sp>
          <p:nvSpPr>
            <p:cNvPr id="191" name="TextBox 190"/>
            <p:cNvSpPr txBox="1"/>
            <p:nvPr/>
          </p:nvSpPr>
          <p:spPr>
            <a:xfrm>
              <a:off x="241863" y="3282425"/>
              <a:ext cx="290197" cy="435579"/>
            </a:xfrm>
            <a:prstGeom prst="rect">
              <a:avLst/>
            </a:prstGeom>
            <a:solidFill>
              <a:schemeClr val="accent5">
                <a:lumMod val="75000"/>
              </a:schemeClr>
            </a:solidFill>
          </p:spPr>
          <p:txBody>
            <a:bodyPr wrap="square" rtlCol="0">
              <a:spAutoFit/>
            </a:bodyPr>
            <a:lstStyle/>
            <a:p>
              <a:r>
                <a:rPr lang="en-US" sz="2000" i="1" dirty="0" smtClean="0">
                  <a:solidFill>
                    <a:schemeClr val="bg1"/>
                  </a:solidFill>
                </a:rPr>
                <a:t>  </a:t>
              </a:r>
              <a:endParaRPr lang="en-US" sz="2000" i="1" dirty="0">
                <a:solidFill>
                  <a:schemeClr val="bg1"/>
                </a:solidFill>
              </a:endParaRPr>
            </a:p>
          </p:txBody>
        </p:sp>
        <p:sp>
          <p:nvSpPr>
            <p:cNvPr id="192" name="TextBox 191"/>
            <p:cNvSpPr txBox="1"/>
            <p:nvPr/>
          </p:nvSpPr>
          <p:spPr>
            <a:xfrm>
              <a:off x="1962772" y="3284304"/>
              <a:ext cx="957548" cy="435579"/>
            </a:xfrm>
            <a:prstGeom prst="rect">
              <a:avLst/>
            </a:prstGeom>
            <a:solidFill>
              <a:schemeClr val="accent5">
                <a:lumMod val="75000"/>
              </a:schemeClr>
            </a:solidFill>
          </p:spPr>
          <p:txBody>
            <a:bodyPr wrap="square" rtlCol="0">
              <a:spAutoFit/>
            </a:bodyPr>
            <a:lstStyle/>
            <a:p>
              <a:pPr algn="ctr"/>
              <a:endParaRPr lang="en-US" sz="2000" i="1" dirty="0">
                <a:solidFill>
                  <a:schemeClr val="bg1"/>
                </a:solidFill>
              </a:endParaRPr>
            </a:p>
          </p:txBody>
        </p:sp>
        <p:sp>
          <p:nvSpPr>
            <p:cNvPr id="193" name="TextBox 192"/>
            <p:cNvSpPr txBox="1"/>
            <p:nvPr/>
          </p:nvSpPr>
          <p:spPr>
            <a:xfrm>
              <a:off x="1632070" y="3289571"/>
              <a:ext cx="290197" cy="435579"/>
            </a:xfrm>
            <a:prstGeom prst="rect">
              <a:avLst/>
            </a:prstGeom>
            <a:solidFill>
              <a:schemeClr val="accent5">
                <a:lumMod val="75000"/>
              </a:schemeClr>
            </a:solidFill>
          </p:spPr>
          <p:txBody>
            <a:bodyPr wrap="square" rtlCol="0">
              <a:spAutoFit/>
            </a:bodyPr>
            <a:lstStyle/>
            <a:p>
              <a:r>
                <a:rPr lang="en-US" sz="2000" i="1" dirty="0" smtClean="0">
                  <a:solidFill>
                    <a:schemeClr val="bg1"/>
                  </a:solidFill>
                </a:rPr>
                <a:t>  </a:t>
              </a:r>
              <a:endParaRPr lang="en-US" sz="2000" i="1" dirty="0">
                <a:solidFill>
                  <a:schemeClr val="bg1"/>
                </a:solidFill>
              </a:endParaRPr>
            </a:p>
          </p:txBody>
        </p:sp>
      </p:grpSp>
      <p:grpSp>
        <p:nvGrpSpPr>
          <p:cNvPr id="194" name="Group 193"/>
          <p:cNvGrpSpPr/>
          <p:nvPr/>
        </p:nvGrpSpPr>
        <p:grpSpPr>
          <a:xfrm>
            <a:off x="6373164" y="6116304"/>
            <a:ext cx="2273007" cy="409210"/>
            <a:chOff x="241863" y="3279664"/>
            <a:chExt cx="2678457" cy="445486"/>
          </a:xfrm>
        </p:grpSpPr>
        <p:sp>
          <p:nvSpPr>
            <p:cNvPr id="195" name="TextBox 194"/>
            <p:cNvSpPr txBox="1"/>
            <p:nvPr/>
          </p:nvSpPr>
          <p:spPr>
            <a:xfrm>
              <a:off x="569230" y="3279664"/>
              <a:ext cx="957548" cy="435579"/>
            </a:xfrm>
            <a:prstGeom prst="rect">
              <a:avLst/>
            </a:prstGeom>
            <a:solidFill>
              <a:schemeClr val="accent5">
                <a:lumMod val="75000"/>
              </a:schemeClr>
            </a:solidFill>
          </p:spPr>
          <p:txBody>
            <a:bodyPr wrap="square" rtlCol="0">
              <a:spAutoFit/>
            </a:bodyPr>
            <a:lstStyle/>
            <a:p>
              <a:pPr algn="ctr"/>
              <a:endParaRPr lang="en-US" sz="2000" i="1" dirty="0">
                <a:solidFill>
                  <a:schemeClr val="bg1"/>
                </a:solidFill>
              </a:endParaRPr>
            </a:p>
          </p:txBody>
        </p:sp>
        <p:sp>
          <p:nvSpPr>
            <p:cNvPr id="196" name="TextBox 195"/>
            <p:cNvSpPr txBox="1"/>
            <p:nvPr/>
          </p:nvSpPr>
          <p:spPr>
            <a:xfrm>
              <a:off x="241863" y="3282425"/>
              <a:ext cx="290197" cy="435579"/>
            </a:xfrm>
            <a:prstGeom prst="rect">
              <a:avLst/>
            </a:prstGeom>
            <a:solidFill>
              <a:schemeClr val="accent5">
                <a:lumMod val="75000"/>
              </a:schemeClr>
            </a:solidFill>
          </p:spPr>
          <p:txBody>
            <a:bodyPr wrap="square" rtlCol="0">
              <a:spAutoFit/>
            </a:bodyPr>
            <a:lstStyle/>
            <a:p>
              <a:r>
                <a:rPr lang="en-US" sz="2000" i="1" dirty="0" smtClean="0">
                  <a:solidFill>
                    <a:schemeClr val="bg1"/>
                  </a:solidFill>
                </a:rPr>
                <a:t>  </a:t>
              </a:r>
              <a:endParaRPr lang="en-US" sz="2000" i="1" dirty="0">
                <a:solidFill>
                  <a:schemeClr val="bg1"/>
                </a:solidFill>
              </a:endParaRPr>
            </a:p>
          </p:txBody>
        </p:sp>
        <p:sp>
          <p:nvSpPr>
            <p:cNvPr id="197" name="TextBox 196"/>
            <p:cNvSpPr txBox="1"/>
            <p:nvPr/>
          </p:nvSpPr>
          <p:spPr>
            <a:xfrm>
              <a:off x="1962772" y="3284304"/>
              <a:ext cx="957548" cy="435579"/>
            </a:xfrm>
            <a:prstGeom prst="rect">
              <a:avLst/>
            </a:prstGeom>
            <a:solidFill>
              <a:schemeClr val="accent5">
                <a:lumMod val="75000"/>
              </a:schemeClr>
            </a:solidFill>
          </p:spPr>
          <p:txBody>
            <a:bodyPr wrap="square" rtlCol="0">
              <a:spAutoFit/>
            </a:bodyPr>
            <a:lstStyle/>
            <a:p>
              <a:pPr algn="ctr"/>
              <a:endParaRPr lang="en-US" sz="2000" i="1" dirty="0">
                <a:solidFill>
                  <a:schemeClr val="bg1"/>
                </a:solidFill>
              </a:endParaRPr>
            </a:p>
          </p:txBody>
        </p:sp>
        <p:sp>
          <p:nvSpPr>
            <p:cNvPr id="198" name="TextBox 197"/>
            <p:cNvSpPr txBox="1"/>
            <p:nvPr/>
          </p:nvSpPr>
          <p:spPr>
            <a:xfrm>
              <a:off x="1632070" y="3289571"/>
              <a:ext cx="290197" cy="435579"/>
            </a:xfrm>
            <a:prstGeom prst="rect">
              <a:avLst/>
            </a:prstGeom>
            <a:solidFill>
              <a:schemeClr val="accent5">
                <a:lumMod val="75000"/>
              </a:schemeClr>
            </a:solidFill>
          </p:spPr>
          <p:txBody>
            <a:bodyPr wrap="square" rtlCol="0">
              <a:spAutoFit/>
            </a:bodyPr>
            <a:lstStyle/>
            <a:p>
              <a:r>
                <a:rPr lang="en-US" sz="2000" i="1" dirty="0" smtClean="0">
                  <a:solidFill>
                    <a:schemeClr val="bg1"/>
                  </a:solidFill>
                </a:rPr>
                <a:t>  </a:t>
              </a:r>
              <a:endParaRPr lang="en-US" sz="2000" i="1" dirty="0">
                <a:solidFill>
                  <a:schemeClr val="bg1"/>
                </a:solidFill>
              </a:endParaRPr>
            </a:p>
          </p:txBody>
        </p:sp>
      </p:grpSp>
      <p:grpSp>
        <p:nvGrpSpPr>
          <p:cNvPr id="6" name="Group 5"/>
          <p:cNvGrpSpPr/>
          <p:nvPr/>
        </p:nvGrpSpPr>
        <p:grpSpPr>
          <a:xfrm>
            <a:off x="1920788" y="3458592"/>
            <a:ext cx="2273007" cy="461665"/>
            <a:chOff x="241863" y="3279664"/>
            <a:chExt cx="2678457" cy="471572"/>
          </a:xfrm>
        </p:grpSpPr>
        <p:sp>
          <p:nvSpPr>
            <p:cNvPr id="138" name="TextBox 137"/>
            <p:cNvSpPr txBox="1"/>
            <p:nvPr/>
          </p:nvSpPr>
          <p:spPr>
            <a:xfrm>
              <a:off x="569230" y="327966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39" name="TextBox 138"/>
            <p:cNvSpPr txBox="1"/>
            <p:nvPr/>
          </p:nvSpPr>
          <p:spPr>
            <a:xfrm>
              <a:off x="241863" y="3282425"/>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140" name="TextBox 139"/>
            <p:cNvSpPr txBox="1"/>
            <p:nvPr/>
          </p:nvSpPr>
          <p:spPr>
            <a:xfrm>
              <a:off x="1962772" y="328430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41" name="TextBox 140"/>
            <p:cNvSpPr txBox="1"/>
            <p:nvPr/>
          </p:nvSpPr>
          <p:spPr>
            <a:xfrm>
              <a:off x="1632070" y="3289571"/>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grpSp>
        <p:nvGrpSpPr>
          <p:cNvPr id="151" name="Group 150"/>
          <p:cNvGrpSpPr/>
          <p:nvPr/>
        </p:nvGrpSpPr>
        <p:grpSpPr>
          <a:xfrm>
            <a:off x="1915811" y="3999532"/>
            <a:ext cx="2273007" cy="409210"/>
            <a:chOff x="241863" y="3279664"/>
            <a:chExt cx="2678457" cy="445486"/>
          </a:xfrm>
        </p:grpSpPr>
        <p:sp>
          <p:nvSpPr>
            <p:cNvPr id="152" name="TextBox 151"/>
            <p:cNvSpPr txBox="1"/>
            <p:nvPr/>
          </p:nvSpPr>
          <p:spPr>
            <a:xfrm>
              <a:off x="569230" y="3279664"/>
              <a:ext cx="957548" cy="435579"/>
            </a:xfrm>
            <a:prstGeom prst="rect">
              <a:avLst/>
            </a:prstGeom>
            <a:solidFill>
              <a:schemeClr val="accent5">
                <a:lumMod val="75000"/>
              </a:schemeClr>
            </a:solidFill>
          </p:spPr>
          <p:txBody>
            <a:bodyPr wrap="square" rtlCol="0">
              <a:spAutoFit/>
            </a:bodyPr>
            <a:lstStyle/>
            <a:p>
              <a:pPr algn="ctr"/>
              <a:endParaRPr lang="en-US" sz="2000" i="1" dirty="0">
                <a:solidFill>
                  <a:schemeClr val="bg1"/>
                </a:solidFill>
              </a:endParaRPr>
            </a:p>
          </p:txBody>
        </p:sp>
        <p:sp>
          <p:nvSpPr>
            <p:cNvPr id="153" name="TextBox 152"/>
            <p:cNvSpPr txBox="1"/>
            <p:nvPr/>
          </p:nvSpPr>
          <p:spPr>
            <a:xfrm>
              <a:off x="241863" y="3282425"/>
              <a:ext cx="290197" cy="435579"/>
            </a:xfrm>
            <a:prstGeom prst="rect">
              <a:avLst/>
            </a:prstGeom>
            <a:solidFill>
              <a:schemeClr val="accent5">
                <a:lumMod val="75000"/>
              </a:schemeClr>
            </a:solidFill>
          </p:spPr>
          <p:txBody>
            <a:bodyPr wrap="square" rtlCol="0">
              <a:spAutoFit/>
            </a:bodyPr>
            <a:lstStyle/>
            <a:p>
              <a:r>
                <a:rPr lang="en-US" sz="2000" i="1" dirty="0" smtClean="0">
                  <a:solidFill>
                    <a:schemeClr val="bg1"/>
                  </a:solidFill>
                </a:rPr>
                <a:t>  </a:t>
              </a:r>
              <a:endParaRPr lang="en-US" sz="2000" i="1" dirty="0">
                <a:solidFill>
                  <a:schemeClr val="bg1"/>
                </a:solidFill>
              </a:endParaRPr>
            </a:p>
          </p:txBody>
        </p:sp>
        <p:sp>
          <p:nvSpPr>
            <p:cNvPr id="154" name="TextBox 153"/>
            <p:cNvSpPr txBox="1"/>
            <p:nvPr/>
          </p:nvSpPr>
          <p:spPr>
            <a:xfrm>
              <a:off x="1962772" y="3284304"/>
              <a:ext cx="957548" cy="435579"/>
            </a:xfrm>
            <a:prstGeom prst="rect">
              <a:avLst/>
            </a:prstGeom>
            <a:solidFill>
              <a:schemeClr val="accent5">
                <a:lumMod val="75000"/>
              </a:schemeClr>
            </a:solidFill>
          </p:spPr>
          <p:txBody>
            <a:bodyPr wrap="square" rtlCol="0">
              <a:spAutoFit/>
            </a:bodyPr>
            <a:lstStyle/>
            <a:p>
              <a:pPr algn="ctr"/>
              <a:endParaRPr lang="en-US" sz="2000" i="1" dirty="0">
                <a:solidFill>
                  <a:schemeClr val="bg1"/>
                </a:solidFill>
              </a:endParaRPr>
            </a:p>
          </p:txBody>
        </p:sp>
        <p:sp>
          <p:nvSpPr>
            <p:cNvPr id="155" name="TextBox 154"/>
            <p:cNvSpPr txBox="1"/>
            <p:nvPr/>
          </p:nvSpPr>
          <p:spPr>
            <a:xfrm>
              <a:off x="1632070" y="3289571"/>
              <a:ext cx="290197" cy="435579"/>
            </a:xfrm>
            <a:prstGeom prst="rect">
              <a:avLst/>
            </a:prstGeom>
            <a:solidFill>
              <a:schemeClr val="accent5">
                <a:lumMod val="75000"/>
              </a:schemeClr>
            </a:solidFill>
          </p:spPr>
          <p:txBody>
            <a:bodyPr wrap="square" rtlCol="0">
              <a:spAutoFit/>
            </a:bodyPr>
            <a:lstStyle/>
            <a:p>
              <a:r>
                <a:rPr lang="en-US" sz="2000" i="1" dirty="0" smtClean="0">
                  <a:solidFill>
                    <a:schemeClr val="bg1"/>
                  </a:solidFill>
                </a:rPr>
                <a:t>  </a:t>
              </a:r>
              <a:endParaRPr lang="en-US" sz="2000" i="1" dirty="0">
                <a:solidFill>
                  <a:schemeClr val="bg1"/>
                </a:solidFill>
              </a:endParaRPr>
            </a:p>
          </p:txBody>
        </p:sp>
      </p:grpSp>
      <p:grpSp>
        <p:nvGrpSpPr>
          <p:cNvPr id="19" name="Group 18"/>
          <p:cNvGrpSpPr/>
          <p:nvPr/>
        </p:nvGrpSpPr>
        <p:grpSpPr>
          <a:xfrm>
            <a:off x="0" y="4694744"/>
            <a:ext cx="9144000" cy="523220"/>
            <a:chOff x="0" y="4694744"/>
            <a:chExt cx="9144000" cy="523220"/>
          </a:xfrm>
        </p:grpSpPr>
        <p:sp>
          <p:nvSpPr>
            <p:cNvPr id="156" name="TextBox 155"/>
            <p:cNvSpPr txBox="1"/>
            <p:nvPr/>
          </p:nvSpPr>
          <p:spPr>
            <a:xfrm>
              <a:off x="115158" y="4694744"/>
              <a:ext cx="2825701" cy="523220"/>
            </a:xfrm>
            <a:prstGeom prst="rect">
              <a:avLst/>
            </a:prstGeom>
            <a:noFill/>
          </p:spPr>
          <p:txBody>
            <a:bodyPr wrap="none" rtlCol="0">
              <a:spAutoFit/>
            </a:bodyPr>
            <a:lstStyle/>
            <a:p>
              <a:r>
                <a:rPr lang="en-US" sz="2800" dirty="0" smtClean="0"/>
                <a:t>The Other Party…</a:t>
              </a:r>
              <a:endParaRPr lang="en-US" sz="2800" i="1" dirty="0"/>
            </a:p>
          </p:txBody>
        </p:sp>
        <p:cxnSp>
          <p:nvCxnSpPr>
            <p:cNvPr id="8" name="Straight Connector 7"/>
            <p:cNvCxnSpPr/>
            <p:nvPr/>
          </p:nvCxnSpPr>
          <p:spPr>
            <a:xfrm>
              <a:off x="0" y="4753797"/>
              <a:ext cx="9144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16" name="Oval 215"/>
          <p:cNvSpPr/>
          <p:nvPr/>
        </p:nvSpPr>
        <p:spPr>
          <a:xfrm>
            <a:off x="1286022" y="2766617"/>
            <a:ext cx="3590992" cy="4238927"/>
          </a:xfrm>
          <a:prstGeom prst="ellipse">
            <a:avLst/>
          </a:prstGeom>
          <a:noFill/>
          <a:ln w="63500">
            <a:solidFill>
              <a:schemeClr val="tx1"/>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rot="20911804">
            <a:off x="1042345" y="2197013"/>
            <a:ext cx="2281473" cy="99107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t>SAME!</a:t>
            </a:r>
            <a:endParaRPr lang="en-US" sz="3600" dirty="0"/>
          </a:p>
        </p:txBody>
      </p:sp>
      <p:sp>
        <p:nvSpPr>
          <p:cNvPr id="238" name="Oval 237"/>
          <p:cNvSpPr/>
          <p:nvPr/>
        </p:nvSpPr>
        <p:spPr>
          <a:xfrm>
            <a:off x="5592775" y="2839173"/>
            <a:ext cx="3590992" cy="4238927"/>
          </a:xfrm>
          <a:prstGeom prst="ellipse">
            <a:avLst/>
          </a:prstGeom>
          <a:noFill/>
          <a:ln w="63500">
            <a:solidFill>
              <a:schemeClr val="tx1"/>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9" name="Rectangle 238"/>
          <p:cNvSpPr/>
          <p:nvPr/>
        </p:nvSpPr>
        <p:spPr>
          <a:xfrm rot="20911804">
            <a:off x="4428557" y="2043356"/>
            <a:ext cx="4008518" cy="141009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t>Correct sum,</a:t>
            </a:r>
          </a:p>
          <a:p>
            <a:pPr algn="ctr"/>
            <a:r>
              <a:rPr lang="en-US" sz="3600" dirty="0" smtClean="0"/>
              <a:t>By choice of CWs!</a:t>
            </a:r>
          </a:p>
        </p:txBody>
      </p:sp>
      <p:sp>
        <p:nvSpPr>
          <p:cNvPr id="260" name="Oval 259"/>
          <p:cNvSpPr/>
          <p:nvPr/>
        </p:nvSpPr>
        <p:spPr>
          <a:xfrm>
            <a:off x="1690127" y="1531622"/>
            <a:ext cx="406503" cy="686491"/>
          </a:xfrm>
          <a:prstGeom prst="ellipse">
            <a:avLst/>
          </a:prstGeom>
          <a:noFill/>
          <a:ln w="38100" cmpd="sng">
            <a:solidFill>
              <a:schemeClr val="tx1">
                <a:lumMod val="50000"/>
                <a:lumOff val="50000"/>
              </a:schemeClr>
            </a:solidFill>
            <a:prstDash val="sysDash"/>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61" name="Straight Arrow Connector 260"/>
          <p:cNvCxnSpPr>
            <a:stCxn id="260" idx="4"/>
          </p:cNvCxnSpPr>
          <p:nvPr/>
        </p:nvCxnSpPr>
        <p:spPr>
          <a:xfrm>
            <a:off x="1893379" y="2218113"/>
            <a:ext cx="569663" cy="1930064"/>
          </a:xfrm>
          <a:prstGeom prst="straightConnector1">
            <a:avLst/>
          </a:prstGeom>
          <a:ln w="38100" cmpd="sng">
            <a:solidFill>
              <a:srgbClr val="7F7F7F"/>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262" name="Oval 261"/>
          <p:cNvSpPr/>
          <p:nvPr/>
        </p:nvSpPr>
        <p:spPr>
          <a:xfrm>
            <a:off x="3856120" y="1557766"/>
            <a:ext cx="406503" cy="686491"/>
          </a:xfrm>
          <a:prstGeom prst="ellipse">
            <a:avLst/>
          </a:prstGeom>
          <a:noFill/>
          <a:ln w="38100" cmpd="sng">
            <a:solidFill>
              <a:schemeClr val="tx1">
                <a:lumMod val="50000"/>
                <a:lumOff val="50000"/>
              </a:schemeClr>
            </a:solidFill>
            <a:prstDash val="sysDash"/>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63" name="Straight Arrow Connector 262"/>
          <p:cNvCxnSpPr>
            <a:stCxn id="262" idx="5"/>
          </p:cNvCxnSpPr>
          <p:nvPr/>
        </p:nvCxnSpPr>
        <p:spPr>
          <a:xfrm>
            <a:off x="4203092" y="2143723"/>
            <a:ext cx="2608993" cy="2039436"/>
          </a:xfrm>
          <a:prstGeom prst="straightConnector1">
            <a:avLst/>
          </a:prstGeom>
          <a:ln w="38100" cmpd="sng">
            <a:solidFill>
              <a:srgbClr val="7F7F7F"/>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270" name="Rectangle 269"/>
          <p:cNvSpPr/>
          <p:nvPr/>
        </p:nvSpPr>
        <p:spPr>
          <a:xfrm>
            <a:off x="7388271" y="3296480"/>
            <a:ext cx="1298529" cy="1261954"/>
          </a:xfrm>
          <a:prstGeom prst="rect">
            <a:avLst/>
          </a:prstGeom>
          <a:noFill/>
          <a:ln w="635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1" name="Rectangle 270"/>
          <p:cNvSpPr/>
          <p:nvPr/>
        </p:nvSpPr>
        <p:spPr>
          <a:xfrm>
            <a:off x="7463576" y="5439155"/>
            <a:ext cx="1298529" cy="1261954"/>
          </a:xfrm>
          <a:prstGeom prst="rect">
            <a:avLst/>
          </a:prstGeom>
          <a:noFill/>
          <a:ln w="635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7690461" y="4683087"/>
            <a:ext cx="876412" cy="461665"/>
          </a:xfrm>
          <a:prstGeom prst="rect">
            <a:avLst/>
          </a:prstGeom>
          <a:noFill/>
        </p:spPr>
        <p:txBody>
          <a:bodyPr wrap="none" rtlCol="0">
            <a:spAutoFit/>
          </a:bodyPr>
          <a:lstStyle/>
          <a:p>
            <a:r>
              <a:rPr lang="en-US" sz="2400" dirty="0" smtClean="0"/>
              <a:t>Equal</a:t>
            </a:r>
            <a:endParaRPr lang="en-US" sz="2400" dirty="0"/>
          </a:p>
        </p:txBody>
      </p:sp>
      <p:sp>
        <p:nvSpPr>
          <p:cNvPr id="272" name="TextBox 271"/>
          <p:cNvSpPr txBox="1"/>
          <p:nvPr/>
        </p:nvSpPr>
        <p:spPr>
          <a:xfrm>
            <a:off x="5905061" y="4679912"/>
            <a:ext cx="1751167" cy="461665"/>
          </a:xfrm>
          <a:prstGeom prst="rect">
            <a:avLst/>
          </a:prstGeom>
          <a:noFill/>
        </p:spPr>
        <p:txBody>
          <a:bodyPr wrap="square" rtlCol="0">
            <a:spAutoFit/>
          </a:bodyPr>
          <a:lstStyle/>
          <a:p>
            <a:pPr algn="ctr"/>
            <a:r>
              <a:rPr lang="en-US" sz="2400" dirty="0" smtClean="0"/>
              <a:t>Not Equal</a:t>
            </a:r>
            <a:endParaRPr lang="en-US" sz="2400" dirty="0"/>
          </a:p>
        </p:txBody>
      </p:sp>
      <p:sp>
        <p:nvSpPr>
          <p:cNvPr id="273" name="Rectangle 272"/>
          <p:cNvSpPr/>
          <p:nvPr/>
        </p:nvSpPr>
        <p:spPr>
          <a:xfrm>
            <a:off x="6205150" y="3289211"/>
            <a:ext cx="1298529" cy="1261954"/>
          </a:xfrm>
          <a:prstGeom prst="rect">
            <a:avLst/>
          </a:prstGeom>
          <a:noFill/>
          <a:ln w="635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4" name="Rectangle 273"/>
          <p:cNvSpPr/>
          <p:nvPr/>
        </p:nvSpPr>
        <p:spPr>
          <a:xfrm>
            <a:off x="6280455" y="5431886"/>
            <a:ext cx="1298529" cy="1261954"/>
          </a:xfrm>
          <a:prstGeom prst="rect">
            <a:avLst/>
          </a:prstGeom>
          <a:noFill/>
          <a:ln w="635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2841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1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203"/>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204"/>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213"/>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214"/>
                                        </p:tgtEl>
                                        <p:attrNameLst>
                                          <p:attrName>style.visibility</p:attrName>
                                        </p:attrNameLst>
                                      </p:cBhvr>
                                      <p:to>
                                        <p:strVal val="hidden"/>
                                      </p:to>
                                    </p:set>
                                  </p:childTnLst>
                                </p:cTn>
                              </p:par>
                              <p:par>
                                <p:cTn id="41" presetID="1" presetClass="entr" presetSubtype="0" fill="hold" grpId="0" nodeType="withEffect">
                                  <p:stCondLst>
                                    <p:cond delay="0"/>
                                  </p:stCondLst>
                                  <p:childTnLst>
                                    <p:set>
                                      <p:cBhvr>
                                        <p:cTn id="42" dur="1" fill="hold">
                                          <p:stCondLst>
                                            <p:cond delay="0"/>
                                          </p:stCondLst>
                                        </p:cTn>
                                        <p:tgtEl>
                                          <p:spTgt spid="26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6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5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6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63"/>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3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260"/>
                                        </p:tgtEl>
                                        <p:attrNameLst>
                                          <p:attrName>style.visibility</p:attrName>
                                        </p:attrNameLst>
                                      </p:cBhvr>
                                      <p:to>
                                        <p:strVal val="hidden"/>
                                      </p:to>
                                    </p:set>
                                  </p:childTnLst>
                                </p:cTn>
                              </p:par>
                              <p:par>
                                <p:cTn id="59" presetID="1" presetClass="exit" presetSubtype="0" fill="hold" nodeType="withEffect">
                                  <p:stCondLst>
                                    <p:cond delay="0"/>
                                  </p:stCondLst>
                                  <p:childTnLst>
                                    <p:set>
                                      <p:cBhvr>
                                        <p:cTn id="60" dur="1" fill="hold">
                                          <p:stCondLst>
                                            <p:cond delay="0"/>
                                          </p:stCondLst>
                                        </p:cTn>
                                        <p:tgtEl>
                                          <p:spTgt spid="261"/>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262"/>
                                        </p:tgtEl>
                                        <p:attrNameLst>
                                          <p:attrName>style.visibility</p:attrName>
                                        </p:attrNameLst>
                                      </p:cBhvr>
                                      <p:to>
                                        <p:strVal val="hidden"/>
                                      </p:to>
                                    </p:set>
                                  </p:childTnLst>
                                </p:cTn>
                              </p:par>
                              <p:par>
                                <p:cTn id="63" presetID="1" presetClass="exit" presetSubtype="0" fill="hold" nodeType="withEffect">
                                  <p:stCondLst>
                                    <p:cond delay="0"/>
                                  </p:stCondLst>
                                  <p:childTnLst>
                                    <p:set>
                                      <p:cBhvr>
                                        <p:cTn id="64" dur="1" fill="hold">
                                          <p:stCondLst>
                                            <p:cond delay="0"/>
                                          </p:stCondLst>
                                        </p:cTn>
                                        <p:tgtEl>
                                          <p:spTgt spid="263"/>
                                        </p:tgtEl>
                                        <p:attrNameLst>
                                          <p:attrName>style.visibility</p:attrName>
                                        </p:attrNameLst>
                                      </p:cBhvr>
                                      <p:to>
                                        <p:strVal val="hidden"/>
                                      </p:to>
                                    </p:set>
                                  </p:childTnLst>
                                </p:cTn>
                              </p:par>
                              <p:par>
                                <p:cTn id="65" presetID="1" presetClass="entr" presetSubtype="0" fill="hold" nodeType="withEffect">
                                  <p:stCondLst>
                                    <p:cond delay="0"/>
                                  </p:stCondLst>
                                  <p:childTnLst>
                                    <p:set>
                                      <p:cBhvr>
                                        <p:cTn id="66" dur="1" fill="hold">
                                          <p:stCondLst>
                                            <p:cond delay="0"/>
                                          </p:stCondLst>
                                        </p:cTn>
                                        <p:tgtEl>
                                          <p:spTgt spid="19"/>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21"/>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157"/>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66"/>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189"/>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194"/>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29"/>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26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99"/>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9"/>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216"/>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239"/>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238"/>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270"/>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271"/>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30"/>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272"/>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273"/>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274"/>
                                        </p:tgtEl>
                                        <p:attrNameLst>
                                          <p:attrName>style.visibility</p:attrName>
                                        </p:attrNameLst>
                                      </p:cBhvr>
                                      <p:to>
                                        <p:strVal val="visible"/>
                                      </p:to>
                                    </p:set>
                                  </p:childTnLst>
                                </p:cTn>
                              </p:par>
                              <p:par>
                                <p:cTn id="115" presetID="1" presetClass="exit" presetSubtype="0" fill="hold" grpId="1" nodeType="withEffect">
                                  <p:stCondLst>
                                    <p:cond delay="0"/>
                                  </p:stCondLst>
                                  <p:childTnLst>
                                    <p:set>
                                      <p:cBhvr>
                                        <p:cTn id="116" dur="1" fill="hold">
                                          <p:stCondLst>
                                            <p:cond delay="0"/>
                                          </p:stCondLst>
                                        </p:cTn>
                                        <p:tgtEl>
                                          <p:spTgt spid="270"/>
                                        </p:tgtEl>
                                        <p:attrNameLst>
                                          <p:attrName>style.visibility</p:attrName>
                                        </p:attrNameLst>
                                      </p:cBhvr>
                                      <p:to>
                                        <p:strVal val="hidden"/>
                                      </p:to>
                                    </p:set>
                                  </p:childTnLst>
                                </p:cTn>
                              </p:par>
                              <p:par>
                                <p:cTn id="117" presetID="1" presetClass="exit" presetSubtype="0" fill="hold" grpId="1" nodeType="withEffect">
                                  <p:stCondLst>
                                    <p:cond delay="0"/>
                                  </p:stCondLst>
                                  <p:childTnLst>
                                    <p:set>
                                      <p:cBhvr>
                                        <p:cTn id="118" dur="1" fill="hold">
                                          <p:stCondLst>
                                            <p:cond delay="0"/>
                                          </p:stCondLst>
                                        </p:cTn>
                                        <p:tgtEl>
                                          <p:spTgt spid="27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 grpId="0" animBg="1"/>
      <p:bldP spid="201" grpId="0"/>
      <p:bldP spid="202" grpId="0" animBg="1"/>
      <p:bldP spid="203" grpId="0" animBg="1"/>
      <p:bldP spid="203" grpId="1" animBg="1"/>
      <p:bldP spid="210" grpId="0" animBg="1"/>
      <p:bldP spid="211" grpId="0"/>
      <p:bldP spid="212" grpId="0" animBg="1"/>
      <p:bldP spid="213" grpId="0" animBg="1"/>
      <p:bldP spid="213" grpId="1" animBg="1"/>
      <p:bldP spid="199" grpId="0" animBg="1"/>
      <p:bldP spid="216" grpId="0" animBg="1"/>
      <p:bldP spid="9" grpId="0" animBg="1"/>
      <p:bldP spid="238" grpId="0" animBg="1"/>
      <p:bldP spid="239" grpId="0" animBg="1"/>
      <p:bldP spid="260" grpId="0" animBg="1"/>
      <p:bldP spid="260" grpId="1" animBg="1"/>
      <p:bldP spid="262" grpId="0" animBg="1"/>
      <p:bldP spid="262" grpId="1" animBg="1"/>
      <p:bldP spid="270" grpId="0" animBg="1"/>
      <p:bldP spid="270" grpId="1" animBg="1"/>
      <p:bldP spid="271" grpId="0" animBg="1"/>
      <p:bldP spid="271" grpId="1" animBg="1"/>
      <p:bldP spid="30" grpId="0"/>
      <p:bldP spid="272" grpId="0"/>
      <p:bldP spid="273" grpId="0" animBg="1"/>
      <p:bldP spid="27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DPF: Final Key Construction</a:t>
            </a:r>
            <a:endParaRPr lang="en-US" dirty="0"/>
          </a:p>
        </p:txBody>
      </p:sp>
      <p:sp>
        <p:nvSpPr>
          <p:cNvPr id="5" name="TextBox 4"/>
          <p:cNvSpPr txBox="1"/>
          <p:nvPr/>
        </p:nvSpPr>
        <p:spPr>
          <a:xfrm>
            <a:off x="2268776" y="2289832"/>
            <a:ext cx="803697" cy="400110"/>
          </a:xfrm>
          <a:prstGeom prst="rect">
            <a:avLst/>
          </a:prstGeom>
          <a:solidFill>
            <a:srgbClr val="262626"/>
          </a:solidFill>
        </p:spPr>
        <p:txBody>
          <a:bodyPr wrap="square" rtlCol="0">
            <a:spAutoFit/>
          </a:bodyPr>
          <a:lstStyle/>
          <a:p>
            <a:pPr algn="ctr"/>
            <a:endParaRPr lang="en-US" sz="2000" i="1" dirty="0">
              <a:solidFill>
                <a:schemeClr val="bg1"/>
              </a:solidFill>
            </a:endParaRPr>
          </a:p>
        </p:txBody>
      </p:sp>
      <p:sp>
        <p:nvSpPr>
          <p:cNvPr id="6" name="TextBox 5"/>
          <p:cNvSpPr txBox="1"/>
          <p:nvPr/>
        </p:nvSpPr>
        <p:spPr>
          <a:xfrm>
            <a:off x="1941409" y="2292593"/>
            <a:ext cx="243571" cy="400110"/>
          </a:xfrm>
          <a:prstGeom prst="rect">
            <a:avLst/>
          </a:prstGeom>
          <a:solidFill>
            <a:schemeClr val="tx1">
              <a:lumMod val="85000"/>
              <a:lumOff val="15000"/>
            </a:schemeClr>
          </a:solidFill>
        </p:spPr>
        <p:txBody>
          <a:bodyPr wrap="square" rtlCol="0">
            <a:spAutoFit/>
          </a:bodyPr>
          <a:lstStyle/>
          <a:p>
            <a:r>
              <a:rPr lang="en-US" sz="2000" i="1" dirty="0" smtClean="0">
                <a:solidFill>
                  <a:schemeClr val="bg1"/>
                </a:solidFill>
              </a:rPr>
              <a:t>  </a:t>
            </a:r>
            <a:endParaRPr lang="en-US" sz="2000" i="1" dirty="0">
              <a:solidFill>
                <a:schemeClr val="bg1"/>
              </a:solidFill>
            </a:endParaRPr>
          </a:p>
        </p:txBody>
      </p:sp>
      <p:sp>
        <p:nvSpPr>
          <p:cNvPr id="7" name="TextBox 6"/>
          <p:cNvSpPr txBox="1"/>
          <p:nvPr/>
        </p:nvSpPr>
        <p:spPr>
          <a:xfrm>
            <a:off x="3646037" y="2294472"/>
            <a:ext cx="803697" cy="400110"/>
          </a:xfrm>
          <a:prstGeom prst="rect">
            <a:avLst/>
          </a:prstGeom>
          <a:solidFill>
            <a:srgbClr val="0000FF"/>
          </a:solidFill>
        </p:spPr>
        <p:txBody>
          <a:bodyPr wrap="square" rtlCol="0">
            <a:spAutoFit/>
          </a:bodyPr>
          <a:lstStyle/>
          <a:p>
            <a:pPr algn="ctr"/>
            <a:endParaRPr lang="en-US" sz="2000" i="1" dirty="0">
              <a:solidFill>
                <a:schemeClr val="bg1"/>
              </a:solidFill>
            </a:endParaRPr>
          </a:p>
        </p:txBody>
      </p:sp>
      <p:sp>
        <p:nvSpPr>
          <p:cNvPr id="8" name="TextBox 7"/>
          <p:cNvSpPr txBox="1"/>
          <p:nvPr/>
        </p:nvSpPr>
        <p:spPr>
          <a:xfrm>
            <a:off x="3315335" y="2299739"/>
            <a:ext cx="243571" cy="400110"/>
          </a:xfrm>
          <a:prstGeom prst="rect">
            <a:avLst/>
          </a:prstGeom>
          <a:solidFill>
            <a:srgbClr val="0000FF"/>
          </a:solidFill>
        </p:spPr>
        <p:txBody>
          <a:bodyPr wrap="square" rtlCol="0">
            <a:spAutoFit/>
          </a:bodyPr>
          <a:lstStyle/>
          <a:p>
            <a:r>
              <a:rPr lang="en-US" sz="2000" i="1" dirty="0" smtClean="0">
                <a:solidFill>
                  <a:schemeClr val="bg1"/>
                </a:solidFill>
              </a:rPr>
              <a:t>  </a:t>
            </a:r>
            <a:endParaRPr lang="en-US" sz="2000" i="1" dirty="0">
              <a:solidFill>
                <a:schemeClr val="bg1"/>
              </a:solidFill>
            </a:endParaRPr>
          </a:p>
        </p:txBody>
      </p:sp>
      <p:sp>
        <p:nvSpPr>
          <p:cNvPr id="9" name="TextBox 8"/>
          <p:cNvSpPr txBox="1"/>
          <p:nvPr/>
        </p:nvSpPr>
        <p:spPr>
          <a:xfrm>
            <a:off x="5611566" y="2274058"/>
            <a:ext cx="243571" cy="400110"/>
          </a:xfrm>
          <a:prstGeom prst="rect">
            <a:avLst/>
          </a:prstGeom>
          <a:solidFill>
            <a:schemeClr val="tx1">
              <a:lumMod val="85000"/>
              <a:lumOff val="15000"/>
            </a:schemeClr>
          </a:solidFill>
        </p:spPr>
        <p:txBody>
          <a:bodyPr wrap="square" rtlCol="0">
            <a:spAutoFit/>
          </a:bodyPr>
          <a:lstStyle/>
          <a:p>
            <a:r>
              <a:rPr lang="en-US" sz="2000" i="1" dirty="0" smtClean="0">
                <a:solidFill>
                  <a:schemeClr val="bg1"/>
                </a:solidFill>
              </a:rPr>
              <a:t>  </a:t>
            </a:r>
            <a:endParaRPr lang="en-US" sz="2000" i="1" dirty="0">
              <a:solidFill>
                <a:schemeClr val="bg1"/>
              </a:solidFill>
            </a:endParaRPr>
          </a:p>
        </p:txBody>
      </p:sp>
      <p:sp>
        <p:nvSpPr>
          <p:cNvPr id="10" name="TextBox 9"/>
          <p:cNvSpPr txBox="1"/>
          <p:nvPr/>
        </p:nvSpPr>
        <p:spPr>
          <a:xfrm>
            <a:off x="6991719" y="2262473"/>
            <a:ext cx="243571" cy="400110"/>
          </a:xfrm>
          <a:prstGeom prst="rect">
            <a:avLst/>
          </a:prstGeom>
          <a:solidFill>
            <a:srgbClr val="800000"/>
          </a:solidFill>
        </p:spPr>
        <p:txBody>
          <a:bodyPr wrap="square" rtlCol="0">
            <a:spAutoFit/>
          </a:bodyPr>
          <a:lstStyle/>
          <a:p>
            <a:r>
              <a:rPr lang="en-US" sz="2000" i="1" dirty="0" smtClean="0">
                <a:solidFill>
                  <a:schemeClr val="bg1"/>
                </a:solidFill>
              </a:rPr>
              <a:t>  </a:t>
            </a:r>
            <a:endParaRPr lang="en-US" sz="2000" i="1" dirty="0">
              <a:solidFill>
                <a:schemeClr val="bg1"/>
              </a:solidFill>
            </a:endParaRPr>
          </a:p>
        </p:txBody>
      </p:sp>
      <p:sp>
        <p:nvSpPr>
          <p:cNvPr id="11" name="TextBox 10"/>
          <p:cNvSpPr txBox="1"/>
          <p:nvPr/>
        </p:nvSpPr>
        <p:spPr>
          <a:xfrm>
            <a:off x="5932647" y="2274058"/>
            <a:ext cx="803697" cy="400110"/>
          </a:xfrm>
          <a:prstGeom prst="rect">
            <a:avLst/>
          </a:prstGeom>
          <a:solidFill>
            <a:srgbClr val="262626"/>
          </a:solidFill>
        </p:spPr>
        <p:txBody>
          <a:bodyPr wrap="square" rtlCol="0">
            <a:spAutoFit/>
          </a:bodyPr>
          <a:lstStyle/>
          <a:p>
            <a:pPr algn="ctr"/>
            <a:endParaRPr lang="en-US" sz="2000" i="1" dirty="0">
              <a:solidFill>
                <a:schemeClr val="bg1"/>
              </a:solidFill>
            </a:endParaRPr>
          </a:p>
        </p:txBody>
      </p:sp>
      <p:sp>
        <p:nvSpPr>
          <p:cNvPr id="12" name="TextBox 11"/>
          <p:cNvSpPr txBox="1"/>
          <p:nvPr/>
        </p:nvSpPr>
        <p:spPr>
          <a:xfrm>
            <a:off x="7320680" y="2267179"/>
            <a:ext cx="803697" cy="400110"/>
          </a:xfrm>
          <a:prstGeom prst="rect">
            <a:avLst/>
          </a:prstGeom>
          <a:solidFill>
            <a:srgbClr val="800000"/>
          </a:solidFill>
        </p:spPr>
        <p:txBody>
          <a:bodyPr wrap="square" rtlCol="0">
            <a:spAutoFit/>
          </a:bodyPr>
          <a:lstStyle/>
          <a:p>
            <a:pPr algn="ctr"/>
            <a:endParaRPr lang="en-US" sz="2000" i="1" dirty="0">
              <a:solidFill>
                <a:schemeClr val="bg1"/>
              </a:solidFill>
            </a:endParaRPr>
          </a:p>
        </p:txBody>
      </p:sp>
      <p:sp>
        <p:nvSpPr>
          <p:cNvPr id="15" name="TextBox 14"/>
          <p:cNvSpPr txBox="1"/>
          <p:nvPr/>
        </p:nvSpPr>
        <p:spPr>
          <a:xfrm>
            <a:off x="2588274" y="1450198"/>
            <a:ext cx="1260719" cy="523220"/>
          </a:xfrm>
          <a:prstGeom prst="rect">
            <a:avLst/>
          </a:prstGeom>
          <a:noFill/>
        </p:spPr>
        <p:txBody>
          <a:bodyPr wrap="none" rtlCol="0">
            <a:spAutoFit/>
          </a:bodyPr>
          <a:lstStyle/>
          <a:p>
            <a:r>
              <a:rPr lang="en-US" sz="2800" dirty="0" smtClean="0"/>
              <a:t>Key k</a:t>
            </a:r>
            <a:r>
              <a:rPr lang="en-US" sz="2800" baseline="-25000" dirty="0" smtClean="0"/>
              <a:t>A</a:t>
            </a:r>
            <a:r>
              <a:rPr lang="en-US" sz="2800" dirty="0" smtClean="0"/>
              <a:t>:</a:t>
            </a:r>
            <a:endParaRPr lang="en-US" sz="2800" i="1" dirty="0"/>
          </a:p>
        </p:txBody>
      </p:sp>
      <p:sp>
        <p:nvSpPr>
          <p:cNvPr id="16" name="TextBox 15"/>
          <p:cNvSpPr txBox="1"/>
          <p:nvPr/>
        </p:nvSpPr>
        <p:spPr>
          <a:xfrm>
            <a:off x="6259835" y="1456078"/>
            <a:ext cx="1260719" cy="523220"/>
          </a:xfrm>
          <a:prstGeom prst="rect">
            <a:avLst/>
          </a:prstGeom>
          <a:noFill/>
        </p:spPr>
        <p:txBody>
          <a:bodyPr wrap="none" rtlCol="0">
            <a:spAutoFit/>
          </a:bodyPr>
          <a:lstStyle/>
          <a:p>
            <a:r>
              <a:rPr lang="en-US" sz="2800" dirty="0" smtClean="0"/>
              <a:t>Key </a:t>
            </a:r>
            <a:r>
              <a:rPr lang="en-US" sz="2800" dirty="0" err="1" smtClean="0"/>
              <a:t>k</a:t>
            </a:r>
            <a:r>
              <a:rPr lang="en-US" sz="2800" baseline="-25000" dirty="0" err="1" smtClean="0"/>
              <a:t>B</a:t>
            </a:r>
            <a:r>
              <a:rPr lang="en-US" sz="2800" dirty="0" smtClean="0"/>
              <a:t>:</a:t>
            </a:r>
            <a:endParaRPr lang="en-US" sz="2800" i="1" dirty="0"/>
          </a:p>
        </p:txBody>
      </p:sp>
      <p:grpSp>
        <p:nvGrpSpPr>
          <p:cNvPr id="17" name="Group 16"/>
          <p:cNvGrpSpPr/>
          <p:nvPr/>
        </p:nvGrpSpPr>
        <p:grpSpPr>
          <a:xfrm>
            <a:off x="2184980" y="3771476"/>
            <a:ext cx="2273007" cy="316877"/>
            <a:chOff x="241863" y="3279664"/>
            <a:chExt cx="2678457" cy="344966"/>
          </a:xfrm>
        </p:grpSpPr>
        <p:sp>
          <p:nvSpPr>
            <p:cNvPr id="18" name="TextBox 17"/>
            <p:cNvSpPr txBox="1"/>
            <p:nvPr/>
          </p:nvSpPr>
          <p:spPr>
            <a:xfrm>
              <a:off x="569230" y="3279664"/>
              <a:ext cx="957548" cy="335059"/>
            </a:xfrm>
            <a:prstGeom prst="rect">
              <a:avLst/>
            </a:prstGeom>
            <a:solidFill>
              <a:schemeClr val="accent5">
                <a:lumMod val="75000"/>
              </a:schemeClr>
            </a:solidFill>
          </p:spPr>
          <p:txBody>
            <a:bodyPr wrap="square" rtlCol="0">
              <a:spAutoFit/>
            </a:bodyPr>
            <a:lstStyle/>
            <a:p>
              <a:pPr algn="ctr"/>
              <a:endParaRPr lang="en-US" sz="1400" i="1" dirty="0">
                <a:solidFill>
                  <a:schemeClr val="bg1"/>
                </a:solidFill>
              </a:endParaRPr>
            </a:p>
          </p:txBody>
        </p:sp>
        <p:sp>
          <p:nvSpPr>
            <p:cNvPr id="19" name="TextBox 18"/>
            <p:cNvSpPr txBox="1"/>
            <p:nvPr/>
          </p:nvSpPr>
          <p:spPr>
            <a:xfrm>
              <a:off x="241863" y="3282425"/>
              <a:ext cx="290197" cy="335059"/>
            </a:xfrm>
            <a:prstGeom prst="rect">
              <a:avLst/>
            </a:prstGeom>
            <a:solidFill>
              <a:schemeClr val="accent5">
                <a:lumMod val="75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20" name="TextBox 19"/>
            <p:cNvSpPr txBox="1"/>
            <p:nvPr/>
          </p:nvSpPr>
          <p:spPr>
            <a:xfrm>
              <a:off x="1962772" y="3284304"/>
              <a:ext cx="957548" cy="335059"/>
            </a:xfrm>
            <a:prstGeom prst="rect">
              <a:avLst/>
            </a:prstGeom>
            <a:solidFill>
              <a:schemeClr val="accent5">
                <a:lumMod val="75000"/>
              </a:schemeClr>
            </a:solidFill>
          </p:spPr>
          <p:txBody>
            <a:bodyPr wrap="square" rtlCol="0">
              <a:spAutoFit/>
            </a:bodyPr>
            <a:lstStyle/>
            <a:p>
              <a:pPr algn="ctr"/>
              <a:endParaRPr lang="en-US" sz="1400" i="1" dirty="0">
                <a:solidFill>
                  <a:schemeClr val="bg1"/>
                </a:solidFill>
              </a:endParaRPr>
            </a:p>
          </p:txBody>
        </p:sp>
        <p:sp>
          <p:nvSpPr>
            <p:cNvPr id="21" name="TextBox 20"/>
            <p:cNvSpPr txBox="1"/>
            <p:nvPr/>
          </p:nvSpPr>
          <p:spPr>
            <a:xfrm>
              <a:off x="1632070" y="3289571"/>
              <a:ext cx="290197" cy="335059"/>
            </a:xfrm>
            <a:prstGeom prst="rect">
              <a:avLst/>
            </a:prstGeom>
            <a:solidFill>
              <a:schemeClr val="accent5">
                <a:lumMod val="75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grpSp>
        <p:nvGrpSpPr>
          <p:cNvPr id="22" name="Group 21"/>
          <p:cNvGrpSpPr/>
          <p:nvPr/>
        </p:nvGrpSpPr>
        <p:grpSpPr>
          <a:xfrm>
            <a:off x="2174193" y="3294755"/>
            <a:ext cx="2273007" cy="316877"/>
            <a:chOff x="241863" y="3279664"/>
            <a:chExt cx="2678457" cy="344966"/>
          </a:xfrm>
        </p:grpSpPr>
        <p:sp>
          <p:nvSpPr>
            <p:cNvPr id="23" name="TextBox 22"/>
            <p:cNvSpPr txBox="1"/>
            <p:nvPr/>
          </p:nvSpPr>
          <p:spPr>
            <a:xfrm>
              <a:off x="569230" y="3279664"/>
              <a:ext cx="957548" cy="335059"/>
            </a:xfrm>
            <a:prstGeom prst="rect">
              <a:avLst/>
            </a:prstGeom>
            <a:solidFill>
              <a:srgbClr val="008000"/>
            </a:solidFill>
          </p:spPr>
          <p:txBody>
            <a:bodyPr wrap="square" rtlCol="0">
              <a:spAutoFit/>
            </a:bodyPr>
            <a:lstStyle/>
            <a:p>
              <a:pPr algn="ctr"/>
              <a:endParaRPr lang="en-US" sz="1400" i="1" dirty="0">
                <a:solidFill>
                  <a:schemeClr val="bg1"/>
                </a:solidFill>
              </a:endParaRPr>
            </a:p>
          </p:txBody>
        </p:sp>
        <p:sp>
          <p:nvSpPr>
            <p:cNvPr id="24" name="TextBox 23"/>
            <p:cNvSpPr txBox="1"/>
            <p:nvPr/>
          </p:nvSpPr>
          <p:spPr>
            <a:xfrm>
              <a:off x="241863" y="3282425"/>
              <a:ext cx="290197" cy="335059"/>
            </a:xfrm>
            <a:prstGeom prst="rect">
              <a:avLst/>
            </a:prstGeom>
            <a:solidFill>
              <a:srgbClr val="008000"/>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25" name="TextBox 24"/>
            <p:cNvSpPr txBox="1"/>
            <p:nvPr/>
          </p:nvSpPr>
          <p:spPr>
            <a:xfrm>
              <a:off x="1962772" y="3284304"/>
              <a:ext cx="957548" cy="335059"/>
            </a:xfrm>
            <a:prstGeom prst="rect">
              <a:avLst/>
            </a:prstGeom>
            <a:solidFill>
              <a:srgbClr val="008000"/>
            </a:solidFill>
          </p:spPr>
          <p:txBody>
            <a:bodyPr wrap="square" rtlCol="0">
              <a:spAutoFit/>
            </a:bodyPr>
            <a:lstStyle/>
            <a:p>
              <a:pPr algn="ctr"/>
              <a:endParaRPr lang="en-US" sz="1400" i="1" dirty="0">
                <a:solidFill>
                  <a:schemeClr val="bg1"/>
                </a:solidFill>
              </a:endParaRPr>
            </a:p>
          </p:txBody>
        </p:sp>
        <p:sp>
          <p:nvSpPr>
            <p:cNvPr id="26" name="TextBox 25"/>
            <p:cNvSpPr txBox="1"/>
            <p:nvPr/>
          </p:nvSpPr>
          <p:spPr>
            <a:xfrm>
              <a:off x="1632070" y="3289571"/>
              <a:ext cx="290197" cy="335059"/>
            </a:xfrm>
            <a:prstGeom prst="rect">
              <a:avLst/>
            </a:prstGeom>
            <a:solidFill>
              <a:srgbClr val="008000"/>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sp>
        <p:nvSpPr>
          <p:cNvPr id="27" name="TextBox 26"/>
          <p:cNvSpPr txBox="1"/>
          <p:nvPr/>
        </p:nvSpPr>
        <p:spPr>
          <a:xfrm>
            <a:off x="1516536" y="3174425"/>
            <a:ext cx="765946" cy="461665"/>
          </a:xfrm>
          <a:prstGeom prst="rect">
            <a:avLst/>
          </a:prstGeom>
          <a:noFill/>
        </p:spPr>
        <p:txBody>
          <a:bodyPr wrap="none" rtlCol="0">
            <a:spAutoFit/>
          </a:bodyPr>
          <a:lstStyle/>
          <a:p>
            <a:r>
              <a:rPr lang="en-US" sz="2400" dirty="0" smtClean="0"/>
              <a:t>CW</a:t>
            </a:r>
            <a:r>
              <a:rPr lang="en-US" sz="2400" baseline="-25000" dirty="0" smtClean="0"/>
              <a:t>0</a:t>
            </a:r>
            <a:endParaRPr lang="en-US" sz="2400" i="1" dirty="0"/>
          </a:p>
        </p:txBody>
      </p:sp>
      <p:sp>
        <p:nvSpPr>
          <p:cNvPr id="28" name="TextBox 27"/>
          <p:cNvSpPr txBox="1"/>
          <p:nvPr/>
        </p:nvSpPr>
        <p:spPr>
          <a:xfrm>
            <a:off x="1521354" y="3637652"/>
            <a:ext cx="765946" cy="461665"/>
          </a:xfrm>
          <a:prstGeom prst="rect">
            <a:avLst/>
          </a:prstGeom>
          <a:noFill/>
        </p:spPr>
        <p:txBody>
          <a:bodyPr wrap="none" rtlCol="0">
            <a:spAutoFit/>
          </a:bodyPr>
          <a:lstStyle/>
          <a:p>
            <a:r>
              <a:rPr lang="en-US" sz="2400" dirty="0" smtClean="0"/>
              <a:t>CW</a:t>
            </a:r>
            <a:r>
              <a:rPr lang="en-US" sz="2400" baseline="-25000" dirty="0" smtClean="0"/>
              <a:t>1</a:t>
            </a:r>
            <a:endParaRPr lang="en-US" sz="2400" i="1" dirty="0"/>
          </a:p>
        </p:txBody>
      </p:sp>
      <p:grpSp>
        <p:nvGrpSpPr>
          <p:cNvPr id="29" name="Group 28"/>
          <p:cNvGrpSpPr/>
          <p:nvPr/>
        </p:nvGrpSpPr>
        <p:grpSpPr>
          <a:xfrm>
            <a:off x="5851370" y="3776102"/>
            <a:ext cx="2273007" cy="316877"/>
            <a:chOff x="241863" y="3279664"/>
            <a:chExt cx="2678457" cy="344966"/>
          </a:xfrm>
        </p:grpSpPr>
        <p:sp>
          <p:nvSpPr>
            <p:cNvPr id="30" name="TextBox 29"/>
            <p:cNvSpPr txBox="1"/>
            <p:nvPr/>
          </p:nvSpPr>
          <p:spPr>
            <a:xfrm>
              <a:off x="569230" y="3279664"/>
              <a:ext cx="957548" cy="335059"/>
            </a:xfrm>
            <a:prstGeom prst="rect">
              <a:avLst/>
            </a:prstGeom>
            <a:solidFill>
              <a:schemeClr val="accent5">
                <a:lumMod val="75000"/>
              </a:schemeClr>
            </a:solidFill>
          </p:spPr>
          <p:txBody>
            <a:bodyPr wrap="square" rtlCol="0">
              <a:spAutoFit/>
            </a:bodyPr>
            <a:lstStyle/>
            <a:p>
              <a:pPr algn="ctr"/>
              <a:endParaRPr lang="en-US" sz="1400" i="1" dirty="0">
                <a:solidFill>
                  <a:schemeClr val="bg1"/>
                </a:solidFill>
              </a:endParaRPr>
            </a:p>
          </p:txBody>
        </p:sp>
        <p:sp>
          <p:nvSpPr>
            <p:cNvPr id="31" name="TextBox 30"/>
            <p:cNvSpPr txBox="1"/>
            <p:nvPr/>
          </p:nvSpPr>
          <p:spPr>
            <a:xfrm>
              <a:off x="241863" y="3282425"/>
              <a:ext cx="290197" cy="335059"/>
            </a:xfrm>
            <a:prstGeom prst="rect">
              <a:avLst/>
            </a:prstGeom>
            <a:solidFill>
              <a:schemeClr val="accent5">
                <a:lumMod val="75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32" name="TextBox 31"/>
            <p:cNvSpPr txBox="1"/>
            <p:nvPr/>
          </p:nvSpPr>
          <p:spPr>
            <a:xfrm>
              <a:off x="1962772" y="3284304"/>
              <a:ext cx="957548" cy="335059"/>
            </a:xfrm>
            <a:prstGeom prst="rect">
              <a:avLst/>
            </a:prstGeom>
            <a:solidFill>
              <a:schemeClr val="accent5">
                <a:lumMod val="75000"/>
              </a:schemeClr>
            </a:solidFill>
          </p:spPr>
          <p:txBody>
            <a:bodyPr wrap="square" rtlCol="0">
              <a:spAutoFit/>
            </a:bodyPr>
            <a:lstStyle/>
            <a:p>
              <a:pPr algn="ctr"/>
              <a:endParaRPr lang="en-US" sz="1400" i="1" dirty="0">
                <a:solidFill>
                  <a:schemeClr val="bg1"/>
                </a:solidFill>
              </a:endParaRPr>
            </a:p>
          </p:txBody>
        </p:sp>
        <p:sp>
          <p:nvSpPr>
            <p:cNvPr id="33" name="TextBox 32"/>
            <p:cNvSpPr txBox="1"/>
            <p:nvPr/>
          </p:nvSpPr>
          <p:spPr>
            <a:xfrm>
              <a:off x="1632070" y="3289571"/>
              <a:ext cx="290197" cy="335059"/>
            </a:xfrm>
            <a:prstGeom prst="rect">
              <a:avLst/>
            </a:prstGeom>
            <a:solidFill>
              <a:schemeClr val="accent5">
                <a:lumMod val="75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grpSp>
        <p:nvGrpSpPr>
          <p:cNvPr id="34" name="Group 33"/>
          <p:cNvGrpSpPr/>
          <p:nvPr/>
        </p:nvGrpSpPr>
        <p:grpSpPr>
          <a:xfrm>
            <a:off x="5840583" y="3299381"/>
            <a:ext cx="2273007" cy="316877"/>
            <a:chOff x="241863" y="3279664"/>
            <a:chExt cx="2678457" cy="344966"/>
          </a:xfrm>
        </p:grpSpPr>
        <p:sp>
          <p:nvSpPr>
            <p:cNvPr id="35" name="TextBox 34"/>
            <p:cNvSpPr txBox="1"/>
            <p:nvPr/>
          </p:nvSpPr>
          <p:spPr>
            <a:xfrm>
              <a:off x="569230" y="3279664"/>
              <a:ext cx="957548" cy="335059"/>
            </a:xfrm>
            <a:prstGeom prst="rect">
              <a:avLst/>
            </a:prstGeom>
            <a:solidFill>
              <a:srgbClr val="008000"/>
            </a:solidFill>
          </p:spPr>
          <p:txBody>
            <a:bodyPr wrap="square" rtlCol="0">
              <a:spAutoFit/>
            </a:bodyPr>
            <a:lstStyle/>
            <a:p>
              <a:pPr algn="ctr"/>
              <a:endParaRPr lang="en-US" sz="1400" i="1" dirty="0">
                <a:solidFill>
                  <a:schemeClr val="bg1"/>
                </a:solidFill>
              </a:endParaRPr>
            </a:p>
          </p:txBody>
        </p:sp>
        <p:sp>
          <p:nvSpPr>
            <p:cNvPr id="36" name="TextBox 35"/>
            <p:cNvSpPr txBox="1"/>
            <p:nvPr/>
          </p:nvSpPr>
          <p:spPr>
            <a:xfrm>
              <a:off x="241863" y="3282425"/>
              <a:ext cx="290197" cy="335059"/>
            </a:xfrm>
            <a:prstGeom prst="rect">
              <a:avLst/>
            </a:prstGeom>
            <a:solidFill>
              <a:srgbClr val="008000"/>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37" name="TextBox 36"/>
            <p:cNvSpPr txBox="1"/>
            <p:nvPr/>
          </p:nvSpPr>
          <p:spPr>
            <a:xfrm>
              <a:off x="1962772" y="3284304"/>
              <a:ext cx="957548" cy="335059"/>
            </a:xfrm>
            <a:prstGeom prst="rect">
              <a:avLst/>
            </a:prstGeom>
            <a:solidFill>
              <a:srgbClr val="008000"/>
            </a:solidFill>
          </p:spPr>
          <p:txBody>
            <a:bodyPr wrap="square" rtlCol="0">
              <a:spAutoFit/>
            </a:bodyPr>
            <a:lstStyle/>
            <a:p>
              <a:pPr algn="ctr"/>
              <a:endParaRPr lang="en-US" sz="1400" i="1" dirty="0">
                <a:solidFill>
                  <a:schemeClr val="bg1"/>
                </a:solidFill>
              </a:endParaRPr>
            </a:p>
          </p:txBody>
        </p:sp>
        <p:sp>
          <p:nvSpPr>
            <p:cNvPr id="38" name="TextBox 37"/>
            <p:cNvSpPr txBox="1"/>
            <p:nvPr/>
          </p:nvSpPr>
          <p:spPr>
            <a:xfrm>
              <a:off x="1632070" y="3289571"/>
              <a:ext cx="290197" cy="335059"/>
            </a:xfrm>
            <a:prstGeom prst="rect">
              <a:avLst/>
            </a:prstGeom>
            <a:solidFill>
              <a:srgbClr val="008000"/>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sp>
        <p:nvSpPr>
          <p:cNvPr id="39" name="TextBox 38"/>
          <p:cNvSpPr txBox="1"/>
          <p:nvPr/>
        </p:nvSpPr>
        <p:spPr>
          <a:xfrm>
            <a:off x="5182926" y="3179051"/>
            <a:ext cx="765946" cy="461665"/>
          </a:xfrm>
          <a:prstGeom prst="rect">
            <a:avLst/>
          </a:prstGeom>
          <a:noFill/>
        </p:spPr>
        <p:txBody>
          <a:bodyPr wrap="none" rtlCol="0">
            <a:spAutoFit/>
          </a:bodyPr>
          <a:lstStyle/>
          <a:p>
            <a:r>
              <a:rPr lang="en-US" sz="2400" dirty="0" smtClean="0"/>
              <a:t>CW</a:t>
            </a:r>
            <a:r>
              <a:rPr lang="en-US" sz="2400" baseline="-25000" dirty="0" smtClean="0"/>
              <a:t>0</a:t>
            </a:r>
            <a:endParaRPr lang="en-US" sz="2400" i="1" dirty="0"/>
          </a:p>
        </p:txBody>
      </p:sp>
      <p:sp>
        <p:nvSpPr>
          <p:cNvPr id="40" name="TextBox 39"/>
          <p:cNvSpPr txBox="1"/>
          <p:nvPr/>
        </p:nvSpPr>
        <p:spPr>
          <a:xfrm>
            <a:off x="5187744" y="3642278"/>
            <a:ext cx="765946" cy="461665"/>
          </a:xfrm>
          <a:prstGeom prst="rect">
            <a:avLst/>
          </a:prstGeom>
          <a:noFill/>
        </p:spPr>
        <p:txBody>
          <a:bodyPr wrap="none" rtlCol="0">
            <a:spAutoFit/>
          </a:bodyPr>
          <a:lstStyle/>
          <a:p>
            <a:r>
              <a:rPr lang="en-US" sz="2400" dirty="0" smtClean="0"/>
              <a:t>CW</a:t>
            </a:r>
            <a:r>
              <a:rPr lang="en-US" sz="2400" baseline="-25000" dirty="0" smtClean="0"/>
              <a:t>1</a:t>
            </a:r>
            <a:endParaRPr lang="en-US" sz="2400" i="1" dirty="0"/>
          </a:p>
        </p:txBody>
      </p:sp>
      <p:sp>
        <p:nvSpPr>
          <p:cNvPr id="41" name="TextBox 40"/>
          <p:cNvSpPr txBox="1"/>
          <p:nvPr/>
        </p:nvSpPr>
        <p:spPr>
          <a:xfrm>
            <a:off x="0" y="2235755"/>
            <a:ext cx="1366092" cy="523220"/>
          </a:xfrm>
          <a:prstGeom prst="rect">
            <a:avLst/>
          </a:prstGeom>
          <a:noFill/>
        </p:spPr>
        <p:txBody>
          <a:bodyPr wrap="none" rtlCol="0">
            <a:spAutoFit/>
          </a:bodyPr>
          <a:lstStyle/>
          <a:p>
            <a:r>
              <a:rPr lang="en-US" sz="2800" dirty="0" smtClean="0"/>
              <a:t>Level 0:</a:t>
            </a:r>
            <a:endParaRPr lang="en-US" sz="2800" i="1" dirty="0"/>
          </a:p>
        </p:txBody>
      </p:sp>
      <p:sp>
        <p:nvSpPr>
          <p:cNvPr id="42" name="TextBox 41"/>
          <p:cNvSpPr txBox="1"/>
          <p:nvPr/>
        </p:nvSpPr>
        <p:spPr>
          <a:xfrm>
            <a:off x="-14193" y="3380668"/>
            <a:ext cx="1366092" cy="523220"/>
          </a:xfrm>
          <a:prstGeom prst="rect">
            <a:avLst/>
          </a:prstGeom>
          <a:noFill/>
        </p:spPr>
        <p:txBody>
          <a:bodyPr wrap="none" rtlCol="0">
            <a:spAutoFit/>
          </a:bodyPr>
          <a:lstStyle/>
          <a:p>
            <a:r>
              <a:rPr lang="en-US" sz="2800" dirty="0" smtClean="0"/>
              <a:t>Level 1:</a:t>
            </a:r>
            <a:endParaRPr lang="en-US" sz="2800" i="1" dirty="0"/>
          </a:p>
        </p:txBody>
      </p:sp>
      <p:sp>
        <p:nvSpPr>
          <p:cNvPr id="53" name="TextBox 52"/>
          <p:cNvSpPr txBox="1"/>
          <p:nvPr/>
        </p:nvSpPr>
        <p:spPr>
          <a:xfrm>
            <a:off x="1522407" y="4743198"/>
            <a:ext cx="765946" cy="461665"/>
          </a:xfrm>
          <a:prstGeom prst="rect">
            <a:avLst/>
          </a:prstGeom>
          <a:noFill/>
        </p:spPr>
        <p:txBody>
          <a:bodyPr wrap="none" rtlCol="0">
            <a:spAutoFit/>
          </a:bodyPr>
          <a:lstStyle/>
          <a:p>
            <a:r>
              <a:rPr lang="en-US" sz="2400" dirty="0" smtClean="0"/>
              <a:t>CW</a:t>
            </a:r>
            <a:r>
              <a:rPr lang="en-US" sz="2400" baseline="-25000" dirty="0" smtClean="0"/>
              <a:t>0</a:t>
            </a:r>
            <a:endParaRPr lang="en-US" sz="2400" i="1" dirty="0"/>
          </a:p>
        </p:txBody>
      </p:sp>
      <p:sp>
        <p:nvSpPr>
          <p:cNvPr id="54" name="TextBox 53"/>
          <p:cNvSpPr txBox="1"/>
          <p:nvPr/>
        </p:nvSpPr>
        <p:spPr>
          <a:xfrm>
            <a:off x="1527225" y="5206425"/>
            <a:ext cx="765946" cy="461665"/>
          </a:xfrm>
          <a:prstGeom prst="rect">
            <a:avLst/>
          </a:prstGeom>
          <a:noFill/>
        </p:spPr>
        <p:txBody>
          <a:bodyPr wrap="none" rtlCol="0">
            <a:spAutoFit/>
          </a:bodyPr>
          <a:lstStyle/>
          <a:p>
            <a:r>
              <a:rPr lang="en-US" sz="2400" dirty="0" smtClean="0"/>
              <a:t>CW</a:t>
            </a:r>
            <a:r>
              <a:rPr lang="en-US" sz="2400" baseline="-25000" dirty="0" smtClean="0"/>
              <a:t>1</a:t>
            </a:r>
            <a:endParaRPr lang="en-US" sz="2400" i="1" dirty="0"/>
          </a:p>
        </p:txBody>
      </p:sp>
      <p:grpSp>
        <p:nvGrpSpPr>
          <p:cNvPr id="55" name="Group 54"/>
          <p:cNvGrpSpPr/>
          <p:nvPr/>
        </p:nvGrpSpPr>
        <p:grpSpPr>
          <a:xfrm>
            <a:off x="5857241" y="5344875"/>
            <a:ext cx="2273007" cy="316877"/>
            <a:chOff x="241863" y="3279664"/>
            <a:chExt cx="2678457" cy="344966"/>
          </a:xfrm>
        </p:grpSpPr>
        <p:sp>
          <p:nvSpPr>
            <p:cNvPr id="56" name="TextBox 55"/>
            <p:cNvSpPr txBox="1"/>
            <p:nvPr/>
          </p:nvSpPr>
          <p:spPr>
            <a:xfrm>
              <a:off x="569230" y="3279664"/>
              <a:ext cx="957548" cy="335059"/>
            </a:xfrm>
            <a:prstGeom prst="rect">
              <a:avLst/>
            </a:prstGeom>
            <a:solidFill>
              <a:schemeClr val="accent4">
                <a:lumMod val="50000"/>
              </a:schemeClr>
            </a:solidFill>
          </p:spPr>
          <p:txBody>
            <a:bodyPr wrap="square" rtlCol="0">
              <a:spAutoFit/>
            </a:bodyPr>
            <a:lstStyle/>
            <a:p>
              <a:pPr algn="ctr"/>
              <a:endParaRPr lang="en-US" sz="1400" i="1" dirty="0">
                <a:solidFill>
                  <a:schemeClr val="bg1"/>
                </a:solidFill>
              </a:endParaRPr>
            </a:p>
          </p:txBody>
        </p:sp>
        <p:sp>
          <p:nvSpPr>
            <p:cNvPr id="57" name="TextBox 56"/>
            <p:cNvSpPr txBox="1"/>
            <p:nvPr/>
          </p:nvSpPr>
          <p:spPr>
            <a:xfrm>
              <a:off x="241863" y="3282425"/>
              <a:ext cx="290197" cy="335059"/>
            </a:xfrm>
            <a:prstGeom prst="rect">
              <a:avLst/>
            </a:prstGeom>
            <a:solidFill>
              <a:schemeClr val="accent4">
                <a:lumMod val="50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58" name="TextBox 57"/>
            <p:cNvSpPr txBox="1"/>
            <p:nvPr/>
          </p:nvSpPr>
          <p:spPr>
            <a:xfrm>
              <a:off x="1962772" y="3284304"/>
              <a:ext cx="957548" cy="335059"/>
            </a:xfrm>
            <a:prstGeom prst="rect">
              <a:avLst/>
            </a:prstGeom>
            <a:solidFill>
              <a:schemeClr val="accent4">
                <a:lumMod val="50000"/>
              </a:schemeClr>
            </a:solidFill>
          </p:spPr>
          <p:txBody>
            <a:bodyPr wrap="square" rtlCol="0">
              <a:spAutoFit/>
            </a:bodyPr>
            <a:lstStyle/>
            <a:p>
              <a:pPr algn="ctr"/>
              <a:endParaRPr lang="en-US" sz="1400" i="1" dirty="0">
                <a:solidFill>
                  <a:schemeClr val="bg1"/>
                </a:solidFill>
              </a:endParaRPr>
            </a:p>
          </p:txBody>
        </p:sp>
        <p:sp>
          <p:nvSpPr>
            <p:cNvPr id="59" name="TextBox 58"/>
            <p:cNvSpPr txBox="1"/>
            <p:nvPr/>
          </p:nvSpPr>
          <p:spPr>
            <a:xfrm>
              <a:off x="1632070" y="3289571"/>
              <a:ext cx="290197" cy="335059"/>
            </a:xfrm>
            <a:prstGeom prst="rect">
              <a:avLst/>
            </a:prstGeom>
            <a:solidFill>
              <a:schemeClr val="accent4">
                <a:lumMod val="50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grpSp>
        <p:nvGrpSpPr>
          <p:cNvPr id="60" name="Group 59"/>
          <p:cNvGrpSpPr/>
          <p:nvPr/>
        </p:nvGrpSpPr>
        <p:grpSpPr>
          <a:xfrm>
            <a:off x="5846454" y="4868154"/>
            <a:ext cx="2273007" cy="316877"/>
            <a:chOff x="241863" y="3279664"/>
            <a:chExt cx="2678457" cy="344966"/>
          </a:xfrm>
        </p:grpSpPr>
        <p:sp>
          <p:nvSpPr>
            <p:cNvPr id="61" name="TextBox 60"/>
            <p:cNvSpPr txBox="1"/>
            <p:nvPr/>
          </p:nvSpPr>
          <p:spPr>
            <a:xfrm>
              <a:off x="569230" y="3279664"/>
              <a:ext cx="957548" cy="335059"/>
            </a:xfrm>
            <a:prstGeom prst="rect">
              <a:avLst/>
            </a:prstGeom>
            <a:solidFill>
              <a:schemeClr val="accent5">
                <a:lumMod val="50000"/>
              </a:schemeClr>
            </a:solidFill>
          </p:spPr>
          <p:txBody>
            <a:bodyPr wrap="square" rtlCol="0">
              <a:spAutoFit/>
            </a:bodyPr>
            <a:lstStyle/>
            <a:p>
              <a:pPr algn="ctr"/>
              <a:endParaRPr lang="en-US" sz="1400" i="1" dirty="0">
                <a:solidFill>
                  <a:schemeClr val="bg1"/>
                </a:solidFill>
              </a:endParaRPr>
            </a:p>
          </p:txBody>
        </p:sp>
        <p:sp>
          <p:nvSpPr>
            <p:cNvPr id="62" name="TextBox 61"/>
            <p:cNvSpPr txBox="1"/>
            <p:nvPr/>
          </p:nvSpPr>
          <p:spPr>
            <a:xfrm>
              <a:off x="241863" y="3282425"/>
              <a:ext cx="290197" cy="335059"/>
            </a:xfrm>
            <a:prstGeom prst="rect">
              <a:avLst/>
            </a:prstGeom>
            <a:solidFill>
              <a:schemeClr val="accent5">
                <a:lumMod val="50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63" name="TextBox 62"/>
            <p:cNvSpPr txBox="1"/>
            <p:nvPr/>
          </p:nvSpPr>
          <p:spPr>
            <a:xfrm>
              <a:off x="1962772" y="3284304"/>
              <a:ext cx="957548" cy="335059"/>
            </a:xfrm>
            <a:prstGeom prst="rect">
              <a:avLst/>
            </a:prstGeom>
            <a:solidFill>
              <a:schemeClr val="accent5">
                <a:lumMod val="50000"/>
              </a:schemeClr>
            </a:solidFill>
          </p:spPr>
          <p:txBody>
            <a:bodyPr wrap="square" rtlCol="0">
              <a:spAutoFit/>
            </a:bodyPr>
            <a:lstStyle/>
            <a:p>
              <a:pPr algn="ctr"/>
              <a:endParaRPr lang="en-US" sz="1400" i="1" dirty="0">
                <a:solidFill>
                  <a:schemeClr val="bg1"/>
                </a:solidFill>
              </a:endParaRPr>
            </a:p>
          </p:txBody>
        </p:sp>
        <p:sp>
          <p:nvSpPr>
            <p:cNvPr id="64" name="TextBox 63"/>
            <p:cNvSpPr txBox="1"/>
            <p:nvPr/>
          </p:nvSpPr>
          <p:spPr>
            <a:xfrm>
              <a:off x="1632070" y="3289571"/>
              <a:ext cx="290197" cy="335059"/>
            </a:xfrm>
            <a:prstGeom prst="rect">
              <a:avLst/>
            </a:prstGeom>
            <a:solidFill>
              <a:schemeClr val="accent5">
                <a:lumMod val="50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sp>
        <p:nvSpPr>
          <p:cNvPr id="65" name="TextBox 64"/>
          <p:cNvSpPr txBox="1"/>
          <p:nvPr/>
        </p:nvSpPr>
        <p:spPr>
          <a:xfrm>
            <a:off x="5188797" y="4747824"/>
            <a:ext cx="765946" cy="461665"/>
          </a:xfrm>
          <a:prstGeom prst="rect">
            <a:avLst/>
          </a:prstGeom>
          <a:noFill/>
        </p:spPr>
        <p:txBody>
          <a:bodyPr wrap="none" rtlCol="0">
            <a:spAutoFit/>
          </a:bodyPr>
          <a:lstStyle/>
          <a:p>
            <a:r>
              <a:rPr lang="en-US" sz="2400" dirty="0" smtClean="0"/>
              <a:t>CW</a:t>
            </a:r>
            <a:r>
              <a:rPr lang="en-US" sz="2400" baseline="-25000" dirty="0" smtClean="0"/>
              <a:t>0</a:t>
            </a:r>
            <a:endParaRPr lang="en-US" sz="2400" i="1" dirty="0"/>
          </a:p>
        </p:txBody>
      </p:sp>
      <p:sp>
        <p:nvSpPr>
          <p:cNvPr id="66" name="TextBox 65"/>
          <p:cNvSpPr txBox="1"/>
          <p:nvPr/>
        </p:nvSpPr>
        <p:spPr>
          <a:xfrm>
            <a:off x="5193615" y="5211051"/>
            <a:ext cx="765946" cy="461665"/>
          </a:xfrm>
          <a:prstGeom prst="rect">
            <a:avLst/>
          </a:prstGeom>
          <a:noFill/>
        </p:spPr>
        <p:txBody>
          <a:bodyPr wrap="none" rtlCol="0">
            <a:spAutoFit/>
          </a:bodyPr>
          <a:lstStyle/>
          <a:p>
            <a:r>
              <a:rPr lang="en-US" sz="2400" dirty="0" smtClean="0"/>
              <a:t>CW</a:t>
            </a:r>
            <a:r>
              <a:rPr lang="en-US" sz="2400" baseline="-25000" dirty="0" smtClean="0"/>
              <a:t>1</a:t>
            </a:r>
            <a:endParaRPr lang="en-US" sz="2400" i="1" dirty="0"/>
          </a:p>
        </p:txBody>
      </p:sp>
      <p:grpSp>
        <p:nvGrpSpPr>
          <p:cNvPr id="67" name="Group 66"/>
          <p:cNvGrpSpPr/>
          <p:nvPr/>
        </p:nvGrpSpPr>
        <p:grpSpPr>
          <a:xfrm>
            <a:off x="2195679" y="5338311"/>
            <a:ext cx="2273007" cy="316877"/>
            <a:chOff x="241863" y="3279664"/>
            <a:chExt cx="2678457" cy="344966"/>
          </a:xfrm>
        </p:grpSpPr>
        <p:sp>
          <p:nvSpPr>
            <p:cNvPr id="68" name="TextBox 67"/>
            <p:cNvSpPr txBox="1"/>
            <p:nvPr/>
          </p:nvSpPr>
          <p:spPr>
            <a:xfrm>
              <a:off x="569230" y="3279664"/>
              <a:ext cx="957548" cy="335059"/>
            </a:xfrm>
            <a:prstGeom prst="rect">
              <a:avLst/>
            </a:prstGeom>
            <a:solidFill>
              <a:schemeClr val="accent4">
                <a:lumMod val="50000"/>
              </a:schemeClr>
            </a:solidFill>
          </p:spPr>
          <p:txBody>
            <a:bodyPr wrap="square" rtlCol="0">
              <a:spAutoFit/>
            </a:bodyPr>
            <a:lstStyle/>
            <a:p>
              <a:pPr algn="ctr"/>
              <a:endParaRPr lang="en-US" sz="1400" i="1" dirty="0">
                <a:solidFill>
                  <a:schemeClr val="bg1"/>
                </a:solidFill>
              </a:endParaRPr>
            </a:p>
          </p:txBody>
        </p:sp>
        <p:sp>
          <p:nvSpPr>
            <p:cNvPr id="69" name="TextBox 68"/>
            <p:cNvSpPr txBox="1"/>
            <p:nvPr/>
          </p:nvSpPr>
          <p:spPr>
            <a:xfrm>
              <a:off x="241863" y="3282425"/>
              <a:ext cx="290197" cy="335059"/>
            </a:xfrm>
            <a:prstGeom prst="rect">
              <a:avLst/>
            </a:prstGeom>
            <a:solidFill>
              <a:schemeClr val="accent4">
                <a:lumMod val="50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70" name="TextBox 69"/>
            <p:cNvSpPr txBox="1"/>
            <p:nvPr/>
          </p:nvSpPr>
          <p:spPr>
            <a:xfrm>
              <a:off x="1962772" y="3284304"/>
              <a:ext cx="957548" cy="335059"/>
            </a:xfrm>
            <a:prstGeom prst="rect">
              <a:avLst/>
            </a:prstGeom>
            <a:solidFill>
              <a:schemeClr val="accent4">
                <a:lumMod val="50000"/>
              </a:schemeClr>
            </a:solidFill>
          </p:spPr>
          <p:txBody>
            <a:bodyPr wrap="square" rtlCol="0">
              <a:spAutoFit/>
            </a:bodyPr>
            <a:lstStyle/>
            <a:p>
              <a:pPr algn="ctr"/>
              <a:endParaRPr lang="en-US" sz="1400" i="1" dirty="0">
                <a:solidFill>
                  <a:schemeClr val="bg1"/>
                </a:solidFill>
              </a:endParaRPr>
            </a:p>
          </p:txBody>
        </p:sp>
        <p:sp>
          <p:nvSpPr>
            <p:cNvPr id="71" name="TextBox 70"/>
            <p:cNvSpPr txBox="1"/>
            <p:nvPr/>
          </p:nvSpPr>
          <p:spPr>
            <a:xfrm>
              <a:off x="1632070" y="3289571"/>
              <a:ext cx="290197" cy="335059"/>
            </a:xfrm>
            <a:prstGeom prst="rect">
              <a:avLst/>
            </a:prstGeom>
            <a:solidFill>
              <a:schemeClr val="accent4">
                <a:lumMod val="50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grpSp>
        <p:nvGrpSpPr>
          <p:cNvPr id="72" name="Group 71"/>
          <p:cNvGrpSpPr/>
          <p:nvPr/>
        </p:nvGrpSpPr>
        <p:grpSpPr>
          <a:xfrm>
            <a:off x="2184892" y="4861590"/>
            <a:ext cx="2273007" cy="316877"/>
            <a:chOff x="241863" y="3279664"/>
            <a:chExt cx="2678457" cy="344966"/>
          </a:xfrm>
        </p:grpSpPr>
        <p:sp>
          <p:nvSpPr>
            <p:cNvPr id="73" name="TextBox 72"/>
            <p:cNvSpPr txBox="1"/>
            <p:nvPr/>
          </p:nvSpPr>
          <p:spPr>
            <a:xfrm>
              <a:off x="569230" y="3279664"/>
              <a:ext cx="957548" cy="335059"/>
            </a:xfrm>
            <a:prstGeom prst="rect">
              <a:avLst/>
            </a:prstGeom>
            <a:solidFill>
              <a:schemeClr val="accent5">
                <a:lumMod val="50000"/>
              </a:schemeClr>
            </a:solidFill>
          </p:spPr>
          <p:txBody>
            <a:bodyPr wrap="square" rtlCol="0">
              <a:spAutoFit/>
            </a:bodyPr>
            <a:lstStyle/>
            <a:p>
              <a:pPr algn="ctr"/>
              <a:endParaRPr lang="en-US" sz="1400" i="1" dirty="0">
                <a:solidFill>
                  <a:schemeClr val="bg1"/>
                </a:solidFill>
              </a:endParaRPr>
            </a:p>
          </p:txBody>
        </p:sp>
        <p:sp>
          <p:nvSpPr>
            <p:cNvPr id="74" name="TextBox 73"/>
            <p:cNvSpPr txBox="1"/>
            <p:nvPr/>
          </p:nvSpPr>
          <p:spPr>
            <a:xfrm>
              <a:off x="241863" y="3282425"/>
              <a:ext cx="290197" cy="335059"/>
            </a:xfrm>
            <a:prstGeom prst="rect">
              <a:avLst/>
            </a:prstGeom>
            <a:solidFill>
              <a:schemeClr val="accent5">
                <a:lumMod val="50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sp>
          <p:nvSpPr>
            <p:cNvPr id="75" name="TextBox 74"/>
            <p:cNvSpPr txBox="1"/>
            <p:nvPr/>
          </p:nvSpPr>
          <p:spPr>
            <a:xfrm>
              <a:off x="1962772" y="3284304"/>
              <a:ext cx="957548" cy="335059"/>
            </a:xfrm>
            <a:prstGeom prst="rect">
              <a:avLst/>
            </a:prstGeom>
            <a:solidFill>
              <a:schemeClr val="accent5">
                <a:lumMod val="50000"/>
              </a:schemeClr>
            </a:solidFill>
          </p:spPr>
          <p:txBody>
            <a:bodyPr wrap="square" rtlCol="0">
              <a:spAutoFit/>
            </a:bodyPr>
            <a:lstStyle/>
            <a:p>
              <a:pPr algn="ctr"/>
              <a:endParaRPr lang="en-US" sz="1400" i="1" dirty="0">
                <a:solidFill>
                  <a:schemeClr val="bg1"/>
                </a:solidFill>
              </a:endParaRPr>
            </a:p>
          </p:txBody>
        </p:sp>
        <p:sp>
          <p:nvSpPr>
            <p:cNvPr id="76" name="TextBox 75"/>
            <p:cNvSpPr txBox="1"/>
            <p:nvPr/>
          </p:nvSpPr>
          <p:spPr>
            <a:xfrm>
              <a:off x="1632070" y="3289571"/>
              <a:ext cx="290197" cy="335059"/>
            </a:xfrm>
            <a:prstGeom prst="rect">
              <a:avLst/>
            </a:prstGeom>
            <a:solidFill>
              <a:schemeClr val="accent5">
                <a:lumMod val="50000"/>
              </a:schemeClr>
            </a:solidFill>
          </p:spPr>
          <p:txBody>
            <a:bodyPr wrap="square" rtlCol="0">
              <a:spAutoFit/>
            </a:bodyPr>
            <a:lstStyle/>
            <a:p>
              <a:r>
                <a:rPr lang="en-US" sz="1400" i="1" dirty="0" smtClean="0">
                  <a:solidFill>
                    <a:schemeClr val="bg1"/>
                  </a:solidFill>
                </a:rPr>
                <a:t>  </a:t>
              </a:r>
              <a:endParaRPr lang="en-US" sz="1400" i="1" dirty="0">
                <a:solidFill>
                  <a:schemeClr val="bg1"/>
                </a:solidFill>
              </a:endParaRPr>
            </a:p>
          </p:txBody>
        </p:sp>
      </p:grpSp>
      <p:sp>
        <p:nvSpPr>
          <p:cNvPr id="77" name="TextBox 76"/>
          <p:cNvSpPr txBox="1"/>
          <p:nvPr/>
        </p:nvSpPr>
        <p:spPr>
          <a:xfrm>
            <a:off x="132523" y="4758490"/>
            <a:ext cx="1009499" cy="954107"/>
          </a:xfrm>
          <a:prstGeom prst="rect">
            <a:avLst/>
          </a:prstGeom>
          <a:noFill/>
        </p:spPr>
        <p:txBody>
          <a:bodyPr wrap="none" rtlCol="0">
            <a:spAutoFit/>
          </a:bodyPr>
          <a:lstStyle/>
          <a:p>
            <a:r>
              <a:rPr lang="en-US" sz="2800" dirty="0" smtClean="0"/>
              <a:t>Level </a:t>
            </a:r>
          </a:p>
          <a:p>
            <a:r>
              <a:rPr lang="en-US" sz="2800" i="1" dirty="0"/>
              <a:t> </a:t>
            </a:r>
            <a:r>
              <a:rPr lang="en-US" sz="2800" i="1" dirty="0" smtClean="0"/>
              <a:t> n-1</a:t>
            </a:r>
            <a:r>
              <a:rPr lang="en-US" sz="2800" dirty="0" smtClean="0"/>
              <a:t>:</a:t>
            </a:r>
            <a:endParaRPr lang="en-US" sz="2800" i="1" dirty="0"/>
          </a:p>
        </p:txBody>
      </p:sp>
      <p:sp>
        <p:nvSpPr>
          <p:cNvPr id="78" name="TextBox 77"/>
          <p:cNvSpPr txBox="1"/>
          <p:nvPr/>
        </p:nvSpPr>
        <p:spPr>
          <a:xfrm rot="5400000">
            <a:off x="3186111" y="4211875"/>
            <a:ext cx="590702" cy="646331"/>
          </a:xfrm>
          <a:prstGeom prst="rect">
            <a:avLst/>
          </a:prstGeom>
          <a:noFill/>
        </p:spPr>
        <p:txBody>
          <a:bodyPr wrap="none" rtlCol="0">
            <a:spAutoFit/>
          </a:bodyPr>
          <a:lstStyle/>
          <a:p>
            <a:r>
              <a:rPr lang="en-US" sz="3600" dirty="0" smtClean="0"/>
              <a:t>…</a:t>
            </a:r>
            <a:endParaRPr lang="en-US" sz="3600" i="1" dirty="0"/>
          </a:p>
        </p:txBody>
      </p:sp>
      <p:sp>
        <p:nvSpPr>
          <p:cNvPr id="79" name="TextBox 78"/>
          <p:cNvSpPr txBox="1"/>
          <p:nvPr/>
        </p:nvSpPr>
        <p:spPr>
          <a:xfrm rot="5400000">
            <a:off x="6855622" y="4243074"/>
            <a:ext cx="590702" cy="646331"/>
          </a:xfrm>
          <a:prstGeom prst="rect">
            <a:avLst/>
          </a:prstGeom>
          <a:noFill/>
        </p:spPr>
        <p:txBody>
          <a:bodyPr wrap="none" rtlCol="0">
            <a:spAutoFit/>
          </a:bodyPr>
          <a:lstStyle/>
          <a:p>
            <a:r>
              <a:rPr lang="en-US" sz="3600" dirty="0" smtClean="0"/>
              <a:t>…</a:t>
            </a:r>
            <a:endParaRPr lang="en-US" sz="3600" i="1" dirty="0"/>
          </a:p>
        </p:txBody>
      </p:sp>
      <p:sp>
        <p:nvSpPr>
          <p:cNvPr id="81" name="Rectangle 80"/>
          <p:cNvSpPr/>
          <p:nvPr/>
        </p:nvSpPr>
        <p:spPr>
          <a:xfrm>
            <a:off x="1351899" y="2050057"/>
            <a:ext cx="3516218" cy="3908466"/>
          </a:xfrm>
          <a:prstGeom prst="rect">
            <a:avLst/>
          </a:prstGeom>
          <a:noFill/>
          <a:ln w="635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 name="Rectangle 81"/>
          <p:cNvSpPr/>
          <p:nvPr/>
        </p:nvSpPr>
        <p:spPr>
          <a:xfrm>
            <a:off x="5069698" y="2050057"/>
            <a:ext cx="3516218" cy="3908466"/>
          </a:xfrm>
          <a:prstGeom prst="rect">
            <a:avLst/>
          </a:prstGeom>
          <a:noFill/>
          <a:ln w="635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 name="TextBox 82"/>
          <p:cNvSpPr txBox="1"/>
          <p:nvPr/>
        </p:nvSpPr>
        <p:spPr>
          <a:xfrm>
            <a:off x="2131590" y="6042361"/>
            <a:ext cx="2401694" cy="646331"/>
          </a:xfrm>
          <a:prstGeom prst="rect">
            <a:avLst/>
          </a:prstGeom>
          <a:noFill/>
        </p:spPr>
        <p:txBody>
          <a:bodyPr wrap="none" rtlCol="0">
            <a:spAutoFit/>
          </a:bodyPr>
          <a:lstStyle/>
          <a:p>
            <a:r>
              <a:rPr lang="en-US" sz="3600" dirty="0" smtClean="0"/>
              <a:t>2(1+λ)</a:t>
            </a:r>
            <a:r>
              <a:rPr lang="en-US" sz="3600" i="1" dirty="0" smtClean="0"/>
              <a:t>n</a:t>
            </a:r>
            <a:r>
              <a:rPr lang="en-US" sz="3600" dirty="0" smtClean="0"/>
              <a:t> bits</a:t>
            </a:r>
            <a:endParaRPr lang="en-US" sz="3600" dirty="0"/>
          </a:p>
        </p:txBody>
      </p:sp>
      <p:sp>
        <p:nvSpPr>
          <p:cNvPr id="4" name="Rectangular Callout 3"/>
          <p:cNvSpPr/>
          <p:nvPr/>
        </p:nvSpPr>
        <p:spPr>
          <a:xfrm>
            <a:off x="5166432" y="5136376"/>
            <a:ext cx="3818683" cy="1519325"/>
          </a:xfrm>
          <a:prstGeom prst="wedgeRectCallout">
            <a:avLst>
              <a:gd name="adj1" fmla="val -67482"/>
              <a:gd name="adj2" fmla="val 30801"/>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400" dirty="0" smtClean="0">
                <a:solidFill>
                  <a:srgbClr val="000000"/>
                </a:solidFill>
              </a:rPr>
              <a:t>  </a:t>
            </a:r>
            <a:r>
              <a:rPr lang="en-US" sz="2400" dirty="0" err="1" smtClean="0">
                <a:solidFill>
                  <a:srgbClr val="000000"/>
                </a:solidFill>
              </a:rPr>
              <a:t>Eg</a:t>
            </a:r>
            <a:r>
              <a:rPr lang="en-US" sz="2400" dirty="0" smtClean="0">
                <a:solidFill>
                  <a:srgbClr val="000000"/>
                </a:solidFill>
              </a:rPr>
              <a:t>:  </a:t>
            </a:r>
            <a:r>
              <a:rPr lang="en-US" sz="2400" dirty="0" err="1" smtClean="0">
                <a:solidFill>
                  <a:srgbClr val="000000"/>
                </a:solidFill>
              </a:rPr>
              <a:t>λ</a:t>
            </a:r>
            <a:r>
              <a:rPr lang="en-US" sz="2400" dirty="0" smtClean="0">
                <a:solidFill>
                  <a:srgbClr val="000000"/>
                </a:solidFill>
              </a:rPr>
              <a:t>=256</a:t>
            </a:r>
          </a:p>
          <a:p>
            <a:pPr marL="457200" indent="-457200">
              <a:buFont typeface="Arial"/>
              <a:buChar char="•"/>
            </a:pPr>
            <a:r>
              <a:rPr lang="en-US" sz="2400" dirty="0" smtClean="0">
                <a:solidFill>
                  <a:schemeClr val="tx1"/>
                </a:solidFill>
              </a:rPr>
              <a:t>2</a:t>
            </a:r>
            <a:r>
              <a:rPr lang="en-US" sz="2400" baseline="30000" dirty="0" smtClean="0">
                <a:solidFill>
                  <a:schemeClr val="tx1"/>
                </a:solidFill>
              </a:rPr>
              <a:t>40</a:t>
            </a:r>
            <a:r>
              <a:rPr lang="en-US" sz="2400" dirty="0" smtClean="0">
                <a:solidFill>
                  <a:schemeClr val="tx1"/>
                </a:solidFill>
              </a:rPr>
              <a:t>-item DB </a:t>
            </a:r>
            <a:r>
              <a:rPr lang="en-US" sz="2400" dirty="0" smtClean="0">
                <a:solidFill>
                  <a:schemeClr val="tx1"/>
                </a:solidFill>
                <a:sym typeface="Wingdings"/>
              </a:rPr>
              <a:t> </a:t>
            </a:r>
            <a:r>
              <a:rPr lang="en-US" sz="2400" dirty="0" smtClean="0">
                <a:solidFill>
                  <a:schemeClr val="tx1"/>
                </a:solidFill>
                <a:sym typeface="Wingdings"/>
              </a:rPr>
              <a:t>~3kB </a:t>
            </a:r>
            <a:r>
              <a:rPr lang="en-US" sz="2400" dirty="0" smtClean="0">
                <a:solidFill>
                  <a:schemeClr val="tx1"/>
                </a:solidFill>
                <a:sym typeface="Wingdings"/>
              </a:rPr>
              <a:t>key</a:t>
            </a:r>
            <a:endParaRPr lang="en-US" sz="2400" dirty="0" smtClean="0">
              <a:solidFill>
                <a:schemeClr val="tx1"/>
              </a:solidFill>
            </a:endParaRPr>
          </a:p>
          <a:p>
            <a:pPr marL="457200" indent="-457200">
              <a:buFont typeface="Arial"/>
              <a:buChar char="•"/>
            </a:pPr>
            <a:r>
              <a:rPr lang="en-US" sz="2400" dirty="0" smtClean="0">
                <a:solidFill>
                  <a:schemeClr val="tx1"/>
                </a:solidFill>
              </a:rPr>
              <a:t>32B indices </a:t>
            </a:r>
            <a:r>
              <a:rPr lang="en-US" sz="2400" smtClean="0">
                <a:solidFill>
                  <a:schemeClr val="tx1"/>
                </a:solidFill>
                <a:sym typeface="Wingdings"/>
              </a:rPr>
              <a:t> </a:t>
            </a:r>
            <a:r>
              <a:rPr lang="en-US" sz="2400" smtClean="0">
                <a:solidFill>
                  <a:schemeClr val="tx1"/>
                </a:solidFill>
                <a:sym typeface="Wingdings"/>
              </a:rPr>
              <a:t>~18</a:t>
            </a:r>
            <a:r>
              <a:rPr lang="en-US" sz="2400">
                <a:solidFill>
                  <a:schemeClr val="tx1"/>
                </a:solidFill>
                <a:sym typeface="Wingdings"/>
              </a:rPr>
              <a:t>k</a:t>
            </a:r>
            <a:r>
              <a:rPr lang="en-US" sz="2400" smtClean="0">
                <a:solidFill>
                  <a:schemeClr val="tx1"/>
                </a:solidFill>
                <a:sym typeface="Wingdings"/>
              </a:rPr>
              <a:t>B </a:t>
            </a:r>
            <a:r>
              <a:rPr lang="en-US" sz="2400" dirty="0" smtClean="0">
                <a:solidFill>
                  <a:schemeClr val="tx1"/>
                </a:solidFill>
                <a:sym typeface="Wingdings"/>
              </a:rPr>
              <a:t>key</a:t>
            </a:r>
            <a:endParaRPr lang="en-US" sz="2400" dirty="0">
              <a:solidFill>
                <a:schemeClr val="tx1"/>
              </a:solidFill>
            </a:endParaRPr>
          </a:p>
        </p:txBody>
      </p:sp>
    </p:spTree>
    <p:extLst>
      <p:ext uri="{BB962C8B-B14F-4D97-AF65-F5344CB8AC3E}">
        <p14:creationId xmlns:p14="http://schemas.microsoft.com/office/powerpoint/2010/main" val="2554742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1" nodeType="clickEffect">
                                  <p:stCondLst>
                                    <p:cond delay="0"/>
                                  </p:stCondLst>
                                  <p:childTnLst>
                                    <p:set>
                                      <p:cBhvr>
                                        <p:cTn id="48" dur="1" fill="hold">
                                          <p:stCondLst>
                                            <p:cond delay="0"/>
                                          </p:stCondLst>
                                        </p:cTn>
                                        <p:tgtEl>
                                          <p:spTgt spid="81"/>
                                        </p:tgtEl>
                                        <p:attrNameLst>
                                          <p:attrName>style.visibility</p:attrName>
                                        </p:attrNameLst>
                                      </p:cBhvr>
                                      <p:to>
                                        <p:strVal val="visible"/>
                                      </p:to>
                                    </p:set>
                                  </p:childTnLst>
                                </p:cTn>
                              </p:par>
                              <p:par>
                                <p:cTn id="49" presetID="1" presetClass="entr" presetSubtype="0" fill="hold" grpId="1" nodeType="withEffect">
                                  <p:stCondLst>
                                    <p:cond delay="0"/>
                                  </p:stCondLst>
                                  <p:childTnLst>
                                    <p:set>
                                      <p:cBhvr>
                                        <p:cTn id="50" dur="1" fill="hold">
                                          <p:stCondLst>
                                            <p:cond delay="0"/>
                                          </p:stCondLst>
                                        </p:cTn>
                                        <p:tgtEl>
                                          <p:spTgt spid="8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8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9" grpId="0"/>
      <p:bldP spid="40" grpId="0"/>
      <p:bldP spid="42" grpId="0"/>
      <p:bldP spid="53" grpId="0"/>
      <p:bldP spid="54" grpId="0"/>
      <p:bldP spid="65" grpId="0"/>
      <p:bldP spid="66" grpId="0"/>
      <p:bldP spid="77" grpId="0"/>
      <p:bldP spid="78" grpId="0"/>
      <p:bldP spid="79" grpId="0"/>
      <p:bldP spid="81" grpId="1" animBg="1"/>
      <p:bldP spid="82" grpId="1" animBg="1"/>
      <p:bldP spid="83" grpId="0"/>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Summary &amp; Conclusions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0167742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Summary of Results</a:t>
            </a:r>
            <a:endParaRPr lang="en-US" dirty="0"/>
          </a:p>
        </p:txBody>
      </p:sp>
      <p:sp>
        <p:nvSpPr>
          <p:cNvPr id="5" name="Content Placeholder 4"/>
          <p:cNvSpPr>
            <a:spLocks noGrp="1"/>
          </p:cNvSpPr>
          <p:nvPr>
            <p:ph idx="1"/>
          </p:nvPr>
        </p:nvSpPr>
        <p:spPr>
          <a:xfrm>
            <a:off x="457200" y="1600200"/>
            <a:ext cx="8229600" cy="4704975"/>
          </a:xfrm>
        </p:spPr>
        <p:txBody>
          <a:bodyPr>
            <a:normAutofit/>
          </a:bodyPr>
          <a:lstStyle/>
          <a:p>
            <a:r>
              <a:rPr lang="en-US" b="1" dirty="0" smtClean="0"/>
              <a:t>Constructions</a:t>
            </a:r>
          </a:p>
          <a:p>
            <a:pPr lvl="1"/>
            <a:r>
              <a:rPr lang="en-US" dirty="0" smtClean="0"/>
              <a:t>Cheaper DPF from OWF:   </a:t>
            </a:r>
            <a:r>
              <a:rPr lang="en-US" i="1" dirty="0" smtClean="0"/>
              <a:t>O</a:t>
            </a:r>
            <a:r>
              <a:rPr lang="en-US" dirty="0" smtClean="0"/>
              <a:t>(</a:t>
            </a:r>
            <a:r>
              <a:rPr lang="en-US" i="1" dirty="0" smtClean="0"/>
              <a:t>n</a:t>
            </a:r>
            <a:r>
              <a:rPr lang="en-US" dirty="0" smtClean="0"/>
              <a:t>) key size</a:t>
            </a:r>
          </a:p>
          <a:p>
            <a:pPr lvl="1"/>
            <a:r>
              <a:rPr lang="en-US" dirty="0" smtClean="0">
                <a:solidFill>
                  <a:schemeClr val="tx2"/>
                </a:solidFill>
              </a:rPr>
              <a:t>k-of-k DPF from OWF:  ~         -bit keys</a:t>
            </a:r>
          </a:p>
          <a:p>
            <a:pPr lvl="1"/>
            <a:r>
              <a:rPr lang="en-US" dirty="0">
                <a:solidFill>
                  <a:srgbClr val="1F497D"/>
                </a:solidFill>
              </a:rPr>
              <a:t>General transformations  F </a:t>
            </a:r>
            <a:r>
              <a:rPr lang="en-US" dirty="0">
                <a:solidFill>
                  <a:srgbClr val="1F497D"/>
                </a:solidFill>
                <a:sym typeface="Wingdings"/>
              </a:rPr>
              <a:t> F</a:t>
            </a:r>
            <a:r>
              <a:rPr lang="en-US" dirty="0" smtClean="0">
                <a:solidFill>
                  <a:srgbClr val="1F497D"/>
                </a:solidFill>
                <a:sym typeface="Wingdings"/>
              </a:rPr>
              <a:t>’</a:t>
            </a:r>
            <a:endParaRPr lang="en-US" dirty="0" smtClean="0">
              <a:solidFill>
                <a:srgbClr val="1F497D"/>
              </a:solidFill>
            </a:endParaRPr>
          </a:p>
          <a:p>
            <a:pPr lvl="1"/>
            <a:r>
              <a:rPr lang="en-US" dirty="0" smtClean="0">
                <a:solidFill>
                  <a:schemeClr val="tx2"/>
                </a:solidFill>
              </a:rPr>
              <a:t>FSS for P/Poly from Obfuscation (</a:t>
            </a:r>
            <a:r>
              <a:rPr lang="en-US" dirty="0" err="1" smtClean="0">
                <a:solidFill>
                  <a:schemeClr val="tx2"/>
                </a:solidFill>
              </a:rPr>
              <a:t>subexp</a:t>
            </a:r>
            <a:r>
              <a:rPr lang="en-US" dirty="0" smtClean="0">
                <a:solidFill>
                  <a:schemeClr val="tx2"/>
                </a:solidFill>
              </a:rPr>
              <a:t> </a:t>
            </a:r>
            <a:r>
              <a:rPr lang="en-US" dirty="0" err="1" smtClean="0">
                <a:solidFill>
                  <a:schemeClr val="tx2"/>
                </a:solidFill>
              </a:rPr>
              <a:t>iO</a:t>
            </a:r>
            <a:r>
              <a:rPr lang="en-US" dirty="0" smtClean="0">
                <a:solidFill>
                  <a:schemeClr val="tx2"/>
                </a:solidFill>
              </a:rPr>
              <a:t>)</a:t>
            </a:r>
          </a:p>
          <a:p>
            <a:pPr lvl="1"/>
            <a:endParaRPr lang="en-US" sz="1300" dirty="0" smtClean="0"/>
          </a:p>
          <a:p>
            <a:r>
              <a:rPr lang="en-US" b="1" dirty="0" smtClean="0"/>
              <a:t>Relations to Other Primitives</a:t>
            </a:r>
          </a:p>
          <a:p>
            <a:pPr lvl="1"/>
            <a:r>
              <a:rPr lang="en-US" dirty="0" smtClean="0">
                <a:solidFill>
                  <a:srgbClr val="1F497D"/>
                </a:solidFill>
              </a:rPr>
              <a:t>“Barriers” for AC</a:t>
            </a:r>
            <a:r>
              <a:rPr lang="en-US" baseline="30000" dirty="0" smtClean="0">
                <a:solidFill>
                  <a:srgbClr val="1F497D"/>
                </a:solidFill>
              </a:rPr>
              <a:t>0</a:t>
            </a:r>
            <a:r>
              <a:rPr lang="en-US" dirty="0" smtClean="0">
                <a:solidFill>
                  <a:srgbClr val="1F497D"/>
                </a:solidFill>
              </a:rPr>
              <a:t> &amp; up</a:t>
            </a:r>
          </a:p>
          <a:p>
            <a:pPr lvl="1"/>
            <a:r>
              <a:rPr lang="en-US" dirty="0">
                <a:solidFill>
                  <a:srgbClr val="1F497D"/>
                </a:solidFill>
              </a:rPr>
              <a:t>Key functions are </a:t>
            </a:r>
            <a:r>
              <a:rPr lang="en-US" dirty="0" smtClean="0">
                <a:solidFill>
                  <a:srgbClr val="1F497D"/>
                </a:solidFill>
              </a:rPr>
              <a:t>Pseudo-Random Functions</a:t>
            </a:r>
            <a:endParaRPr lang="en-US" dirty="0">
              <a:solidFill>
                <a:srgbClr val="1F497D"/>
              </a:solidFill>
            </a:endParaRPr>
          </a:p>
        </p:txBody>
      </p:sp>
      <p:pic>
        <p:nvPicPr>
          <p:cNvPr id="3" name="Picture 2"/>
          <p:cNvPicPr>
            <a:picLocks noChangeAspect="1"/>
          </p:cNvPicPr>
          <p:nvPr/>
        </p:nvPicPr>
        <p:blipFill>
          <a:blip r:embed="rId3"/>
          <a:stretch>
            <a:fillRect/>
          </a:stretch>
        </p:blipFill>
        <p:spPr>
          <a:xfrm>
            <a:off x="5082893" y="2717605"/>
            <a:ext cx="736600" cy="419100"/>
          </a:xfrm>
          <a:prstGeom prst="rect">
            <a:avLst/>
          </a:prstGeom>
        </p:spPr>
      </p:pic>
    </p:spTree>
    <p:extLst>
      <p:ext uri="{BB962C8B-B14F-4D97-AF65-F5344CB8AC3E}">
        <p14:creationId xmlns:p14="http://schemas.microsoft.com/office/powerpoint/2010/main" val="1041946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Directions</a:t>
            </a:r>
            <a:endParaRPr lang="en-US" dirty="0"/>
          </a:p>
        </p:txBody>
      </p:sp>
      <p:sp>
        <p:nvSpPr>
          <p:cNvPr id="3" name="Content Placeholder 2"/>
          <p:cNvSpPr>
            <a:spLocks noGrp="1"/>
          </p:cNvSpPr>
          <p:nvPr>
            <p:ph idx="1"/>
          </p:nvPr>
        </p:nvSpPr>
        <p:spPr>
          <a:xfrm>
            <a:off x="457200" y="1536700"/>
            <a:ext cx="8229600" cy="4876800"/>
          </a:xfrm>
        </p:spPr>
        <p:txBody>
          <a:bodyPr>
            <a:normAutofit/>
          </a:bodyPr>
          <a:lstStyle/>
          <a:p>
            <a:r>
              <a:rPr lang="en-US" dirty="0" smtClean="0"/>
              <a:t>More </a:t>
            </a:r>
            <a:r>
              <a:rPr lang="en-US" b="1" dirty="0" smtClean="0"/>
              <a:t>constructions</a:t>
            </a:r>
            <a:endParaRPr lang="en-US" dirty="0" smtClean="0"/>
          </a:p>
          <a:p>
            <a:pPr lvl="1"/>
            <a:r>
              <a:rPr lang="en-US" dirty="0" smtClean="0"/>
              <a:t>FSS for DNF/CNF from OWF? Or barrier?</a:t>
            </a:r>
          </a:p>
          <a:p>
            <a:pPr lvl="1"/>
            <a:r>
              <a:rPr lang="en-US" dirty="0" smtClean="0"/>
              <a:t>FSS (even for AC</a:t>
            </a:r>
            <a:r>
              <a:rPr lang="en-US" baseline="30000" dirty="0" smtClean="0"/>
              <a:t>0</a:t>
            </a:r>
            <a:r>
              <a:rPr lang="en-US" dirty="0" smtClean="0"/>
              <a:t>) from FHE / LWE?</a:t>
            </a:r>
          </a:p>
          <a:p>
            <a:pPr lvl="1"/>
            <a:r>
              <a:rPr lang="en-US" dirty="0" smtClean="0"/>
              <a:t>Multi-party DPF with </a:t>
            </a:r>
            <a:r>
              <a:rPr lang="en-US" i="1" dirty="0" smtClean="0"/>
              <a:t>smaller keys</a:t>
            </a:r>
            <a:r>
              <a:rPr lang="en-US" dirty="0" smtClean="0"/>
              <a:t> from OWF?</a:t>
            </a:r>
          </a:p>
          <a:p>
            <a:endParaRPr lang="en-US" sz="600" dirty="0" smtClean="0"/>
          </a:p>
          <a:p>
            <a:r>
              <a:rPr lang="en-US" dirty="0" smtClean="0"/>
              <a:t>Stronger </a:t>
            </a:r>
            <a:r>
              <a:rPr lang="en-US" b="1" dirty="0" smtClean="0"/>
              <a:t>relations</a:t>
            </a:r>
            <a:r>
              <a:rPr lang="en-US" dirty="0" smtClean="0"/>
              <a:t> to other primitives</a:t>
            </a:r>
            <a:endParaRPr lang="en-US" b="1" dirty="0" smtClean="0"/>
          </a:p>
          <a:p>
            <a:pPr lvl="1"/>
            <a:r>
              <a:rPr lang="en-US" dirty="0" smtClean="0"/>
              <a:t>FSS for P/Poly implies FHE (or even PKE)?</a:t>
            </a:r>
          </a:p>
          <a:p>
            <a:pPr lvl="1"/>
            <a:endParaRPr lang="en-US" sz="600" dirty="0" smtClean="0"/>
          </a:p>
          <a:p>
            <a:r>
              <a:rPr lang="en-US" dirty="0" smtClean="0"/>
              <a:t>New </a:t>
            </a:r>
            <a:r>
              <a:rPr lang="en-US" b="1" dirty="0" smtClean="0"/>
              <a:t>applications</a:t>
            </a:r>
            <a:endParaRPr lang="en-US" sz="600" dirty="0" smtClean="0"/>
          </a:p>
        </p:txBody>
      </p:sp>
    </p:spTree>
    <p:extLst>
      <p:ext uri="{BB962C8B-B14F-4D97-AF65-F5344CB8AC3E}">
        <p14:creationId xmlns:p14="http://schemas.microsoft.com/office/powerpoint/2010/main" val="976519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1399212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4288118"/>
            <a:ext cx="9144000" cy="2569881"/>
          </a:xfrm>
          <a:prstGeom prst="rect">
            <a:avLst/>
          </a:prstGeom>
          <a:gradFill>
            <a:gsLst>
              <a:gs pos="0">
                <a:schemeClr val="accent3">
                  <a:lumMod val="40000"/>
                  <a:lumOff val="60000"/>
                </a:schemeClr>
              </a:gs>
              <a:gs pos="100000">
                <a:srgbClr val="00AA01"/>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err="1" smtClean="0"/>
              <a:t>MiniCrypt</a:t>
            </a:r>
            <a:endParaRPr lang="en-US" sz="4000" dirty="0" smtClean="0"/>
          </a:p>
          <a:p>
            <a:pPr algn="ctr"/>
            <a:r>
              <a:rPr lang="en-US" sz="2400" dirty="0" smtClean="0"/>
              <a:t>(OWF, garbled circuits, symmetric-key primitives…)</a:t>
            </a:r>
            <a:endParaRPr lang="en-US" sz="2400" dirty="0"/>
          </a:p>
        </p:txBody>
      </p:sp>
      <p:sp>
        <p:nvSpPr>
          <p:cNvPr id="14" name="Rectangle 13"/>
          <p:cNvSpPr/>
          <p:nvPr/>
        </p:nvSpPr>
        <p:spPr>
          <a:xfrm>
            <a:off x="4696" y="2023179"/>
            <a:ext cx="9144000" cy="2130467"/>
          </a:xfrm>
          <a:prstGeom prst="rect">
            <a:avLst/>
          </a:prstGeom>
          <a:gradFill flip="none" rotWithShape="1">
            <a:gsLst>
              <a:gs pos="0">
                <a:schemeClr val="tx2">
                  <a:lumMod val="40000"/>
                  <a:lumOff val="60000"/>
                </a:schemeClr>
              </a:gs>
              <a:gs pos="100000">
                <a:schemeClr val="tx2">
                  <a:lumMod val="7500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err="1" smtClean="0"/>
              <a:t>CryptoMania</a:t>
            </a:r>
            <a:endParaRPr lang="en-US" sz="4000" dirty="0" smtClean="0"/>
          </a:p>
          <a:p>
            <a:pPr algn="ctr"/>
            <a:r>
              <a:rPr lang="en-US" sz="2400" dirty="0" smtClean="0"/>
              <a:t>(public-key encryption, </a:t>
            </a:r>
            <a:r>
              <a:rPr lang="en-US" sz="2400" dirty="0"/>
              <a:t>o</a:t>
            </a:r>
            <a:r>
              <a:rPr lang="en-US" sz="2400" dirty="0" smtClean="0"/>
              <a:t>blivious transfer…)</a:t>
            </a:r>
            <a:endParaRPr lang="en-US" sz="2400" dirty="0"/>
          </a:p>
        </p:txBody>
      </p:sp>
      <p:sp>
        <p:nvSpPr>
          <p:cNvPr id="12" name="Rectangle 11"/>
          <p:cNvSpPr/>
          <p:nvPr/>
        </p:nvSpPr>
        <p:spPr>
          <a:xfrm>
            <a:off x="4696" y="1316763"/>
            <a:ext cx="9144000" cy="1306323"/>
          </a:xfrm>
          <a:prstGeom prst="rect">
            <a:avLst/>
          </a:prstGeom>
          <a:gradFill flip="none" rotWithShape="1">
            <a:gsLst>
              <a:gs pos="0">
                <a:srgbClr val="BE4745"/>
              </a:gs>
              <a:gs pos="100000">
                <a:srgbClr val="800000"/>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err="1" smtClean="0"/>
              <a:t>MegaCrypt</a:t>
            </a:r>
            <a:endParaRPr lang="en-US" sz="4000" dirty="0" smtClean="0"/>
          </a:p>
          <a:p>
            <a:pPr algn="ctr"/>
            <a:r>
              <a:rPr lang="en-US" sz="2400" dirty="0" smtClean="0"/>
              <a:t>(</a:t>
            </a:r>
            <a:r>
              <a:rPr lang="en-US" sz="2400" dirty="0" err="1" smtClean="0"/>
              <a:t>indistinguishability</a:t>
            </a:r>
            <a:r>
              <a:rPr lang="en-US" sz="2400" dirty="0" smtClean="0"/>
              <a:t> obfuscation…)</a:t>
            </a:r>
            <a:endParaRPr lang="en-US" sz="2400" dirty="0"/>
          </a:p>
        </p:txBody>
      </p:sp>
      <p:sp>
        <p:nvSpPr>
          <p:cNvPr id="2" name="Title 1"/>
          <p:cNvSpPr>
            <a:spLocks noGrp="1"/>
          </p:cNvSpPr>
          <p:nvPr>
            <p:ph type="title"/>
          </p:nvPr>
        </p:nvSpPr>
        <p:spPr/>
        <p:txBody>
          <a:bodyPr/>
          <a:lstStyle/>
          <a:p>
            <a:r>
              <a:rPr lang="en-US" dirty="0" err="1" smtClean="0"/>
              <a:t>Wrt</a:t>
            </a:r>
            <a:r>
              <a:rPr lang="en-US" dirty="0" smtClean="0"/>
              <a:t> “</a:t>
            </a:r>
            <a:r>
              <a:rPr lang="en-US" dirty="0" err="1" smtClean="0"/>
              <a:t>Impagliazzo-esque</a:t>
            </a:r>
            <a:r>
              <a:rPr lang="en-US" dirty="0" smtClean="0"/>
              <a:t>” Worlds</a:t>
            </a:r>
            <a:endParaRPr lang="en-US" dirty="0"/>
          </a:p>
        </p:txBody>
      </p:sp>
      <p:sp>
        <p:nvSpPr>
          <p:cNvPr id="15" name="Rectangle 14"/>
          <p:cNvSpPr/>
          <p:nvPr/>
        </p:nvSpPr>
        <p:spPr>
          <a:xfrm>
            <a:off x="0" y="4288119"/>
            <a:ext cx="9144000" cy="2569881"/>
          </a:xfrm>
          <a:prstGeom prst="rect">
            <a:avLst/>
          </a:prstGeom>
          <a:gradFill>
            <a:gsLst>
              <a:gs pos="0">
                <a:srgbClr val="6DC994"/>
              </a:gs>
              <a:gs pos="88000">
                <a:srgbClr val="046542"/>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smtClean="0"/>
              <a:t>Pre-2010s Crypt</a:t>
            </a:r>
          </a:p>
          <a:p>
            <a:pPr algn="ctr"/>
            <a:r>
              <a:rPr lang="en-US" sz="2400" dirty="0" smtClean="0"/>
              <a:t>(OWF, garbled circuits, symmetric-key primitives,</a:t>
            </a:r>
          </a:p>
          <a:p>
            <a:pPr algn="ctr"/>
            <a:r>
              <a:rPr lang="en-US" sz="2400" dirty="0" smtClean="0"/>
              <a:t>Public-key encryption, oblivious transfer…)</a:t>
            </a:r>
            <a:endParaRPr lang="en-US" sz="2400" dirty="0"/>
          </a:p>
        </p:txBody>
      </p:sp>
      <p:sp>
        <p:nvSpPr>
          <p:cNvPr id="16" name="Rectangle 15"/>
          <p:cNvSpPr/>
          <p:nvPr/>
        </p:nvSpPr>
        <p:spPr>
          <a:xfrm>
            <a:off x="4696" y="2705922"/>
            <a:ext cx="9144000" cy="1471748"/>
          </a:xfrm>
          <a:prstGeom prst="rect">
            <a:avLst/>
          </a:prstGeom>
          <a:gradFill flip="none" rotWithShape="1">
            <a:gsLst>
              <a:gs pos="0">
                <a:srgbClr val="FAA47F"/>
              </a:gs>
              <a:gs pos="100000">
                <a:srgbClr val="8A2F09"/>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err="1" smtClean="0"/>
              <a:t>UltraCrypt</a:t>
            </a:r>
            <a:endParaRPr lang="en-US" sz="4000" dirty="0" smtClean="0"/>
          </a:p>
          <a:p>
            <a:pPr algn="ctr"/>
            <a:r>
              <a:rPr lang="en-US" sz="2400" dirty="0" smtClean="0"/>
              <a:t>(fully </a:t>
            </a:r>
            <a:r>
              <a:rPr lang="en-US" sz="2400" dirty="0" err="1" smtClean="0"/>
              <a:t>homomorphic</a:t>
            </a:r>
            <a:r>
              <a:rPr lang="en-US" sz="2400" dirty="0" smtClean="0"/>
              <a:t> encryption, </a:t>
            </a:r>
            <a:r>
              <a:rPr lang="en-US" sz="2400" i="1" dirty="0" smtClean="0"/>
              <a:t>reusable</a:t>
            </a:r>
            <a:r>
              <a:rPr lang="en-US" sz="2400" dirty="0" smtClean="0"/>
              <a:t> garbled circuits…)</a:t>
            </a:r>
            <a:endParaRPr lang="en-US" sz="2400" dirty="0"/>
          </a:p>
        </p:txBody>
      </p:sp>
    </p:spTree>
    <p:extLst>
      <p:ext uri="{BB962C8B-B14F-4D97-AF65-F5344CB8AC3E}">
        <p14:creationId xmlns:p14="http://schemas.microsoft.com/office/powerpoint/2010/main" val="3237508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1.65711E-6 -3.13744E-6 L -1.65711E-6 0.34221 " pathEditMode="relative" rAng="0" ptsTypes="AA">
                                      <p:cBhvr>
                                        <p:cTn id="6" dur="2000" fill="hold"/>
                                        <p:tgtEl>
                                          <p:spTgt spid="14"/>
                                        </p:tgtEl>
                                        <p:attrNameLst>
                                          <p:attrName>ppt_x</p:attrName>
                                          <p:attrName>ppt_y</p:attrName>
                                        </p:attrNameLst>
                                      </p:cBhvr>
                                      <p:rCtr x="0" y="17099"/>
                                    </p:animMotion>
                                  </p:childTnLst>
                                </p:cTn>
                              </p:par>
                            </p:childTnLst>
                          </p:cTn>
                        </p:par>
                        <p:par>
                          <p:cTn id="7" fill="hold">
                            <p:stCondLst>
                              <p:cond delay="2000"/>
                            </p:stCondLst>
                            <p:childTnLst>
                              <p:par>
                                <p:cTn id="8" presetID="10" presetClass="entr" presetSubtype="0" fill="hold" grpId="0" nodeType="after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2" grpId="0" animBg="1"/>
      <p:bldP spid="15" grpId="0" animBg="1"/>
      <p:bldP spid="1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696" y="1316763"/>
            <a:ext cx="6386958" cy="1306323"/>
          </a:xfrm>
          <a:prstGeom prst="rect">
            <a:avLst/>
          </a:prstGeom>
          <a:gradFill flip="none" rotWithShape="1">
            <a:gsLst>
              <a:gs pos="0">
                <a:srgbClr val="BE4745"/>
              </a:gs>
              <a:gs pos="100000">
                <a:srgbClr val="800000"/>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err="1" smtClean="0"/>
              <a:t>MegaCrypt</a:t>
            </a:r>
            <a:endParaRPr lang="en-US" sz="4000" dirty="0" smtClean="0"/>
          </a:p>
          <a:p>
            <a:pPr algn="ctr"/>
            <a:r>
              <a:rPr lang="en-US" sz="2400" dirty="0" smtClean="0"/>
              <a:t>(</a:t>
            </a:r>
            <a:r>
              <a:rPr lang="en-US" sz="2400" dirty="0" err="1" smtClean="0"/>
              <a:t>indistinguishability</a:t>
            </a:r>
            <a:r>
              <a:rPr lang="en-US" sz="2400" dirty="0" smtClean="0"/>
              <a:t> obfuscation…)</a:t>
            </a:r>
            <a:endParaRPr lang="en-US" sz="2400" dirty="0"/>
          </a:p>
        </p:txBody>
      </p:sp>
      <p:sp>
        <p:nvSpPr>
          <p:cNvPr id="2" name="Title 1"/>
          <p:cNvSpPr>
            <a:spLocks noGrp="1"/>
          </p:cNvSpPr>
          <p:nvPr>
            <p:ph type="title"/>
          </p:nvPr>
        </p:nvSpPr>
        <p:spPr/>
        <p:txBody>
          <a:bodyPr/>
          <a:lstStyle/>
          <a:p>
            <a:r>
              <a:rPr lang="en-US" dirty="0" err="1" smtClean="0"/>
              <a:t>Wrt</a:t>
            </a:r>
            <a:r>
              <a:rPr lang="en-US" dirty="0" smtClean="0"/>
              <a:t> “</a:t>
            </a:r>
            <a:r>
              <a:rPr lang="en-US" dirty="0" err="1" smtClean="0"/>
              <a:t>Impagliazzo-esque</a:t>
            </a:r>
            <a:r>
              <a:rPr lang="en-US" dirty="0" smtClean="0"/>
              <a:t>” Worlds</a:t>
            </a:r>
            <a:endParaRPr lang="en-US" dirty="0"/>
          </a:p>
        </p:txBody>
      </p:sp>
      <p:sp>
        <p:nvSpPr>
          <p:cNvPr id="15" name="Rectangle 14"/>
          <p:cNvSpPr/>
          <p:nvPr/>
        </p:nvSpPr>
        <p:spPr>
          <a:xfrm>
            <a:off x="0" y="4288118"/>
            <a:ext cx="6391654" cy="2569881"/>
          </a:xfrm>
          <a:prstGeom prst="rect">
            <a:avLst/>
          </a:prstGeom>
          <a:gradFill>
            <a:gsLst>
              <a:gs pos="0">
                <a:srgbClr val="6DC994"/>
              </a:gs>
              <a:gs pos="88000">
                <a:srgbClr val="04654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smtClean="0"/>
              <a:t>Pre-2010s Crypt</a:t>
            </a:r>
          </a:p>
          <a:p>
            <a:pPr algn="ctr"/>
            <a:r>
              <a:rPr lang="en-US" sz="2400" dirty="0" smtClean="0"/>
              <a:t>(OWF, garbled circuits, symmetric-key primitives,</a:t>
            </a:r>
          </a:p>
          <a:p>
            <a:pPr algn="ctr"/>
            <a:r>
              <a:rPr lang="en-US" sz="2400" dirty="0" smtClean="0"/>
              <a:t>Public-key encryption, oblivious transfer…)</a:t>
            </a:r>
            <a:endParaRPr lang="en-US" sz="2400" dirty="0"/>
          </a:p>
        </p:txBody>
      </p:sp>
      <p:sp>
        <p:nvSpPr>
          <p:cNvPr id="16" name="Rectangle 15"/>
          <p:cNvSpPr/>
          <p:nvPr/>
        </p:nvSpPr>
        <p:spPr>
          <a:xfrm>
            <a:off x="4696" y="2705922"/>
            <a:ext cx="6386958" cy="1471748"/>
          </a:xfrm>
          <a:prstGeom prst="rect">
            <a:avLst/>
          </a:prstGeom>
          <a:gradFill flip="none" rotWithShape="1">
            <a:gsLst>
              <a:gs pos="0">
                <a:srgbClr val="FAA47F"/>
              </a:gs>
              <a:gs pos="100000">
                <a:srgbClr val="8A2F09"/>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dirty="0" err="1" smtClean="0"/>
              <a:t>UltraCrypt</a:t>
            </a:r>
            <a:endParaRPr lang="en-US" sz="4000" dirty="0" smtClean="0"/>
          </a:p>
          <a:p>
            <a:pPr algn="ctr"/>
            <a:r>
              <a:rPr lang="en-US" sz="2400" dirty="0" smtClean="0"/>
              <a:t>(fully </a:t>
            </a:r>
            <a:r>
              <a:rPr lang="en-US" sz="2400" dirty="0" err="1" smtClean="0"/>
              <a:t>homomorphic</a:t>
            </a:r>
            <a:r>
              <a:rPr lang="en-US" sz="2400" dirty="0" smtClean="0"/>
              <a:t> encryption, </a:t>
            </a:r>
            <a:r>
              <a:rPr lang="en-US" sz="2400" i="1" dirty="0" smtClean="0"/>
              <a:t>reusable</a:t>
            </a:r>
            <a:r>
              <a:rPr lang="en-US" sz="2400" dirty="0" smtClean="0"/>
              <a:t> garbled circuits…)</a:t>
            </a:r>
            <a:endParaRPr lang="en-US" sz="2400" dirty="0"/>
          </a:p>
        </p:txBody>
      </p:sp>
      <p:sp>
        <p:nvSpPr>
          <p:cNvPr id="17" name="Rectangle 16"/>
          <p:cNvSpPr/>
          <p:nvPr/>
        </p:nvSpPr>
        <p:spPr>
          <a:xfrm>
            <a:off x="6377849" y="1316763"/>
            <a:ext cx="2752346" cy="1306323"/>
          </a:xfrm>
          <a:prstGeom prst="rect">
            <a:avLst/>
          </a:prstGeom>
          <a:gradFill flip="none" rotWithShape="1">
            <a:gsLst>
              <a:gs pos="0">
                <a:srgbClr val="BE4745"/>
              </a:gs>
              <a:gs pos="100000">
                <a:srgbClr val="800000"/>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
        <p:nvSpPr>
          <p:cNvPr id="18" name="Rectangle 17"/>
          <p:cNvSpPr/>
          <p:nvPr/>
        </p:nvSpPr>
        <p:spPr>
          <a:xfrm>
            <a:off x="6377849" y="2705922"/>
            <a:ext cx="2752346" cy="1471748"/>
          </a:xfrm>
          <a:prstGeom prst="rect">
            <a:avLst/>
          </a:prstGeom>
          <a:gradFill flip="none" rotWithShape="1">
            <a:gsLst>
              <a:gs pos="0">
                <a:srgbClr val="FAA47F"/>
              </a:gs>
              <a:gs pos="100000">
                <a:srgbClr val="8A2F09"/>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
        <p:nvSpPr>
          <p:cNvPr id="19" name="Rectangle 18"/>
          <p:cNvSpPr/>
          <p:nvPr/>
        </p:nvSpPr>
        <p:spPr>
          <a:xfrm>
            <a:off x="6382480" y="4289551"/>
            <a:ext cx="2747715" cy="2569881"/>
          </a:xfrm>
          <a:prstGeom prst="rect">
            <a:avLst/>
          </a:prstGeom>
          <a:gradFill>
            <a:gsLst>
              <a:gs pos="0">
                <a:srgbClr val="6DC994"/>
              </a:gs>
              <a:gs pos="88000">
                <a:srgbClr val="046542"/>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grpSp>
        <p:nvGrpSpPr>
          <p:cNvPr id="6" name="Group 5"/>
          <p:cNvGrpSpPr/>
          <p:nvPr/>
        </p:nvGrpSpPr>
        <p:grpSpPr>
          <a:xfrm>
            <a:off x="6544592" y="4659454"/>
            <a:ext cx="2465515" cy="1609269"/>
            <a:chOff x="6544592" y="4659454"/>
            <a:chExt cx="2465515" cy="1609269"/>
          </a:xfrm>
        </p:grpSpPr>
        <p:sp>
          <p:nvSpPr>
            <p:cNvPr id="8" name="TextBox 7"/>
            <p:cNvSpPr txBox="1"/>
            <p:nvPr/>
          </p:nvSpPr>
          <p:spPr>
            <a:xfrm>
              <a:off x="6565457" y="5745503"/>
              <a:ext cx="2444650" cy="523220"/>
            </a:xfrm>
            <a:prstGeom prst="rect">
              <a:avLst/>
            </a:prstGeom>
            <a:noFill/>
          </p:spPr>
          <p:txBody>
            <a:bodyPr wrap="none" rtlCol="0">
              <a:spAutoFit/>
            </a:bodyPr>
            <a:lstStyle/>
            <a:p>
              <a:r>
                <a:rPr lang="en-US" sz="2800" dirty="0" smtClean="0"/>
                <a:t>Point Functions</a:t>
              </a:r>
              <a:endParaRPr lang="en-US" sz="2800" dirty="0"/>
            </a:p>
          </p:txBody>
        </p:sp>
        <p:sp>
          <p:nvSpPr>
            <p:cNvPr id="9" name="TextBox 8"/>
            <p:cNvSpPr txBox="1"/>
            <p:nvPr/>
          </p:nvSpPr>
          <p:spPr>
            <a:xfrm>
              <a:off x="6569153" y="5404857"/>
              <a:ext cx="2424913" cy="461665"/>
            </a:xfrm>
            <a:prstGeom prst="rect">
              <a:avLst/>
            </a:prstGeom>
            <a:noFill/>
          </p:spPr>
          <p:txBody>
            <a:bodyPr wrap="none" rtlCol="0">
              <a:spAutoFit/>
            </a:bodyPr>
            <a:lstStyle/>
            <a:p>
              <a:r>
                <a:rPr lang="en-US" sz="2400" dirty="0" smtClean="0"/>
                <a:t>Interval Functions</a:t>
              </a:r>
              <a:endParaRPr lang="en-US" sz="2400" dirty="0"/>
            </a:p>
          </p:txBody>
        </p:sp>
        <p:sp>
          <p:nvSpPr>
            <p:cNvPr id="10" name="TextBox 9"/>
            <p:cNvSpPr txBox="1"/>
            <p:nvPr/>
          </p:nvSpPr>
          <p:spPr>
            <a:xfrm>
              <a:off x="7477162" y="4659454"/>
              <a:ext cx="729236" cy="523220"/>
            </a:xfrm>
            <a:prstGeom prst="rect">
              <a:avLst/>
            </a:prstGeom>
            <a:noFill/>
          </p:spPr>
          <p:txBody>
            <a:bodyPr wrap="none" rtlCol="0">
              <a:spAutoFit/>
            </a:bodyPr>
            <a:lstStyle/>
            <a:p>
              <a:r>
                <a:rPr lang="en-US" sz="2800" dirty="0" smtClean="0"/>
                <a:t>NC</a:t>
              </a:r>
              <a:r>
                <a:rPr lang="en-US" sz="2800" baseline="30000" dirty="0" smtClean="0"/>
                <a:t>0</a:t>
              </a:r>
              <a:endParaRPr lang="en-US" sz="2800" baseline="30000" dirty="0"/>
            </a:p>
          </p:txBody>
        </p:sp>
        <p:sp>
          <p:nvSpPr>
            <p:cNvPr id="13" name="TextBox 12"/>
            <p:cNvSpPr txBox="1"/>
            <p:nvPr/>
          </p:nvSpPr>
          <p:spPr>
            <a:xfrm>
              <a:off x="6544592" y="5106609"/>
              <a:ext cx="2463435" cy="400110"/>
            </a:xfrm>
            <a:prstGeom prst="rect">
              <a:avLst/>
            </a:prstGeom>
            <a:noFill/>
          </p:spPr>
          <p:txBody>
            <a:bodyPr wrap="none" rtlCol="0">
              <a:spAutoFit/>
            </a:bodyPr>
            <a:lstStyle/>
            <a:p>
              <a:r>
                <a:rPr lang="en-US" sz="2000" dirty="0" smtClean="0"/>
                <a:t>Multi-keyword search</a:t>
              </a:r>
              <a:endParaRPr lang="en-US" sz="2000" dirty="0"/>
            </a:p>
          </p:txBody>
        </p:sp>
      </p:grpSp>
      <p:cxnSp>
        <p:nvCxnSpPr>
          <p:cNvPr id="4" name="Straight Connector 3"/>
          <p:cNvCxnSpPr/>
          <p:nvPr/>
        </p:nvCxnSpPr>
        <p:spPr>
          <a:xfrm>
            <a:off x="6391654" y="4150058"/>
            <a:ext cx="2738541" cy="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5" name="Oval 4"/>
          <p:cNvSpPr/>
          <p:nvPr/>
        </p:nvSpPr>
        <p:spPr>
          <a:xfrm>
            <a:off x="6819605" y="1794747"/>
            <a:ext cx="1987901" cy="2222724"/>
          </a:xfrm>
          <a:prstGeom prst="ellipse">
            <a:avLst/>
          </a:prstGeom>
          <a:solidFill>
            <a:schemeClr val="bg1">
              <a:alpha val="16000"/>
            </a:schemeClr>
          </a:solidFill>
          <a:ln>
            <a:noFill/>
          </a:ln>
          <a:effectLst>
            <a:softEdge rad="1524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 name="Group 6"/>
          <p:cNvGrpSpPr/>
          <p:nvPr/>
        </p:nvGrpSpPr>
        <p:grpSpPr>
          <a:xfrm>
            <a:off x="7216471" y="2264834"/>
            <a:ext cx="1133644" cy="1330715"/>
            <a:chOff x="7216471" y="2264834"/>
            <a:chExt cx="1133644" cy="1330715"/>
          </a:xfrm>
        </p:grpSpPr>
        <p:sp>
          <p:nvSpPr>
            <p:cNvPr id="20" name="TextBox 19"/>
            <p:cNvSpPr txBox="1"/>
            <p:nvPr/>
          </p:nvSpPr>
          <p:spPr>
            <a:xfrm>
              <a:off x="7518577" y="3072329"/>
              <a:ext cx="705216" cy="523220"/>
            </a:xfrm>
            <a:prstGeom prst="rect">
              <a:avLst/>
            </a:prstGeom>
            <a:noFill/>
          </p:spPr>
          <p:txBody>
            <a:bodyPr wrap="none" rtlCol="0">
              <a:spAutoFit/>
            </a:bodyPr>
            <a:lstStyle/>
            <a:p>
              <a:r>
                <a:rPr lang="en-US" sz="2800" dirty="0" smtClean="0"/>
                <a:t>AC</a:t>
              </a:r>
              <a:r>
                <a:rPr lang="en-US" sz="2800" baseline="30000" dirty="0" smtClean="0"/>
                <a:t>0</a:t>
              </a:r>
              <a:endParaRPr lang="en-US" sz="2800" baseline="30000" dirty="0"/>
            </a:p>
          </p:txBody>
        </p:sp>
        <p:sp>
          <p:nvSpPr>
            <p:cNvPr id="21" name="TextBox 20"/>
            <p:cNvSpPr txBox="1"/>
            <p:nvPr/>
          </p:nvSpPr>
          <p:spPr>
            <a:xfrm>
              <a:off x="7216471" y="2264834"/>
              <a:ext cx="1133644" cy="523220"/>
            </a:xfrm>
            <a:prstGeom prst="rect">
              <a:avLst/>
            </a:prstGeom>
            <a:noFill/>
          </p:spPr>
          <p:txBody>
            <a:bodyPr wrap="none" rtlCol="0">
              <a:spAutoFit/>
            </a:bodyPr>
            <a:lstStyle/>
            <a:p>
              <a:r>
                <a:rPr lang="en-US" sz="2800" dirty="0" smtClean="0"/>
                <a:t>P/poly</a:t>
              </a:r>
              <a:endParaRPr lang="en-US" sz="2800" dirty="0"/>
            </a:p>
          </p:txBody>
        </p:sp>
        <p:sp>
          <p:nvSpPr>
            <p:cNvPr id="22" name="TextBox 21"/>
            <p:cNvSpPr txBox="1"/>
            <p:nvPr/>
          </p:nvSpPr>
          <p:spPr>
            <a:xfrm>
              <a:off x="7482510" y="2716298"/>
              <a:ext cx="729236" cy="523220"/>
            </a:xfrm>
            <a:prstGeom prst="rect">
              <a:avLst/>
            </a:prstGeom>
            <a:noFill/>
          </p:spPr>
          <p:txBody>
            <a:bodyPr wrap="none" rtlCol="0">
              <a:spAutoFit/>
            </a:bodyPr>
            <a:lstStyle/>
            <a:p>
              <a:r>
                <a:rPr lang="en-US" sz="2800" dirty="0" smtClean="0"/>
                <a:t>NC</a:t>
              </a:r>
              <a:r>
                <a:rPr lang="en-US" sz="2800" baseline="30000" dirty="0" smtClean="0"/>
                <a:t>1</a:t>
              </a:r>
              <a:endParaRPr lang="en-US" sz="2800" baseline="30000" dirty="0"/>
            </a:p>
          </p:txBody>
        </p:sp>
      </p:grpSp>
      <p:cxnSp>
        <p:nvCxnSpPr>
          <p:cNvPr id="23" name="Straight Connector 22"/>
          <p:cNvCxnSpPr/>
          <p:nvPr/>
        </p:nvCxnSpPr>
        <p:spPr>
          <a:xfrm>
            <a:off x="6377849" y="1353249"/>
            <a:ext cx="2738541" cy="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6322632" y="1316763"/>
            <a:ext cx="0" cy="5541236"/>
          </a:xfrm>
          <a:prstGeom prst="line">
            <a:avLst/>
          </a:prstGeom>
          <a:ln>
            <a:solidFill>
              <a:schemeClr val="bg1">
                <a:lumMod val="75000"/>
              </a:schemeClr>
            </a:solidFill>
            <a:prstDash val="sys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2264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1447940" y="2192395"/>
            <a:ext cx="3558831" cy="865346"/>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800" dirty="0">
              <a:solidFill>
                <a:srgbClr val="000000"/>
              </a:solidFill>
            </a:endParaRPr>
          </a:p>
        </p:txBody>
      </p:sp>
      <p:sp>
        <p:nvSpPr>
          <p:cNvPr id="2" name="Title 1"/>
          <p:cNvSpPr>
            <a:spLocks noGrp="1"/>
          </p:cNvSpPr>
          <p:nvPr>
            <p:ph type="title"/>
          </p:nvPr>
        </p:nvSpPr>
        <p:spPr/>
        <p:txBody>
          <a:bodyPr>
            <a:normAutofit fontScale="90000"/>
          </a:bodyPr>
          <a:lstStyle/>
          <a:p>
            <a:r>
              <a:rPr lang="en-US" dirty="0" smtClean="0"/>
              <a:t>This Work: </a:t>
            </a:r>
            <a:br>
              <a:rPr lang="en-US" dirty="0" smtClean="0"/>
            </a:br>
            <a:r>
              <a:rPr lang="en-US" dirty="0" smtClean="0"/>
              <a:t>Additive Secret Sharing of </a:t>
            </a:r>
            <a:r>
              <a:rPr lang="en-US" b="1" dirty="0" smtClean="0"/>
              <a:t>Functions</a:t>
            </a:r>
            <a:endParaRPr lang="en-US" b="1" dirty="0"/>
          </a:p>
        </p:txBody>
      </p:sp>
      <p:sp>
        <p:nvSpPr>
          <p:cNvPr id="44" name="TextBox 43"/>
          <p:cNvSpPr txBox="1"/>
          <p:nvPr/>
        </p:nvSpPr>
        <p:spPr>
          <a:xfrm>
            <a:off x="1752268" y="2255115"/>
            <a:ext cx="3097723" cy="646331"/>
          </a:xfrm>
          <a:prstGeom prst="rect">
            <a:avLst/>
          </a:prstGeom>
          <a:noFill/>
        </p:spPr>
        <p:txBody>
          <a:bodyPr wrap="none" rtlCol="0">
            <a:spAutoFit/>
          </a:bodyPr>
          <a:lstStyle/>
          <a:p>
            <a:r>
              <a:rPr lang="en-US" sz="3600" i="1" dirty="0" smtClean="0"/>
              <a:t>f  :  </a:t>
            </a:r>
            <a:r>
              <a:rPr lang="en-US" sz="3600" dirty="0" smtClean="0"/>
              <a:t>{0,1}</a:t>
            </a:r>
            <a:r>
              <a:rPr lang="en-US" sz="3600" i="1" baseline="30000" dirty="0" smtClean="0"/>
              <a:t>n</a:t>
            </a:r>
            <a:r>
              <a:rPr lang="en-US" sz="3600" dirty="0" smtClean="0"/>
              <a:t>  </a:t>
            </a:r>
            <a:r>
              <a:rPr lang="en-US" sz="3600" dirty="0" smtClean="0">
                <a:sym typeface="Wingdings"/>
              </a:rPr>
              <a:t></a:t>
            </a:r>
            <a:r>
              <a:rPr lang="en-US" sz="3600" i="1" dirty="0" smtClean="0">
                <a:sym typeface="Wingdings"/>
              </a:rPr>
              <a:t>  </a:t>
            </a:r>
            <a:r>
              <a:rPr lang="en-US" sz="3600" dirty="0" smtClean="0">
                <a:sym typeface="Wingdings"/>
              </a:rPr>
              <a:t>G</a:t>
            </a:r>
            <a:endParaRPr lang="en-US" sz="3600" dirty="0"/>
          </a:p>
        </p:txBody>
      </p:sp>
      <p:sp>
        <p:nvSpPr>
          <p:cNvPr id="46" name="TextBox 45"/>
          <p:cNvSpPr txBox="1"/>
          <p:nvPr/>
        </p:nvSpPr>
        <p:spPr>
          <a:xfrm>
            <a:off x="5331775" y="2097090"/>
            <a:ext cx="3355025" cy="954107"/>
          </a:xfrm>
          <a:prstGeom prst="rect">
            <a:avLst/>
          </a:prstGeom>
          <a:noFill/>
        </p:spPr>
        <p:txBody>
          <a:bodyPr wrap="square" rtlCol="0">
            <a:spAutoFit/>
          </a:bodyPr>
          <a:lstStyle/>
          <a:p>
            <a:pPr algn="ctr"/>
            <a:r>
              <a:rPr lang="en-US" sz="2800" dirty="0" smtClean="0"/>
              <a:t>i.e., 2</a:t>
            </a:r>
            <a:r>
              <a:rPr lang="en-US" sz="2800" i="1" baseline="30000" dirty="0" smtClean="0"/>
              <a:t>n</a:t>
            </a:r>
            <a:r>
              <a:rPr lang="en-US" sz="2800" dirty="0" smtClean="0"/>
              <a:t> </a:t>
            </a:r>
            <a:r>
              <a:rPr lang="en-US" sz="2800" i="1" dirty="0" smtClean="0"/>
              <a:t>correlated </a:t>
            </a:r>
            <a:r>
              <a:rPr lang="en-US" sz="2800" dirty="0" smtClean="0"/>
              <a:t>secrets in G</a:t>
            </a:r>
            <a:endParaRPr lang="en-US" sz="2800" dirty="0"/>
          </a:p>
        </p:txBody>
      </p:sp>
      <p:sp>
        <p:nvSpPr>
          <p:cNvPr id="11" name="TextBox 10"/>
          <p:cNvSpPr txBox="1"/>
          <p:nvPr/>
        </p:nvSpPr>
        <p:spPr>
          <a:xfrm>
            <a:off x="908701" y="3901754"/>
            <a:ext cx="7243083" cy="1977464"/>
          </a:xfrm>
          <a:prstGeom prst="rect">
            <a:avLst/>
          </a:prstGeom>
          <a:noFill/>
        </p:spPr>
        <p:txBody>
          <a:bodyPr wrap="square" rtlCol="0">
            <a:spAutoFit/>
          </a:bodyPr>
          <a:lstStyle/>
          <a:p>
            <a:pPr algn="ctr"/>
            <a:r>
              <a:rPr lang="en-US" sz="2800" dirty="0" smtClean="0">
                <a:latin typeface="Gill Sans MT"/>
                <a:cs typeface="Gill Sans MT"/>
              </a:rPr>
              <a:t>Secrets have a </a:t>
            </a:r>
          </a:p>
          <a:p>
            <a:pPr algn="ctr"/>
            <a:r>
              <a:rPr lang="en-US" sz="2800" dirty="0" smtClean="0">
                <a:latin typeface="Gill Sans MT"/>
                <a:cs typeface="Gill Sans MT"/>
              </a:rPr>
              <a:t>compact representation (via </a:t>
            </a:r>
            <a:r>
              <a:rPr lang="en-US" sz="2800" i="1" dirty="0" smtClean="0">
                <a:latin typeface="Gill Sans MT"/>
                <a:cs typeface="Gill Sans MT"/>
              </a:rPr>
              <a:t>f </a:t>
            </a:r>
            <a:r>
              <a:rPr lang="en-US" sz="2800" dirty="0" smtClean="0">
                <a:latin typeface="Gill Sans MT"/>
                <a:cs typeface="Gill Sans MT"/>
              </a:rPr>
              <a:t>)…</a:t>
            </a:r>
          </a:p>
          <a:p>
            <a:pPr algn="ctr"/>
            <a:endParaRPr lang="en-US" sz="1050" dirty="0" smtClean="0">
              <a:latin typeface="Gill Sans MT"/>
              <a:cs typeface="Gill Sans MT"/>
            </a:endParaRPr>
          </a:p>
          <a:p>
            <a:pPr algn="ctr"/>
            <a:r>
              <a:rPr lang="en-US" sz="2800" dirty="0" smtClean="0">
                <a:latin typeface="Gill Sans MT"/>
                <a:cs typeface="Gill Sans MT"/>
              </a:rPr>
              <a:t>Can we secret share them ALL </a:t>
            </a:r>
          </a:p>
          <a:p>
            <a:pPr algn="ctr"/>
            <a:r>
              <a:rPr lang="en-US" sz="2800" dirty="0" smtClean="0">
                <a:latin typeface="Gill Sans MT"/>
                <a:cs typeface="Gill Sans MT"/>
              </a:rPr>
              <a:t>in a compact way?</a:t>
            </a:r>
            <a:endParaRPr lang="en-US" sz="2800" dirty="0">
              <a:latin typeface="Gill Sans MT"/>
              <a:cs typeface="Gill Sans MT"/>
            </a:endParaRPr>
          </a:p>
        </p:txBody>
      </p:sp>
      <p:cxnSp>
        <p:nvCxnSpPr>
          <p:cNvPr id="15" name="Straight Connector 14"/>
          <p:cNvCxnSpPr/>
          <p:nvPr/>
        </p:nvCxnSpPr>
        <p:spPr>
          <a:xfrm>
            <a:off x="1128792" y="4966930"/>
            <a:ext cx="6851141"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990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“Barriers” toward FSS </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9350510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624326" y="4770075"/>
            <a:ext cx="8113300" cy="1534061"/>
          </a:xfrm>
          <a:prstGeom prst="rect">
            <a:avLst/>
          </a:prstGeom>
          <a:solidFill>
            <a:srgbClr val="C6D9F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Intuition behind “barriers”</a:t>
            </a:r>
            <a:endParaRPr lang="en-US" dirty="0"/>
          </a:p>
        </p:txBody>
      </p:sp>
      <p:sp>
        <p:nvSpPr>
          <p:cNvPr id="3" name="Content Placeholder 2"/>
          <p:cNvSpPr>
            <a:spLocks noGrp="1"/>
          </p:cNvSpPr>
          <p:nvPr>
            <p:ph idx="1"/>
          </p:nvPr>
        </p:nvSpPr>
        <p:spPr>
          <a:xfrm>
            <a:off x="457200" y="1600200"/>
            <a:ext cx="8507506" cy="4525963"/>
          </a:xfrm>
        </p:spPr>
        <p:txBody>
          <a:bodyPr>
            <a:normAutofit/>
          </a:bodyPr>
          <a:lstStyle/>
          <a:p>
            <a:r>
              <a:rPr lang="en-US" dirty="0" smtClean="0"/>
              <a:t>FSS gives </a:t>
            </a:r>
            <a:r>
              <a:rPr lang="en-US" b="1" dirty="0" smtClean="0"/>
              <a:t>reusable</a:t>
            </a:r>
            <a:r>
              <a:rPr lang="en-US" dirty="0" smtClean="0"/>
              <a:t> evaluation of secret function</a:t>
            </a:r>
          </a:p>
          <a:p>
            <a:endParaRPr lang="en-US" sz="1200" dirty="0" smtClean="0"/>
          </a:p>
          <a:p>
            <a:r>
              <a:rPr lang="en-US" dirty="0" smtClean="0"/>
              <a:t>Can use this for secure computation!</a:t>
            </a:r>
          </a:p>
          <a:p>
            <a:pPr lvl="1"/>
            <a:r>
              <a:rPr lang="en-US" dirty="0" smtClean="0"/>
              <a:t>Preprocessing: Generate FSS keys (of some function) </a:t>
            </a:r>
          </a:p>
          <a:p>
            <a:pPr lvl="1"/>
            <a:r>
              <a:rPr lang="en-US" dirty="0" smtClean="0"/>
              <a:t>Online phase:  Reuse FSS to evaluate on many inputs </a:t>
            </a:r>
            <a:br>
              <a:rPr lang="en-US" dirty="0" smtClean="0"/>
            </a:br>
            <a:r>
              <a:rPr lang="en-US" dirty="0" smtClean="0"/>
              <a:t>                      with </a:t>
            </a:r>
            <a:r>
              <a:rPr lang="en-US" b="1" dirty="0" smtClean="0"/>
              <a:t>low CC</a:t>
            </a:r>
            <a:endParaRPr lang="en-US" dirty="0" smtClean="0"/>
          </a:p>
          <a:p>
            <a:endParaRPr lang="en-US" sz="1200" dirty="0" smtClean="0"/>
          </a:p>
          <a:p>
            <a:r>
              <a:rPr lang="en-US" dirty="0" smtClean="0"/>
              <a:t>Only currently know how to achieve this using </a:t>
            </a:r>
            <a:r>
              <a:rPr lang="en-US" b="1" dirty="0" smtClean="0"/>
              <a:t>heavy tools</a:t>
            </a:r>
            <a:endParaRPr lang="en-US" b="1" dirty="0"/>
          </a:p>
        </p:txBody>
      </p:sp>
    </p:spTree>
    <p:extLst>
      <p:ext uri="{BB962C8B-B14F-4D97-AF65-F5344CB8AC3E}">
        <p14:creationId xmlns:p14="http://schemas.microsoft.com/office/powerpoint/2010/main" val="2670291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30665" y="4498797"/>
            <a:ext cx="7352826" cy="1414616"/>
          </a:xfrm>
          <a:prstGeom prst="rect">
            <a:avLst/>
          </a:prstGeom>
          <a:solidFill>
            <a:srgbClr val="C6D9F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820799" y="2424787"/>
            <a:ext cx="7991921" cy="1070319"/>
          </a:xfrm>
          <a:prstGeom prst="rect">
            <a:avLst/>
          </a:prstGeom>
          <a:solidFill>
            <a:srgbClr val="C6D9F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“Barriers” for FSS</a:t>
            </a:r>
            <a:endParaRPr lang="en-US" dirty="0"/>
          </a:p>
        </p:txBody>
      </p:sp>
      <p:sp>
        <p:nvSpPr>
          <p:cNvPr id="3" name="Content Placeholder 2"/>
          <p:cNvSpPr>
            <a:spLocks noGrp="1"/>
          </p:cNvSpPr>
          <p:nvPr>
            <p:ph idx="1"/>
          </p:nvPr>
        </p:nvSpPr>
        <p:spPr>
          <a:xfrm>
            <a:off x="443395" y="1697882"/>
            <a:ext cx="8229600" cy="4525963"/>
          </a:xfrm>
        </p:spPr>
        <p:txBody>
          <a:bodyPr/>
          <a:lstStyle/>
          <a:p>
            <a:r>
              <a:rPr lang="en-US" dirty="0" smtClean="0"/>
              <a:t>At the high end:</a:t>
            </a:r>
          </a:p>
          <a:p>
            <a:endParaRPr lang="en-US" dirty="0"/>
          </a:p>
          <a:p>
            <a:pPr marL="0" indent="0">
              <a:buNone/>
            </a:pPr>
            <a:endParaRPr lang="en-US" dirty="0"/>
          </a:p>
          <a:p>
            <a:pPr marL="0" indent="0">
              <a:buNone/>
            </a:pPr>
            <a:endParaRPr lang="en-US" sz="2400" dirty="0"/>
          </a:p>
          <a:p>
            <a:r>
              <a:rPr lang="en-US" dirty="0" smtClean="0"/>
              <a:t>At the low end:</a:t>
            </a:r>
          </a:p>
        </p:txBody>
      </p:sp>
      <p:graphicFrame>
        <p:nvGraphicFramePr>
          <p:cNvPr id="5" name="Table 4"/>
          <p:cNvGraphicFramePr>
            <a:graphicFrameLocks noGrp="1"/>
          </p:cNvGraphicFramePr>
          <p:nvPr>
            <p:extLst>
              <p:ext uri="{D42A27DB-BD31-4B8C-83A1-F6EECF244321}">
                <p14:modId xmlns:p14="http://schemas.microsoft.com/office/powerpoint/2010/main" val="1981065123"/>
              </p:ext>
            </p:extLst>
          </p:nvPr>
        </p:nvGraphicFramePr>
        <p:xfrm>
          <a:off x="897317" y="2471827"/>
          <a:ext cx="7841165" cy="944879"/>
        </p:xfrm>
        <a:graphic>
          <a:graphicData uri="http://schemas.openxmlformats.org/drawingml/2006/table">
            <a:tbl>
              <a:tblPr firstRow="1" bandRow="1">
                <a:tableStyleId>{2D5ABB26-0587-4C30-8999-92F81FD0307C}</a:tableStyleId>
              </a:tblPr>
              <a:tblGrid>
                <a:gridCol w="2250193"/>
                <a:gridCol w="842097"/>
                <a:gridCol w="4748875"/>
              </a:tblGrid>
              <a:tr h="370840">
                <a:tc>
                  <a:txBody>
                    <a:bodyPr/>
                    <a:lstStyle/>
                    <a:p>
                      <a:pPr algn="r"/>
                      <a:r>
                        <a:rPr lang="en-US" sz="2800" dirty="0" smtClean="0"/>
                        <a:t>FSS for </a:t>
                      </a:r>
                      <a:r>
                        <a:rPr lang="en-US" sz="2800" b="1" dirty="0" smtClean="0"/>
                        <a:t>P/Poly</a:t>
                      </a:r>
                      <a:endParaRPr lang="en-US" sz="2800" b="1" dirty="0"/>
                    </a:p>
                  </a:txBody>
                  <a:tcPr anchor="ctr"/>
                </a:tc>
                <a:tc>
                  <a:txBody>
                    <a:bodyPr/>
                    <a:lstStyle/>
                    <a:p>
                      <a:r>
                        <a:rPr lang="en-US" sz="2800" dirty="0" smtClean="0">
                          <a:sym typeface="Wingdings"/>
                        </a:rPr>
                        <a:t>  </a:t>
                      </a:r>
                      <a:r>
                        <a:rPr lang="en-US" sz="2800" dirty="0" smtClean="0"/>
                        <a:t> </a:t>
                      </a:r>
                      <a:endParaRPr lang="en-US" sz="2800" dirty="0"/>
                    </a:p>
                  </a:txBody>
                  <a:tcPr anchor="ctr"/>
                </a:tc>
                <a:tc>
                  <a:txBody>
                    <a:bodyPr/>
                    <a:lstStyle/>
                    <a:p>
                      <a:r>
                        <a:rPr lang="en-US" sz="2800" dirty="0" smtClean="0"/>
                        <a:t>Fully </a:t>
                      </a:r>
                      <a:r>
                        <a:rPr lang="en-US" sz="2800" dirty="0" err="1" smtClean="0"/>
                        <a:t>Homomorphic</a:t>
                      </a:r>
                      <a:r>
                        <a:rPr lang="en-US" sz="2800" baseline="0" dirty="0" smtClean="0"/>
                        <a:t> </a:t>
                      </a:r>
                      <a:r>
                        <a:rPr lang="en-US" sz="2800" dirty="0" smtClean="0"/>
                        <a:t>Encryption</a:t>
                      </a:r>
                    </a:p>
                    <a:p>
                      <a:r>
                        <a:rPr lang="en-US" sz="2800" dirty="0" smtClean="0"/>
                        <a:t>Reusable Garbled Circuits</a:t>
                      </a:r>
                      <a:endParaRPr lang="en-US" sz="2800" dirty="0"/>
                    </a:p>
                  </a:txBody>
                  <a:tcPr anchor="ctr"/>
                </a:tc>
              </a:tr>
            </a:tbl>
          </a:graphicData>
        </a:graphic>
      </p:graphicFrame>
      <p:cxnSp>
        <p:nvCxnSpPr>
          <p:cNvPr id="7" name="Straight Arrow Connector 6"/>
          <p:cNvCxnSpPr/>
          <p:nvPr/>
        </p:nvCxnSpPr>
        <p:spPr>
          <a:xfrm>
            <a:off x="3244145" y="2966213"/>
            <a:ext cx="607414" cy="0"/>
          </a:xfrm>
          <a:prstGeom prst="straightConnector1">
            <a:avLst/>
          </a:prstGeom>
          <a:ln>
            <a:prstDash val="dash"/>
            <a:tailEnd type="arrow"/>
          </a:ln>
        </p:spPr>
        <p:style>
          <a:lnRef idx="2">
            <a:schemeClr val="accent1"/>
          </a:lnRef>
          <a:fillRef idx="0">
            <a:schemeClr val="accent1"/>
          </a:fillRef>
          <a:effectRef idx="1">
            <a:schemeClr val="accent1"/>
          </a:effectRef>
          <a:fontRef idx="minor">
            <a:schemeClr val="tx1"/>
          </a:fontRef>
        </p:style>
      </p:cxnSp>
      <p:graphicFrame>
        <p:nvGraphicFramePr>
          <p:cNvPr id="8" name="Table 7"/>
          <p:cNvGraphicFramePr>
            <a:graphicFrameLocks noGrp="1"/>
          </p:cNvGraphicFramePr>
          <p:nvPr>
            <p:extLst>
              <p:ext uri="{D42A27DB-BD31-4B8C-83A1-F6EECF244321}">
                <p14:modId xmlns:p14="http://schemas.microsoft.com/office/powerpoint/2010/main" val="4242982833"/>
              </p:ext>
            </p:extLst>
          </p:nvPr>
        </p:nvGraphicFramePr>
        <p:xfrm>
          <a:off x="883512" y="4499688"/>
          <a:ext cx="7841165" cy="1371599"/>
        </p:xfrm>
        <a:graphic>
          <a:graphicData uri="http://schemas.openxmlformats.org/drawingml/2006/table">
            <a:tbl>
              <a:tblPr firstRow="1" bandRow="1">
                <a:tableStyleId>{2D5ABB26-0587-4C30-8999-92F81FD0307C}</a:tableStyleId>
              </a:tblPr>
              <a:tblGrid>
                <a:gridCol w="2250193"/>
                <a:gridCol w="887908"/>
                <a:gridCol w="4703064"/>
              </a:tblGrid>
              <a:tr h="370840">
                <a:tc>
                  <a:txBody>
                    <a:bodyPr/>
                    <a:lstStyle/>
                    <a:p>
                      <a:pPr algn="r"/>
                      <a:r>
                        <a:rPr lang="en-US" sz="2800" dirty="0" smtClean="0"/>
                        <a:t>FSS for </a:t>
                      </a:r>
                      <a:r>
                        <a:rPr lang="en-US" sz="2800" b="1" dirty="0" smtClean="0"/>
                        <a:t>AC</a:t>
                      </a:r>
                      <a:r>
                        <a:rPr lang="en-US" sz="2800" b="1" baseline="30000" dirty="0" smtClean="0"/>
                        <a:t>0</a:t>
                      </a:r>
                      <a:endParaRPr lang="en-US" sz="2800" b="1" baseline="30000" dirty="0"/>
                    </a:p>
                  </a:txBody>
                  <a:tcPr anchor="ctr"/>
                </a:tc>
                <a:tc>
                  <a:txBody>
                    <a:bodyPr/>
                    <a:lstStyle/>
                    <a:p>
                      <a:r>
                        <a:rPr lang="en-US" sz="2800" dirty="0" smtClean="0">
                          <a:sym typeface="Wingdings"/>
                        </a:rPr>
                        <a:t>  </a:t>
                      </a:r>
                      <a:r>
                        <a:rPr lang="en-US" sz="2800" dirty="0" smtClean="0"/>
                        <a:t> </a:t>
                      </a:r>
                      <a:endParaRPr lang="en-US" sz="2800" dirty="0"/>
                    </a:p>
                  </a:txBody>
                  <a:tcPr anchor="ctr"/>
                </a:tc>
                <a:tc>
                  <a:txBody>
                    <a:bodyPr/>
                    <a:lstStyle/>
                    <a:p>
                      <a:r>
                        <a:rPr lang="en-US" sz="2800" dirty="0" err="1" smtClean="0"/>
                        <a:t>Homomorphic</a:t>
                      </a:r>
                      <a:r>
                        <a:rPr lang="en-US" sz="2800" dirty="0" smtClean="0"/>
                        <a:t> Encryption or</a:t>
                      </a:r>
                    </a:p>
                    <a:p>
                      <a:r>
                        <a:rPr lang="en-US" sz="2800" dirty="0" smtClean="0"/>
                        <a:t>Reusable Garbled Circuits</a:t>
                      </a:r>
                    </a:p>
                    <a:p>
                      <a:r>
                        <a:rPr lang="en-US" sz="2800" i="1" dirty="0" smtClean="0"/>
                        <a:t>for </a:t>
                      </a:r>
                      <a:r>
                        <a:rPr lang="en-US" sz="2800" b="1" i="1" dirty="0" smtClean="0"/>
                        <a:t>AC</a:t>
                      </a:r>
                      <a:r>
                        <a:rPr lang="en-US" sz="2800" b="1" i="1" baseline="30000" dirty="0" smtClean="0"/>
                        <a:t>0</a:t>
                      </a:r>
                      <a:endParaRPr lang="en-US" sz="2800" b="1" i="1" dirty="0"/>
                    </a:p>
                  </a:txBody>
                  <a:tcPr anchor="ctr"/>
                </a:tc>
              </a:tr>
            </a:tbl>
          </a:graphicData>
        </a:graphic>
      </p:graphicFrame>
      <p:cxnSp>
        <p:nvCxnSpPr>
          <p:cNvPr id="9" name="Straight Arrow Connector 8"/>
          <p:cNvCxnSpPr/>
          <p:nvPr/>
        </p:nvCxnSpPr>
        <p:spPr>
          <a:xfrm>
            <a:off x="3244145" y="5230660"/>
            <a:ext cx="607414" cy="0"/>
          </a:xfrm>
          <a:prstGeom prst="straightConnector1">
            <a:avLst/>
          </a:prstGeom>
          <a:ln>
            <a:prstDash val="dash"/>
            <a:tailEnd type="arrow"/>
          </a:ln>
        </p:spPr>
        <p:style>
          <a:lnRef idx="2">
            <a:schemeClr val="accent1"/>
          </a:lnRef>
          <a:fillRef idx="0">
            <a:schemeClr val="accent1"/>
          </a:fillRef>
          <a:effectRef idx="1">
            <a:schemeClr val="accent1"/>
          </a:effectRef>
          <a:fontRef idx="minor">
            <a:schemeClr val="tx1"/>
          </a:fontRef>
        </p:style>
      </p:cxnSp>
      <p:sp>
        <p:nvSpPr>
          <p:cNvPr id="13" name="Rectangular Callout 12"/>
          <p:cNvSpPr/>
          <p:nvPr/>
        </p:nvSpPr>
        <p:spPr>
          <a:xfrm>
            <a:off x="3536699" y="1386345"/>
            <a:ext cx="3989606" cy="930826"/>
          </a:xfrm>
          <a:prstGeom prst="wedgeRectCallout">
            <a:avLst>
              <a:gd name="adj1" fmla="val -49885"/>
              <a:gd name="adj2" fmla="val 10142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2"/>
                </a:solidFill>
              </a:rPr>
              <a:t>“Implies something currently only achieved using…”</a:t>
            </a:r>
            <a:endParaRPr lang="en-US" sz="2400" dirty="0">
              <a:solidFill>
                <a:schemeClr val="tx2"/>
              </a:solidFill>
            </a:endParaRPr>
          </a:p>
        </p:txBody>
      </p:sp>
    </p:spTree>
    <p:extLst>
      <p:ext uri="{BB962C8B-B14F-4D97-AF65-F5344CB8AC3E}">
        <p14:creationId xmlns:p14="http://schemas.microsoft.com/office/powerpoint/2010/main" val="2850966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7" name="Straight Connector 56"/>
          <p:cNvCxnSpPr/>
          <p:nvPr/>
        </p:nvCxnSpPr>
        <p:spPr>
          <a:xfrm>
            <a:off x="4905905" y="1399745"/>
            <a:ext cx="0" cy="5321934"/>
          </a:xfrm>
          <a:prstGeom prst="line">
            <a:avLst/>
          </a:prstGeom>
          <a:ln>
            <a:solidFill>
              <a:schemeClr val="bg1">
                <a:lumMod val="75000"/>
              </a:schemeClr>
            </a:solidFill>
            <a:prstDash val="dash"/>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P/Poly Case: First Intuition</a:t>
            </a:r>
            <a:endParaRPr lang="en-US" dirty="0"/>
          </a:p>
        </p:txBody>
      </p:sp>
      <p:sp>
        <p:nvSpPr>
          <p:cNvPr id="4" name="TextBox 3"/>
          <p:cNvSpPr txBox="1"/>
          <p:nvPr/>
        </p:nvSpPr>
        <p:spPr>
          <a:xfrm>
            <a:off x="2584824" y="1537037"/>
            <a:ext cx="4470914" cy="461665"/>
          </a:xfrm>
          <a:prstGeom prst="rect">
            <a:avLst/>
          </a:prstGeom>
          <a:noFill/>
        </p:spPr>
        <p:txBody>
          <a:bodyPr wrap="square" rtlCol="0">
            <a:spAutoFit/>
          </a:bodyPr>
          <a:lstStyle/>
          <a:p>
            <a:r>
              <a:rPr lang="en-US" sz="2400" b="1" u="sng" dirty="0" smtClean="0"/>
              <a:t>Alice</a:t>
            </a:r>
            <a:r>
              <a:rPr lang="en-US" sz="2400" b="1" dirty="0" smtClean="0"/>
              <a:t>							</a:t>
            </a:r>
            <a:r>
              <a:rPr lang="en-US" sz="2400" b="1" u="sng" dirty="0" smtClean="0"/>
              <a:t>Bob</a:t>
            </a:r>
            <a:r>
              <a:rPr lang="en-US" sz="2400" b="1" dirty="0" smtClean="0"/>
              <a:t> </a:t>
            </a:r>
            <a:endParaRPr lang="en-US" sz="2400" b="1" dirty="0"/>
          </a:p>
        </p:txBody>
      </p:sp>
      <p:sp>
        <p:nvSpPr>
          <p:cNvPr id="5" name="Rectangle 4"/>
          <p:cNvSpPr/>
          <p:nvPr/>
        </p:nvSpPr>
        <p:spPr>
          <a:xfrm>
            <a:off x="2079807" y="2231843"/>
            <a:ext cx="5432123" cy="976456"/>
          </a:xfrm>
          <a:prstGeom prst="rect">
            <a:avLst/>
          </a:prstGeom>
          <a:solidFill>
            <a:schemeClr val="tx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p:txBody>
      </p:sp>
      <p:sp>
        <p:nvSpPr>
          <p:cNvPr id="6" name="TextBox 5"/>
          <p:cNvSpPr txBox="1"/>
          <p:nvPr/>
        </p:nvSpPr>
        <p:spPr>
          <a:xfrm>
            <a:off x="4742004" y="2309179"/>
            <a:ext cx="490063" cy="707886"/>
          </a:xfrm>
          <a:prstGeom prst="rect">
            <a:avLst/>
          </a:prstGeom>
          <a:noFill/>
        </p:spPr>
        <p:txBody>
          <a:bodyPr wrap="none" rtlCol="0">
            <a:spAutoFit/>
          </a:bodyPr>
          <a:lstStyle/>
          <a:p>
            <a:r>
              <a:rPr lang="en-US" sz="4000" i="1" dirty="0" smtClean="0"/>
              <a:t>f</a:t>
            </a:r>
            <a:endParaRPr lang="en-US" sz="4000" i="1" dirty="0"/>
          </a:p>
        </p:txBody>
      </p:sp>
      <p:sp>
        <p:nvSpPr>
          <p:cNvPr id="7" name="TextBox 6"/>
          <p:cNvSpPr txBox="1"/>
          <p:nvPr/>
        </p:nvSpPr>
        <p:spPr>
          <a:xfrm rot="16200000">
            <a:off x="-606612" y="2155129"/>
            <a:ext cx="1936648" cy="461665"/>
          </a:xfrm>
          <a:prstGeom prst="rect">
            <a:avLst/>
          </a:prstGeom>
          <a:noFill/>
        </p:spPr>
        <p:txBody>
          <a:bodyPr wrap="none" rtlCol="0">
            <a:spAutoFit/>
          </a:bodyPr>
          <a:lstStyle/>
          <a:p>
            <a:r>
              <a:rPr lang="en-US" sz="2400" dirty="0" smtClean="0">
                <a:solidFill>
                  <a:srgbClr val="595959"/>
                </a:solidFill>
              </a:rPr>
              <a:t>Preprocessing</a:t>
            </a:r>
          </a:p>
        </p:txBody>
      </p:sp>
      <p:sp>
        <p:nvSpPr>
          <p:cNvPr id="9" name="TextBox 8"/>
          <p:cNvSpPr txBox="1"/>
          <p:nvPr/>
        </p:nvSpPr>
        <p:spPr>
          <a:xfrm>
            <a:off x="5909933" y="2683935"/>
            <a:ext cx="1665189" cy="400110"/>
          </a:xfrm>
          <a:prstGeom prst="rect">
            <a:avLst/>
          </a:prstGeom>
          <a:noFill/>
        </p:spPr>
        <p:txBody>
          <a:bodyPr wrap="none" rtlCol="0">
            <a:spAutoFit/>
          </a:bodyPr>
          <a:lstStyle/>
          <a:p>
            <a:r>
              <a:rPr lang="en-US" sz="2000" dirty="0" smtClean="0"/>
              <a:t>Using the FSS!</a:t>
            </a:r>
            <a:endParaRPr lang="en-US" sz="2000" dirty="0"/>
          </a:p>
        </p:txBody>
      </p:sp>
      <p:cxnSp>
        <p:nvCxnSpPr>
          <p:cNvPr id="10" name="Straight Connector 9"/>
          <p:cNvCxnSpPr/>
          <p:nvPr/>
        </p:nvCxnSpPr>
        <p:spPr>
          <a:xfrm>
            <a:off x="130880" y="3422928"/>
            <a:ext cx="8994589" cy="0"/>
          </a:xfrm>
          <a:prstGeom prst="line">
            <a:avLst/>
          </a:prstGeom>
          <a:ln w="38100" cmpd="sng">
            <a:solidFill>
              <a:srgbClr val="000000"/>
            </a:solidFill>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rot="16200000">
            <a:off x="-141415" y="3942276"/>
            <a:ext cx="1006255" cy="461665"/>
          </a:xfrm>
          <a:prstGeom prst="rect">
            <a:avLst/>
          </a:prstGeom>
          <a:noFill/>
        </p:spPr>
        <p:txBody>
          <a:bodyPr wrap="none" rtlCol="0">
            <a:spAutoFit/>
          </a:bodyPr>
          <a:lstStyle/>
          <a:p>
            <a:r>
              <a:rPr lang="en-US" sz="2400" dirty="0" smtClean="0">
                <a:solidFill>
                  <a:srgbClr val="595959"/>
                </a:solidFill>
              </a:rPr>
              <a:t>Online</a:t>
            </a:r>
          </a:p>
        </p:txBody>
      </p:sp>
      <p:sp>
        <p:nvSpPr>
          <p:cNvPr id="12" name="TextBox 11"/>
          <p:cNvSpPr txBox="1"/>
          <p:nvPr/>
        </p:nvSpPr>
        <p:spPr>
          <a:xfrm>
            <a:off x="3681573" y="3044677"/>
            <a:ext cx="505886" cy="523220"/>
          </a:xfrm>
          <a:prstGeom prst="rect">
            <a:avLst/>
          </a:prstGeom>
          <a:solidFill>
            <a:schemeClr val="accent1">
              <a:lumMod val="40000"/>
              <a:lumOff val="60000"/>
              <a:alpha val="60000"/>
            </a:schemeClr>
          </a:solidFill>
        </p:spPr>
        <p:txBody>
          <a:bodyPr wrap="none" rtlCol="0">
            <a:spAutoFit/>
          </a:bodyPr>
          <a:lstStyle/>
          <a:p>
            <a:r>
              <a:rPr lang="en-US" sz="2800" i="1" dirty="0" err="1" smtClean="0">
                <a:cs typeface="Gill Sans MT"/>
              </a:rPr>
              <a:t>f</a:t>
            </a:r>
            <a:r>
              <a:rPr lang="en-US" sz="2800" i="1" baseline="-25000" dirty="0" err="1" smtClean="0">
                <a:cs typeface="Gill Sans MT"/>
              </a:rPr>
              <a:t>A</a:t>
            </a:r>
            <a:r>
              <a:rPr lang="en-US" sz="2800" i="1" baseline="-25000" dirty="0" smtClean="0">
                <a:cs typeface="Gill Sans MT"/>
              </a:rPr>
              <a:t> </a:t>
            </a:r>
            <a:endParaRPr lang="en-US" sz="2800" i="1" baseline="-25000" dirty="0">
              <a:cs typeface="Gill Sans MT"/>
            </a:endParaRPr>
          </a:p>
        </p:txBody>
      </p:sp>
      <p:sp>
        <p:nvSpPr>
          <p:cNvPr id="13" name="TextBox 12"/>
          <p:cNvSpPr txBox="1"/>
          <p:nvPr/>
        </p:nvSpPr>
        <p:spPr>
          <a:xfrm>
            <a:off x="5729339" y="3088100"/>
            <a:ext cx="497587" cy="523220"/>
          </a:xfrm>
          <a:prstGeom prst="rect">
            <a:avLst/>
          </a:prstGeom>
          <a:solidFill>
            <a:schemeClr val="accent1">
              <a:lumMod val="40000"/>
              <a:lumOff val="60000"/>
              <a:alpha val="60000"/>
            </a:schemeClr>
          </a:solidFill>
        </p:spPr>
        <p:txBody>
          <a:bodyPr wrap="none" rtlCol="0">
            <a:spAutoFit/>
          </a:bodyPr>
          <a:lstStyle/>
          <a:p>
            <a:r>
              <a:rPr lang="en-US" sz="2800" i="1" dirty="0" err="1" smtClean="0">
                <a:cs typeface="Gill Sans MT"/>
              </a:rPr>
              <a:t>f</a:t>
            </a:r>
            <a:r>
              <a:rPr lang="en-US" sz="2800" i="1" baseline="-25000" dirty="0" err="1" smtClean="0">
                <a:cs typeface="Gill Sans MT"/>
              </a:rPr>
              <a:t>B</a:t>
            </a:r>
            <a:r>
              <a:rPr lang="en-US" sz="2800" i="1" baseline="-25000" dirty="0" smtClean="0">
                <a:cs typeface="Gill Sans MT"/>
              </a:rPr>
              <a:t> </a:t>
            </a:r>
            <a:endParaRPr lang="en-US" sz="2800" i="1" baseline="-25000" dirty="0">
              <a:cs typeface="Gill Sans MT"/>
            </a:endParaRPr>
          </a:p>
        </p:txBody>
      </p:sp>
      <p:cxnSp>
        <p:nvCxnSpPr>
          <p:cNvPr id="14" name="Straight Arrow Connector 13"/>
          <p:cNvCxnSpPr/>
          <p:nvPr/>
        </p:nvCxnSpPr>
        <p:spPr>
          <a:xfrm flipH="1">
            <a:off x="4067880" y="2925144"/>
            <a:ext cx="343647" cy="37353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5445456" y="2918373"/>
            <a:ext cx="343647" cy="37353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2142952" y="3690518"/>
            <a:ext cx="609606" cy="461665"/>
          </a:xfrm>
          <a:prstGeom prst="rect">
            <a:avLst/>
          </a:prstGeom>
          <a:noFill/>
        </p:spPr>
        <p:txBody>
          <a:bodyPr wrap="none" rtlCol="0">
            <a:spAutoFit/>
          </a:bodyPr>
          <a:lstStyle/>
          <a:p>
            <a:r>
              <a:rPr lang="en-US" sz="2400" b="1" i="1" dirty="0" smtClean="0"/>
              <a:t>x</a:t>
            </a:r>
            <a:r>
              <a:rPr lang="en-US" sz="2400" b="1" i="1" baseline="-25000" dirty="0" smtClean="0"/>
              <a:t>A</a:t>
            </a:r>
            <a:r>
              <a:rPr lang="en-US" sz="2400" b="1" i="1" baseline="30000" dirty="0" smtClean="0"/>
              <a:t>1</a:t>
            </a:r>
            <a:endParaRPr lang="en-US" sz="2400" b="1" i="1" baseline="30000" dirty="0"/>
          </a:p>
        </p:txBody>
      </p:sp>
      <p:sp>
        <p:nvSpPr>
          <p:cNvPr id="17" name="TextBox 16"/>
          <p:cNvSpPr txBox="1"/>
          <p:nvPr/>
        </p:nvSpPr>
        <p:spPr>
          <a:xfrm>
            <a:off x="6639746" y="3669981"/>
            <a:ext cx="609606" cy="461665"/>
          </a:xfrm>
          <a:prstGeom prst="rect">
            <a:avLst/>
          </a:prstGeom>
          <a:noFill/>
        </p:spPr>
        <p:txBody>
          <a:bodyPr wrap="none" rtlCol="0">
            <a:spAutoFit/>
          </a:bodyPr>
          <a:lstStyle/>
          <a:p>
            <a:r>
              <a:rPr lang="en-US" sz="2400" b="1" i="1" dirty="0" smtClean="0"/>
              <a:t>x</a:t>
            </a:r>
            <a:r>
              <a:rPr lang="en-US" sz="2400" b="1" i="1" baseline="-25000" dirty="0" smtClean="0"/>
              <a:t>B</a:t>
            </a:r>
            <a:r>
              <a:rPr lang="en-US" sz="2400" b="1" i="1" baseline="30000" dirty="0" smtClean="0"/>
              <a:t>1</a:t>
            </a:r>
            <a:endParaRPr lang="en-US" sz="2400" b="1" i="1" baseline="30000" dirty="0"/>
          </a:p>
        </p:txBody>
      </p:sp>
      <p:sp>
        <p:nvSpPr>
          <p:cNvPr id="18" name="TextBox 17"/>
          <p:cNvSpPr txBox="1"/>
          <p:nvPr/>
        </p:nvSpPr>
        <p:spPr>
          <a:xfrm>
            <a:off x="3445395" y="3750282"/>
            <a:ext cx="2781531" cy="461665"/>
          </a:xfrm>
          <a:prstGeom prst="rect">
            <a:avLst/>
          </a:prstGeom>
          <a:noFill/>
        </p:spPr>
        <p:txBody>
          <a:bodyPr wrap="none" rtlCol="0">
            <a:spAutoFit/>
          </a:bodyPr>
          <a:lstStyle/>
          <a:p>
            <a:r>
              <a:rPr lang="en-US" sz="2400" b="1" dirty="0" smtClean="0"/>
              <a:t>Along come inputs…</a:t>
            </a:r>
            <a:endParaRPr lang="en-US" sz="2400" b="1" dirty="0"/>
          </a:p>
        </p:txBody>
      </p:sp>
      <p:cxnSp>
        <p:nvCxnSpPr>
          <p:cNvPr id="29" name="Straight Arrow Connector 28"/>
          <p:cNvCxnSpPr/>
          <p:nvPr/>
        </p:nvCxnSpPr>
        <p:spPr>
          <a:xfrm flipH="1">
            <a:off x="5070740" y="4925108"/>
            <a:ext cx="1957790"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H="1">
            <a:off x="2759451" y="4930833"/>
            <a:ext cx="1915829" cy="0"/>
          </a:xfrm>
          <a:prstGeom prst="straightConnector1">
            <a:avLst/>
          </a:prstGeom>
          <a:ln>
            <a:solidFill>
              <a:srgbClr val="000000"/>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5445456" y="4439519"/>
            <a:ext cx="1541880" cy="461665"/>
          </a:xfrm>
          <a:prstGeom prst="rect">
            <a:avLst/>
          </a:prstGeom>
          <a:noFill/>
        </p:spPr>
        <p:txBody>
          <a:bodyPr wrap="square" rtlCol="0">
            <a:spAutoFit/>
          </a:bodyPr>
          <a:lstStyle/>
          <a:p>
            <a:r>
              <a:rPr lang="en-US" sz="2400" i="1" dirty="0" err="1" smtClean="0">
                <a:cs typeface="Gill Sans MT"/>
              </a:rPr>
              <a:t>f</a:t>
            </a:r>
            <a:r>
              <a:rPr lang="en-US" sz="2400" i="1" baseline="-25000" dirty="0" err="1" smtClean="0">
                <a:cs typeface="Gill Sans MT"/>
              </a:rPr>
              <a:t>B</a:t>
            </a:r>
            <a:r>
              <a:rPr lang="en-US" sz="2400" dirty="0" smtClean="0">
                <a:cs typeface="Gill Sans MT"/>
              </a:rPr>
              <a:t>(</a:t>
            </a:r>
            <a:r>
              <a:rPr lang="en-US" sz="2400" dirty="0" smtClean="0"/>
              <a:t>inputs</a:t>
            </a:r>
            <a:r>
              <a:rPr lang="en-US" sz="2400" dirty="0" smtClean="0">
                <a:cs typeface="Gill Sans MT"/>
              </a:rPr>
              <a:t>)</a:t>
            </a:r>
            <a:endParaRPr lang="en-US" sz="2400" dirty="0"/>
          </a:p>
        </p:txBody>
      </p:sp>
      <p:sp>
        <p:nvSpPr>
          <p:cNvPr id="51" name="TextBox 50"/>
          <p:cNvSpPr txBox="1"/>
          <p:nvPr/>
        </p:nvSpPr>
        <p:spPr>
          <a:xfrm>
            <a:off x="3048683" y="4469168"/>
            <a:ext cx="1541880" cy="461665"/>
          </a:xfrm>
          <a:prstGeom prst="rect">
            <a:avLst/>
          </a:prstGeom>
          <a:noFill/>
        </p:spPr>
        <p:txBody>
          <a:bodyPr wrap="square" rtlCol="0">
            <a:spAutoFit/>
          </a:bodyPr>
          <a:lstStyle/>
          <a:p>
            <a:r>
              <a:rPr lang="en-US" sz="2400" i="1" dirty="0" err="1" smtClean="0">
                <a:cs typeface="Gill Sans MT"/>
              </a:rPr>
              <a:t>f</a:t>
            </a:r>
            <a:r>
              <a:rPr lang="en-US" sz="2400" i="1" baseline="-25000" dirty="0" err="1" smtClean="0">
                <a:cs typeface="Gill Sans MT"/>
              </a:rPr>
              <a:t>A</a:t>
            </a:r>
            <a:r>
              <a:rPr lang="en-US" sz="2400" dirty="0" smtClean="0">
                <a:cs typeface="Gill Sans MT"/>
              </a:rPr>
              <a:t>(</a:t>
            </a:r>
            <a:r>
              <a:rPr lang="en-US" sz="2400" dirty="0" smtClean="0"/>
              <a:t>inputs</a:t>
            </a:r>
            <a:r>
              <a:rPr lang="en-US" sz="2400" dirty="0" smtClean="0">
                <a:cs typeface="Gill Sans MT"/>
              </a:rPr>
              <a:t>)</a:t>
            </a:r>
            <a:endParaRPr lang="en-US" sz="2400" dirty="0"/>
          </a:p>
        </p:txBody>
      </p:sp>
      <p:sp>
        <p:nvSpPr>
          <p:cNvPr id="54" name="TextBox 53"/>
          <p:cNvSpPr txBox="1"/>
          <p:nvPr/>
        </p:nvSpPr>
        <p:spPr>
          <a:xfrm>
            <a:off x="1380357" y="5336511"/>
            <a:ext cx="4634602" cy="1200328"/>
          </a:xfrm>
          <a:prstGeom prst="rect">
            <a:avLst/>
          </a:prstGeom>
          <a:solidFill>
            <a:schemeClr val="accent3">
              <a:lumMod val="60000"/>
              <a:lumOff val="40000"/>
            </a:schemeClr>
          </a:solidFill>
          <a:ln w="38100" cmpd="sng">
            <a:solidFill>
              <a:srgbClr val="008000"/>
            </a:solidFill>
          </a:ln>
        </p:spPr>
        <p:txBody>
          <a:bodyPr wrap="none" rtlCol="0">
            <a:spAutoFit/>
          </a:bodyPr>
          <a:lstStyle/>
          <a:p>
            <a:pPr marL="342900" indent="-342900">
              <a:buFont typeface="Arial"/>
              <a:buChar char="•"/>
            </a:pPr>
            <a:r>
              <a:rPr lang="en-US" sz="2400" dirty="0"/>
              <a:t>Low </a:t>
            </a:r>
            <a:r>
              <a:rPr lang="en-US" sz="2400" dirty="0" smtClean="0"/>
              <a:t>CC</a:t>
            </a:r>
          </a:p>
          <a:p>
            <a:pPr marL="342900" indent="-342900">
              <a:buFont typeface="Arial"/>
              <a:buChar char="•"/>
            </a:pPr>
            <a:r>
              <a:rPr lang="en-US" sz="2400" dirty="0" smtClean="0"/>
              <a:t>Can recover </a:t>
            </a:r>
            <a:r>
              <a:rPr lang="en-US" sz="2400" i="1" dirty="0" smtClean="0"/>
              <a:t>f</a:t>
            </a:r>
            <a:r>
              <a:rPr lang="en-US" sz="2400" dirty="0" smtClean="0"/>
              <a:t>(inputs)</a:t>
            </a:r>
          </a:p>
          <a:p>
            <a:pPr marL="342900" indent="-342900">
              <a:buFont typeface="Arial"/>
              <a:buChar char="•"/>
            </a:pPr>
            <a:r>
              <a:rPr lang="en-US" sz="2400" dirty="0" smtClean="0"/>
              <a:t>Reveals nothing beyond </a:t>
            </a:r>
            <a:r>
              <a:rPr lang="en-US" sz="2400" i="1" dirty="0" smtClean="0"/>
              <a:t>f</a:t>
            </a:r>
            <a:r>
              <a:rPr lang="en-US" sz="2400" dirty="0" smtClean="0"/>
              <a:t>(inputs)</a:t>
            </a:r>
            <a:endParaRPr lang="en-US" sz="2400" dirty="0"/>
          </a:p>
        </p:txBody>
      </p:sp>
      <p:sp>
        <p:nvSpPr>
          <p:cNvPr id="55" name="Rectangular Callout 54"/>
          <p:cNvSpPr/>
          <p:nvPr/>
        </p:nvSpPr>
        <p:spPr>
          <a:xfrm>
            <a:off x="6144618" y="5308899"/>
            <a:ext cx="2181169" cy="1258350"/>
          </a:xfrm>
          <a:prstGeom prst="wedgeRectCallout">
            <a:avLst>
              <a:gd name="adj1" fmla="val -47259"/>
              <a:gd name="adj2" fmla="val -80580"/>
            </a:avLst>
          </a:prstGeom>
          <a:solidFill>
            <a:schemeClr val="accent2">
              <a:lumMod val="60000"/>
              <a:lumOff val="40000"/>
            </a:schemeClr>
          </a:solidFill>
          <a:ln w="38100" cmpd="sng">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rPr>
              <a:t>But to </a:t>
            </a:r>
            <a:r>
              <a:rPr lang="en-US" sz="2400" i="1" dirty="0" smtClean="0">
                <a:solidFill>
                  <a:srgbClr val="000000"/>
                </a:solidFill>
              </a:rPr>
              <a:t>compute</a:t>
            </a:r>
            <a:r>
              <a:rPr lang="en-US" sz="2400" dirty="0" smtClean="0">
                <a:solidFill>
                  <a:srgbClr val="000000"/>
                </a:solidFill>
              </a:rPr>
              <a:t> these, need to reveal inputs!</a:t>
            </a:r>
            <a:endParaRPr lang="en-US" sz="2400" dirty="0">
              <a:solidFill>
                <a:srgbClr val="000000"/>
              </a:solidFill>
            </a:endParaRPr>
          </a:p>
        </p:txBody>
      </p:sp>
    </p:spTree>
    <p:extLst>
      <p:ext uri="{BB962C8B-B14F-4D97-AF65-F5344CB8AC3E}">
        <p14:creationId xmlns:p14="http://schemas.microsoft.com/office/powerpoint/2010/main" val="3343529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animBg="1"/>
      <p:bldP spid="13" grpId="0" animBg="1"/>
      <p:bldP spid="16" grpId="0"/>
      <p:bldP spid="17" grpId="0"/>
      <p:bldP spid="18" grpId="0"/>
      <p:bldP spid="50" grpId="0"/>
      <p:bldP spid="51" grpId="0"/>
      <p:bldP spid="54" grpId="0" animBg="1"/>
      <p:bldP spid="5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p:cNvCxnSpPr/>
          <p:nvPr/>
        </p:nvCxnSpPr>
        <p:spPr>
          <a:xfrm>
            <a:off x="4905905" y="1683760"/>
            <a:ext cx="0" cy="5051725"/>
          </a:xfrm>
          <a:prstGeom prst="line">
            <a:avLst/>
          </a:prstGeom>
          <a:ln>
            <a:solidFill>
              <a:schemeClr val="bg1">
                <a:lumMod val="75000"/>
              </a:schemeClr>
            </a:solidFill>
            <a:prstDash val="dash"/>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normAutofit/>
          </a:bodyPr>
          <a:lstStyle/>
          <a:p>
            <a:r>
              <a:rPr lang="en-US" dirty="0" smtClean="0"/>
              <a:t> MPC from (FSS for P/Poly) + SKE</a:t>
            </a:r>
            <a:endParaRPr lang="en-US" dirty="0"/>
          </a:p>
        </p:txBody>
      </p:sp>
      <p:sp>
        <p:nvSpPr>
          <p:cNvPr id="4" name="TextBox 3"/>
          <p:cNvSpPr txBox="1"/>
          <p:nvPr/>
        </p:nvSpPr>
        <p:spPr>
          <a:xfrm>
            <a:off x="2584824" y="1627832"/>
            <a:ext cx="4470914" cy="461665"/>
          </a:xfrm>
          <a:prstGeom prst="rect">
            <a:avLst/>
          </a:prstGeom>
          <a:noFill/>
        </p:spPr>
        <p:txBody>
          <a:bodyPr wrap="square" rtlCol="0">
            <a:spAutoFit/>
          </a:bodyPr>
          <a:lstStyle/>
          <a:p>
            <a:r>
              <a:rPr lang="en-US" sz="2400" b="1" u="sng" dirty="0" smtClean="0"/>
              <a:t>Alice</a:t>
            </a:r>
            <a:r>
              <a:rPr lang="en-US" sz="2400" b="1" dirty="0" smtClean="0"/>
              <a:t>							</a:t>
            </a:r>
            <a:r>
              <a:rPr lang="en-US" sz="2400" b="1" u="sng" dirty="0" smtClean="0"/>
              <a:t>Bob</a:t>
            </a:r>
            <a:r>
              <a:rPr lang="en-US" sz="2400" b="1" dirty="0" smtClean="0"/>
              <a:t> </a:t>
            </a:r>
            <a:endParaRPr lang="en-US" sz="2400" b="1" dirty="0"/>
          </a:p>
        </p:txBody>
      </p:sp>
      <p:sp>
        <p:nvSpPr>
          <p:cNvPr id="6" name="Rectangle 5"/>
          <p:cNvSpPr/>
          <p:nvPr/>
        </p:nvSpPr>
        <p:spPr>
          <a:xfrm>
            <a:off x="731658" y="2187371"/>
            <a:ext cx="8282921" cy="1568561"/>
          </a:xfrm>
          <a:prstGeom prst="rect">
            <a:avLst/>
          </a:prstGeom>
          <a:solidFill>
            <a:schemeClr val="tx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p:txBody>
      </p:sp>
      <p:sp>
        <p:nvSpPr>
          <p:cNvPr id="7" name="TextBox 6"/>
          <p:cNvSpPr txBox="1"/>
          <p:nvPr/>
        </p:nvSpPr>
        <p:spPr>
          <a:xfrm>
            <a:off x="4737454" y="1366222"/>
            <a:ext cx="402036" cy="523220"/>
          </a:xfrm>
          <a:prstGeom prst="rect">
            <a:avLst/>
          </a:prstGeom>
          <a:noFill/>
        </p:spPr>
        <p:txBody>
          <a:bodyPr wrap="none" rtlCol="0">
            <a:spAutoFit/>
          </a:bodyPr>
          <a:lstStyle/>
          <a:p>
            <a:r>
              <a:rPr lang="en-US" sz="2800" i="1" dirty="0" smtClean="0"/>
              <a:t>f</a:t>
            </a:r>
            <a:endParaRPr lang="en-US" sz="2800" i="1" dirty="0"/>
          </a:p>
        </p:txBody>
      </p:sp>
      <p:sp>
        <p:nvSpPr>
          <p:cNvPr id="8" name="TextBox 7"/>
          <p:cNvSpPr txBox="1"/>
          <p:nvPr/>
        </p:nvSpPr>
        <p:spPr>
          <a:xfrm rot="16200000">
            <a:off x="-588081" y="2656816"/>
            <a:ext cx="1936648" cy="461665"/>
          </a:xfrm>
          <a:prstGeom prst="rect">
            <a:avLst/>
          </a:prstGeom>
          <a:noFill/>
        </p:spPr>
        <p:txBody>
          <a:bodyPr wrap="none" rtlCol="0">
            <a:spAutoFit/>
          </a:bodyPr>
          <a:lstStyle/>
          <a:p>
            <a:r>
              <a:rPr lang="en-US" sz="2400" dirty="0" smtClean="0">
                <a:solidFill>
                  <a:srgbClr val="595959"/>
                </a:solidFill>
              </a:rPr>
              <a:t>Preprocessing</a:t>
            </a:r>
          </a:p>
        </p:txBody>
      </p:sp>
      <p:sp>
        <p:nvSpPr>
          <p:cNvPr id="10" name="TextBox 9"/>
          <p:cNvSpPr txBox="1"/>
          <p:nvPr/>
        </p:nvSpPr>
        <p:spPr>
          <a:xfrm>
            <a:off x="3626012" y="2232958"/>
            <a:ext cx="2295019" cy="461665"/>
          </a:xfrm>
          <a:prstGeom prst="rect">
            <a:avLst/>
          </a:prstGeom>
          <a:noFill/>
        </p:spPr>
        <p:txBody>
          <a:bodyPr wrap="none" rtlCol="0">
            <a:spAutoFit/>
          </a:bodyPr>
          <a:lstStyle/>
          <a:p>
            <a:r>
              <a:rPr lang="en-US" sz="2400" dirty="0" err="1" smtClean="0"/>
              <a:t>sk</a:t>
            </a:r>
            <a:r>
              <a:rPr lang="en-US" sz="2400" baseline="-25000" dirty="0" err="1" smtClean="0"/>
              <a:t>A</a:t>
            </a:r>
            <a:r>
              <a:rPr lang="en-US" sz="2400" dirty="0" smtClean="0"/>
              <a:t>, </a:t>
            </a:r>
            <a:r>
              <a:rPr lang="en-US" sz="2400" dirty="0" err="1" smtClean="0"/>
              <a:t>sk</a:t>
            </a:r>
            <a:r>
              <a:rPr lang="en-US" sz="2400" baseline="-25000" dirty="0" err="1" smtClean="0"/>
              <a:t>B</a:t>
            </a:r>
            <a:r>
              <a:rPr lang="en-US" sz="2400" dirty="0" smtClean="0"/>
              <a:t>  SKE keys </a:t>
            </a:r>
          </a:p>
        </p:txBody>
      </p:sp>
      <p:pic>
        <p:nvPicPr>
          <p:cNvPr id="26" name="Picture 25"/>
          <p:cNvPicPr>
            <a:picLocks noChangeAspect="1"/>
          </p:cNvPicPr>
          <p:nvPr/>
        </p:nvPicPr>
        <p:blipFill>
          <a:blip r:embed="rId3"/>
          <a:stretch>
            <a:fillRect/>
          </a:stretch>
        </p:blipFill>
        <p:spPr>
          <a:xfrm>
            <a:off x="9511758" y="3313342"/>
            <a:ext cx="4991474" cy="493286"/>
          </a:xfrm>
          <a:prstGeom prst="rect">
            <a:avLst/>
          </a:prstGeom>
        </p:spPr>
      </p:pic>
      <p:cxnSp>
        <p:nvCxnSpPr>
          <p:cNvPr id="28" name="Straight Connector 27"/>
          <p:cNvCxnSpPr/>
          <p:nvPr/>
        </p:nvCxnSpPr>
        <p:spPr>
          <a:xfrm>
            <a:off x="149411" y="3883197"/>
            <a:ext cx="8994589" cy="0"/>
          </a:xfrm>
          <a:prstGeom prst="line">
            <a:avLst/>
          </a:prstGeom>
          <a:ln w="38100" cmpd="sng">
            <a:solidFill>
              <a:srgbClr val="000000"/>
            </a:solidFill>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rot="16200000">
            <a:off x="-122885" y="4557785"/>
            <a:ext cx="1006255" cy="461665"/>
          </a:xfrm>
          <a:prstGeom prst="rect">
            <a:avLst/>
          </a:prstGeom>
          <a:noFill/>
        </p:spPr>
        <p:txBody>
          <a:bodyPr wrap="none" rtlCol="0">
            <a:spAutoFit/>
          </a:bodyPr>
          <a:lstStyle/>
          <a:p>
            <a:r>
              <a:rPr lang="en-US" sz="2400" dirty="0" smtClean="0">
                <a:solidFill>
                  <a:srgbClr val="595959"/>
                </a:solidFill>
              </a:rPr>
              <a:t>Online</a:t>
            </a:r>
          </a:p>
        </p:txBody>
      </p:sp>
      <p:grpSp>
        <p:nvGrpSpPr>
          <p:cNvPr id="43" name="Group 42"/>
          <p:cNvGrpSpPr/>
          <p:nvPr/>
        </p:nvGrpSpPr>
        <p:grpSpPr>
          <a:xfrm>
            <a:off x="3700104" y="3313342"/>
            <a:ext cx="3822589" cy="882502"/>
            <a:chOff x="3700104" y="3617074"/>
            <a:chExt cx="3822589" cy="882502"/>
          </a:xfrm>
        </p:grpSpPr>
        <p:sp>
          <p:nvSpPr>
            <p:cNvPr id="20" name="TextBox 19"/>
            <p:cNvSpPr txBox="1"/>
            <p:nvPr/>
          </p:nvSpPr>
          <p:spPr>
            <a:xfrm>
              <a:off x="5857504" y="3617074"/>
              <a:ext cx="1665189" cy="400110"/>
            </a:xfrm>
            <a:prstGeom prst="rect">
              <a:avLst/>
            </a:prstGeom>
            <a:noFill/>
          </p:spPr>
          <p:txBody>
            <a:bodyPr wrap="none" rtlCol="0">
              <a:spAutoFit/>
            </a:bodyPr>
            <a:lstStyle/>
            <a:p>
              <a:r>
                <a:rPr lang="en-US" sz="2000" dirty="0" smtClean="0"/>
                <a:t>Using the FSS!</a:t>
              </a:r>
              <a:endParaRPr lang="en-US" sz="2000" dirty="0"/>
            </a:p>
          </p:txBody>
        </p:sp>
        <p:sp>
          <p:nvSpPr>
            <p:cNvPr id="24" name="TextBox 23"/>
            <p:cNvSpPr txBox="1"/>
            <p:nvPr/>
          </p:nvSpPr>
          <p:spPr>
            <a:xfrm>
              <a:off x="3700104" y="3932932"/>
              <a:ext cx="595481" cy="523221"/>
            </a:xfrm>
            <a:prstGeom prst="rect">
              <a:avLst/>
            </a:prstGeom>
            <a:solidFill>
              <a:schemeClr val="accent1">
                <a:lumMod val="40000"/>
                <a:lumOff val="60000"/>
              </a:schemeClr>
            </a:solidFill>
          </p:spPr>
          <p:txBody>
            <a:bodyPr wrap="none" rtlCol="0">
              <a:spAutoFit/>
            </a:bodyPr>
            <a:lstStyle/>
            <a:p>
              <a:r>
                <a:rPr lang="en-US" sz="2800" i="1" dirty="0" err="1" smtClean="0">
                  <a:cs typeface="Gill Sans MT"/>
                </a:rPr>
                <a:t>f’</a:t>
              </a:r>
              <a:r>
                <a:rPr lang="en-US" sz="2800" i="1" baseline="-25000" dirty="0" err="1" smtClean="0">
                  <a:cs typeface="Gill Sans MT"/>
                </a:rPr>
                <a:t>A</a:t>
              </a:r>
              <a:r>
                <a:rPr lang="en-US" sz="2800" i="1" baseline="-25000" dirty="0" smtClean="0">
                  <a:cs typeface="Gill Sans MT"/>
                </a:rPr>
                <a:t> </a:t>
              </a:r>
              <a:endParaRPr lang="en-US" sz="2800" i="1" baseline="-25000" dirty="0">
                <a:cs typeface="Gill Sans MT"/>
              </a:endParaRPr>
            </a:p>
          </p:txBody>
        </p:sp>
        <p:sp>
          <p:nvSpPr>
            <p:cNvPr id="25" name="TextBox 24"/>
            <p:cNvSpPr txBox="1"/>
            <p:nvPr/>
          </p:nvSpPr>
          <p:spPr>
            <a:xfrm>
              <a:off x="5747870" y="3976355"/>
              <a:ext cx="595481" cy="523221"/>
            </a:xfrm>
            <a:prstGeom prst="rect">
              <a:avLst/>
            </a:prstGeom>
            <a:solidFill>
              <a:schemeClr val="accent1">
                <a:lumMod val="40000"/>
                <a:lumOff val="60000"/>
              </a:schemeClr>
            </a:solidFill>
          </p:spPr>
          <p:txBody>
            <a:bodyPr wrap="none" rtlCol="0">
              <a:spAutoFit/>
            </a:bodyPr>
            <a:lstStyle/>
            <a:p>
              <a:r>
                <a:rPr lang="en-US" sz="2800" i="1" dirty="0" err="1" smtClean="0">
                  <a:cs typeface="Gill Sans MT"/>
                </a:rPr>
                <a:t>f’</a:t>
              </a:r>
              <a:r>
                <a:rPr lang="en-US" sz="2800" i="1" baseline="-25000" dirty="0" err="1" smtClean="0">
                  <a:cs typeface="Gill Sans MT"/>
                </a:rPr>
                <a:t>B</a:t>
              </a:r>
              <a:r>
                <a:rPr lang="en-US" sz="2800" i="1" baseline="-25000" dirty="0" smtClean="0">
                  <a:cs typeface="Gill Sans MT"/>
                </a:rPr>
                <a:t> </a:t>
              </a:r>
              <a:endParaRPr lang="en-US" sz="2800" i="1" baseline="-25000" dirty="0">
                <a:cs typeface="Gill Sans MT"/>
              </a:endParaRPr>
            </a:p>
          </p:txBody>
        </p:sp>
        <p:cxnSp>
          <p:nvCxnSpPr>
            <p:cNvPr id="22" name="Straight Arrow Connector 21"/>
            <p:cNvCxnSpPr/>
            <p:nvPr/>
          </p:nvCxnSpPr>
          <p:spPr>
            <a:xfrm flipH="1">
              <a:off x="4086411" y="3813399"/>
              <a:ext cx="343647" cy="37353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5463987" y="3806628"/>
              <a:ext cx="343647" cy="37353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30" name="TextBox 29"/>
          <p:cNvSpPr txBox="1"/>
          <p:nvPr/>
        </p:nvSpPr>
        <p:spPr>
          <a:xfrm>
            <a:off x="2079807" y="4292486"/>
            <a:ext cx="609606" cy="461665"/>
          </a:xfrm>
          <a:prstGeom prst="rect">
            <a:avLst/>
          </a:prstGeom>
          <a:noFill/>
        </p:spPr>
        <p:txBody>
          <a:bodyPr wrap="none" rtlCol="0">
            <a:spAutoFit/>
          </a:bodyPr>
          <a:lstStyle/>
          <a:p>
            <a:r>
              <a:rPr lang="en-US" sz="2400" b="1" i="1" dirty="0" smtClean="0"/>
              <a:t>x</a:t>
            </a:r>
            <a:r>
              <a:rPr lang="en-US" sz="2400" b="1" i="1" baseline="-25000" dirty="0" smtClean="0"/>
              <a:t>A</a:t>
            </a:r>
            <a:r>
              <a:rPr lang="en-US" sz="2400" b="1" i="1" baseline="30000" dirty="0" smtClean="0"/>
              <a:t>1</a:t>
            </a:r>
            <a:endParaRPr lang="en-US" sz="2400" b="1" i="1" baseline="30000" dirty="0"/>
          </a:p>
        </p:txBody>
      </p:sp>
      <p:sp>
        <p:nvSpPr>
          <p:cNvPr id="31" name="TextBox 30"/>
          <p:cNvSpPr txBox="1"/>
          <p:nvPr/>
        </p:nvSpPr>
        <p:spPr>
          <a:xfrm>
            <a:off x="6576601" y="4271949"/>
            <a:ext cx="600288" cy="461665"/>
          </a:xfrm>
          <a:prstGeom prst="rect">
            <a:avLst/>
          </a:prstGeom>
          <a:noFill/>
        </p:spPr>
        <p:txBody>
          <a:bodyPr wrap="none" rtlCol="0">
            <a:spAutoFit/>
          </a:bodyPr>
          <a:lstStyle/>
          <a:p>
            <a:r>
              <a:rPr lang="en-US" sz="2400" b="1" i="1" dirty="0" smtClean="0"/>
              <a:t>x</a:t>
            </a:r>
            <a:r>
              <a:rPr lang="en-US" sz="2400" b="1" i="1" baseline="-25000" dirty="0" smtClean="0"/>
              <a:t>B</a:t>
            </a:r>
            <a:r>
              <a:rPr lang="en-US" sz="2400" b="1" i="1" baseline="30000" dirty="0" smtClean="0"/>
              <a:t>1</a:t>
            </a:r>
            <a:endParaRPr lang="en-US" sz="2400" b="1" i="1" baseline="30000" dirty="0"/>
          </a:p>
        </p:txBody>
      </p:sp>
      <p:sp>
        <p:nvSpPr>
          <p:cNvPr id="32" name="TextBox 31"/>
          <p:cNvSpPr txBox="1"/>
          <p:nvPr/>
        </p:nvSpPr>
        <p:spPr>
          <a:xfrm>
            <a:off x="3409860" y="4310832"/>
            <a:ext cx="2781531" cy="461665"/>
          </a:xfrm>
          <a:prstGeom prst="rect">
            <a:avLst/>
          </a:prstGeom>
          <a:noFill/>
        </p:spPr>
        <p:txBody>
          <a:bodyPr wrap="none" rtlCol="0">
            <a:spAutoFit/>
          </a:bodyPr>
          <a:lstStyle/>
          <a:p>
            <a:r>
              <a:rPr lang="en-US" sz="2400" b="1" dirty="0" smtClean="0"/>
              <a:t>Along come inputs…</a:t>
            </a:r>
            <a:endParaRPr lang="en-US" sz="2400" b="1" dirty="0"/>
          </a:p>
        </p:txBody>
      </p:sp>
      <p:grpSp>
        <p:nvGrpSpPr>
          <p:cNvPr id="42" name="Group 41"/>
          <p:cNvGrpSpPr/>
          <p:nvPr/>
        </p:nvGrpSpPr>
        <p:grpSpPr>
          <a:xfrm>
            <a:off x="862818" y="2625593"/>
            <a:ext cx="8005592" cy="707886"/>
            <a:chOff x="822952" y="5595477"/>
            <a:chExt cx="8005592" cy="707886"/>
          </a:xfrm>
        </p:grpSpPr>
        <p:sp>
          <p:nvSpPr>
            <p:cNvPr id="36" name="TextBox 35"/>
            <p:cNvSpPr txBox="1"/>
            <p:nvPr/>
          </p:nvSpPr>
          <p:spPr>
            <a:xfrm>
              <a:off x="822952" y="5595477"/>
              <a:ext cx="8005592" cy="707886"/>
            </a:xfrm>
            <a:prstGeom prst="rect">
              <a:avLst/>
            </a:prstGeom>
            <a:noFill/>
          </p:spPr>
          <p:txBody>
            <a:bodyPr wrap="none" rtlCol="0">
              <a:spAutoFit/>
            </a:bodyPr>
            <a:lstStyle/>
            <a:p>
              <a:r>
                <a:rPr lang="en-US" sz="2800" dirty="0" smtClean="0"/>
                <a:t>Consider  </a:t>
              </a:r>
              <a:r>
                <a:rPr lang="en-US" sz="2800" i="1" dirty="0" smtClean="0"/>
                <a:t>f</a:t>
              </a:r>
              <a:r>
                <a:rPr lang="en-US" sz="2800" dirty="0" smtClean="0"/>
                <a:t>’(    ,     )  :=   </a:t>
              </a:r>
              <a:r>
                <a:rPr lang="en-US" sz="2800" i="1" dirty="0" smtClean="0"/>
                <a:t>f</a:t>
              </a:r>
              <a:r>
                <a:rPr lang="en-US" sz="2800" dirty="0" smtClean="0"/>
                <a:t> </a:t>
              </a:r>
              <a:r>
                <a:rPr lang="en-US" sz="4000" dirty="0" smtClean="0"/>
                <a:t>(</a:t>
              </a:r>
              <a:r>
                <a:rPr lang="en-US" sz="2800" dirty="0" smtClean="0"/>
                <a:t> Dec(</a:t>
              </a:r>
              <a:r>
                <a:rPr lang="en-US" sz="2800" dirty="0" err="1" smtClean="0"/>
                <a:t>sk</a:t>
              </a:r>
              <a:r>
                <a:rPr lang="en-US" sz="2800" baseline="-25000" dirty="0" err="1" smtClean="0"/>
                <a:t>A</a:t>
              </a:r>
              <a:r>
                <a:rPr lang="en-US" sz="2800" dirty="0" smtClean="0"/>
                <a:t>,     ),  Dec(</a:t>
              </a:r>
              <a:r>
                <a:rPr lang="en-US" sz="2800" dirty="0" err="1" smtClean="0"/>
                <a:t>sk</a:t>
              </a:r>
              <a:r>
                <a:rPr lang="en-US" sz="2800" baseline="-25000" dirty="0" err="1" smtClean="0"/>
                <a:t>B</a:t>
              </a:r>
              <a:r>
                <a:rPr lang="en-US" sz="2800" dirty="0" smtClean="0"/>
                <a:t>,     ) </a:t>
              </a:r>
              <a:r>
                <a:rPr lang="en-US" sz="4000" dirty="0" smtClean="0"/>
                <a:t>)</a:t>
              </a:r>
              <a:r>
                <a:rPr lang="en-US" sz="2800" dirty="0" smtClean="0"/>
                <a:t> </a:t>
              </a:r>
              <a:endParaRPr lang="en-US" sz="2800" dirty="0"/>
            </a:p>
          </p:txBody>
        </p:sp>
        <p:sp>
          <p:nvSpPr>
            <p:cNvPr id="37" name="Rectangle 36"/>
            <p:cNvSpPr/>
            <p:nvPr/>
          </p:nvSpPr>
          <p:spPr>
            <a:xfrm>
              <a:off x="2689413" y="5908859"/>
              <a:ext cx="264829" cy="303726"/>
            </a:xfrm>
            <a:prstGeom prst="rect">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3147565" y="5895053"/>
              <a:ext cx="264829" cy="303726"/>
            </a:xfrm>
            <a:prstGeom prst="rect">
              <a:avLst/>
            </a:prstGeom>
            <a:solidFill>
              <a:srgbClr val="44004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5921031" y="5895053"/>
              <a:ext cx="264829" cy="303726"/>
            </a:xfrm>
            <a:prstGeom prst="rect">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7862021" y="5895053"/>
              <a:ext cx="264829" cy="303726"/>
            </a:xfrm>
            <a:prstGeom prst="rect">
              <a:avLst/>
            </a:prstGeom>
            <a:solidFill>
              <a:srgbClr val="44004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9" name="TextBox 48"/>
          <p:cNvSpPr txBox="1"/>
          <p:nvPr/>
        </p:nvSpPr>
        <p:spPr>
          <a:xfrm>
            <a:off x="931843" y="4723360"/>
            <a:ext cx="2966045" cy="461665"/>
          </a:xfrm>
          <a:prstGeom prst="rect">
            <a:avLst/>
          </a:prstGeom>
          <a:noFill/>
        </p:spPr>
        <p:txBody>
          <a:bodyPr wrap="none" rtlCol="0">
            <a:spAutoFit/>
          </a:bodyPr>
          <a:lstStyle/>
          <a:p>
            <a:r>
              <a:rPr lang="en-US" sz="2400" b="1" dirty="0" smtClean="0"/>
              <a:t>Encrypt </a:t>
            </a:r>
            <a:r>
              <a:rPr lang="en-US" sz="2400" dirty="0" smtClean="0"/>
              <a:t>(</a:t>
            </a:r>
            <a:r>
              <a:rPr lang="en-US" sz="2400" dirty="0" err="1" smtClean="0"/>
              <a:t>wrt</a:t>
            </a:r>
            <a:r>
              <a:rPr lang="en-US" sz="2400" dirty="0" smtClean="0"/>
              <a:t> </a:t>
            </a:r>
            <a:r>
              <a:rPr lang="en-US" sz="2400" i="1" dirty="0" err="1" smtClean="0"/>
              <a:t>sk</a:t>
            </a:r>
            <a:r>
              <a:rPr lang="en-US" sz="2400" i="1" baseline="-25000" dirty="0" err="1" smtClean="0"/>
              <a:t>A</a:t>
            </a:r>
            <a:r>
              <a:rPr lang="en-US" sz="2400" dirty="0" smtClean="0"/>
              <a:t>):</a:t>
            </a:r>
            <a:r>
              <a:rPr lang="en-US" sz="2400" b="1" i="1" dirty="0" smtClean="0"/>
              <a:t>  c</a:t>
            </a:r>
            <a:r>
              <a:rPr lang="en-US" sz="2400" b="1" i="1" baseline="-25000" dirty="0" smtClean="0"/>
              <a:t>A</a:t>
            </a:r>
            <a:r>
              <a:rPr lang="en-US" sz="2400" b="1" i="1" baseline="30000" dirty="0" smtClean="0"/>
              <a:t>1</a:t>
            </a:r>
            <a:endParaRPr lang="en-US" sz="2400" b="1" i="1" baseline="30000" dirty="0"/>
          </a:p>
        </p:txBody>
      </p:sp>
      <p:sp>
        <p:nvSpPr>
          <p:cNvPr id="50" name="TextBox 49"/>
          <p:cNvSpPr txBox="1"/>
          <p:nvPr/>
        </p:nvSpPr>
        <p:spPr>
          <a:xfrm>
            <a:off x="5322337" y="4753308"/>
            <a:ext cx="2949614" cy="461665"/>
          </a:xfrm>
          <a:prstGeom prst="rect">
            <a:avLst/>
          </a:prstGeom>
          <a:noFill/>
        </p:spPr>
        <p:txBody>
          <a:bodyPr wrap="none" rtlCol="0">
            <a:spAutoFit/>
          </a:bodyPr>
          <a:lstStyle/>
          <a:p>
            <a:r>
              <a:rPr lang="en-US" sz="2400" b="1" dirty="0" smtClean="0"/>
              <a:t>Encrypt </a:t>
            </a:r>
            <a:r>
              <a:rPr lang="en-US" sz="2400" dirty="0" smtClean="0"/>
              <a:t>(</a:t>
            </a:r>
            <a:r>
              <a:rPr lang="en-US" sz="2400" dirty="0" err="1" smtClean="0"/>
              <a:t>wrt</a:t>
            </a:r>
            <a:r>
              <a:rPr lang="en-US" sz="2400" dirty="0" smtClean="0"/>
              <a:t> </a:t>
            </a:r>
            <a:r>
              <a:rPr lang="en-US" sz="2400" i="1" dirty="0" err="1" smtClean="0"/>
              <a:t>sk</a:t>
            </a:r>
            <a:r>
              <a:rPr lang="en-US" sz="2400" i="1" baseline="-25000" dirty="0" err="1" smtClean="0"/>
              <a:t>B</a:t>
            </a:r>
            <a:r>
              <a:rPr lang="en-US" sz="2400" dirty="0" smtClean="0"/>
              <a:t>):</a:t>
            </a:r>
            <a:r>
              <a:rPr lang="en-US" sz="2400" b="1" i="1" dirty="0" smtClean="0"/>
              <a:t>  c</a:t>
            </a:r>
            <a:r>
              <a:rPr lang="en-US" sz="2400" b="1" i="1" baseline="-25000" dirty="0" smtClean="0"/>
              <a:t>B</a:t>
            </a:r>
            <a:r>
              <a:rPr lang="en-US" sz="2400" b="1" i="1" baseline="30000" dirty="0" smtClean="0"/>
              <a:t>1</a:t>
            </a:r>
            <a:endParaRPr lang="en-US" sz="2400" b="1" i="1" baseline="30000" dirty="0"/>
          </a:p>
        </p:txBody>
      </p:sp>
      <p:cxnSp>
        <p:nvCxnSpPr>
          <p:cNvPr id="51" name="Straight Arrow Connector 50"/>
          <p:cNvCxnSpPr/>
          <p:nvPr/>
        </p:nvCxnSpPr>
        <p:spPr>
          <a:xfrm flipH="1">
            <a:off x="5006901" y="5805350"/>
            <a:ext cx="1601465"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flipH="1">
            <a:off x="3176316" y="5805350"/>
            <a:ext cx="1561138" cy="0"/>
          </a:xfrm>
          <a:prstGeom prst="straightConnector1">
            <a:avLst/>
          </a:prstGeom>
          <a:ln>
            <a:solidFill>
              <a:srgbClr val="000000"/>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5442819" y="5323881"/>
            <a:ext cx="922900" cy="461665"/>
          </a:xfrm>
          <a:prstGeom prst="rect">
            <a:avLst/>
          </a:prstGeom>
          <a:noFill/>
        </p:spPr>
        <p:txBody>
          <a:bodyPr wrap="square" rtlCol="0">
            <a:spAutoFit/>
          </a:bodyPr>
          <a:lstStyle/>
          <a:p>
            <a:r>
              <a:rPr lang="en-US" sz="2400" b="1" i="1" dirty="0"/>
              <a:t> c</a:t>
            </a:r>
            <a:r>
              <a:rPr lang="en-US" sz="2400" b="1" i="1" baseline="-25000" dirty="0"/>
              <a:t>B</a:t>
            </a:r>
            <a:r>
              <a:rPr lang="en-US" sz="2400" b="1" i="1" baseline="30000" dirty="0"/>
              <a:t>1</a:t>
            </a:r>
          </a:p>
        </p:txBody>
      </p:sp>
      <p:sp>
        <p:nvSpPr>
          <p:cNvPr id="54" name="TextBox 53"/>
          <p:cNvSpPr txBox="1"/>
          <p:nvPr/>
        </p:nvSpPr>
        <p:spPr>
          <a:xfrm>
            <a:off x="3669970" y="5315722"/>
            <a:ext cx="602334" cy="461665"/>
          </a:xfrm>
          <a:prstGeom prst="rect">
            <a:avLst/>
          </a:prstGeom>
          <a:noFill/>
        </p:spPr>
        <p:txBody>
          <a:bodyPr wrap="square" rtlCol="0">
            <a:spAutoFit/>
          </a:bodyPr>
          <a:lstStyle/>
          <a:p>
            <a:r>
              <a:rPr lang="en-US" sz="2400" b="1" i="1" dirty="0"/>
              <a:t>c</a:t>
            </a:r>
            <a:r>
              <a:rPr lang="en-US" sz="2400" b="1" i="1" baseline="-25000" dirty="0"/>
              <a:t>A</a:t>
            </a:r>
            <a:r>
              <a:rPr lang="en-US" sz="2400" b="1" i="1" baseline="30000" dirty="0"/>
              <a:t>1</a:t>
            </a:r>
          </a:p>
        </p:txBody>
      </p:sp>
      <p:cxnSp>
        <p:nvCxnSpPr>
          <p:cNvPr id="62" name="Straight Arrow Connector 61"/>
          <p:cNvCxnSpPr/>
          <p:nvPr/>
        </p:nvCxnSpPr>
        <p:spPr>
          <a:xfrm flipH="1">
            <a:off x="5037035" y="6565203"/>
            <a:ext cx="1601465"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flipH="1">
            <a:off x="3206450" y="6565203"/>
            <a:ext cx="1561138" cy="0"/>
          </a:xfrm>
          <a:prstGeom prst="straightConnector1">
            <a:avLst/>
          </a:prstGeom>
          <a:ln>
            <a:solidFill>
              <a:srgbClr val="000000"/>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64" name="TextBox 63"/>
          <p:cNvSpPr txBox="1"/>
          <p:nvPr/>
        </p:nvSpPr>
        <p:spPr>
          <a:xfrm>
            <a:off x="5376318" y="6083734"/>
            <a:ext cx="1703936" cy="461665"/>
          </a:xfrm>
          <a:prstGeom prst="rect">
            <a:avLst/>
          </a:prstGeom>
          <a:noFill/>
        </p:spPr>
        <p:txBody>
          <a:bodyPr wrap="square" rtlCol="0">
            <a:spAutoFit/>
          </a:bodyPr>
          <a:lstStyle/>
          <a:p>
            <a:r>
              <a:rPr lang="en-US" sz="2400" i="1" dirty="0" err="1" smtClean="0"/>
              <a:t>f</a:t>
            </a:r>
            <a:r>
              <a:rPr lang="en-US" sz="2400" i="1" baseline="-25000" dirty="0" err="1" smtClean="0"/>
              <a:t>B</a:t>
            </a:r>
            <a:r>
              <a:rPr lang="en-US" sz="2400" dirty="0" smtClean="0"/>
              <a:t>(CTs)</a:t>
            </a:r>
            <a:endParaRPr lang="en-US" sz="2400" baseline="30000" dirty="0"/>
          </a:p>
        </p:txBody>
      </p:sp>
      <p:sp>
        <p:nvSpPr>
          <p:cNvPr id="65" name="TextBox 64"/>
          <p:cNvSpPr txBox="1"/>
          <p:nvPr/>
        </p:nvSpPr>
        <p:spPr>
          <a:xfrm>
            <a:off x="3514697" y="6075575"/>
            <a:ext cx="1126122" cy="461665"/>
          </a:xfrm>
          <a:prstGeom prst="rect">
            <a:avLst/>
          </a:prstGeom>
          <a:noFill/>
        </p:spPr>
        <p:txBody>
          <a:bodyPr wrap="square" rtlCol="0">
            <a:spAutoFit/>
          </a:bodyPr>
          <a:lstStyle/>
          <a:p>
            <a:r>
              <a:rPr lang="en-US" sz="2400" i="1" dirty="0" err="1" smtClean="0"/>
              <a:t>f</a:t>
            </a:r>
            <a:r>
              <a:rPr lang="en-US" sz="2400" i="1" baseline="-25000" dirty="0" err="1" smtClean="0"/>
              <a:t>A</a:t>
            </a:r>
            <a:r>
              <a:rPr lang="en-US" sz="2400" dirty="0" smtClean="0"/>
              <a:t>(</a:t>
            </a:r>
            <a:r>
              <a:rPr lang="en-US" sz="2400" dirty="0"/>
              <a:t>CTs)</a:t>
            </a:r>
            <a:endParaRPr lang="en-US" sz="2400" baseline="30000" dirty="0"/>
          </a:p>
        </p:txBody>
      </p:sp>
      <p:sp>
        <p:nvSpPr>
          <p:cNvPr id="66" name="TextBox 65"/>
          <p:cNvSpPr txBox="1"/>
          <p:nvPr/>
        </p:nvSpPr>
        <p:spPr>
          <a:xfrm>
            <a:off x="2383474" y="3614816"/>
            <a:ext cx="691609" cy="523220"/>
          </a:xfrm>
          <a:prstGeom prst="rect">
            <a:avLst/>
          </a:prstGeom>
          <a:solidFill>
            <a:schemeClr val="accent1">
              <a:lumMod val="40000"/>
              <a:lumOff val="60000"/>
            </a:schemeClr>
          </a:solidFill>
        </p:spPr>
        <p:txBody>
          <a:bodyPr wrap="none" rtlCol="0">
            <a:spAutoFit/>
          </a:bodyPr>
          <a:lstStyle/>
          <a:p>
            <a:r>
              <a:rPr lang="en-US" sz="2800" i="1" dirty="0" err="1" smtClean="0">
                <a:cs typeface="Gill Sans MT"/>
              </a:rPr>
              <a:t>sk</a:t>
            </a:r>
            <a:r>
              <a:rPr lang="en-US" sz="2800" i="1" baseline="-25000" dirty="0" err="1" smtClean="0">
                <a:cs typeface="Gill Sans MT"/>
              </a:rPr>
              <a:t>A</a:t>
            </a:r>
            <a:r>
              <a:rPr lang="en-US" sz="2800" i="1" baseline="-25000" dirty="0" smtClean="0">
                <a:cs typeface="Gill Sans MT"/>
              </a:rPr>
              <a:t> </a:t>
            </a:r>
            <a:endParaRPr lang="en-US" sz="2800" i="1" baseline="-25000" dirty="0">
              <a:cs typeface="Gill Sans MT"/>
            </a:endParaRPr>
          </a:p>
        </p:txBody>
      </p:sp>
      <p:sp>
        <p:nvSpPr>
          <p:cNvPr id="67" name="TextBox 66"/>
          <p:cNvSpPr txBox="1"/>
          <p:nvPr/>
        </p:nvSpPr>
        <p:spPr>
          <a:xfrm>
            <a:off x="6831084" y="3657583"/>
            <a:ext cx="691609" cy="523220"/>
          </a:xfrm>
          <a:prstGeom prst="rect">
            <a:avLst/>
          </a:prstGeom>
          <a:solidFill>
            <a:schemeClr val="accent1">
              <a:lumMod val="40000"/>
              <a:lumOff val="60000"/>
            </a:schemeClr>
          </a:solidFill>
        </p:spPr>
        <p:txBody>
          <a:bodyPr wrap="none" rtlCol="0">
            <a:spAutoFit/>
          </a:bodyPr>
          <a:lstStyle/>
          <a:p>
            <a:r>
              <a:rPr lang="en-US" sz="2800" i="1" dirty="0" err="1" smtClean="0">
                <a:cs typeface="Gill Sans MT"/>
              </a:rPr>
              <a:t>sk</a:t>
            </a:r>
            <a:r>
              <a:rPr lang="en-US" sz="2800" i="1" baseline="-25000" dirty="0" err="1" smtClean="0">
                <a:cs typeface="Gill Sans MT"/>
              </a:rPr>
              <a:t>B</a:t>
            </a:r>
            <a:r>
              <a:rPr lang="en-US" sz="2800" i="1" baseline="-25000" dirty="0" smtClean="0">
                <a:cs typeface="Gill Sans MT"/>
              </a:rPr>
              <a:t> </a:t>
            </a:r>
            <a:endParaRPr lang="en-US" sz="2800" i="1" baseline="-25000" dirty="0">
              <a:cs typeface="Gill Sans MT"/>
            </a:endParaRPr>
          </a:p>
        </p:txBody>
      </p:sp>
      <p:sp>
        <p:nvSpPr>
          <p:cNvPr id="68" name="Rectangular Callout 67"/>
          <p:cNvSpPr/>
          <p:nvPr/>
        </p:nvSpPr>
        <p:spPr>
          <a:xfrm>
            <a:off x="278674" y="5387013"/>
            <a:ext cx="2450605" cy="1239064"/>
          </a:xfrm>
          <a:prstGeom prst="wedgeRectCallout">
            <a:avLst>
              <a:gd name="adj1" fmla="val -31288"/>
              <a:gd name="adj2" fmla="val -14098"/>
            </a:avLst>
          </a:prstGeom>
          <a:solidFill>
            <a:schemeClr val="accent3">
              <a:lumMod val="60000"/>
              <a:lumOff val="40000"/>
            </a:schemeClr>
          </a:solidFill>
          <a:ln w="38100" cmpd="sng">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solidFill>
                  <a:srgbClr val="000000"/>
                </a:solidFill>
              </a:rPr>
              <a:t>Online CC ~</a:t>
            </a:r>
            <a:br>
              <a:rPr lang="en-US" sz="2200" b="1" dirty="0" smtClean="0">
                <a:solidFill>
                  <a:srgbClr val="000000"/>
                </a:solidFill>
              </a:rPr>
            </a:br>
            <a:r>
              <a:rPr lang="en-US" sz="2200" b="1" dirty="0" smtClean="0">
                <a:solidFill>
                  <a:srgbClr val="000000"/>
                </a:solidFill>
              </a:rPr>
              <a:t>|input| + |output| for each input set!</a:t>
            </a:r>
            <a:endParaRPr lang="en-US" sz="2200" b="1" dirty="0">
              <a:solidFill>
                <a:srgbClr val="000000"/>
              </a:solidFill>
            </a:endParaRPr>
          </a:p>
        </p:txBody>
      </p:sp>
    </p:spTree>
    <p:extLst>
      <p:ext uri="{BB962C8B-B14F-4D97-AF65-F5344CB8AC3E}">
        <p14:creationId xmlns:p14="http://schemas.microsoft.com/office/powerpoint/2010/main" val="1998753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5"/>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0" grpId="0"/>
      <p:bldP spid="31" grpId="0"/>
      <p:bldP spid="32" grpId="0"/>
      <p:bldP spid="49" grpId="0"/>
      <p:bldP spid="50" grpId="0"/>
      <p:bldP spid="53" grpId="0"/>
      <p:bldP spid="54" grpId="0"/>
      <p:bldP spid="64" grpId="0"/>
      <p:bldP spid="65" grpId="0"/>
      <p:bldP spid="66" grpId="0" animBg="1"/>
      <p:bldP spid="67" grpId="0" animBg="1"/>
      <p:bldP spid="6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4" name="Straight Connector 43"/>
          <p:cNvCxnSpPr/>
          <p:nvPr/>
        </p:nvCxnSpPr>
        <p:spPr>
          <a:xfrm>
            <a:off x="4905905" y="1683760"/>
            <a:ext cx="0" cy="5051725"/>
          </a:xfrm>
          <a:prstGeom prst="line">
            <a:avLst/>
          </a:prstGeom>
          <a:ln>
            <a:solidFill>
              <a:schemeClr val="bg1">
                <a:lumMod val="75000"/>
              </a:schemeClr>
            </a:solidFill>
            <a:prstDash val="dash"/>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normAutofit/>
          </a:bodyPr>
          <a:lstStyle/>
          <a:p>
            <a:r>
              <a:rPr lang="en-US" dirty="0"/>
              <a:t> MPC from (FSS for P/Poly) + SKE</a:t>
            </a:r>
          </a:p>
        </p:txBody>
      </p:sp>
      <p:sp>
        <p:nvSpPr>
          <p:cNvPr id="4" name="TextBox 3"/>
          <p:cNvSpPr txBox="1"/>
          <p:nvPr/>
        </p:nvSpPr>
        <p:spPr>
          <a:xfrm>
            <a:off x="2584824" y="1627832"/>
            <a:ext cx="4470914" cy="461665"/>
          </a:xfrm>
          <a:prstGeom prst="rect">
            <a:avLst/>
          </a:prstGeom>
          <a:noFill/>
        </p:spPr>
        <p:txBody>
          <a:bodyPr wrap="square" rtlCol="0">
            <a:spAutoFit/>
          </a:bodyPr>
          <a:lstStyle/>
          <a:p>
            <a:r>
              <a:rPr lang="en-US" sz="2400" b="1" u="sng" dirty="0" smtClean="0"/>
              <a:t>Alice</a:t>
            </a:r>
            <a:r>
              <a:rPr lang="en-US" sz="2400" b="1" dirty="0" smtClean="0"/>
              <a:t>							</a:t>
            </a:r>
            <a:r>
              <a:rPr lang="en-US" sz="2400" b="1" u="sng" dirty="0" smtClean="0"/>
              <a:t>Bob</a:t>
            </a:r>
            <a:r>
              <a:rPr lang="en-US" sz="2400" b="1" dirty="0" smtClean="0"/>
              <a:t> </a:t>
            </a:r>
            <a:endParaRPr lang="en-US" sz="2400" b="1" dirty="0"/>
          </a:p>
        </p:txBody>
      </p:sp>
      <p:sp>
        <p:nvSpPr>
          <p:cNvPr id="6" name="Rectangle 5"/>
          <p:cNvSpPr/>
          <p:nvPr/>
        </p:nvSpPr>
        <p:spPr>
          <a:xfrm>
            <a:off x="731658" y="2187371"/>
            <a:ext cx="8282921" cy="1568561"/>
          </a:xfrm>
          <a:prstGeom prst="rect">
            <a:avLst/>
          </a:prstGeom>
          <a:solidFill>
            <a:schemeClr val="tx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a:p>
            <a:pPr algn="ctr"/>
            <a:endParaRPr lang="en-US" dirty="0">
              <a:solidFill>
                <a:schemeClr val="tx1"/>
              </a:solidFill>
            </a:endParaRPr>
          </a:p>
        </p:txBody>
      </p:sp>
      <p:sp>
        <p:nvSpPr>
          <p:cNvPr id="7" name="TextBox 6"/>
          <p:cNvSpPr txBox="1"/>
          <p:nvPr/>
        </p:nvSpPr>
        <p:spPr>
          <a:xfrm>
            <a:off x="4737454" y="1366222"/>
            <a:ext cx="402036" cy="523220"/>
          </a:xfrm>
          <a:prstGeom prst="rect">
            <a:avLst/>
          </a:prstGeom>
          <a:noFill/>
        </p:spPr>
        <p:txBody>
          <a:bodyPr wrap="none" rtlCol="0">
            <a:spAutoFit/>
          </a:bodyPr>
          <a:lstStyle/>
          <a:p>
            <a:r>
              <a:rPr lang="en-US" sz="2800" i="1" dirty="0" smtClean="0"/>
              <a:t>f</a:t>
            </a:r>
            <a:endParaRPr lang="en-US" sz="2800" i="1" dirty="0"/>
          </a:p>
        </p:txBody>
      </p:sp>
      <p:sp>
        <p:nvSpPr>
          <p:cNvPr id="8" name="TextBox 7"/>
          <p:cNvSpPr txBox="1"/>
          <p:nvPr/>
        </p:nvSpPr>
        <p:spPr>
          <a:xfrm rot="16200000">
            <a:off x="-588081" y="2656816"/>
            <a:ext cx="1936648" cy="461665"/>
          </a:xfrm>
          <a:prstGeom prst="rect">
            <a:avLst/>
          </a:prstGeom>
          <a:noFill/>
        </p:spPr>
        <p:txBody>
          <a:bodyPr wrap="none" rtlCol="0">
            <a:spAutoFit/>
          </a:bodyPr>
          <a:lstStyle/>
          <a:p>
            <a:r>
              <a:rPr lang="en-US" sz="2400" dirty="0" smtClean="0">
                <a:solidFill>
                  <a:srgbClr val="595959"/>
                </a:solidFill>
              </a:rPr>
              <a:t>Preprocessing</a:t>
            </a:r>
          </a:p>
        </p:txBody>
      </p:sp>
      <p:sp>
        <p:nvSpPr>
          <p:cNvPr id="10" name="TextBox 9"/>
          <p:cNvSpPr txBox="1"/>
          <p:nvPr/>
        </p:nvSpPr>
        <p:spPr>
          <a:xfrm>
            <a:off x="3626012" y="2232958"/>
            <a:ext cx="2295019" cy="461665"/>
          </a:xfrm>
          <a:prstGeom prst="rect">
            <a:avLst/>
          </a:prstGeom>
          <a:noFill/>
        </p:spPr>
        <p:txBody>
          <a:bodyPr wrap="none" rtlCol="0">
            <a:spAutoFit/>
          </a:bodyPr>
          <a:lstStyle/>
          <a:p>
            <a:r>
              <a:rPr lang="en-US" sz="2400" dirty="0" err="1" smtClean="0"/>
              <a:t>sk</a:t>
            </a:r>
            <a:r>
              <a:rPr lang="en-US" sz="2400" baseline="-25000" dirty="0" err="1" smtClean="0"/>
              <a:t>A</a:t>
            </a:r>
            <a:r>
              <a:rPr lang="en-US" sz="2400" dirty="0" smtClean="0"/>
              <a:t>, </a:t>
            </a:r>
            <a:r>
              <a:rPr lang="en-US" sz="2400" dirty="0" err="1" smtClean="0"/>
              <a:t>sk</a:t>
            </a:r>
            <a:r>
              <a:rPr lang="en-US" sz="2400" baseline="-25000" dirty="0" err="1" smtClean="0"/>
              <a:t>B</a:t>
            </a:r>
            <a:r>
              <a:rPr lang="en-US" sz="2400" dirty="0" smtClean="0"/>
              <a:t>  SKE keys </a:t>
            </a:r>
          </a:p>
        </p:txBody>
      </p:sp>
      <p:pic>
        <p:nvPicPr>
          <p:cNvPr id="26" name="Picture 25"/>
          <p:cNvPicPr>
            <a:picLocks noChangeAspect="1"/>
          </p:cNvPicPr>
          <p:nvPr/>
        </p:nvPicPr>
        <p:blipFill>
          <a:blip r:embed="rId3"/>
          <a:stretch>
            <a:fillRect/>
          </a:stretch>
        </p:blipFill>
        <p:spPr>
          <a:xfrm>
            <a:off x="9511758" y="3313342"/>
            <a:ext cx="4991474" cy="493286"/>
          </a:xfrm>
          <a:prstGeom prst="rect">
            <a:avLst/>
          </a:prstGeom>
        </p:spPr>
      </p:pic>
      <p:cxnSp>
        <p:nvCxnSpPr>
          <p:cNvPr id="28" name="Straight Connector 27"/>
          <p:cNvCxnSpPr/>
          <p:nvPr/>
        </p:nvCxnSpPr>
        <p:spPr>
          <a:xfrm>
            <a:off x="149411" y="3883197"/>
            <a:ext cx="8994589" cy="0"/>
          </a:xfrm>
          <a:prstGeom prst="line">
            <a:avLst/>
          </a:prstGeom>
          <a:ln w="38100" cmpd="sng">
            <a:solidFill>
              <a:srgbClr val="000000"/>
            </a:solidFill>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rot="16200000">
            <a:off x="-122885" y="4557785"/>
            <a:ext cx="1006255" cy="461665"/>
          </a:xfrm>
          <a:prstGeom prst="rect">
            <a:avLst/>
          </a:prstGeom>
          <a:noFill/>
        </p:spPr>
        <p:txBody>
          <a:bodyPr wrap="none" rtlCol="0">
            <a:spAutoFit/>
          </a:bodyPr>
          <a:lstStyle/>
          <a:p>
            <a:r>
              <a:rPr lang="en-US" sz="2400" dirty="0" smtClean="0">
                <a:solidFill>
                  <a:srgbClr val="595959"/>
                </a:solidFill>
              </a:rPr>
              <a:t>Online</a:t>
            </a:r>
          </a:p>
        </p:txBody>
      </p:sp>
      <p:sp>
        <p:nvSpPr>
          <p:cNvPr id="30" name="TextBox 29"/>
          <p:cNvSpPr txBox="1"/>
          <p:nvPr/>
        </p:nvSpPr>
        <p:spPr>
          <a:xfrm>
            <a:off x="2079807" y="4292486"/>
            <a:ext cx="609606" cy="461665"/>
          </a:xfrm>
          <a:prstGeom prst="rect">
            <a:avLst/>
          </a:prstGeom>
          <a:noFill/>
        </p:spPr>
        <p:txBody>
          <a:bodyPr wrap="none" rtlCol="0">
            <a:spAutoFit/>
          </a:bodyPr>
          <a:lstStyle/>
          <a:p>
            <a:r>
              <a:rPr lang="en-US" sz="2400" b="1" i="1" dirty="0" smtClean="0"/>
              <a:t>x</a:t>
            </a:r>
            <a:r>
              <a:rPr lang="en-US" sz="2400" b="1" i="1" baseline="-25000" dirty="0" smtClean="0"/>
              <a:t>A</a:t>
            </a:r>
            <a:r>
              <a:rPr lang="en-US" sz="2400" b="1" i="1" baseline="30000" dirty="0" smtClean="0"/>
              <a:t>1</a:t>
            </a:r>
            <a:endParaRPr lang="en-US" sz="2400" b="1" i="1" baseline="30000" dirty="0"/>
          </a:p>
        </p:txBody>
      </p:sp>
      <p:sp>
        <p:nvSpPr>
          <p:cNvPr id="31" name="TextBox 30"/>
          <p:cNvSpPr txBox="1"/>
          <p:nvPr/>
        </p:nvSpPr>
        <p:spPr>
          <a:xfrm>
            <a:off x="6576601" y="4271949"/>
            <a:ext cx="600288" cy="461665"/>
          </a:xfrm>
          <a:prstGeom prst="rect">
            <a:avLst/>
          </a:prstGeom>
          <a:noFill/>
        </p:spPr>
        <p:txBody>
          <a:bodyPr wrap="none" rtlCol="0">
            <a:spAutoFit/>
          </a:bodyPr>
          <a:lstStyle/>
          <a:p>
            <a:r>
              <a:rPr lang="en-US" sz="2400" b="1" i="1" dirty="0" smtClean="0"/>
              <a:t>x</a:t>
            </a:r>
            <a:r>
              <a:rPr lang="en-US" sz="2400" b="1" i="1" baseline="-25000" dirty="0" smtClean="0"/>
              <a:t>B</a:t>
            </a:r>
            <a:r>
              <a:rPr lang="en-US" sz="2400" b="1" i="1" baseline="30000" dirty="0" smtClean="0"/>
              <a:t>1</a:t>
            </a:r>
            <a:endParaRPr lang="en-US" sz="2400" b="1" i="1" baseline="30000" dirty="0"/>
          </a:p>
        </p:txBody>
      </p:sp>
      <p:sp>
        <p:nvSpPr>
          <p:cNvPr id="32" name="TextBox 31"/>
          <p:cNvSpPr txBox="1"/>
          <p:nvPr/>
        </p:nvSpPr>
        <p:spPr>
          <a:xfrm>
            <a:off x="3409860" y="4310832"/>
            <a:ext cx="2781531" cy="461665"/>
          </a:xfrm>
          <a:prstGeom prst="rect">
            <a:avLst/>
          </a:prstGeom>
          <a:noFill/>
        </p:spPr>
        <p:txBody>
          <a:bodyPr wrap="none" rtlCol="0">
            <a:spAutoFit/>
          </a:bodyPr>
          <a:lstStyle/>
          <a:p>
            <a:r>
              <a:rPr lang="en-US" sz="2400" b="1" dirty="0" smtClean="0"/>
              <a:t>Along come inputs…</a:t>
            </a:r>
            <a:endParaRPr lang="en-US" sz="2400" b="1" dirty="0"/>
          </a:p>
        </p:txBody>
      </p:sp>
      <p:sp>
        <p:nvSpPr>
          <p:cNvPr id="49" name="TextBox 48"/>
          <p:cNvSpPr txBox="1"/>
          <p:nvPr/>
        </p:nvSpPr>
        <p:spPr>
          <a:xfrm>
            <a:off x="931843" y="4723360"/>
            <a:ext cx="2966045" cy="461665"/>
          </a:xfrm>
          <a:prstGeom prst="rect">
            <a:avLst/>
          </a:prstGeom>
          <a:noFill/>
        </p:spPr>
        <p:txBody>
          <a:bodyPr wrap="none" rtlCol="0">
            <a:spAutoFit/>
          </a:bodyPr>
          <a:lstStyle/>
          <a:p>
            <a:r>
              <a:rPr lang="en-US" sz="2400" b="1" dirty="0" smtClean="0"/>
              <a:t>Encrypt </a:t>
            </a:r>
            <a:r>
              <a:rPr lang="en-US" sz="2400" dirty="0" smtClean="0"/>
              <a:t>(</a:t>
            </a:r>
            <a:r>
              <a:rPr lang="en-US" sz="2400" dirty="0" err="1" smtClean="0"/>
              <a:t>wrt</a:t>
            </a:r>
            <a:r>
              <a:rPr lang="en-US" sz="2400" dirty="0" smtClean="0"/>
              <a:t> </a:t>
            </a:r>
            <a:r>
              <a:rPr lang="en-US" sz="2400" i="1" dirty="0" err="1" smtClean="0"/>
              <a:t>sk</a:t>
            </a:r>
            <a:r>
              <a:rPr lang="en-US" sz="2400" i="1" baseline="-25000" dirty="0" err="1" smtClean="0"/>
              <a:t>A</a:t>
            </a:r>
            <a:r>
              <a:rPr lang="en-US" sz="2400" dirty="0" smtClean="0"/>
              <a:t>):</a:t>
            </a:r>
            <a:r>
              <a:rPr lang="en-US" sz="2400" b="1" i="1" dirty="0" smtClean="0"/>
              <a:t>  c</a:t>
            </a:r>
            <a:r>
              <a:rPr lang="en-US" sz="2400" b="1" i="1" baseline="-25000" dirty="0" smtClean="0"/>
              <a:t>A</a:t>
            </a:r>
            <a:r>
              <a:rPr lang="en-US" sz="2400" b="1" i="1" baseline="30000" dirty="0" smtClean="0"/>
              <a:t>1</a:t>
            </a:r>
            <a:endParaRPr lang="en-US" sz="2400" b="1" i="1" baseline="30000" dirty="0"/>
          </a:p>
        </p:txBody>
      </p:sp>
      <p:sp>
        <p:nvSpPr>
          <p:cNvPr id="50" name="TextBox 49"/>
          <p:cNvSpPr txBox="1"/>
          <p:nvPr/>
        </p:nvSpPr>
        <p:spPr>
          <a:xfrm>
            <a:off x="5322337" y="4753308"/>
            <a:ext cx="2949614" cy="461665"/>
          </a:xfrm>
          <a:prstGeom prst="rect">
            <a:avLst/>
          </a:prstGeom>
          <a:noFill/>
        </p:spPr>
        <p:txBody>
          <a:bodyPr wrap="none" rtlCol="0">
            <a:spAutoFit/>
          </a:bodyPr>
          <a:lstStyle/>
          <a:p>
            <a:r>
              <a:rPr lang="en-US" sz="2400" b="1" dirty="0" smtClean="0"/>
              <a:t>Encrypt </a:t>
            </a:r>
            <a:r>
              <a:rPr lang="en-US" sz="2400" dirty="0" smtClean="0"/>
              <a:t>(</a:t>
            </a:r>
            <a:r>
              <a:rPr lang="en-US" sz="2400" dirty="0" err="1" smtClean="0"/>
              <a:t>wrt</a:t>
            </a:r>
            <a:r>
              <a:rPr lang="en-US" sz="2400" dirty="0" smtClean="0"/>
              <a:t> </a:t>
            </a:r>
            <a:r>
              <a:rPr lang="en-US" sz="2400" i="1" dirty="0" err="1" smtClean="0"/>
              <a:t>sk</a:t>
            </a:r>
            <a:r>
              <a:rPr lang="en-US" sz="2400" i="1" baseline="-25000" dirty="0" err="1" smtClean="0"/>
              <a:t>B</a:t>
            </a:r>
            <a:r>
              <a:rPr lang="en-US" sz="2400" dirty="0" smtClean="0"/>
              <a:t>):</a:t>
            </a:r>
            <a:r>
              <a:rPr lang="en-US" sz="2400" b="1" i="1" dirty="0" smtClean="0"/>
              <a:t>  c</a:t>
            </a:r>
            <a:r>
              <a:rPr lang="en-US" sz="2400" b="1" i="1" baseline="-25000" dirty="0" smtClean="0"/>
              <a:t>B</a:t>
            </a:r>
            <a:r>
              <a:rPr lang="en-US" sz="2400" b="1" i="1" baseline="30000" dirty="0" smtClean="0"/>
              <a:t>1</a:t>
            </a:r>
            <a:endParaRPr lang="en-US" sz="2400" b="1" i="1" baseline="30000" dirty="0"/>
          </a:p>
        </p:txBody>
      </p:sp>
      <p:cxnSp>
        <p:nvCxnSpPr>
          <p:cNvPr id="51" name="Straight Arrow Connector 50"/>
          <p:cNvCxnSpPr/>
          <p:nvPr/>
        </p:nvCxnSpPr>
        <p:spPr>
          <a:xfrm flipH="1">
            <a:off x="5006901" y="5805350"/>
            <a:ext cx="1601465"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flipH="1">
            <a:off x="3176316" y="5805350"/>
            <a:ext cx="1561138" cy="0"/>
          </a:xfrm>
          <a:prstGeom prst="straightConnector1">
            <a:avLst/>
          </a:prstGeom>
          <a:ln>
            <a:solidFill>
              <a:srgbClr val="000000"/>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5442819" y="5323881"/>
            <a:ext cx="922900" cy="461665"/>
          </a:xfrm>
          <a:prstGeom prst="rect">
            <a:avLst/>
          </a:prstGeom>
          <a:noFill/>
        </p:spPr>
        <p:txBody>
          <a:bodyPr wrap="square" rtlCol="0">
            <a:spAutoFit/>
          </a:bodyPr>
          <a:lstStyle/>
          <a:p>
            <a:r>
              <a:rPr lang="en-US" sz="2400" b="1" i="1" dirty="0"/>
              <a:t> c</a:t>
            </a:r>
            <a:r>
              <a:rPr lang="en-US" sz="2400" b="1" i="1" baseline="-25000" dirty="0"/>
              <a:t>B</a:t>
            </a:r>
            <a:r>
              <a:rPr lang="en-US" sz="2400" b="1" i="1" baseline="30000" dirty="0"/>
              <a:t>1</a:t>
            </a:r>
          </a:p>
        </p:txBody>
      </p:sp>
      <p:sp>
        <p:nvSpPr>
          <p:cNvPr id="54" name="TextBox 53"/>
          <p:cNvSpPr txBox="1"/>
          <p:nvPr/>
        </p:nvSpPr>
        <p:spPr>
          <a:xfrm>
            <a:off x="3669970" y="5315722"/>
            <a:ext cx="602334" cy="461665"/>
          </a:xfrm>
          <a:prstGeom prst="rect">
            <a:avLst/>
          </a:prstGeom>
          <a:noFill/>
        </p:spPr>
        <p:txBody>
          <a:bodyPr wrap="square" rtlCol="0">
            <a:spAutoFit/>
          </a:bodyPr>
          <a:lstStyle/>
          <a:p>
            <a:r>
              <a:rPr lang="en-US" sz="2400" b="1" i="1" dirty="0"/>
              <a:t>c</a:t>
            </a:r>
            <a:r>
              <a:rPr lang="en-US" sz="2400" b="1" i="1" baseline="-25000" dirty="0"/>
              <a:t>A</a:t>
            </a:r>
            <a:r>
              <a:rPr lang="en-US" sz="2400" b="1" i="1" baseline="30000" dirty="0"/>
              <a:t>1</a:t>
            </a:r>
          </a:p>
        </p:txBody>
      </p:sp>
      <p:cxnSp>
        <p:nvCxnSpPr>
          <p:cNvPr id="62" name="Straight Arrow Connector 61"/>
          <p:cNvCxnSpPr/>
          <p:nvPr/>
        </p:nvCxnSpPr>
        <p:spPr>
          <a:xfrm flipH="1">
            <a:off x="5037035" y="6565203"/>
            <a:ext cx="1601465"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flipH="1">
            <a:off x="3206450" y="6565203"/>
            <a:ext cx="1561138" cy="0"/>
          </a:xfrm>
          <a:prstGeom prst="straightConnector1">
            <a:avLst/>
          </a:prstGeom>
          <a:ln>
            <a:solidFill>
              <a:srgbClr val="000000"/>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64" name="TextBox 63"/>
          <p:cNvSpPr txBox="1"/>
          <p:nvPr/>
        </p:nvSpPr>
        <p:spPr>
          <a:xfrm>
            <a:off x="5376318" y="6083734"/>
            <a:ext cx="1703936" cy="461665"/>
          </a:xfrm>
          <a:prstGeom prst="rect">
            <a:avLst/>
          </a:prstGeom>
          <a:noFill/>
        </p:spPr>
        <p:txBody>
          <a:bodyPr wrap="square" rtlCol="0">
            <a:spAutoFit/>
          </a:bodyPr>
          <a:lstStyle/>
          <a:p>
            <a:r>
              <a:rPr lang="en-US" sz="2400" i="1" dirty="0" err="1" smtClean="0"/>
              <a:t>f</a:t>
            </a:r>
            <a:r>
              <a:rPr lang="en-US" sz="2400" i="1" baseline="-25000" dirty="0" err="1" smtClean="0"/>
              <a:t>B</a:t>
            </a:r>
            <a:r>
              <a:rPr lang="en-US" sz="2400" dirty="0" smtClean="0"/>
              <a:t>(CTs)</a:t>
            </a:r>
            <a:endParaRPr lang="en-US" sz="2400" baseline="30000" dirty="0"/>
          </a:p>
        </p:txBody>
      </p:sp>
      <p:sp>
        <p:nvSpPr>
          <p:cNvPr id="65" name="TextBox 64"/>
          <p:cNvSpPr txBox="1"/>
          <p:nvPr/>
        </p:nvSpPr>
        <p:spPr>
          <a:xfrm>
            <a:off x="3514697" y="6075575"/>
            <a:ext cx="1126122" cy="461665"/>
          </a:xfrm>
          <a:prstGeom prst="rect">
            <a:avLst/>
          </a:prstGeom>
          <a:noFill/>
        </p:spPr>
        <p:txBody>
          <a:bodyPr wrap="square" rtlCol="0">
            <a:spAutoFit/>
          </a:bodyPr>
          <a:lstStyle/>
          <a:p>
            <a:r>
              <a:rPr lang="en-US" sz="2400" i="1" dirty="0" err="1" smtClean="0"/>
              <a:t>f</a:t>
            </a:r>
            <a:r>
              <a:rPr lang="en-US" sz="2400" i="1" baseline="-25000" dirty="0" err="1" smtClean="0"/>
              <a:t>A</a:t>
            </a:r>
            <a:r>
              <a:rPr lang="en-US" sz="2400" dirty="0" smtClean="0"/>
              <a:t>(</a:t>
            </a:r>
            <a:r>
              <a:rPr lang="en-US" sz="2400" dirty="0"/>
              <a:t>CTs)</a:t>
            </a:r>
            <a:endParaRPr lang="en-US" sz="2400" baseline="30000" dirty="0"/>
          </a:p>
        </p:txBody>
      </p:sp>
      <p:sp>
        <p:nvSpPr>
          <p:cNvPr id="66" name="TextBox 65"/>
          <p:cNvSpPr txBox="1"/>
          <p:nvPr/>
        </p:nvSpPr>
        <p:spPr>
          <a:xfrm>
            <a:off x="2383474" y="3614816"/>
            <a:ext cx="691609" cy="523220"/>
          </a:xfrm>
          <a:prstGeom prst="rect">
            <a:avLst/>
          </a:prstGeom>
          <a:solidFill>
            <a:schemeClr val="accent1">
              <a:lumMod val="40000"/>
              <a:lumOff val="60000"/>
            </a:schemeClr>
          </a:solidFill>
        </p:spPr>
        <p:txBody>
          <a:bodyPr wrap="none" rtlCol="0">
            <a:spAutoFit/>
          </a:bodyPr>
          <a:lstStyle/>
          <a:p>
            <a:r>
              <a:rPr lang="en-US" sz="2800" i="1" dirty="0" err="1" smtClean="0">
                <a:cs typeface="Gill Sans MT"/>
              </a:rPr>
              <a:t>sk</a:t>
            </a:r>
            <a:r>
              <a:rPr lang="en-US" sz="2800" i="1" baseline="-25000" dirty="0" err="1" smtClean="0">
                <a:cs typeface="Gill Sans MT"/>
              </a:rPr>
              <a:t>A</a:t>
            </a:r>
            <a:r>
              <a:rPr lang="en-US" sz="2800" i="1" baseline="-25000" dirty="0" smtClean="0">
                <a:cs typeface="Gill Sans MT"/>
              </a:rPr>
              <a:t> </a:t>
            </a:r>
            <a:endParaRPr lang="en-US" sz="2800" i="1" baseline="-25000" dirty="0">
              <a:cs typeface="Gill Sans MT"/>
            </a:endParaRPr>
          </a:p>
        </p:txBody>
      </p:sp>
      <p:sp>
        <p:nvSpPr>
          <p:cNvPr id="67" name="TextBox 66"/>
          <p:cNvSpPr txBox="1"/>
          <p:nvPr/>
        </p:nvSpPr>
        <p:spPr>
          <a:xfrm>
            <a:off x="6831084" y="3657583"/>
            <a:ext cx="691609" cy="523220"/>
          </a:xfrm>
          <a:prstGeom prst="rect">
            <a:avLst/>
          </a:prstGeom>
          <a:solidFill>
            <a:schemeClr val="accent1">
              <a:lumMod val="40000"/>
              <a:lumOff val="60000"/>
            </a:schemeClr>
          </a:solidFill>
        </p:spPr>
        <p:txBody>
          <a:bodyPr wrap="none" rtlCol="0">
            <a:spAutoFit/>
          </a:bodyPr>
          <a:lstStyle/>
          <a:p>
            <a:r>
              <a:rPr lang="en-US" sz="2800" i="1" dirty="0" err="1" smtClean="0">
                <a:cs typeface="Gill Sans MT"/>
              </a:rPr>
              <a:t>sk</a:t>
            </a:r>
            <a:r>
              <a:rPr lang="en-US" sz="2800" i="1" baseline="-25000" dirty="0" err="1" smtClean="0">
                <a:cs typeface="Gill Sans MT"/>
              </a:rPr>
              <a:t>B</a:t>
            </a:r>
            <a:r>
              <a:rPr lang="en-US" sz="2800" i="1" baseline="-25000" dirty="0" smtClean="0">
                <a:cs typeface="Gill Sans MT"/>
              </a:rPr>
              <a:t> </a:t>
            </a:r>
            <a:endParaRPr lang="en-US" sz="2800" i="1" baseline="-25000" dirty="0">
              <a:cs typeface="Gill Sans MT"/>
            </a:endParaRPr>
          </a:p>
        </p:txBody>
      </p:sp>
      <p:sp>
        <p:nvSpPr>
          <p:cNvPr id="68" name="Rectangular Callout 67"/>
          <p:cNvSpPr/>
          <p:nvPr/>
        </p:nvSpPr>
        <p:spPr>
          <a:xfrm>
            <a:off x="278674" y="5387013"/>
            <a:ext cx="2450605" cy="1239064"/>
          </a:xfrm>
          <a:prstGeom prst="wedgeRectCallout">
            <a:avLst>
              <a:gd name="adj1" fmla="val -31288"/>
              <a:gd name="adj2" fmla="val -14098"/>
            </a:avLst>
          </a:prstGeom>
          <a:solidFill>
            <a:schemeClr val="accent3">
              <a:lumMod val="60000"/>
              <a:lumOff val="40000"/>
            </a:schemeClr>
          </a:solidFill>
          <a:ln w="38100" cmpd="sng">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dirty="0" smtClean="0">
                <a:solidFill>
                  <a:srgbClr val="000000"/>
                </a:solidFill>
              </a:rPr>
              <a:t>Online CC ~</a:t>
            </a:r>
            <a:br>
              <a:rPr lang="en-US" sz="2200" b="1" dirty="0" smtClean="0">
                <a:solidFill>
                  <a:srgbClr val="000000"/>
                </a:solidFill>
              </a:rPr>
            </a:br>
            <a:r>
              <a:rPr lang="en-US" sz="2200" b="1" dirty="0" smtClean="0">
                <a:solidFill>
                  <a:srgbClr val="000000"/>
                </a:solidFill>
              </a:rPr>
              <a:t>|input| + |output| for each input set!</a:t>
            </a:r>
            <a:endParaRPr lang="en-US" sz="2200" b="1" dirty="0">
              <a:solidFill>
                <a:srgbClr val="000000"/>
              </a:solidFill>
            </a:endParaRPr>
          </a:p>
        </p:txBody>
      </p:sp>
      <p:sp>
        <p:nvSpPr>
          <p:cNvPr id="3" name="Rectangle 2"/>
          <p:cNvSpPr/>
          <p:nvPr/>
        </p:nvSpPr>
        <p:spPr>
          <a:xfrm>
            <a:off x="0" y="4138036"/>
            <a:ext cx="9014579" cy="2597449"/>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ectangle 44"/>
          <p:cNvSpPr/>
          <p:nvPr/>
        </p:nvSpPr>
        <p:spPr>
          <a:xfrm>
            <a:off x="143648" y="1417639"/>
            <a:ext cx="9014579" cy="2854310"/>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itle 1"/>
          <p:cNvSpPr txBox="1">
            <a:spLocks/>
          </p:cNvSpPr>
          <p:nvPr/>
        </p:nvSpPr>
        <p:spPr>
          <a:xfrm>
            <a:off x="512420" y="307997"/>
            <a:ext cx="8229600" cy="1143000"/>
          </a:xfrm>
          <a:prstGeom prst="rect">
            <a:avLst/>
          </a:prstGeom>
          <a:solidFill>
            <a:schemeClr val="bg1"/>
          </a:solidFill>
          <a:ln w="38100" cmpd="sng">
            <a:solidFill>
              <a:srgbClr val="1F497D"/>
            </a:solidFill>
          </a:ln>
        </p:spPr>
        <p:txBody>
          <a:bodyPr vert="horz" lIns="91440" tIns="45720" rIns="91440" bIns="45720" rtlCol="0" anchor="ctr">
            <a:normAutofit fontScale="90000" lnSpcReduction="20000"/>
          </a:bodyPr>
          <a:lstStyle>
            <a:lvl1pPr algn="ctr" defTabSz="457200" rtl="0" eaLnBrk="1" latinLnBrk="0" hangingPunct="1">
              <a:spcBef>
                <a:spcPct val="0"/>
              </a:spcBef>
              <a:buNone/>
              <a:defRPr sz="4400" kern="1200">
                <a:solidFill>
                  <a:schemeClr val="tx1"/>
                </a:solidFill>
                <a:latin typeface="Gill Sans MT"/>
                <a:ea typeface="+mj-ea"/>
                <a:cs typeface="Gill Sans MT"/>
              </a:defRPr>
            </a:lvl1pPr>
          </a:lstStyle>
          <a:p>
            <a:r>
              <a:rPr lang="en-US" dirty="0" smtClean="0"/>
              <a:t> MPC for </a:t>
            </a:r>
            <a:r>
              <a:rPr lang="en-US" dirty="0" smtClean="0">
                <a:latin typeface="Lucida Calligraphy"/>
                <a:cs typeface="Lucida Calligraphy"/>
              </a:rPr>
              <a:t>F</a:t>
            </a:r>
            <a:r>
              <a:rPr lang="en-US" dirty="0" smtClean="0"/>
              <a:t> </a:t>
            </a:r>
            <a:br>
              <a:rPr lang="en-US" dirty="0" smtClean="0"/>
            </a:br>
            <a:r>
              <a:rPr lang="en-US" dirty="0" smtClean="0"/>
              <a:t>from (FSS for </a:t>
            </a:r>
            <a:r>
              <a:rPr lang="en-US" dirty="0" smtClean="0">
                <a:latin typeface="Lucida Calligraphy"/>
                <a:cs typeface="Lucida Calligraphy"/>
              </a:rPr>
              <a:t>F </a:t>
            </a:r>
            <a:r>
              <a:rPr lang="en-US" dirty="0" smtClean="0"/>
              <a:t>°Dec) + SKE</a:t>
            </a:r>
            <a:endParaRPr lang="en-US" dirty="0"/>
          </a:p>
        </p:txBody>
      </p:sp>
      <p:sp>
        <p:nvSpPr>
          <p:cNvPr id="5" name="Freeform 4"/>
          <p:cNvSpPr/>
          <p:nvPr/>
        </p:nvSpPr>
        <p:spPr>
          <a:xfrm>
            <a:off x="771347" y="2477203"/>
            <a:ext cx="8160402" cy="1794746"/>
          </a:xfrm>
          <a:custGeom>
            <a:avLst/>
            <a:gdLst>
              <a:gd name="connsiteX0" fmla="*/ 0 w 8379555"/>
              <a:gd name="connsiteY0" fmla="*/ 0 h 1794746"/>
              <a:gd name="connsiteX1" fmla="*/ 8379555 w 8379555"/>
              <a:gd name="connsiteY1" fmla="*/ 0 h 1794746"/>
              <a:gd name="connsiteX2" fmla="*/ 8379555 w 8379555"/>
              <a:gd name="connsiteY2" fmla="*/ 1201100 h 1794746"/>
              <a:gd name="connsiteX3" fmla="*/ 5770435 w 8379555"/>
              <a:gd name="connsiteY3" fmla="*/ 1214905 h 1794746"/>
              <a:gd name="connsiteX4" fmla="*/ 5770435 w 8379555"/>
              <a:gd name="connsiteY4" fmla="*/ 1794746 h 1794746"/>
              <a:gd name="connsiteX5" fmla="*/ 2788583 w 8379555"/>
              <a:gd name="connsiteY5" fmla="*/ 1780941 h 1794746"/>
              <a:gd name="connsiteX6" fmla="*/ 2788583 w 8379555"/>
              <a:gd name="connsiteY6" fmla="*/ 1159682 h 1794746"/>
              <a:gd name="connsiteX7" fmla="*/ 13805 w 8379555"/>
              <a:gd name="connsiteY7" fmla="*/ 1159682 h 1794746"/>
              <a:gd name="connsiteX8" fmla="*/ 0 w 8379555"/>
              <a:gd name="connsiteY8" fmla="*/ 0 h 1794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79555" h="1794746">
                <a:moveTo>
                  <a:pt x="0" y="0"/>
                </a:moveTo>
                <a:lnTo>
                  <a:pt x="8379555" y="0"/>
                </a:lnTo>
                <a:lnTo>
                  <a:pt x="8379555" y="1201100"/>
                </a:lnTo>
                <a:lnTo>
                  <a:pt x="5770435" y="1214905"/>
                </a:lnTo>
                <a:lnTo>
                  <a:pt x="5770435" y="1794746"/>
                </a:lnTo>
                <a:lnTo>
                  <a:pt x="2788583" y="1780941"/>
                </a:lnTo>
                <a:lnTo>
                  <a:pt x="2788583" y="1159682"/>
                </a:lnTo>
                <a:lnTo>
                  <a:pt x="13805" y="1159682"/>
                </a:lnTo>
                <a:lnTo>
                  <a:pt x="0" y="0"/>
                </a:lnTo>
                <a:close/>
              </a:path>
            </a:pathLst>
          </a:custGeom>
          <a:solidFill>
            <a:schemeClr val="tx2">
              <a:lumMod val="20000"/>
              <a:lumOff val="80000"/>
              <a:alpha val="60000"/>
            </a:schemeClr>
          </a:solidFill>
          <a:ln w="38100">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3" name="Group 42"/>
          <p:cNvGrpSpPr/>
          <p:nvPr/>
        </p:nvGrpSpPr>
        <p:grpSpPr>
          <a:xfrm>
            <a:off x="3700104" y="3313342"/>
            <a:ext cx="3822589" cy="882502"/>
            <a:chOff x="3700104" y="3617074"/>
            <a:chExt cx="3822589" cy="882502"/>
          </a:xfrm>
        </p:grpSpPr>
        <p:sp>
          <p:nvSpPr>
            <p:cNvPr id="20" name="TextBox 19"/>
            <p:cNvSpPr txBox="1"/>
            <p:nvPr/>
          </p:nvSpPr>
          <p:spPr>
            <a:xfrm>
              <a:off x="5857504" y="3617074"/>
              <a:ext cx="1665189" cy="400110"/>
            </a:xfrm>
            <a:prstGeom prst="rect">
              <a:avLst/>
            </a:prstGeom>
            <a:noFill/>
          </p:spPr>
          <p:txBody>
            <a:bodyPr wrap="none" rtlCol="0">
              <a:spAutoFit/>
            </a:bodyPr>
            <a:lstStyle/>
            <a:p>
              <a:r>
                <a:rPr lang="en-US" sz="2000" dirty="0" smtClean="0"/>
                <a:t>Using the FSS!</a:t>
              </a:r>
              <a:endParaRPr lang="en-US" sz="2000" dirty="0"/>
            </a:p>
          </p:txBody>
        </p:sp>
        <p:sp>
          <p:nvSpPr>
            <p:cNvPr id="24" name="TextBox 23"/>
            <p:cNvSpPr txBox="1"/>
            <p:nvPr/>
          </p:nvSpPr>
          <p:spPr>
            <a:xfrm>
              <a:off x="3700104" y="3932932"/>
              <a:ext cx="595481" cy="523221"/>
            </a:xfrm>
            <a:prstGeom prst="rect">
              <a:avLst/>
            </a:prstGeom>
            <a:solidFill>
              <a:schemeClr val="accent1">
                <a:lumMod val="40000"/>
                <a:lumOff val="60000"/>
              </a:schemeClr>
            </a:solidFill>
          </p:spPr>
          <p:txBody>
            <a:bodyPr wrap="none" rtlCol="0">
              <a:spAutoFit/>
            </a:bodyPr>
            <a:lstStyle/>
            <a:p>
              <a:r>
                <a:rPr lang="en-US" sz="2800" i="1" dirty="0" err="1" smtClean="0">
                  <a:cs typeface="Gill Sans MT"/>
                </a:rPr>
                <a:t>f’</a:t>
              </a:r>
              <a:r>
                <a:rPr lang="en-US" sz="2800" i="1" baseline="-25000" dirty="0" err="1" smtClean="0">
                  <a:cs typeface="Gill Sans MT"/>
                </a:rPr>
                <a:t>A</a:t>
              </a:r>
              <a:r>
                <a:rPr lang="en-US" sz="2800" i="1" baseline="-25000" dirty="0" smtClean="0">
                  <a:cs typeface="Gill Sans MT"/>
                </a:rPr>
                <a:t> </a:t>
              </a:r>
              <a:endParaRPr lang="en-US" sz="2800" i="1" baseline="-25000" dirty="0">
                <a:cs typeface="Gill Sans MT"/>
              </a:endParaRPr>
            </a:p>
          </p:txBody>
        </p:sp>
        <p:sp>
          <p:nvSpPr>
            <p:cNvPr id="25" name="TextBox 24"/>
            <p:cNvSpPr txBox="1"/>
            <p:nvPr/>
          </p:nvSpPr>
          <p:spPr>
            <a:xfrm>
              <a:off x="5747870" y="3976355"/>
              <a:ext cx="595481" cy="523221"/>
            </a:xfrm>
            <a:prstGeom prst="rect">
              <a:avLst/>
            </a:prstGeom>
            <a:solidFill>
              <a:schemeClr val="accent1">
                <a:lumMod val="40000"/>
                <a:lumOff val="60000"/>
              </a:schemeClr>
            </a:solidFill>
          </p:spPr>
          <p:txBody>
            <a:bodyPr wrap="none" rtlCol="0">
              <a:spAutoFit/>
            </a:bodyPr>
            <a:lstStyle/>
            <a:p>
              <a:r>
                <a:rPr lang="en-US" sz="2800" i="1" dirty="0" err="1" smtClean="0">
                  <a:cs typeface="Gill Sans MT"/>
                </a:rPr>
                <a:t>f’</a:t>
              </a:r>
              <a:r>
                <a:rPr lang="en-US" sz="2800" i="1" baseline="-25000" dirty="0" err="1" smtClean="0">
                  <a:cs typeface="Gill Sans MT"/>
                </a:rPr>
                <a:t>B</a:t>
              </a:r>
              <a:r>
                <a:rPr lang="en-US" sz="2800" i="1" baseline="-25000" dirty="0" smtClean="0">
                  <a:cs typeface="Gill Sans MT"/>
                </a:rPr>
                <a:t> </a:t>
              </a:r>
              <a:endParaRPr lang="en-US" sz="2800" i="1" baseline="-25000" dirty="0">
                <a:cs typeface="Gill Sans MT"/>
              </a:endParaRPr>
            </a:p>
          </p:txBody>
        </p:sp>
        <p:cxnSp>
          <p:nvCxnSpPr>
            <p:cNvPr id="22" name="Straight Arrow Connector 21"/>
            <p:cNvCxnSpPr/>
            <p:nvPr/>
          </p:nvCxnSpPr>
          <p:spPr>
            <a:xfrm flipH="1">
              <a:off x="4086411" y="3813399"/>
              <a:ext cx="343647" cy="37353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5463987" y="3806628"/>
              <a:ext cx="343647" cy="37353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42" name="Group 41"/>
          <p:cNvGrpSpPr/>
          <p:nvPr/>
        </p:nvGrpSpPr>
        <p:grpSpPr>
          <a:xfrm>
            <a:off x="862818" y="2625593"/>
            <a:ext cx="8005592" cy="707886"/>
            <a:chOff x="822952" y="5595477"/>
            <a:chExt cx="8005592" cy="707886"/>
          </a:xfrm>
        </p:grpSpPr>
        <p:sp>
          <p:nvSpPr>
            <p:cNvPr id="36" name="TextBox 35"/>
            <p:cNvSpPr txBox="1"/>
            <p:nvPr/>
          </p:nvSpPr>
          <p:spPr>
            <a:xfrm>
              <a:off x="822952" y="5595477"/>
              <a:ext cx="8005592" cy="707886"/>
            </a:xfrm>
            <a:prstGeom prst="rect">
              <a:avLst/>
            </a:prstGeom>
            <a:noFill/>
          </p:spPr>
          <p:txBody>
            <a:bodyPr wrap="none" rtlCol="0">
              <a:spAutoFit/>
            </a:bodyPr>
            <a:lstStyle/>
            <a:p>
              <a:r>
                <a:rPr lang="en-US" sz="2800" dirty="0" smtClean="0"/>
                <a:t>Consider  </a:t>
              </a:r>
              <a:r>
                <a:rPr lang="en-US" sz="2800" i="1" dirty="0" smtClean="0"/>
                <a:t>f</a:t>
              </a:r>
              <a:r>
                <a:rPr lang="en-US" sz="2800" dirty="0" smtClean="0"/>
                <a:t>’(    ,     )  :=   </a:t>
              </a:r>
              <a:r>
                <a:rPr lang="en-US" sz="2800" i="1" dirty="0" smtClean="0"/>
                <a:t>f</a:t>
              </a:r>
              <a:r>
                <a:rPr lang="en-US" sz="2800" dirty="0" smtClean="0"/>
                <a:t> </a:t>
              </a:r>
              <a:r>
                <a:rPr lang="en-US" sz="4000" dirty="0" smtClean="0"/>
                <a:t>(</a:t>
              </a:r>
              <a:r>
                <a:rPr lang="en-US" sz="2800" dirty="0" smtClean="0"/>
                <a:t> Dec(</a:t>
              </a:r>
              <a:r>
                <a:rPr lang="en-US" sz="2800" dirty="0" err="1" smtClean="0"/>
                <a:t>sk</a:t>
              </a:r>
              <a:r>
                <a:rPr lang="en-US" sz="2800" baseline="-25000" dirty="0" err="1" smtClean="0"/>
                <a:t>A</a:t>
              </a:r>
              <a:r>
                <a:rPr lang="en-US" sz="2800" dirty="0" smtClean="0"/>
                <a:t>,     ),  Dec(</a:t>
              </a:r>
              <a:r>
                <a:rPr lang="en-US" sz="2800" dirty="0" err="1" smtClean="0"/>
                <a:t>sk</a:t>
              </a:r>
              <a:r>
                <a:rPr lang="en-US" sz="2800" baseline="-25000" dirty="0" err="1" smtClean="0"/>
                <a:t>B</a:t>
              </a:r>
              <a:r>
                <a:rPr lang="en-US" sz="2800" dirty="0" smtClean="0"/>
                <a:t>,     ) </a:t>
              </a:r>
              <a:r>
                <a:rPr lang="en-US" sz="4000" dirty="0" smtClean="0"/>
                <a:t>)</a:t>
              </a:r>
              <a:r>
                <a:rPr lang="en-US" sz="2800" dirty="0" smtClean="0"/>
                <a:t> </a:t>
              </a:r>
              <a:endParaRPr lang="en-US" sz="2800" dirty="0"/>
            </a:p>
          </p:txBody>
        </p:sp>
        <p:sp>
          <p:nvSpPr>
            <p:cNvPr id="37" name="Rectangle 36"/>
            <p:cNvSpPr/>
            <p:nvPr/>
          </p:nvSpPr>
          <p:spPr>
            <a:xfrm>
              <a:off x="2689413" y="5908859"/>
              <a:ext cx="264829" cy="303726"/>
            </a:xfrm>
            <a:prstGeom prst="rect">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3147565" y="5895053"/>
              <a:ext cx="264829" cy="303726"/>
            </a:xfrm>
            <a:prstGeom prst="rect">
              <a:avLst/>
            </a:prstGeom>
            <a:solidFill>
              <a:srgbClr val="44004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5921031" y="5895053"/>
              <a:ext cx="264829" cy="303726"/>
            </a:xfrm>
            <a:prstGeom prst="rect">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7862021" y="5895053"/>
              <a:ext cx="264829" cy="303726"/>
            </a:xfrm>
            <a:prstGeom prst="rect">
              <a:avLst/>
            </a:prstGeom>
            <a:solidFill>
              <a:srgbClr val="44004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65447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“Barriers” against FSS for AC</a:t>
            </a:r>
            <a:r>
              <a:rPr lang="en-US" baseline="30000" dirty="0" smtClean="0"/>
              <a:t>0</a:t>
            </a:r>
            <a:endParaRPr lang="en-US" baseline="30000" dirty="0"/>
          </a:p>
        </p:txBody>
      </p:sp>
      <p:sp>
        <p:nvSpPr>
          <p:cNvPr id="4" name="Rectangle 3"/>
          <p:cNvSpPr/>
          <p:nvPr/>
        </p:nvSpPr>
        <p:spPr>
          <a:xfrm>
            <a:off x="800682" y="1932799"/>
            <a:ext cx="3465022" cy="1318447"/>
          </a:xfrm>
          <a:prstGeom prst="rect">
            <a:avLst/>
          </a:prstGeom>
          <a:ln w="28575" cmpd="sng">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solidFill>
                  <a:srgbClr val="000000"/>
                </a:solidFill>
              </a:rPr>
              <a:t>SKE +</a:t>
            </a:r>
          </a:p>
          <a:p>
            <a:pPr algn="ctr"/>
            <a:r>
              <a:rPr lang="en-US" sz="3200" dirty="0" smtClean="0">
                <a:solidFill>
                  <a:srgbClr val="000000"/>
                </a:solidFill>
              </a:rPr>
              <a:t>(</a:t>
            </a:r>
            <a:r>
              <a:rPr lang="en-US" sz="3200" dirty="0">
                <a:solidFill>
                  <a:srgbClr val="000000"/>
                </a:solidFill>
              </a:rPr>
              <a:t>FSS for </a:t>
            </a:r>
            <a:r>
              <a:rPr lang="en-US" sz="3200" dirty="0" smtClean="0">
                <a:solidFill>
                  <a:srgbClr val="000000"/>
                </a:solidFill>
              </a:rPr>
              <a:t>AC</a:t>
            </a:r>
            <a:r>
              <a:rPr lang="en-US" sz="3200" baseline="30000" dirty="0" smtClean="0">
                <a:solidFill>
                  <a:srgbClr val="000000"/>
                </a:solidFill>
              </a:rPr>
              <a:t>0 </a:t>
            </a:r>
            <a:r>
              <a:rPr lang="en-US" sz="3200" dirty="0" smtClean="0">
                <a:solidFill>
                  <a:srgbClr val="000000"/>
                </a:solidFill>
              </a:rPr>
              <a:t>* Dec) </a:t>
            </a:r>
          </a:p>
        </p:txBody>
      </p:sp>
      <p:sp>
        <p:nvSpPr>
          <p:cNvPr id="5" name="Rectangle 4"/>
          <p:cNvSpPr/>
          <p:nvPr/>
        </p:nvSpPr>
        <p:spPr>
          <a:xfrm>
            <a:off x="5287264" y="1932799"/>
            <a:ext cx="3286105" cy="1318447"/>
          </a:xfrm>
          <a:prstGeom prst="rect">
            <a:avLst/>
          </a:prstGeom>
          <a:ln w="28575" cmpd="sng">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solidFill>
                  <a:srgbClr val="000000"/>
                </a:solidFill>
              </a:rPr>
              <a:t>Low Online </a:t>
            </a:r>
            <a:r>
              <a:rPr lang="en-US" sz="3200" dirty="0">
                <a:solidFill>
                  <a:srgbClr val="000000"/>
                </a:solidFill>
              </a:rPr>
              <a:t>CC </a:t>
            </a:r>
            <a:endParaRPr lang="en-US" sz="3200" dirty="0" smtClean="0">
              <a:solidFill>
                <a:srgbClr val="000000"/>
              </a:solidFill>
            </a:endParaRPr>
          </a:p>
          <a:p>
            <a:pPr algn="ctr"/>
            <a:r>
              <a:rPr lang="en-US" sz="3200" dirty="0" smtClean="0">
                <a:solidFill>
                  <a:srgbClr val="000000"/>
                </a:solidFill>
              </a:rPr>
              <a:t>MPC </a:t>
            </a:r>
            <a:r>
              <a:rPr lang="en-US" sz="3200" dirty="0">
                <a:solidFill>
                  <a:srgbClr val="000000"/>
                </a:solidFill>
              </a:rPr>
              <a:t>for AC</a:t>
            </a:r>
            <a:r>
              <a:rPr lang="en-US" sz="3200" baseline="30000" dirty="0">
                <a:solidFill>
                  <a:srgbClr val="000000"/>
                </a:solidFill>
              </a:rPr>
              <a:t>0</a:t>
            </a:r>
            <a:endParaRPr lang="en-US" sz="3200" dirty="0">
              <a:solidFill>
                <a:srgbClr val="000000"/>
              </a:solidFill>
            </a:endParaRPr>
          </a:p>
        </p:txBody>
      </p:sp>
      <p:sp>
        <p:nvSpPr>
          <p:cNvPr id="7" name="Right Arrow 6"/>
          <p:cNvSpPr/>
          <p:nvPr/>
        </p:nvSpPr>
        <p:spPr>
          <a:xfrm>
            <a:off x="4376142" y="2360243"/>
            <a:ext cx="621219" cy="648870"/>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553835" y="3402699"/>
            <a:ext cx="8154997" cy="830997"/>
          </a:xfrm>
          <a:prstGeom prst="rect">
            <a:avLst/>
          </a:prstGeom>
          <a:noFill/>
        </p:spPr>
        <p:txBody>
          <a:bodyPr wrap="none" rtlCol="0">
            <a:spAutoFit/>
          </a:bodyPr>
          <a:lstStyle/>
          <a:p>
            <a:r>
              <a:rPr lang="en-US" sz="2400" b="1" dirty="0"/>
              <a:t>SKE with Dec in </a:t>
            </a:r>
            <a:r>
              <a:rPr lang="en-US" sz="2400" b="1" dirty="0" smtClean="0">
                <a:solidFill>
                  <a:srgbClr val="000000"/>
                </a:solidFill>
              </a:rPr>
              <a:t>AC</a:t>
            </a:r>
            <a:r>
              <a:rPr lang="en-US" sz="2400" b="1" baseline="30000" dirty="0" smtClean="0">
                <a:solidFill>
                  <a:srgbClr val="000000"/>
                </a:solidFill>
              </a:rPr>
              <a:t>0</a:t>
            </a:r>
            <a:r>
              <a:rPr lang="en-US" sz="2400" dirty="0" smtClean="0">
                <a:solidFill>
                  <a:srgbClr val="000000"/>
                </a:solidFill>
              </a:rPr>
              <a:t>  assuming</a:t>
            </a:r>
          </a:p>
          <a:p>
            <a:r>
              <a:rPr lang="en-US" sz="2400" dirty="0" smtClean="0"/>
              <a:t> </a:t>
            </a:r>
            <a:r>
              <a:rPr lang="en-US" sz="2400" dirty="0" err="1" smtClean="0"/>
              <a:t>Subexponential</a:t>
            </a:r>
            <a:r>
              <a:rPr lang="en-US" sz="2400" dirty="0" smtClean="0"/>
              <a:t> Learning Parity with Noise (</a:t>
            </a:r>
            <a:r>
              <a:rPr lang="en-US" sz="2400" dirty="0" err="1" smtClean="0"/>
              <a:t>Subexp</a:t>
            </a:r>
            <a:r>
              <a:rPr lang="en-US" sz="2400" dirty="0" smtClean="0"/>
              <a:t>-LPN)  </a:t>
            </a:r>
            <a:r>
              <a:rPr lang="en-US" sz="2400" dirty="0" smtClean="0">
                <a:solidFill>
                  <a:schemeClr val="tx1">
                    <a:lumMod val="50000"/>
                    <a:lumOff val="50000"/>
                  </a:schemeClr>
                </a:solidFill>
              </a:rPr>
              <a:t>[BL12]</a:t>
            </a:r>
            <a:endParaRPr lang="en-US" sz="2400" dirty="0">
              <a:solidFill>
                <a:schemeClr val="tx1">
                  <a:lumMod val="50000"/>
                  <a:lumOff val="50000"/>
                </a:schemeClr>
              </a:solidFill>
            </a:endParaRPr>
          </a:p>
        </p:txBody>
      </p:sp>
      <p:sp>
        <p:nvSpPr>
          <p:cNvPr id="9" name="Rectangle 8"/>
          <p:cNvSpPr/>
          <p:nvPr/>
        </p:nvSpPr>
        <p:spPr>
          <a:xfrm>
            <a:off x="842097" y="4459246"/>
            <a:ext cx="3465022" cy="1431141"/>
          </a:xfrm>
          <a:prstGeom prst="rect">
            <a:avLst/>
          </a:prstGeom>
          <a:ln w="28575" cmpd="sng">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err="1" smtClean="0">
                <a:solidFill>
                  <a:srgbClr val="000000"/>
                </a:solidFill>
              </a:rPr>
              <a:t>Subexp</a:t>
            </a:r>
            <a:r>
              <a:rPr lang="en-US" sz="3200" dirty="0" smtClean="0">
                <a:solidFill>
                  <a:srgbClr val="000000"/>
                </a:solidFill>
              </a:rPr>
              <a:t>-LPN +</a:t>
            </a:r>
          </a:p>
          <a:p>
            <a:pPr algn="ctr"/>
            <a:r>
              <a:rPr lang="en-US" sz="3200" dirty="0" smtClean="0">
                <a:solidFill>
                  <a:srgbClr val="000000"/>
                </a:solidFill>
              </a:rPr>
              <a:t>(</a:t>
            </a:r>
            <a:r>
              <a:rPr lang="en-US" sz="3200" dirty="0">
                <a:solidFill>
                  <a:srgbClr val="000000"/>
                </a:solidFill>
              </a:rPr>
              <a:t>FSS for </a:t>
            </a:r>
            <a:r>
              <a:rPr lang="en-US" sz="3200" dirty="0" smtClean="0">
                <a:solidFill>
                  <a:srgbClr val="000000"/>
                </a:solidFill>
              </a:rPr>
              <a:t>AC</a:t>
            </a:r>
            <a:r>
              <a:rPr lang="en-US" sz="3200" baseline="30000" dirty="0" smtClean="0">
                <a:solidFill>
                  <a:srgbClr val="000000"/>
                </a:solidFill>
              </a:rPr>
              <a:t>0</a:t>
            </a:r>
            <a:r>
              <a:rPr lang="en-US" sz="3200" dirty="0" smtClean="0">
                <a:solidFill>
                  <a:srgbClr val="000000"/>
                </a:solidFill>
              </a:rPr>
              <a:t>) </a:t>
            </a:r>
          </a:p>
        </p:txBody>
      </p:sp>
      <p:sp>
        <p:nvSpPr>
          <p:cNvPr id="11" name="Right Arrow 10"/>
          <p:cNvSpPr/>
          <p:nvPr/>
        </p:nvSpPr>
        <p:spPr>
          <a:xfrm>
            <a:off x="4431362" y="4790587"/>
            <a:ext cx="621219" cy="648870"/>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5080190" y="1771485"/>
            <a:ext cx="3824495" cy="1702902"/>
          </a:xfrm>
          <a:prstGeom prst="rect">
            <a:avLst/>
          </a:prstGeom>
          <a:ln w="28575" cmpd="sng">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rPr>
              <a:t>Something we only have via </a:t>
            </a:r>
            <a:r>
              <a:rPr lang="en-US" sz="2800" b="1" dirty="0" smtClean="0">
                <a:solidFill>
                  <a:srgbClr val="000000"/>
                </a:solidFill>
              </a:rPr>
              <a:t>FHE for AC</a:t>
            </a:r>
            <a:r>
              <a:rPr lang="en-US" sz="2800" b="1" baseline="30000" dirty="0" smtClean="0">
                <a:solidFill>
                  <a:srgbClr val="000000"/>
                </a:solidFill>
              </a:rPr>
              <a:t>0</a:t>
            </a:r>
            <a:r>
              <a:rPr lang="en-US" sz="2800" dirty="0">
                <a:solidFill>
                  <a:srgbClr val="000000"/>
                </a:solidFill>
              </a:rPr>
              <a:t> </a:t>
            </a:r>
            <a:r>
              <a:rPr lang="en-US" sz="2800" dirty="0" smtClean="0">
                <a:solidFill>
                  <a:srgbClr val="000000"/>
                </a:solidFill>
              </a:rPr>
              <a:t> </a:t>
            </a:r>
            <a:r>
              <a:rPr lang="en-US" sz="2400" dirty="0" smtClean="0">
                <a:solidFill>
                  <a:srgbClr val="000000"/>
                </a:solidFill>
              </a:rPr>
              <a:t>or</a:t>
            </a:r>
            <a:r>
              <a:rPr lang="en-US" sz="2800" dirty="0" smtClean="0">
                <a:solidFill>
                  <a:srgbClr val="000000"/>
                </a:solidFill>
              </a:rPr>
              <a:t> </a:t>
            </a:r>
          </a:p>
          <a:p>
            <a:pPr algn="ctr"/>
            <a:r>
              <a:rPr lang="en-US" sz="2800" b="1" dirty="0" smtClean="0">
                <a:solidFill>
                  <a:srgbClr val="000000"/>
                </a:solidFill>
              </a:rPr>
              <a:t>Reusable Garbled Circuits for AC</a:t>
            </a:r>
            <a:r>
              <a:rPr lang="en-US" sz="2800" b="1" baseline="30000" dirty="0" smtClean="0">
                <a:solidFill>
                  <a:srgbClr val="000000"/>
                </a:solidFill>
              </a:rPr>
              <a:t>0</a:t>
            </a:r>
            <a:endParaRPr lang="en-US" sz="2800" b="1" dirty="0">
              <a:solidFill>
                <a:srgbClr val="000000"/>
              </a:solidFill>
            </a:endParaRPr>
          </a:p>
        </p:txBody>
      </p:sp>
      <p:sp>
        <p:nvSpPr>
          <p:cNvPr id="10" name="Rectangle 9"/>
          <p:cNvSpPr/>
          <p:nvPr/>
        </p:nvSpPr>
        <p:spPr>
          <a:xfrm>
            <a:off x="5080735" y="4357950"/>
            <a:ext cx="3824495" cy="1601468"/>
          </a:xfrm>
          <a:prstGeom prst="rect">
            <a:avLst/>
          </a:prstGeom>
          <a:ln w="28575" cmpd="sng">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rgbClr val="000000"/>
                </a:solidFill>
              </a:rPr>
              <a:t>Something that would be </a:t>
            </a:r>
            <a:r>
              <a:rPr lang="en-US" sz="2800" b="1" dirty="0" smtClean="0">
                <a:solidFill>
                  <a:srgbClr val="000000"/>
                </a:solidFill>
              </a:rPr>
              <a:t>shocking to obtain from </a:t>
            </a:r>
            <a:r>
              <a:rPr lang="en-US" sz="2800" b="1" dirty="0" err="1" smtClean="0">
                <a:solidFill>
                  <a:srgbClr val="000000"/>
                </a:solidFill>
              </a:rPr>
              <a:t>Subexp</a:t>
            </a:r>
            <a:r>
              <a:rPr lang="en-US" sz="2800" b="1" dirty="0" smtClean="0">
                <a:solidFill>
                  <a:srgbClr val="000000"/>
                </a:solidFill>
              </a:rPr>
              <a:t>-LPN!</a:t>
            </a:r>
            <a:endParaRPr lang="en-US" sz="2800" b="1" dirty="0">
              <a:solidFill>
                <a:srgbClr val="000000"/>
              </a:solidFill>
            </a:endParaRPr>
          </a:p>
        </p:txBody>
      </p:sp>
      <p:sp>
        <p:nvSpPr>
          <p:cNvPr id="13" name="TextBox 12"/>
          <p:cNvSpPr txBox="1"/>
          <p:nvPr/>
        </p:nvSpPr>
        <p:spPr>
          <a:xfrm>
            <a:off x="41415" y="6107552"/>
            <a:ext cx="9214782" cy="584776"/>
          </a:xfrm>
          <a:prstGeom prst="rect">
            <a:avLst/>
          </a:prstGeom>
          <a:noFill/>
        </p:spPr>
        <p:txBody>
          <a:bodyPr wrap="none" rtlCol="0">
            <a:spAutoFit/>
          </a:bodyPr>
          <a:lstStyle/>
          <a:p>
            <a:r>
              <a:rPr lang="en-US" sz="3200" dirty="0" smtClean="0"/>
              <a:t>FSS for </a:t>
            </a:r>
            <a:r>
              <a:rPr lang="en-US" sz="3200" dirty="0">
                <a:solidFill>
                  <a:srgbClr val="000000"/>
                </a:solidFill>
              </a:rPr>
              <a:t>AC</a:t>
            </a:r>
            <a:r>
              <a:rPr lang="en-US" sz="3200" baseline="30000" dirty="0">
                <a:solidFill>
                  <a:srgbClr val="000000"/>
                </a:solidFill>
              </a:rPr>
              <a:t>0</a:t>
            </a:r>
            <a:r>
              <a:rPr lang="en-US" sz="3200" dirty="0" smtClean="0"/>
              <a:t> </a:t>
            </a:r>
            <a:r>
              <a:rPr lang="en-US" sz="3200" b="1" dirty="0" smtClean="0"/>
              <a:t>not likely </a:t>
            </a:r>
            <a:r>
              <a:rPr lang="en-US" sz="3200" dirty="0" smtClean="0"/>
              <a:t>to exist from </a:t>
            </a:r>
            <a:r>
              <a:rPr lang="en-US" sz="3200" dirty="0" err="1" smtClean="0"/>
              <a:t>Subexp</a:t>
            </a:r>
            <a:r>
              <a:rPr lang="en-US" sz="3200" dirty="0" smtClean="0"/>
              <a:t>-LPN (OT,…)</a:t>
            </a:r>
            <a:endParaRPr lang="en-US" sz="3200" dirty="0"/>
          </a:p>
        </p:txBody>
      </p:sp>
    </p:spTree>
    <p:extLst>
      <p:ext uri="{BB962C8B-B14F-4D97-AF65-F5344CB8AC3E}">
        <p14:creationId xmlns:p14="http://schemas.microsoft.com/office/powerpoint/2010/main" val="3308845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1" grpId="0" animBg="1"/>
      <p:bldP spid="12" grpId="0" animBg="1"/>
      <p:bldP spid="10" grpId="0" animBg="1"/>
      <p:bldP spid="1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0101772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a:t>
            </a:r>
            <a:r>
              <a:rPr lang="en-US" b="1" dirty="0" smtClean="0"/>
              <a:t>Additive</a:t>
            </a:r>
            <a:r>
              <a:rPr lang="en-US" dirty="0" smtClean="0"/>
              <a:t> Reconstruction?</a:t>
            </a:r>
            <a:endParaRPr lang="en-US" dirty="0"/>
          </a:p>
        </p:txBody>
      </p:sp>
      <p:sp>
        <p:nvSpPr>
          <p:cNvPr id="3" name="Content Placeholder 2"/>
          <p:cNvSpPr>
            <a:spLocks noGrp="1"/>
          </p:cNvSpPr>
          <p:nvPr>
            <p:ph idx="1"/>
          </p:nvPr>
        </p:nvSpPr>
        <p:spPr>
          <a:xfrm>
            <a:off x="457200" y="2688057"/>
            <a:ext cx="8229600" cy="3084657"/>
          </a:xfrm>
        </p:spPr>
        <p:txBody>
          <a:bodyPr/>
          <a:lstStyle/>
          <a:p>
            <a:r>
              <a:rPr lang="en-US" dirty="0" smtClean="0"/>
              <a:t>Arbitrary reconstruction?</a:t>
            </a:r>
            <a:endParaRPr lang="en-US" dirty="0"/>
          </a:p>
        </p:txBody>
      </p:sp>
      <p:grpSp>
        <p:nvGrpSpPr>
          <p:cNvPr id="4" name="Group 3"/>
          <p:cNvGrpSpPr/>
          <p:nvPr/>
        </p:nvGrpSpPr>
        <p:grpSpPr>
          <a:xfrm>
            <a:off x="5751207" y="3554215"/>
            <a:ext cx="1568312" cy="1344396"/>
            <a:chOff x="4153350" y="5018537"/>
            <a:chExt cx="985083" cy="762929"/>
          </a:xfrm>
        </p:grpSpPr>
        <p:sp>
          <p:nvSpPr>
            <p:cNvPr id="5" name="TextBox 4"/>
            <p:cNvSpPr txBox="1"/>
            <p:nvPr/>
          </p:nvSpPr>
          <p:spPr>
            <a:xfrm>
              <a:off x="4468269" y="5018537"/>
              <a:ext cx="670164" cy="331854"/>
            </a:xfrm>
            <a:prstGeom prst="rect">
              <a:avLst/>
            </a:prstGeom>
            <a:no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0</a:t>
              </a:r>
              <a:r>
                <a:rPr lang="en-US" sz="3200" i="1" dirty="0" smtClean="0">
                  <a:latin typeface="Gill Sans MT"/>
                  <a:cs typeface="Gill Sans MT"/>
                </a:rPr>
                <a:t>, x)</a:t>
              </a:r>
              <a:endParaRPr lang="en-US" sz="3200" i="1" baseline="-25000" dirty="0">
                <a:latin typeface="Gill Sans MT"/>
                <a:cs typeface="Gill Sans MT"/>
              </a:endParaRPr>
            </a:p>
          </p:txBody>
        </p:sp>
        <p:sp>
          <p:nvSpPr>
            <p:cNvPr id="6" name="TextBox 5"/>
            <p:cNvSpPr txBox="1"/>
            <p:nvPr/>
          </p:nvSpPr>
          <p:spPr>
            <a:xfrm>
              <a:off x="4468269" y="5449612"/>
              <a:ext cx="670164" cy="331854"/>
            </a:xfrm>
            <a:prstGeom prst="rect">
              <a:avLst/>
            </a:prstGeom>
            <a:no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1</a:t>
              </a:r>
              <a:r>
                <a:rPr lang="en-US" sz="3200" i="1" dirty="0" smtClean="0">
                  <a:latin typeface="Gill Sans MT"/>
                  <a:cs typeface="Gill Sans MT"/>
                </a:rPr>
                <a:t>, x)</a:t>
              </a:r>
              <a:endParaRPr lang="en-US" sz="3200" i="1" baseline="-25000" dirty="0">
                <a:latin typeface="Gill Sans MT"/>
                <a:cs typeface="Gill Sans MT"/>
              </a:endParaRPr>
            </a:p>
          </p:txBody>
        </p:sp>
        <p:cxnSp>
          <p:nvCxnSpPr>
            <p:cNvPr id="7" name="Straight Arrow Connector 6"/>
            <p:cNvCxnSpPr/>
            <p:nvPr/>
          </p:nvCxnSpPr>
          <p:spPr>
            <a:xfrm>
              <a:off x="4153350" y="5232099"/>
              <a:ext cx="293401" cy="0"/>
            </a:xfrm>
            <a:prstGeom prst="straightConnector1">
              <a:avLst/>
            </a:prstGeom>
            <a:ln>
              <a:solidFill>
                <a:schemeClr val="tx1">
                  <a:lumMod val="50000"/>
                  <a:lumOff val="50000"/>
                </a:schemeClr>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4153350" y="5638065"/>
              <a:ext cx="293401" cy="0"/>
            </a:xfrm>
            <a:prstGeom prst="straightConnector1">
              <a:avLst/>
            </a:prstGeom>
            <a:ln>
              <a:solidFill>
                <a:schemeClr val="tx1">
                  <a:lumMod val="50000"/>
                  <a:lumOff val="50000"/>
                </a:schemeClr>
              </a:solidFill>
              <a:prstDash val="sysDash"/>
              <a:tailEnd type="arrow"/>
            </a:ln>
          </p:spPr>
          <p:style>
            <a:lnRef idx="2">
              <a:schemeClr val="accent1"/>
            </a:lnRef>
            <a:fillRef idx="0">
              <a:schemeClr val="accent1"/>
            </a:fillRef>
            <a:effectRef idx="1">
              <a:schemeClr val="accent1"/>
            </a:effectRef>
            <a:fontRef idx="minor">
              <a:schemeClr val="tx1"/>
            </a:fontRef>
          </p:style>
        </p:cxnSp>
      </p:grpSp>
      <p:sp>
        <p:nvSpPr>
          <p:cNvPr id="14" name="TextBox 13"/>
          <p:cNvSpPr txBox="1"/>
          <p:nvPr/>
        </p:nvSpPr>
        <p:spPr>
          <a:xfrm>
            <a:off x="1764885" y="1369230"/>
            <a:ext cx="5500124" cy="461665"/>
          </a:xfrm>
          <a:prstGeom prst="rect">
            <a:avLst/>
          </a:prstGeom>
          <a:noFill/>
        </p:spPr>
        <p:txBody>
          <a:bodyPr wrap="none" rtlCol="0">
            <a:spAutoFit/>
          </a:bodyPr>
          <a:lstStyle/>
          <a:p>
            <a:r>
              <a:rPr lang="en-US" sz="2400" dirty="0" smtClean="0"/>
              <a:t>Tradeoff between [achievability] &amp; [utility]</a:t>
            </a:r>
            <a:endParaRPr lang="en-US" sz="2400" dirty="0"/>
          </a:p>
        </p:txBody>
      </p:sp>
      <p:grpSp>
        <p:nvGrpSpPr>
          <p:cNvPr id="16" name="Group 15"/>
          <p:cNvGrpSpPr/>
          <p:nvPr/>
        </p:nvGrpSpPr>
        <p:grpSpPr>
          <a:xfrm>
            <a:off x="6218291" y="3448933"/>
            <a:ext cx="2608902" cy="1668704"/>
            <a:chOff x="7029285" y="5479231"/>
            <a:chExt cx="1421293" cy="909085"/>
          </a:xfrm>
        </p:grpSpPr>
        <p:sp>
          <p:nvSpPr>
            <p:cNvPr id="18" name="TextBox 17"/>
            <p:cNvSpPr txBox="1"/>
            <p:nvPr/>
          </p:nvSpPr>
          <p:spPr>
            <a:xfrm>
              <a:off x="7803280" y="5784629"/>
              <a:ext cx="647298" cy="318577"/>
            </a:xfrm>
            <a:prstGeom prst="rect">
              <a:avLst/>
            </a:prstGeom>
            <a:noFill/>
          </p:spPr>
          <p:txBody>
            <a:bodyPr wrap="none" rtlCol="0">
              <a:spAutoFit/>
            </a:bodyPr>
            <a:lstStyle/>
            <a:p>
              <a:r>
                <a:rPr lang="en-US" sz="3200" i="1" dirty="0" smtClean="0">
                  <a:latin typeface="Gill Sans MT"/>
                  <a:cs typeface="Gill Sans MT"/>
                </a:rPr>
                <a:t>   f</a:t>
              </a:r>
              <a:r>
                <a:rPr lang="en-US" sz="3200" i="1" baseline="-25000" dirty="0" smtClean="0">
                  <a:latin typeface="Gill Sans MT"/>
                  <a:cs typeface="Gill Sans MT"/>
                </a:rPr>
                <a:t> </a:t>
              </a:r>
              <a:r>
                <a:rPr lang="en-US" sz="3200" i="1" dirty="0" smtClean="0">
                  <a:latin typeface="Gill Sans MT"/>
                  <a:cs typeface="Gill Sans MT"/>
                </a:rPr>
                <a:t>(x)</a:t>
              </a:r>
              <a:endParaRPr lang="en-US" sz="3200" i="1" baseline="-25000" dirty="0">
                <a:latin typeface="Gill Sans MT"/>
                <a:cs typeface="Gill Sans MT"/>
              </a:endParaRPr>
            </a:p>
          </p:txBody>
        </p:sp>
        <p:sp>
          <p:nvSpPr>
            <p:cNvPr id="19" name="Oval 18"/>
            <p:cNvSpPr/>
            <p:nvPr/>
          </p:nvSpPr>
          <p:spPr>
            <a:xfrm>
              <a:off x="7029285" y="5479231"/>
              <a:ext cx="590358" cy="909085"/>
            </a:xfrm>
            <a:prstGeom prst="ellipse">
              <a:avLst/>
            </a:prstGeom>
            <a:noFill/>
            <a:ln w="158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Gill Sans MT"/>
                <a:cs typeface="Gill Sans MT"/>
              </a:endParaRPr>
            </a:p>
          </p:txBody>
        </p:sp>
      </p:grpSp>
      <p:sp>
        <p:nvSpPr>
          <p:cNvPr id="20" name="Right Arrow 19"/>
          <p:cNvSpPr/>
          <p:nvPr/>
        </p:nvSpPr>
        <p:spPr>
          <a:xfrm>
            <a:off x="7396082" y="4000435"/>
            <a:ext cx="490391" cy="626798"/>
          </a:xfrm>
          <a:prstGeom prst="righ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5" name="Group 24"/>
          <p:cNvGrpSpPr/>
          <p:nvPr/>
        </p:nvGrpSpPr>
        <p:grpSpPr>
          <a:xfrm>
            <a:off x="2744407" y="3608647"/>
            <a:ext cx="3010785" cy="1344347"/>
            <a:chOff x="3857045" y="2761871"/>
            <a:chExt cx="1476328" cy="782085"/>
          </a:xfrm>
        </p:grpSpPr>
        <p:sp>
          <p:nvSpPr>
            <p:cNvPr id="26" name="TextBox 25"/>
            <p:cNvSpPr txBox="1"/>
            <p:nvPr/>
          </p:nvSpPr>
          <p:spPr>
            <a:xfrm>
              <a:off x="4179434" y="2761871"/>
              <a:ext cx="1153939" cy="340198"/>
            </a:xfrm>
            <a:prstGeom prst="rect">
              <a:avLst/>
            </a:prstGeom>
            <a:solidFill>
              <a:schemeClr val="accent1">
                <a:lumMod val="40000"/>
                <a:lumOff val="60000"/>
                <a:alpha val="60000"/>
              </a:schemeClr>
            </a:solidFill>
          </p:spPr>
          <p:txBody>
            <a:bodyPr wrap="none" rtlCol="0">
              <a:spAutoFit/>
            </a:bodyPr>
            <a:lstStyle/>
            <a:p>
              <a:r>
                <a:rPr lang="en-US" sz="3200" i="1" dirty="0" smtClean="0">
                  <a:cs typeface="Gill Sans MT"/>
                </a:rPr>
                <a:t>f</a:t>
              </a:r>
              <a:r>
                <a:rPr lang="en-US" sz="3200" i="1" baseline="-25000" dirty="0" smtClean="0">
                  <a:cs typeface="Gill Sans MT"/>
                </a:rPr>
                <a:t>0 </a:t>
              </a:r>
              <a:r>
                <a:rPr lang="en-US" sz="3200" dirty="0" smtClean="0">
                  <a:cs typeface="Gill Sans MT"/>
                </a:rPr>
                <a:t>= 1010010</a:t>
              </a:r>
              <a:endParaRPr lang="en-US" sz="3200" i="1" baseline="-25000" dirty="0">
                <a:cs typeface="Gill Sans MT"/>
              </a:endParaRPr>
            </a:p>
          </p:txBody>
        </p:sp>
        <p:sp>
          <p:nvSpPr>
            <p:cNvPr id="27" name="TextBox 26"/>
            <p:cNvSpPr txBox="1"/>
            <p:nvPr/>
          </p:nvSpPr>
          <p:spPr>
            <a:xfrm>
              <a:off x="4170870" y="3203758"/>
              <a:ext cx="1153939" cy="340198"/>
            </a:xfrm>
            <a:prstGeom prst="rect">
              <a:avLst/>
            </a:prstGeom>
            <a:solidFill>
              <a:schemeClr val="accent1">
                <a:lumMod val="40000"/>
                <a:lumOff val="60000"/>
                <a:alpha val="60000"/>
              </a:schemeClr>
            </a:solidFill>
          </p:spPr>
          <p:txBody>
            <a:bodyPr wrap="none" rtlCol="0">
              <a:spAutoFit/>
            </a:bodyPr>
            <a:lstStyle/>
            <a:p>
              <a:r>
                <a:rPr lang="en-US" sz="3200" i="1" dirty="0" smtClean="0">
                  <a:cs typeface="Gill Sans MT"/>
                </a:rPr>
                <a:t>f</a:t>
              </a:r>
              <a:r>
                <a:rPr lang="en-US" sz="3200" i="1" baseline="-25000" dirty="0" smtClean="0">
                  <a:cs typeface="Gill Sans MT"/>
                </a:rPr>
                <a:t>1 </a:t>
              </a:r>
              <a:r>
                <a:rPr lang="en-US" sz="3200" dirty="0" smtClean="0">
                  <a:cs typeface="Gill Sans MT"/>
                </a:rPr>
                <a:t>= 1100111</a:t>
              </a:r>
              <a:endParaRPr lang="en-US" sz="3200" i="1" baseline="-25000" dirty="0">
                <a:cs typeface="Gill Sans MT"/>
              </a:endParaRPr>
            </a:p>
          </p:txBody>
        </p:sp>
        <p:cxnSp>
          <p:nvCxnSpPr>
            <p:cNvPr id="28" name="Straight Arrow Connector 27"/>
            <p:cNvCxnSpPr/>
            <p:nvPr/>
          </p:nvCxnSpPr>
          <p:spPr>
            <a:xfrm flipV="1">
              <a:off x="3857045" y="2975622"/>
              <a:ext cx="213754" cy="1863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a:off x="3857045" y="3161981"/>
              <a:ext cx="213755"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30" name="TextBox 29"/>
          <p:cNvSpPr txBox="1"/>
          <p:nvPr/>
        </p:nvSpPr>
        <p:spPr>
          <a:xfrm>
            <a:off x="567159" y="3976070"/>
            <a:ext cx="2194231" cy="584776"/>
          </a:xfrm>
          <a:prstGeom prst="rect">
            <a:avLst/>
          </a:prstGeom>
          <a:noFill/>
        </p:spPr>
        <p:txBody>
          <a:bodyPr wrap="none" rtlCol="0">
            <a:spAutoFit/>
          </a:bodyPr>
          <a:lstStyle/>
          <a:p>
            <a:r>
              <a:rPr lang="en-US" sz="3200" i="1" dirty="0" smtClean="0"/>
              <a:t>f = </a:t>
            </a:r>
            <a:r>
              <a:rPr lang="en-US" sz="3200" dirty="0" smtClean="0"/>
              <a:t>0110101</a:t>
            </a:r>
            <a:endParaRPr lang="en-US" sz="3200" dirty="0"/>
          </a:p>
        </p:txBody>
      </p:sp>
      <p:sp>
        <p:nvSpPr>
          <p:cNvPr id="36" name="Rectangle 35"/>
          <p:cNvSpPr/>
          <p:nvPr/>
        </p:nvSpPr>
        <p:spPr>
          <a:xfrm>
            <a:off x="7902967" y="3864154"/>
            <a:ext cx="924226" cy="853889"/>
          </a:xfrm>
          <a:prstGeom prst="rect">
            <a:avLst/>
          </a:prstGeom>
          <a:solidFill>
            <a:srgbClr val="800000"/>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i="1" dirty="0" smtClean="0"/>
              <a:t>f</a:t>
            </a:r>
            <a:endParaRPr lang="en-US" sz="3200" dirty="0"/>
          </a:p>
        </p:txBody>
      </p:sp>
      <p:sp>
        <p:nvSpPr>
          <p:cNvPr id="37" name="Rectangular Callout 36"/>
          <p:cNvSpPr/>
          <p:nvPr/>
        </p:nvSpPr>
        <p:spPr>
          <a:xfrm>
            <a:off x="4062864" y="5475798"/>
            <a:ext cx="3576159" cy="1233038"/>
          </a:xfrm>
          <a:prstGeom prst="wedgeRectCallout">
            <a:avLst>
              <a:gd name="adj1" fmla="val 26212"/>
              <a:gd name="adj2" fmla="val -7127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rgbClr val="000000"/>
                </a:solidFill>
              </a:rPr>
              <a:t>Want output shares to be</a:t>
            </a:r>
          </a:p>
          <a:p>
            <a:pPr algn="ctr"/>
            <a:r>
              <a:rPr lang="en-US" sz="2400" dirty="0" smtClean="0">
                <a:solidFill>
                  <a:srgbClr val="000000"/>
                </a:solidFill>
              </a:rPr>
              <a:t>“function private”</a:t>
            </a:r>
            <a:endParaRPr lang="en-US" sz="2400" dirty="0">
              <a:solidFill>
                <a:srgbClr val="000000"/>
              </a:solidFill>
            </a:endParaRPr>
          </a:p>
        </p:txBody>
      </p:sp>
      <p:sp>
        <p:nvSpPr>
          <p:cNvPr id="38" name="TextBox 37"/>
          <p:cNvSpPr txBox="1"/>
          <p:nvPr/>
        </p:nvSpPr>
        <p:spPr>
          <a:xfrm>
            <a:off x="7664725" y="3033157"/>
            <a:ext cx="1426129" cy="830997"/>
          </a:xfrm>
          <a:prstGeom prst="rect">
            <a:avLst/>
          </a:prstGeom>
          <a:noFill/>
        </p:spPr>
        <p:txBody>
          <a:bodyPr wrap="none" rtlCol="0">
            <a:spAutoFit/>
          </a:bodyPr>
          <a:lstStyle/>
          <a:p>
            <a:pPr algn="ctr"/>
            <a:r>
              <a:rPr lang="en-US" sz="2400" b="1" dirty="0" smtClean="0">
                <a:solidFill>
                  <a:srgbClr val="800000"/>
                </a:solidFill>
              </a:rPr>
              <a:t>One </a:t>
            </a:r>
            <a:r>
              <a:rPr lang="en-US" sz="2400" b="1" dirty="0" err="1" smtClean="0">
                <a:solidFill>
                  <a:srgbClr val="800000"/>
                </a:solidFill>
              </a:rPr>
              <a:t>eval</a:t>
            </a:r>
            <a:r>
              <a:rPr lang="en-US" sz="2400" dirty="0" smtClean="0">
                <a:solidFill>
                  <a:srgbClr val="800000"/>
                </a:solidFill>
              </a:rPr>
              <a:t> </a:t>
            </a:r>
          </a:p>
          <a:p>
            <a:pPr algn="ctr"/>
            <a:r>
              <a:rPr lang="en-US" sz="2400" b="1" dirty="0" smtClean="0">
                <a:solidFill>
                  <a:srgbClr val="800000"/>
                </a:solidFill>
              </a:rPr>
              <a:t>reveals </a:t>
            </a:r>
            <a:r>
              <a:rPr lang="en-US" sz="2400" b="1" i="1" dirty="0" smtClean="0">
                <a:solidFill>
                  <a:srgbClr val="800000"/>
                </a:solidFill>
              </a:rPr>
              <a:t>f!</a:t>
            </a:r>
            <a:endParaRPr lang="en-US" sz="2400" b="1" i="1" dirty="0">
              <a:solidFill>
                <a:srgbClr val="800000"/>
              </a:solidFill>
            </a:endParaRPr>
          </a:p>
        </p:txBody>
      </p:sp>
    </p:spTree>
    <p:extLst>
      <p:ext uri="{BB962C8B-B14F-4D97-AF65-F5344CB8AC3E}">
        <p14:creationId xmlns:p14="http://schemas.microsoft.com/office/powerpoint/2010/main" val="2734779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p:bldP spid="36" grpId="0" animBg="1"/>
      <p:bldP spid="37" grpId="0" animBg="1"/>
      <p:bldP spid="3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a:t>
            </a:r>
            <a:r>
              <a:rPr lang="en-US" b="1" dirty="0" smtClean="0"/>
              <a:t>Additive</a:t>
            </a:r>
            <a:r>
              <a:rPr lang="en-US" dirty="0" smtClean="0"/>
              <a:t> Reconstruction?</a:t>
            </a:r>
            <a:endParaRPr lang="en-US" dirty="0"/>
          </a:p>
        </p:txBody>
      </p:sp>
      <p:sp>
        <p:nvSpPr>
          <p:cNvPr id="3" name="Content Placeholder 2"/>
          <p:cNvSpPr>
            <a:spLocks noGrp="1"/>
          </p:cNvSpPr>
          <p:nvPr>
            <p:ph idx="1"/>
          </p:nvPr>
        </p:nvSpPr>
        <p:spPr>
          <a:xfrm>
            <a:off x="457200" y="2469338"/>
            <a:ext cx="8229600" cy="3084657"/>
          </a:xfrm>
        </p:spPr>
        <p:txBody>
          <a:bodyPr/>
          <a:lstStyle/>
          <a:p>
            <a:r>
              <a:rPr lang="en-US" dirty="0" smtClean="0"/>
              <a:t>Arbitrary reconstruction: </a:t>
            </a:r>
            <a:r>
              <a:rPr lang="en-US" dirty="0" smtClean="0">
                <a:solidFill>
                  <a:schemeClr val="tx1">
                    <a:lumMod val="50000"/>
                    <a:lumOff val="50000"/>
                  </a:schemeClr>
                </a:solidFill>
                <a:latin typeface="+mn-lt"/>
              </a:rPr>
              <a:t>1</a:t>
            </a:r>
            <a:r>
              <a:rPr lang="en-US" dirty="0" smtClean="0">
                <a:solidFill>
                  <a:schemeClr val="tx1">
                    <a:lumMod val="50000"/>
                    <a:lumOff val="50000"/>
                  </a:schemeClr>
                </a:solidFill>
              </a:rPr>
              <a:t> </a:t>
            </a:r>
            <a:r>
              <a:rPr lang="en-US" dirty="0" err="1" smtClean="0">
                <a:solidFill>
                  <a:schemeClr val="tx1">
                    <a:lumMod val="50000"/>
                    <a:lumOff val="50000"/>
                  </a:schemeClr>
                </a:solidFill>
              </a:rPr>
              <a:t>eval</a:t>
            </a:r>
            <a:r>
              <a:rPr lang="en-US" dirty="0" smtClean="0">
                <a:solidFill>
                  <a:schemeClr val="tx1">
                    <a:lumMod val="50000"/>
                    <a:lumOff val="50000"/>
                  </a:schemeClr>
                </a:solidFill>
              </a:rPr>
              <a:t> can reveal </a:t>
            </a:r>
            <a:r>
              <a:rPr lang="en-US" i="1" dirty="0" smtClean="0">
                <a:solidFill>
                  <a:schemeClr val="tx1">
                    <a:lumMod val="50000"/>
                    <a:lumOff val="50000"/>
                  </a:schemeClr>
                </a:solidFill>
              </a:rPr>
              <a:t>f !</a:t>
            </a:r>
            <a:endParaRPr lang="en-US" dirty="0" smtClean="0">
              <a:solidFill>
                <a:schemeClr val="tx1">
                  <a:lumMod val="50000"/>
                  <a:lumOff val="50000"/>
                </a:schemeClr>
              </a:solidFill>
            </a:endParaRPr>
          </a:p>
          <a:p>
            <a:r>
              <a:rPr lang="en-US" dirty="0" smtClean="0"/>
              <a:t>“Function-Private” output shares?</a:t>
            </a:r>
            <a:endParaRPr lang="en-US" dirty="0"/>
          </a:p>
        </p:txBody>
      </p:sp>
      <p:grpSp>
        <p:nvGrpSpPr>
          <p:cNvPr id="4" name="Group 3"/>
          <p:cNvGrpSpPr/>
          <p:nvPr/>
        </p:nvGrpSpPr>
        <p:grpSpPr>
          <a:xfrm>
            <a:off x="4366792" y="3904183"/>
            <a:ext cx="2107867" cy="1344396"/>
            <a:chOff x="4153350" y="5018537"/>
            <a:chExt cx="1323988" cy="762929"/>
          </a:xfrm>
        </p:grpSpPr>
        <p:sp>
          <p:nvSpPr>
            <p:cNvPr id="5" name="TextBox 4"/>
            <p:cNvSpPr txBox="1"/>
            <p:nvPr/>
          </p:nvSpPr>
          <p:spPr>
            <a:xfrm>
              <a:off x="4468269" y="5018537"/>
              <a:ext cx="737465" cy="331854"/>
            </a:xfrm>
            <a:prstGeom prst="rect">
              <a:avLst/>
            </a:prstGeom>
            <a:noFill/>
          </p:spPr>
          <p:txBody>
            <a:bodyPr wrap="none" rtlCol="0">
              <a:spAutoFit/>
            </a:bodyPr>
            <a:lstStyle/>
            <a:p>
              <a:r>
                <a:rPr lang="en-US" sz="3200" i="1" dirty="0" smtClean="0">
                  <a:latin typeface="Gill Sans MT"/>
                  <a:cs typeface="Gill Sans MT"/>
                </a:rPr>
                <a:t>   G(f)</a:t>
              </a:r>
              <a:endParaRPr lang="en-US" sz="3200" i="1" baseline="-25000" dirty="0">
                <a:latin typeface="Gill Sans MT"/>
                <a:cs typeface="Gill Sans MT"/>
              </a:endParaRPr>
            </a:p>
          </p:txBody>
        </p:sp>
        <p:sp>
          <p:nvSpPr>
            <p:cNvPr id="6" name="TextBox 5"/>
            <p:cNvSpPr txBox="1"/>
            <p:nvPr/>
          </p:nvSpPr>
          <p:spPr>
            <a:xfrm>
              <a:off x="4468269" y="5449612"/>
              <a:ext cx="1009069" cy="331854"/>
            </a:xfrm>
            <a:prstGeom prst="rect">
              <a:avLst/>
            </a:prstGeom>
            <a:noFill/>
          </p:spPr>
          <p:txBody>
            <a:bodyPr wrap="none" rtlCol="0">
              <a:spAutoFit/>
            </a:bodyPr>
            <a:lstStyle/>
            <a:p>
              <a:r>
                <a:rPr lang="en-US" sz="3200" i="1" dirty="0" smtClean="0">
                  <a:latin typeface="Gill Sans MT"/>
                  <a:cs typeface="Gill Sans MT"/>
                </a:rPr>
                <a:t>Labels(x)</a:t>
              </a:r>
              <a:endParaRPr lang="en-US" sz="3200" i="1" baseline="-25000" dirty="0">
                <a:latin typeface="Gill Sans MT"/>
                <a:cs typeface="Gill Sans MT"/>
              </a:endParaRPr>
            </a:p>
          </p:txBody>
        </p:sp>
        <p:cxnSp>
          <p:nvCxnSpPr>
            <p:cNvPr id="7" name="Straight Arrow Connector 6"/>
            <p:cNvCxnSpPr/>
            <p:nvPr/>
          </p:nvCxnSpPr>
          <p:spPr>
            <a:xfrm>
              <a:off x="4153350" y="5232099"/>
              <a:ext cx="293401" cy="0"/>
            </a:xfrm>
            <a:prstGeom prst="straightConnector1">
              <a:avLst/>
            </a:prstGeom>
            <a:ln>
              <a:solidFill>
                <a:schemeClr val="tx1">
                  <a:lumMod val="50000"/>
                  <a:lumOff val="50000"/>
                </a:schemeClr>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4153350" y="5638065"/>
              <a:ext cx="293401" cy="0"/>
            </a:xfrm>
            <a:prstGeom prst="straightConnector1">
              <a:avLst/>
            </a:prstGeom>
            <a:ln>
              <a:solidFill>
                <a:schemeClr val="tx1">
                  <a:lumMod val="50000"/>
                  <a:lumOff val="50000"/>
                </a:schemeClr>
              </a:solidFill>
              <a:prstDash val="sysDash"/>
              <a:tailEnd type="arrow"/>
            </a:ln>
          </p:spPr>
          <p:style>
            <a:lnRef idx="2">
              <a:schemeClr val="accent1"/>
            </a:lnRef>
            <a:fillRef idx="0">
              <a:schemeClr val="accent1"/>
            </a:fillRef>
            <a:effectRef idx="1">
              <a:schemeClr val="accent1"/>
            </a:effectRef>
            <a:fontRef idx="minor">
              <a:schemeClr val="tx1"/>
            </a:fontRef>
          </p:style>
        </p:cxnSp>
      </p:grpSp>
      <p:sp>
        <p:nvSpPr>
          <p:cNvPr id="14" name="TextBox 13"/>
          <p:cNvSpPr txBox="1"/>
          <p:nvPr/>
        </p:nvSpPr>
        <p:spPr>
          <a:xfrm>
            <a:off x="1764885" y="1369230"/>
            <a:ext cx="5500124" cy="461665"/>
          </a:xfrm>
          <a:prstGeom prst="rect">
            <a:avLst/>
          </a:prstGeom>
          <a:noFill/>
        </p:spPr>
        <p:txBody>
          <a:bodyPr wrap="none" rtlCol="0">
            <a:spAutoFit/>
          </a:bodyPr>
          <a:lstStyle/>
          <a:p>
            <a:r>
              <a:rPr lang="en-US" sz="2400" dirty="0" smtClean="0"/>
              <a:t>Tradeoff between [achievability] &amp; [utility]</a:t>
            </a:r>
            <a:endParaRPr lang="en-US" sz="2400" dirty="0"/>
          </a:p>
        </p:txBody>
      </p:sp>
      <p:grpSp>
        <p:nvGrpSpPr>
          <p:cNvPr id="16" name="Group 15"/>
          <p:cNvGrpSpPr/>
          <p:nvPr/>
        </p:nvGrpSpPr>
        <p:grpSpPr>
          <a:xfrm>
            <a:off x="4749117" y="3795530"/>
            <a:ext cx="3542185" cy="1805885"/>
            <a:chOff x="7020299" y="5488217"/>
            <a:chExt cx="1929734" cy="983819"/>
          </a:xfrm>
        </p:grpSpPr>
        <p:sp>
          <p:nvSpPr>
            <p:cNvPr id="18" name="TextBox 17"/>
            <p:cNvSpPr txBox="1"/>
            <p:nvPr/>
          </p:nvSpPr>
          <p:spPr>
            <a:xfrm>
              <a:off x="8302735" y="5774484"/>
              <a:ext cx="647298" cy="318577"/>
            </a:xfrm>
            <a:prstGeom prst="rect">
              <a:avLst/>
            </a:prstGeom>
            <a:noFill/>
          </p:spPr>
          <p:txBody>
            <a:bodyPr wrap="none" rtlCol="0">
              <a:spAutoFit/>
            </a:bodyPr>
            <a:lstStyle/>
            <a:p>
              <a:r>
                <a:rPr lang="en-US" sz="3200" i="1" dirty="0" smtClean="0">
                  <a:latin typeface="Gill Sans MT"/>
                  <a:cs typeface="Gill Sans MT"/>
                </a:rPr>
                <a:t>   f</a:t>
              </a:r>
              <a:r>
                <a:rPr lang="en-US" sz="3200" i="1" baseline="-25000" dirty="0" smtClean="0">
                  <a:latin typeface="Gill Sans MT"/>
                  <a:cs typeface="Gill Sans MT"/>
                </a:rPr>
                <a:t> </a:t>
              </a:r>
              <a:r>
                <a:rPr lang="en-US" sz="3200" i="1" dirty="0" smtClean="0">
                  <a:latin typeface="Gill Sans MT"/>
                  <a:cs typeface="Gill Sans MT"/>
                </a:rPr>
                <a:t>(x)</a:t>
              </a:r>
              <a:endParaRPr lang="en-US" sz="3200" i="1" baseline="-25000" dirty="0">
                <a:latin typeface="Gill Sans MT"/>
                <a:cs typeface="Gill Sans MT"/>
              </a:endParaRPr>
            </a:p>
          </p:txBody>
        </p:sp>
        <p:sp>
          <p:nvSpPr>
            <p:cNvPr id="19" name="Oval 18"/>
            <p:cNvSpPr/>
            <p:nvPr/>
          </p:nvSpPr>
          <p:spPr>
            <a:xfrm>
              <a:off x="7020299" y="5488217"/>
              <a:ext cx="931058" cy="983819"/>
            </a:xfrm>
            <a:prstGeom prst="ellipse">
              <a:avLst/>
            </a:prstGeom>
            <a:noFill/>
            <a:ln w="158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Gill Sans MT"/>
                <a:cs typeface="Gill Sans MT"/>
              </a:endParaRPr>
            </a:p>
          </p:txBody>
        </p:sp>
      </p:grpSp>
      <p:sp>
        <p:nvSpPr>
          <p:cNvPr id="20" name="Right Arrow 19"/>
          <p:cNvSpPr/>
          <p:nvPr/>
        </p:nvSpPr>
        <p:spPr>
          <a:xfrm>
            <a:off x="6761208" y="4343571"/>
            <a:ext cx="490391" cy="626798"/>
          </a:xfrm>
          <a:prstGeom prst="righ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5" name="Group 24"/>
          <p:cNvGrpSpPr/>
          <p:nvPr/>
        </p:nvGrpSpPr>
        <p:grpSpPr>
          <a:xfrm>
            <a:off x="1517853" y="3925625"/>
            <a:ext cx="2649405" cy="1344347"/>
            <a:chOff x="3857045" y="2761871"/>
            <a:chExt cx="1299126" cy="782085"/>
          </a:xfrm>
        </p:grpSpPr>
        <p:sp>
          <p:nvSpPr>
            <p:cNvPr id="26" name="TextBox 25"/>
            <p:cNvSpPr txBox="1"/>
            <p:nvPr/>
          </p:nvSpPr>
          <p:spPr>
            <a:xfrm>
              <a:off x="4179434" y="2761871"/>
              <a:ext cx="855606" cy="340198"/>
            </a:xfrm>
            <a:prstGeom prst="rect">
              <a:avLst/>
            </a:prstGeom>
            <a:solidFill>
              <a:schemeClr val="accent1">
                <a:lumMod val="40000"/>
                <a:lumOff val="60000"/>
                <a:alpha val="60000"/>
              </a:schemeClr>
            </a:solidFill>
          </p:spPr>
          <p:txBody>
            <a:bodyPr wrap="none" rtlCol="0">
              <a:spAutoFit/>
            </a:bodyPr>
            <a:lstStyle/>
            <a:p>
              <a:r>
                <a:rPr lang="en-US" sz="3200" i="1" dirty="0" smtClean="0">
                  <a:cs typeface="Gill Sans MT"/>
                </a:rPr>
                <a:t>Garble(f)</a:t>
              </a:r>
              <a:endParaRPr lang="en-US" sz="3200" i="1" baseline="-25000" dirty="0">
                <a:cs typeface="Gill Sans MT"/>
              </a:endParaRPr>
            </a:p>
          </p:txBody>
        </p:sp>
        <p:sp>
          <p:nvSpPr>
            <p:cNvPr id="27" name="TextBox 26"/>
            <p:cNvSpPr txBox="1"/>
            <p:nvPr/>
          </p:nvSpPr>
          <p:spPr>
            <a:xfrm>
              <a:off x="4170870" y="3203758"/>
              <a:ext cx="985301" cy="340198"/>
            </a:xfrm>
            <a:prstGeom prst="rect">
              <a:avLst/>
            </a:prstGeom>
            <a:solidFill>
              <a:schemeClr val="accent1">
                <a:lumMod val="40000"/>
                <a:lumOff val="60000"/>
                <a:alpha val="60000"/>
              </a:schemeClr>
            </a:solidFill>
          </p:spPr>
          <p:txBody>
            <a:bodyPr wrap="none" rtlCol="0">
              <a:spAutoFit/>
            </a:bodyPr>
            <a:lstStyle/>
            <a:p>
              <a:r>
                <a:rPr lang="en-US" sz="3200" i="1" dirty="0" smtClean="0">
                  <a:cs typeface="Gill Sans MT"/>
                </a:rPr>
                <a:t>Label Map</a:t>
              </a:r>
              <a:endParaRPr lang="en-US" sz="3200" i="1" baseline="-25000" dirty="0">
                <a:cs typeface="Gill Sans MT"/>
              </a:endParaRPr>
            </a:p>
          </p:txBody>
        </p:sp>
        <p:cxnSp>
          <p:nvCxnSpPr>
            <p:cNvPr id="28" name="Straight Arrow Connector 27"/>
            <p:cNvCxnSpPr/>
            <p:nvPr/>
          </p:nvCxnSpPr>
          <p:spPr>
            <a:xfrm flipV="1">
              <a:off x="3857045" y="2975622"/>
              <a:ext cx="213754" cy="1863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a:off x="3857045" y="3161981"/>
              <a:ext cx="213755"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30" name="TextBox 29"/>
          <p:cNvSpPr txBox="1"/>
          <p:nvPr/>
        </p:nvSpPr>
        <p:spPr>
          <a:xfrm>
            <a:off x="1023013" y="4244020"/>
            <a:ext cx="389850" cy="584776"/>
          </a:xfrm>
          <a:prstGeom prst="rect">
            <a:avLst/>
          </a:prstGeom>
          <a:noFill/>
        </p:spPr>
        <p:txBody>
          <a:bodyPr wrap="none" rtlCol="0">
            <a:spAutoFit/>
          </a:bodyPr>
          <a:lstStyle/>
          <a:p>
            <a:r>
              <a:rPr lang="en-US" sz="3200" i="1" dirty="0" smtClean="0"/>
              <a:t>f</a:t>
            </a:r>
            <a:endParaRPr lang="en-US" sz="3200" dirty="0"/>
          </a:p>
        </p:txBody>
      </p:sp>
      <p:sp>
        <p:nvSpPr>
          <p:cNvPr id="9" name="Rectangular Callout 8"/>
          <p:cNvSpPr/>
          <p:nvPr/>
        </p:nvSpPr>
        <p:spPr>
          <a:xfrm>
            <a:off x="4366792" y="5386025"/>
            <a:ext cx="2736341" cy="697706"/>
          </a:xfrm>
          <a:prstGeom prst="wedgeRectCallout">
            <a:avLst>
              <a:gd name="adj1" fmla="val -11816"/>
              <a:gd name="adj2" fmla="val -74626"/>
            </a:avLst>
          </a:prstGeom>
          <a:solidFill>
            <a:srgbClr val="275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Hide </a:t>
            </a:r>
            <a:r>
              <a:rPr lang="en-US" sz="2400" i="1" dirty="0" smtClean="0"/>
              <a:t>f</a:t>
            </a:r>
            <a:r>
              <a:rPr lang="en-US" sz="2400" dirty="0" smtClean="0"/>
              <a:t> beyond </a:t>
            </a:r>
            <a:r>
              <a:rPr lang="en-US" sz="2400" i="1" dirty="0" smtClean="0"/>
              <a:t>f(x)</a:t>
            </a:r>
            <a:endParaRPr lang="en-US" sz="2400" i="1" dirty="0"/>
          </a:p>
        </p:txBody>
      </p:sp>
      <p:sp>
        <p:nvSpPr>
          <p:cNvPr id="22" name="Rectangular Callout 21"/>
          <p:cNvSpPr/>
          <p:nvPr/>
        </p:nvSpPr>
        <p:spPr>
          <a:xfrm>
            <a:off x="4366792" y="6083731"/>
            <a:ext cx="2736341" cy="697706"/>
          </a:xfrm>
          <a:prstGeom prst="wedgeRectCallout">
            <a:avLst>
              <a:gd name="adj1" fmla="val -8802"/>
              <a:gd name="adj2" fmla="val 1030"/>
            </a:avLst>
          </a:prstGeom>
          <a:solidFill>
            <a:srgbClr val="80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But as big as </a:t>
            </a:r>
            <a:r>
              <a:rPr lang="en-US" sz="2400" i="1" dirty="0" smtClean="0"/>
              <a:t>f</a:t>
            </a:r>
            <a:r>
              <a:rPr lang="en-US" sz="2400" dirty="0" smtClean="0"/>
              <a:t> itself!</a:t>
            </a:r>
            <a:endParaRPr lang="en-US" sz="2400" dirty="0"/>
          </a:p>
        </p:txBody>
      </p:sp>
    </p:spTree>
    <p:extLst>
      <p:ext uri="{BB962C8B-B14F-4D97-AF65-F5344CB8AC3E}">
        <p14:creationId xmlns:p14="http://schemas.microsoft.com/office/powerpoint/2010/main" val="192983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0" grpId="0"/>
      <p:bldP spid="9" grpId="0" animBg="1"/>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This Work: </a:t>
            </a:r>
            <a:br>
              <a:rPr lang="en-US" dirty="0" smtClean="0"/>
            </a:br>
            <a:r>
              <a:rPr lang="en-US" dirty="0" smtClean="0"/>
              <a:t>Additive Secret Sharing of </a:t>
            </a:r>
            <a:r>
              <a:rPr lang="en-US" b="1" dirty="0" smtClean="0"/>
              <a:t>Functions</a:t>
            </a:r>
            <a:endParaRPr lang="en-US" b="1" dirty="0"/>
          </a:p>
        </p:txBody>
      </p:sp>
      <p:sp>
        <p:nvSpPr>
          <p:cNvPr id="3" name="Content Placeholder 2"/>
          <p:cNvSpPr>
            <a:spLocks noGrp="1"/>
          </p:cNvSpPr>
          <p:nvPr>
            <p:ph idx="1"/>
          </p:nvPr>
        </p:nvSpPr>
        <p:spPr>
          <a:xfrm>
            <a:off x="457200" y="3749505"/>
            <a:ext cx="8229600" cy="1931293"/>
          </a:xfrm>
        </p:spPr>
        <p:txBody>
          <a:bodyPr>
            <a:normAutofit/>
          </a:bodyPr>
          <a:lstStyle/>
          <a:p>
            <a:pPr marL="285750" indent="-285750"/>
            <a:r>
              <a:rPr lang="en-US" sz="2800" b="1" dirty="0"/>
              <a:t>Secrecy</a:t>
            </a:r>
            <a:r>
              <a:rPr lang="en-US" sz="2800" dirty="0"/>
              <a:t>:  </a:t>
            </a:r>
            <a:r>
              <a:rPr lang="en-US" sz="2800" i="1" dirty="0"/>
              <a:t>f</a:t>
            </a:r>
            <a:r>
              <a:rPr lang="en-US" sz="2800" i="1" baseline="-25000" dirty="0"/>
              <a:t>i</a:t>
            </a:r>
            <a:r>
              <a:rPr lang="en-US" sz="2800" dirty="0"/>
              <a:t>  hides </a:t>
            </a:r>
            <a:r>
              <a:rPr lang="en-US" sz="2800" i="1" dirty="0" smtClean="0"/>
              <a:t>f</a:t>
            </a:r>
            <a:endParaRPr lang="en-US" sz="2800" b="1" dirty="0" smtClean="0"/>
          </a:p>
          <a:p>
            <a:pPr marL="285750" indent="-285750"/>
            <a:r>
              <a:rPr lang="en-US" sz="2800" b="1" dirty="0" smtClean="0"/>
              <a:t>Reconstruction</a:t>
            </a:r>
            <a:r>
              <a:rPr lang="en-US" sz="2800" dirty="0" smtClean="0"/>
              <a:t>:  </a:t>
            </a:r>
            <a:r>
              <a:rPr lang="en-US" sz="2800" i="1" dirty="0" smtClean="0"/>
              <a:t>f</a:t>
            </a:r>
            <a:r>
              <a:rPr lang="en-US" sz="2800" i="1" baseline="-25000" dirty="0" smtClean="0"/>
              <a:t>0</a:t>
            </a:r>
            <a:r>
              <a:rPr lang="en-US" sz="2800" dirty="0" smtClean="0"/>
              <a:t>(</a:t>
            </a:r>
            <a:r>
              <a:rPr lang="en-US" sz="2800" i="1" dirty="0" smtClean="0"/>
              <a:t>x</a:t>
            </a:r>
            <a:r>
              <a:rPr lang="en-US" sz="2800" dirty="0" smtClean="0"/>
              <a:t>) + </a:t>
            </a:r>
            <a:r>
              <a:rPr lang="en-US" sz="2800" i="1" dirty="0" smtClean="0"/>
              <a:t>f</a:t>
            </a:r>
            <a:r>
              <a:rPr lang="en-US" sz="2800" i="1" baseline="-25000" dirty="0" smtClean="0"/>
              <a:t>1</a:t>
            </a:r>
            <a:r>
              <a:rPr lang="en-US" sz="2800" dirty="0" smtClean="0"/>
              <a:t>(</a:t>
            </a:r>
            <a:r>
              <a:rPr lang="en-US" sz="2800" i="1" dirty="0" smtClean="0"/>
              <a:t>x</a:t>
            </a:r>
            <a:r>
              <a:rPr lang="en-US" sz="2800" dirty="0" smtClean="0"/>
              <a:t>) = </a:t>
            </a:r>
            <a:r>
              <a:rPr lang="en-US" sz="2800" i="1" dirty="0" smtClean="0"/>
              <a:t>f</a:t>
            </a:r>
            <a:r>
              <a:rPr lang="en-US" sz="2800" dirty="0" smtClean="0"/>
              <a:t>(</a:t>
            </a:r>
            <a:r>
              <a:rPr lang="en-US" sz="2800" i="1" dirty="0" smtClean="0"/>
              <a:t>x</a:t>
            </a:r>
            <a:r>
              <a:rPr lang="en-US" sz="2800" dirty="0" smtClean="0"/>
              <a:t>)</a:t>
            </a:r>
          </a:p>
          <a:p>
            <a:r>
              <a:rPr lang="en-US" sz="2800" b="1" dirty="0" smtClean="0"/>
              <a:t>Efficiency</a:t>
            </a:r>
            <a:r>
              <a:rPr lang="en-US" sz="2800" dirty="0"/>
              <a:t>: |</a:t>
            </a:r>
            <a:r>
              <a:rPr lang="en-US" sz="2800" i="1" dirty="0"/>
              <a:t>f</a:t>
            </a:r>
            <a:r>
              <a:rPr lang="en-US" sz="2800" i="1" baseline="-25000" dirty="0"/>
              <a:t>i</a:t>
            </a:r>
            <a:r>
              <a:rPr lang="en-US" sz="2800" dirty="0"/>
              <a:t>| ~ </a:t>
            </a:r>
            <a:r>
              <a:rPr lang="en-US" sz="2800" i="1" dirty="0"/>
              <a:t>f</a:t>
            </a:r>
          </a:p>
          <a:p>
            <a:endParaRPr lang="en-US" sz="2800" dirty="0"/>
          </a:p>
        </p:txBody>
      </p:sp>
      <p:sp>
        <p:nvSpPr>
          <p:cNvPr id="26" name="Rectangle 25"/>
          <p:cNvSpPr/>
          <p:nvPr/>
        </p:nvSpPr>
        <p:spPr>
          <a:xfrm>
            <a:off x="81405" y="5540973"/>
            <a:ext cx="9003574" cy="1132379"/>
          </a:xfrm>
          <a:prstGeom prst="rect">
            <a:avLst/>
          </a:prstGeom>
          <a:solidFill>
            <a:srgbClr val="95B3D7"/>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700" b="1" dirty="0" smtClean="0">
                <a:solidFill>
                  <a:srgbClr val="000000"/>
                </a:solidFill>
              </a:rPr>
              <a:t>Threshold Crypto</a:t>
            </a:r>
            <a:r>
              <a:rPr lang="en-US" sz="2400" dirty="0" smtClean="0">
                <a:solidFill>
                  <a:srgbClr val="000000"/>
                </a:solidFill>
              </a:rPr>
              <a:t> </a:t>
            </a:r>
            <a:r>
              <a:rPr lang="en-US" sz="2400" dirty="0" smtClean="0">
                <a:solidFill>
                  <a:schemeClr val="tx1">
                    <a:lumMod val="65000"/>
                    <a:lumOff val="35000"/>
                  </a:schemeClr>
                </a:solidFill>
              </a:rPr>
              <a:t>[DF98,DDFY94]</a:t>
            </a:r>
            <a:r>
              <a:rPr lang="en-US" sz="2600" dirty="0" smtClean="0">
                <a:solidFill>
                  <a:srgbClr val="000000"/>
                </a:solidFill>
              </a:rPr>
              <a:t>: </a:t>
            </a:r>
            <a:r>
              <a:rPr lang="en-US" sz="2800" dirty="0">
                <a:solidFill>
                  <a:srgbClr val="000000"/>
                </a:solidFill>
              </a:rPr>
              <a:t> </a:t>
            </a:r>
            <a:r>
              <a:rPr lang="en-US" sz="2400" i="1" dirty="0">
                <a:solidFill>
                  <a:srgbClr val="000000"/>
                </a:solidFill>
              </a:rPr>
              <a:t>f</a:t>
            </a:r>
            <a:r>
              <a:rPr lang="en-US" sz="2400" dirty="0">
                <a:solidFill>
                  <a:srgbClr val="000000"/>
                </a:solidFill>
              </a:rPr>
              <a:t>’s with “nice” algebraic </a:t>
            </a:r>
            <a:r>
              <a:rPr lang="en-US" sz="2400" dirty="0" smtClean="0">
                <a:solidFill>
                  <a:srgbClr val="000000"/>
                </a:solidFill>
              </a:rPr>
              <a:t>structure</a:t>
            </a:r>
            <a:endParaRPr lang="en-US" sz="2600" dirty="0" smtClean="0">
              <a:solidFill>
                <a:srgbClr val="000000"/>
              </a:solidFill>
            </a:endParaRPr>
          </a:p>
          <a:p>
            <a:endParaRPr lang="en-US" sz="600" dirty="0" smtClean="0">
              <a:solidFill>
                <a:srgbClr val="000000"/>
              </a:solidFill>
            </a:endParaRPr>
          </a:p>
          <a:p>
            <a:pPr algn="ctr"/>
            <a:r>
              <a:rPr lang="en-US" sz="2700" b="1" dirty="0" smtClean="0">
                <a:solidFill>
                  <a:srgbClr val="000000"/>
                </a:solidFill>
              </a:rPr>
              <a:t>Distributed Point Functions (DPF)</a:t>
            </a:r>
            <a:r>
              <a:rPr lang="en-US" sz="2600" dirty="0" smtClean="0">
                <a:solidFill>
                  <a:srgbClr val="000000"/>
                </a:solidFill>
              </a:rPr>
              <a:t> </a:t>
            </a:r>
            <a:r>
              <a:rPr lang="en-US" sz="2400" dirty="0" smtClean="0">
                <a:solidFill>
                  <a:schemeClr val="tx1">
                    <a:lumMod val="65000"/>
                    <a:lumOff val="35000"/>
                  </a:schemeClr>
                </a:solidFill>
              </a:rPr>
              <a:t>[GI14]</a:t>
            </a:r>
            <a:r>
              <a:rPr lang="en-US" sz="2600" dirty="0" smtClean="0">
                <a:solidFill>
                  <a:srgbClr val="000000"/>
                </a:solidFill>
              </a:rPr>
              <a:t>:  </a:t>
            </a:r>
            <a:r>
              <a:rPr lang="en-US" sz="2600" i="1" dirty="0" smtClean="0">
                <a:solidFill>
                  <a:srgbClr val="000000"/>
                </a:solidFill>
              </a:rPr>
              <a:t>f</a:t>
            </a:r>
            <a:r>
              <a:rPr lang="en-US" sz="2600" dirty="0" smtClean="0">
                <a:solidFill>
                  <a:srgbClr val="000000"/>
                </a:solidFill>
              </a:rPr>
              <a:t>’s = {Point Functions}</a:t>
            </a:r>
            <a:endParaRPr lang="en-US" sz="2600" dirty="0">
              <a:solidFill>
                <a:srgbClr val="000000"/>
              </a:solidFill>
            </a:endParaRPr>
          </a:p>
        </p:txBody>
      </p:sp>
      <p:sp>
        <p:nvSpPr>
          <p:cNvPr id="27" name="Rectangular Callout 26"/>
          <p:cNvSpPr/>
          <p:nvPr/>
        </p:nvSpPr>
        <p:spPr>
          <a:xfrm>
            <a:off x="4137520" y="3764665"/>
            <a:ext cx="4694707" cy="1035392"/>
          </a:xfrm>
          <a:prstGeom prst="wedgeRectCallout">
            <a:avLst>
              <a:gd name="adj1" fmla="val -57392"/>
              <a:gd name="adj2" fmla="val -2570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rgbClr val="000000"/>
                </a:solidFill>
              </a:rPr>
              <a:t>Statistical</a:t>
            </a:r>
            <a:r>
              <a:rPr lang="en-US" sz="2400" dirty="0" smtClean="0">
                <a:solidFill>
                  <a:srgbClr val="000000"/>
                </a:solidFill>
              </a:rPr>
              <a:t>: |</a:t>
            </a:r>
            <a:r>
              <a:rPr lang="en-US" sz="2400" i="1" dirty="0" smtClean="0">
                <a:solidFill>
                  <a:srgbClr val="000000"/>
                </a:solidFill>
              </a:rPr>
              <a:t>f</a:t>
            </a:r>
            <a:r>
              <a:rPr lang="en-US" sz="2400" i="1" baseline="-25000" dirty="0" smtClean="0">
                <a:solidFill>
                  <a:srgbClr val="000000"/>
                </a:solidFill>
              </a:rPr>
              <a:t>i</a:t>
            </a:r>
            <a:r>
              <a:rPr lang="en-US" sz="2400" dirty="0" smtClean="0">
                <a:solidFill>
                  <a:srgbClr val="000000"/>
                </a:solidFill>
              </a:rPr>
              <a:t>| ≥ |2</a:t>
            </a:r>
            <a:r>
              <a:rPr lang="en-US" sz="2400" baseline="30000" dirty="0" smtClean="0">
                <a:solidFill>
                  <a:srgbClr val="000000"/>
                </a:solidFill>
              </a:rPr>
              <a:t>n</a:t>
            </a:r>
            <a:r>
              <a:rPr lang="en-US" sz="2400" dirty="0" smtClean="0">
                <a:solidFill>
                  <a:srgbClr val="000000"/>
                </a:solidFill>
              </a:rPr>
              <a:t>|</a:t>
            </a:r>
          </a:p>
          <a:p>
            <a:pPr algn="ctr"/>
            <a:r>
              <a:rPr lang="en-US" sz="2400" b="1" dirty="0" smtClean="0">
                <a:solidFill>
                  <a:srgbClr val="000000"/>
                </a:solidFill>
              </a:rPr>
              <a:t>Computational</a:t>
            </a:r>
            <a:r>
              <a:rPr lang="en-US" sz="2400" dirty="0" smtClean="0">
                <a:solidFill>
                  <a:srgbClr val="000000"/>
                </a:solidFill>
              </a:rPr>
              <a:t>: can do better!</a:t>
            </a:r>
            <a:endParaRPr lang="en-US" sz="2400" dirty="0">
              <a:solidFill>
                <a:srgbClr val="000000"/>
              </a:solidFill>
            </a:endParaRPr>
          </a:p>
        </p:txBody>
      </p:sp>
      <p:sp>
        <p:nvSpPr>
          <p:cNvPr id="28" name="Rectangle 27"/>
          <p:cNvSpPr/>
          <p:nvPr/>
        </p:nvSpPr>
        <p:spPr>
          <a:xfrm>
            <a:off x="2593597" y="3767388"/>
            <a:ext cx="3897484" cy="523220"/>
          </a:xfrm>
          <a:prstGeom prst="rect">
            <a:avLst/>
          </a:prstGeom>
          <a:solidFill>
            <a:schemeClr val="bg1"/>
          </a:solidFill>
        </p:spPr>
        <p:txBody>
          <a:bodyPr wrap="none">
            <a:spAutoFit/>
          </a:bodyPr>
          <a:lstStyle/>
          <a:p>
            <a:pPr marL="285750" indent="-285750"/>
            <a:r>
              <a:rPr lang="en-US" sz="2800" dirty="0" smtClean="0"/>
              <a:t>(computationally) hides </a:t>
            </a:r>
            <a:r>
              <a:rPr lang="en-US" sz="2800" i="1" dirty="0" smtClean="0"/>
              <a:t>f</a:t>
            </a:r>
          </a:p>
        </p:txBody>
      </p:sp>
      <p:grpSp>
        <p:nvGrpSpPr>
          <p:cNvPr id="30" name="Group 29"/>
          <p:cNvGrpSpPr/>
          <p:nvPr/>
        </p:nvGrpSpPr>
        <p:grpSpPr>
          <a:xfrm>
            <a:off x="4429634" y="1988832"/>
            <a:ext cx="1859362" cy="1344396"/>
            <a:chOff x="4091190" y="5018537"/>
            <a:chExt cx="1167892" cy="762929"/>
          </a:xfrm>
        </p:grpSpPr>
        <p:sp>
          <p:nvSpPr>
            <p:cNvPr id="31" name="TextBox 30"/>
            <p:cNvSpPr txBox="1"/>
            <p:nvPr/>
          </p:nvSpPr>
          <p:spPr>
            <a:xfrm>
              <a:off x="4685829" y="5018537"/>
              <a:ext cx="573253" cy="331854"/>
            </a:xfrm>
            <a:prstGeom prst="rect">
              <a:avLst/>
            </a:prstGeom>
            <a:no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0</a:t>
              </a:r>
              <a:r>
                <a:rPr lang="en-US" sz="3200" i="1" dirty="0" smtClean="0">
                  <a:latin typeface="Gill Sans MT"/>
                  <a:cs typeface="Gill Sans MT"/>
                </a:rPr>
                <a:t>(x)</a:t>
              </a:r>
              <a:endParaRPr lang="en-US" sz="3200" i="1" baseline="-25000" dirty="0">
                <a:latin typeface="Gill Sans MT"/>
                <a:cs typeface="Gill Sans MT"/>
              </a:endParaRPr>
            </a:p>
          </p:txBody>
        </p:sp>
        <p:sp>
          <p:nvSpPr>
            <p:cNvPr id="32" name="TextBox 31"/>
            <p:cNvSpPr txBox="1"/>
            <p:nvPr/>
          </p:nvSpPr>
          <p:spPr>
            <a:xfrm>
              <a:off x="4685829" y="5449612"/>
              <a:ext cx="573253" cy="331854"/>
            </a:xfrm>
            <a:prstGeom prst="rect">
              <a:avLst/>
            </a:prstGeom>
            <a:no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1</a:t>
              </a:r>
              <a:r>
                <a:rPr lang="en-US" sz="3200" i="1" dirty="0" smtClean="0">
                  <a:latin typeface="Gill Sans MT"/>
                  <a:cs typeface="Gill Sans MT"/>
                </a:rPr>
                <a:t>(x)</a:t>
              </a:r>
              <a:endParaRPr lang="en-US" sz="3200" i="1" baseline="-25000" dirty="0">
                <a:latin typeface="Gill Sans MT"/>
                <a:cs typeface="Gill Sans MT"/>
              </a:endParaRPr>
            </a:p>
          </p:txBody>
        </p:sp>
        <p:cxnSp>
          <p:nvCxnSpPr>
            <p:cNvPr id="33" name="Straight Arrow Connector 32"/>
            <p:cNvCxnSpPr/>
            <p:nvPr/>
          </p:nvCxnSpPr>
          <p:spPr>
            <a:xfrm>
              <a:off x="4091190" y="5232099"/>
              <a:ext cx="479171" cy="0"/>
            </a:xfrm>
            <a:prstGeom prst="straightConnector1">
              <a:avLst/>
            </a:prstGeom>
            <a:ln>
              <a:solidFill>
                <a:schemeClr val="tx1">
                  <a:lumMod val="50000"/>
                  <a:lumOff val="50000"/>
                </a:schemeClr>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a:off x="4091190" y="5656787"/>
              <a:ext cx="479171" cy="0"/>
            </a:xfrm>
            <a:prstGeom prst="straightConnector1">
              <a:avLst/>
            </a:prstGeom>
            <a:ln>
              <a:solidFill>
                <a:schemeClr val="tx1">
                  <a:lumMod val="50000"/>
                  <a:lumOff val="50000"/>
                </a:schemeClr>
              </a:solidFill>
              <a:prstDash val="sysDash"/>
              <a:tailEnd type="arrow"/>
            </a:ln>
          </p:spPr>
          <p:style>
            <a:lnRef idx="2">
              <a:schemeClr val="accent1"/>
            </a:lnRef>
            <a:fillRef idx="0">
              <a:schemeClr val="accent1"/>
            </a:fillRef>
            <a:effectRef idx="1">
              <a:schemeClr val="accent1"/>
            </a:effectRef>
            <a:fontRef idx="minor">
              <a:schemeClr val="tx1"/>
            </a:fontRef>
          </p:style>
        </p:cxnSp>
      </p:grpSp>
      <p:grpSp>
        <p:nvGrpSpPr>
          <p:cNvPr id="35" name="Group 34"/>
          <p:cNvGrpSpPr/>
          <p:nvPr/>
        </p:nvGrpSpPr>
        <p:grpSpPr>
          <a:xfrm>
            <a:off x="5229007" y="1846039"/>
            <a:ext cx="2491292" cy="1668704"/>
            <a:chOff x="7535808" y="5488217"/>
            <a:chExt cx="1357217" cy="909085"/>
          </a:xfrm>
        </p:grpSpPr>
        <p:sp>
          <p:nvSpPr>
            <p:cNvPr id="36" name="TextBox 35"/>
            <p:cNvSpPr txBox="1"/>
            <p:nvPr/>
          </p:nvSpPr>
          <p:spPr>
            <a:xfrm>
              <a:off x="7724723" y="5821542"/>
              <a:ext cx="214841" cy="285042"/>
            </a:xfrm>
            <a:prstGeom prst="rect">
              <a:avLst/>
            </a:prstGeom>
            <a:noFill/>
          </p:spPr>
          <p:txBody>
            <a:bodyPr wrap="none" rtlCol="0">
              <a:spAutoFit/>
            </a:bodyPr>
            <a:lstStyle/>
            <a:p>
              <a:r>
                <a:rPr lang="en-US" sz="2800" dirty="0" smtClean="0">
                  <a:latin typeface="Gill Sans MT"/>
                  <a:cs typeface="Gill Sans MT"/>
                </a:rPr>
                <a:t>+</a:t>
              </a:r>
              <a:endParaRPr lang="en-US" sz="2800" dirty="0">
                <a:latin typeface="Gill Sans MT"/>
                <a:cs typeface="Gill Sans MT"/>
              </a:endParaRPr>
            </a:p>
          </p:txBody>
        </p:sp>
        <p:sp>
          <p:nvSpPr>
            <p:cNvPr id="37" name="TextBox 36"/>
            <p:cNvSpPr txBox="1"/>
            <p:nvPr/>
          </p:nvSpPr>
          <p:spPr>
            <a:xfrm>
              <a:off x="8219985" y="5793615"/>
              <a:ext cx="673040" cy="318577"/>
            </a:xfrm>
            <a:prstGeom prst="rect">
              <a:avLst/>
            </a:prstGeom>
            <a:noFill/>
          </p:spPr>
          <p:txBody>
            <a:bodyPr wrap="none" rtlCol="0">
              <a:spAutoFit/>
            </a:bodyPr>
            <a:lstStyle/>
            <a:p>
              <a:r>
                <a:rPr lang="en-US" sz="3200" i="1" dirty="0" smtClean="0">
                  <a:solidFill>
                    <a:schemeClr val="tx1">
                      <a:lumMod val="50000"/>
                      <a:lumOff val="50000"/>
                    </a:schemeClr>
                  </a:solidFill>
                  <a:latin typeface="Gill Sans MT"/>
                  <a:cs typeface="Gill Sans MT"/>
                </a:rPr>
                <a:t>= </a:t>
              </a:r>
              <a:r>
                <a:rPr lang="en-US" sz="1000" i="1" dirty="0" smtClean="0">
                  <a:solidFill>
                    <a:schemeClr val="tx1">
                      <a:lumMod val="50000"/>
                      <a:lumOff val="50000"/>
                    </a:schemeClr>
                  </a:solidFill>
                  <a:latin typeface="Gill Sans MT"/>
                  <a:cs typeface="Gill Sans MT"/>
                </a:rPr>
                <a:t> </a:t>
              </a:r>
              <a:r>
                <a:rPr lang="en-US" sz="3200" i="1" dirty="0" smtClean="0">
                  <a:latin typeface="Gill Sans MT"/>
                  <a:cs typeface="Gill Sans MT"/>
                </a:rPr>
                <a:t>f</a:t>
              </a:r>
              <a:r>
                <a:rPr lang="en-US" sz="3200" i="1" baseline="-25000" dirty="0" smtClean="0">
                  <a:latin typeface="Gill Sans MT"/>
                  <a:cs typeface="Gill Sans MT"/>
                </a:rPr>
                <a:t> </a:t>
              </a:r>
              <a:r>
                <a:rPr lang="en-US" sz="3200" i="1" dirty="0" smtClean="0">
                  <a:latin typeface="Gill Sans MT"/>
                  <a:cs typeface="Gill Sans MT"/>
                </a:rPr>
                <a:t>(x)</a:t>
              </a:r>
              <a:endParaRPr lang="en-US" sz="3200" i="1" baseline="-25000" dirty="0">
                <a:latin typeface="Gill Sans MT"/>
                <a:cs typeface="Gill Sans MT"/>
              </a:endParaRPr>
            </a:p>
          </p:txBody>
        </p:sp>
        <p:sp>
          <p:nvSpPr>
            <p:cNvPr id="38" name="Oval 37"/>
            <p:cNvSpPr/>
            <p:nvPr/>
          </p:nvSpPr>
          <p:spPr>
            <a:xfrm>
              <a:off x="7535808" y="5488217"/>
              <a:ext cx="607785" cy="909085"/>
            </a:xfrm>
            <a:prstGeom prst="ellipse">
              <a:avLst/>
            </a:prstGeom>
            <a:noFill/>
            <a:ln w="158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Gill Sans MT"/>
                <a:cs typeface="Gill Sans MT"/>
              </a:endParaRPr>
            </a:p>
          </p:txBody>
        </p:sp>
      </p:grpSp>
      <p:grpSp>
        <p:nvGrpSpPr>
          <p:cNvPr id="39" name="Group 38"/>
          <p:cNvGrpSpPr/>
          <p:nvPr/>
        </p:nvGrpSpPr>
        <p:grpSpPr>
          <a:xfrm>
            <a:off x="2335470" y="1962372"/>
            <a:ext cx="1962445" cy="1377337"/>
            <a:chOff x="3456871" y="2761871"/>
            <a:chExt cx="962278" cy="801277"/>
          </a:xfrm>
        </p:grpSpPr>
        <p:sp>
          <p:nvSpPr>
            <p:cNvPr id="40" name="TextBox 39"/>
            <p:cNvSpPr txBox="1"/>
            <p:nvPr/>
          </p:nvSpPr>
          <p:spPr>
            <a:xfrm>
              <a:off x="4179434" y="2761871"/>
              <a:ext cx="239715" cy="340198"/>
            </a:xfrm>
            <a:prstGeom prst="rect">
              <a:avLst/>
            </a:prstGeom>
            <a:solidFill>
              <a:schemeClr val="accent1">
                <a:lumMod val="40000"/>
                <a:lumOff val="60000"/>
                <a:alpha val="60000"/>
              </a:schemeClr>
            </a:solid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0</a:t>
              </a:r>
              <a:endParaRPr lang="en-US" sz="3200" i="1" baseline="-25000" dirty="0">
                <a:latin typeface="Gill Sans MT"/>
                <a:cs typeface="Gill Sans MT"/>
              </a:endParaRPr>
            </a:p>
          </p:txBody>
        </p:sp>
        <p:sp>
          <p:nvSpPr>
            <p:cNvPr id="41" name="TextBox 40"/>
            <p:cNvSpPr txBox="1"/>
            <p:nvPr/>
          </p:nvSpPr>
          <p:spPr>
            <a:xfrm>
              <a:off x="4170870" y="3222950"/>
              <a:ext cx="238209" cy="340198"/>
            </a:xfrm>
            <a:prstGeom prst="rect">
              <a:avLst/>
            </a:prstGeom>
            <a:solidFill>
              <a:schemeClr val="accent1">
                <a:lumMod val="40000"/>
                <a:lumOff val="60000"/>
                <a:alpha val="60000"/>
              </a:schemeClr>
            </a:solid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1</a:t>
              </a:r>
              <a:endParaRPr lang="en-US" sz="3200" i="1" baseline="-25000" dirty="0">
                <a:latin typeface="Gill Sans MT"/>
                <a:cs typeface="Gill Sans MT"/>
              </a:endParaRPr>
            </a:p>
          </p:txBody>
        </p:sp>
        <p:cxnSp>
          <p:nvCxnSpPr>
            <p:cNvPr id="42" name="Straight Arrow Connector 41"/>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44" name="TextBox 43"/>
          <p:cNvSpPr txBox="1"/>
          <p:nvPr/>
        </p:nvSpPr>
        <p:spPr>
          <a:xfrm>
            <a:off x="1890982" y="2297469"/>
            <a:ext cx="425392" cy="584776"/>
          </a:xfrm>
          <a:prstGeom prst="rect">
            <a:avLst/>
          </a:prstGeom>
          <a:noFill/>
        </p:spPr>
        <p:txBody>
          <a:bodyPr wrap="none" rtlCol="0">
            <a:spAutoFit/>
          </a:bodyPr>
          <a:lstStyle/>
          <a:p>
            <a:r>
              <a:rPr lang="en-US" sz="3200" i="1" dirty="0" smtClean="0"/>
              <a:t>f</a:t>
            </a:r>
            <a:endParaRPr lang="en-US" sz="3200" i="1" dirty="0"/>
          </a:p>
        </p:txBody>
      </p:sp>
      <p:sp>
        <p:nvSpPr>
          <p:cNvPr id="45" name="TextBox 44"/>
          <p:cNvSpPr txBox="1"/>
          <p:nvPr/>
        </p:nvSpPr>
        <p:spPr>
          <a:xfrm>
            <a:off x="4633072" y="1574097"/>
            <a:ext cx="408662" cy="584776"/>
          </a:xfrm>
          <a:prstGeom prst="rect">
            <a:avLst/>
          </a:prstGeom>
          <a:noFill/>
        </p:spPr>
        <p:txBody>
          <a:bodyPr wrap="none" rtlCol="0">
            <a:spAutoFit/>
          </a:bodyPr>
          <a:lstStyle/>
          <a:p>
            <a:r>
              <a:rPr lang="en-US" sz="3200" i="1" dirty="0" smtClean="0">
                <a:latin typeface="Gill Sans MT"/>
                <a:cs typeface="Gill Sans MT"/>
              </a:rPr>
              <a:t>x</a:t>
            </a:r>
            <a:endParaRPr lang="en-US" sz="3200" i="1" baseline="-25000" dirty="0">
              <a:latin typeface="Gill Sans MT"/>
              <a:cs typeface="Gill Sans MT"/>
            </a:endParaRPr>
          </a:p>
        </p:txBody>
      </p:sp>
      <p:sp>
        <p:nvSpPr>
          <p:cNvPr id="4" name="Rectangle 3"/>
          <p:cNvSpPr/>
          <p:nvPr/>
        </p:nvSpPr>
        <p:spPr>
          <a:xfrm>
            <a:off x="9122241" y="3767388"/>
            <a:ext cx="4572000" cy="646331"/>
          </a:xfrm>
          <a:prstGeom prst="rect">
            <a:avLst/>
          </a:prstGeom>
        </p:spPr>
        <p:txBody>
          <a:bodyPr>
            <a:spAutoFit/>
          </a:bodyPr>
          <a:lstStyle/>
          <a:p>
            <a:pPr algn="ctr"/>
            <a:r>
              <a:rPr lang="en-US" b="1" dirty="0">
                <a:solidFill>
                  <a:srgbClr val="000000"/>
                </a:solidFill>
              </a:rPr>
              <a:t>Threshold Crypto</a:t>
            </a:r>
            <a:r>
              <a:rPr lang="en-US" dirty="0">
                <a:solidFill>
                  <a:srgbClr val="000000"/>
                </a:solidFill>
              </a:rPr>
              <a:t> </a:t>
            </a:r>
            <a:r>
              <a:rPr lang="en-US" dirty="0">
                <a:solidFill>
                  <a:schemeClr val="tx1">
                    <a:lumMod val="65000"/>
                    <a:lumOff val="35000"/>
                  </a:schemeClr>
                </a:solidFill>
              </a:rPr>
              <a:t>[DF98,DDFY94]</a:t>
            </a:r>
            <a:r>
              <a:rPr lang="en-US" dirty="0">
                <a:solidFill>
                  <a:srgbClr val="000000"/>
                </a:solidFill>
              </a:rPr>
              <a:t>: </a:t>
            </a:r>
            <a:r>
              <a:rPr lang="en-US" dirty="0" err="1" smtClean="0">
                <a:solidFill>
                  <a:srgbClr val="000000"/>
                </a:solidFill>
              </a:rPr>
              <a:t>eg</a:t>
            </a:r>
            <a:r>
              <a:rPr lang="en-US" dirty="0" smtClean="0">
                <a:solidFill>
                  <a:srgbClr val="000000"/>
                </a:solidFill>
              </a:rPr>
              <a:t>, </a:t>
            </a:r>
            <a:r>
              <a:rPr lang="en-US" i="1" dirty="0" err="1" smtClean="0">
                <a:solidFill>
                  <a:srgbClr val="000000"/>
                </a:solidFill>
              </a:rPr>
              <a:t>f</a:t>
            </a:r>
            <a:r>
              <a:rPr lang="en-US" i="1" baseline="-25000" dirty="0" err="1" smtClean="0">
                <a:solidFill>
                  <a:srgbClr val="000000"/>
                </a:solidFill>
              </a:rPr>
              <a:t>d</a:t>
            </a:r>
            <a:r>
              <a:rPr lang="en-US" dirty="0" smtClean="0">
                <a:solidFill>
                  <a:srgbClr val="000000"/>
                </a:solidFill>
              </a:rPr>
              <a:t>(x) = </a:t>
            </a:r>
            <a:r>
              <a:rPr lang="en-US" dirty="0" err="1" smtClean="0">
                <a:solidFill>
                  <a:srgbClr val="000000"/>
                </a:solidFill>
              </a:rPr>
              <a:t>x</a:t>
            </a:r>
            <a:r>
              <a:rPr lang="en-US" baseline="30000" dirty="0" err="1" smtClean="0">
                <a:solidFill>
                  <a:srgbClr val="000000"/>
                </a:solidFill>
              </a:rPr>
              <a:t>d</a:t>
            </a:r>
            <a:r>
              <a:rPr lang="en-US" dirty="0" smtClean="0">
                <a:solidFill>
                  <a:srgbClr val="000000"/>
                </a:solidFill>
              </a:rPr>
              <a:t> with “nice” algebraic structure</a:t>
            </a:r>
            <a:endParaRPr lang="en-US" dirty="0">
              <a:solidFill>
                <a:srgbClr val="000000"/>
              </a:solidFill>
            </a:endParaRPr>
          </a:p>
        </p:txBody>
      </p:sp>
      <p:sp>
        <p:nvSpPr>
          <p:cNvPr id="5" name="Rectangle 4"/>
          <p:cNvSpPr/>
          <p:nvPr/>
        </p:nvSpPr>
        <p:spPr>
          <a:xfrm>
            <a:off x="4681915" y="5716501"/>
            <a:ext cx="184666" cy="461665"/>
          </a:xfrm>
          <a:prstGeom prst="rect">
            <a:avLst/>
          </a:prstGeom>
        </p:spPr>
        <p:txBody>
          <a:bodyPr wrap="none">
            <a:spAutoFit/>
          </a:bodyPr>
          <a:lstStyle/>
          <a:p>
            <a:endParaRPr lang="en-US" sz="2400" dirty="0"/>
          </a:p>
        </p:txBody>
      </p:sp>
    </p:spTree>
    <p:extLst>
      <p:ext uri="{BB962C8B-B14F-4D97-AF65-F5344CB8AC3E}">
        <p14:creationId xmlns:p14="http://schemas.microsoft.com/office/powerpoint/2010/main" val="165273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27"/>
                                        </p:tgtEl>
                                        <p:attrNameLst>
                                          <p:attrName>style.visibility</p:attrName>
                                        </p:attrNameLst>
                                      </p:cBhvr>
                                      <p:to>
                                        <p:strVal val="hidden"/>
                                      </p:to>
                                    </p:set>
                                  </p:childTnLst>
                                </p:cTn>
                              </p:par>
                              <p:par>
                                <p:cTn id="33" presetID="1"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6">
                                            <p:bg/>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6" grpId="0" build="allAtOnce" animBg="1"/>
      <p:bldP spid="27" grpId="0" animBg="1"/>
      <p:bldP spid="27" grpId="1" animBg="1"/>
      <p:bldP spid="28" grpId="0" animBg="1"/>
      <p:bldP spid="4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a:t>
            </a:r>
            <a:r>
              <a:rPr lang="en-US" b="1" dirty="0" smtClean="0"/>
              <a:t>Additive</a:t>
            </a:r>
            <a:r>
              <a:rPr lang="en-US" dirty="0" smtClean="0"/>
              <a:t> Reconstruction?</a:t>
            </a:r>
            <a:endParaRPr lang="en-US" dirty="0"/>
          </a:p>
        </p:txBody>
      </p:sp>
      <p:sp>
        <p:nvSpPr>
          <p:cNvPr id="3" name="Content Placeholder 2"/>
          <p:cNvSpPr>
            <a:spLocks noGrp="1"/>
          </p:cNvSpPr>
          <p:nvPr>
            <p:ph idx="1"/>
          </p:nvPr>
        </p:nvSpPr>
        <p:spPr>
          <a:xfrm>
            <a:off x="457200" y="2200400"/>
            <a:ext cx="8229600" cy="3084657"/>
          </a:xfrm>
        </p:spPr>
        <p:txBody>
          <a:bodyPr/>
          <a:lstStyle/>
          <a:p>
            <a:r>
              <a:rPr lang="en-US" dirty="0" smtClean="0"/>
              <a:t>Arbitrary reconstruction: </a:t>
            </a:r>
            <a:r>
              <a:rPr lang="en-US" dirty="0" smtClean="0">
                <a:solidFill>
                  <a:srgbClr val="7F7F7F"/>
                </a:solidFill>
                <a:latin typeface="+mn-lt"/>
              </a:rPr>
              <a:t>1</a:t>
            </a:r>
            <a:r>
              <a:rPr lang="en-US" dirty="0" smtClean="0">
                <a:solidFill>
                  <a:srgbClr val="7F7F7F"/>
                </a:solidFill>
              </a:rPr>
              <a:t> </a:t>
            </a:r>
            <a:r>
              <a:rPr lang="en-US" dirty="0" err="1" smtClean="0">
                <a:solidFill>
                  <a:srgbClr val="7F7F7F"/>
                </a:solidFill>
              </a:rPr>
              <a:t>eval</a:t>
            </a:r>
            <a:r>
              <a:rPr lang="en-US" dirty="0" smtClean="0">
                <a:solidFill>
                  <a:srgbClr val="7F7F7F"/>
                </a:solidFill>
              </a:rPr>
              <a:t> can reveal </a:t>
            </a:r>
            <a:r>
              <a:rPr lang="en-US" i="1" dirty="0" smtClean="0">
                <a:solidFill>
                  <a:srgbClr val="7F7F7F"/>
                </a:solidFill>
              </a:rPr>
              <a:t>f !</a:t>
            </a:r>
            <a:endParaRPr lang="en-US" dirty="0" smtClean="0">
              <a:solidFill>
                <a:srgbClr val="7F7F7F"/>
              </a:solidFill>
            </a:endParaRPr>
          </a:p>
          <a:p>
            <a:r>
              <a:rPr lang="en-US" dirty="0" smtClean="0"/>
              <a:t>“Function-Private” output shares: </a:t>
            </a:r>
            <a:r>
              <a:rPr lang="en-US" dirty="0" smtClean="0">
                <a:solidFill>
                  <a:srgbClr val="7F7F7F"/>
                </a:solidFill>
              </a:rPr>
              <a:t>can be huge!</a:t>
            </a:r>
          </a:p>
          <a:p>
            <a:r>
              <a:rPr lang="en-US" dirty="0" smtClean="0"/>
              <a:t>Compact, function-private shares?</a:t>
            </a:r>
            <a:endParaRPr lang="en-US" dirty="0"/>
          </a:p>
        </p:txBody>
      </p:sp>
      <p:grpSp>
        <p:nvGrpSpPr>
          <p:cNvPr id="4" name="Group 3"/>
          <p:cNvGrpSpPr/>
          <p:nvPr/>
        </p:nvGrpSpPr>
        <p:grpSpPr>
          <a:xfrm>
            <a:off x="3663655" y="4122674"/>
            <a:ext cx="1456707" cy="1344396"/>
            <a:chOff x="4153350" y="5018537"/>
            <a:chExt cx="914983" cy="762929"/>
          </a:xfrm>
        </p:grpSpPr>
        <p:sp>
          <p:nvSpPr>
            <p:cNvPr id="5" name="TextBox 4"/>
            <p:cNvSpPr txBox="1"/>
            <p:nvPr/>
          </p:nvSpPr>
          <p:spPr>
            <a:xfrm>
              <a:off x="4468269" y="5018537"/>
              <a:ext cx="600064" cy="331854"/>
            </a:xfrm>
            <a:prstGeom prst="rect">
              <a:avLst/>
            </a:prstGeom>
            <a:noFill/>
          </p:spPr>
          <p:txBody>
            <a:bodyPr wrap="none" rtlCol="0">
              <a:spAutoFit/>
            </a:bodyPr>
            <a:lstStyle/>
            <a:p>
              <a:r>
                <a:rPr lang="en-US" sz="3200" i="1" dirty="0" smtClean="0">
                  <a:latin typeface="Gill Sans MT"/>
                  <a:cs typeface="Gill Sans MT"/>
                </a:rPr>
                <a:t>y</a:t>
              </a:r>
              <a:r>
                <a:rPr lang="en-US" sz="3200" i="1" baseline="-25000" dirty="0" smtClean="0">
                  <a:latin typeface="Gill Sans MT"/>
                  <a:cs typeface="Gill Sans MT"/>
                </a:rPr>
                <a:t>0</a:t>
              </a:r>
              <a:r>
                <a:rPr lang="en-US" sz="3200" i="1" dirty="0" smtClean="0">
                  <a:latin typeface="Gill Sans MT"/>
                  <a:cs typeface="Gill Sans MT"/>
                </a:rPr>
                <a:t>(x)</a:t>
              </a:r>
              <a:endParaRPr lang="en-US" sz="3200" i="1" baseline="-25000" dirty="0">
                <a:latin typeface="Gill Sans MT"/>
                <a:cs typeface="Gill Sans MT"/>
              </a:endParaRPr>
            </a:p>
          </p:txBody>
        </p:sp>
        <p:sp>
          <p:nvSpPr>
            <p:cNvPr id="6" name="TextBox 5"/>
            <p:cNvSpPr txBox="1"/>
            <p:nvPr/>
          </p:nvSpPr>
          <p:spPr>
            <a:xfrm>
              <a:off x="4468269" y="5449612"/>
              <a:ext cx="600064" cy="331854"/>
            </a:xfrm>
            <a:prstGeom prst="rect">
              <a:avLst/>
            </a:prstGeom>
            <a:noFill/>
          </p:spPr>
          <p:txBody>
            <a:bodyPr wrap="none" rtlCol="0">
              <a:spAutoFit/>
            </a:bodyPr>
            <a:lstStyle/>
            <a:p>
              <a:r>
                <a:rPr lang="en-US" sz="3200" i="1" dirty="0" smtClean="0">
                  <a:latin typeface="Gill Sans MT"/>
                  <a:cs typeface="Gill Sans MT"/>
                </a:rPr>
                <a:t>y</a:t>
              </a:r>
              <a:r>
                <a:rPr lang="en-US" sz="3200" i="1" baseline="-25000" dirty="0" smtClean="0">
                  <a:latin typeface="Gill Sans MT"/>
                  <a:cs typeface="Gill Sans MT"/>
                </a:rPr>
                <a:t>1</a:t>
              </a:r>
              <a:r>
                <a:rPr lang="en-US" sz="3200" i="1" dirty="0" smtClean="0">
                  <a:latin typeface="Gill Sans MT"/>
                  <a:cs typeface="Gill Sans MT"/>
                </a:rPr>
                <a:t>(x)</a:t>
              </a:r>
              <a:endParaRPr lang="en-US" sz="3200" i="1" baseline="-25000" dirty="0">
                <a:latin typeface="Gill Sans MT"/>
                <a:cs typeface="Gill Sans MT"/>
              </a:endParaRPr>
            </a:p>
          </p:txBody>
        </p:sp>
        <p:cxnSp>
          <p:nvCxnSpPr>
            <p:cNvPr id="7" name="Straight Arrow Connector 6"/>
            <p:cNvCxnSpPr/>
            <p:nvPr/>
          </p:nvCxnSpPr>
          <p:spPr>
            <a:xfrm>
              <a:off x="4153350" y="5232099"/>
              <a:ext cx="293401" cy="0"/>
            </a:xfrm>
            <a:prstGeom prst="straightConnector1">
              <a:avLst/>
            </a:prstGeom>
            <a:ln>
              <a:solidFill>
                <a:schemeClr val="tx1">
                  <a:lumMod val="50000"/>
                  <a:lumOff val="50000"/>
                </a:schemeClr>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4153350" y="5638065"/>
              <a:ext cx="293401" cy="0"/>
            </a:xfrm>
            <a:prstGeom prst="straightConnector1">
              <a:avLst/>
            </a:prstGeom>
            <a:ln>
              <a:solidFill>
                <a:schemeClr val="tx1">
                  <a:lumMod val="50000"/>
                  <a:lumOff val="50000"/>
                </a:schemeClr>
              </a:solidFill>
              <a:prstDash val="sysDash"/>
              <a:tailEnd type="arrow"/>
            </a:ln>
          </p:spPr>
          <p:style>
            <a:lnRef idx="2">
              <a:schemeClr val="accent1"/>
            </a:lnRef>
            <a:fillRef idx="0">
              <a:schemeClr val="accent1"/>
            </a:fillRef>
            <a:effectRef idx="1">
              <a:schemeClr val="accent1"/>
            </a:effectRef>
            <a:fontRef idx="minor">
              <a:schemeClr val="tx1"/>
            </a:fontRef>
          </p:style>
        </p:cxnSp>
      </p:grpSp>
      <p:sp>
        <p:nvSpPr>
          <p:cNvPr id="14" name="TextBox 13"/>
          <p:cNvSpPr txBox="1"/>
          <p:nvPr/>
        </p:nvSpPr>
        <p:spPr>
          <a:xfrm>
            <a:off x="1764885" y="1369230"/>
            <a:ext cx="5500124" cy="461665"/>
          </a:xfrm>
          <a:prstGeom prst="rect">
            <a:avLst/>
          </a:prstGeom>
          <a:noFill/>
        </p:spPr>
        <p:txBody>
          <a:bodyPr wrap="none" rtlCol="0">
            <a:spAutoFit/>
          </a:bodyPr>
          <a:lstStyle/>
          <a:p>
            <a:r>
              <a:rPr lang="en-US" sz="2400" dirty="0" smtClean="0"/>
              <a:t>Tradeoff between [achievability] &amp; [utility]</a:t>
            </a:r>
            <a:endParaRPr lang="en-US" sz="2400" dirty="0"/>
          </a:p>
        </p:txBody>
      </p:sp>
      <p:grpSp>
        <p:nvGrpSpPr>
          <p:cNvPr id="16" name="Group 15"/>
          <p:cNvGrpSpPr/>
          <p:nvPr/>
        </p:nvGrpSpPr>
        <p:grpSpPr>
          <a:xfrm>
            <a:off x="-2274318" y="1801366"/>
            <a:ext cx="1709033" cy="3221814"/>
            <a:chOff x="7020299" y="5488217"/>
            <a:chExt cx="931058" cy="1755196"/>
          </a:xfrm>
        </p:grpSpPr>
        <p:sp>
          <p:nvSpPr>
            <p:cNvPr id="18" name="TextBox 17"/>
            <p:cNvSpPr txBox="1"/>
            <p:nvPr/>
          </p:nvSpPr>
          <p:spPr>
            <a:xfrm>
              <a:off x="7215447" y="6924836"/>
              <a:ext cx="647298" cy="318577"/>
            </a:xfrm>
            <a:prstGeom prst="rect">
              <a:avLst/>
            </a:prstGeom>
            <a:noFill/>
          </p:spPr>
          <p:txBody>
            <a:bodyPr wrap="none" rtlCol="0">
              <a:spAutoFit/>
            </a:bodyPr>
            <a:lstStyle/>
            <a:p>
              <a:r>
                <a:rPr lang="en-US" sz="3200" i="1" dirty="0" smtClean="0">
                  <a:latin typeface="Gill Sans MT"/>
                  <a:cs typeface="Gill Sans MT"/>
                </a:rPr>
                <a:t>   f</a:t>
              </a:r>
              <a:r>
                <a:rPr lang="en-US" sz="3200" i="1" baseline="-25000" dirty="0" smtClean="0">
                  <a:latin typeface="Gill Sans MT"/>
                  <a:cs typeface="Gill Sans MT"/>
                </a:rPr>
                <a:t> </a:t>
              </a:r>
              <a:r>
                <a:rPr lang="en-US" sz="3200" i="1" dirty="0" smtClean="0">
                  <a:latin typeface="Gill Sans MT"/>
                  <a:cs typeface="Gill Sans MT"/>
                </a:rPr>
                <a:t>(x)</a:t>
              </a:r>
              <a:endParaRPr lang="en-US" sz="3200" i="1" baseline="-25000" dirty="0">
                <a:latin typeface="Gill Sans MT"/>
                <a:cs typeface="Gill Sans MT"/>
              </a:endParaRPr>
            </a:p>
          </p:txBody>
        </p:sp>
        <p:sp>
          <p:nvSpPr>
            <p:cNvPr id="19" name="Oval 18"/>
            <p:cNvSpPr/>
            <p:nvPr/>
          </p:nvSpPr>
          <p:spPr>
            <a:xfrm>
              <a:off x="7020299" y="5488217"/>
              <a:ext cx="931058" cy="983819"/>
            </a:xfrm>
            <a:prstGeom prst="ellipse">
              <a:avLst/>
            </a:prstGeom>
            <a:noFill/>
            <a:ln w="158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Gill Sans MT"/>
                <a:cs typeface="Gill Sans MT"/>
              </a:endParaRPr>
            </a:p>
          </p:txBody>
        </p:sp>
      </p:grpSp>
      <p:sp>
        <p:nvSpPr>
          <p:cNvPr id="20" name="Right Arrow 19"/>
          <p:cNvSpPr/>
          <p:nvPr/>
        </p:nvSpPr>
        <p:spPr>
          <a:xfrm>
            <a:off x="9601200" y="3183905"/>
            <a:ext cx="490391" cy="626798"/>
          </a:xfrm>
          <a:prstGeom prst="righ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5" name="Group 24"/>
          <p:cNvGrpSpPr/>
          <p:nvPr/>
        </p:nvGrpSpPr>
        <p:grpSpPr>
          <a:xfrm>
            <a:off x="2227377" y="4120009"/>
            <a:ext cx="1183015" cy="1344347"/>
            <a:chOff x="3857045" y="2761871"/>
            <a:chExt cx="580087" cy="782085"/>
          </a:xfrm>
        </p:grpSpPr>
        <p:sp>
          <p:nvSpPr>
            <p:cNvPr id="26" name="TextBox 25"/>
            <p:cNvSpPr txBox="1"/>
            <p:nvPr/>
          </p:nvSpPr>
          <p:spPr>
            <a:xfrm>
              <a:off x="4179434" y="2761871"/>
              <a:ext cx="257698" cy="340198"/>
            </a:xfrm>
            <a:prstGeom prst="rect">
              <a:avLst/>
            </a:prstGeom>
            <a:solidFill>
              <a:schemeClr val="accent1">
                <a:lumMod val="40000"/>
                <a:lumOff val="60000"/>
                <a:alpha val="60000"/>
              </a:schemeClr>
            </a:solidFill>
          </p:spPr>
          <p:txBody>
            <a:bodyPr wrap="none" rtlCol="0">
              <a:spAutoFit/>
            </a:bodyPr>
            <a:lstStyle/>
            <a:p>
              <a:r>
                <a:rPr lang="en-US" sz="3200" i="1" dirty="0" smtClean="0">
                  <a:cs typeface="Gill Sans MT"/>
                </a:rPr>
                <a:t>f</a:t>
              </a:r>
              <a:r>
                <a:rPr lang="en-US" sz="3200" i="1" baseline="-25000" dirty="0" smtClean="0">
                  <a:cs typeface="Gill Sans MT"/>
                </a:rPr>
                <a:t>0</a:t>
              </a:r>
              <a:endParaRPr lang="en-US" sz="3200" i="1" baseline="-25000" dirty="0">
                <a:cs typeface="Gill Sans MT"/>
              </a:endParaRPr>
            </a:p>
          </p:txBody>
        </p:sp>
        <p:sp>
          <p:nvSpPr>
            <p:cNvPr id="27" name="TextBox 26"/>
            <p:cNvSpPr txBox="1"/>
            <p:nvPr/>
          </p:nvSpPr>
          <p:spPr>
            <a:xfrm>
              <a:off x="4170870" y="3203758"/>
              <a:ext cx="257698" cy="340198"/>
            </a:xfrm>
            <a:prstGeom prst="rect">
              <a:avLst/>
            </a:prstGeom>
            <a:solidFill>
              <a:schemeClr val="accent1">
                <a:lumMod val="40000"/>
                <a:lumOff val="60000"/>
                <a:alpha val="60000"/>
              </a:schemeClr>
            </a:solidFill>
          </p:spPr>
          <p:txBody>
            <a:bodyPr wrap="none" rtlCol="0">
              <a:spAutoFit/>
            </a:bodyPr>
            <a:lstStyle/>
            <a:p>
              <a:r>
                <a:rPr lang="en-US" sz="3200" i="1" dirty="0" smtClean="0">
                  <a:cs typeface="Gill Sans MT"/>
                </a:rPr>
                <a:t>f</a:t>
              </a:r>
              <a:r>
                <a:rPr lang="en-US" sz="3200" i="1" baseline="-25000" dirty="0" smtClean="0">
                  <a:cs typeface="Gill Sans MT"/>
                </a:rPr>
                <a:t>1</a:t>
              </a:r>
              <a:endParaRPr lang="en-US" sz="3200" i="1" baseline="-25000" dirty="0">
                <a:cs typeface="Gill Sans MT"/>
              </a:endParaRPr>
            </a:p>
          </p:txBody>
        </p:sp>
        <p:cxnSp>
          <p:nvCxnSpPr>
            <p:cNvPr id="28" name="Straight Arrow Connector 27"/>
            <p:cNvCxnSpPr/>
            <p:nvPr/>
          </p:nvCxnSpPr>
          <p:spPr>
            <a:xfrm flipV="1">
              <a:off x="3857045" y="2975622"/>
              <a:ext cx="213754" cy="1863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a:off x="3857045" y="3161981"/>
              <a:ext cx="213755"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30" name="TextBox 29"/>
          <p:cNvSpPr txBox="1"/>
          <p:nvPr/>
        </p:nvSpPr>
        <p:spPr>
          <a:xfrm>
            <a:off x="1732536" y="4438404"/>
            <a:ext cx="389850" cy="584776"/>
          </a:xfrm>
          <a:prstGeom prst="rect">
            <a:avLst/>
          </a:prstGeom>
          <a:noFill/>
        </p:spPr>
        <p:txBody>
          <a:bodyPr wrap="none" rtlCol="0">
            <a:spAutoFit/>
          </a:bodyPr>
          <a:lstStyle/>
          <a:p>
            <a:r>
              <a:rPr lang="en-US" sz="3200" i="1" dirty="0" smtClean="0"/>
              <a:t>f</a:t>
            </a:r>
            <a:endParaRPr lang="en-US" sz="3200" dirty="0"/>
          </a:p>
        </p:txBody>
      </p:sp>
      <p:grpSp>
        <p:nvGrpSpPr>
          <p:cNvPr id="10" name="Group 9"/>
          <p:cNvGrpSpPr/>
          <p:nvPr/>
        </p:nvGrpSpPr>
        <p:grpSpPr>
          <a:xfrm>
            <a:off x="4872950" y="4135571"/>
            <a:ext cx="1190978" cy="1344395"/>
            <a:chOff x="5851390" y="4294312"/>
            <a:chExt cx="1190978" cy="1344395"/>
          </a:xfrm>
        </p:grpSpPr>
        <p:sp>
          <p:nvSpPr>
            <p:cNvPr id="23" name="TextBox 22"/>
            <p:cNvSpPr txBox="1"/>
            <p:nvPr/>
          </p:nvSpPr>
          <p:spPr>
            <a:xfrm>
              <a:off x="5851390" y="4294312"/>
              <a:ext cx="1190978" cy="584776"/>
            </a:xfrm>
            <a:prstGeom prst="rect">
              <a:avLst/>
            </a:prstGeom>
            <a:noFill/>
          </p:spPr>
          <p:txBody>
            <a:bodyPr wrap="none" rtlCol="0">
              <a:spAutoFit/>
            </a:bodyPr>
            <a:lstStyle/>
            <a:p>
              <a:r>
                <a:rPr lang="en-US" sz="3200" i="1" dirty="0" smtClean="0">
                  <a:solidFill>
                    <a:schemeClr val="tx1">
                      <a:lumMod val="75000"/>
                      <a:lumOff val="25000"/>
                    </a:schemeClr>
                  </a:solidFill>
                  <a:latin typeface="Gill Sans MT"/>
                  <a:cs typeface="Gill Sans MT"/>
                </a:rPr>
                <a:t>, y</a:t>
              </a:r>
              <a:r>
                <a:rPr lang="en-US" sz="3200" i="1" baseline="-25000" dirty="0" smtClean="0">
                  <a:solidFill>
                    <a:schemeClr val="tx1">
                      <a:lumMod val="75000"/>
                      <a:lumOff val="25000"/>
                    </a:schemeClr>
                  </a:solidFill>
                  <a:latin typeface="Gill Sans MT"/>
                  <a:cs typeface="Gill Sans MT"/>
                </a:rPr>
                <a:t>0</a:t>
              </a:r>
              <a:r>
                <a:rPr lang="en-US" sz="3200" i="1" dirty="0" smtClean="0">
                  <a:solidFill>
                    <a:schemeClr val="tx1">
                      <a:lumMod val="75000"/>
                      <a:lumOff val="25000"/>
                    </a:schemeClr>
                  </a:solidFill>
                  <a:latin typeface="Gill Sans MT"/>
                  <a:cs typeface="Gill Sans MT"/>
                </a:rPr>
                <a:t>(x’)</a:t>
              </a:r>
              <a:endParaRPr lang="en-US" sz="3200" i="1" baseline="-25000" dirty="0">
                <a:solidFill>
                  <a:schemeClr val="tx1">
                    <a:lumMod val="75000"/>
                    <a:lumOff val="25000"/>
                  </a:schemeClr>
                </a:solidFill>
                <a:latin typeface="Gill Sans MT"/>
                <a:cs typeface="Gill Sans MT"/>
              </a:endParaRPr>
            </a:p>
          </p:txBody>
        </p:sp>
        <p:sp>
          <p:nvSpPr>
            <p:cNvPr id="24" name="TextBox 23"/>
            <p:cNvSpPr txBox="1"/>
            <p:nvPr/>
          </p:nvSpPr>
          <p:spPr>
            <a:xfrm>
              <a:off x="5851390" y="5053931"/>
              <a:ext cx="1190978" cy="584776"/>
            </a:xfrm>
            <a:prstGeom prst="rect">
              <a:avLst/>
            </a:prstGeom>
            <a:noFill/>
          </p:spPr>
          <p:txBody>
            <a:bodyPr wrap="none" rtlCol="0">
              <a:spAutoFit/>
            </a:bodyPr>
            <a:lstStyle/>
            <a:p>
              <a:r>
                <a:rPr lang="en-US" sz="3200" i="1" dirty="0" smtClean="0">
                  <a:solidFill>
                    <a:srgbClr val="404040"/>
                  </a:solidFill>
                  <a:latin typeface="Gill Sans MT"/>
                  <a:cs typeface="Gill Sans MT"/>
                </a:rPr>
                <a:t>, y</a:t>
              </a:r>
              <a:r>
                <a:rPr lang="en-US" sz="3200" i="1" baseline="-25000" dirty="0" smtClean="0">
                  <a:solidFill>
                    <a:srgbClr val="404040"/>
                  </a:solidFill>
                  <a:latin typeface="Gill Sans MT"/>
                  <a:cs typeface="Gill Sans MT"/>
                </a:rPr>
                <a:t>1</a:t>
              </a:r>
              <a:r>
                <a:rPr lang="en-US" sz="3200" i="1" dirty="0" smtClean="0">
                  <a:solidFill>
                    <a:srgbClr val="404040"/>
                  </a:solidFill>
                  <a:latin typeface="Gill Sans MT"/>
                  <a:cs typeface="Gill Sans MT"/>
                </a:rPr>
                <a:t>(x’)</a:t>
              </a:r>
              <a:endParaRPr lang="en-US" sz="3200" i="1" baseline="-25000" dirty="0">
                <a:solidFill>
                  <a:srgbClr val="404040"/>
                </a:solidFill>
                <a:latin typeface="Gill Sans MT"/>
                <a:cs typeface="Gill Sans MT"/>
              </a:endParaRPr>
            </a:p>
          </p:txBody>
        </p:sp>
      </p:grpSp>
      <p:grpSp>
        <p:nvGrpSpPr>
          <p:cNvPr id="31" name="Group 30"/>
          <p:cNvGrpSpPr/>
          <p:nvPr/>
        </p:nvGrpSpPr>
        <p:grpSpPr>
          <a:xfrm>
            <a:off x="5825675" y="4139934"/>
            <a:ext cx="1268123" cy="1344395"/>
            <a:chOff x="5851390" y="4294312"/>
            <a:chExt cx="1268123" cy="1344395"/>
          </a:xfrm>
        </p:grpSpPr>
        <p:sp>
          <p:nvSpPr>
            <p:cNvPr id="32" name="TextBox 31"/>
            <p:cNvSpPr txBox="1"/>
            <p:nvPr/>
          </p:nvSpPr>
          <p:spPr>
            <a:xfrm>
              <a:off x="5851390" y="4294312"/>
              <a:ext cx="1268123" cy="584776"/>
            </a:xfrm>
            <a:prstGeom prst="rect">
              <a:avLst/>
            </a:prstGeom>
            <a:noFill/>
          </p:spPr>
          <p:txBody>
            <a:bodyPr wrap="none" rtlCol="0">
              <a:spAutoFit/>
            </a:bodyPr>
            <a:lstStyle/>
            <a:p>
              <a:r>
                <a:rPr lang="en-US" sz="3200" i="1" dirty="0" smtClean="0">
                  <a:solidFill>
                    <a:schemeClr val="tx1">
                      <a:lumMod val="50000"/>
                      <a:lumOff val="50000"/>
                    </a:schemeClr>
                  </a:solidFill>
                  <a:latin typeface="Gill Sans MT"/>
                  <a:cs typeface="Gill Sans MT"/>
                </a:rPr>
                <a:t>, y</a:t>
              </a:r>
              <a:r>
                <a:rPr lang="en-US" sz="3200" i="1" baseline="-25000" dirty="0" smtClean="0">
                  <a:solidFill>
                    <a:schemeClr val="tx1">
                      <a:lumMod val="50000"/>
                      <a:lumOff val="50000"/>
                    </a:schemeClr>
                  </a:solidFill>
                  <a:latin typeface="Gill Sans MT"/>
                  <a:cs typeface="Gill Sans MT"/>
                </a:rPr>
                <a:t>0</a:t>
              </a:r>
              <a:r>
                <a:rPr lang="en-US" sz="3200" i="1" dirty="0" smtClean="0">
                  <a:solidFill>
                    <a:schemeClr val="tx1">
                      <a:lumMod val="50000"/>
                      <a:lumOff val="50000"/>
                    </a:schemeClr>
                  </a:solidFill>
                  <a:latin typeface="Gill Sans MT"/>
                  <a:cs typeface="Gill Sans MT"/>
                </a:rPr>
                <a:t>(x’’)</a:t>
              </a:r>
              <a:endParaRPr lang="en-US" sz="3200" i="1" baseline="-25000" dirty="0">
                <a:solidFill>
                  <a:schemeClr val="tx1">
                    <a:lumMod val="50000"/>
                    <a:lumOff val="50000"/>
                  </a:schemeClr>
                </a:solidFill>
                <a:latin typeface="Gill Sans MT"/>
                <a:cs typeface="Gill Sans MT"/>
              </a:endParaRPr>
            </a:p>
          </p:txBody>
        </p:sp>
        <p:sp>
          <p:nvSpPr>
            <p:cNvPr id="33" name="TextBox 32"/>
            <p:cNvSpPr txBox="1"/>
            <p:nvPr/>
          </p:nvSpPr>
          <p:spPr>
            <a:xfrm>
              <a:off x="5851390" y="5053931"/>
              <a:ext cx="1268123" cy="584776"/>
            </a:xfrm>
            <a:prstGeom prst="rect">
              <a:avLst/>
            </a:prstGeom>
            <a:noFill/>
          </p:spPr>
          <p:txBody>
            <a:bodyPr wrap="none" rtlCol="0">
              <a:spAutoFit/>
            </a:bodyPr>
            <a:lstStyle/>
            <a:p>
              <a:r>
                <a:rPr lang="en-US" sz="3200" i="1" dirty="0" smtClean="0">
                  <a:solidFill>
                    <a:schemeClr val="tx1">
                      <a:lumMod val="50000"/>
                      <a:lumOff val="50000"/>
                    </a:schemeClr>
                  </a:solidFill>
                  <a:latin typeface="Gill Sans MT"/>
                  <a:cs typeface="Gill Sans MT"/>
                </a:rPr>
                <a:t>, y</a:t>
              </a:r>
              <a:r>
                <a:rPr lang="en-US" sz="3200" i="1" baseline="-25000" dirty="0" smtClean="0">
                  <a:solidFill>
                    <a:schemeClr val="tx1">
                      <a:lumMod val="50000"/>
                      <a:lumOff val="50000"/>
                    </a:schemeClr>
                  </a:solidFill>
                  <a:latin typeface="Gill Sans MT"/>
                  <a:cs typeface="Gill Sans MT"/>
                </a:rPr>
                <a:t>1</a:t>
              </a:r>
              <a:r>
                <a:rPr lang="en-US" sz="3200" i="1" dirty="0" smtClean="0">
                  <a:solidFill>
                    <a:schemeClr val="tx1">
                      <a:lumMod val="50000"/>
                      <a:lumOff val="50000"/>
                    </a:schemeClr>
                  </a:solidFill>
                  <a:latin typeface="Gill Sans MT"/>
                  <a:cs typeface="Gill Sans MT"/>
                </a:rPr>
                <a:t>(x’’)</a:t>
              </a:r>
              <a:endParaRPr lang="en-US" sz="3200" i="1" baseline="-25000" dirty="0">
                <a:solidFill>
                  <a:schemeClr val="tx1">
                    <a:lumMod val="50000"/>
                    <a:lumOff val="50000"/>
                  </a:schemeClr>
                </a:solidFill>
                <a:latin typeface="Gill Sans MT"/>
                <a:cs typeface="Gill Sans MT"/>
              </a:endParaRPr>
            </a:p>
          </p:txBody>
        </p:sp>
      </p:grpSp>
      <p:grpSp>
        <p:nvGrpSpPr>
          <p:cNvPr id="34" name="Group 33"/>
          <p:cNvGrpSpPr/>
          <p:nvPr/>
        </p:nvGrpSpPr>
        <p:grpSpPr>
          <a:xfrm>
            <a:off x="6847131" y="4160002"/>
            <a:ext cx="643694" cy="1344395"/>
            <a:chOff x="5851390" y="4294312"/>
            <a:chExt cx="643694" cy="1344395"/>
          </a:xfrm>
        </p:grpSpPr>
        <p:sp>
          <p:nvSpPr>
            <p:cNvPr id="35" name="TextBox 34"/>
            <p:cNvSpPr txBox="1"/>
            <p:nvPr/>
          </p:nvSpPr>
          <p:spPr>
            <a:xfrm>
              <a:off x="5851390" y="4294312"/>
              <a:ext cx="643694" cy="584776"/>
            </a:xfrm>
            <a:prstGeom prst="rect">
              <a:avLst/>
            </a:prstGeom>
            <a:noFill/>
          </p:spPr>
          <p:txBody>
            <a:bodyPr wrap="none" rtlCol="0">
              <a:spAutoFit/>
            </a:bodyPr>
            <a:lstStyle/>
            <a:p>
              <a:r>
                <a:rPr lang="en-US" sz="3200" i="1" dirty="0" smtClean="0">
                  <a:solidFill>
                    <a:schemeClr val="bg1">
                      <a:lumMod val="65000"/>
                    </a:schemeClr>
                  </a:solidFill>
                  <a:latin typeface="Gill Sans MT"/>
                  <a:cs typeface="Gill Sans MT"/>
                </a:rPr>
                <a:t>…</a:t>
              </a:r>
              <a:endParaRPr lang="en-US" sz="3200" i="1" baseline="-25000" dirty="0">
                <a:solidFill>
                  <a:schemeClr val="bg1">
                    <a:lumMod val="65000"/>
                  </a:schemeClr>
                </a:solidFill>
                <a:latin typeface="Gill Sans MT"/>
                <a:cs typeface="Gill Sans MT"/>
              </a:endParaRPr>
            </a:p>
          </p:txBody>
        </p:sp>
        <p:sp>
          <p:nvSpPr>
            <p:cNvPr id="36" name="TextBox 35"/>
            <p:cNvSpPr txBox="1"/>
            <p:nvPr/>
          </p:nvSpPr>
          <p:spPr>
            <a:xfrm>
              <a:off x="5851390" y="5053931"/>
              <a:ext cx="643694" cy="584776"/>
            </a:xfrm>
            <a:prstGeom prst="rect">
              <a:avLst/>
            </a:prstGeom>
            <a:noFill/>
          </p:spPr>
          <p:txBody>
            <a:bodyPr wrap="none" rtlCol="0">
              <a:spAutoFit/>
            </a:bodyPr>
            <a:lstStyle/>
            <a:p>
              <a:r>
                <a:rPr lang="en-US" sz="3200" i="1" dirty="0" smtClean="0">
                  <a:solidFill>
                    <a:schemeClr val="bg1">
                      <a:lumMod val="65000"/>
                    </a:schemeClr>
                  </a:solidFill>
                  <a:latin typeface="Gill Sans MT"/>
                  <a:cs typeface="Gill Sans MT"/>
                </a:rPr>
                <a:t>…</a:t>
              </a:r>
              <a:endParaRPr lang="en-US" sz="3200" i="1" baseline="-25000" dirty="0">
                <a:solidFill>
                  <a:schemeClr val="bg1">
                    <a:lumMod val="65000"/>
                  </a:schemeClr>
                </a:solidFill>
                <a:latin typeface="Gill Sans MT"/>
                <a:cs typeface="Gill Sans MT"/>
              </a:endParaRPr>
            </a:p>
          </p:txBody>
        </p:sp>
      </p:grpSp>
      <p:sp>
        <p:nvSpPr>
          <p:cNvPr id="11" name="TextBox 10"/>
          <p:cNvSpPr txBox="1"/>
          <p:nvPr/>
        </p:nvSpPr>
        <p:spPr>
          <a:xfrm>
            <a:off x="659770" y="5954872"/>
            <a:ext cx="7949612" cy="523220"/>
          </a:xfrm>
          <a:prstGeom prst="rect">
            <a:avLst/>
          </a:prstGeom>
          <a:noFill/>
        </p:spPr>
        <p:txBody>
          <a:bodyPr wrap="none" rtlCol="0">
            <a:spAutoFit/>
          </a:bodyPr>
          <a:lstStyle/>
          <a:p>
            <a:r>
              <a:rPr lang="en-US" sz="2800" dirty="0" smtClean="0"/>
              <a:t>For PIR-type applications, need share </a:t>
            </a:r>
            <a:r>
              <a:rPr lang="en-US" sz="2800" b="1" dirty="0" smtClean="0"/>
              <a:t>compressibility </a:t>
            </a:r>
            <a:endParaRPr lang="en-US" sz="2800" b="1" dirty="0"/>
          </a:p>
        </p:txBody>
      </p:sp>
      <p:sp>
        <p:nvSpPr>
          <p:cNvPr id="12" name="Rectangle 11"/>
          <p:cNvSpPr/>
          <p:nvPr/>
        </p:nvSpPr>
        <p:spPr>
          <a:xfrm>
            <a:off x="4170282" y="4160002"/>
            <a:ext cx="3201845" cy="647767"/>
          </a:xfrm>
          <a:prstGeom prst="rect">
            <a:avLst/>
          </a:prstGeom>
          <a:no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4174988" y="4966270"/>
            <a:ext cx="3201845" cy="647767"/>
          </a:xfrm>
          <a:prstGeom prst="rect">
            <a:avLst/>
          </a:prstGeom>
          <a:no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Arrow Connector 14"/>
          <p:cNvCxnSpPr>
            <a:stCxn id="12" idx="3"/>
          </p:cNvCxnSpPr>
          <p:nvPr/>
        </p:nvCxnSpPr>
        <p:spPr>
          <a:xfrm>
            <a:off x="7372127" y="4483886"/>
            <a:ext cx="380171" cy="35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7888387" y="4065229"/>
            <a:ext cx="531549" cy="584776"/>
          </a:xfrm>
          <a:prstGeom prst="rect">
            <a:avLst/>
          </a:prstGeom>
          <a:noFill/>
        </p:spPr>
        <p:txBody>
          <a:bodyPr wrap="none" rtlCol="0">
            <a:spAutoFit/>
          </a:bodyPr>
          <a:lstStyle/>
          <a:p>
            <a:r>
              <a:rPr lang="en-US" sz="3200" i="1" dirty="0" err="1" smtClean="0">
                <a:latin typeface="Gill Sans MT"/>
                <a:cs typeface="Gill Sans MT"/>
              </a:rPr>
              <a:t>y</a:t>
            </a:r>
            <a:r>
              <a:rPr lang="en-US" sz="3200" i="1" baseline="-25000" dirty="0" err="1" smtClean="0">
                <a:latin typeface="Gill Sans MT"/>
                <a:cs typeface="Gill Sans MT"/>
              </a:rPr>
              <a:t>A</a:t>
            </a:r>
            <a:endParaRPr lang="en-US" sz="3200" i="1" baseline="-25000" dirty="0">
              <a:latin typeface="Gill Sans MT"/>
              <a:cs typeface="Gill Sans MT"/>
            </a:endParaRPr>
          </a:p>
        </p:txBody>
      </p:sp>
      <p:sp>
        <p:nvSpPr>
          <p:cNvPr id="39" name="TextBox 38"/>
          <p:cNvSpPr txBox="1"/>
          <p:nvPr/>
        </p:nvSpPr>
        <p:spPr>
          <a:xfrm>
            <a:off x="7891732" y="4917964"/>
            <a:ext cx="531549" cy="584776"/>
          </a:xfrm>
          <a:prstGeom prst="rect">
            <a:avLst/>
          </a:prstGeom>
          <a:noFill/>
        </p:spPr>
        <p:txBody>
          <a:bodyPr wrap="none" rtlCol="0">
            <a:spAutoFit/>
          </a:bodyPr>
          <a:lstStyle/>
          <a:p>
            <a:r>
              <a:rPr lang="en-US" sz="3200" i="1" dirty="0" err="1" smtClean="0">
                <a:latin typeface="Gill Sans MT"/>
                <a:cs typeface="Gill Sans MT"/>
              </a:rPr>
              <a:t>y</a:t>
            </a:r>
            <a:r>
              <a:rPr lang="en-US" sz="3200" i="1" baseline="-25000" dirty="0" err="1" smtClean="0">
                <a:latin typeface="Gill Sans MT"/>
                <a:cs typeface="Gill Sans MT"/>
              </a:rPr>
              <a:t>B</a:t>
            </a:r>
            <a:endParaRPr lang="en-US" sz="3200" i="1" baseline="-25000" dirty="0">
              <a:latin typeface="Gill Sans MT"/>
              <a:cs typeface="Gill Sans MT"/>
            </a:endParaRPr>
          </a:p>
        </p:txBody>
      </p:sp>
      <p:cxnSp>
        <p:nvCxnSpPr>
          <p:cNvPr id="40" name="Straight Arrow Connector 39"/>
          <p:cNvCxnSpPr/>
          <p:nvPr/>
        </p:nvCxnSpPr>
        <p:spPr>
          <a:xfrm>
            <a:off x="7376833" y="5304519"/>
            <a:ext cx="380171" cy="35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69158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11" grpId="0"/>
      <p:bldP spid="12" grpId="0" animBg="1"/>
      <p:bldP spid="37" grpId="0" animBg="1"/>
      <p:bldP spid="38" grpId="0"/>
      <p:bldP spid="3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a:t>
            </a:r>
            <a:r>
              <a:rPr lang="en-US" b="1" dirty="0" smtClean="0"/>
              <a:t>Additive</a:t>
            </a:r>
            <a:r>
              <a:rPr lang="en-US" dirty="0" smtClean="0"/>
              <a:t> Reconstruction?</a:t>
            </a:r>
            <a:endParaRPr lang="en-US" dirty="0"/>
          </a:p>
        </p:txBody>
      </p:sp>
      <p:sp>
        <p:nvSpPr>
          <p:cNvPr id="3" name="Content Placeholder 2"/>
          <p:cNvSpPr>
            <a:spLocks noGrp="1"/>
          </p:cNvSpPr>
          <p:nvPr>
            <p:ph idx="1"/>
          </p:nvPr>
        </p:nvSpPr>
        <p:spPr>
          <a:xfrm>
            <a:off x="457200" y="2200400"/>
            <a:ext cx="8229600" cy="3084657"/>
          </a:xfrm>
        </p:spPr>
        <p:txBody>
          <a:bodyPr/>
          <a:lstStyle/>
          <a:p>
            <a:r>
              <a:rPr lang="en-US" dirty="0" smtClean="0"/>
              <a:t>Arbitrary reconstruction: </a:t>
            </a:r>
            <a:r>
              <a:rPr lang="en-US" dirty="0" smtClean="0">
                <a:solidFill>
                  <a:srgbClr val="7F7F7F"/>
                </a:solidFill>
                <a:latin typeface="+mn-lt"/>
              </a:rPr>
              <a:t>1</a:t>
            </a:r>
            <a:r>
              <a:rPr lang="en-US" dirty="0" smtClean="0">
                <a:solidFill>
                  <a:srgbClr val="7F7F7F"/>
                </a:solidFill>
              </a:rPr>
              <a:t> </a:t>
            </a:r>
            <a:r>
              <a:rPr lang="en-US" dirty="0" err="1" smtClean="0">
                <a:solidFill>
                  <a:srgbClr val="7F7F7F"/>
                </a:solidFill>
              </a:rPr>
              <a:t>eval</a:t>
            </a:r>
            <a:r>
              <a:rPr lang="en-US" dirty="0" smtClean="0">
                <a:solidFill>
                  <a:srgbClr val="7F7F7F"/>
                </a:solidFill>
              </a:rPr>
              <a:t> can reveal </a:t>
            </a:r>
            <a:r>
              <a:rPr lang="en-US" i="1" dirty="0" smtClean="0">
                <a:solidFill>
                  <a:srgbClr val="7F7F7F"/>
                </a:solidFill>
              </a:rPr>
              <a:t>f !</a:t>
            </a:r>
            <a:endParaRPr lang="en-US" dirty="0" smtClean="0">
              <a:solidFill>
                <a:srgbClr val="7F7F7F"/>
              </a:solidFill>
            </a:endParaRPr>
          </a:p>
          <a:p>
            <a:r>
              <a:rPr lang="en-US" dirty="0" smtClean="0"/>
              <a:t>“Function-Private” output shares: </a:t>
            </a:r>
            <a:r>
              <a:rPr lang="en-US" dirty="0" smtClean="0">
                <a:solidFill>
                  <a:srgbClr val="7F7F7F"/>
                </a:solidFill>
              </a:rPr>
              <a:t>can be huge!</a:t>
            </a:r>
          </a:p>
          <a:p>
            <a:r>
              <a:rPr lang="en-US" dirty="0" smtClean="0"/>
              <a:t>Compact, function-private shares: </a:t>
            </a:r>
            <a:r>
              <a:rPr lang="en-US" dirty="0" smtClean="0">
                <a:solidFill>
                  <a:schemeClr val="tx1">
                    <a:lumMod val="50000"/>
                    <a:lumOff val="50000"/>
                  </a:schemeClr>
                </a:solidFill>
              </a:rPr>
              <a:t>PIR applications need share compressibility!</a:t>
            </a:r>
            <a:endParaRPr lang="en-US" dirty="0">
              <a:solidFill>
                <a:schemeClr val="tx1">
                  <a:lumMod val="50000"/>
                  <a:lumOff val="50000"/>
                </a:schemeClr>
              </a:solidFill>
            </a:endParaRPr>
          </a:p>
        </p:txBody>
      </p:sp>
      <p:sp>
        <p:nvSpPr>
          <p:cNvPr id="14" name="TextBox 13"/>
          <p:cNvSpPr txBox="1"/>
          <p:nvPr/>
        </p:nvSpPr>
        <p:spPr>
          <a:xfrm>
            <a:off x="1764885" y="1369230"/>
            <a:ext cx="5500124" cy="461665"/>
          </a:xfrm>
          <a:prstGeom prst="rect">
            <a:avLst/>
          </a:prstGeom>
          <a:noFill/>
        </p:spPr>
        <p:txBody>
          <a:bodyPr wrap="none" rtlCol="0">
            <a:spAutoFit/>
          </a:bodyPr>
          <a:lstStyle/>
          <a:p>
            <a:r>
              <a:rPr lang="en-US" sz="2400" dirty="0" smtClean="0"/>
              <a:t>Tradeoff between [achievability] &amp; [utility]</a:t>
            </a:r>
            <a:endParaRPr lang="en-US" sz="2400" dirty="0"/>
          </a:p>
        </p:txBody>
      </p:sp>
      <p:sp>
        <p:nvSpPr>
          <p:cNvPr id="9" name="Rectangle 8"/>
          <p:cNvSpPr/>
          <p:nvPr/>
        </p:nvSpPr>
        <p:spPr>
          <a:xfrm>
            <a:off x="1764885" y="4887020"/>
            <a:ext cx="5694663" cy="1200329"/>
          </a:xfrm>
          <a:prstGeom prst="rect">
            <a:avLst/>
          </a:prstGeom>
          <a:ln w="38100" cmpd="sng">
            <a:solidFill>
              <a:srgbClr val="275000"/>
            </a:solidFill>
          </a:ln>
        </p:spPr>
        <p:txBody>
          <a:bodyPr wrap="none">
            <a:spAutoFit/>
          </a:bodyPr>
          <a:lstStyle/>
          <a:p>
            <a:pPr algn="ctr"/>
            <a:r>
              <a:rPr lang="en-US" sz="3600" b="1" dirty="0">
                <a:solidFill>
                  <a:srgbClr val="275000"/>
                </a:solidFill>
              </a:rPr>
              <a:t>Additive</a:t>
            </a:r>
            <a:r>
              <a:rPr lang="en-US" sz="3600" dirty="0">
                <a:solidFill>
                  <a:srgbClr val="275000"/>
                </a:solidFill>
              </a:rPr>
              <a:t> </a:t>
            </a:r>
            <a:r>
              <a:rPr lang="en-US" sz="3600" dirty="0" smtClean="0">
                <a:solidFill>
                  <a:srgbClr val="275000"/>
                </a:solidFill>
              </a:rPr>
              <a:t>Reconstruction</a:t>
            </a:r>
            <a:r>
              <a:rPr lang="en-US" sz="3600" dirty="0" smtClean="0"/>
              <a:t>:</a:t>
            </a:r>
          </a:p>
          <a:p>
            <a:pPr algn="ctr"/>
            <a:r>
              <a:rPr lang="en-US" sz="3600" dirty="0" smtClean="0"/>
              <a:t>satisfies all these constraints!</a:t>
            </a:r>
            <a:endParaRPr lang="en-US" sz="3600" dirty="0"/>
          </a:p>
        </p:txBody>
      </p:sp>
    </p:spTree>
    <p:extLst>
      <p:ext uri="{BB962C8B-B14F-4D97-AF65-F5344CB8AC3E}">
        <p14:creationId xmlns:p14="http://schemas.microsoft.com/office/powerpoint/2010/main" val="192066958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a:xfrm>
            <a:off x="9424495" y="5111056"/>
            <a:ext cx="3492848" cy="1766787"/>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Rectangle 53"/>
          <p:cNvSpPr/>
          <p:nvPr/>
        </p:nvSpPr>
        <p:spPr>
          <a:xfrm>
            <a:off x="9424495" y="3093134"/>
            <a:ext cx="3382484" cy="2017922"/>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58586" y="2832088"/>
            <a:ext cx="4572005" cy="3786854"/>
          </a:xfrm>
          <a:prstGeom prst="rect">
            <a:avLst/>
          </a:prstGeom>
          <a:solidFill>
            <a:srgbClr val="8EB4E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13391" y="274638"/>
            <a:ext cx="8609997" cy="1143000"/>
          </a:xfrm>
        </p:spPr>
        <p:txBody>
          <a:bodyPr>
            <a:normAutofit fontScale="90000"/>
          </a:bodyPr>
          <a:lstStyle/>
          <a:p>
            <a:r>
              <a:rPr lang="en-US" dirty="0" smtClean="0"/>
              <a:t>Application:  </a:t>
            </a:r>
            <a:br>
              <a:rPr lang="en-US" dirty="0" smtClean="0"/>
            </a:br>
            <a:r>
              <a:rPr lang="en-US" dirty="0" smtClean="0"/>
              <a:t>2-Server </a:t>
            </a:r>
            <a:r>
              <a:rPr lang="en-US" b="1" dirty="0" smtClean="0"/>
              <a:t>Private Data Access</a:t>
            </a:r>
            <a:endParaRPr lang="en-US" b="1" dirty="0"/>
          </a:p>
        </p:txBody>
      </p:sp>
      <p:pic>
        <p:nvPicPr>
          <p:cNvPr id="7" name="Picture 2" descr="C:\Users\elette\AppData\Local\Microsoft\Windows\Temporary Internet Files\Content.IE5\ZP3ZWNWF\MC90043486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8586" y="2742702"/>
            <a:ext cx="834427" cy="834427"/>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descr="C:\Users\elette\AppData\Local\Microsoft\Windows\Temporary Internet Files\Content.IE5\ZP3ZWNWF\MC90043486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6558" y="1479552"/>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2" descr="C:\Users\elette\AppData\Local\Microsoft\Windows\Temporary Internet Files\Content.IE5\ZP3ZWNWF\MC90043486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6558" y="3617200"/>
            <a:ext cx="1055101" cy="1055101"/>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TextBox 16"/>
          <p:cNvSpPr txBox="1"/>
          <p:nvPr/>
        </p:nvSpPr>
        <p:spPr>
          <a:xfrm>
            <a:off x="2307624" y="1673000"/>
            <a:ext cx="5968301" cy="1754326"/>
          </a:xfrm>
          <a:prstGeom prst="rect">
            <a:avLst/>
          </a:prstGeom>
          <a:noFill/>
        </p:spPr>
        <p:txBody>
          <a:bodyPr wrap="none" rtlCol="0">
            <a:spAutoFit/>
          </a:bodyPr>
          <a:lstStyle/>
          <a:p>
            <a:pPr marL="285750" indent="-285750">
              <a:buFont typeface="Arial"/>
              <a:buChar char="•"/>
            </a:pPr>
            <a:r>
              <a:rPr lang="en-US" sz="2800" dirty="0" smtClean="0">
                <a:latin typeface="Gill Sans MT"/>
                <a:cs typeface="Gill Sans MT"/>
              </a:rPr>
              <a:t>Information Retrieval (PIR) </a:t>
            </a:r>
            <a:r>
              <a:rPr lang="en-US" sz="2400" dirty="0" smtClean="0">
                <a:solidFill>
                  <a:schemeClr val="tx1">
                    <a:lumMod val="50000"/>
                    <a:lumOff val="50000"/>
                  </a:schemeClr>
                </a:solidFill>
                <a:latin typeface="Gill Sans MT"/>
                <a:cs typeface="Gill Sans MT"/>
              </a:rPr>
              <a:t>[CGKS98]</a:t>
            </a:r>
            <a:br>
              <a:rPr lang="en-US" sz="2400" dirty="0" smtClean="0">
                <a:solidFill>
                  <a:schemeClr val="tx1">
                    <a:lumMod val="50000"/>
                    <a:lumOff val="50000"/>
                  </a:schemeClr>
                </a:solidFill>
                <a:latin typeface="Gill Sans MT"/>
                <a:cs typeface="Gill Sans MT"/>
              </a:rPr>
            </a:br>
            <a:r>
              <a:rPr lang="en-US" sz="2400" dirty="0" smtClean="0">
                <a:solidFill>
                  <a:schemeClr val="tx1">
                    <a:lumMod val="50000"/>
                    <a:lumOff val="50000"/>
                  </a:schemeClr>
                </a:solidFill>
                <a:latin typeface="Gill Sans MT"/>
                <a:cs typeface="Gill Sans MT"/>
              </a:rPr>
              <a:t>as in [GI14]</a:t>
            </a:r>
          </a:p>
          <a:p>
            <a:endParaRPr lang="en-US" sz="2800" dirty="0" smtClean="0">
              <a:latin typeface="Gill Sans MT"/>
              <a:cs typeface="Gill Sans MT"/>
            </a:endParaRPr>
          </a:p>
          <a:p>
            <a:pPr marL="285750" indent="-285750">
              <a:buFont typeface="Arial"/>
              <a:buChar char="•"/>
            </a:pPr>
            <a:endParaRPr lang="en-US" sz="2400" dirty="0">
              <a:latin typeface="Gill Sans MT"/>
              <a:cs typeface="Gill Sans MT"/>
            </a:endParaRPr>
          </a:p>
        </p:txBody>
      </p:sp>
      <p:sp>
        <p:nvSpPr>
          <p:cNvPr id="24" name="Rectangle 23"/>
          <p:cNvSpPr/>
          <p:nvPr/>
        </p:nvSpPr>
        <p:spPr>
          <a:xfrm>
            <a:off x="522588" y="1673000"/>
            <a:ext cx="1549773" cy="523220"/>
          </a:xfrm>
          <a:prstGeom prst="rect">
            <a:avLst/>
          </a:prstGeom>
        </p:spPr>
        <p:txBody>
          <a:bodyPr wrap="none">
            <a:spAutoFit/>
          </a:bodyPr>
          <a:lstStyle/>
          <a:p>
            <a:r>
              <a:rPr lang="en-US" sz="2800" dirty="0">
                <a:latin typeface="Gill Sans MT"/>
                <a:cs typeface="Gill Sans MT"/>
              </a:rPr>
              <a:t>Private…</a:t>
            </a:r>
          </a:p>
        </p:txBody>
      </p:sp>
      <p:graphicFrame>
        <p:nvGraphicFramePr>
          <p:cNvPr id="28" name="Table 27"/>
          <p:cNvGraphicFramePr>
            <a:graphicFrameLocks noGrp="1"/>
          </p:cNvGraphicFramePr>
          <p:nvPr>
            <p:extLst>
              <p:ext uri="{D42A27DB-BD31-4B8C-83A1-F6EECF244321}">
                <p14:modId xmlns:p14="http://schemas.microsoft.com/office/powerpoint/2010/main" val="3854704676"/>
              </p:ext>
            </p:extLst>
          </p:nvPr>
        </p:nvGraphicFramePr>
        <p:xfrm>
          <a:off x="6989882" y="3333053"/>
          <a:ext cx="944040" cy="1682870"/>
        </p:xfrm>
        <a:graphic>
          <a:graphicData uri="http://schemas.openxmlformats.org/drawingml/2006/table">
            <a:tbl>
              <a:tblPr firstRow="1" bandRow="1">
                <a:tableStyleId>{9D7B26C5-4107-4FEC-AEDC-1716B250A1EF}</a:tableStyleId>
              </a:tblPr>
              <a:tblGrid>
                <a:gridCol w="256745"/>
                <a:gridCol w="687295"/>
              </a:tblGrid>
              <a:tr h="240410">
                <a:tc>
                  <a:txBody>
                    <a:bodyPr/>
                    <a:lstStyle/>
                    <a:p>
                      <a:pPr algn="ctr"/>
                      <a:r>
                        <a:rPr lang="en-US" sz="900" b="1" dirty="0" smtClean="0"/>
                        <a:t>#</a:t>
                      </a:r>
                      <a:endParaRPr lang="en-US" sz="900" b="1" dirty="0"/>
                    </a:p>
                  </a:txBody>
                  <a:tcPr anchor="ctr"/>
                </a:tc>
                <a:tc>
                  <a:txBody>
                    <a:bodyPr/>
                    <a:lstStyle/>
                    <a:p>
                      <a:r>
                        <a:rPr lang="en-US" sz="900" b="1" dirty="0" smtClean="0"/>
                        <a:t>Value</a:t>
                      </a:r>
                      <a:endParaRPr lang="en-US" sz="900" b="1" dirty="0"/>
                    </a:p>
                  </a:txBody>
                  <a:tcPr anchor="ctr"/>
                </a:tc>
              </a:tr>
              <a:tr h="240410">
                <a:tc>
                  <a:txBody>
                    <a:bodyPr/>
                    <a:lstStyle/>
                    <a:p>
                      <a:pPr algn="ctr"/>
                      <a:r>
                        <a:rPr lang="en-US" sz="900" dirty="0" smtClean="0"/>
                        <a:t>1</a:t>
                      </a:r>
                    </a:p>
                  </a:txBody>
                  <a:tcPr/>
                </a:tc>
                <a:tc>
                  <a:txBody>
                    <a:bodyPr/>
                    <a:lstStyle/>
                    <a:p>
                      <a:r>
                        <a:rPr lang="en-US" sz="900" dirty="0" smtClean="0"/>
                        <a:t>10000101</a:t>
                      </a:r>
                      <a:endParaRPr lang="en-US" sz="900" b="0" dirty="0"/>
                    </a:p>
                  </a:txBody>
                  <a:tcPr/>
                </a:tc>
              </a:tr>
              <a:tr h="240410">
                <a:tc>
                  <a:txBody>
                    <a:bodyPr/>
                    <a:lstStyle/>
                    <a:p>
                      <a:pPr algn="ctr"/>
                      <a:r>
                        <a:rPr lang="en-US" sz="900" b="0" dirty="0" smtClean="0"/>
                        <a:t>2</a:t>
                      </a:r>
                      <a:endParaRPr lang="en-US" sz="900" b="0" dirty="0"/>
                    </a:p>
                  </a:txBody>
                  <a:tcPr/>
                </a:tc>
                <a:tc>
                  <a:txBody>
                    <a:bodyPr/>
                    <a:lstStyle/>
                    <a:p>
                      <a:r>
                        <a:rPr lang="en-US" sz="900" dirty="0" smtClean="0"/>
                        <a:t>10010100</a:t>
                      </a:r>
                      <a:endParaRPr lang="en-US" sz="900" b="0" dirty="0"/>
                    </a:p>
                  </a:txBody>
                  <a:tcPr/>
                </a:tc>
              </a:tr>
              <a:tr h="240410">
                <a:tc>
                  <a:txBody>
                    <a:bodyPr/>
                    <a:lstStyle/>
                    <a:p>
                      <a:pPr algn="ctr"/>
                      <a:r>
                        <a:rPr lang="en-US" sz="900" b="0" dirty="0" smtClean="0"/>
                        <a:t>3</a:t>
                      </a:r>
                      <a:endParaRPr lang="en-US" sz="900" b="0" dirty="0"/>
                    </a:p>
                  </a:txBody>
                  <a:tcPr/>
                </a:tc>
                <a:tc>
                  <a:txBody>
                    <a:bodyPr/>
                    <a:lstStyle/>
                    <a:p>
                      <a:r>
                        <a:rPr lang="en-US" sz="900" dirty="0" smtClean="0"/>
                        <a:t>01100111</a:t>
                      </a:r>
                      <a:endParaRPr lang="en-US" sz="900" b="0" dirty="0"/>
                    </a:p>
                  </a:txBody>
                  <a:tcPr/>
                </a:tc>
              </a:tr>
              <a:tr h="240410">
                <a:tc>
                  <a:txBody>
                    <a:bodyPr/>
                    <a:lstStyle/>
                    <a:p>
                      <a:pPr algn="ctr"/>
                      <a:r>
                        <a:rPr lang="en-US" sz="900" b="0" dirty="0" smtClean="0"/>
                        <a:t>4</a:t>
                      </a:r>
                      <a:endParaRPr lang="en-US" sz="900" b="0" dirty="0"/>
                    </a:p>
                  </a:txBody>
                  <a:tcPr/>
                </a:tc>
                <a:tc>
                  <a:txBody>
                    <a:bodyPr/>
                    <a:lstStyle/>
                    <a:p>
                      <a:r>
                        <a:rPr lang="en-US" sz="900" dirty="0" smtClean="0"/>
                        <a:t>10101010</a:t>
                      </a:r>
                      <a:endParaRPr lang="en-US" sz="900" b="0" dirty="0"/>
                    </a:p>
                  </a:txBody>
                  <a:tcPr/>
                </a:tc>
              </a:tr>
              <a:tr h="240410">
                <a:tc>
                  <a:txBody>
                    <a:bodyPr/>
                    <a:lstStyle/>
                    <a:p>
                      <a:pPr algn="ctr"/>
                      <a:r>
                        <a:rPr lang="en-US" sz="900" b="0" dirty="0" smtClean="0"/>
                        <a:t>5</a:t>
                      </a:r>
                      <a:endParaRPr lang="en-US" sz="900" b="0" dirty="0"/>
                    </a:p>
                  </a:txBody>
                  <a:tcPr/>
                </a:tc>
                <a:tc>
                  <a:txBody>
                    <a:bodyPr/>
                    <a:lstStyle/>
                    <a:p>
                      <a:r>
                        <a:rPr lang="en-US" sz="900" dirty="0" smtClean="0"/>
                        <a:t>00101101</a:t>
                      </a:r>
                      <a:endParaRPr lang="en-US" sz="900" b="0" dirty="0"/>
                    </a:p>
                  </a:txBody>
                  <a:tcPr/>
                </a:tc>
              </a:tr>
              <a:tr h="240410">
                <a:tc>
                  <a:txBody>
                    <a:bodyPr/>
                    <a:lstStyle/>
                    <a:p>
                      <a:pPr algn="ctr"/>
                      <a:r>
                        <a:rPr lang="en-US" sz="900" b="0" dirty="0" smtClean="0"/>
                        <a:t>6</a:t>
                      </a:r>
                      <a:endParaRPr lang="en-US" sz="900" b="0" dirty="0"/>
                    </a:p>
                  </a:txBody>
                  <a:tcPr/>
                </a:tc>
                <a:tc>
                  <a:txBody>
                    <a:bodyPr/>
                    <a:lstStyle/>
                    <a:p>
                      <a:r>
                        <a:rPr lang="en-US" sz="900" dirty="0" smtClean="0"/>
                        <a:t>11010101</a:t>
                      </a:r>
                      <a:endParaRPr lang="en-US" sz="900" b="0" dirty="0"/>
                    </a:p>
                  </a:txBody>
                  <a:tcPr/>
                </a:tc>
              </a:tr>
            </a:tbl>
          </a:graphicData>
        </a:graphic>
      </p:graphicFrame>
      <p:sp>
        <p:nvSpPr>
          <p:cNvPr id="33" name="TextBox 32"/>
          <p:cNvSpPr txBox="1"/>
          <p:nvPr/>
        </p:nvSpPr>
        <p:spPr>
          <a:xfrm>
            <a:off x="1327482" y="2988534"/>
            <a:ext cx="2621230" cy="523220"/>
          </a:xfrm>
          <a:prstGeom prst="rect">
            <a:avLst/>
          </a:prstGeom>
          <a:noFill/>
        </p:spPr>
        <p:txBody>
          <a:bodyPr wrap="none" rtlCol="0">
            <a:spAutoFit/>
          </a:bodyPr>
          <a:lstStyle/>
          <a:p>
            <a:r>
              <a:rPr lang="en-US" sz="2800" u="sng" dirty="0" smtClean="0">
                <a:latin typeface="Gill Sans MT"/>
                <a:cs typeface="Gill Sans MT"/>
              </a:rPr>
              <a:t>To access item </a:t>
            </a:r>
            <a:r>
              <a:rPr lang="en-US" sz="2800" i="1" u="sng" dirty="0" err="1">
                <a:latin typeface="Gill Sans MT"/>
                <a:cs typeface="Gill Sans MT"/>
              </a:rPr>
              <a:t>i</a:t>
            </a:r>
            <a:r>
              <a:rPr lang="en-US" sz="2800" i="1" dirty="0" smtClean="0">
                <a:latin typeface="Gill Sans MT"/>
                <a:cs typeface="Gill Sans MT"/>
              </a:rPr>
              <a:t> </a:t>
            </a:r>
            <a:r>
              <a:rPr lang="en-US" sz="2800" dirty="0" smtClean="0">
                <a:latin typeface="Gill Sans MT"/>
                <a:cs typeface="Gill Sans MT"/>
              </a:rPr>
              <a:t>:</a:t>
            </a:r>
            <a:endParaRPr lang="en-US" sz="2800" dirty="0">
              <a:latin typeface="Gill Sans MT"/>
              <a:cs typeface="Gill Sans MT"/>
            </a:endParaRPr>
          </a:p>
        </p:txBody>
      </p:sp>
      <p:pic>
        <p:nvPicPr>
          <p:cNvPr id="41" name="Picture 40"/>
          <p:cNvPicPr>
            <a:picLocks noChangeAspect="1"/>
          </p:cNvPicPr>
          <p:nvPr/>
        </p:nvPicPr>
        <p:blipFill>
          <a:blip r:embed="rId4"/>
          <a:stretch>
            <a:fillRect/>
          </a:stretch>
        </p:blipFill>
        <p:spPr>
          <a:xfrm>
            <a:off x="-2458269" y="2650996"/>
            <a:ext cx="2263422" cy="884276"/>
          </a:xfrm>
          <a:prstGeom prst="rect">
            <a:avLst/>
          </a:prstGeom>
        </p:spPr>
      </p:pic>
      <p:graphicFrame>
        <p:nvGraphicFramePr>
          <p:cNvPr id="23" name="Table 22"/>
          <p:cNvGraphicFramePr>
            <a:graphicFrameLocks noGrp="1"/>
          </p:cNvGraphicFramePr>
          <p:nvPr>
            <p:extLst>
              <p:ext uri="{D42A27DB-BD31-4B8C-83A1-F6EECF244321}">
                <p14:modId xmlns:p14="http://schemas.microsoft.com/office/powerpoint/2010/main" val="1850394096"/>
              </p:ext>
            </p:extLst>
          </p:nvPr>
        </p:nvGraphicFramePr>
        <p:xfrm>
          <a:off x="6989882" y="5060252"/>
          <a:ext cx="944040" cy="1682870"/>
        </p:xfrm>
        <a:graphic>
          <a:graphicData uri="http://schemas.openxmlformats.org/drawingml/2006/table">
            <a:tbl>
              <a:tblPr firstRow="1" bandRow="1">
                <a:tableStyleId>{9D7B26C5-4107-4FEC-AEDC-1716B250A1EF}</a:tableStyleId>
              </a:tblPr>
              <a:tblGrid>
                <a:gridCol w="256745"/>
                <a:gridCol w="687295"/>
              </a:tblGrid>
              <a:tr h="240410">
                <a:tc>
                  <a:txBody>
                    <a:bodyPr/>
                    <a:lstStyle/>
                    <a:p>
                      <a:pPr algn="ctr"/>
                      <a:r>
                        <a:rPr lang="en-US" sz="900" b="1" dirty="0" smtClean="0"/>
                        <a:t>#</a:t>
                      </a:r>
                      <a:endParaRPr lang="en-US" sz="900" b="1" dirty="0"/>
                    </a:p>
                  </a:txBody>
                  <a:tcPr anchor="ctr"/>
                </a:tc>
                <a:tc>
                  <a:txBody>
                    <a:bodyPr/>
                    <a:lstStyle/>
                    <a:p>
                      <a:r>
                        <a:rPr lang="en-US" sz="900" b="1" dirty="0" smtClean="0"/>
                        <a:t>Value</a:t>
                      </a:r>
                      <a:endParaRPr lang="en-US" sz="900" b="1" dirty="0"/>
                    </a:p>
                  </a:txBody>
                  <a:tcPr anchor="ctr"/>
                </a:tc>
              </a:tr>
              <a:tr h="240410">
                <a:tc>
                  <a:txBody>
                    <a:bodyPr/>
                    <a:lstStyle/>
                    <a:p>
                      <a:pPr algn="ctr"/>
                      <a:r>
                        <a:rPr lang="en-US" sz="900" dirty="0" smtClean="0"/>
                        <a:t>1</a:t>
                      </a:r>
                    </a:p>
                  </a:txBody>
                  <a:tcPr/>
                </a:tc>
                <a:tc>
                  <a:txBody>
                    <a:bodyPr/>
                    <a:lstStyle/>
                    <a:p>
                      <a:r>
                        <a:rPr lang="en-US" sz="900" dirty="0" smtClean="0"/>
                        <a:t>10000101</a:t>
                      </a:r>
                      <a:endParaRPr lang="en-US" sz="900" b="0" dirty="0"/>
                    </a:p>
                  </a:txBody>
                  <a:tcPr/>
                </a:tc>
              </a:tr>
              <a:tr h="240410">
                <a:tc>
                  <a:txBody>
                    <a:bodyPr/>
                    <a:lstStyle/>
                    <a:p>
                      <a:pPr algn="ctr"/>
                      <a:r>
                        <a:rPr lang="en-US" sz="900" b="0" dirty="0" smtClean="0"/>
                        <a:t>2</a:t>
                      </a:r>
                      <a:endParaRPr lang="en-US" sz="900" b="0" dirty="0"/>
                    </a:p>
                  </a:txBody>
                  <a:tcPr/>
                </a:tc>
                <a:tc>
                  <a:txBody>
                    <a:bodyPr/>
                    <a:lstStyle/>
                    <a:p>
                      <a:r>
                        <a:rPr lang="en-US" sz="900" dirty="0" smtClean="0"/>
                        <a:t>10010100</a:t>
                      </a:r>
                      <a:endParaRPr lang="en-US" sz="900" b="0" dirty="0"/>
                    </a:p>
                  </a:txBody>
                  <a:tcPr/>
                </a:tc>
              </a:tr>
              <a:tr h="240410">
                <a:tc>
                  <a:txBody>
                    <a:bodyPr/>
                    <a:lstStyle/>
                    <a:p>
                      <a:pPr algn="ctr"/>
                      <a:r>
                        <a:rPr lang="en-US" sz="900" b="0" dirty="0" smtClean="0"/>
                        <a:t>3</a:t>
                      </a:r>
                      <a:endParaRPr lang="en-US" sz="900" b="0" dirty="0"/>
                    </a:p>
                  </a:txBody>
                  <a:tcPr/>
                </a:tc>
                <a:tc>
                  <a:txBody>
                    <a:bodyPr/>
                    <a:lstStyle/>
                    <a:p>
                      <a:r>
                        <a:rPr lang="en-US" sz="900" dirty="0" smtClean="0"/>
                        <a:t>01100111</a:t>
                      </a:r>
                      <a:endParaRPr lang="en-US" sz="900" b="0" dirty="0"/>
                    </a:p>
                  </a:txBody>
                  <a:tcPr/>
                </a:tc>
              </a:tr>
              <a:tr h="240410">
                <a:tc>
                  <a:txBody>
                    <a:bodyPr/>
                    <a:lstStyle/>
                    <a:p>
                      <a:pPr algn="ctr"/>
                      <a:r>
                        <a:rPr lang="en-US" sz="900" b="0" dirty="0" smtClean="0"/>
                        <a:t>4</a:t>
                      </a:r>
                      <a:endParaRPr lang="en-US" sz="900" b="0" dirty="0"/>
                    </a:p>
                  </a:txBody>
                  <a:tcPr/>
                </a:tc>
                <a:tc>
                  <a:txBody>
                    <a:bodyPr/>
                    <a:lstStyle/>
                    <a:p>
                      <a:r>
                        <a:rPr lang="en-US" sz="900" dirty="0" smtClean="0"/>
                        <a:t>10101010</a:t>
                      </a:r>
                      <a:endParaRPr lang="en-US" sz="900" b="0" dirty="0"/>
                    </a:p>
                  </a:txBody>
                  <a:tcPr/>
                </a:tc>
              </a:tr>
              <a:tr h="240410">
                <a:tc>
                  <a:txBody>
                    <a:bodyPr/>
                    <a:lstStyle/>
                    <a:p>
                      <a:pPr algn="ctr"/>
                      <a:r>
                        <a:rPr lang="en-US" sz="900" b="0" dirty="0" smtClean="0"/>
                        <a:t>5</a:t>
                      </a:r>
                      <a:endParaRPr lang="en-US" sz="900" b="0" dirty="0"/>
                    </a:p>
                  </a:txBody>
                  <a:tcPr/>
                </a:tc>
                <a:tc>
                  <a:txBody>
                    <a:bodyPr/>
                    <a:lstStyle/>
                    <a:p>
                      <a:r>
                        <a:rPr lang="en-US" sz="900" dirty="0" smtClean="0"/>
                        <a:t>00101101</a:t>
                      </a:r>
                      <a:endParaRPr lang="en-US" sz="900" b="0" dirty="0"/>
                    </a:p>
                  </a:txBody>
                  <a:tcPr/>
                </a:tc>
              </a:tr>
              <a:tr h="240410">
                <a:tc>
                  <a:txBody>
                    <a:bodyPr/>
                    <a:lstStyle/>
                    <a:p>
                      <a:pPr algn="ctr"/>
                      <a:r>
                        <a:rPr lang="en-US" sz="900" b="0" dirty="0" smtClean="0"/>
                        <a:t>6</a:t>
                      </a:r>
                      <a:endParaRPr lang="en-US" sz="900" b="0" dirty="0"/>
                    </a:p>
                  </a:txBody>
                  <a:tcPr/>
                </a:tc>
                <a:tc>
                  <a:txBody>
                    <a:bodyPr/>
                    <a:lstStyle/>
                    <a:p>
                      <a:r>
                        <a:rPr lang="en-US" sz="900" dirty="0" smtClean="0"/>
                        <a:t>11010101</a:t>
                      </a:r>
                      <a:endParaRPr lang="en-US" sz="900" b="0" dirty="0"/>
                    </a:p>
                  </a:txBody>
                  <a:tcPr/>
                </a:tc>
              </a:tr>
            </a:tbl>
          </a:graphicData>
        </a:graphic>
      </p:graphicFrame>
      <p:sp>
        <p:nvSpPr>
          <p:cNvPr id="4" name="TextBox 3"/>
          <p:cNvSpPr txBox="1"/>
          <p:nvPr/>
        </p:nvSpPr>
        <p:spPr>
          <a:xfrm>
            <a:off x="432919" y="3864892"/>
            <a:ext cx="1351652" cy="646331"/>
          </a:xfrm>
          <a:prstGeom prst="rect">
            <a:avLst/>
          </a:prstGeom>
          <a:noFill/>
        </p:spPr>
        <p:txBody>
          <a:bodyPr wrap="none" rtlCol="0">
            <a:spAutoFit/>
          </a:bodyPr>
          <a:lstStyle/>
          <a:p>
            <a:pPr algn="r"/>
            <a:r>
              <a:rPr lang="en-US" dirty="0" smtClean="0"/>
              <a:t>Define point </a:t>
            </a:r>
          </a:p>
          <a:p>
            <a:pPr algn="r"/>
            <a:r>
              <a:rPr lang="en-US" dirty="0" smtClean="0"/>
              <a:t>function</a:t>
            </a:r>
            <a:endParaRPr lang="en-US" dirty="0"/>
          </a:p>
        </p:txBody>
      </p:sp>
      <p:sp>
        <p:nvSpPr>
          <p:cNvPr id="5" name="TextBox 4"/>
          <p:cNvSpPr txBox="1"/>
          <p:nvPr/>
        </p:nvSpPr>
        <p:spPr>
          <a:xfrm>
            <a:off x="1453591" y="4999867"/>
            <a:ext cx="603369" cy="523220"/>
          </a:xfrm>
          <a:prstGeom prst="rect">
            <a:avLst/>
          </a:prstGeom>
          <a:noFill/>
        </p:spPr>
        <p:txBody>
          <a:bodyPr wrap="none" rtlCol="0">
            <a:spAutoFit/>
          </a:bodyPr>
          <a:lstStyle/>
          <a:p>
            <a:r>
              <a:rPr lang="en-US" sz="2800" i="1" dirty="0" smtClean="0"/>
              <a:t>f</a:t>
            </a:r>
            <a:r>
              <a:rPr lang="en-US" sz="2800" i="1" baseline="-25000" dirty="0" smtClean="0"/>
              <a:t>i,1</a:t>
            </a:r>
            <a:endParaRPr lang="en-US" sz="2800" i="1" baseline="-25000" dirty="0"/>
          </a:p>
        </p:txBody>
      </p:sp>
      <p:grpSp>
        <p:nvGrpSpPr>
          <p:cNvPr id="30" name="Group 29"/>
          <p:cNvGrpSpPr/>
          <p:nvPr/>
        </p:nvGrpSpPr>
        <p:grpSpPr>
          <a:xfrm>
            <a:off x="2057334" y="4741817"/>
            <a:ext cx="1432650" cy="1145960"/>
            <a:chOff x="3456871" y="2799711"/>
            <a:chExt cx="962278" cy="725597"/>
          </a:xfrm>
        </p:grpSpPr>
        <p:sp>
          <p:nvSpPr>
            <p:cNvPr id="34" name="TextBox 33"/>
            <p:cNvSpPr txBox="1"/>
            <p:nvPr/>
          </p:nvSpPr>
          <p:spPr>
            <a:xfrm>
              <a:off x="4179434" y="2799711"/>
              <a:ext cx="239715" cy="340198"/>
            </a:xfrm>
            <a:prstGeom prst="rect">
              <a:avLst/>
            </a:prstGeom>
            <a:solidFill>
              <a:schemeClr val="accent1">
                <a:lumMod val="40000"/>
                <a:lumOff val="60000"/>
                <a:alpha val="60000"/>
              </a:schemeClr>
            </a:solidFill>
          </p:spPr>
          <p:txBody>
            <a:bodyPr wrap="none" rtlCol="0">
              <a:spAutoFit/>
            </a:bodyPr>
            <a:lstStyle/>
            <a:p>
              <a:r>
                <a:rPr lang="en-US" sz="3200" i="1" dirty="0" err="1" smtClean="0">
                  <a:latin typeface="Gill Sans MT"/>
                  <a:cs typeface="Gill Sans MT"/>
                </a:rPr>
                <a:t>f</a:t>
              </a:r>
              <a:r>
                <a:rPr lang="en-US" sz="3200" i="1" baseline="-25000" dirty="0" err="1" smtClean="0">
                  <a:latin typeface="Gill Sans MT"/>
                  <a:cs typeface="Gill Sans MT"/>
                </a:rPr>
                <a:t>A</a:t>
              </a:r>
              <a:endParaRPr lang="en-US" sz="3200" i="1" baseline="-25000" dirty="0">
                <a:latin typeface="Gill Sans MT"/>
                <a:cs typeface="Gill Sans MT"/>
              </a:endParaRPr>
            </a:p>
          </p:txBody>
        </p:sp>
        <p:sp>
          <p:nvSpPr>
            <p:cNvPr id="35" name="TextBox 34"/>
            <p:cNvSpPr txBox="1"/>
            <p:nvPr/>
          </p:nvSpPr>
          <p:spPr>
            <a:xfrm>
              <a:off x="4170870" y="3185110"/>
              <a:ext cx="238209" cy="340198"/>
            </a:xfrm>
            <a:prstGeom prst="rect">
              <a:avLst/>
            </a:prstGeom>
            <a:solidFill>
              <a:schemeClr val="accent1">
                <a:lumMod val="40000"/>
                <a:lumOff val="60000"/>
                <a:alpha val="60000"/>
              </a:schemeClr>
            </a:solidFill>
          </p:spPr>
          <p:txBody>
            <a:bodyPr wrap="none" rtlCol="0">
              <a:spAutoFit/>
            </a:bodyPr>
            <a:lstStyle/>
            <a:p>
              <a:r>
                <a:rPr lang="en-US" sz="3200" i="1" dirty="0" err="1" smtClean="0">
                  <a:latin typeface="Gill Sans MT"/>
                  <a:cs typeface="Gill Sans MT"/>
                </a:rPr>
                <a:t>f</a:t>
              </a:r>
              <a:r>
                <a:rPr lang="en-US" sz="3200" i="1" baseline="-25000" dirty="0" err="1" smtClean="0">
                  <a:latin typeface="Gill Sans MT"/>
                  <a:cs typeface="Gill Sans MT"/>
                </a:rPr>
                <a:t>B</a:t>
              </a:r>
              <a:endParaRPr lang="en-US" sz="3200" i="1" baseline="-25000" dirty="0">
                <a:latin typeface="Gill Sans MT"/>
                <a:cs typeface="Gill Sans MT"/>
              </a:endParaRPr>
            </a:p>
          </p:txBody>
        </p:sp>
        <p:cxnSp>
          <p:nvCxnSpPr>
            <p:cNvPr id="42" name="Straight Arrow Connector 41"/>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44" name="Group 43"/>
          <p:cNvGrpSpPr/>
          <p:nvPr/>
        </p:nvGrpSpPr>
        <p:grpSpPr>
          <a:xfrm>
            <a:off x="-2318365" y="4873181"/>
            <a:ext cx="2046908" cy="1329736"/>
            <a:chOff x="2467850" y="3529351"/>
            <a:chExt cx="2046908" cy="1329736"/>
          </a:xfrm>
        </p:grpSpPr>
        <p:sp>
          <p:nvSpPr>
            <p:cNvPr id="45" name="Rectangle 44"/>
            <p:cNvSpPr/>
            <p:nvPr/>
          </p:nvSpPr>
          <p:spPr>
            <a:xfrm>
              <a:off x="2467850" y="3529351"/>
              <a:ext cx="2046908" cy="123428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6" name="Group 45"/>
            <p:cNvGrpSpPr/>
            <p:nvPr/>
          </p:nvGrpSpPr>
          <p:grpSpPr>
            <a:xfrm>
              <a:off x="2518505" y="3593603"/>
              <a:ext cx="1432650" cy="1265484"/>
              <a:chOff x="3456871" y="2761871"/>
              <a:chExt cx="962278" cy="801277"/>
            </a:xfrm>
          </p:grpSpPr>
          <p:sp>
            <p:nvSpPr>
              <p:cNvPr id="47" name="TextBox 46"/>
              <p:cNvSpPr txBox="1"/>
              <p:nvPr/>
            </p:nvSpPr>
            <p:spPr>
              <a:xfrm>
                <a:off x="4179434" y="2761871"/>
                <a:ext cx="239715" cy="340198"/>
              </a:xfrm>
              <a:prstGeom prst="rect">
                <a:avLst/>
              </a:prstGeom>
              <a:solidFill>
                <a:schemeClr val="accent1">
                  <a:lumMod val="40000"/>
                  <a:lumOff val="60000"/>
                  <a:alpha val="60000"/>
                </a:schemeClr>
              </a:solidFill>
            </p:spPr>
            <p:txBody>
              <a:bodyPr wrap="none" rtlCol="0">
                <a:spAutoFit/>
              </a:bodyPr>
              <a:lstStyle/>
              <a:p>
                <a:r>
                  <a:rPr lang="en-US" sz="3200" i="1" dirty="0" err="1" smtClean="0">
                    <a:latin typeface="Gill Sans MT"/>
                    <a:cs typeface="Gill Sans MT"/>
                  </a:rPr>
                  <a:t>f</a:t>
                </a:r>
                <a:r>
                  <a:rPr lang="en-US" sz="3200" i="1" baseline="-25000" dirty="0" err="1" smtClean="0">
                    <a:latin typeface="Gill Sans MT"/>
                    <a:cs typeface="Gill Sans MT"/>
                  </a:rPr>
                  <a:t>A</a:t>
                </a:r>
                <a:endParaRPr lang="en-US" sz="3200" i="1" baseline="-25000" dirty="0">
                  <a:latin typeface="Gill Sans MT"/>
                  <a:cs typeface="Gill Sans MT"/>
                </a:endParaRPr>
              </a:p>
            </p:txBody>
          </p:sp>
          <p:sp>
            <p:nvSpPr>
              <p:cNvPr id="48" name="TextBox 47"/>
              <p:cNvSpPr txBox="1"/>
              <p:nvPr/>
            </p:nvSpPr>
            <p:spPr>
              <a:xfrm>
                <a:off x="4170870" y="3222950"/>
                <a:ext cx="238209" cy="340198"/>
              </a:xfrm>
              <a:prstGeom prst="rect">
                <a:avLst/>
              </a:prstGeom>
              <a:solidFill>
                <a:schemeClr val="accent1">
                  <a:lumMod val="40000"/>
                  <a:lumOff val="60000"/>
                  <a:alpha val="60000"/>
                </a:schemeClr>
              </a:solidFill>
            </p:spPr>
            <p:txBody>
              <a:bodyPr wrap="none" rtlCol="0">
                <a:spAutoFit/>
              </a:bodyPr>
              <a:lstStyle/>
              <a:p>
                <a:r>
                  <a:rPr lang="en-US" sz="3200" i="1" dirty="0" err="1" smtClean="0">
                    <a:latin typeface="Gill Sans MT"/>
                    <a:cs typeface="Gill Sans MT"/>
                  </a:rPr>
                  <a:t>f</a:t>
                </a:r>
                <a:r>
                  <a:rPr lang="en-US" sz="3200" i="1" baseline="-25000" dirty="0" err="1" smtClean="0">
                    <a:latin typeface="Gill Sans MT"/>
                    <a:cs typeface="Gill Sans MT"/>
                  </a:rPr>
                  <a:t>B</a:t>
                </a:r>
                <a:endParaRPr lang="en-US" sz="3200" i="1" baseline="-25000" dirty="0">
                  <a:latin typeface="Gill Sans MT"/>
                  <a:cs typeface="Gill Sans MT"/>
                </a:endParaRPr>
              </a:p>
            </p:txBody>
          </p:sp>
          <p:cxnSp>
            <p:nvCxnSpPr>
              <p:cNvPr id="49" name="Straight Arrow Connector 48"/>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grpSp>
        <p:nvGrpSpPr>
          <p:cNvPr id="75" name="Group 74"/>
          <p:cNvGrpSpPr/>
          <p:nvPr/>
        </p:nvGrpSpPr>
        <p:grpSpPr>
          <a:xfrm>
            <a:off x="4655676" y="3034722"/>
            <a:ext cx="1066799" cy="2630909"/>
            <a:chOff x="4446502" y="3034722"/>
            <a:chExt cx="1066799" cy="2630909"/>
          </a:xfrm>
        </p:grpSpPr>
        <p:cxnSp>
          <p:nvCxnSpPr>
            <p:cNvPr id="14" name="Straight Arrow Connector 13"/>
            <p:cNvCxnSpPr/>
            <p:nvPr/>
          </p:nvCxnSpPr>
          <p:spPr>
            <a:xfrm>
              <a:off x="4446502" y="3577129"/>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a:off x="4452478" y="5665631"/>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4796122" y="3034722"/>
              <a:ext cx="505886" cy="523220"/>
            </a:xfrm>
            <a:prstGeom prst="rect">
              <a:avLst/>
            </a:prstGeom>
            <a:noFill/>
          </p:spPr>
          <p:txBody>
            <a:bodyPr wrap="none" rtlCol="0">
              <a:spAutoFit/>
            </a:bodyPr>
            <a:lstStyle/>
            <a:p>
              <a:r>
                <a:rPr lang="en-US" sz="2800" i="1" dirty="0" err="1" smtClean="0"/>
                <a:t>f</a:t>
              </a:r>
              <a:r>
                <a:rPr lang="en-US" sz="2800" i="1" baseline="-25000" dirty="0" err="1" smtClean="0"/>
                <a:t>A</a:t>
              </a:r>
              <a:endParaRPr lang="en-US" sz="2800" i="1" baseline="-25000" dirty="0"/>
            </a:p>
          </p:txBody>
        </p:sp>
        <p:sp>
          <p:nvSpPr>
            <p:cNvPr id="60" name="TextBox 59"/>
            <p:cNvSpPr txBox="1"/>
            <p:nvPr/>
          </p:nvSpPr>
          <p:spPr>
            <a:xfrm>
              <a:off x="4794207" y="5127285"/>
              <a:ext cx="505886" cy="523220"/>
            </a:xfrm>
            <a:prstGeom prst="rect">
              <a:avLst/>
            </a:prstGeom>
            <a:noFill/>
          </p:spPr>
          <p:txBody>
            <a:bodyPr wrap="none" rtlCol="0">
              <a:spAutoFit/>
            </a:bodyPr>
            <a:lstStyle/>
            <a:p>
              <a:r>
                <a:rPr lang="en-US" sz="2800" i="1" dirty="0" err="1" smtClean="0"/>
                <a:t>f</a:t>
              </a:r>
              <a:r>
                <a:rPr lang="en-US" sz="2800" i="1" baseline="-25000" dirty="0" err="1" smtClean="0"/>
                <a:t>B</a:t>
              </a:r>
              <a:endParaRPr lang="en-US" sz="2800" i="1" baseline="-25000" dirty="0"/>
            </a:p>
          </p:txBody>
        </p:sp>
      </p:grpSp>
      <p:grpSp>
        <p:nvGrpSpPr>
          <p:cNvPr id="74" name="Group 73"/>
          <p:cNvGrpSpPr/>
          <p:nvPr/>
        </p:nvGrpSpPr>
        <p:grpSpPr>
          <a:xfrm>
            <a:off x="5334000" y="3250144"/>
            <a:ext cx="4019175" cy="3592232"/>
            <a:chOff x="5334000" y="3250144"/>
            <a:chExt cx="4019175" cy="3592232"/>
          </a:xfrm>
        </p:grpSpPr>
        <p:pic>
          <p:nvPicPr>
            <p:cNvPr id="64" name="Picture 63"/>
            <p:cNvPicPr>
              <a:picLocks noChangeAspect="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Lst>
            </a:blip>
            <a:stretch>
              <a:fillRect/>
            </a:stretch>
          </p:blipFill>
          <p:spPr>
            <a:xfrm>
              <a:off x="7694449" y="5074572"/>
              <a:ext cx="1365715" cy="1767804"/>
            </a:xfrm>
            <a:prstGeom prst="rect">
              <a:avLst/>
            </a:prstGeom>
          </p:spPr>
        </p:pic>
        <p:pic>
          <p:nvPicPr>
            <p:cNvPr id="65" name="Picture 64"/>
            <p:cNvPicPr>
              <a:picLocks noChangeAspect="1"/>
            </p:cNvPicPr>
            <p:nvPr/>
          </p:nvPicPr>
          <p:blipFill>
            <a:blip r:embed="rId5">
              <a:extLst>
                <a:ext uri="{BEBA8EAE-BF5A-486C-A8C5-ECC9F3942E4B}">
                  <a14:imgProps xmlns:a14="http://schemas.microsoft.com/office/drawing/2010/main">
                    <a14:imgLayer r:embed="rId7">
                      <a14:imgEffect>
                        <a14:backgroundRemoval t="10000" b="90000" l="10000" r="90000"/>
                      </a14:imgEffect>
                    </a14:imgLayer>
                  </a14:imgProps>
                </a:ext>
              </a:extLst>
            </a:blip>
            <a:stretch>
              <a:fillRect/>
            </a:stretch>
          </p:blipFill>
          <p:spPr>
            <a:xfrm>
              <a:off x="7694449" y="3250144"/>
              <a:ext cx="1365715" cy="1767804"/>
            </a:xfrm>
            <a:prstGeom prst="rect">
              <a:avLst/>
            </a:prstGeom>
          </p:spPr>
        </p:pic>
        <p:cxnSp>
          <p:nvCxnSpPr>
            <p:cNvPr id="66" name="Straight Connector 65"/>
            <p:cNvCxnSpPr/>
            <p:nvPr/>
          </p:nvCxnSpPr>
          <p:spPr>
            <a:xfrm>
              <a:off x="5334000" y="5046387"/>
              <a:ext cx="4019175" cy="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31" name="Group 30"/>
          <p:cNvGrpSpPr/>
          <p:nvPr/>
        </p:nvGrpSpPr>
        <p:grpSpPr>
          <a:xfrm>
            <a:off x="3775993" y="4457259"/>
            <a:ext cx="2309195" cy="960347"/>
            <a:chOff x="1660353" y="4292816"/>
            <a:chExt cx="2309195" cy="1373206"/>
          </a:xfrm>
        </p:grpSpPr>
        <p:sp>
          <p:nvSpPr>
            <p:cNvPr id="21" name="Rectangular Callout 20"/>
            <p:cNvSpPr/>
            <p:nvPr/>
          </p:nvSpPr>
          <p:spPr>
            <a:xfrm>
              <a:off x="1660353" y="4292816"/>
              <a:ext cx="2309195" cy="1373203"/>
            </a:xfrm>
            <a:prstGeom prst="wedgeRectCallout">
              <a:avLst>
                <a:gd name="adj1" fmla="val 63411"/>
                <a:gd name="adj2" fmla="val 5013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chemeClr val="tx1"/>
                </a:solidFill>
              </a:endParaRPr>
            </a:p>
          </p:txBody>
        </p:sp>
        <p:sp>
          <p:nvSpPr>
            <p:cNvPr id="22" name="Rectangular Callout 21"/>
            <p:cNvSpPr/>
            <p:nvPr/>
          </p:nvSpPr>
          <p:spPr>
            <a:xfrm>
              <a:off x="1660353" y="4292819"/>
              <a:ext cx="2309195" cy="1373203"/>
            </a:xfrm>
            <a:prstGeom prst="wedgeRectCallout">
              <a:avLst>
                <a:gd name="adj1" fmla="val 64840"/>
                <a:gd name="adj2" fmla="val -5041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latin typeface="Gill Sans MT"/>
                  <a:cs typeface="Gill Sans MT"/>
                </a:rPr>
                <a:t>Servers store DB </a:t>
              </a:r>
              <a:r>
                <a:rPr lang="en-US" sz="2400" b="1" dirty="0" smtClean="0">
                  <a:solidFill>
                    <a:schemeClr val="tx1"/>
                  </a:solidFill>
                  <a:latin typeface="Gill Sans MT"/>
                  <a:cs typeface="Gill Sans MT"/>
                </a:rPr>
                <a:t>in the clear</a:t>
              </a:r>
              <a:endParaRPr lang="en-US" sz="2400" b="1" dirty="0">
                <a:solidFill>
                  <a:schemeClr val="tx1"/>
                </a:solidFill>
                <a:latin typeface="Gill Sans MT"/>
                <a:cs typeface="Gill Sans MT"/>
              </a:endParaRPr>
            </a:p>
          </p:txBody>
        </p:sp>
      </p:grpSp>
      <p:pic>
        <p:nvPicPr>
          <p:cNvPr id="77" name="Picture 76"/>
          <p:cNvPicPr>
            <a:picLocks noChangeAspect="1"/>
          </p:cNvPicPr>
          <p:nvPr/>
        </p:nvPicPr>
        <p:blipFill>
          <a:blip r:embed="rId8"/>
          <a:stretch>
            <a:fillRect/>
          </a:stretch>
        </p:blipFill>
        <p:spPr>
          <a:xfrm>
            <a:off x="9622235" y="1970856"/>
            <a:ext cx="2628900" cy="368300"/>
          </a:xfrm>
          <a:prstGeom prst="rect">
            <a:avLst/>
          </a:prstGeom>
        </p:spPr>
      </p:pic>
      <p:grpSp>
        <p:nvGrpSpPr>
          <p:cNvPr id="82" name="Group 81"/>
          <p:cNvGrpSpPr/>
          <p:nvPr/>
        </p:nvGrpSpPr>
        <p:grpSpPr>
          <a:xfrm>
            <a:off x="5774800" y="2716605"/>
            <a:ext cx="2460045" cy="4205685"/>
            <a:chOff x="5774800" y="2716605"/>
            <a:chExt cx="2460045" cy="4205685"/>
          </a:xfrm>
        </p:grpSpPr>
        <p:grpSp>
          <p:nvGrpSpPr>
            <p:cNvPr id="70" name="Group 69"/>
            <p:cNvGrpSpPr/>
            <p:nvPr/>
          </p:nvGrpSpPr>
          <p:grpSpPr>
            <a:xfrm>
              <a:off x="6419579" y="3531628"/>
              <a:ext cx="688654" cy="1682512"/>
              <a:chOff x="6419579" y="3531628"/>
              <a:chExt cx="688654" cy="1682512"/>
            </a:xfrm>
          </p:grpSpPr>
          <p:sp>
            <p:nvSpPr>
              <p:cNvPr id="67" name="TextBox 66"/>
              <p:cNvSpPr txBox="1"/>
              <p:nvPr/>
            </p:nvSpPr>
            <p:spPr>
              <a:xfrm>
                <a:off x="6419579" y="3531628"/>
                <a:ext cx="688654" cy="1682512"/>
              </a:xfrm>
              <a:prstGeom prst="rect">
                <a:avLst/>
              </a:prstGeom>
              <a:noFill/>
            </p:spPr>
            <p:txBody>
              <a:bodyPr wrap="none" rtlCol="0">
                <a:spAutoFit/>
              </a:bodyPr>
              <a:lstStyle/>
              <a:p>
                <a:pPr>
                  <a:spcBef>
                    <a:spcPts val="200"/>
                  </a:spcBef>
                </a:pPr>
                <a:r>
                  <a:rPr lang="en-US" sz="1400" i="1" dirty="0" err="1" smtClean="0">
                    <a:solidFill>
                      <a:schemeClr val="tx2"/>
                    </a:solidFill>
                  </a:rPr>
                  <a:t>f</a:t>
                </a:r>
                <a:r>
                  <a:rPr lang="en-US" sz="1400" i="1" baseline="-25000" dirty="0" err="1" smtClean="0">
                    <a:solidFill>
                      <a:schemeClr val="tx2"/>
                    </a:solidFill>
                  </a:rPr>
                  <a:t>A</a:t>
                </a:r>
                <a:r>
                  <a:rPr lang="en-US" sz="1400" i="1" dirty="0" smtClean="0">
                    <a:solidFill>
                      <a:schemeClr val="tx2"/>
                    </a:solidFill>
                  </a:rPr>
                  <a:t>(1) </a:t>
                </a:r>
                <a:r>
                  <a:rPr lang="en-US" sz="1400" dirty="0" smtClean="0">
                    <a:solidFill>
                      <a:schemeClr val="tx2"/>
                    </a:solidFill>
                  </a:rPr>
                  <a:t>×</a:t>
                </a:r>
              </a:p>
              <a:p>
                <a:pPr>
                  <a:spcBef>
                    <a:spcPts val="200"/>
                  </a:spcBef>
                </a:pPr>
                <a:r>
                  <a:rPr lang="en-US" sz="1400" i="1" dirty="0" err="1">
                    <a:solidFill>
                      <a:schemeClr val="tx2"/>
                    </a:solidFill>
                  </a:rPr>
                  <a:t>f</a:t>
                </a:r>
                <a:r>
                  <a:rPr lang="en-US" sz="1400" i="1" baseline="-25000" dirty="0" err="1">
                    <a:solidFill>
                      <a:schemeClr val="tx2"/>
                    </a:solidFill>
                  </a:rPr>
                  <a:t>A</a:t>
                </a:r>
                <a:r>
                  <a:rPr lang="en-US" sz="1400" i="1" dirty="0" smtClean="0">
                    <a:solidFill>
                      <a:schemeClr val="tx2"/>
                    </a:solidFill>
                  </a:rPr>
                  <a:t>(2) </a:t>
                </a:r>
                <a:r>
                  <a:rPr lang="en-US" sz="1400" dirty="0">
                    <a:solidFill>
                      <a:schemeClr val="tx2"/>
                    </a:solidFill>
                  </a:rPr>
                  <a:t>×</a:t>
                </a:r>
                <a:endParaRPr lang="en-US" sz="1400" i="1" dirty="0">
                  <a:solidFill>
                    <a:schemeClr val="tx2"/>
                  </a:solidFill>
                </a:endParaRPr>
              </a:p>
              <a:p>
                <a:pPr>
                  <a:spcBef>
                    <a:spcPts val="200"/>
                  </a:spcBef>
                </a:pPr>
                <a:endParaRPr lang="en-US" sz="1400" i="1" dirty="0" smtClean="0">
                  <a:solidFill>
                    <a:schemeClr val="tx2"/>
                  </a:solidFill>
                </a:endParaRPr>
              </a:p>
              <a:p>
                <a:pPr>
                  <a:spcBef>
                    <a:spcPts val="200"/>
                  </a:spcBef>
                </a:pPr>
                <a:endParaRPr lang="en-US" sz="1400" i="1" dirty="0" smtClean="0">
                  <a:solidFill>
                    <a:schemeClr val="tx2"/>
                  </a:solidFill>
                </a:endParaRPr>
              </a:p>
              <a:p>
                <a:pPr>
                  <a:spcBef>
                    <a:spcPts val="200"/>
                  </a:spcBef>
                </a:pPr>
                <a:endParaRPr lang="en-US" sz="1400" i="1" dirty="0" smtClean="0">
                  <a:solidFill>
                    <a:schemeClr val="tx2"/>
                  </a:solidFill>
                </a:endParaRPr>
              </a:p>
              <a:p>
                <a:pPr>
                  <a:spcBef>
                    <a:spcPts val="200"/>
                  </a:spcBef>
                </a:pPr>
                <a:r>
                  <a:rPr lang="en-US" sz="1400" i="1" dirty="0" err="1" smtClean="0">
                    <a:solidFill>
                      <a:schemeClr val="tx2"/>
                    </a:solidFill>
                  </a:rPr>
                  <a:t>f</a:t>
                </a:r>
                <a:r>
                  <a:rPr lang="en-US" sz="1400" i="1" baseline="-25000" dirty="0" err="1" smtClean="0">
                    <a:solidFill>
                      <a:schemeClr val="tx2"/>
                    </a:solidFill>
                  </a:rPr>
                  <a:t>A</a:t>
                </a:r>
                <a:r>
                  <a:rPr lang="en-US" sz="1400" i="1" dirty="0" smtClean="0">
                    <a:solidFill>
                      <a:schemeClr val="tx2"/>
                    </a:solidFill>
                  </a:rPr>
                  <a:t>(6) </a:t>
                </a:r>
                <a:r>
                  <a:rPr lang="en-US" sz="1400" dirty="0">
                    <a:solidFill>
                      <a:schemeClr val="tx2"/>
                    </a:solidFill>
                  </a:rPr>
                  <a:t>×</a:t>
                </a:r>
                <a:endParaRPr lang="en-US" sz="1400" i="1" dirty="0">
                  <a:solidFill>
                    <a:schemeClr val="tx2"/>
                  </a:solidFill>
                </a:endParaRPr>
              </a:p>
              <a:p>
                <a:pPr>
                  <a:spcBef>
                    <a:spcPts val="200"/>
                  </a:spcBef>
                </a:pPr>
                <a:endParaRPr lang="en-US" sz="1400" i="1" baseline="-25000" dirty="0">
                  <a:solidFill>
                    <a:schemeClr val="tx2"/>
                  </a:solidFill>
                </a:endParaRPr>
              </a:p>
            </p:txBody>
          </p:sp>
          <p:sp>
            <p:nvSpPr>
              <p:cNvPr id="68" name="TextBox 67"/>
              <p:cNvSpPr txBox="1"/>
              <p:nvPr/>
            </p:nvSpPr>
            <p:spPr>
              <a:xfrm rot="5400000">
                <a:off x="6615718" y="4215616"/>
                <a:ext cx="344039" cy="369332"/>
              </a:xfrm>
              <a:prstGeom prst="rect">
                <a:avLst/>
              </a:prstGeom>
              <a:noFill/>
            </p:spPr>
            <p:txBody>
              <a:bodyPr wrap="none" rtlCol="0">
                <a:spAutoFit/>
              </a:bodyPr>
              <a:lstStyle/>
              <a:p>
                <a:r>
                  <a:rPr lang="en-US" dirty="0" smtClean="0">
                    <a:solidFill>
                      <a:srgbClr val="1F497D"/>
                    </a:solidFill>
                  </a:rPr>
                  <a:t>…</a:t>
                </a:r>
                <a:endParaRPr lang="en-US" dirty="0">
                  <a:solidFill>
                    <a:srgbClr val="1F497D"/>
                  </a:solidFill>
                </a:endParaRPr>
              </a:p>
            </p:txBody>
          </p:sp>
        </p:grpSp>
        <p:grpSp>
          <p:nvGrpSpPr>
            <p:cNvPr id="71" name="Group 70"/>
            <p:cNvGrpSpPr/>
            <p:nvPr/>
          </p:nvGrpSpPr>
          <p:grpSpPr>
            <a:xfrm>
              <a:off x="6420899" y="5239778"/>
              <a:ext cx="688654" cy="1682512"/>
              <a:chOff x="6419579" y="3531628"/>
              <a:chExt cx="688654" cy="1682512"/>
            </a:xfrm>
          </p:grpSpPr>
          <p:sp>
            <p:nvSpPr>
              <p:cNvPr id="72" name="TextBox 71"/>
              <p:cNvSpPr txBox="1"/>
              <p:nvPr/>
            </p:nvSpPr>
            <p:spPr>
              <a:xfrm>
                <a:off x="6419579" y="3531628"/>
                <a:ext cx="688654" cy="1682512"/>
              </a:xfrm>
              <a:prstGeom prst="rect">
                <a:avLst/>
              </a:prstGeom>
              <a:noFill/>
            </p:spPr>
            <p:txBody>
              <a:bodyPr wrap="none" rtlCol="0">
                <a:spAutoFit/>
              </a:bodyPr>
              <a:lstStyle/>
              <a:p>
                <a:pPr>
                  <a:spcBef>
                    <a:spcPts val="200"/>
                  </a:spcBef>
                </a:pPr>
                <a:r>
                  <a:rPr lang="en-US" sz="1400" i="1" dirty="0" err="1" smtClean="0">
                    <a:solidFill>
                      <a:schemeClr val="tx2"/>
                    </a:solidFill>
                  </a:rPr>
                  <a:t>f</a:t>
                </a:r>
                <a:r>
                  <a:rPr lang="en-US" sz="1400" i="1" baseline="-25000" dirty="0" err="1" smtClean="0">
                    <a:solidFill>
                      <a:schemeClr val="tx2"/>
                    </a:solidFill>
                  </a:rPr>
                  <a:t>B</a:t>
                </a:r>
                <a:r>
                  <a:rPr lang="en-US" sz="1400" i="1" dirty="0" smtClean="0">
                    <a:solidFill>
                      <a:schemeClr val="tx2"/>
                    </a:solidFill>
                  </a:rPr>
                  <a:t>(1) </a:t>
                </a:r>
                <a:r>
                  <a:rPr lang="en-US" sz="1400" dirty="0" smtClean="0">
                    <a:solidFill>
                      <a:schemeClr val="tx2"/>
                    </a:solidFill>
                  </a:rPr>
                  <a:t>×</a:t>
                </a:r>
              </a:p>
              <a:p>
                <a:pPr>
                  <a:spcBef>
                    <a:spcPts val="200"/>
                  </a:spcBef>
                </a:pPr>
                <a:r>
                  <a:rPr lang="en-US" sz="1400" i="1" dirty="0" err="1" smtClean="0">
                    <a:solidFill>
                      <a:schemeClr val="tx2"/>
                    </a:solidFill>
                  </a:rPr>
                  <a:t>f</a:t>
                </a:r>
                <a:r>
                  <a:rPr lang="en-US" sz="1400" i="1" baseline="-25000" dirty="0" err="1" smtClean="0">
                    <a:solidFill>
                      <a:schemeClr val="tx2"/>
                    </a:solidFill>
                  </a:rPr>
                  <a:t>B</a:t>
                </a:r>
                <a:r>
                  <a:rPr lang="en-US" sz="1400" i="1" dirty="0" smtClean="0">
                    <a:solidFill>
                      <a:schemeClr val="tx2"/>
                    </a:solidFill>
                  </a:rPr>
                  <a:t>(2) </a:t>
                </a:r>
                <a:r>
                  <a:rPr lang="en-US" sz="1400" dirty="0">
                    <a:solidFill>
                      <a:schemeClr val="tx2"/>
                    </a:solidFill>
                  </a:rPr>
                  <a:t>×</a:t>
                </a:r>
                <a:endParaRPr lang="en-US" sz="1400" i="1" dirty="0">
                  <a:solidFill>
                    <a:schemeClr val="tx2"/>
                  </a:solidFill>
                </a:endParaRPr>
              </a:p>
              <a:p>
                <a:pPr>
                  <a:spcBef>
                    <a:spcPts val="200"/>
                  </a:spcBef>
                </a:pPr>
                <a:endParaRPr lang="en-US" sz="1400" i="1" dirty="0" smtClean="0">
                  <a:solidFill>
                    <a:schemeClr val="tx2"/>
                  </a:solidFill>
                </a:endParaRPr>
              </a:p>
              <a:p>
                <a:pPr>
                  <a:spcBef>
                    <a:spcPts val="200"/>
                  </a:spcBef>
                </a:pPr>
                <a:endParaRPr lang="en-US" sz="1400" i="1" dirty="0" smtClean="0">
                  <a:solidFill>
                    <a:schemeClr val="tx2"/>
                  </a:solidFill>
                </a:endParaRPr>
              </a:p>
              <a:p>
                <a:pPr>
                  <a:spcBef>
                    <a:spcPts val="200"/>
                  </a:spcBef>
                </a:pPr>
                <a:endParaRPr lang="en-US" sz="1400" i="1" dirty="0" smtClean="0">
                  <a:solidFill>
                    <a:schemeClr val="tx2"/>
                  </a:solidFill>
                </a:endParaRPr>
              </a:p>
              <a:p>
                <a:pPr>
                  <a:spcBef>
                    <a:spcPts val="200"/>
                  </a:spcBef>
                </a:pPr>
                <a:r>
                  <a:rPr lang="en-US" sz="1400" i="1" dirty="0" err="1" smtClean="0">
                    <a:solidFill>
                      <a:schemeClr val="tx2"/>
                    </a:solidFill>
                  </a:rPr>
                  <a:t>f</a:t>
                </a:r>
                <a:r>
                  <a:rPr lang="en-US" sz="1400" i="1" baseline="-25000" dirty="0" err="1" smtClean="0">
                    <a:solidFill>
                      <a:schemeClr val="tx2"/>
                    </a:solidFill>
                  </a:rPr>
                  <a:t>B</a:t>
                </a:r>
                <a:r>
                  <a:rPr lang="en-US" sz="1400" i="1" dirty="0" smtClean="0">
                    <a:solidFill>
                      <a:schemeClr val="tx2"/>
                    </a:solidFill>
                  </a:rPr>
                  <a:t>(6) </a:t>
                </a:r>
                <a:r>
                  <a:rPr lang="en-US" sz="1400" dirty="0">
                    <a:solidFill>
                      <a:schemeClr val="tx2"/>
                    </a:solidFill>
                  </a:rPr>
                  <a:t>×</a:t>
                </a:r>
                <a:endParaRPr lang="en-US" sz="1400" i="1" dirty="0">
                  <a:solidFill>
                    <a:schemeClr val="tx2"/>
                  </a:solidFill>
                </a:endParaRPr>
              </a:p>
              <a:p>
                <a:pPr>
                  <a:spcBef>
                    <a:spcPts val="200"/>
                  </a:spcBef>
                </a:pPr>
                <a:endParaRPr lang="en-US" sz="1400" i="1" baseline="-25000" dirty="0">
                  <a:solidFill>
                    <a:schemeClr val="tx2"/>
                  </a:solidFill>
                </a:endParaRPr>
              </a:p>
            </p:txBody>
          </p:sp>
          <p:sp>
            <p:nvSpPr>
              <p:cNvPr id="73" name="TextBox 72"/>
              <p:cNvSpPr txBox="1"/>
              <p:nvPr/>
            </p:nvSpPr>
            <p:spPr>
              <a:xfrm rot="5400000">
                <a:off x="6615718" y="4215616"/>
                <a:ext cx="344039" cy="369332"/>
              </a:xfrm>
              <a:prstGeom prst="rect">
                <a:avLst/>
              </a:prstGeom>
              <a:noFill/>
            </p:spPr>
            <p:txBody>
              <a:bodyPr wrap="none" rtlCol="0">
                <a:spAutoFit/>
              </a:bodyPr>
              <a:lstStyle/>
              <a:p>
                <a:r>
                  <a:rPr lang="en-US" dirty="0" smtClean="0">
                    <a:solidFill>
                      <a:srgbClr val="1F497D"/>
                    </a:solidFill>
                  </a:rPr>
                  <a:t>…</a:t>
                </a:r>
                <a:endParaRPr lang="en-US" dirty="0">
                  <a:solidFill>
                    <a:srgbClr val="1F497D"/>
                  </a:solidFill>
                </a:endParaRPr>
              </a:p>
            </p:txBody>
          </p:sp>
        </p:grpSp>
        <p:sp>
          <p:nvSpPr>
            <p:cNvPr id="79" name="TextBox 78"/>
            <p:cNvSpPr txBox="1"/>
            <p:nvPr/>
          </p:nvSpPr>
          <p:spPr>
            <a:xfrm>
              <a:off x="5774800" y="2716605"/>
              <a:ext cx="2460045" cy="584776"/>
            </a:xfrm>
            <a:prstGeom prst="rect">
              <a:avLst/>
            </a:prstGeom>
            <a:noFill/>
          </p:spPr>
          <p:txBody>
            <a:bodyPr wrap="none" rtlCol="0">
              <a:spAutoFit/>
            </a:bodyPr>
            <a:lstStyle/>
            <a:p>
              <a:r>
                <a:rPr lang="en-US" sz="2800" i="1" dirty="0" err="1" smtClean="0"/>
                <a:t>y</a:t>
              </a:r>
              <a:r>
                <a:rPr lang="en-US" sz="2800" i="1" baseline="-25000" dirty="0" err="1" smtClean="0"/>
                <a:t>A</a:t>
              </a:r>
              <a:r>
                <a:rPr lang="en-US" sz="2800" i="1" baseline="-25000" dirty="0" smtClean="0"/>
                <a:t> </a:t>
              </a:r>
              <a:r>
                <a:rPr lang="en-US" sz="2800" i="1" dirty="0" smtClean="0"/>
                <a:t>=</a:t>
              </a:r>
              <a:r>
                <a:rPr lang="en-US" sz="3200" dirty="0" err="1" smtClean="0"/>
                <a:t>Σ</a:t>
              </a:r>
              <a:r>
                <a:rPr lang="en-US" sz="2800" i="1" dirty="0" smtClean="0"/>
                <a:t> </a:t>
              </a:r>
              <a:r>
                <a:rPr lang="en-US" sz="2800" i="1" dirty="0" err="1" smtClean="0"/>
                <a:t>f</a:t>
              </a:r>
              <a:r>
                <a:rPr lang="en-US" sz="2800" i="1" baseline="-25000" dirty="0" err="1" smtClean="0"/>
                <a:t>A</a:t>
              </a:r>
              <a:r>
                <a:rPr lang="en-US" sz="2800" i="1" dirty="0" smtClean="0"/>
                <a:t>(j) </a:t>
              </a:r>
              <a:r>
                <a:rPr lang="en-US" sz="2800" dirty="0" err="1" smtClean="0"/>
                <a:t>val</a:t>
              </a:r>
              <a:r>
                <a:rPr lang="en-US" sz="2800" dirty="0" smtClean="0"/>
                <a:t>[</a:t>
              </a:r>
              <a:r>
                <a:rPr lang="en-US" sz="2800" i="1" dirty="0" smtClean="0"/>
                <a:t>j</a:t>
              </a:r>
              <a:r>
                <a:rPr lang="en-US" sz="2800" dirty="0" smtClean="0"/>
                <a:t>]</a:t>
              </a:r>
              <a:endParaRPr lang="en-US" sz="2800" dirty="0"/>
            </a:p>
          </p:txBody>
        </p:sp>
      </p:grpSp>
      <p:grpSp>
        <p:nvGrpSpPr>
          <p:cNvPr id="83" name="Group 82"/>
          <p:cNvGrpSpPr/>
          <p:nvPr/>
        </p:nvGrpSpPr>
        <p:grpSpPr>
          <a:xfrm>
            <a:off x="4655676" y="3698775"/>
            <a:ext cx="1066799" cy="2527826"/>
            <a:chOff x="4655676" y="3698775"/>
            <a:chExt cx="1066799" cy="2527826"/>
          </a:xfrm>
        </p:grpSpPr>
        <p:cxnSp>
          <p:nvCxnSpPr>
            <p:cNvPr id="52" name="Straight Arrow Connector 51"/>
            <p:cNvCxnSpPr/>
            <p:nvPr/>
          </p:nvCxnSpPr>
          <p:spPr>
            <a:xfrm flipH="1">
              <a:off x="4661652" y="4215618"/>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flipH="1">
              <a:off x="4655676" y="6207008"/>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78" name="TextBox 77"/>
            <p:cNvSpPr txBox="1"/>
            <p:nvPr/>
          </p:nvSpPr>
          <p:spPr>
            <a:xfrm>
              <a:off x="4975414" y="3698775"/>
              <a:ext cx="549242" cy="523220"/>
            </a:xfrm>
            <a:prstGeom prst="rect">
              <a:avLst/>
            </a:prstGeom>
            <a:noFill/>
          </p:spPr>
          <p:txBody>
            <a:bodyPr wrap="none" rtlCol="0">
              <a:spAutoFit/>
            </a:bodyPr>
            <a:lstStyle/>
            <a:p>
              <a:r>
                <a:rPr lang="en-US" sz="2800" i="1" dirty="0" err="1" smtClean="0"/>
                <a:t>y</a:t>
              </a:r>
              <a:r>
                <a:rPr lang="en-US" sz="2800" i="1" baseline="-25000" dirty="0" err="1" smtClean="0"/>
                <a:t>A</a:t>
              </a:r>
              <a:endParaRPr lang="en-US" sz="2800" i="1" baseline="-25000" dirty="0"/>
            </a:p>
          </p:txBody>
        </p:sp>
        <p:sp>
          <p:nvSpPr>
            <p:cNvPr id="80" name="TextBox 79"/>
            <p:cNvSpPr txBox="1"/>
            <p:nvPr/>
          </p:nvSpPr>
          <p:spPr>
            <a:xfrm>
              <a:off x="5005050" y="5703381"/>
              <a:ext cx="540944" cy="523220"/>
            </a:xfrm>
            <a:prstGeom prst="rect">
              <a:avLst/>
            </a:prstGeom>
            <a:noFill/>
          </p:spPr>
          <p:txBody>
            <a:bodyPr wrap="none" rtlCol="0">
              <a:spAutoFit/>
            </a:bodyPr>
            <a:lstStyle/>
            <a:p>
              <a:r>
                <a:rPr lang="en-US" sz="2800" i="1" dirty="0" err="1" smtClean="0"/>
                <a:t>y</a:t>
              </a:r>
              <a:r>
                <a:rPr lang="en-US" sz="2800" i="1" baseline="-25000" dirty="0" err="1" smtClean="0"/>
                <a:t>B</a:t>
              </a:r>
              <a:endParaRPr lang="en-US" sz="2800" i="1" baseline="-25000" dirty="0"/>
            </a:p>
          </p:txBody>
        </p:sp>
      </p:grpSp>
      <p:sp>
        <p:nvSpPr>
          <p:cNvPr id="81" name="TextBox 80"/>
          <p:cNvSpPr txBox="1"/>
          <p:nvPr/>
        </p:nvSpPr>
        <p:spPr>
          <a:xfrm>
            <a:off x="1038161" y="6035958"/>
            <a:ext cx="3174709" cy="523220"/>
          </a:xfrm>
          <a:prstGeom prst="rect">
            <a:avLst/>
          </a:prstGeom>
          <a:noFill/>
        </p:spPr>
        <p:txBody>
          <a:bodyPr wrap="none" rtlCol="0">
            <a:spAutoFit/>
          </a:bodyPr>
          <a:lstStyle/>
          <a:p>
            <a:r>
              <a:rPr lang="en-US" sz="2800" i="1" dirty="0" err="1" smtClean="0"/>
              <a:t>y</a:t>
            </a:r>
            <a:r>
              <a:rPr lang="en-US" sz="2800" i="1" baseline="-25000" dirty="0" err="1" smtClean="0"/>
              <a:t>A</a:t>
            </a:r>
            <a:r>
              <a:rPr lang="en-US" sz="2800" i="1" dirty="0" smtClean="0"/>
              <a:t> + </a:t>
            </a:r>
            <a:r>
              <a:rPr lang="en-US" sz="2800" i="1" dirty="0" err="1" smtClean="0"/>
              <a:t>y</a:t>
            </a:r>
            <a:r>
              <a:rPr lang="en-US" sz="2800" i="1" baseline="-25000" dirty="0" err="1" smtClean="0"/>
              <a:t>B</a:t>
            </a:r>
            <a:r>
              <a:rPr lang="en-US" sz="2800" i="1" dirty="0" smtClean="0"/>
              <a:t> = 1*</a:t>
            </a:r>
            <a:r>
              <a:rPr lang="en-US" sz="2800" dirty="0" err="1" smtClean="0">
                <a:solidFill>
                  <a:srgbClr val="000090"/>
                </a:solidFill>
              </a:rPr>
              <a:t>val</a:t>
            </a:r>
            <a:r>
              <a:rPr lang="en-US" sz="2800" dirty="0" smtClean="0">
                <a:solidFill>
                  <a:srgbClr val="000090"/>
                </a:solidFill>
              </a:rPr>
              <a:t>[</a:t>
            </a:r>
            <a:r>
              <a:rPr lang="en-US" sz="2800" i="1" dirty="0" err="1" smtClean="0">
                <a:solidFill>
                  <a:srgbClr val="000090"/>
                </a:solidFill>
              </a:rPr>
              <a:t>i</a:t>
            </a:r>
            <a:r>
              <a:rPr lang="en-US" sz="2800" dirty="0" smtClean="0">
                <a:solidFill>
                  <a:srgbClr val="000090"/>
                </a:solidFill>
              </a:rPr>
              <a:t>]</a:t>
            </a:r>
            <a:r>
              <a:rPr lang="en-US" sz="2800" i="1" dirty="0" smtClean="0"/>
              <a:t> + 0</a:t>
            </a:r>
            <a:endParaRPr lang="en-US" sz="2800" i="1" baseline="-25000" dirty="0"/>
          </a:p>
        </p:txBody>
      </p:sp>
      <p:pic>
        <p:nvPicPr>
          <p:cNvPr id="84" name="Picture 83"/>
          <p:cNvPicPr>
            <a:picLocks noChangeAspect="1"/>
          </p:cNvPicPr>
          <p:nvPr/>
        </p:nvPicPr>
        <p:blipFill>
          <a:blip r:embed="rId9"/>
          <a:stretch>
            <a:fillRect/>
          </a:stretch>
        </p:blipFill>
        <p:spPr>
          <a:xfrm>
            <a:off x="1844335" y="3752815"/>
            <a:ext cx="2428299" cy="895724"/>
          </a:xfrm>
          <a:prstGeom prst="rect">
            <a:avLst/>
          </a:prstGeom>
        </p:spPr>
      </p:pic>
    </p:spTree>
    <p:extLst>
      <p:ext uri="{BB962C8B-B14F-4D97-AF65-F5344CB8AC3E}">
        <p14:creationId xmlns:p14="http://schemas.microsoft.com/office/powerpoint/2010/main" val="2773253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31"/>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8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p:bldP spid="24" grpId="0"/>
      <p:bldP spid="33" grpId="0"/>
      <p:bldP spid="4" grpId="0"/>
      <p:bldP spid="5" grpId="0"/>
      <p:bldP spid="81"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391" y="274638"/>
            <a:ext cx="8609997" cy="1143000"/>
          </a:xfrm>
        </p:spPr>
        <p:txBody>
          <a:bodyPr>
            <a:normAutofit fontScale="90000"/>
          </a:bodyPr>
          <a:lstStyle/>
          <a:p>
            <a:r>
              <a:rPr lang="en-US" dirty="0" smtClean="0"/>
              <a:t>Application:  </a:t>
            </a:r>
            <a:br>
              <a:rPr lang="en-US" dirty="0" smtClean="0"/>
            </a:br>
            <a:r>
              <a:rPr lang="en-US" dirty="0" smtClean="0"/>
              <a:t>2-Server </a:t>
            </a:r>
            <a:r>
              <a:rPr lang="en-US" b="1" dirty="0" smtClean="0"/>
              <a:t>Private Data Access</a:t>
            </a:r>
            <a:endParaRPr lang="en-US" b="1" dirty="0"/>
          </a:p>
        </p:txBody>
      </p:sp>
      <p:pic>
        <p:nvPicPr>
          <p:cNvPr id="7" name="Picture 2" descr="C:\Users\elette\AppData\Local\Microsoft\Windows\Temporary Internet Files\Content.IE5\ZP3ZWNWF\MC90043486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4219" y="2642116"/>
            <a:ext cx="881529" cy="881529"/>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descr="C:\Users\elette\AppData\Local\Microsoft\Windows\Temporary Internet Files\Content.IE5\ZP3ZWNWF\MC90043486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6558" y="1449670"/>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2" descr="C:\Users\elette\AppData\Local\Microsoft\Windows\Temporary Internet Files\Content.IE5\ZP3ZWNWF\MC90043486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6558" y="3617200"/>
            <a:ext cx="1055101" cy="1055101"/>
          </a:xfrm>
          <a:prstGeom prst="rect">
            <a:avLst/>
          </a:prstGeom>
          <a:noFill/>
          <a:extLst>
            <a:ext uri="{909E8E84-426E-40dd-AFC4-6F175D3DCCD1}">
              <a14:hiddenFill xmlns:a14="http://schemas.microsoft.com/office/drawing/2010/main" xmlns="">
                <a:solidFill>
                  <a:srgbClr val="FFFFFF"/>
                </a:solidFill>
              </a14:hiddenFill>
            </a:ext>
          </a:extLst>
        </p:spPr>
      </p:pic>
      <p:cxnSp>
        <p:nvCxnSpPr>
          <p:cNvPr id="16" name="Straight Connector 15"/>
          <p:cNvCxnSpPr/>
          <p:nvPr/>
        </p:nvCxnSpPr>
        <p:spPr>
          <a:xfrm>
            <a:off x="5334000" y="5046387"/>
            <a:ext cx="4019175" cy="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2307624" y="1702882"/>
            <a:ext cx="6845567" cy="892552"/>
          </a:xfrm>
          <a:prstGeom prst="rect">
            <a:avLst/>
          </a:prstGeom>
          <a:noFill/>
        </p:spPr>
        <p:txBody>
          <a:bodyPr wrap="none" rtlCol="0">
            <a:spAutoFit/>
          </a:bodyPr>
          <a:lstStyle/>
          <a:p>
            <a:pPr marL="285750" indent="-285750">
              <a:buFont typeface="Arial"/>
              <a:buChar char="•"/>
            </a:pPr>
            <a:r>
              <a:rPr lang="en-US" sz="2800" dirty="0" smtClean="0">
                <a:latin typeface="Gill Sans MT"/>
                <a:cs typeface="Gill Sans MT"/>
              </a:rPr>
              <a:t>“Attribute-Based” Information Retrieval</a:t>
            </a:r>
          </a:p>
          <a:p>
            <a:pPr lvl="1"/>
            <a:r>
              <a:rPr lang="en-US" sz="2400" i="1" dirty="0" smtClean="0">
                <a:solidFill>
                  <a:schemeClr val="tx1">
                    <a:lumMod val="50000"/>
                    <a:lumOff val="50000"/>
                  </a:schemeClr>
                </a:solidFill>
                <a:latin typeface="Gill Sans MT"/>
                <a:cs typeface="Gill Sans MT"/>
              </a:rPr>
              <a:t>Multi-keyword search, Range queries, DB statistics, …</a:t>
            </a:r>
            <a:endParaRPr lang="en-US" sz="2400" i="1" dirty="0">
              <a:solidFill>
                <a:schemeClr val="tx1">
                  <a:lumMod val="50000"/>
                  <a:lumOff val="50000"/>
                </a:schemeClr>
              </a:solidFill>
              <a:latin typeface="Gill Sans MT"/>
              <a:cs typeface="Gill Sans MT"/>
            </a:endParaRPr>
          </a:p>
        </p:txBody>
      </p:sp>
      <p:sp>
        <p:nvSpPr>
          <p:cNvPr id="24" name="Rectangle 23"/>
          <p:cNvSpPr/>
          <p:nvPr/>
        </p:nvSpPr>
        <p:spPr>
          <a:xfrm>
            <a:off x="522588" y="1702882"/>
            <a:ext cx="1549773" cy="523220"/>
          </a:xfrm>
          <a:prstGeom prst="rect">
            <a:avLst/>
          </a:prstGeom>
        </p:spPr>
        <p:txBody>
          <a:bodyPr wrap="none">
            <a:spAutoFit/>
          </a:bodyPr>
          <a:lstStyle/>
          <a:p>
            <a:r>
              <a:rPr lang="en-US" sz="2800" dirty="0">
                <a:latin typeface="Gill Sans MT"/>
                <a:cs typeface="Gill Sans MT"/>
              </a:rPr>
              <a:t>Private…</a:t>
            </a:r>
          </a:p>
        </p:txBody>
      </p:sp>
      <p:graphicFrame>
        <p:nvGraphicFramePr>
          <p:cNvPr id="28" name="Table 27"/>
          <p:cNvGraphicFramePr>
            <a:graphicFrameLocks noGrp="1"/>
          </p:cNvGraphicFramePr>
          <p:nvPr>
            <p:extLst>
              <p:ext uri="{D42A27DB-BD31-4B8C-83A1-F6EECF244321}">
                <p14:modId xmlns:p14="http://schemas.microsoft.com/office/powerpoint/2010/main" val="2437577816"/>
              </p:ext>
            </p:extLst>
          </p:nvPr>
        </p:nvGraphicFramePr>
        <p:xfrm>
          <a:off x="5849624" y="3337434"/>
          <a:ext cx="2068262" cy="1682870"/>
        </p:xfrm>
        <a:graphic>
          <a:graphicData uri="http://schemas.openxmlformats.org/drawingml/2006/table">
            <a:tbl>
              <a:tblPr firstRow="1" bandRow="1">
                <a:tableStyleId>{9D7B26C5-4107-4FEC-AEDC-1716B250A1EF}</a:tableStyleId>
              </a:tblPr>
              <a:tblGrid>
                <a:gridCol w="922767"/>
                <a:gridCol w="593284"/>
                <a:gridCol w="552211"/>
              </a:tblGrid>
              <a:tr h="240410">
                <a:tc>
                  <a:txBody>
                    <a:bodyPr/>
                    <a:lstStyle/>
                    <a:p>
                      <a:r>
                        <a:rPr lang="en-US" sz="800" b="1" dirty="0" smtClean="0"/>
                        <a:t>Name</a:t>
                      </a:r>
                      <a:endParaRPr lang="en-US" sz="800" b="1" dirty="0"/>
                    </a:p>
                  </a:txBody>
                  <a:tcPr anchor="ctr"/>
                </a:tc>
                <a:tc>
                  <a:txBody>
                    <a:bodyPr/>
                    <a:lstStyle/>
                    <a:p>
                      <a:r>
                        <a:rPr lang="en-US" sz="800" b="1" dirty="0" smtClean="0"/>
                        <a:t>Salary</a:t>
                      </a:r>
                      <a:endParaRPr lang="en-US" sz="800" b="1" dirty="0"/>
                    </a:p>
                  </a:txBody>
                  <a:tcPr anchor="ctr"/>
                </a:tc>
                <a:tc>
                  <a:txBody>
                    <a:bodyPr/>
                    <a:lstStyle/>
                    <a:p>
                      <a:r>
                        <a:rPr lang="en-US" sz="800" b="1" dirty="0" smtClean="0"/>
                        <a:t>DOB</a:t>
                      </a:r>
                      <a:endParaRPr lang="en-US" sz="800" b="1" dirty="0"/>
                    </a:p>
                  </a:txBody>
                  <a:tcPr anchor="ctr"/>
                </a:tc>
              </a:tr>
              <a:tr h="240410">
                <a:tc>
                  <a:txBody>
                    <a:bodyPr/>
                    <a:lstStyle/>
                    <a:p>
                      <a:r>
                        <a:rPr lang="en-US" sz="800" dirty="0" smtClean="0"/>
                        <a:t>Alexandra Baker</a:t>
                      </a:r>
                    </a:p>
                  </a:txBody>
                  <a:tcPr/>
                </a:tc>
                <a:tc>
                  <a:txBody>
                    <a:bodyPr/>
                    <a:lstStyle/>
                    <a:p>
                      <a:r>
                        <a:rPr lang="en-US" sz="800" dirty="0" smtClean="0"/>
                        <a:t>$289,000</a:t>
                      </a:r>
                      <a:endParaRPr lang="en-US" sz="800" dirty="0"/>
                    </a:p>
                  </a:txBody>
                  <a:tcPr/>
                </a:tc>
                <a:tc>
                  <a:txBody>
                    <a:bodyPr/>
                    <a:lstStyle/>
                    <a:p>
                      <a:r>
                        <a:rPr lang="en-US" sz="800" b="0" dirty="0" smtClean="0"/>
                        <a:t>3/14/80</a:t>
                      </a:r>
                      <a:endParaRPr lang="en-US" sz="800" b="0" dirty="0"/>
                    </a:p>
                  </a:txBody>
                  <a:tcPr/>
                </a:tc>
              </a:tr>
              <a:tr h="240410">
                <a:tc>
                  <a:txBody>
                    <a:bodyPr/>
                    <a:lstStyle/>
                    <a:p>
                      <a:r>
                        <a:rPr lang="en-US" sz="800" b="0" dirty="0" smtClean="0"/>
                        <a:t>Patricia </a:t>
                      </a:r>
                      <a:r>
                        <a:rPr lang="en-US" sz="800" b="0" dirty="0" err="1" smtClean="0"/>
                        <a:t>Callman</a:t>
                      </a:r>
                      <a:endParaRPr lang="en-US" sz="800" b="0" dirty="0"/>
                    </a:p>
                  </a:txBody>
                  <a:tcPr/>
                </a:tc>
                <a:tc>
                  <a:txBody>
                    <a:bodyPr/>
                    <a:lstStyle/>
                    <a:p>
                      <a:r>
                        <a:rPr lang="en-US" sz="800" b="0" dirty="0" smtClean="0"/>
                        <a:t>$215,000</a:t>
                      </a:r>
                      <a:endParaRPr lang="en-US" sz="800" b="0" dirty="0"/>
                    </a:p>
                  </a:txBody>
                  <a:tcPr/>
                </a:tc>
                <a:tc>
                  <a:txBody>
                    <a:bodyPr/>
                    <a:lstStyle/>
                    <a:p>
                      <a:r>
                        <a:rPr lang="en-US" sz="800" b="0" dirty="0" smtClean="0"/>
                        <a:t>7/11/76</a:t>
                      </a:r>
                      <a:endParaRPr lang="en-US" sz="800" b="0" dirty="0"/>
                    </a:p>
                  </a:txBody>
                  <a:tcPr/>
                </a:tc>
              </a:tr>
              <a:tr h="240410">
                <a:tc>
                  <a:txBody>
                    <a:bodyPr/>
                    <a:lstStyle/>
                    <a:p>
                      <a:r>
                        <a:rPr lang="en-US" sz="800" dirty="0" smtClean="0"/>
                        <a:t>Preston Greenly</a:t>
                      </a:r>
                      <a:endParaRPr lang="en-US" sz="800" b="0" dirty="0"/>
                    </a:p>
                  </a:txBody>
                  <a:tcPr/>
                </a:tc>
                <a:tc>
                  <a:txBody>
                    <a:bodyPr/>
                    <a:lstStyle/>
                    <a:p>
                      <a:r>
                        <a:rPr lang="en-US" sz="800" b="0" dirty="0" smtClean="0"/>
                        <a:t>$98,000</a:t>
                      </a:r>
                      <a:endParaRPr lang="en-US" sz="800" b="0" dirty="0"/>
                    </a:p>
                  </a:txBody>
                  <a:tcPr/>
                </a:tc>
                <a:tc>
                  <a:txBody>
                    <a:bodyPr/>
                    <a:lstStyle/>
                    <a:p>
                      <a:r>
                        <a:rPr lang="en-US" sz="800" b="0" dirty="0" smtClean="0"/>
                        <a:t>1/11/81</a:t>
                      </a:r>
                      <a:endParaRPr lang="en-US" sz="800" b="0" dirty="0"/>
                    </a:p>
                  </a:txBody>
                  <a:tcPr/>
                </a:tc>
              </a:tr>
              <a:tr h="240410">
                <a:tc>
                  <a:txBody>
                    <a:bodyPr/>
                    <a:lstStyle/>
                    <a:p>
                      <a:r>
                        <a:rPr lang="en-US" sz="800" b="0" dirty="0" smtClean="0"/>
                        <a:t>Graeme Roberts</a:t>
                      </a:r>
                      <a:endParaRPr lang="en-US" sz="800" b="0" dirty="0"/>
                    </a:p>
                  </a:txBody>
                  <a:tcPr/>
                </a:tc>
                <a:tc>
                  <a:txBody>
                    <a:bodyPr/>
                    <a:lstStyle/>
                    <a:p>
                      <a:r>
                        <a:rPr lang="en-US" sz="800" b="0" dirty="0" smtClean="0"/>
                        <a:t>$223,000</a:t>
                      </a:r>
                      <a:endParaRPr lang="en-US" sz="800" b="0" dirty="0"/>
                    </a:p>
                  </a:txBody>
                  <a:tcPr/>
                </a:tc>
                <a:tc>
                  <a:txBody>
                    <a:bodyPr/>
                    <a:lstStyle/>
                    <a:p>
                      <a:r>
                        <a:rPr lang="en-US" sz="800" b="0" dirty="0" smtClean="0"/>
                        <a:t>9/28/77</a:t>
                      </a:r>
                      <a:endParaRPr lang="en-US" sz="800" b="0" dirty="0"/>
                    </a:p>
                  </a:txBody>
                  <a:tcPr/>
                </a:tc>
              </a:tr>
              <a:tr h="240410">
                <a:tc>
                  <a:txBody>
                    <a:bodyPr/>
                    <a:lstStyle/>
                    <a:p>
                      <a:r>
                        <a:rPr lang="en-US" sz="800" b="0" dirty="0" smtClean="0"/>
                        <a:t>Martin </a:t>
                      </a:r>
                      <a:r>
                        <a:rPr lang="en-US" sz="800" b="0" dirty="0" err="1" smtClean="0"/>
                        <a:t>Wolferson</a:t>
                      </a:r>
                      <a:endParaRPr lang="en-US" sz="800" b="0" dirty="0"/>
                    </a:p>
                  </a:txBody>
                  <a:tcPr/>
                </a:tc>
                <a:tc>
                  <a:txBody>
                    <a:bodyPr/>
                    <a:lstStyle/>
                    <a:p>
                      <a:r>
                        <a:rPr lang="en-US" sz="800" b="0" dirty="0" smtClean="0"/>
                        <a:t>$109,000</a:t>
                      </a:r>
                      <a:endParaRPr lang="en-US" sz="800" b="0" dirty="0"/>
                    </a:p>
                  </a:txBody>
                  <a:tcPr/>
                </a:tc>
                <a:tc>
                  <a:txBody>
                    <a:bodyPr/>
                    <a:lstStyle/>
                    <a:p>
                      <a:r>
                        <a:rPr lang="en-US" sz="800" b="0" dirty="0" smtClean="0"/>
                        <a:t>10/9/79</a:t>
                      </a:r>
                      <a:endParaRPr lang="en-US" sz="800" b="0" dirty="0"/>
                    </a:p>
                  </a:txBody>
                  <a:tcPr/>
                </a:tc>
              </a:tr>
              <a:tr h="240410">
                <a:tc>
                  <a:txBody>
                    <a:bodyPr/>
                    <a:lstStyle/>
                    <a:p>
                      <a:r>
                        <a:rPr lang="en-US" sz="800" dirty="0" smtClean="0"/>
                        <a:t>Charles </a:t>
                      </a:r>
                      <a:r>
                        <a:rPr lang="en-US" sz="800" dirty="0" err="1" smtClean="0"/>
                        <a:t>Zanzabar</a:t>
                      </a:r>
                      <a:endParaRPr lang="en-US" sz="800" b="0" dirty="0"/>
                    </a:p>
                  </a:txBody>
                  <a:tcPr/>
                </a:tc>
                <a:tc>
                  <a:txBody>
                    <a:bodyPr/>
                    <a:lstStyle/>
                    <a:p>
                      <a:r>
                        <a:rPr lang="en-US" sz="800" b="0" dirty="0" smtClean="0"/>
                        <a:t>$72,000</a:t>
                      </a:r>
                      <a:endParaRPr lang="en-US" sz="800" b="0" dirty="0"/>
                    </a:p>
                  </a:txBody>
                  <a:tcPr/>
                </a:tc>
                <a:tc>
                  <a:txBody>
                    <a:bodyPr/>
                    <a:lstStyle/>
                    <a:p>
                      <a:r>
                        <a:rPr lang="en-US" sz="800" b="0" dirty="0" smtClean="0"/>
                        <a:t>6/24/86</a:t>
                      </a:r>
                      <a:endParaRPr lang="en-US" sz="800" b="0" dirty="0"/>
                    </a:p>
                  </a:txBody>
                  <a:tcPr/>
                </a:tc>
              </a:tr>
            </a:tbl>
          </a:graphicData>
        </a:graphic>
      </p:graphicFrame>
      <p:graphicFrame>
        <p:nvGraphicFramePr>
          <p:cNvPr id="32" name="Table 31"/>
          <p:cNvGraphicFramePr>
            <a:graphicFrameLocks noGrp="1"/>
          </p:cNvGraphicFramePr>
          <p:nvPr>
            <p:extLst>
              <p:ext uri="{D42A27DB-BD31-4B8C-83A1-F6EECF244321}">
                <p14:modId xmlns:p14="http://schemas.microsoft.com/office/powerpoint/2010/main" val="1578006169"/>
              </p:ext>
            </p:extLst>
          </p:nvPr>
        </p:nvGraphicFramePr>
        <p:xfrm>
          <a:off x="5870168" y="5073214"/>
          <a:ext cx="2068262" cy="1682870"/>
        </p:xfrm>
        <a:graphic>
          <a:graphicData uri="http://schemas.openxmlformats.org/drawingml/2006/table">
            <a:tbl>
              <a:tblPr firstRow="1" bandRow="1">
                <a:tableStyleId>{9D7B26C5-4107-4FEC-AEDC-1716B250A1EF}</a:tableStyleId>
              </a:tblPr>
              <a:tblGrid>
                <a:gridCol w="922767"/>
                <a:gridCol w="593284"/>
                <a:gridCol w="552211"/>
              </a:tblGrid>
              <a:tr h="240410">
                <a:tc>
                  <a:txBody>
                    <a:bodyPr/>
                    <a:lstStyle/>
                    <a:p>
                      <a:r>
                        <a:rPr lang="en-US" sz="800" b="1" dirty="0" smtClean="0"/>
                        <a:t>Name</a:t>
                      </a:r>
                      <a:endParaRPr lang="en-US" sz="800" b="1" dirty="0"/>
                    </a:p>
                  </a:txBody>
                  <a:tcPr anchor="ctr"/>
                </a:tc>
                <a:tc>
                  <a:txBody>
                    <a:bodyPr/>
                    <a:lstStyle/>
                    <a:p>
                      <a:r>
                        <a:rPr lang="en-US" sz="800" b="1" dirty="0" smtClean="0"/>
                        <a:t>Salary</a:t>
                      </a:r>
                      <a:endParaRPr lang="en-US" sz="800" b="1" dirty="0"/>
                    </a:p>
                  </a:txBody>
                  <a:tcPr anchor="ctr"/>
                </a:tc>
                <a:tc>
                  <a:txBody>
                    <a:bodyPr/>
                    <a:lstStyle/>
                    <a:p>
                      <a:r>
                        <a:rPr lang="en-US" sz="800" b="1" dirty="0" smtClean="0"/>
                        <a:t>DOB</a:t>
                      </a:r>
                      <a:endParaRPr lang="en-US" sz="800" b="1" dirty="0"/>
                    </a:p>
                  </a:txBody>
                  <a:tcPr anchor="ctr"/>
                </a:tc>
              </a:tr>
              <a:tr h="240410">
                <a:tc>
                  <a:txBody>
                    <a:bodyPr/>
                    <a:lstStyle/>
                    <a:p>
                      <a:r>
                        <a:rPr lang="en-US" sz="800" dirty="0" smtClean="0"/>
                        <a:t>Alexandra Baker</a:t>
                      </a:r>
                    </a:p>
                  </a:txBody>
                  <a:tcPr/>
                </a:tc>
                <a:tc>
                  <a:txBody>
                    <a:bodyPr/>
                    <a:lstStyle/>
                    <a:p>
                      <a:r>
                        <a:rPr lang="en-US" sz="800" dirty="0" smtClean="0"/>
                        <a:t>$289,000</a:t>
                      </a:r>
                      <a:endParaRPr lang="en-US" sz="800" dirty="0"/>
                    </a:p>
                  </a:txBody>
                  <a:tcPr/>
                </a:tc>
                <a:tc>
                  <a:txBody>
                    <a:bodyPr/>
                    <a:lstStyle/>
                    <a:p>
                      <a:r>
                        <a:rPr lang="en-US" sz="800" b="0" dirty="0" smtClean="0"/>
                        <a:t>3/14/80</a:t>
                      </a:r>
                      <a:endParaRPr lang="en-US" sz="800" b="0" dirty="0"/>
                    </a:p>
                  </a:txBody>
                  <a:tcPr/>
                </a:tc>
              </a:tr>
              <a:tr h="240410">
                <a:tc>
                  <a:txBody>
                    <a:bodyPr/>
                    <a:lstStyle/>
                    <a:p>
                      <a:r>
                        <a:rPr lang="en-US" sz="800" b="0" dirty="0" smtClean="0"/>
                        <a:t>Patricia </a:t>
                      </a:r>
                      <a:r>
                        <a:rPr lang="en-US" sz="800" b="0" dirty="0" err="1" smtClean="0"/>
                        <a:t>Callman</a:t>
                      </a:r>
                      <a:endParaRPr lang="en-US" sz="800" b="0" dirty="0"/>
                    </a:p>
                  </a:txBody>
                  <a:tcPr/>
                </a:tc>
                <a:tc>
                  <a:txBody>
                    <a:bodyPr/>
                    <a:lstStyle/>
                    <a:p>
                      <a:r>
                        <a:rPr lang="en-US" sz="800" b="0" dirty="0" smtClean="0"/>
                        <a:t>$215,000</a:t>
                      </a:r>
                      <a:endParaRPr lang="en-US" sz="800" b="0" dirty="0"/>
                    </a:p>
                  </a:txBody>
                  <a:tcPr/>
                </a:tc>
                <a:tc>
                  <a:txBody>
                    <a:bodyPr/>
                    <a:lstStyle/>
                    <a:p>
                      <a:r>
                        <a:rPr lang="en-US" sz="800" b="0" dirty="0" smtClean="0"/>
                        <a:t>7/11/76</a:t>
                      </a:r>
                      <a:endParaRPr lang="en-US" sz="800" b="0" dirty="0"/>
                    </a:p>
                  </a:txBody>
                  <a:tcPr/>
                </a:tc>
              </a:tr>
              <a:tr h="240410">
                <a:tc>
                  <a:txBody>
                    <a:bodyPr/>
                    <a:lstStyle/>
                    <a:p>
                      <a:r>
                        <a:rPr lang="en-US" sz="800" dirty="0" smtClean="0"/>
                        <a:t>Preston Greenly</a:t>
                      </a:r>
                      <a:endParaRPr lang="en-US" sz="800" b="0" dirty="0"/>
                    </a:p>
                  </a:txBody>
                  <a:tcPr/>
                </a:tc>
                <a:tc>
                  <a:txBody>
                    <a:bodyPr/>
                    <a:lstStyle/>
                    <a:p>
                      <a:r>
                        <a:rPr lang="en-US" sz="800" b="0" dirty="0" smtClean="0"/>
                        <a:t>$98,000</a:t>
                      </a:r>
                      <a:endParaRPr lang="en-US" sz="800" b="0" dirty="0"/>
                    </a:p>
                  </a:txBody>
                  <a:tcPr/>
                </a:tc>
                <a:tc>
                  <a:txBody>
                    <a:bodyPr/>
                    <a:lstStyle/>
                    <a:p>
                      <a:r>
                        <a:rPr lang="en-US" sz="800" b="0" dirty="0" smtClean="0"/>
                        <a:t>1/11/81</a:t>
                      </a:r>
                      <a:endParaRPr lang="en-US" sz="800" b="0" dirty="0"/>
                    </a:p>
                  </a:txBody>
                  <a:tcPr/>
                </a:tc>
              </a:tr>
              <a:tr h="240410">
                <a:tc>
                  <a:txBody>
                    <a:bodyPr/>
                    <a:lstStyle/>
                    <a:p>
                      <a:r>
                        <a:rPr lang="en-US" sz="800" b="0" dirty="0" smtClean="0"/>
                        <a:t>Graeme Roberts</a:t>
                      </a:r>
                      <a:endParaRPr lang="en-US" sz="800" b="0" dirty="0"/>
                    </a:p>
                  </a:txBody>
                  <a:tcPr/>
                </a:tc>
                <a:tc>
                  <a:txBody>
                    <a:bodyPr/>
                    <a:lstStyle/>
                    <a:p>
                      <a:r>
                        <a:rPr lang="en-US" sz="800" b="0" dirty="0" smtClean="0"/>
                        <a:t>$223,000</a:t>
                      </a:r>
                      <a:endParaRPr lang="en-US" sz="800" b="0" dirty="0"/>
                    </a:p>
                  </a:txBody>
                  <a:tcPr/>
                </a:tc>
                <a:tc>
                  <a:txBody>
                    <a:bodyPr/>
                    <a:lstStyle/>
                    <a:p>
                      <a:r>
                        <a:rPr lang="en-US" sz="800" b="0" dirty="0" smtClean="0"/>
                        <a:t>9/28/77</a:t>
                      </a:r>
                      <a:endParaRPr lang="en-US" sz="800" b="0" dirty="0"/>
                    </a:p>
                  </a:txBody>
                  <a:tcPr/>
                </a:tc>
              </a:tr>
              <a:tr h="240410">
                <a:tc>
                  <a:txBody>
                    <a:bodyPr/>
                    <a:lstStyle/>
                    <a:p>
                      <a:r>
                        <a:rPr lang="en-US" sz="800" b="0" dirty="0" smtClean="0"/>
                        <a:t>Martin </a:t>
                      </a:r>
                      <a:r>
                        <a:rPr lang="en-US" sz="800" b="0" dirty="0" err="1" smtClean="0"/>
                        <a:t>Wolferson</a:t>
                      </a:r>
                      <a:endParaRPr lang="en-US" sz="800" b="0" dirty="0"/>
                    </a:p>
                  </a:txBody>
                  <a:tcPr/>
                </a:tc>
                <a:tc>
                  <a:txBody>
                    <a:bodyPr/>
                    <a:lstStyle/>
                    <a:p>
                      <a:r>
                        <a:rPr lang="en-US" sz="800" b="0" dirty="0" smtClean="0"/>
                        <a:t>$109,000</a:t>
                      </a:r>
                      <a:endParaRPr lang="en-US" sz="800" b="0" dirty="0"/>
                    </a:p>
                  </a:txBody>
                  <a:tcPr/>
                </a:tc>
                <a:tc>
                  <a:txBody>
                    <a:bodyPr/>
                    <a:lstStyle/>
                    <a:p>
                      <a:r>
                        <a:rPr lang="en-US" sz="800" b="0" dirty="0" smtClean="0"/>
                        <a:t>10/9/79</a:t>
                      </a:r>
                      <a:endParaRPr lang="en-US" sz="800" b="0" dirty="0"/>
                    </a:p>
                  </a:txBody>
                  <a:tcPr/>
                </a:tc>
              </a:tr>
              <a:tr h="240410">
                <a:tc>
                  <a:txBody>
                    <a:bodyPr/>
                    <a:lstStyle/>
                    <a:p>
                      <a:r>
                        <a:rPr lang="en-US" sz="800" dirty="0" smtClean="0"/>
                        <a:t>Charles </a:t>
                      </a:r>
                      <a:r>
                        <a:rPr lang="en-US" sz="800" dirty="0" err="1" smtClean="0"/>
                        <a:t>Zanzabar</a:t>
                      </a:r>
                      <a:endParaRPr lang="en-US" sz="800" b="0" dirty="0"/>
                    </a:p>
                  </a:txBody>
                  <a:tcPr/>
                </a:tc>
                <a:tc>
                  <a:txBody>
                    <a:bodyPr/>
                    <a:lstStyle/>
                    <a:p>
                      <a:r>
                        <a:rPr lang="en-US" sz="800" b="0" dirty="0" smtClean="0"/>
                        <a:t>$72,000</a:t>
                      </a:r>
                      <a:endParaRPr lang="en-US" sz="800" b="0" dirty="0"/>
                    </a:p>
                  </a:txBody>
                  <a:tcPr/>
                </a:tc>
                <a:tc>
                  <a:txBody>
                    <a:bodyPr/>
                    <a:lstStyle/>
                    <a:p>
                      <a:r>
                        <a:rPr lang="en-US" sz="800" b="0" dirty="0" smtClean="0"/>
                        <a:t>6/24/86</a:t>
                      </a:r>
                      <a:endParaRPr lang="en-US" sz="800" b="0" dirty="0"/>
                    </a:p>
                  </a:txBody>
                  <a:tcPr/>
                </a:tc>
              </a:tr>
            </a:tbl>
          </a:graphicData>
        </a:graphic>
      </p:graphicFrame>
      <p:grpSp>
        <p:nvGrpSpPr>
          <p:cNvPr id="62" name="Group 61"/>
          <p:cNvGrpSpPr/>
          <p:nvPr/>
        </p:nvGrpSpPr>
        <p:grpSpPr>
          <a:xfrm>
            <a:off x="104588" y="3172526"/>
            <a:ext cx="4661647" cy="3536061"/>
            <a:chOff x="104588" y="3082880"/>
            <a:chExt cx="5139765" cy="3536061"/>
          </a:xfrm>
        </p:grpSpPr>
        <p:sp>
          <p:nvSpPr>
            <p:cNvPr id="53" name="Rectangle 52"/>
            <p:cNvSpPr/>
            <p:nvPr/>
          </p:nvSpPr>
          <p:spPr>
            <a:xfrm>
              <a:off x="104588" y="3082880"/>
              <a:ext cx="5139765" cy="3536061"/>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471538" y="3157586"/>
              <a:ext cx="4326826" cy="461665"/>
            </a:xfrm>
            <a:prstGeom prst="rect">
              <a:avLst/>
            </a:prstGeom>
            <a:noFill/>
          </p:spPr>
          <p:txBody>
            <a:bodyPr wrap="none" rtlCol="0">
              <a:spAutoFit/>
            </a:bodyPr>
            <a:lstStyle/>
            <a:p>
              <a:pPr algn="ctr"/>
              <a:r>
                <a:rPr lang="en-US" sz="2400" u="sng" dirty="0" smtClean="0">
                  <a:latin typeface="Gill Sans MT"/>
                  <a:cs typeface="Gill Sans MT"/>
                </a:rPr>
                <a:t>To learn # with salary $100-200k</a:t>
              </a:r>
              <a:endParaRPr lang="en-US" sz="2400" u="sng" dirty="0">
                <a:latin typeface="Gill Sans MT"/>
                <a:cs typeface="Gill Sans MT"/>
              </a:endParaRPr>
            </a:p>
          </p:txBody>
        </p:sp>
      </p:grpSp>
      <p:pic>
        <p:nvPicPr>
          <p:cNvPr id="60" name="Picture 59"/>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Lst>
          </a:blip>
          <a:stretch>
            <a:fillRect/>
          </a:stretch>
        </p:blipFill>
        <p:spPr>
          <a:xfrm>
            <a:off x="7694449" y="5074572"/>
            <a:ext cx="1365715" cy="1767804"/>
          </a:xfrm>
          <a:prstGeom prst="rect">
            <a:avLst/>
          </a:prstGeom>
        </p:spPr>
      </p:pic>
      <p:sp>
        <p:nvSpPr>
          <p:cNvPr id="63" name="TextBox 62"/>
          <p:cNvSpPr txBox="1"/>
          <p:nvPr/>
        </p:nvSpPr>
        <p:spPr>
          <a:xfrm>
            <a:off x="283509" y="3849487"/>
            <a:ext cx="2569746" cy="369332"/>
          </a:xfrm>
          <a:prstGeom prst="rect">
            <a:avLst/>
          </a:prstGeom>
          <a:noFill/>
        </p:spPr>
        <p:txBody>
          <a:bodyPr wrap="none" rtlCol="0">
            <a:spAutoFit/>
          </a:bodyPr>
          <a:lstStyle/>
          <a:p>
            <a:pPr algn="r"/>
            <a:r>
              <a:rPr lang="en-US" dirty="0" smtClean="0"/>
              <a:t>More expressive function</a:t>
            </a:r>
            <a:endParaRPr lang="en-US" dirty="0"/>
          </a:p>
        </p:txBody>
      </p:sp>
      <p:sp>
        <p:nvSpPr>
          <p:cNvPr id="64" name="TextBox 63"/>
          <p:cNvSpPr txBox="1"/>
          <p:nvPr/>
        </p:nvSpPr>
        <p:spPr>
          <a:xfrm>
            <a:off x="1436064" y="5203013"/>
            <a:ext cx="488704" cy="523220"/>
          </a:xfrm>
          <a:prstGeom prst="rect">
            <a:avLst/>
          </a:prstGeom>
          <a:noFill/>
        </p:spPr>
        <p:txBody>
          <a:bodyPr wrap="none" rtlCol="0">
            <a:spAutoFit/>
          </a:bodyPr>
          <a:lstStyle/>
          <a:p>
            <a:r>
              <a:rPr lang="en-US" sz="2800" i="1" dirty="0" smtClean="0"/>
              <a:t>f</a:t>
            </a:r>
            <a:r>
              <a:rPr lang="en-US" sz="2800" i="1" baseline="-25000" dirty="0" smtClean="0"/>
              <a:t>$</a:t>
            </a:r>
            <a:endParaRPr lang="en-US" sz="2800" i="1" baseline="-25000" dirty="0"/>
          </a:p>
        </p:txBody>
      </p:sp>
      <p:grpSp>
        <p:nvGrpSpPr>
          <p:cNvPr id="65" name="Group 64"/>
          <p:cNvGrpSpPr/>
          <p:nvPr/>
        </p:nvGrpSpPr>
        <p:grpSpPr>
          <a:xfrm>
            <a:off x="1924768" y="4977219"/>
            <a:ext cx="1432650" cy="1145960"/>
            <a:chOff x="3456871" y="2799711"/>
            <a:chExt cx="962278" cy="725597"/>
          </a:xfrm>
        </p:grpSpPr>
        <p:sp>
          <p:nvSpPr>
            <p:cNvPr id="66" name="TextBox 65"/>
            <p:cNvSpPr txBox="1"/>
            <p:nvPr/>
          </p:nvSpPr>
          <p:spPr>
            <a:xfrm>
              <a:off x="4179434" y="2799711"/>
              <a:ext cx="239715" cy="340198"/>
            </a:xfrm>
            <a:prstGeom prst="rect">
              <a:avLst/>
            </a:prstGeom>
            <a:solidFill>
              <a:schemeClr val="accent1">
                <a:lumMod val="40000"/>
                <a:lumOff val="60000"/>
                <a:alpha val="60000"/>
              </a:schemeClr>
            </a:solidFill>
          </p:spPr>
          <p:txBody>
            <a:bodyPr wrap="none" rtlCol="0">
              <a:spAutoFit/>
            </a:bodyPr>
            <a:lstStyle/>
            <a:p>
              <a:r>
                <a:rPr lang="en-US" sz="3200" i="1" dirty="0" err="1" smtClean="0">
                  <a:latin typeface="Gill Sans MT"/>
                  <a:cs typeface="Gill Sans MT"/>
                </a:rPr>
                <a:t>f</a:t>
              </a:r>
              <a:r>
                <a:rPr lang="en-US" sz="3200" i="1" baseline="-25000" dirty="0" err="1" smtClean="0">
                  <a:latin typeface="Gill Sans MT"/>
                  <a:cs typeface="Gill Sans MT"/>
                </a:rPr>
                <a:t>A</a:t>
              </a:r>
              <a:endParaRPr lang="en-US" sz="3200" i="1" baseline="-25000" dirty="0">
                <a:latin typeface="Gill Sans MT"/>
                <a:cs typeface="Gill Sans MT"/>
              </a:endParaRPr>
            </a:p>
          </p:txBody>
        </p:sp>
        <p:sp>
          <p:nvSpPr>
            <p:cNvPr id="67" name="TextBox 66"/>
            <p:cNvSpPr txBox="1"/>
            <p:nvPr/>
          </p:nvSpPr>
          <p:spPr>
            <a:xfrm>
              <a:off x="4170870" y="3185110"/>
              <a:ext cx="238209" cy="340198"/>
            </a:xfrm>
            <a:prstGeom prst="rect">
              <a:avLst/>
            </a:prstGeom>
            <a:solidFill>
              <a:schemeClr val="accent1">
                <a:lumMod val="40000"/>
                <a:lumOff val="60000"/>
                <a:alpha val="60000"/>
              </a:schemeClr>
            </a:solidFill>
          </p:spPr>
          <p:txBody>
            <a:bodyPr wrap="none" rtlCol="0">
              <a:spAutoFit/>
            </a:bodyPr>
            <a:lstStyle/>
            <a:p>
              <a:r>
                <a:rPr lang="en-US" sz="3200" i="1" dirty="0" err="1" smtClean="0">
                  <a:latin typeface="Gill Sans MT"/>
                  <a:cs typeface="Gill Sans MT"/>
                </a:rPr>
                <a:t>f</a:t>
              </a:r>
              <a:r>
                <a:rPr lang="en-US" sz="3200" i="1" baseline="-25000" dirty="0" err="1" smtClean="0">
                  <a:latin typeface="Gill Sans MT"/>
                  <a:cs typeface="Gill Sans MT"/>
                </a:rPr>
                <a:t>B</a:t>
              </a:r>
              <a:endParaRPr lang="en-US" sz="3200" i="1" baseline="-25000" dirty="0">
                <a:latin typeface="Gill Sans MT"/>
                <a:cs typeface="Gill Sans MT"/>
              </a:endParaRPr>
            </a:p>
          </p:txBody>
        </p:sp>
        <p:cxnSp>
          <p:nvCxnSpPr>
            <p:cNvPr id="68" name="Straight Arrow Connector 67"/>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70" name="Group 69"/>
          <p:cNvGrpSpPr/>
          <p:nvPr/>
        </p:nvGrpSpPr>
        <p:grpSpPr>
          <a:xfrm>
            <a:off x="4444287" y="3338313"/>
            <a:ext cx="1066799" cy="2481499"/>
            <a:chOff x="4446502" y="3034722"/>
            <a:chExt cx="1066799" cy="2481499"/>
          </a:xfrm>
        </p:grpSpPr>
        <p:cxnSp>
          <p:nvCxnSpPr>
            <p:cNvPr id="71" name="Straight Arrow Connector 70"/>
            <p:cNvCxnSpPr/>
            <p:nvPr/>
          </p:nvCxnSpPr>
          <p:spPr>
            <a:xfrm>
              <a:off x="4446502" y="3577129"/>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72" name="Straight Arrow Connector 71"/>
            <p:cNvCxnSpPr/>
            <p:nvPr/>
          </p:nvCxnSpPr>
          <p:spPr>
            <a:xfrm>
              <a:off x="4452478" y="5516221"/>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a:off x="4796122" y="3034722"/>
              <a:ext cx="505886" cy="523220"/>
            </a:xfrm>
            <a:prstGeom prst="rect">
              <a:avLst/>
            </a:prstGeom>
            <a:noFill/>
          </p:spPr>
          <p:txBody>
            <a:bodyPr wrap="none" rtlCol="0">
              <a:spAutoFit/>
            </a:bodyPr>
            <a:lstStyle/>
            <a:p>
              <a:r>
                <a:rPr lang="en-US" sz="2800" i="1" dirty="0" err="1" smtClean="0"/>
                <a:t>f</a:t>
              </a:r>
              <a:r>
                <a:rPr lang="en-US" sz="2800" i="1" baseline="-25000" dirty="0" err="1" smtClean="0"/>
                <a:t>A</a:t>
              </a:r>
              <a:endParaRPr lang="en-US" sz="2800" i="1" baseline="-25000" dirty="0"/>
            </a:p>
          </p:txBody>
        </p:sp>
        <p:sp>
          <p:nvSpPr>
            <p:cNvPr id="74" name="TextBox 73"/>
            <p:cNvSpPr txBox="1"/>
            <p:nvPr/>
          </p:nvSpPr>
          <p:spPr>
            <a:xfrm>
              <a:off x="4794207" y="4977875"/>
              <a:ext cx="505886" cy="523220"/>
            </a:xfrm>
            <a:prstGeom prst="rect">
              <a:avLst/>
            </a:prstGeom>
            <a:noFill/>
          </p:spPr>
          <p:txBody>
            <a:bodyPr wrap="none" rtlCol="0">
              <a:spAutoFit/>
            </a:bodyPr>
            <a:lstStyle/>
            <a:p>
              <a:r>
                <a:rPr lang="en-US" sz="2800" i="1" dirty="0" err="1" smtClean="0"/>
                <a:t>f</a:t>
              </a:r>
              <a:r>
                <a:rPr lang="en-US" sz="2800" i="1" baseline="-25000" dirty="0" err="1" smtClean="0"/>
                <a:t>B</a:t>
              </a:r>
              <a:endParaRPr lang="en-US" sz="2800" i="1" baseline="-25000" dirty="0"/>
            </a:p>
          </p:txBody>
        </p:sp>
      </p:grpSp>
      <p:grpSp>
        <p:nvGrpSpPr>
          <p:cNvPr id="75" name="Group 74"/>
          <p:cNvGrpSpPr/>
          <p:nvPr/>
        </p:nvGrpSpPr>
        <p:grpSpPr>
          <a:xfrm>
            <a:off x="4444287" y="4002366"/>
            <a:ext cx="1066799" cy="2363475"/>
            <a:chOff x="4655676" y="3698775"/>
            <a:chExt cx="1066799" cy="2363475"/>
          </a:xfrm>
        </p:grpSpPr>
        <p:cxnSp>
          <p:nvCxnSpPr>
            <p:cNvPr id="76" name="Straight Arrow Connector 75"/>
            <p:cNvCxnSpPr/>
            <p:nvPr/>
          </p:nvCxnSpPr>
          <p:spPr>
            <a:xfrm flipH="1">
              <a:off x="4661652" y="4215618"/>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flipH="1">
              <a:off x="4655676" y="6042657"/>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78" name="TextBox 77"/>
            <p:cNvSpPr txBox="1"/>
            <p:nvPr/>
          </p:nvSpPr>
          <p:spPr>
            <a:xfrm>
              <a:off x="4975414" y="3698775"/>
              <a:ext cx="549242" cy="523220"/>
            </a:xfrm>
            <a:prstGeom prst="rect">
              <a:avLst/>
            </a:prstGeom>
            <a:noFill/>
          </p:spPr>
          <p:txBody>
            <a:bodyPr wrap="none" rtlCol="0">
              <a:spAutoFit/>
            </a:bodyPr>
            <a:lstStyle/>
            <a:p>
              <a:r>
                <a:rPr lang="en-US" sz="2800" i="1" dirty="0" err="1" smtClean="0"/>
                <a:t>y</a:t>
              </a:r>
              <a:r>
                <a:rPr lang="en-US" sz="2800" i="1" baseline="-25000" dirty="0" err="1" smtClean="0"/>
                <a:t>A</a:t>
              </a:r>
              <a:endParaRPr lang="en-US" sz="2800" i="1" baseline="-25000" dirty="0"/>
            </a:p>
          </p:txBody>
        </p:sp>
        <p:sp>
          <p:nvSpPr>
            <p:cNvPr id="79" name="TextBox 78"/>
            <p:cNvSpPr txBox="1"/>
            <p:nvPr/>
          </p:nvSpPr>
          <p:spPr>
            <a:xfrm>
              <a:off x="5005050" y="5539030"/>
              <a:ext cx="540944" cy="523220"/>
            </a:xfrm>
            <a:prstGeom prst="rect">
              <a:avLst/>
            </a:prstGeom>
            <a:noFill/>
          </p:spPr>
          <p:txBody>
            <a:bodyPr wrap="none" rtlCol="0">
              <a:spAutoFit/>
            </a:bodyPr>
            <a:lstStyle/>
            <a:p>
              <a:r>
                <a:rPr lang="en-US" sz="2800" i="1" dirty="0" err="1" smtClean="0"/>
                <a:t>y</a:t>
              </a:r>
              <a:r>
                <a:rPr lang="en-US" sz="2800" i="1" baseline="-25000" dirty="0" err="1" smtClean="0"/>
                <a:t>B</a:t>
              </a:r>
              <a:endParaRPr lang="en-US" sz="2800" i="1" baseline="-25000" dirty="0"/>
            </a:p>
          </p:txBody>
        </p:sp>
      </p:grpSp>
      <p:pic>
        <p:nvPicPr>
          <p:cNvPr id="80" name="Picture 79"/>
          <p:cNvPicPr>
            <a:picLocks noChangeAspect="1"/>
          </p:cNvPicPr>
          <p:nvPr/>
        </p:nvPicPr>
        <p:blipFill>
          <a:blip r:embed="rId6"/>
          <a:stretch>
            <a:fillRect/>
          </a:stretch>
        </p:blipFill>
        <p:spPr>
          <a:xfrm>
            <a:off x="352570" y="4277022"/>
            <a:ext cx="3920605" cy="888833"/>
          </a:xfrm>
          <a:prstGeom prst="rect">
            <a:avLst/>
          </a:prstGeom>
        </p:spPr>
      </p:pic>
      <p:sp>
        <p:nvSpPr>
          <p:cNvPr id="81" name="TextBox 80"/>
          <p:cNvSpPr txBox="1"/>
          <p:nvPr/>
        </p:nvSpPr>
        <p:spPr>
          <a:xfrm>
            <a:off x="5615673" y="2924962"/>
            <a:ext cx="2512242" cy="584776"/>
          </a:xfrm>
          <a:prstGeom prst="rect">
            <a:avLst/>
          </a:prstGeom>
          <a:solidFill>
            <a:srgbClr val="FFFFFF"/>
          </a:solidFill>
        </p:spPr>
        <p:txBody>
          <a:bodyPr wrap="none" rtlCol="0">
            <a:spAutoFit/>
          </a:bodyPr>
          <a:lstStyle/>
          <a:p>
            <a:r>
              <a:rPr lang="en-US" sz="2800" i="1" dirty="0" err="1" smtClean="0"/>
              <a:t>y</a:t>
            </a:r>
            <a:r>
              <a:rPr lang="en-US" sz="2800" i="1" baseline="-25000" dirty="0" err="1" smtClean="0"/>
              <a:t>A</a:t>
            </a:r>
            <a:r>
              <a:rPr lang="en-US" sz="2800" i="1" baseline="-25000" dirty="0" smtClean="0"/>
              <a:t> </a:t>
            </a:r>
            <a:r>
              <a:rPr lang="en-US" sz="2800" i="1" dirty="0" smtClean="0"/>
              <a:t>=</a:t>
            </a:r>
            <a:r>
              <a:rPr lang="en-US" sz="3200" dirty="0" err="1" smtClean="0"/>
              <a:t>Σ</a:t>
            </a:r>
            <a:r>
              <a:rPr lang="en-US" sz="2800" i="1" dirty="0" smtClean="0"/>
              <a:t> </a:t>
            </a:r>
            <a:r>
              <a:rPr lang="en-US" sz="2800" i="1" dirty="0" err="1" smtClean="0"/>
              <a:t>f</a:t>
            </a:r>
            <a:r>
              <a:rPr lang="en-US" sz="2800" i="1" baseline="-25000" dirty="0" err="1" smtClean="0"/>
              <a:t>A</a:t>
            </a:r>
            <a:r>
              <a:rPr lang="en-US" sz="2800" dirty="0" smtClean="0"/>
              <a:t>(</a:t>
            </a:r>
            <a:r>
              <a:rPr lang="en-US" sz="2800" i="1" dirty="0" err="1" smtClean="0">
                <a:solidFill>
                  <a:schemeClr val="accent1">
                    <a:lumMod val="75000"/>
                  </a:schemeClr>
                </a:solidFill>
              </a:rPr>
              <a:t>s</a:t>
            </a:r>
            <a:r>
              <a:rPr lang="en-US" sz="2800" i="1" baseline="-25000" dirty="0" err="1" smtClean="0">
                <a:solidFill>
                  <a:schemeClr val="accent1">
                    <a:lumMod val="75000"/>
                  </a:schemeClr>
                </a:solidFill>
              </a:rPr>
              <a:t>j</a:t>
            </a:r>
            <a:r>
              <a:rPr lang="en-US" sz="2800" dirty="0" smtClean="0"/>
              <a:t>)</a:t>
            </a:r>
            <a:r>
              <a:rPr lang="en-US" sz="2800" i="1" dirty="0" smtClean="0"/>
              <a:t> </a:t>
            </a:r>
            <a:r>
              <a:rPr lang="en-US" sz="2800" dirty="0" err="1" smtClean="0"/>
              <a:t>val</a:t>
            </a:r>
            <a:r>
              <a:rPr lang="en-US" sz="2800" dirty="0" smtClean="0"/>
              <a:t>[</a:t>
            </a:r>
            <a:r>
              <a:rPr lang="en-US" sz="2800" i="1" dirty="0" smtClean="0"/>
              <a:t>j</a:t>
            </a:r>
            <a:r>
              <a:rPr lang="en-US" sz="2800" dirty="0" smtClean="0"/>
              <a:t>]</a:t>
            </a:r>
            <a:endParaRPr lang="en-US" sz="2800" dirty="0"/>
          </a:p>
        </p:txBody>
      </p:sp>
      <p:grpSp>
        <p:nvGrpSpPr>
          <p:cNvPr id="88" name="Group 87"/>
          <p:cNvGrpSpPr/>
          <p:nvPr/>
        </p:nvGrpSpPr>
        <p:grpSpPr>
          <a:xfrm>
            <a:off x="6738470" y="3568468"/>
            <a:ext cx="612589" cy="1465000"/>
            <a:chOff x="6738470" y="3568468"/>
            <a:chExt cx="612589" cy="1465000"/>
          </a:xfrm>
        </p:grpSpPr>
        <p:sp>
          <p:nvSpPr>
            <p:cNvPr id="82" name="Oval 81"/>
            <p:cNvSpPr/>
            <p:nvPr/>
          </p:nvSpPr>
          <p:spPr>
            <a:xfrm>
              <a:off x="6738470" y="3568468"/>
              <a:ext cx="612589" cy="245016"/>
            </a:xfrm>
            <a:prstGeom prst="ellipse">
              <a:avLst/>
            </a:prstGeom>
            <a:noFill/>
            <a:ln w="190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 name="Oval 82"/>
            <p:cNvSpPr/>
            <p:nvPr/>
          </p:nvSpPr>
          <p:spPr>
            <a:xfrm>
              <a:off x="6738470" y="3813484"/>
              <a:ext cx="612589" cy="245016"/>
            </a:xfrm>
            <a:prstGeom prst="ellipse">
              <a:avLst/>
            </a:prstGeom>
            <a:noFill/>
            <a:ln w="190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4" name="Oval 83"/>
            <p:cNvSpPr/>
            <p:nvPr/>
          </p:nvSpPr>
          <p:spPr>
            <a:xfrm>
              <a:off x="6738470" y="4060612"/>
              <a:ext cx="612589" cy="245016"/>
            </a:xfrm>
            <a:prstGeom prst="ellipse">
              <a:avLst/>
            </a:prstGeom>
            <a:noFill/>
            <a:ln w="190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Oval 84"/>
            <p:cNvSpPr/>
            <p:nvPr/>
          </p:nvSpPr>
          <p:spPr>
            <a:xfrm>
              <a:off x="6738470" y="4305628"/>
              <a:ext cx="612589" cy="245016"/>
            </a:xfrm>
            <a:prstGeom prst="ellipse">
              <a:avLst/>
            </a:prstGeom>
            <a:noFill/>
            <a:ln w="190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Oval 85"/>
            <p:cNvSpPr/>
            <p:nvPr/>
          </p:nvSpPr>
          <p:spPr>
            <a:xfrm>
              <a:off x="6738470" y="4550644"/>
              <a:ext cx="612589" cy="245016"/>
            </a:xfrm>
            <a:prstGeom prst="ellipse">
              <a:avLst/>
            </a:prstGeom>
            <a:noFill/>
            <a:ln w="190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 name="Oval 86"/>
            <p:cNvSpPr/>
            <p:nvPr/>
          </p:nvSpPr>
          <p:spPr>
            <a:xfrm>
              <a:off x="6738470" y="4788452"/>
              <a:ext cx="612589" cy="245016"/>
            </a:xfrm>
            <a:prstGeom prst="ellipse">
              <a:avLst/>
            </a:prstGeom>
            <a:noFill/>
            <a:ln w="190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0" name="TextBox 89"/>
          <p:cNvSpPr txBox="1"/>
          <p:nvPr/>
        </p:nvSpPr>
        <p:spPr>
          <a:xfrm>
            <a:off x="1024122" y="6118973"/>
            <a:ext cx="2383821" cy="523220"/>
          </a:xfrm>
          <a:prstGeom prst="rect">
            <a:avLst/>
          </a:prstGeom>
          <a:noFill/>
        </p:spPr>
        <p:txBody>
          <a:bodyPr wrap="none" rtlCol="0">
            <a:spAutoFit/>
          </a:bodyPr>
          <a:lstStyle/>
          <a:p>
            <a:r>
              <a:rPr lang="en-US" sz="2800" i="1" dirty="0" smtClean="0"/>
              <a:t>Count = </a:t>
            </a:r>
            <a:r>
              <a:rPr lang="en-US" sz="2800" i="1" dirty="0" err="1" smtClean="0"/>
              <a:t>y</a:t>
            </a:r>
            <a:r>
              <a:rPr lang="en-US" sz="2800" i="1" baseline="-25000" dirty="0" err="1" smtClean="0"/>
              <a:t>A</a:t>
            </a:r>
            <a:r>
              <a:rPr lang="en-US" sz="2800" i="1" dirty="0" smtClean="0"/>
              <a:t> + </a:t>
            </a:r>
            <a:r>
              <a:rPr lang="en-US" sz="2800" i="1" dirty="0" err="1" smtClean="0"/>
              <a:t>y</a:t>
            </a:r>
            <a:r>
              <a:rPr lang="en-US" sz="2800" i="1" baseline="-25000" dirty="0" err="1" smtClean="0"/>
              <a:t>B</a:t>
            </a:r>
            <a:endParaRPr lang="en-US" sz="2800" i="1" baseline="-25000" dirty="0"/>
          </a:p>
        </p:txBody>
      </p:sp>
      <p:pic>
        <p:nvPicPr>
          <p:cNvPr id="61" name="Picture 60"/>
          <p:cNvPicPr>
            <a:picLocks noChangeAspect="1"/>
          </p:cNvPicPr>
          <p:nvPr/>
        </p:nvPicPr>
        <p:blipFill>
          <a:blip r:embed="rId4">
            <a:extLst>
              <a:ext uri="{BEBA8EAE-BF5A-486C-A8C5-ECC9F3942E4B}">
                <a14:imgProps xmlns:a14="http://schemas.microsoft.com/office/drawing/2010/main">
                  <a14:imgLayer r:embed="rId7">
                    <a14:imgEffect>
                      <a14:backgroundRemoval t="10000" b="90000" l="10000" r="90000"/>
                    </a14:imgEffect>
                  </a14:imgLayer>
                </a14:imgProps>
              </a:ext>
            </a:extLst>
          </a:blip>
          <a:stretch>
            <a:fillRect/>
          </a:stretch>
        </p:blipFill>
        <p:spPr>
          <a:xfrm>
            <a:off x="7694449" y="3250144"/>
            <a:ext cx="1365715" cy="1767804"/>
          </a:xfrm>
          <a:prstGeom prst="rect">
            <a:avLst/>
          </a:prstGeom>
        </p:spPr>
      </p:pic>
    </p:spTree>
    <p:extLst>
      <p:ext uri="{BB962C8B-B14F-4D97-AF65-F5344CB8AC3E}">
        <p14:creationId xmlns:p14="http://schemas.microsoft.com/office/powerpoint/2010/main" val="3531333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7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81" grpId="0" animBg="1"/>
      <p:bldP spid="9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Application:</a:t>
            </a:r>
            <a:br>
              <a:rPr lang="en-US" dirty="0" smtClean="0"/>
            </a:br>
            <a:r>
              <a:rPr lang="en-US" b="1" dirty="0" smtClean="0"/>
              <a:t>Private Distributed Database</a:t>
            </a:r>
            <a:endParaRPr lang="en-US" b="1" dirty="0"/>
          </a:p>
        </p:txBody>
      </p:sp>
      <p:pic>
        <p:nvPicPr>
          <p:cNvPr id="5"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6558" y="1449670"/>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4158" y="1602070"/>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4158" y="2551244"/>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7108615" y="4556268"/>
            <a:ext cx="1766130" cy="2286108"/>
          </a:xfrm>
          <a:prstGeom prst="rect">
            <a:avLst/>
          </a:prstGeom>
        </p:spPr>
      </p:pic>
      <p:pic>
        <p:nvPicPr>
          <p:cNvPr id="10" name="Picture 9"/>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7088246" y="1973608"/>
            <a:ext cx="1766130" cy="2286108"/>
          </a:xfrm>
          <a:prstGeom prst="rect">
            <a:avLst/>
          </a:prstGeom>
        </p:spPr>
      </p:pic>
      <p:sp>
        <p:nvSpPr>
          <p:cNvPr id="11" name="Rectangle 10"/>
          <p:cNvSpPr/>
          <p:nvPr/>
        </p:nvSpPr>
        <p:spPr>
          <a:xfrm>
            <a:off x="668858" y="2827197"/>
            <a:ext cx="2766504" cy="133600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668858" y="2839764"/>
            <a:ext cx="2815348" cy="1323439"/>
          </a:xfrm>
          <a:prstGeom prst="rect">
            <a:avLst/>
          </a:prstGeom>
          <a:noFill/>
        </p:spPr>
        <p:txBody>
          <a:bodyPr wrap="square" rtlCol="0">
            <a:spAutoFit/>
          </a:bodyPr>
          <a:lstStyle/>
          <a:p>
            <a:r>
              <a:rPr lang="en-US" sz="800" dirty="0"/>
              <a:t> </a:t>
            </a:r>
            <a:r>
              <a:rPr lang="en-US" sz="800" dirty="0" smtClean="0"/>
              <a:t>     Remark </a:t>
            </a:r>
            <a:r>
              <a:rPr lang="en-US" sz="800" dirty="0"/>
              <a:t>1 (Modeling Function Families). We model a function family F as an infinite collection of bit strings f (“functions”), together with </a:t>
            </a:r>
            <a:r>
              <a:rPr lang="en-US" sz="800" dirty="0" err="1"/>
              <a:t>ef</a:t>
            </a:r>
            <a:r>
              <a:rPr lang="en-US" sz="800" dirty="0"/>
              <a:t>- </a:t>
            </a:r>
            <a:r>
              <a:rPr lang="en-US" sz="800" dirty="0" err="1"/>
              <a:t>ficient</a:t>
            </a:r>
            <a:r>
              <a:rPr lang="en-US" sz="800" dirty="0"/>
              <a:t> procedures </a:t>
            </a:r>
            <a:r>
              <a:rPr lang="en-US" sz="800" dirty="0" err="1"/>
              <a:t>IdentifyDomain</a:t>
            </a:r>
            <a:r>
              <a:rPr lang="en-US" sz="800" dirty="0"/>
              <a:t> and Evaluate, such that the procedure </a:t>
            </a:r>
            <a:r>
              <a:rPr lang="en-US" sz="800" dirty="0" err="1"/>
              <a:t>Df</a:t>
            </a:r>
            <a:r>
              <a:rPr lang="en-US" sz="800" dirty="0"/>
              <a:t> ← </a:t>
            </a:r>
            <a:r>
              <a:rPr lang="en-US" sz="800" dirty="0" err="1"/>
              <a:t>IdentifyDomain</a:t>
            </a:r>
            <a:r>
              <a:rPr lang="en-US" sz="800" dirty="0"/>
              <a:t>(1λ,f) interprets from the string f its correspond- </a:t>
            </a:r>
            <a:r>
              <a:rPr lang="en-US" sz="800" dirty="0" err="1"/>
              <a:t>ing</a:t>
            </a:r>
            <a:r>
              <a:rPr lang="en-US" sz="800" dirty="0"/>
              <a:t> input domain space, and y ← Evaluate(f, x), for any input x ∈ </a:t>
            </a:r>
            <a:r>
              <a:rPr lang="en-US" sz="800" dirty="0" err="1"/>
              <a:t>Df</a:t>
            </a:r>
            <a:r>
              <a:rPr lang="en-US" sz="800" dirty="0"/>
              <a:t> , defines the “output” of f at x. </a:t>
            </a:r>
            <a:endParaRPr lang="en-US" sz="800" dirty="0" smtClean="0"/>
          </a:p>
          <a:p>
            <a:r>
              <a:rPr lang="en-US" sz="800" dirty="0" smtClean="0"/>
              <a:t>      By </a:t>
            </a:r>
            <a:r>
              <a:rPr lang="en-US" sz="800" dirty="0"/>
              <a:t>convention, we assume the description of f includes also the input length and output length of f. We refer the reader to e.g. [36] for a complete formal description of this model. </a:t>
            </a:r>
          </a:p>
        </p:txBody>
      </p:sp>
    </p:spTree>
    <p:extLst>
      <p:ext uri="{BB962C8B-B14F-4D97-AF65-F5344CB8AC3E}">
        <p14:creationId xmlns:p14="http://schemas.microsoft.com/office/powerpoint/2010/main" val="115617342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Today’s Talk</a:t>
            </a:r>
            <a:endParaRPr lang="en-US" dirty="0"/>
          </a:p>
        </p:txBody>
      </p:sp>
      <p:sp>
        <p:nvSpPr>
          <p:cNvPr id="4" name="Rectangle 3"/>
          <p:cNvSpPr/>
          <p:nvPr/>
        </p:nvSpPr>
        <p:spPr>
          <a:xfrm>
            <a:off x="0" y="1417638"/>
            <a:ext cx="9144000" cy="5440362"/>
          </a:xfrm>
          <a:prstGeom prst="rect">
            <a:avLst/>
          </a:prstGeom>
          <a:gradFill>
            <a:gsLst>
              <a:gs pos="0">
                <a:schemeClr val="accent3">
                  <a:lumMod val="40000"/>
                  <a:lumOff val="60000"/>
                </a:schemeClr>
              </a:gs>
              <a:gs pos="100000">
                <a:srgbClr val="00AA01"/>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extBox 15"/>
          <p:cNvSpPr txBox="1"/>
          <p:nvPr/>
        </p:nvSpPr>
        <p:spPr>
          <a:xfrm>
            <a:off x="-989655" y="1567072"/>
            <a:ext cx="184666" cy="369332"/>
          </a:xfrm>
          <a:prstGeom prst="rect">
            <a:avLst/>
          </a:prstGeom>
          <a:noFill/>
        </p:spPr>
        <p:txBody>
          <a:bodyPr wrap="none" rtlCol="0">
            <a:spAutoFit/>
          </a:bodyPr>
          <a:lstStyle/>
          <a:p>
            <a:endParaRPr lang="en-US" dirty="0"/>
          </a:p>
        </p:txBody>
      </p:sp>
      <p:sp>
        <p:nvSpPr>
          <p:cNvPr id="17" name="Rectangle 16"/>
          <p:cNvSpPr/>
          <p:nvPr/>
        </p:nvSpPr>
        <p:spPr>
          <a:xfrm>
            <a:off x="4696" y="1418617"/>
            <a:ext cx="9144000" cy="2920018"/>
          </a:xfrm>
          <a:prstGeom prst="rect">
            <a:avLst/>
          </a:prstGeom>
          <a:gradFill flip="none" rotWithShape="1">
            <a:gsLst>
              <a:gs pos="0">
                <a:schemeClr val="accent2">
                  <a:lumMod val="60000"/>
                  <a:lumOff val="40000"/>
                </a:schemeClr>
              </a:gs>
              <a:gs pos="100000">
                <a:schemeClr val="accent2">
                  <a:lumMod val="7500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 name="Straight Arrow Connector 6"/>
          <p:cNvCxnSpPr/>
          <p:nvPr/>
        </p:nvCxnSpPr>
        <p:spPr>
          <a:xfrm flipV="1">
            <a:off x="8890401" y="1403453"/>
            <a:ext cx="0" cy="5454547"/>
          </a:xfrm>
          <a:prstGeom prst="straightConnector1">
            <a:avLst/>
          </a:prstGeom>
          <a:ln w="38100">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7223443" y="1403453"/>
            <a:ext cx="1595309" cy="523220"/>
          </a:xfrm>
          <a:prstGeom prst="rect">
            <a:avLst/>
          </a:prstGeom>
          <a:noFill/>
        </p:spPr>
        <p:txBody>
          <a:bodyPr wrap="none" rtlCol="0">
            <a:spAutoFit/>
          </a:bodyPr>
          <a:lstStyle/>
          <a:p>
            <a:r>
              <a:rPr lang="en-US" sz="2800" dirty="0" smtClean="0"/>
              <a:t>All P/poly</a:t>
            </a:r>
            <a:endParaRPr lang="en-US" sz="2800" dirty="0"/>
          </a:p>
        </p:txBody>
      </p:sp>
      <p:sp>
        <p:nvSpPr>
          <p:cNvPr id="10" name="TextBox 9"/>
          <p:cNvSpPr txBox="1"/>
          <p:nvPr/>
        </p:nvSpPr>
        <p:spPr>
          <a:xfrm>
            <a:off x="6408758" y="6024561"/>
            <a:ext cx="2444650" cy="523220"/>
          </a:xfrm>
          <a:prstGeom prst="rect">
            <a:avLst/>
          </a:prstGeom>
          <a:noFill/>
        </p:spPr>
        <p:txBody>
          <a:bodyPr wrap="none" rtlCol="0">
            <a:spAutoFit/>
          </a:bodyPr>
          <a:lstStyle/>
          <a:p>
            <a:r>
              <a:rPr lang="en-US" sz="2800" dirty="0" smtClean="0"/>
              <a:t>Point Functions</a:t>
            </a:r>
            <a:endParaRPr lang="en-US" sz="2800" dirty="0"/>
          </a:p>
        </p:txBody>
      </p:sp>
      <p:sp>
        <p:nvSpPr>
          <p:cNvPr id="11" name="TextBox 10"/>
          <p:cNvSpPr txBox="1"/>
          <p:nvPr/>
        </p:nvSpPr>
        <p:spPr>
          <a:xfrm>
            <a:off x="6412454" y="5683915"/>
            <a:ext cx="2424913" cy="461665"/>
          </a:xfrm>
          <a:prstGeom prst="rect">
            <a:avLst/>
          </a:prstGeom>
          <a:noFill/>
        </p:spPr>
        <p:txBody>
          <a:bodyPr wrap="none" rtlCol="0">
            <a:spAutoFit/>
          </a:bodyPr>
          <a:lstStyle/>
          <a:p>
            <a:r>
              <a:rPr lang="en-US" sz="2400" dirty="0" smtClean="0"/>
              <a:t>Interval Functions</a:t>
            </a:r>
            <a:endParaRPr lang="en-US" sz="2400" dirty="0"/>
          </a:p>
        </p:txBody>
      </p:sp>
      <p:sp>
        <p:nvSpPr>
          <p:cNvPr id="12" name="TextBox 11"/>
          <p:cNvSpPr txBox="1"/>
          <p:nvPr/>
        </p:nvSpPr>
        <p:spPr>
          <a:xfrm>
            <a:off x="8093536" y="5007542"/>
            <a:ext cx="651440" cy="461665"/>
          </a:xfrm>
          <a:prstGeom prst="rect">
            <a:avLst/>
          </a:prstGeom>
          <a:noFill/>
        </p:spPr>
        <p:txBody>
          <a:bodyPr wrap="none" rtlCol="0">
            <a:spAutoFit/>
          </a:bodyPr>
          <a:lstStyle/>
          <a:p>
            <a:r>
              <a:rPr lang="en-US" sz="2400" dirty="0" smtClean="0"/>
              <a:t>NC</a:t>
            </a:r>
            <a:r>
              <a:rPr lang="en-US" sz="2400" baseline="30000" dirty="0" smtClean="0"/>
              <a:t>0</a:t>
            </a:r>
            <a:endParaRPr lang="en-US" sz="2400" baseline="30000" dirty="0"/>
          </a:p>
        </p:txBody>
      </p:sp>
      <p:sp>
        <p:nvSpPr>
          <p:cNvPr id="13" name="TextBox 12"/>
          <p:cNvSpPr txBox="1"/>
          <p:nvPr/>
        </p:nvSpPr>
        <p:spPr>
          <a:xfrm>
            <a:off x="8075170" y="3821135"/>
            <a:ext cx="729236" cy="523220"/>
          </a:xfrm>
          <a:prstGeom prst="rect">
            <a:avLst/>
          </a:prstGeom>
          <a:noFill/>
        </p:spPr>
        <p:txBody>
          <a:bodyPr wrap="none" rtlCol="0">
            <a:spAutoFit/>
          </a:bodyPr>
          <a:lstStyle/>
          <a:p>
            <a:r>
              <a:rPr lang="en-US" sz="2800" dirty="0" smtClean="0"/>
              <a:t>AC</a:t>
            </a:r>
            <a:r>
              <a:rPr lang="en-US" sz="2800" baseline="30000" dirty="0" smtClean="0"/>
              <a:t>0</a:t>
            </a:r>
            <a:endParaRPr lang="en-US" sz="2800" baseline="30000" dirty="0"/>
          </a:p>
        </p:txBody>
      </p:sp>
      <p:cxnSp>
        <p:nvCxnSpPr>
          <p:cNvPr id="19" name="Straight Connector 18"/>
          <p:cNvCxnSpPr/>
          <p:nvPr/>
        </p:nvCxnSpPr>
        <p:spPr>
          <a:xfrm>
            <a:off x="0" y="4345492"/>
            <a:ext cx="9148696" cy="0"/>
          </a:xfrm>
          <a:prstGeom prst="line">
            <a:avLst/>
          </a:prstGeom>
          <a:ln w="3175" cmpd="sng">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27320" y="4290648"/>
            <a:ext cx="1113180" cy="646331"/>
          </a:xfrm>
          <a:prstGeom prst="rect">
            <a:avLst/>
          </a:prstGeom>
          <a:noFill/>
        </p:spPr>
        <p:txBody>
          <a:bodyPr wrap="none" rtlCol="0">
            <a:spAutoFit/>
          </a:bodyPr>
          <a:lstStyle/>
          <a:p>
            <a:r>
              <a:rPr lang="en-US" sz="3600" dirty="0" smtClean="0"/>
              <a:t>OWF</a:t>
            </a:r>
            <a:endParaRPr lang="en-US" sz="3600" dirty="0"/>
          </a:p>
        </p:txBody>
      </p:sp>
      <p:sp>
        <p:nvSpPr>
          <p:cNvPr id="23" name="TextBox 22"/>
          <p:cNvSpPr txBox="1"/>
          <p:nvPr/>
        </p:nvSpPr>
        <p:spPr>
          <a:xfrm>
            <a:off x="107087" y="3630789"/>
            <a:ext cx="5653185" cy="646331"/>
          </a:xfrm>
          <a:prstGeom prst="rect">
            <a:avLst/>
          </a:prstGeom>
          <a:noFill/>
        </p:spPr>
        <p:txBody>
          <a:bodyPr wrap="none" rtlCol="0">
            <a:spAutoFit/>
          </a:bodyPr>
          <a:lstStyle/>
          <a:p>
            <a:r>
              <a:rPr lang="en-US" sz="3600" dirty="0" smtClean="0"/>
              <a:t>Likely to require “</a:t>
            </a:r>
            <a:r>
              <a:rPr lang="en-US" sz="3600" dirty="0" err="1" smtClean="0"/>
              <a:t>UltraCrypt</a:t>
            </a:r>
            <a:r>
              <a:rPr lang="en-US" sz="3600" dirty="0" smtClean="0"/>
              <a:t>”</a:t>
            </a:r>
            <a:endParaRPr lang="en-US" sz="3600" dirty="0"/>
          </a:p>
        </p:txBody>
      </p:sp>
      <p:sp>
        <p:nvSpPr>
          <p:cNvPr id="24" name="Rectangular Callout 23"/>
          <p:cNvSpPr/>
          <p:nvPr/>
        </p:nvSpPr>
        <p:spPr>
          <a:xfrm>
            <a:off x="91642" y="5007543"/>
            <a:ext cx="2819707" cy="779377"/>
          </a:xfrm>
          <a:prstGeom prst="wedgeRectCallout">
            <a:avLst>
              <a:gd name="adj1" fmla="val 33971"/>
              <a:gd name="adj2" fmla="val 7283"/>
            </a:avLst>
          </a:prstGeom>
          <a:solidFill>
            <a:schemeClr val="accent2">
              <a:lumMod val="75000"/>
            </a:schemeClr>
          </a:solidFill>
          <a:ln w="19050" cmpd="sng">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Key functions are PRFs</a:t>
            </a:r>
            <a:endParaRPr lang="en-US" sz="2200" dirty="0">
              <a:solidFill>
                <a:schemeClr val="tx1"/>
              </a:solidFill>
            </a:endParaRPr>
          </a:p>
        </p:txBody>
      </p:sp>
      <p:sp>
        <p:nvSpPr>
          <p:cNvPr id="32" name="Rectangular Callout 31"/>
          <p:cNvSpPr/>
          <p:nvPr/>
        </p:nvSpPr>
        <p:spPr>
          <a:xfrm>
            <a:off x="3063677" y="1475964"/>
            <a:ext cx="3653594" cy="924771"/>
          </a:xfrm>
          <a:prstGeom prst="wedgeRectCallout">
            <a:avLst>
              <a:gd name="adj1" fmla="val 42896"/>
              <a:gd name="adj2" fmla="val -37390"/>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General FSS from </a:t>
            </a:r>
          </a:p>
          <a:p>
            <a:pPr algn="ctr"/>
            <a:r>
              <a:rPr lang="en-US" sz="2200" dirty="0" smtClean="0">
                <a:solidFill>
                  <a:schemeClr val="tx1"/>
                </a:solidFill>
              </a:rPr>
              <a:t>Obfuscation (</a:t>
            </a:r>
            <a:r>
              <a:rPr lang="en-US" sz="2200" dirty="0" err="1" smtClean="0">
                <a:solidFill>
                  <a:schemeClr val="tx1"/>
                </a:solidFill>
              </a:rPr>
              <a:t>subexp</a:t>
            </a:r>
            <a:r>
              <a:rPr lang="en-US" sz="2200" dirty="0" smtClean="0">
                <a:solidFill>
                  <a:schemeClr val="tx1"/>
                </a:solidFill>
              </a:rPr>
              <a:t>-hard </a:t>
            </a:r>
            <a:r>
              <a:rPr lang="en-US" sz="2200" dirty="0" err="1" smtClean="0">
                <a:solidFill>
                  <a:schemeClr val="tx1"/>
                </a:solidFill>
              </a:rPr>
              <a:t>iO</a:t>
            </a:r>
            <a:r>
              <a:rPr lang="en-US" sz="2200" dirty="0" smtClean="0">
                <a:solidFill>
                  <a:schemeClr val="tx1"/>
                </a:solidFill>
              </a:rPr>
              <a:t>)</a:t>
            </a:r>
            <a:endParaRPr lang="en-US" sz="2200" dirty="0">
              <a:solidFill>
                <a:schemeClr val="tx1"/>
              </a:solidFill>
            </a:endParaRPr>
          </a:p>
        </p:txBody>
      </p:sp>
      <p:sp>
        <p:nvSpPr>
          <p:cNvPr id="37" name="Freeform 36"/>
          <p:cNvSpPr/>
          <p:nvPr/>
        </p:nvSpPr>
        <p:spPr>
          <a:xfrm rot="16200000">
            <a:off x="9349330" y="2615584"/>
            <a:ext cx="1226395" cy="296917"/>
          </a:xfrm>
          <a:custGeom>
            <a:avLst/>
            <a:gdLst>
              <a:gd name="connsiteX0" fmla="*/ 0 w 1517471"/>
              <a:gd name="connsiteY0" fmla="*/ 494887 h 511382"/>
              <a:gd name="connsiteX1" fmla="*/ 824713 w 1517471"/>
              <a:gd name="connsiteY1" fmla="*/ 22 h 511382"/>
              <a:gd name="connsiteX2" fmla="*/ 1517471 w 1517471"/>
              <a:gd name="connsiteY2" fmla="*/ 511382 h 511382"/>
            </a:gdLst>
            <a:ahLst/>
            <a:cxnLst>
              <a:cxn ang="0">
                <a:pos x="connsiteX0" y="connsiteY0"/>
              </a:cxn>
              <a:cxn ang="0">
                <a:pos x="connsiteX1" y="connsiteY1"/>
              </a:cxn>
              <a:cxn ang="0">
                <a:pos x="connsiteX2" y="connsiteY2"/>
              </a:cxn>
            </a:cxnLst>
            <a:rect l="l" t="t" r="r" b="b"/>
            <a:pathLst>
              <a:path w="1517471" h="511382">
                <a:moveTo>
                  <a:pt x="0" y="494887"/>
                </a:moveTo>
                <a:cubicBezTo>
                  <a:pt x="285900" y="246080"/>
                  <a:pt x="571801" y="-2727"/>
                  <a:pt x="824713" y="22"/>
                </a:cubicBezTo>
                <a:cubicBezTo>
                  <a:pt x="1077625" y="2771"/>
                  <a:pt x="1517471" y="511382"/>
                  <a:pt x="1517471" y="511382"/>
                </a:cubicBezTo>
              </a:path>
            </a:pathLst>
          </a:custGeom>
          <a:ln>
            <a:solidFill>
              <a:schemeClr val="bg1">
                <a:lumMod val="75000"/>
              </a:schemeClr>
            </a:solidFill>
            <a:prstDash val="dash"/>
            <a:headEnd type="none"/>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49" name="Group 48"/>
          <p:cNvGrpSpPr/>
          <p:nvPr/>
        </p:nvGrpSpPr>
        <p:grpSpPr>
          <a:xfrm>
            <a:off x="3609769" y="2067506"/>
            <a:ext cx="5203605" cy="1473836"/>
            <a:chOff x="3582159" y="2067506"/>
            <a:chExt cx="5203605" cy="1473836"/>
          </a:xfrm>
        </p:grpSpPr>
        <p:sp>
          <p:nvSpPr>
            <p:cNvPr id="34" name="TextBox 33"/>
            <p:cNvSpPr txBox="1"/>
            <p:nvPr/>
          </p:nvSpPr>
          <p:spPr>
            <a:xfrm>
              <a:off x="8056528" y="3018122"/>
              <a:ext cx="729236" cy="523220"/>
            </a:xfrm>
            <a:prstGeom prst="rect">
              <a:avLst/>
            </a:prstGeom>
            <a:noFill/>
          </p:spPr>
          <p:txBody>
            <a:bodyPr wrap="none" rtlCol="0">
              <a:spAutoFit/>
            </a:bodyPr>
            <a:lstStyle/>
            <a:p>
              <a:r>
                <a:rPr lang="en-US" sz="2800" dirty="0" smtClean="0"/>
                <a:t>NC</a:t>
              </a:r>
              <a:r>
                <a:rPr lang="en-US" sz="2800" baseline="30000" dirty="0" smtClean="0"/>
                <a:t>1</a:t>
              </a:r>
              <a:endParaRPr lang="en-US" sz="2800" baseline="30000" dirty="0"/>
            </a:p>
          </p:txBody>
        </p:sp>
        <p:cxnSp>
          <p:nvCxnSpPr>
            <p:cNvPr id="39" name="Straight Arrow Connector 38"/>
            <p:cNvCxnSpPr/>
            <p:nvPr/>
          </p:nvCxnSpPr>
          <p:spPr>
            <a:xfrm flipV="1">
              <a:off x="8494538" y="2067506"/>
              <a:ext cx="0" cy="960596"/>
            </a:xfrm>
            <a:prstGeom prst="straightConnector1">
              <a:avLst/>
            </a:prstGeom>
            <a:ln>
              <a:solidFill>
                <a:srgbClr val="BFBFBF"/>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44" name="Rectangular Callout 43"/>
            <p:cNvSpPr/>
            <p:nvPr/>
          </p:nvSpPr>
          <p:spPr>
            <a:xfrm>
              <a:off x="3582159" y="2559991"/>
              <a:ext cx="2908497" cy="904064"/>
            </a:xfrm>
            <a:prstGeom prst="wedgeRectCallout">
              <a:avLst>
                <a:gd name="adj1" fmla="val 67772"/>
                <a:gd name="adj2" fmla="val -19273"/>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(FSS for NC</a:t>
              </a:r>
              <a:r>
                <a:rPr lang="en-US" sz="2200" baseline="30000" dirty="0" smtClean="0">
                  <a:solidFill>
                    <a:schemeClr val="tx1"/>
                  </a:solidFill>
                </a:rPr>
                <a:t>1</a:t>
              </a:r>
              <a:r>
                <a:rPr lang="en-US" sz="2200" dirty="0" smtClean="0">
                  <a:solidFill>
                    <a:schemeClr val="tx1"/>
                  </a:solidFill>
                </a:rPr>
                <a:t>) + FHE</a:t>
              </a:r>
            </a:p>
            <a:p>
              <a:pPr algn="ctr"/>
              <a:r>
                <a:rPr lang="en-US" sz="2200" dirty="0" smtClean="0">
                  <a:solidFill>
                    <a:schemeClr val="tx1"/>
                  </a:solidFill>
                </a:rPr>
                <a:t>= FSS for P/poly</a:t>
              </a:r>
              <a:endParaRPr lang="en-US" sz="2200" dirty="0">
                <a:solidFill>
                  <a:schemeClr val="tx1"/>
                </a:solidFill>
              </a:endParaRPr>
            </a:p>
          </p:txBody>
        </p:sp>
      </p:grpSp>
      <p:sp>
        <p:nvSpPr>
          <p:cNvPr id="31" name="TextBox 30"/>
          <p:cNvSpPr txBox="1"/>
          <p:nvPr/>
        </p:nvSpPr>
        <p:spPr>
          <a:xfrm>
            <a:off x="6387893" y="5385667"/>
            <a:ext cx="2463435" cy="400110"/>
          </a:xfrm>
          <a:prstGeom prst="rect">
            <a:avLst/>
          </a:prstGeom>
          <a:noFill/>
        </p:spPr>
        <p:txBody>
          <a:bodyPr wrap="none" rtlCol="0">
            <a:spAutoFit/>
          </a:bodyPr>
          <a:lstStyle/>
          <a:p>
            <a:r>
              <a:rPr lang="en-US" sz="2000" dirty="0" smtClean="0"/>
              <a:t>Multi-keyword search</a:t>
            </a:r>
            <a:endParaRPr lang="en-US" sz="2000" dirty="0"/>
          </a:p>
        </p:txBody>
      </p:sp>
      <p:grpSp>
        <p:nvGrpSpPr>
          <p:cNvPr id="6" name="Group 5"/>
          <p:cNvGrpSpPr/>
          <p:nvPr/>
        </p:nvGrpSpPr>
        <p:grpSpPr>
          <a:xfrm>
            <a:off x="77837" y="5892743"/>
            <a:ext cx="2836202" cy="899787"/>
            <a:chOff x="77837" y="5892743"/>
            <a:chExt cx="2836202" cy="899787"/>
          </a:xfrm>
        </p:grpSpPr>
        <p:sp>
          <p:nvSpPr>
            <p:cNvPr id="50" name="Rectangular Callout 49"/>
            <p:cNvSpPr/>
            <p:nvPr/>
          </p:nvSpPr>
          <p:spPr>
            <a:xfrm>
              <a:off x="77837" y="5892743"/>
              <a:ext cx="2836202" cy="899787"/>
            </a:xfrm>
            <a:prstGeom prst="wedgeRectCallout">
              <a:avLst>
                <a:gd name="adj1" fmla="val 36409"/>
                <a:gd name="adj2" fmla="val 12555"/>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DPF for many parties</a:t>
              </a:r>
            </a:p>
            <a:p>
              <a:pPr algn="ctr"/>
              <a:r>
                <a:rPr lang="en-US" sz="2200" dirty="0">
                  <a:solidFill>
                    <a:schemeClr val="tx1"/>
                  </a:solidFill>
                </a:rPr>
                <a:t> </a:t>
              </a:r>
              <a:r>
                <a:rPr lang="en-US" sz="2200" dirty="0" smtClean="0">
                  <a:solidFill>
                    <a:schemeClr val="tx1"/>
                  </a:solidFill>
                </a:rPr>
                <a:t>                -bit keys</a:t>
              </a:r>
              <a:endParaRPr lang="en-US" sz="2200" dirty="0">
                <a:solidFill>
                  <a:schemeClr val="tx1"/>
                </a:solidFill>
              </a:endParaRPr>
            </a:p>
          </p:txBody>
        </p:sp>
        <p:pic>
          <p:nvPicPr>
            <p:cNvPr id="5" name="Picture 4"/>
            <p:cNvPicPr>
              <a:picLocks noChangeAspect="1"/>
            </p:cNvPicPr>
            <p:nvPr/>
          </p:nvPicPr>
          <p:blipFill>
            <a:blip r:embed="rId3"/>
            <a:stretch>
              <a:fillRect/>
            </a:stretch>
          </p:blipFill>
          <p:spPr>
            <a:xfrm>
              <a:off x="620724" y="6374918"/>
              <a:ext cx="927100" cy="330200"/>
            </a:xfrm>
            <a:prstGeom prst="rect">
              <a:avLst/>
            </a:prstGeom>
          </p:spPr>
        </p:pic>
      </p:grpSp>
      <p:cxnSp>
        <p:nvCxnSpPr>
          <p:cNvPr id="8" name="Straight Connector 7"/>
          <p:cNvCxnSpPr/>
          <p:nvPr/>
        </p:nvCxnSpPr>
        <p:spPr>
          <a:xfrm>
            <a:off x="8766135" y="5817479"/>
            <a:ext cx="295123"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8718954" y="4135688"/>
            <a:ext cx="3347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8723307" y="3387478"/>
            <a:ext cx="3347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8732201" y="1757602"/>
            <a:ext cx="3347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5" name="Right Bracket 14"/>
          <p:cNvSpPr/>
          <p:nvPr/>
        </p:nvSpPr>
        <p:spPr>
          <a:xfrm>
            <a:off x="8719158" y="5007542"/>
            <a:ext cx="58176" cy="1540239"/>
          </a:xfrm>
          <a:prstGeom prst="rightBracket">
            <a:avLst/>
          </a:pr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8" name="Picture 27"/>
          <p:cNvPicPr>
            <a:picLocks noChangeAspect="1"/>
          </p:cNvPicPr>
          <p:nvPr/>
        </p:nvPicPr>
        <p:blipFill>
          <a:blip r:embed="rId4"/>
          <a:stretch>
            <a:fillRect/>
          </a:stretch>
        </p:blipFill>
        <p:spPr>
          <a:xfrm rot="16200000">
            <a:off x="8336962" y="4573154"/>
            <a:ext cx="228600" cy="252735"/>
          </a:xfrm>
          <a:prstGeom prst="rect">
            <a:avLst/>
          </a:prstGeom>
        </p:spPr>
      </p:pic>
      <p:pic>
        <p:nvPicPr>
          <p:cNvPr id="45" name="Picture 44"/>
          <p:cNvPicPr>
            <a:picLocks noChangeAspect="1"/>
          </p:cNvPicPr>
          <p:nvPr/>
        </p:nvPicPr>
        <p:blipFill>
          <a:blip r:embed="rId4"/>
          <a:stretch>
            <a:fillRect/>
          </a:stretch>
        </p:blipFill>
        <p:spPr>
          <a:xfrm rot="16200000">
            <a:off x="8336962" y="3634097"/>
            <a:ext cx="228600" cy="252736"/>
          </a:xfrm>
          <a:prstGeom prst="rect">
            <a:avLst/>
          </a:prstGeom>
        </p:spPr>
      </p:pic>
      <p:pic>
        <p:nvPicPr>
          <p:cNvPr id="46" name="Picture 45"/>
          <p:cNvPicPr>
            <a:picLocks noChangeAspect="1"/>
          </p:cNvPicPr>
          <p:nvPr/>
        </p:nvPicPr>
        <p:blipFill>
          <a:blip r:embed="rId4"/>
          <a:stretch>
            <a:fillRect/>
          </a:stretch>
        </p:blipFill>
        <p:spPr>
          <a:xfrm rot="16200000">
            <a:off x="8355815" y="2484613"/>
            <a:ext cx="228600" cy="246386"/>
          </a:xfrm>
          <a:prstGeom prst="rect">
            <a:avLst/>
          </a:prstGeom>
        </p:spPr>
      </p:pic>
      <p:sp>
        <p:nvSpPr>
          <p:cNvPr id="3" name="Rectangle 2"/>
          <p:cNvSpPr/>
          <p:nvPr/>
        </p:nvSpPr>
        <p:spPr>
          <a:xfrm>
            <a:off x="-989655" y="4332015"/>
            <a:ext cx="10517737" cy="2703799"/>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ular Callout 24"/>
          <p:cNvSpPr/>
          <p:nvPr/>
        </p:nvSpPr>
        <p:spPr>
          <a:xfrm>
            <a:off x="3019107" y="5007543"/>
            <a:ext cx="3352505" cy="761712"/>
          </a:xfrm>
          <a:prstGeom prst="wedgeRectCallout">
            <a:avLst>
              <a:gd name="adj1" fmla="val 36409"/>
              <a:gd name="adj2" fmla="val 12555"/>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General transformations     </a:t>
            </a:r>
            <a:r>
              <a:rPr lang="en-US" sz="2200" dirty="0" smtClean="0">
                <a:solidFill>
                  <a:srgbClr val="408000"/>
                </a:solidFill>
              </a:rPr>
              <a:t>_</a:t>
            </a:r>
            <a:r>
              <a:rPr lang="en-US" sz="2200" dirty="0" smtClean="0">
                <a:solidFill>
                  <a:schemeClr val="tx1"/>
                </a:solidFill>
                <a:latin typeface="Apple Chancery"/>
                <a:cs typeface="Apple Chancery"/>
              </a:rPr>
              <a:t>F  -&gt;  F’ </a:t>
            </a:r>
            <a:endParaRPr lang="en-US" sz="2200" dirty="0">
              <a:solidFill>
                <a:schemeClr val="tx1"/>
              </a:solidFill>
            </a:endParaRPr>
          </a:p>
        </p:txBody>
      </p:sp>
      <p:grpSp>
        <p:nvGrpSpPr>
          <p:cNvPr id="30" name="Group 29"/>
          <p:cNvGrpSpPr/>
          <p:nvPr/>
        </p:nvGrpSpPr>
        <p:grpSpPr>
          <a:xfrm>
            <a:off x="3023129" y="5892743"/>
            <a:ext cx="3348483" cy="924771"/>
            <a:chOff x="2450083" y="5527589"/>
            <a:chExt cx="3247610" cy="924771"/>
          </a:xfrm>
        </p:grpSpPr>
        <p:sp>
          <p:nvSpPr>
            <p:cNvPr id="26" name="Rectangular Callout 25"/>
            <p:cNvSpPr/>
            <p:nvPr/>
          </p:nvSpPr>
          <p:spPr>
            <a:xfrm>
              <a:off x="2450083" y="5527589"/>
              <a:ext cx="3247610" cy="924771"/>
            </a:xfrm>
            <a:prstGeom prst="wedgeRectCallout">
              <a:avLst>
                <a:gd name="adj1" fmla="val 40173"/>
                <a:gd name="adj2" fmla="val 25042"/>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Improved DPF from OWF:</a:t>
              </a:r>
            </a:p>
            <a:p>
              <a:pPr algn="ctr"/>
              <a:r>
                <a:rPr lang="en-US" sz="2200" dirty="0" smtClean="0">
                  <a:solidFill>
                    <a:schemeClr val="tx1"/>
                  </a:solidFill>
                </a:rPr>
                <a:t>                                   -bit keys</a:t>
              </a:r>
            </a:p>
          </p:txBody>
        </p:sp>
        <p:pic>
          <p:nvPicPr>
            <p:cNvPr id="29" name="Picture 28"/>
            <p:cNvPicPr>
              <a:picLocks noChangeAspect="1"/>
            </p:cNvPicPr>
            <p:nvPr/>
          </p:nvPicPr>
          <p:blipFill>
            <a:blip r:embed="rId5"/>
            <a:stretch>
              <a:fillRect/>
            </a:stretch>
          </p:blipFill>
          <p:spPr>
            <a:xfrm>
              <a:off x="2616364" y="6027025"/>
              <a:ext cx="2007965" cy="303144"/>
            </a:xfrm>
            <a:prstGeom prst="rect">
              <a:avLst/>
            </a:prstGeom>
          </p:spPr>
        </p:pic>
      </p:grpSp>
      <p:sp>
        <p:nvSpPr>
          <p:cNvPr id="40" name="Rectangle 39"/>
          <p:cNvSpPr/>
          <p:nvPr/>
        </p:nvSpPr>
        <p:spPr>
          <a:xfrm>
            <a:off x="3063676" y="1475964"/>
            <a:ext cx="3653595" cy="924771"/>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ular Callout 41"/>
          <p:cNvSpPr/>
          <p:nvPr/>
        </p:nvSpPr>
        <p:spPr>
          <a:xfrm>
            <a:off x="3609769" y="2566090"/>
            <a:ext cx="2908497" cy="904064"/>
          </a:xfrm>
          <a:prstGeom prst="wedgeRectCallout">
            <a:avLst>
              <a:gd name="adj1" fmla="val 67772"/>
              <a:gd name="adj2" fmla="val -19273"/>
            </a:avLst>
          </a:prstGeom>
          <a:solidFill>
            <a:schemeClr val="bg1">
              <a:alpha val="50000"/>
            </a:schemeClr>
          </a:solidFill>
          <a:ln w="19050" cmpd="sng">
            <a:solidFill>
              <a:schemeClr val="bg1">
                <a:alpha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200" dirty="0">
              <a:solidFill>
                <a:schemeClr val="tx1"/>
              </a:solidFill>
            </a:endParaRPr>
          </a:p>
        </p:txBody>
      </p:sp>
    </p:spTree>
    <p:extLst>
      <p:ext uri="{BB962C8B-B14F-4D97-AF65-F5344CB8AC3E}">
        <p14:creationId xmlns:p14="http://schemas.microsoft.com/office/powerpoint/2010/main" val="281243717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24428" y="1714346"/>
            <a:ext cx="4242137" cy="2151342"/>
            <a:chOff x="5623367" y="3569658"/>
            <a:chExt cx="2207951" cy="1164189"/>
          </a:xfrm>
        </p:grpSpPr>
        <p:pic>
          <p:nvPicPr>
            <p:cNvPr id="93" name="Picture 92"/>
            <p:cNvPicPr>
              <a:picLocks noChangeAspect="1"/>
            </p:cNvPicPr>
            <p:nvPr/>
          </p:nvPicPr>
          <p:blipFill rotWithShape="1">
            <a:blip r:embed="rId3"/>
            <a:srcRect b="28069"/>
            <a:stretch/>
          </p:blipFill>
          <p:spPr>
            <a:xfrm>
              <a:off x="5623367" y="3569658"/>
              <a:ext cx="2207951" cy="1164189"/>
            </a:xfrm>
            <a:prstGeom prst="rect">
              <a:avLst/>
            </a:prstGeom>
          </p:spPr>
        </p:pic>
        <p:grpSp>
          <p:nvGrpSpPr>
            <p:cNvPr id="96" name="Group 95"/>
            <p:cNvGrpSpPr/>
            <p:nvPr/>
          </p:nvGrpSpPr>
          <p:grpSpPr>
            <a:xfrm>
              <a:off x="6699437" y="3583955"/>
              <a:ext cx="644421" cy="1120444"/>
              <a:chOff x="6677062" y="2517391"/>
              <a:chExt cx="746872" cy="1248357"/>
            </a:xfrm>
          </p:grpSpPr>
          <p:sp>
            <p:nvSpPr>
              <p:cNvPr id="99" name="Oval 98"/>
              <p:cNvSpPr/>
              <p:nvPr/>
            </p:nvSpPr>
            <p:spPr>
              <a:xfrm>
                <a:off x="6677062" y="2517391"/>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 name="Oval 104"/>
              <p:cNvSpPr/>
              <p:nvPr/>
            </p:nvSpPr>
            <p:spPr>
              <a:xfrm>
                <a:off x="7349088" y="311268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 name="Oval 106"/>
              <p:cNvSpPr/>
              <p:nvPr/>
            </p:nvSpPr>
            <p:spPr>
              <a:xfrm>
                <a:off x="6959291" y="3690902"/>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 name="Freeform 2"/>
            <p:cNvSpPr/>
            <p:nvPr/>
          </p:nvSpPr>
          <p:spPr>
            <a:xfrm>
              <a:off x="6738935" y="3615555"/>
              <a:ext cx="574537" cy="1066956"/>
            </a:xfrm>
            <a:custGeom>
              <a:avLst/>
              <a:gdLst>
                <a:gd name="connsiteX0" fmla="*/ 0 w 574537"/>
                <a:gd name="connsiteY0" fmla="*/ 0 h 1066956"/>
                <a:gd name="connsiteX1" fmla="*/ 574537 w 574537"/>
                <a:gd name="connsiteY1" fmla="*/ 535638 h 1066956"/>
                <a:gd name="connsiteX2" fmla="*/ 224631 w 574537"/>
                <a:gd name="connsiteY2" fmla="*/ 1066956 h 1066956"/>
              </a:gdLst>
              <a:ahLst/>
              <a:cxnLst>
                <a:cxn ang="0">
                  <a:pos x="connsiteX0" y="connsiteY0"/>
                </a:cxn>
                <a:cxn ang="0">
                  <a:pos x="connsiteX1" y="connsiteY1"/>
                </a:cxn>
                <a:cxn ang="0">
                  <a:pos x="connsiteX2" y="connsiteY2"/>
                </a:cxn>
              </a:cxnLst>
              <a:rect l="l" t="t" r="r" b="b"/>
              <a:pathLst>
                <a:path w="574537" h="1066956">
                  <a:moveTo>
                    <a:pt x="0" y="0"/>
                  </a:moveTo>
                  <a:lnTo>
                    <a:pt x="574537" y="535638"/>
                  </a:lnTo>
                  <a:lnTo>
                    <a:pt x="224631" y="1066956"/>
                  </a:lnTo>
                </a:path>
              </a:pathLst>
            </a:custGeom>
            <a:ln>
              <a:solidFill>
                <a:srgbClr val="8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166" name="Group 165"/>
          <p:cNvGrpSpPr/>
          <p:nvPr/>
        </p:nvGrpSpPr>
        <p:grpSpPr>
          <a:xfrm>
            <a:off x="367235" y="1651869"/>
            <a:ext cx="4766629" cy="2117403"/>
            <a:chOff x="5623367" y="3569658"/>
            <a:chExt cx="2207951" cy="1164189"/>
          </a:xfrm>
        </p:grpSpPr>
        <p:pic>
          <p:nvPicPr>
            <p:cNvPr id="167" name="Picture 166"/>
            <p:cNvPicPr>
              <a:picLocks noChangeAspect="1"/>
            </p:cNvPicPr>
            <p:nvPr/>
          </p:nvPicPr>
          <p:blipFill rotWithShape="1">
            <a:blip r:embed="rId3"/>
            <a:srcRect b="28069"/>
            <a:stretch/>
          </p:blipFill>
          <p:spPr>
            <a:xfrm>
              <a:off x="5623367" y="3569658"/>
              <a:ext cx="2207951" cy="1164189"/>
            </a:xfrm>
            <a:prstGeom prst="rect">
              <a:avLst/>
            </a:prstGeom>
          </p:spPr>
        </p:pic>
        <p:grpSp>
          <p:nvGrpSpPr>
            <p:cNvPr id="168" name="Group 167"/>
            <p:cNvGrpSpPr/>
            <p:nvPr/>
          </p:nvGrpSpPr>
          <p:grpSpPr>
            <a:xfrm>
              <a:off x="6695171" y="3583955"/>
              <a:ext cx="648683" cy="1120444"/>
              <a:chOff x="6672122" y="2517391"/>
              <a:chExt cx="751812" cy="1248357"/>
            </a:xfrm>
          </p:grpSpPr>
          <p:sp>
            <p:nvSpPr>
              <p:cNvPr id="170" name="Oval 169"/>
              <p:cNvSpPr/>
              <p:nvPr/>
            </p:nvSpPr>
            <p:spPr>
              <a:xfrm>
                <a:off x="6672122" y="2517391"/>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1" name="Oval 170"/>
              <p:cNvSpPr/>
              <p:nvPr/>
            </p:nvSpPr>
            <p:spPr>
              <a:xfrm>
                <a:off x="7349088" y="3112687"/>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2" name="Oval 171"/>
              <p:cNvSpPr/>
              <p:nvPr/>
            </p:nvSpPr>
            <p:spPr>
              <a:xfrm>
                <a:off x="6959291" y="3690902"/>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69" name="Freeform 168"/>
            <p:cNvSpPr/>
            <p:nvPr/>
          </p:nvSpPr>
          <p:spPr>
            <a:xfrm>
              <a:off x="6738935" y="3615555"/>
              <a:ext cx="574537" cy="1066956"/>
            </a:xfrm>
            <a:custGeom>
              <a:avLst/>
              <a:gdLst>
                <a:gd name="connsiteX0" fmla="*/ 0 w 574537"/>
                <a:gd name="connsiteY0" fmla="*/ 0 h 1066956"/>
                <a:gd name="connsiteX1" fmla="*/ 574537 w 574537"/>
                <a:gd name="connsiteY1" fmla="*/ 535638 h 1066956"/>
                <a:gd name="connsiteX2" fmla="*/ 224631 w 574537"/>
                <a:gd name="connsiteY2" fmla="*/ 1066956 h 1066956"/>
              </a:gdLst>
              <a:ahLst/>
              <a:cxnLst>
                <a:cxn ang="0">
                  <a:pos x="connsiteX0" y="connsiteY0"/>
                </a:cxn>
                <a:cxn ang="0">
                  <a:pos x="connsiteX1" y="connsiteY1"/>
                </a:cxn>
                <a:cxn ang="0">
                  <a:pos x="connsiteX2" y="connsiteY2"/>
                </a:cxn>
              </a:cxnLst>
              <a:rect l="l" t="t" r="r" b="b"/>
              <a:pathLst>
                <a:path w="574537" h="1066956">
                  <a:moveTo>
                    <a:pt x="0" y="0"/>
                  </a:moveTo>
                  <a:lnTo>
                    <a:pt x="574537" y="535638"/>
                  </a:lnTo>
                  <a:lnTo>
                    <a:pt x="224631" y="1066956"/>
                  </a:ln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2" name="Title 1"/>
          <p:cNvSpPr>
            <a:spLocks noGrp="1"/>
          </p:cNvSpPr>
          <p:nvPr>
            <p:ph type="title"/>
          </p:nvPr>
        </p:nvSpPr>
        <p:spPr/>
        <p:txBody>
          <a:bodyPr/>
          <a:lstStyle/>
          <a:p>
            <a:r>
              <a:rPr lang="en-US" dirty="0" smtClean="0"/>
              <a:t>How to Attain DPF Binary Tree</a:t>
            </a:r>
            <a:endParaRPr lang="en-US" dirty="0"/>
          </a:p>
        </p:txBody>
      </p:sp>
      <p:cxnSp>
        <p:nvCxnSpPr>
          <p:cNvPr id="13" name="Straight Connector 12"/>
          <p:cNvCxnSpPr/>
          <p:nvPr/>
        </p:nvCxnSpPr>
        <p:spPr>
          <a:xfrm>
            <a:off x="5057347" y="1631694"/>
            <a:ext cx="0" cy="4689215"/>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5635225" y="3745969"/>
            <a:ext cx="5207651" cy="954107"/>
          </a:xfrm>
          <a:prstGeom prst="rect">
            <a:avLst/>
          </a:prstGeom>
          <a:noFill/>
        </p:spPr>
        <p:txBody>
          <a:bodyPr wrap="none" rtlCol="0">
            <a:spAutoFit/>
          </a:bodyPr>
          <a:lstStyle/>
          <a:p>
            <a:r>
              <a:rPr lang="en-US" sz="2800" dirty="0" smtClean="0"/>
              <a:t>Need next-level transformation </a:t>
            </a:r>
            <a:r>
              <a:rPr lang="en-US" sz="2800" dirty="0" err="1" smtClean="0"/>
              <a:t>st</a:t>
            </a:r>
            <a:r>
              <a:rPr lang="en-US" sz="2800" dirty="0" smtClean="0"/>
              <a:t>:</a:t>
            </a:r>
          </a:p>
          <a:p>
            <a:pPr marL="457200" indent="-457200">
              <a:buFont typeface="Arial"/>
              <a:buChar char="•"/>
            </a:pPr>
            <a:r>
              <a:rPr lang="en-US" sz="2800" i="1" dirty="0" smtClean="0"/>
              <a:t>Keys agree =&gt; </a:t>
            </a:r>
            <a:endParaRPr lang="en-US" sz="2800" i="1" dirty="0"/>
          </a:p>
        </p:txBody>
      </p:sp>
      <p:grpSp>
        <p:nvGrpSpPr>
          <p:cNvPr id="33" name="Group 32"/>
          <p:cNvGrpSpPr/>
          <p:nvPr/>
        </p:nvGrpSpPr>
        <p:grpSpPr>
          <a:xfrm>
            <a:off x="9707909" y="4148177"/>
            <a:ext cx="930831" cy="2172732"/>
            <a:chOff x="6647020" y="2527017"/>
            <a:chExt cx="930831" cy="2172732"/>
          </a:xfrm>
        </p:grpSpPr>
        <p:sp>
          <p:nvSpPr>
            <p:cNvPr id="16" name="Freeform 15"/>
            <p:cNvSpPr/>
            <p:nvPr/>
          </p:nvSpPr>
          <p:spPr>
            <a:xfrm>
              <a:off x="6684022" y="2561999"/>
              <a:ext cx="864927" cy="2102153"/>
            </a:xfrm>
            <a:custGeom>
              <a:avLst/>
              <a:gdLst>
                <a:gd name="connsiteX0" fmla="*/ 0 w 864927"/>
                <a:gd name="connsiteY0" fmla="*/ 0 h 2102153"/>
                <a:gd name="connsiteX1" fmla="*/ 864927 w 864927"/>
                <a:gd name="connsiteY1" fmla="*/ 585756 h 2102153"/>
                <a:gd name="connsiteX2" fmla="*/ 416041 w 864927"/>
                <a:gd name="connsiteY2" fmla="*/ 1111294 h 2102153"/>
                <a:gd name="connsiteX3" fmla="*/ 678804 w 864927"/>
                <a:gd name="connsiteY3" fmla="*/ 1642307 h 2102153"/>
                <a:gd name="connsiteX4" fmla="*/ 569319 w 864927"/>
                <a:gd name="connsiteY4" fmla="*/ 2102153 h 21021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927" h="2102153">
                  <a:moveTo>
                    <a:pt x="0" y="0"/>
                  </a:moveTo>
                  <a:lnTo>
                    <a:pt x="864927" y="585756"/>
                  </a:lnTo>
                  <a:lnTo>
                    <a:pt x="416041" y="1111294"/>
                  </a:lnTo>
                  <a:lnTo>
                    <a:pt x="678804" y="1642307"/>
                  </a:lnTo>
                  <a:lnTo>
                    <a:pt x="569319" y="2102153"/>
                  </a:lnTo>
                </a:path>
              </a:pathLst>
            </a:custGeom>
            <a:ln>
              <a:solidFill>
                <a:srgbClr val="8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Oval 16"/>
            <p:cNvSpPr/>
            <p:nvPr/>
          </p:nvSpPr>
          <p:spPr>
            <a:xfrm>
              <a:off x="6647020" y="252701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7503005" y="311268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7073996" y="3634788"/>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7325771" y="4174436"/>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7219197" y="4624903"/>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12" name="Group 111"/>
          <p:cNvGrpSpPr/>
          <p:nvPr/>
        </p:nvGrpSpPr>
        <p:grpSpPr>
          <a:xfrm>
            <a:off x="9744911" y="2300495"/>
            <a:ext cx="1616676" cy="779701"/>
            <a:chOff x="868598" y="5652175"/>
            <a:chExt cx="1927527" cy="929620"/>
          </a:xfrm>
        </p:grpSpPr>
        <p:pic>
          <p:nvPicPr>
            <p:cNvPr id="48" name="Picture 47"/>
            <p:cNvPicPr>
              <a:picLocks noChangeAspect="1"/>
            </p:cNvPicPr>
            <p:nvPr/>
          </p:nvPicPr>
          <p:blipFill rotWithShape="1">
            <a:blip r:embed="rId3"/>
            <a:srcRect l="18494" t="-1" r="18010" b="62497"/>
            <a:stretch/>
          </p:blipFill>
          <p:spPr>
            <a:xfrm>
              <a:off x="868598" y="5652175"/>
              <a:ext cx="1927527" cy="929620"/>
            </a:xfrm>
            <a:prstGeom prst="rect">
              <a:avLst/>
            </a:prstGeom>
          </p:spPr>
        </p:pic>
        <p:sp>
          <p:nvSpPr>
            <p:cNvPr id="49" name="Oval 48"/>
            <p:cNvSpPr/>
            <p:nvPr/>
          </p:nvSpPr>
          <p:spPr>
            <a:xfrm>
              <a:off x="1788677" y="5663565"/>
              <a:ext cx="115665" cy="115665"/>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2552175" y="6466130"/>
              <a:ext cx="115665" cy="115665"/>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1" name="Straight Connector 50"/>
            <p:cNvCxnSpPr/>
            <p:nvPr/>
          </p:nvCxnSpPr>
          <p:spPr>
            <a:xfrm>
              <a:off x="1830228" y="5715349"/>
              <a:ext cx="821331" cy="860397"/>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grpSp>
      <p:sp>
        <p:nvSpPr>
          <p:cNvPr id="26" name="TextBox 25"/>
          <p:cNvSpPr txBox="1"/>
          <p:nvPr/>
        </p:nvSpPr>
        <p:spPr>
          <a:xfrm>
            <a:off x="250100" y="1550197"/>
            <a:ext cx="1366092" cy="523220"/>
          </a:xfrm>
          <a:prstGeom prst="rect">
            <a:avLst/>
          </a:prstGeom>
          <a:noFill/>
        </p:spPr>
        <p:txBody>
          <a:bodyPr wrap="none" rtlCol="0">
            <a:spAutoFit/>
          </a:bodyPr>
          <a:lstStyle/>
          <a:p>
            <a:r>
              <a:rPr lang="en-US" sz="2800" dirty="0" smtClean="0"/>
              <a:t>Level 0:</a:t>
            </a:r>
            <a:endParaRPr lang="en-US" sz="2800" i="1" dirty="0"/>
          </a:p>
        </p:txBody>
      </p:sp>
      <p:cxnSp>
        <p:nvCxnSpPr>
          <p:cNvPr id="4" name="Straight Connector 3"/>
          <p:cNvCxnSpPr/>
          <p:nvPr/>
        </p:nvCxnSpPr>
        <p:spPr>
          <a:xfrm>
            <a:off x="228621" y="1533917"/>
            <a:ext cx="8677265" cy="0"/>
          </a:xfrm>
          <a:prstGeom prst="line">
            <a:avLst/>
          </a:prstGeom>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2078486" y="1627054"/>
            <a:ext cx="957548" cy="461665"/>
          </a:xfrm>
          <a:prstGeom prst="rect">
            <a:avLst/>
          </a:prstGeom>
          <a:solidFill>
            <a:srgbClr val="262626"/>
          </a:solidFill>
        </p:spPr>
        <p:txBody>
          <a:bodyPr wrap="square" rtlCol="0">
            <a:spAutoFit/>
          </a:bodyPr>
          <a:lstStyle/>
          <a:p>
            <a:pPr algn="ctr"/>
            <a:endParaRPr lang="en-US" sz="2400" i="1" dirty="0">
              <a:solidFill>
                <a:schemeClr val="bg1"/>
              </a:solidFill>
            </a:endParaRPr>
          </a:p>
        </p:txBody>
      </p:sp>
      <p:sp>
        <p:nvSpPr>
          <p:cNvPr id="12" name="TextBox 11"/>
          <p:cNvSpPr txBox="1"/>
          <p:nvPr/>
        </p:nvSpPr>
        <p:spPr>
          <a:xfrm>
            <a:off x="-1256250" y="2255947"/>
            <a:ext cx="607859" cy="369332"/>
          </a:xfrm>
          <a:prstGeom prst="rect">
            <a:avLst/>
          </a:prstGeom>
          <a:noFill/>
        </p:spPr>
        <p:txBody>
          <a:bodyPr wrap="none" rtlCol="0">
            <a:spAutoFit/>
          </a:bodyPr>
          <a:lstStyle/>
          <a:p>
            <a:r>
              <a:rPr lang="en-US" dirty="0" smtClean="0"/>
              <a:t>1 bit</a:t>
            </a:r>
            <a:endParaRPr lang="en-US" dirty="0"/>
          </a:p>
        </p:txBody>
      </p:sp>
      <p:sp>
        <p:nvSpPr>
          <p:cNvPr id="41" name="TextBox 40"/>
          <p:cNvSpPr txBox="1"/>
          <p:nvPr/>
        </p:nvSpPr>
        <p:spPr>
          <a:xfrm>
            <a:off x="1751119" y="1629815"/>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cxnSp>
        <p:nvCxnSpPr>
          <p:cNvPr id="52" name="Straight Arrow Connector 51"/>
          <p:cNvCxnSpPr/>
          <p:nvPr/>
        </p:nvCxnSpPr>
        <p:spPr>
          <a:xfrm flipV="1">
            <a:off x="-941212" y="2024464"/>
            <a:ext cx="0" cy="2760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1823391" y="7086404"/>
            <a:ext cx="531595" cy="461665"/>
          </a:xfrm>
          <a:prstGeom prst="rect">
            <a:avLst/>
          </a:prstGeom>
          <a:solidFill>
            <a:srgbClr val="0000FF"/>
          </a:solidFill>
        </p:spPr>
        <p:txBody>
          <a:bodyPr wrap="square" rtlCol="0">
            <a:spAutoFit/>
          </a:bodyPr>
          <a:lstStyle/>
          <a:p>
            <a:pPr algn="ctr"/>
            <a:r>
              <a:rPr lang="en-US" sz="2400" dirty="0" smtClean="0">
                <a:solidFill>
                  <a:schemeClr val="bg1"/>
                </a:solidFill>
              </a:rPr>
              <a:t>s</a:t>
            </a:r>
            <a:r>
              <a:rPr lang="en-US" sz="2400" baseline="30000" dirty="0" smtClean="0">
                <a:solidFill>
                  <a:schemeClr val="bg1"/>
                </a:solidFill>
              </a:rPr>
              <a:t>0</a:t>
            </a:r>
            <a:endParaRPr lang="en-US" sz="2400" i="1" baseline="30000" dirty="0">
              <a:solidFill>
                <a:schemeClr val="bg1"/>
              </a:solidFill>
            </a:endParaRPr>
          </a:p>
        </p:txBody>
      </p:sp>
      <p:sp>
        <p:nvSpPr>
          <p:cNvPr id="57" name="TextBox 56"/>
          <p:cNvSpPr txBox="1"/>
          <p:nvPr/>
        </p:nvSpPr>
        <p:spPr>
          <a:xfrm>
            <a:off x="-341334" y="7086404"/>
            <a:ext cx="2804376" cy="461665"/>
          </a:xfrm>
          <a:prstGeom prst="rect">
            <a:avLst/>
          </a:prstGeom>
          <a:solidFill>
            <a:srgbClr val="0000FF"/>
          </a:solidFill>
        </p:spPr>
        <p:txBody>
          <a:bodyPr wrap="square" rtlCol="0">
            <a:spAutoFit/>
          </a:bodyPr>
          <a:lstStyle/>
          <a:p>
            <a:pPr algn="ctr"/>
            <a:endParaRPr lang="en-US" sz="2400" dirty="0">
              <a:solidFill>
                <a:schemeClr val="bg1"/>
              </a:solidFill>
            </a:endParaRPr>
          </a:p>
        </p:txBody>
      </p:sp>
      <p:sp>
        <p:nvSpPr>
          <p:cNvPr id="58" name="Right Arrow 57"/>
          <p:cNvSpPr/>
          <p:nvPr/>
        </p:nvSpPr>
        <p:spPr>
          <a:xfrm>
            <a:off x="-835040" y="7218027"/>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TextBox 58"/>
          <p:cNvSpPr txBox="1"/>
          <p:nvPr/>
        </p:nvSpPr>
        <p:spPr>
          <a:xfrm>
            <a:off x="-913676" y="6956704"/>
            <a:ext cx="574872" cy="369332"/>
          </a:xfrm>
          <a:prstGeom prst="rect">
            <a:avLst/>
          </a:prstGeom>
          <a:noFill/>
        </p:spPr>
        <p:txBody>
          <a:bodyPr wrap="none" rtlCol="0">
            <a:spAutoFit/>
          </a:bodyPr>
          <a:lstStyle/>
          <a:p>
            <a:r>
              <a:rPr lang="en-US" dirty="0" smtClean="0"/>
              <a:t>PRG</a:t>
            </a:r>
            <a:endParaRPr lang="en-US" dirty="0"/>
          </a:p>
        </p:txBody>
      </p:sp>
      <p:cxnSp>
        <p:nvCxnSpPr>
          <p:cNvPr id="61" name="Straight Connector 60"/>
          <p:cNvCxnSpPr>
            <a:stCxn id="57" idx="0"/>
            <a:endCxn id="57" idx="2"/>
          </p:cNvCxnSpPr>
          <p:nvPr/>
        </p:nvCxnSpPr>
        <p:spPr>
          <a:xfrm>
            <a:off x="1060854" y="7086404"/>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85562" y="7090517"/>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1318584" y="7086404"/>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176130" y="7090517"/>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1596237" y="7086404"/>
            <a:ext cx="0" cy="461665"/>
          </a:xfrm>
          <a:prstGeom prst="line">
            <a:avLst/>
          </a:prstGeom>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2710920" y="7036819"/>
            <a:ext cx="556052" cy="461665"/>
          </a:xfrm>
          <a:prstGeom prst="rect">
            <a:avLst/>
          </a:prstGeom>
          <a:solidFill>
            <a:srgbClr val="800000"/>
          </a:solidFill>
        </p:spPr>
        <p:txBody>
          <a:bodyPr wrap="square" rtlCol="0">
            <a:spAutoFit/>
          </a:bodyPr>
          <a:lstStyle/>
          <a:p>
            <a:pPr algn="ctr"/>
            <a:r>
              <a:rPr lang="en-US" sz="2400" dirty="0" smtClean="0">
                <a:solidFill>
                  <a:schemeClr val="bg1"/>
                </a:solidFill>
              </a:rPr>
              <a:t>s’</a:t>
            </a:r>
            <a:r>
              <a:rPr lang="en-US" sz="2400" baseline="30000" dirty="0" smtClean="0">
                <a:solidFill>
                  <a:schemeClr val="bg1"/>
                </a:solidFill>
              </a:rPr>
              <a:t>0</a:t>
            </a:r>
            <a:endParaRPr lang="en-US" sz="2400" i="1" baseline="30000" dirty="0">
              <a:solidFill>
                <a:schemeClr val="bg1"/>
              </a:solidFill>
            </a:endParaRPr>
          </a:p>
        </p:txBody>
      </p:sp>
      <p:sp>
        <p:nvSpPr>
          <p:cNvPr id="69" name="TextBox 68"/>
          <p:cNvSpPr txBox="1"/>
          <p:nvPr/>
        </p:nvSpPr>
        <p:spPr>
          <a:xfrm>
            <a:off x="4007732" y="7036819"/>
            <a:ext cx="2559247" cy="461665"/>
          </a:xfrm>
          <a:prstGeom prst="rect">
            <a:avLst/>
          </a:prstGeom>
          <a:solidFill>
            <a:srgbClr val="800000"/>
          </a:solidFill>
        </p:spPr>
        <p:txBody>
          <a:bodyPr wrap="square" rtlCol="0">
            <a:spAutoFit/>
          </a:bodyPr>
          <a:lstStyle/>
          <a:p>
            <a:pPr algn="ctr"/>
            <a:endParaRPr lang="en-US" sz="2400" dirty="0">
              <a:solidFill>
                <a:schemeClr val="bg1"/>
              </a:solidFill>
            </a:endParaRPr>
          </a:p>
        </p:txBody>
      </p:sp>
      <p:sp>
        <p:nvSpPr>
          <p:cNvPr id="71" name="TextBox 70"/>
          <p:cNvSpPr txBox="1"/>
          <p:nvPr/>
        </p:nvSpPr>
        <p:spPr>
          <a:xfrm>
            <a:off x="3430773" y="6907119"/>
            <a:ext cx="652651" cy="369332"/>
          </a:xfrm>
          <a:prstGeom prst="rect">
            <a:avLst/>
          </a:prstGeom>
          <a:noFill/>
        </p:spPr>
        <p:txBody>
          <a:bodyPr wrap="square" rtlCol="0">
            <a:spAutoFit/>
          </a:bodyPr>
          <a:lstStyle/>
          <a:p>
            <a:r>
              <a:rPr lang="en-US" dirty="0" smtClean="0"/>
              <a:t>PRG</a:t>
            </a:r>
            <a:endParaRPr lang="en-US" dirty="0"/>
          </a:p>
        </p:txBody>
      </p:sp>
      <p:cxnSp>
        <p:nvCxnSpPr>
          <p:cNvPr id="72" name="Straight Connector 71"/>
          <p:cNvCxnSpPr>
            <a:stCxn id="69" idx="0"/>
            <a:endCxn id="69" idx="2"/>
          </p:cNvCxnSpPr>
          <p:nvPr/>
        </p:nvCxnSpPr>
        <p:spPr>
          <a:xfrm>
            <a:off x="5287356" y="7036819"/>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4302219" y="7040932"/>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5559836" y="7036819"/>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4629035" y="7040932"/>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5870051" y="7036819"/>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83" name="Right Arrow 82"/>
          <p:cNvSpPr/>
          <p:nvPr/>
        </p:nvSpPr>
        <p:spPr>
          <a:xfrm>
            <a:off x="3527655" y="7185467"/>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13" name="Group 112"/>
          <p:cNvGrpSpPr/>
          <p:nvPr/>
        </p:nvGrpSpPr>
        <p:grpSpPr>
          <a:xfrm>
            <a:off x="13173551" y="2293097"/>
            <a:ext cx="1763944" cy="836099"/>
            <a:chOff x="5091471" y="2641357"/>
            <a:chExt cx="1920525" cy="929620"/>
          </a:xfrm>
        </p:grpSpPr>
        <p:pic>
          <p:nvPicPr>
            <p:cNvPr id="84" name="Picture 83"/>
            <p:cNvPicPr>
              <a:picLocks noChangeAspect="1"/>
            </p:cNvPicPr>
            <p:nvPr/>
          </p:nvPicPr>
          <p:blipFill rotWithShape="1">
            <a:blip r:embed="rId3"/>
            <a:srcRect l="17548" t="-1" r="19186" b="62497"/>
            <a:stretch/>
          </p:blipFill>
          <p:spPr>
            <a:xfrm>
              <a:off x="5091471" y="2641357"/>
              <a:ext cx="1920525" cy="929620"/>
            </a:xfrm>
            <a:prstGeom prst="rect">
              <a:avLst/>
            </a:prstGeom>
          </p:spPr>
        </p:pic>
        <p:sp>
          <p:nvSpPr>
            <p:cNvPr id="85" name="Oval 84"/>
            <p:cNvSpPr/>
            <p:nvPr/>
          </p:nvSpPr>
          <p:spPr>
            <a:xfrm>
              <a:off x="6040277" y="2652747"/>
              <a:ext cx="115665" cy="115665"/>
            </a:xfrm>
            <a:prstGeom prst="ellipse">
              <a:avLst/>
            </a:prstGeom>
            <a:solidFill>
              <a:srgbClr val="800000"/>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Oval 85"/>
            <p:cNvSpPr/>
            <p:nvPr/>
          </p:nvSpPr>
          <p:spPr>
            <a:xfrm>
              <a:off x="6803775" y="3455312"/>
              <a:ext cx="115665" cy="115665"/>
            </a:xfrm>
            <a:prstGeom prst="ellipse">
              <a:avLst/>
            </a:prstGeom>
            <a:solidFill>
              <a:srgbClr val="800000"/>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7" name="Straight Connector 86"/>
            <p:cNvCxnSpPr/>
            <p:nvPr/>
          </p:nvCxnSpPr>
          <p:spPr>
            <a:xfrm>
              <a:off x="6081828" y="2704531"/>
              <a:ext cx="821331" cy="860397"/>
            </a:xfrm>
            <a:prstGeom prst="line">
              <a:avLst/>
            </a:prstGeom>
            <a:ln>
              <a:solidFill>
                <a:srgbClr val="800000"/>
              </a:solidFill>
            </a:ln>
          </p:spPr>
          <p:style>
            <a:lnRef idx="2">
              <a:schemeClr val="accent1"/>
            </a:lnRef>
            <a:fillRef idx="0">
              <a:schemeClr val="accent1"/>
            </a:fillRef>
            <a:effectRef idx="1">
              <a:schemeClr val="accent1"/>
            </a:effectRef>
            <a:fontRef idx="minor">
              <a:schemeClr val="tx1"/>
            </a:fontRef>
          </p:style>
        </p:cxnSp>
      </p:grpSp>
      <p:sp>
        <p:nvSpPr>
          <p:cNvPr id="92" name="Rectangle 91"/>
          <p:cNvSpPr/>
          <p:nvPr/>
        </p:nvSpPr>
        <p:spPr>
          <a:xfrm>
            <a:off x="-562095" y="3874810"/>
            <a:ext cx="738152" cy="802969"/>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 name="Oval 89"/>
          <p:cNvSpPr/>
          <p:nvPr/>
        </p:nvSpPr>
        <p:spPr>
          <a:xfrm>
            <a:off x="812996" y="6939679"/>
            <a:ext cx="1795613" cy="768102"/>
          </a:xfrm>
          <a:prstGeom prst="ellipse">
            <a:avLst/>
          </a:prstGeom>
          <a:noFill/>
          <a:ln w="63500">
            <a:solidFill>
              <a:schemeClr val="tx1"/>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 name="TextBox 96"/>
          <p:cNvSpPr txBox="1"/>
          <p:nvPr/>
        </p:nvSpPr>
        <p:spPr>
          <a:xfrm>
            <a:off x="7531947" y="7317236"/>
            <a:ext cx="2804376" cy="461665"/>
          </a:xfrm>
          <a:prstGeom prst="rect">
            <a:avLst/>
          </a:prstGeom>
          <a:solidFill>
            <a:schemeClr val="tx1">
              <a:lumMod val="75000"/>
              <a:lumOff val="25000"/>
            </a:schemeClr>
          </a:solidFill>
        </p:spPr>
        <p:txBody>
          <a:bodyPr wrap="square" rtlCol="0">
            <a:spAutoFit/>
          </a:bodyPr>
          <a:lstStyle/>
          <a:p>
            <a:pPr algn="ctr"/>
            <a:endParaRPr lang="en-US" sz="2400" dirty="0">
              <a:solidFill>
                <a:schemeClr val="bg1"/>
              </a:solidFill>
            </a:endParaRPr>
          </a:p>
        </p:txBody>
      </p:sp>
      <p:cxnSp>
        <p:nvCxnSpPr>
          <p:cNvPr id="100" name="Straight Connector 99"/>
          <p:cNvCxnSpPr/>
          <p:nvPr/>
        </p:nvCxnSpPr>
        <p:spPr>
          <a:xfrm>
            <a:off x="8519529" y="7707781"/>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7373113" y="7711894"/>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777259" y="7707781"/>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7634805" y="7711894"/>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p:nvCxnSpPr>
        <p:spPr>
          <a:xfrm>
            <a:off x="9054912" y="7707781"/>
            <a:ext cx="0" cy="461665"/>
          </a:xfrm>
          <a:prstGeom prst="line">
            <a:avLst/>
          </a:prstGeom>
        </p:spPr>
        <p:style>
          <a:lnRef idx="2">
            <a:schemeClr val="accent1"/>
          </a:lnRef>
          <a:fillRef idx="0">
            <a:schemeClr val="accent1"/>
          </a:fillRef>
          <a:effectRef idx="1">
            <a:schemeClr val="accent1"/>
          </a:effectRef>
          <a:fontRef idx="minor">
            <a:schemeClr val="tx1"/>
          </a:fontRef>
        </p:style>
      </p:cxnSp>
      <p:sp>
        <p:nvSpPr>
          <p:cNvPr id="106" name="TextBox 105"/>
          <p:cNvSpPr txBox="1"/>
          <p:nvPr/>
        </p:nvSpPr>
        <p:spPr>
          <a:xfrm>
            <a:off x="3455747" y="1631694"/>
            <a:ext cx="957548"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117" name="TextBox 116"/>
          <p:cNvSpPr txBox="1"/>
          <p:nvPr/>
        </p:nvSpPr>
        <p:spPr>
          <a:xfrm rot="18892000">
            <a:off x="9650134" y="2393834"/>
            <a:ext cx="700545" cy="369332"/>
          </a:xfrm>
          <a:prstGeom prst="rect">
            <a:avLst/>
          </a:prstGeom>
          <a:noFill/>
        </p:spPr>
        <p:txBody>
          <a:bodyPr wrap="none" rtlCol="0">
            <a:spAutoFit/>
          </a:bodyPr>
          <a:lstStyle/>
          <a:p>
            <a:r>
              <a:rPr lang="en-US" dirty="0" smtClean="0"/>
              <a:t>Same</a:t>
            </a:r>
            <a:endParaRPr lang="en-US" dirty="0"/>
          </a:p>
        </p:txBody>
      </p:sp>
      <p:sp>
        <p:nvSpPr>
          <p:cNvPr id="118" name="TextBox 117"/>
          <p:cNvSpPr txBox="1"/>
          <p:nvPr/>
        </p:nvSpPr>
        <p:spPr>
          <a:xfrm rot="18892000">
            <a:off x="13159772" y="2410114"/>
            <a:ext cx="700545" cy="369332"/>
          </a:xfrm>
          <a:prstGeom prst="rect">
            <a:avLst/>
          </a:prstGeom>
          <a:noFill/>
        </p:spPr>
        <p:txBody>
          <a:bodyPr wrap="none" rtlCol="0">
            <a:spAutoFit/>
          </a:bodyPr>
          <a:lstStyle/>
          <a:p>
            <a:r>
              <a:rPr lang="en-US" dirty="0" smtClean="0"/>
              <a:t>Same</a:t>
            </a:r>
            <a:endParaRPr lang="en-US" dirty="0"/>
          </a:p>
        </p:txBody>
      </p:sp>
      <p:sp>
        <p:nvSpPr>
          <p:cNvPr id="119" name="TextBox 118"/>
          <p:cNvSpPr txBox="1"/>
          <p:nvPr/>
        </p:nvSpPr>
        <p:spPr>
          <a:xfrm rot="2708000" flipH="1">
            <a:off x="10401995" y="2402686"/>
            <a:ext cx="1392366" cy="369332"/>
          </a:xfrm>
          <a:prstGeom prst="rect">
            <a:avLst/>
          </a:prstGeom>
          <a:noFill/>
        </p:spPr>
        <p:txBody>
          <a:bodyPr wrap="none" rtlCol="0">
            <a:spAutoFit/>
          </a:bodyPr>
          <a:lstStyle/>
          <a:p>
            <a:r>
              <a:rPr lang="en-US" dirty="0" smtClean="0"/>
              <a:t>Independent</a:t>
            </a:r>
            <a:endParaRPr lang="en-US" dirty="0"/>
          </a:p>
        </p:txBody>
      </p:sp>
      <p:sp>
        <p:nvSpPr>
          <p:cNvPr id="120" name="TextBox 119"/>
          <p:cNvSpPr txBox="1"/>
          <p:nvPr/>
        </p:nvSpPr>
        <p:spPr>
          <a:xfrm rot="2708000" flipH="1">
            <a:off x="13958415" y="2451528"/>
            <a:ext cx="1392366" cy="369332"/>
          </a:xfrm>
          <a:prstGeom prst="rect">
            <a:avLst/>
          </a:prstGeom>
          <a:noFill/>
        </p:spPr>
        <p:txBody>
          <a:bodyPr wrap="none" rtlCol="0">
            <a:spAutoFit/>
          </a:bodyPr>
          <a:lstStyle/>
          <a:p>
            <a:r>
              <a:rPr lang="en-US" dirty="0" smtClean="0"/>
              <a:t>Independent</a:t>
            </a:r>
            <a:endParaRPr lang="en-US" dirty="0"/>
          </a:p>
        </p:txBody>
      </p:sp>
      <p:sp>
        <p:nvSpPr>
          <p:cNvPr id="79" name="TextBox 78"/>
          <p:cNvSpPr txBox="1"/>
          <p:nvPr/>
        </p:nvSpPr>
        <p:spPr>
          <a:xfrm>
            <a:off x="3125045" y="1636961"/>
            <a:ext cx="290198" cy="461665"/>
          </a:xfrm>
          <a:prstGeom prst="rect">
            <a:avLst/>
          </a:prstGeom>
          <a:solidFill>
            <a:srgbClr val="0000FF"/>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nvGrpSpPr>
          <p:cNvPr id="131" name="Group 130"/>
          <p:cNvGrpSpPr/>
          <p:nvPr/>
        </p:nvGrpSpPr>
        <p:grpSpPr>
          <a:xfrm>
            <a:off x="612561" y="5399477"/>
            <a:ext cx="2207951" cy="1164189"/>
            <a:chOff x="5623367" y="3569658"/>
            <a:chExt cx="2207951" cy="1164189"/>
          </a:xfrm>
        </p:grpSpPr>
        <p:pic>
          <p:nvPicPr>
            <p:cNvPr id="132" name="Picture 131"/>
            <p:cNvPicPr>
              <a:picLocks noChangeAspect="1"/>
            </p:cNvPicPr>
            <p:nvPr/>
          </p:nvPicPr>
          <p:blipFill rotWithShape="1">
            <a:blip r:embed="rId3"/>
            <a:srcRect b="28069"/>
            <a:stretch/>
          </p:blipFill>
          <p:spPr>
            <a:xfrm>
              <a:off x="5623367" y="3569658"/>
              <a:ext cx="2207951" cy="1164189"/>
            </a:xfrm>
            <a:prstGeom prst="rect">
              <a:avLst/>
            </a:prstGeom>
          </p:spPr>
        </p:pic>
        <p:grpSp>
          <p:nvGrpSpPr>
            <p:cNvPr id="133" name="Group 132"/>
            <p:cNvGrpSpPr/>
            <p:nvPr/>
          </p:nvGrpSpPr>
          <p:grpSpPr>
            <a:xfrm>
              <a:off x="6695171" y="3583955"/>
              <a:ext cx="648683" cy="1120444"/>
              <a:chOff x="6672122" y="2517391"/>
              <a:chExt cx="751812" cy="1248357"/>
            </a:xfrm>
          </p:grpSpPr>
          <p:sp>
            <p:nvSpPr>
              <p:cNvPr id="135" name="Oval 134"/>
              <p:cNvSpPr/>
              <p:nvPr/>
            </p:nvSpPr>
            <p:spPr>
              <a:xfrm>
                <a:off x="6672122" y="2517391"/>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6" name="Oval 135"/>
              <p:cNvSpPr/>
              <p:nvPr/>
            </p:nvSpPr>
            <p:spPr>
              <a:xfrm>
                <a:off x="7349088" y="3112687"/>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7" name="Oval 136"/>
              <p:cNvSpPr/>
              <p:nvPr/>
            </p:nvSpPr>
            <p:spPr>
              <a:xfrm>
                <a:off x="6959291" y="3690902"/>
                <a:ext cx="74846" cy="74846"/>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34" name="Freeform 133"/>
            <p:cNvSpPr/>
            <p:nvPr/>
          </p:nvSpPr>
          <p:spPr>
            <a:xfrm>
              <a:off x="6738935" y="3615555"/>
              <a:ext cx="574537" cy="1066956"/>
            </a:xfrm>
            <a:custGeom>
              <a:avLst/>
              <a:gdLst>
                <a:gd name="connsiteX0" fmla="*/ 0 w 574537"/>
                <a:gd name="connsiteY0" fmla="*/ 0 h 1066956"/>
                <a:gd name="connsiteX1" fmla="*/ 574537 w 574537"/>
                <a:gd name="connsiteY1" fmla="*/ 535638 h 1066956"/>
                <a:gd name="connsiteX2" fmla="*/ 224631 w 574537"/>
                <a:gd name="connsiteY2" fmla="*/ 1066956 h 1066956"/>
              </a:gdLst>
              <a:ahLst/>
              <a:cxnLst>
                <a:cxn ang="0">
                  <a:pos x="connsiteX0" y="connsiteY0"/>
                </a:cxn>
                <a:cxn ang="0">
                  <a:pos x="connsiteX1" y="connsiteY1"/>
                </a:cxn>
                <a:cxn ang="0">
                  <a:pos x="connsiteX2" y="connsiteY2"/>
                </a:cxn>
              </a:cxnLst>
              <a:rect l="l" t="t" r="r" b="b"/>
              <a:pathLst>
                <a:path w="574537" h="1066956">
                  <a:moveTo>
                    <a:pt x="0" y="0"/>
                  </a:moveTo>
                  <a:lnTo>
                    <a:pt x="574537" y="535638"/>
                  </a:lnTo>
                  <a:lnTo>
                    <a:pt x="224631" y="1066956"/>
                  </a:ln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6" name="Group 5"/>
          <p:cNvGrpSpPr/>
          <p:nvPr/>
        </p:nvGrpSpPr>
        <p:grpSpPr>
          <a:xfrm>
            <a:off x="186090" y="3698836"/>
            <a:ext cx="2273007" cy="461665"/>
            <a:chOff x="241863" y="3279664"/>
            <a:chExt cx="2678457" cy="471572"/>
          </a:xfrm>
        </p:grpSpPr>
        <p:sp>
          <p:nvSpPr>
            <p:cNvPr id="138" name="TextBox 137"/>
            <p:cNvSpPr txBox="1"/>
            <p:nvPr/>
          </p:nvSpPr>
          <p:spPr>
            <a:xfrm>
              <a:off x="569230" y="327966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39" name="TextBox 138"/>
            <p:cNvSpPr txBox="1"/>
            <p:nvPr/>
          </p:nvSpPr>
          <p:spPr>
            <a:xfrm>
              <a:off x="241863" y="3282425"/>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140" name="TextBox 139"/>
            <p:cNvSpPr txBox="1"/>
            <p:nvPr/>
          </p:nvSpPr>
          <p:spPr>
            <a:xfrm>
              <a:off x="1962772" y="328430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41" name="TextBox 140"/>
            <p:cNvSpPr txBox="1"/>
            <p:nvPr/>
          </p:nvSpPr>
          <p:spPr>
            <a:xfrm>
              <a:off x="1632070" y="3289571"/>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grpSp>
        <p:nvGrpSpPr>
          <p:cNvPr id="142" name="Group 141"/>
          <p:cNvGrpSpPr/>
          <p:nvPr/>
        </p:nvGrpSpPr>
        <p:grpSpPr>
          <a:xfrm>
            <a:off x="2762748" y="3719036"/>
            <a:ext cx="2273007" cy="461665"/>
            <a:chOff x="241863" y="3279664"/>
            <a:chExt cx="2678457" cy="471572"/>
          </a:xfrm>
        </p:grpSpPr>
        <p:sp>
          <p:nvSpPr>
            <p:cNvPr id="143" name="TextBox 142"/>
            <p:cNvSpPr txBox="1"/>
            <p:nvPr/>
          </p:nvSpPr>
          <p:spPr>
            <a:xfrm>
              <a:off x="569230" y="3279664"/>
              <a:ext cx="957548" cy="461665"/>
            </a:xfrm>
            <a:prstGeom prst="rect">
              <a:avLst/>
            </a:prstGeom>
            <a:solidFill>
              <a:srgbClr val="0000FF"/>
            </a:solidFill>
          </p:spPr>
          <p:txBody>
            <a:bodyPr wrap="square" rtlCol="0">
              <a:spAutoFit/>
            </a:bodyPr>
            <a:lstStyle/>
            <a:p>
              <a:pPr algn="ctr"/>
              <a:endParaRPr lang="en-US" sz="2400" i="1" dirty="0">
                <a:solidFill>
                  <a:schemeClr val="bg1"/>
                </a:solidFill>
              </a:endParaRPr>
            </a:p>
          </p:txBody>
        </p:sp>
        <p:sp>
          <p:nvSpPr>
            <p:cNvPr id="144" name="TextBox 143"/>
            <p:cNvSpPr txBox="1"/>
            <p:nvPr/>
          </p:nvSpPr>
          <p:spPr>
            <a:xfrm>
              <a:off x="241863" y="3282425"/>
              <a:ext cx="290198" cy="461665"/>
            </a:xfrm>
            <a:prstGeom prst="rect">
              <a:avLst/>
            </a:prstGeom>
            <a:solidFill>
              <a:srgbClr val="0000FF"/>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145" name="TextBox 144"/>
            <p:cNvSpPr txBox="1"/>
            <p:nvPr/>
          </p:nvSpPr>
          <p:spPr>
            <a:xfrm>
              <a:off x="1962772" y="328430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46" name="TextBox 145"/>
            <p:cNvSpPr txBox="1"/>
            <p:nvPr/>
          </p:nvSpPr>
          <p:spPr>
            <a:xfrm>
              <a:off x="1632070" y="3289571"/>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sp>
        <p:nvSpPr>
          <p:cNvPr id="67" name="Rectangle 66"/>
          <p:cNvSpPr/>
          <p:nvPr/>
        </p:nvSpPr>
        <p:spPr>
          <a:xfrm>
            <a:off x="2840700" y="5058674"/>
            <a:ext cx="4194896" cy="1623536"/>
          </a:xfrm>
          <a:prstGeom prst="rect">
            <a:avLst/>
          </a:prstGeom>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b="1" u="sng" dirty="0" smtClean="0">
                <a:solidFill>
                  <a:schemeClr val="tx1"/>
                </a:solidFill>
              </a:rPr>
              <a:t>THE GOAL:</a:t>
            </a:r>
          </a:p>
          <a:p>
            <a:pPr algn="ctr"/>
            <a:r>
              <a:rPr lang="en-US" sz="2800" dirty="0" smtClean="0">
                <a:solidFill>
                  <a:schemeClr val="tx1"/>
                </a:solidFill>
              </a:rPr>
              <a:t>Level </a:t>
            </a:r>
            <a:r>
              <a:rPr lang="en-US" sz="2800" i="1" dirty="0" err="1" smtClean="0">
                <a:solidFill>
                  <a:schemeClr val="tx1"/>
                </a:solidFill>
              </a:rPr>
              <a:t>i</a:t>
            </a:r>
            <a:r>
              <a:rPr lang="en-US" sz="2800" dirty="0" smtClean="0">
                <a:solidFill>
                  <a:schemeClr val="tx1"/>
                </a:solidFill>
              </a:rPr>
              <a:t> </a:t>
            </a:r>
            <a:r>
              <a:rPr lang="en-US" sz="2800" dirty="0" smtClean="0">
                <a:solidFill>
                  <a:schemeClr val="tx1"/>
                </a:solidFill>
                <a:sym typeface="Wingdings"/>
              </a:rPr>
              <a:t> </a:t>
            </a:r>
            <a:r>
              <a:rPr lang="en-US" sz="2800" i="1" dirty="0" smtClean="0">
                <a:solidFill>
                  <a:schemeClr val="tx1"/>
                </a:solidFill>
                <a:sym typeface="Wingdings"/>
              </a:rPr>
              <a:t>i</a:t>
            </a:r>
            <a:r>
              <a:rPr lang="en-US" sz="2800" dirty="0" smtClean="0">
                <a:solidFill>
                  <a:schemeClr val="tx1"/>
                </a:solidFill>
                <a:sym typeface="Wingdings"/>
              </a:rPr>
              <a:t>+1 </a:t>
            </a:r>
            <a:r>
              <a:rPr lang="en-US" sz="2800" dirty="0" err="1" smtClean="0">
                <a:solidFill>
                  <a:schemeClr val="tx1"/>
                </a:solidFill>
                <a:sym typeface="Wingdings"/>
              </a:rPr>
              <a:t>st</a:t>
            </a:r>
            <a:endParaRPr lang="en-US" sz="2800" dirty="0">
              <a:solidFill>
                <a:schemeClr val="tx1"/>
              </a:solidFill>
              <a:sym typeface="Wingdings"/>
            </a:endParaRPr>
          </a:p>
          <a:p>
            <a:pPr algn="ctr"/>
            <a:r>
              <a:rPr lang="en-US" sz="2800" dirty="0" smtClean="0">
                <a:solidFill>
                  <a:schemeClr val="tx1"/>
                </a:solidFill>
                <a:sym typeface="Wingdings"/>
              </a:rPr>
              <a:t>Path structure preserved!</a:t>
            </a:r>
          </a:p>
        </p:txBody>
      </p:sp>
      <p:sp>
        <p:nvSpPr>
          <p:cNvPr id="165" name="TextBox 164"/>
          <p:cNvSpPr txBox="1"/>
          <p:nvPr/>
        </p:nvSpPr>
        <p:spPr>
          <a:xfrm>
            <a:off x="257462" y="2949437"/>
            <a:ext cx="1366092" cy="523220"/>
          </a:xfrm>
          <a:prstGeom prst="rect">
            <a:avLst/>
          </a:prstGeom>
          <a:noFill/>
        </p:spPr>
        <p:txBody>
          <a:bodyPr wrap="none" rtlCol="0">
            <a:spAutoFit/>
          </a:bodyPr>
          <a:lstStyle/>
          <a:p>
            <a:r>
              <a:rPr lang="en-US" sz="2800" dirty="0" smtClean="0"/>
              <a:t>Level 1:</a:t>
            </a:r>
            <a:endParaRPr lang="en-US" sz="2800" i="1" dirty="0"/>
          </a:p>
        </p:txBody>
      </p:sp>
      <p:grpSp>
        <p:nvGrpSpPr>
          <p:cNvPr id="180" name="Group 179"/>
          <p:cNvGrpSpPr/>
          <p:nvPr/>
        </p:nvGrpSpPr>
        <p:grpSpPr>
          <a:xfrm>
            <a:off x="5095397" y="3721494"/>
            <a:ext cx="2273007" cy="461665"/>
            <a:chOff x="241863" y="3279664"/>
            <a:chExt cx="2678457" cy="471572"/>
          </a:xfrm>
        </p:grpSpPr>
        <p:sp>
          <p:nvSpPr>
            <p:cNvPr id="181" name="TextBox 180"/>
            <p:cNvSpPr txBox="1"/>
            <p:nvPr/>
          </p:nvSpPr>
          <p:spPr>
            <a:xfrm>
              <a:off x="569230" y="327966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82" name="TextBox 181"/>
            <p:cNvSpPr txBox="1"/>
            <p:nvPr/>
          </p:nvSpPr>
          <p:spPr>
            <a:xfrm>
              <a:off x="241863" y="3282425"/>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183" name="TextBox 182"/>
            <p:cNvSpPr txBox="1"/>
            <p:nvPr/>
          </p:nvSpPr>
          <p:spPr>
            <a:xfrm>
              <a:off x="1962772" y="328430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84" name="TextBox 183"/>
            <p:cNvSpPr txBox="1"/>
            <p:nvPr/>
          </p:nvSpPr>
          <p:spPr>
            <a:xfrm>
              <a:off x="1632070" y="3289571"/>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grpSp>
        <p:nvGrpSpPr>
          <p:cNvPr id="185" name="Group 184"/>
          <p:cNvGrpSpPr/>
          <p:nvPr/>
        </p:nvGrpSpPr>
        <p:grpSpPr>
          <a:xfrm>
            <a:off x="7444121" y="3709134"/>
            <a:ext cx="2273007" cy="461665"/>
            <a:chOff x="241863" y="3279664"/>
            <a:chExt cx="2678457" cy="471572"/>
          </a:xfrm>
        </p:grpSpPr>
        <p:sp>
          <p:nvSpPr>
            <p:cNvPr id="186" name="TextBox 185"/>
            <p:cNvSpPr txBox="1"/>
            <p:nvPr/>
          </p:nvSpPr>
          <p:spPr>
            <a:xfrm>
              <a:off x="569230" y="3279664"/>
              <a:ext cx="957548" cy="461665"/>
            </a:xfrm>
            <a:prstGeom prst="rect">
              <a:avLst/>
            </a:prstGeom>
            <a:solidFill>
              <a:srgbClr val="800000"/>
            </a:solidFill>
          </p:spPr>
          <p:txBody>
            <a:bodyPr wrap="square" rtlCol="0">
              <a:spAutoFit/>
            </a:bodyPr>
            <a:lstStyle/>
            <a:p>
              <a:pPr algn="ctr"/>
              <a:endParaRPr lang="en-US" sz="2400" i="1" dirty="0">
                <a:solidFill>
                  <a:schemeClr val="bg1"/>
                </a:solidFill>
              </a:endParaRPr>
            </a:p>
          </p:txBody>
        </p:sp>
        <p:sp>
          <p:nvSpPr>
            <p:cNvPr id="187" name="TextBox 186"/>
            <p:cNvSpPr txBox="1"/>
            <p:nvPr/>
          </p:nvSpPr>
          <p:spPr>
            <a:xfrm>
              <a:off x="241863" y="3282425"/>
              <a:ext cx="290198" cy="461665"/>
            </a:xfrm>
            <a:prstGeom prst="rect">
              <a:avLst/>
            </a:prstGeom>
            <a:solidFill>
              <a:srgbClr val="800000"/>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188" name="TextBox 187"/>
            <p:cNvSpPr txBox="1"/>
            <p:nvPr/>
          </p:nvSpPr>
          <p:spPr>
            <a:xfrm>
              <a:off x="1962772" y="3284304"/>
              <a:ext cx="957548" cy="461665"/>
            </a:xfrm>
            <a:prstGeom prst="rect">
              <a:avLst/>
            </a:prstGeom>
            <a:solidFill>
              <a:schemeClr val="tx1">
                <a:lumMod val="85000"/>
                <a:lumOff val="15000"/>
              </a:schemeClr>
            </a:solidFill>
          </p:spPr>
          <p:txBody>
            <a:bodyPr wrap="square" rtlCol="0">
              <a:spAutoFit/>
            </a:bodyPr>
            <a:lstStyle/>
            <a:p>
              <a:pPr algn="ctr"/>
              <a:endParaRPr lang="en-US" sz="2400" i="1" dirty="0">
                <a:solidFill>
                  <a:schemeClr val="bg1"/>
                </a:solidFill>
              </a:endParaRPr>
            </a:p>
          </p:txBody>
        </p:sp>
        <p:sp>
          <p:nvSpPr>
            <p:cNvPr id="189" name="TextBox 188"/>
            <p:cNvSpPr txBox="1"/>
            <p:nvPr/>
          </p:nvSpPr>
          <p:spPr>
            <a:xfrm>
              <a:off x="1632070" y="3289571"/>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grpSp>
      <p:sp>
        <p:nvSpPr>
          <p:cNvPr id="91" name="Rectangle 90"/>
          <p:cNvSpPr/>
          <p:nvPr/>
        </p:nvSpPr>
        <p:spPr>
          <a:xfrm>
            <a:off x="5095397" y="1641831"/>
            <a:ext cx="4687358" cy="2851482"/>
          </a:xfrm>
          <a:prstGeom prst="rect">
            <a:avLst/>
          </a:prstGeom>
          <a:solidFill>
            <a:schemeClr val="bg1">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 name="TextBox 77"/>
          <p:cNvSpPr txBox="1"/>
          <p:nvPr/>
        </p:nvSpPr>
        <p:spPr>
          <a:xfrm>
            <a:off x="5698053" y="1611280"/>
            <a:ext cx="290198" cy="461665"/>
          </a:xfrm>
          <a:prstGeom prst="rect">
            <a:avLst/>
          </a:prstGeom>
          <a:solidFill>
            <a:schemeClr val="tx1">
              <a:lumMod val="85000"/>
              <a:lumOff val="15000"/>
            </a:schemeClr>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80" name="TextBox 79"/>
          <p:cNvSpPr txBox="1"/>
          <p:nvPr/>
        </p:nvSpPr>
        <p:spPr>
          <a:xfrm>
            <a:off x="7078206" y="1599695"/>
            <a:ext cx="290198" cy="461665"/>
          </a:xfrm>
          <a:prstGeom prst="rect">
            <a:avLst/>
          </a:prstGeom>
          <a:solidFill>
            <a:srgbClr val="800000"/>
          </a:solidFill>
        </p:spPr>
        <p:txBody>
          <a:bodyPr wrap="square" rtlCol="0">
            <a:spAutoFit/>
          </a:bodyPr>
          <a:lstStyle/>
          <a:p>
            <a:r>
              <a:rPr lang="en-US" sz="2400" i="1" dirty="0" smtClean="0">
                <a:solidFill>
                  <a:schemeClr val="bg1"/>
                </a:solidFill>
              </a:rPr>
              <a:t>  </a:t>
            </a:r>
            <a:endParaRPr lang="en-US" sz="2400" i="1" dirty="0">
              <a:solidFill>
                <a:schemeClr val="bg1"/>
              </a:solidFill>
            </a:endParaRPr>
          </a:p>
        </p:txBody>
      </p:sp>
      <p:sp>
        <p:nvSpPr>
          <p:cNvPr id="81" name="TextBox 80"/>
          <p:cNvSpPr txBox="1"/>
          <p:nvPr/>
        </p:nvSpPr>
        <p:spPr>
          <a:xfrm>
            <a:off x="6019134" y="1611280"/>
            <a:ext cx="957548" cy="461665"/>
          </a:xfrm>
          <a:prstGeom prst="rect">
            <a:avLst/>
          </a:prstGeom>
          <a:solidFill>
            <a:srgbClr val="262626"/>
          </a:solidFill>
        </p:spPr>
        <p:txBody>
          <a:bodyPr wrap="square" rtlCol="0">
            <a:spAutoFit/>
          </a:bodyPr>
          <a:lstStyle/>
          <a:p>
            <a:pPr algn="ctr"/>
            <a:endParaRPr lang="en-US" sz="2400" i="1" dirty="0">
              <a:solidFill>
                <a:schemeClr val="bg1"/>
              </a:solidFill>
            </a:endParaRPr>
          </a:p>
        </p:txBody>
      </p:sp>
      <p:sp>
        <p:nvSpPr>
          <p:cNvPr id="82" name="TextBox 81"/>
          <p:cNvSpPr txBox="1"/>
          <p:nvPr/>
        </p:nvSpPr>
        <p:spPr>
          <a:xfrm>
            <a:off x="7407167" y="1604401"/>
            <a:ext cx="957548" cy="461665"/>
          </a:xfrm>
          <a:prstGeom prst="rect">
            <a:avLst/>
          </a:prstGeom>
          <a:solidFill>
            <a:srgbClr val="800000"/>
          </a:solidFill>
        </p:spPr>
        <p:txBody>
          <a:bodyPr wrap="square" rtlCol="0">
            <a:spAutoFit/>
          </a:bodyPr>
          <a:lstStyle/>
          <a:p>
            <a:pPr algn="ctr"/>
            <a:endParaRPr lang="en-US" sz="2400" i="1" dirty="0">
              <a:solidFill>
                <a:schemeClr val="bg1"/>
              </a:solidFill>
            </a:endParaRPr>
          </a:p>
        </p:txBody>
      </p:sp>
    </p:spTree>
    <p:extLst>
      <p:ext uri="{BB962C8B-B14F-4D97-AF65-F5344CB8AC3E}">
        <p14:creationId xmlns:p14="http://schemas.microsoft.com/office/powerpoint/2010/main" val="237509361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Achieve DPF Key Structure</a:t>
            </a:r>
            <a:endParaRPr lang="en-US" dirty="0"/>
          </a:p>
        </p:txBody>
      </p:sp>
      <p:grpSp>
        <p:nvGrpSpPr>
          <p:cNvPr id="8" name="Group 7"/>
          <p:cNvGrpSpPr/>
          <p:nvPr/>
        </p:nvGrpSpPr>
        <p:grpSpPr>
          <a:xfrm>
            <a:off x="9502189" y="2846797"/>
            <a:ext cx="3324928" cy="2195288"/>
            <a:chOff x="2268844" y="709914"/>
            <a:chExt cx="6231018" cy="3373429"/>
          </a:xfrm>
        </p:grpSpPr>
        <p:pic>
          <p:nvPicPr>
            <p:cNvPr id="9" name="Picture 8"/>
            <p:cNvPicPr>
              <a:picLocks noChangeAspect="1"/>
            </p:cNvPicPr>
            <p:nvPr/>
          </p:nvPicPr>
          <p:blipFill>
            <a:blip r:embed="rId3"/>
            <a:stretch>
              <a:fillRect/>
            </a:stretch>
          </p:blipFill>
          <p:spPr>
            <a:xfrm>
              <a:off x="2268844" y="709914"/>
              <a:ext cx="6152627" cy="2771025"/>
            </a:xfrm>
            <a:prstGeom prst="rect">
              <a:avLst/>
            </a:prstGeom>
          </p:spPr>
        </p:pic>
        <p:pic>
          <p:nvPicPr>
            <p:cNvPr id="10" name="Picture 9"/>
            <p:cNvPicPr>
              <a:picLocks noChangeAspect="1"/>
            </p:cNvPicPr>
            <p:nvPr/>
          </p:nvPicPr>
          <p:blipFill>
            <a:blip r:embed="rId3"/>
            <a:stretch>
              <a:fillRect/>
            </a:stretch>
          </p:blipFill>
          <p:spPr>
            <a:xfrm>
              <a:off x="2268845" y="1618645"/>
              <a:ext cx="3095475" cy="2464698"/>
            </a:xfrm>
            <a:prstGeom prst="rect">
              <a:avLst/>
            </a:prstGeom>
          </p:spPr>
        </p:pic>
        <p:pic>
          <p:nvPicPr>
            <p:cNvPr id="11" name="Picture 10"/>
            <p:cNvPicPr>
              <a:picLocks noChangeAspect="1"/>
            </p:cNvPicPr>
            <p:nvPr/>
          </p:nvPicPr>
          <p:blipFill>
            <a:blip r:embed="rId3"/>
            <a:stretch>
              <a:fillRect/>
            </a:stretch>
          </p:blipFill>
          <p:spPr>
            <a:xfrm>
              <a:off x="5404387" y="1618645"/>
              <a:ext cx="3095475" cy="2464698"/>
            </a:xfrm>
            <a:prstGeom prst="rect">
              <a:avLst/>
            </a:prstGeom>
          </p:spPr>
        </p:pic>
      </p:grpSp>
      <p:cxnSp>
        <p:nvCxnSpPr>
          <p:cNvPr id="13" name="Straight Connector 12"/>
          <p:cNvCxnSpPr/>
          <p:nvPr/>
        </p:nvCxnSpPr>
        <p:spPr>
          <a:xfrm>
            <a:off x="5057347" y="1631694"/>
            <a:ext cx="0" cy="4689215"/>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5293318" y="4674739"/>
            <a:ext cx="5207651" cy="954107"/>
          </a:xfrm>
          <a:prstGeom prst="rect">
            <a:avLst/>
          </a:prstGeom>
          <a:noFill/>
        </p:spPr>
        <p:txBody>
          <a:bodyPr wrap="none" rtlCol="0">
            <a:spAutoFit/>
          </a:bodyPr>
          <a:lstStyle/>
          <a:p>
            <a:r>
              <a:rPr lang="en-US" sz="2800" dirty="0" smtClean="0"/>
              <a:t>Need next-level transformation </a:t>
            </a:r>
            <a:r>
              <a:rPr lang="en-US" sz="2800" dirty="0" err="1" smtClean="0"/>
              <a:t>st</a:t>
            </a:r>
            <a:r>
              <a:rPr lang="en-US" sz="2800" dirty="0" smtClean="0"/>
              <a:t>:</a:t>
            </a:r>
          </a:p>
          <a:p>
            <a:pPr marL="457200" indent="-457200">
              <a:buFont typeface="Arial"/>
              <a:buChar char="•"/>
            </a:pPr>
            <a:r>
              <a:rPr lang="en-US" sz="2800" i="1" dirty="0" smtClean="0"/>
              <a:t>Keys agree =&gt; </a:t>
            </a:r>
            <a:endParaRPr lang="en-US" sz="2800" i="1" dirty="0"/>
          </a:p>
        </p:txBody>
      </p:sp>
      <p:grpSp>
        <p:nvGrpSpPr>
          <p:cNvPr id="33" name="Group 32"/>
          <p:cNvGrpSpPr/>
          <p:nvPr/>
        </p:nvGrpSpPr>
        <p:grpSpPr>
          <a:xfrm>
            <a:off x="9707909" y="4148177"/>
            <a:ext cx="930831" cy="2172732"/>
            <a:chOff x="6647020" y="2527017"/>
            <a:chExt cx="930831" cy="2172732"/>
          </a:xfrm>
        </p:grpSpPr>
        <p:sp>
          <p:nvSpPr>
            <p:cNvPr id="16" name="Freeform 15"/>
            <p:cNvSpPr/>
            <p:nvPr/>
          </p:nvSpPr>
          <p:spPr>
            <a:xfrm>
              <a:off x="6684022" y="2561999"/>
              <a:ext cx="864927" cy="2102153"/>
            </a:xfrm>
            <a:custGeom>
              <a:avLst/>
              <a:gdLst>
                <a:gd name="connsiteX0" fmla="*/ 0 w 864927"/>
                <a:gd name="connsiteY0" fmla="*/ 0 h 2102153"/>
                <a:gd name="connsiteX1" fmla="*/ 864927 w 864927"/>
                <a:gd name="connsiteY1" fmla="*/ 585756 h 2102153"/>
                <a:gd name="connsiteX2" fmla="*/ 416041 w 864927"/>
                <a:gd name="connsiteY2" fmla="*/ 1111294 h 2102153"/>
                <a:gd name="connsiteX3" fmla="*/ 678804 w 864927"/>
                <a:gd name="connsiteY3" fmla="*/ 1642307 h 2102153"/>
                <a:gd name="connsiteX4" fmla="*/ 569319 w 864927"/>
                <a:gd name="connsiteY4" fmla="*/ 2102153 h 21021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927" h="2102153">
                  <a:moveTo>
                    <a:pt x="0" y="0"/>
                  </a:moveTo>
                  <a:lnTo>
                    <a:pt x="864927" y="585756"/>
                  </a:lnTo>
                  <a:lnTo>
                    <a:pt x="416041" y="1111294"/>
                  </a:lnTo>
                  <a:lnTo>
                    <a:pt x="678804" y="1642307"/>
                  </a:lnTo>
                  <a:lnTo>
                    <a:pt x="569319" y="2102153"/>
                  </a:lnTo>
                </a:path>
              </a:pathLst>
            </a:custGeom>
            <a:ln>
              <a:solidFill>
                <a:srgbClr val="8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Oval 16"/>
            <p:cNvSpPr/>
            <p:nvPr/>
          </p:nvSpPr>
          <p:spPr>
            <a:xfrm>
              <a:off x="6647020" y="252701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7503005" y="3112687"/>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7073996" y="3634788"/>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7325771" y="4174436"/>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7219197" y="4624903"/>
              <a:ext cx="74846" cy="74846"/>
            </a:xfrm>
            <a:prstGeom prst="ellipse">
              <a:avLst/>
            </a:prstGeom>
            <a:solidFill>
              <a:srgbClr val="800000"/>
            </a:solidFill>
            <a:ln>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48" name="Picture 47"/>
          <p:cNvPicPr>
            <a:picLocks noChangeAspect="1"/>
          </p:cNvPicPr>
          <p:nvPr/>
        </p:nvPicPr>
        <p:blipFill rotWithShape="1">
          <a:blip r:embed="rId3"/>
          <a:srcRect t="-1" b="62497"/>
          <a:stretch/>
        </p:blipFill>
        <p:spPr>
          <a:xfrm>
            <a:off x="307189" y="5652175"/>
            <a:ext cx="3035637" cy="929620"/>
          </a:xfrm>
          <a:prstGeom prst="rect">
            <a:avLst/>
          </a:prstGeom>
        </p:spPr>
      </p:pic>
      <p:sp>
        <p:nvSpPr>
          <p:cNvPr id="49" name="Oval 48"/>
          <p:cNvSpPr/>
          <p:nvPr/>
        </p:nvSpPr>
        <p:spPr>
          <a:xfrm>
            <a:off x="1788677" y="5663565"/>
            <a:ext cx="115665" cy="115665"/>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2552175" y="6466130"/>
            <a:ext cx="115665" cy="115665"/>
          </a:xfrm>
          <a:prstGeom prst="ellipse">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1" name="Straight Connector 50"/>
          <p:cNvCxnSpPr/>
          <p:nvPr/>
        </p:nvCxnSpPr>
        <p:spPr>
          <a:xfrm>
            <a:off x="1830228" y="5715349"/>
            <a:ext cx="821331" cy="860397"/>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364067" y="1550197"/>
            <a:ext cx="1366092" cy="523220"/>
          </a:xfrm>
          <a:prstGeom prst="rect">
            <a:avLst/>
          </a:prstGeom>
          <a:noFill/>
        </p:spPr>
        <p:txBody>
          <a:bodyPr wrap="none" rtlCol="0">
            <a:spAutoFit/>
          </a:bodyPr>
          <a:lstStyle/>
          <a:p>
            <a:r>
              <a:rPr lang="en-US" sz="2800" dirty="0" smtClean="0"/>
              <a:t>Level 0:</a:t>
            </a:r>
            <a:endParaRPr lang="en-US" sz="2800" i="1" dirty="0"/>
          </a:p>
        </p:txBody>
      </p:sp>
      <p:cxnSp>
        <p:nvCxnSpPr>
          <p:cNvPr id="4" name="Straight Connector 3"/>
          <p:cNvCxnSpPr/>
          <p:nvPr/>
        </p:nvCxnSpPr>
        <p:spPr>
          <a:xfrm>
            <a:off x="228621" y="1550197"/>
            <a:ext cx="8677265" cy="0"/>
          </a:xfrm>
          <a:prstGeom prst="line">
            <a:avLst/>
          </a:prstGeom>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3135308" y="1627054"/>
            <a:ext cx="957548" cy="461665"/>
          </a:xfrm>
          <a:prstGeom prst="rect">
            <a:avLst/>
          </a:prstGeom>
          <a:solidFill>
            <a:srgbClr val="0000FF"/>
          </a:solidFill>
        </p:spPr>
        <p:txBody>
          <a:bodyPr wrap="square" rtlCol="0">
            <a:spAutoFit/>
          </a:bodyPr>
          <a:lstStyle/>
          <a:p>
            <a:pPr algn="ctr"/>
            <a:r>
              <a:rPr lang="en-US" sz="2400" dirty="0" smtClean="0">
                <a:solidFill>
                  <a:schemeClr val="bg1"/>
                </a:solidFill>
              </a:rPr>
              <a:t>s</a:t>
            </a:r>
            <a:r>
              <a:rPr lang="en-US" sz="2400" baseline="30000" dirty="0" smtClean="0">
                <a:solidFill>
                  <a:schemeClr val="bg1"/>
                </a:solidFill>
              </a:rPr>
              <a:t>0</a:t>
            </a:r>
            <a:endParaRPr lang="en-US" sz="2400" i="1" baseline="30000" dirty="0">
              <a:solidFill>
                <a:schemeClr val="bg1"/>
              </a:solidFill>
            </a:endParaRPr>
          </a:p>
        </p:txBody>
      </p:sp>
      <p:sp>
        <p:nvSpPr>
          <p:cNvPr id="29" name="TextBox 28"/>
          <p:cNvSpPr txBox="1"/>
          <p:nvPr/>
        </p:nvSpPr>
        <p:spPr>
          <a:xfrm>
            <a:off x="2495571" y="1629374"/>
            <a:ext cx="532687" cy="461665"/>
          </a:xfrm>
          <a:prstGeom prst="rect">
            <a:avLst/>
          </a:prstGeom>
          <a:solidFill>
            <a:srgbClr val="0000FF"/>
          </a:solidFill>
        </p:spPr>
        <p:txBody>
          <a:bodyPr wrap="none" rtlCol="0">
            <a:spAutoFit/>
          </a:bodyPr>
          <a:lstStyle/>
          <a:p>
            <a:r>
              <a:rPr lang="en-US" sz="2400" dirty="0" smtClean="0">
                <a:solidFill>
                  <a:schemeClr val="bg1"/>
                </a:solidFill>
              </a:rPr>
              <a:t>t</a:t>
            </a:r>
            <a:r>
              <a:rPr lang="en-US" sz="2400" baseline="-25000" dirty="0" smtClean="0">
                <a:solidFill>
                  <a:schemeClr val="bg1"/>
                </a:solidFill>
              </a:rPr>
              <a:t>R</a:t>
            </a:r>
            <a:r>
              <a:rPr lang="en-US" sz="2400" baseline="30000" dirty="0" smtClean="0">
                <a:solidFill>
                  <a:schemeClr val="bg1"/>
                </a:solidFill>
              </a:rPr>
              <a:t>0</a:t>
            </a:r>
            <a:endParaRPr lang="en-US" sz="2400" i="1" baseline="30000" dirty="0">
              <a:solidFill>
                <a:schemeClr val="bg1"/>
              </a:solidFill>
            </a:endParaRPr>
          </a:p>
        </p:txBody>
      </p:sp>
      <p:sp>
        <p:nvSpPr>
          <p:cNvPr id="30" name="TextBox 29"/>
          <p:cNvSpPr txBox="1"/>
          <p:nvPr/>
        </p:nvSpPr>
        <p:spPr>
          <a:xfrm>
            <a:off x="7184022" y="1609432"/>
            <a:ext cx="921458" cy="461665"/>
          </a:xfrm>
          <a:prstGeom prst="rect">
            <a:avLst/>
          </a:prstGeom>
          <a:solidFill>
            <a:srgbClr val="800000"/>
          </a:solidFill>
        </p:spPr>
        <p:txBody>
          <a:bodyPr wrap="square" rtlCol="0">
            <a:spAutoFit/>
          </a:bodyPr>
          <a:lstStyle/>
          <a:p>
            <a:pPr algn="ctr"/>
            <a:r>
              <a:rPr lang="en-US" sz="2400" dirty="0" smtClean="0">
                <a:solidFill>
                  <a:schemeClr val="bg1"/>
                </a:solidFill>
              </a:rPr>
              <a:t>s’</a:t>
            </a:r>
            <a:r>
              <a:rPr lang="en-US" sz="2400" baseline="30000" dirty="0" smtClean="0">
                <a:solidFill>
                  <a:schemeClr val="bg1"/>
                </a:solidFill>
              </a:rPr>
              <a:t>0</a:t>
            </a:r>
            <a:endParaRPr lang="en-US" sz="2400" i="1" baseline="30000" dirty="0">
              <a:solidFill>
                <a:schemeClr val="bg1"/>
              </a:solidFill>
            </a:endParaRPr>
          </a:p>
        </p:txBody>
      </p:sp>
      <p:sp>
        <p:nvSpPr>
          <p:cNvPr id="31" name="TextBox 30"/>
          <p:cNvSpPr txBox="1"/>
          <p:nvPr/>
        </p:nvSpPr>
        <p:spPr>
          <a:xfrm>
            <a:off x="6511724" y="1611752"/>
            <a:ext cx="609480" cy="461665"/>
          </a:xfrm>
          <a:prstGeom prst="rect">
            <a:avLst/>
          </a:prstGeom>
          <a:solidFill>
            <a:srgbClr val="800000"/>
          </a:solidFill>
        </p:spPr>
        <p:txBody>
          <a:bodyPr wrap="none" rtlCol="0">
            <a:spAutoFit/>
          </a:bodyPr>
          <a:lstStyle/>
          <a:p>
            <a:r>
              <a:rPr lang="en-US" sz="2400" dirty="0" smtClean="0">
                <a:solidFill>
                  <a:schemeClr val="bg1"/>
                </a:solidFill>
              </a:rPr>
              <a:t>t’</a:t>
            </a:r>
            <a:r>
              <a:rPr lang="en-US" sz="2400" baseline="-25000" dirty="0" smtClean="0">
                <a:solidFill>
                  <a:schemeClr val="bg1"/>
                </a:solidFill>
              </a:rPr>
              <a:t>R</a:t>
            </a:r>
            <a:r>
              <a:rPr lang="en-US" sz="2400" baseline="30000" dirty="0" smtClean="0">
                <a:solidFill>
                  <a:schemeClr val="bg1"/>
                </a:solidFill>
              </a:rPr>
              <a:t>0</a:t>
            </a:r>
            <a:endParaRPr lang="en-US" sz="2400" i="1" baseline="30000" dirty="0">
              <a:solidFill>
                <a:schemeClr val="bg1"/>
              </a:solidFill>
            </a:endParaRPr>
          </a:p>
        </p:txBody>
      </p:sp>
      <p:sp>
        <p:nvSpPr>
          <p:cNvPr id="12" name="TextBox 11"/>
          <p:cNvSpPr txBox="1"/>
          <p:nvPr/>
        </p:nvSpPr>
        <p:spPr>
          <a:xfrm>
            <a:off x="2481087" y="2396065"/>
            <a:ext cx="607859" cy="369332"/>
          </a:xfrm>
          <a:prstGeom prst="rect">
            <a:avLst/>
          </a:prstGeom>
          <a:noFill/>
        </p:spPr>
        <p:txBody>
          <a:bodyPr wrap="none" rtlCol="0">
            <a:spAutoFit/>
          </a:bodyPr>
          <a:lstStyle/>
          <a:p>
            <a:r>
              <a:rPr lang="en-US" dirty="0" smtClean="0"/>
              <a:t>1 bit</a:t>
            </a:r>
            <a:endParaRPr lang="en-US" dirty="0"/>
          </a:p>
        </p:txBody>
      </p:sp>
      <p:sp>
        <p:nvSpPr>
          <p:cNvPr id="18" name="TextBox 17"/>
          <p:cNvSpPr txBox="1"/>
          <p:nvPr/>
        </p:nvSpPr>
        <p:spPr>
          <a:xfrm>
            <a:off x="3277053" y="2415232"/>
            <a:ext cx="685554" cy="369332"/>
          </a:xfrm>
          <a:prstGeom prst="rect">
            <a:avLst/>
          </a:prstGeom>
          <a:noFill/>
        </p:spPr>
        <p:txBody>
          <a:bodyPr wrap="none" rtlCol="0">
            <a:spAutoFit/>
          </a:bodyPr>
          <a:lstStyle/>
          <a:p>
            <a:r>
              <a:rPr lang="en-US" dirty="0" err="1" smtClean="0"/>
              <a:t>λ</a:t>
            </a:r>
            <a:r>
              <a:rPr lang="en-US" dirty="0" smtClean="0"/>
              <a:t> bits</a:t>
            </a:r>
            <a:endParaRPr lang="en-US" dirty="0"/>
          </a:p>
        </p:txBody>
      </p:sp>
      <p:cxnSp>
        <p:nvCxnSpPr>
          <p:cNvPr id="20" name="Straight Arrow Connector 19"/>
          <p:cNvCxnSpPr>
            <a:stCxn id="18" idx="0"/>
          </p:cNvCxnSpPr>
          <p:nvPr/>
        </p:nvCxnSpPr>
        <p:spPr>
          <a:xfrm flipH="1" flipV="1">
            <a:off x="3614082" y="2115742"/>
            <a:ext cx="5748" cy="29949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1865086" y="1629815"/>
            <a:ext cx="507540" cy="461665"/>
          </a:xfrm>
          <a:prstGeom prst="rect">
            <a:avLst/>
          </a:prstGeom>
          <a:solidFill>
            <a:srgbClr val="262626"/>
          </a:solidFill>
        </p:spPr>
        <p:txBody>
          <a:bodyPr wrap="none" rtlCol="0">
            <a:spAutoFit/>
          </a:bodyPr>
          <a:lstStyle/>
          <a:p>
            <a:r>
              <a:rPr lang="en-US" sz="2400" dirty="0" smtClean="0">
                <a:solidFill>
                  <a:schemeClr val="bg1"/>
                </a:solidFill>
              </a:rPr>
              <a:t>t</a:t>
            </a:r>
            <a:r>
              <a:rPr lang="en-US" sz="2400" baseline="-25000" dirty="0" smtClean="0">
                <a:solidFill>
                  <a:schemeClr val="bg1"/>
                </a:solidFill>
              </a:rPr>
              <a:t>L</a:t>
            </a:r>
            <a:r>
              <a:rPr lang="en-US" sz="2400" baseline="30000" dirty="0" smtClean="0">
                <a:solidFill>
                  <a:schemeClr val="bg1"/>
                </a:solidFill>
              </a:rPr>
              <a:t>0</a:t>
            </a:r>
            <a:endParaRPr lang="en-US" sz="2400" i="1" baseline="30000" dirty="0">
              <a:solidFill>
                <a:schemeClr val="bg1"/>
              </a:solidFill>
            </a:endParaRPr>
          </a:p>
        </p:txBody>
      </p:sp>
      <p:sp>
        <p:nvSpPr>
          <p:cNvPr id="45" name="TextBox 44"/>
          <p:cNvSpPr txBox="1"/>
          <p:nvPr/>
        </p:nvSpPr>
        <p:spPr>
          <a:xfrm>
            <a:off x="1818792" y="2402511"/>
            <a:ext cx="607859" cy="369332"/>
          </a:xfrm>
          <a:prstGeom prst="rect">
            <a:avLst/>
          </a:prstGeom>
          <a:noFill/>
        </p:spPr>
        <p:txBody>
          <a:bodyPr wrap="none" rtlCol="0">
            <a:spAutoFit/>
          </a:bodyPr>
          <a:lstStyle/>
          <a:p>
            <a:r>
              <a:rPr lang="en-US" dirty="0" smtClean="0"/>
              <a:t>1 bit</a:t>
            </a:r>
            <a:endParaRPr lang="en-US" dirty="0"/>
          </a:p>
        </p:txBody>
      </p:sp>
      <p:cxnSp>
        <p:nvCxnSpPr>
          <p:cNvPr id="46" name="Straight Arrow Connector 45"/>
          <p:cNvCxnSpPr>
            <a:stCxn id="45" idx="0"/>
          </p:cNvCxnSpPr>
          <p:nvPr/>
        </p:nvCxnSpPr>
        <p:spPr>
          <a:xfrm flipV="1">
            <a:off x="2122722" y="2126480"/>
            <a:ext cx="0" cy="2760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flipV="1">
            <a:off x="2796125" y="2164582"/>
            <a:ext cx="0" cy="2760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5862267" y="1611752"/>
            <a:ext cx="584333" cy="461665"/>
          </a:xfrm>
          <a:prstGeom prst="rect">
            <a:avLst/>
          </a:prstGeom>
          <a:solidFill>
            <a:schemeClr val="tx1">
              <a:lumMod val="85000"/>
              <a:lumOff val="15000"/>
            </a:schemeClr>
          </a:solidFill>
        </p:spPr>
        <p:txBody>
          <a:bodyPr wrap="none" rtlCol="0">
            <a:spAutoFit/>
          </a:bodyPr>
          <a:lstStyle/>
          <a:p>
            <a:r>
              <a:rPr lang="en-US" sz="2400" dirty="0" smtClean="0">
                <a:solidFill>
                  <a:schemeClr val="bg1"/>
                </a:solidFill>
              </a:rPr>
              <a:t>t’</a:t>
            </a:r>
            <a:r>
              <a:rPr lang="en-US" sz="2400" baseline="-25000" dirty="0" smtClean="0">
                <a:solidFill>
                  <a:schemeClr val="bg1"/>
                </a:solidFill>
              </a:rPr>
              <a:t>L</a:t>
            </a:r>
            <a:r>
              <a:rPr lang="en-US" sz="2400" baseline="30000" dirty="0" smtClean="0">
                <a:solidFill>
                  <a:schemeClr val="bg1"/>
                </a:solidFill>
              </a:rPr>
              <a:t>0</a:t>
            </a:r>
            <a:endParaRPr lang="en-US" sz="2400" i="1" baseline="30000" dirty="0">
              <a:solidFill>
                <a:schemeClr val="bg1"/>
              </a:solidFill>
            </a:endParaRPr>
          </a:p>
        </p:txBody>
      </p:sp>
      <p:sp>
        <p:nvSpPr>
          <p:cNvPr id="56" name="TextBox 55"/>
          <p:cNvSpPr txBox="1"/>
          <p:nvPr/>
        </p:nvSpPr>
        <p:spPr>
          <a:xfrm>
            <a:off x="868599" y="2976497"/>
            <a:ext cx="710680" cy="461665"/>
          </a:xfrm>
          <a:prstGeom prst="rect">
            <a:avLst/>
          </a:prstGeom>
          <a:solidFill>
            <a:srgbClr val="0000FF"/>
          </a:solidFill>
        </p:spPr>
        <p:txBody>
          <a:bodyPr wrap="square" rtlCol="0">
            <a:spAutoFit/>
          </a:bodyPr>
          <a:lstStyle/>
          <a:p>
            <a:pPr algn="ctr"/>
            <a:r>
              <a:rPr lang="en-US" sz="2400" dirty="0" smtClean="0">
                <a:solidFill>
                  <a:schemeClr val="bg1"/>
                </a:solidFill>
              </a:rPr>
              <a:t>s</a:t>
            </a:r>
            <a:r>
              <a:rPr lang="en-US" sz="2400" baseline="30000" dirty="0" smtClean="0">
                <a:solidFill>
                  <a:schemeClr val="bg1"/>
                </a:solidFill>
              </a:rPr>
              <a:t>0</a:t>
            </a:r>
            <a:endParaRPr lang="en-US" sz="2400" i="1" baseline="30000" dirty="0">
              <a:solidFill>
                <a:schemeClr val="bg1"/>
              </a:solidFill>
            </a:endParaRPr>
          </a:p>
        </p:txBody>
      </p:sp>
      <p:sp>
        <p:nvSpPr>
          <p:cNvPr id="57" name="TextBox 56"/>
          <p:cNvSpPr txBox="1"/>
          <p:nvPr/>
        </p:nvSpPr>
        <p:spPr>
          <a:xfrm>
            <a:off x="2122722" y="2976497"/>
            <a:ext cx="2804376" cy="461665"/>
          </a:xfrm>
          <a:prstGeom prst="rect">
            <a:avLst/>
          </a:prstGeom>
          <a:solidFill>
            <a:srgbClr val="0000FF"/>
          </a:solidFill>
        </p:spPr>
        <p:txBody>
          <a:bodyPr wrap="square" rtlCol="0">
            <a:spAutoFit/>
          </a:bodyPr>
          <a:lstStyle/>
          <a:p>
            <a:pPr algn="ctr"/>
            <a:endParaRPr lang="en-US" sz="2400" dirty="0">
              <a:solidFill>
                <a:schemeClr val="bg1"/>
              </a:solidFill>
            </a:endParaRPr>
          </a:p>
        </p:txBody>
      </p:sp>
      <p:sp>
        <p:nvSpPr>
          <p:cNvPr id="58" name="Right Arrow 57"/>
          <p:cNvSpPr/>
          <p:nvPr/>
        </p:nvSpPr>
        <p:spPr>
          <a:xfrm>
            <a:off x="1629016" y="3108120"/>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TextBox 58"/>
          <p:cNvSpPr txBox="1"/>
          <p:nvPr/>
        </p:nvSpPr>
        <p:spPr>
          <a:xfrm>
            <a:off x="1550380" y="2846797"/>
            <a:ext cx="574872" cy="369332"/>
          </a:xfrm>
          <a:prstGeom prst="rect">
            <a:avLst/>
          </a:prstGeom>
          <a:noFill/>
        </p:spPr>
        <p:txBody>
          <a:bodyPr wrap="none" rtlCol="0">
            <a:spAutoFit/>
          </a:bodyPr>
          <a:lstStyle/>
          <a:p>
            <a:r>
              <a:rPr lang="en-US" dirty="0" smtClean="0"/>
              <a:t>PRG</a:t>
            </a:r>
            <a:endParaRPr lang="en-US" dirty="0"/>
          </a:p>
        </p:txBody>
      </p:sp>
      <p:cxnSp>
        <p:nvCxnSpPr>
          <p:cNvPr id="61" name="Straight Connector 60"/>
          <p:cNvCxnSpPr>
            <a:stCxn id="57" idx="0"/>
            <a:endCxn id="57" idx="2"/>
          </p:cNvCxnSpPr>
          <p:nvPr/>
        </p:nvCxnSpPr>
        <p:spPr>
          <a:xfrm>
            <a:off x="3524910" y="2976497"/>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2378494" y="2980610"/>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3782640" y="2976497"/>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2640186" y="2980610"/>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4060293" y="2976497"/>
            <a:ext cx="0" cy="461665"/>
          </a:xfrm>
          <a:prstGeom prst="line">
            <a:avLst/>
          </a:prstGeom>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5174975" y="2926912"/>
            <a:ext cx="736135" cy="461665"/>
          </a:xfrm>
          <a:prstGeom prst="rect">
            <a:avLst/>
          </a:prstGeom>
          <a:solidFill>
            <a:srgbClr val="800000"/>
          </a:solidFill>
        </p:spPr>
        <p:txBody>
          <a:bodyPr wrap="square" rtlCol="0">
            <a:spAutoFit/>
          </a:bodyPr>
          <a:lstStyle/>
          <a:p>
            <a:pPr algn="ctr"/>
            <a:r>
              <a:rPr lang="en-US" sz="2400" dirty="0" smtClean="0">
                <a:solidFill>
                  <a:schemeClr val="bg1"/>
                </a:solidFill>
              </a:rPr>
              <a:t>s’</a:t>
            </a:r>
            <a:r>
              <a:rPr lang="en-US" sz="2400" baseline="30000" dirty="0" smtClean="0">
                <a:solidFill>
                  <a:schemeClr val="bg1"/>
                </a:solidFill>
              </a:rPr>
              <a:t>0</a:t>
            </a:r>
            <a:endParaRPr lang="en-US" sz="2400" i="1" baseline="30000" dirty="0">
              <a:solidFill>
                <a:schemeClr val="bg1"/>
              </a:solidFill>
            </a:endParaRPr>
          </a:p>
        </p:txBody>
      </p:sp>
      <p:sp>
        <p:nvSpPr>
          <p:cNvPr id="69" name="TextBox 68"/>
          <p:cNvSpPr txBox="1"/>
          <p:nvPr/>
        </p:nvSpPr>
        <p:spPr>
          <a:xfrm>
            <a:off x="6471788" y="2926912"/>
            <a:ext cx="2559247" cy="461665"/>
          </a:xfrm>
          <a:prstGeom prst="rect">
            <a:avLst/>
          </a:prstGeom>
          <a:solidFill>
            <a:srgbClr val="800000"/>
          </a:solidFill>
        </p:spPr>
        <p:txBody>
          <a:bodyPr wrap="square" rtlCol="0">
            <a:spAutoFit/>
          </a:bodyPr>
          <a:lstStyle/>
          <a:p>
            <a:pPr algn="ctr"/>
            <a:endParaRPr lang="en-US" sz="2400" dirty="0">
              <a:solidFill>
                <a:schemeClr val="bg1"/>
              </a:solidFill>
            </a:endParaRPr>
          </a:p>
        </p:txBody>
      </p:sp>
      <p:sp>
        <p:nvSpPr>
          <p:cNvPr id="71" name="TextBox 70"/>
          <p:cNvSpPr txBox="1"/>
          <p:nvPr/>
        </p:nvSpPr>
        <p:spPr>
          <a:xfrm>
            <a:off x="5894829" y="2797212"/>
            <a:ext cx="652651" cy="369332"/>
          </a:xfrm>
          <a:prstGeom prst="rect">
            <a:avLst/>
          </a:prstGeom>
          <a:noFill/>
        </p:spPr>
        <p:txBody>
          <a:bodyPr wrap="square" rtlCol="0">
            <a:spAutoFit/>
          </a:bodyPr>
          <a:lstStyle/>
          <a:p>
            <a:r>
              <a:rPr lang="en-US" dirty="0" smtClean="0"/>
              <a:t>PRG</a:t>
            </a:r>
            <a:endParaRPr lang="en-US" dirty="0"/>
          </a:p>
        </p:txBody>
      </p:sp>
      <p:cxnSp>
        <p:nvCxnSpPr>
          <p:cNvPr id="72" name="Straight Connector 71"/>
          <p:cNvCxnSpPr>
            <a:stCxn id="69" idx="0"/>
            <a:endCxn id="69" idx="2"/>
          </p:cNvCxnSpPr>
          <p:nvPr/>
        </p:nvCxnSpPr>
        <p:spPr>
          <a:xfrm>
            <a:off x="7751412" y="2926912"/>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6766275" y="2931025"/>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a:off x="8023892" y="2926912"/>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7093091" y="2931025"/>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8334107" y="2926912"/>
            <a:ext cx="0" cy="461665"/>
          </a:xfrm>
          <a:prstGeom prst="line">
            <a:avLst/>
          </a:prstGeom>
          <a:ln>
            <a:solidFill>
              <a:schemeClr val="accent2">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83" name="Right Arrow 82"/>
          <p:cNvSpPr/>
          <p:nvPr/>
        </p:nvSpPr>
        <p:spPr>
          <a:xfrm>
            <a:off x="5991711" y="3075560"/>
            <a:ext cx="426823" cy="263247"/>
          </a:xfrm>
          <a:prstGeom prst="rightArrow">
            <a:avLst/>
          </a:prstGeom>
          <a:solidFill>
            <a:srgbClr val="FCD5B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4" name="Picture 83"/>
          <p:cNvPicPr>
            <a:picLocks noChangeAspect="1"/>
          </p:cNvPicPr>
          <p:nvPr/>
        </p:nvPicPr>
        <p:blipFill rotWithShape="1">
          <a:blip r:embed="rId3"/>
          <a:srcRect l="17548" t="-1" r="19186" b="62497"/>
          <a:stretch/>
        </p:blipFill>
        <p:spPr>
          <a:xfrm>
            <a:off x="6859053" y="5526288"/>
            <a:ext cx="1920525" cy="929620"/>
          </a:xfrm>
          <a:prstGeom prst="rect">
            <a:avLst/>
          </a:prstGeom>
        </p:spPr>
      </p:pic>
      <p:sp>
        <p:nvSpPr>
          <p:cNvPr id="85" name="Oval 84"/>
          <p:cNvSpPr/>
          <p:nvPr/>
        </p:nvSpPr>
        <p:spPr>
          <a:xfrm>
            <a:off x="7807859" y="5537678"/>
            <a:ext cx="115665" cy="115665"/>
          </a:xfrm>
          <a:prstGeom prst="ellipse">
            <a:avLst/>
          </a:prstGeom>
          <a:solidFill>
            <a:srgbClr val="800000"/>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6" name="Oval 85"/>
          <p:cNvSpPr/>
          <p:nvPr/>
        </p:nvSpPr>
        <p:spPr>
          <a:xfrm>
            <a:off x="8571357" y="6340243"/>
            <a:ext cx="115665" cy="115665"/>
          </a:xfrm>
          <a:prstGeom prst="ellipse">
            <a:avLst/>
          </a:prstGeom>
          <a:solidFill>
            <a:srgbClr val="800000"/>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7" name="Straight Connector 86"/>
          <p:cNvCxnSpPr/>
          <p:nvPr/>
        </p:nvCxnSpPr>
        <p:spPr>
          <a:xfrm>
            <a:off x="7849410" y="5589462"/>
            <a:ext cx="821331" cy="860397"/>
          </a:xfrm>
          <a:prstGeom prst="line">
            <a:avLst/>
          </a:prstGeom>
          <a:ln>
            <a:solidFill>
              <a:srgbClr val="800000"/>
            </a:solidFill>
          </a:ln>
        </p:spPr>
        <p:style>
          <a:lnRef idx="2">
            <a:schemeClr val="accent1"/>
          </a:lnRef>
          <a:fillRef idx="0">
            <a:schemeClr val="accent1"/>
          </a:fillRef>
          <a:effectRef idx="1">
            <a:schemeClr val="accent1"/>
          </a:effectRef>
          <a:fontRef idx="minor">
            <a:schemeClr val="tx1"/>
          </a:fontRef>
        </p:style>
      </p:cxnSp>
      <p:sp>
        <p:nvSpPr>
          <p:cNvPr id="67" name="Rectangle 66"/>
          <p:cNvSpPr/>
          <p:nvPr/>
        </p:nvSpPr>
        <p:spPr>
          <a:xfrm>
            <a:off x="2888903" y="5467640"/>
            <a:ext cx="3967270" cy="122037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Once we </a:t>
            </a:r>
            <a:r>
              <a:rPr lang="en-US" sz="2400" b="1" dirty="0" smtClean="0">
                <a:solidFill>
                  <a:schemeClr val="tx1"/>
                </a:solidFill>
              </a:rPr>
              <a:t>leave</a:t>
            </a:r>
            <a:r>
              <a:rPr lang="en-US" sz="2400" dirty="0" smtClean="0">
                <a:solidFill>
                  <a:schemeClr val="tx1"/>
                </a:solidFill>
              </a:rPr>
              <a:t> the special path, want the keys to </a:t>
            </a:r>
            <a:r>
              <a:rPr lang="en-US" sz="2400" b="1" dirty="0" smtClean="0">
                <a:solidFill>
                  <a:schemeClr val="tx1"/>
                </a:solidFill>
              </a:rPr>
              <a:t>agree</a:t>
            </a:r>
            <a:endParaRPr lang="en-US" sz="2400" b="1" dirty="0">
              <a:solidFill>
                <a:schemeClr val="tx1"/>
              </a:solidFill>
            </a:endParaRPr>
          </a:p>
        </p:txBody>
      </p:sp>
      <p:sp>
        <p:nvSpPr>
          <p:cNvPr id="91" name="Rectangle 90"/>
          <p:cNvSpPr/>
          <p:nvPr/>
        </p:nvSpPr>
        <p:spPr>
          <a:xfrm>
            <a:off x="457201" y="2164583"/>
            <a:ext cx="3063830" cy="1433292"/>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 name="Rectangle 91"/>
          <p:cNvSpPr/>
          <p:nvPr/>
        </p:nvSpPr>
        <p:spPr>
          <a:xfrm>
            <a:off x="3354704" y="2123943"/>
            <a:ext cx="738152" cy="802969"/>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 name="Oval 89"/>
          <p:cNvSpPr/>
          <p:nvPr/>
        </p:nvSpPr>
        <p:spPr>
          <a:xfrm>
            <a:off x="3277052" y="2829772"/>
            <a:ext cx="1795613" cy="768102"/>
          </a:xfrm>
          <a:prstGeom prst="ellipse">
            <a:avLst/>
          </a:prstGeom>
          <a:noFill/>
          <a:ln w="63500">
            <a:solidFill>
              <a:schemeClr val="tx1"/>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 name="Oval 88"/>
          <p:cNvSpPr/>
          <p:nvPr/>
        </p:nvSpPr>
        <p:spPr>
          <a:xfrm>
            <a:off x="1547611" y="1287396"/>
            <a:ext cx="2806630" cy="1173789"/>
          </a:xfrm>
          <a:prstGeom prst="ellipse">
            <a:avLst/>
          </a:prstGeom>
          <a:noFill/>
          <a:ln w="63500">
            <a:solidFill>
              <a:schemeClr val="tx1"/>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7" name="TextBox 96"/>
          <p:cNvSpPr txBox="1"/>
          <p:nvPr/>
        </p:nvSpPr>
        <p:spPr>
          <a:xfrm>
            <a:off x="1830228" y="4188400"/>
            <a:ext cx="2804376" cy="461665"/>
          </a:xfrm>
          <a:prstGeom prst="rect">
            <a:avLst/>
          </a:prstGeom>
          <a:solidFill>
            <a:schemeClr val="tx1">
              <a:lumMod val="75000"/>
              <a:lumOff val="25000"/>
            </a:schemeClr>
          </a:solidFill>
        </p:spPr>
        <p:txBody>
          <a:bodyPr wrap="square" rtlCol="0">
            <a:spAutoFit/>
          </a:bodyPr>
          <a:lstStyle/>
          <a:p>
            <a:pPr algn="ctr"/>
            <a:endParaRPr lang="en-US" sz="2400" dirty="0">
              <a:solidFill>
                <a:schemeClr val="bg1"/>
              </a:solidFill>
            </a:endParaRPr>
          </a:p>
        </p:txBody>
      </p:sp>
      <p:cxnSp>
        <p:nvCxnSpPr>
          <p:cNvPr id="100" name="Straight Connector 99"/>
          <p:cNvCxnSpPr>
            <a:stCxn id="97" idx="0"/>
            <a:endCxn id="97" idx="2"/>
          </p:cNvCxnSpPr>
          <p:nvPr/>
        </p:nvCxnSpPr>
        <p:spPr>
          <a:xfrm>
            <a:off x="3232416" y="4188400"/>
            <a:ext cx="0" cy="461665"/>
          </a:xfrm>
          <a:prstGeom prst="line">
            <a:avLst/>
          </a:prstGeom>
          <a:ln w="38100"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2086000" y="4192513"/>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3490146" y="4188400"/>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3" name="Straight Connector 102"/>
          <p:cNvCxnSpPr/>
          <p:nvPr/>
        </p:nvCxnSpPr>
        <p:spPr>
          <a:xfrm>
            <a:off x="2347692" y="4192513"/>
            <a:ext cx="0" cy="461665"/>
          </a:xfrm>
          <a:prstGeom prst="line">
            <a:avLst/>
          </a:prstGeom>
        </p:spPr>
        <p:style>
          <a:lnRef idx="2">
            <a:schemeClr val="accent1"/>
          </a:lnRef>
          <a:fillRef idx="0">
            <a:schemeClr val="accent1"/>
          </a:fillRef>
          <a:effectRef idx="1">
            <a:schemeClr val="accent1"/>
          </a:effectRef>
          <a:fontRef idx="minor">
            <a:schemeClr val="tx1"/>
          </a:fontRef>
        </p:style>
      </p:cxnSp>
      <p:cxnSp>
        <p:nvCxnSpPr>
          <p:cNvPr id="104" name="Straight Connector 103"/>
          <p:cNvCxnSpPr/>
          <p:nvPr/>
        </p:nvCxnSpPr>
        <p:spPr>
          <a:xfrm>
            <a:off x="3767799" y="4188400"/>
            <a:ext cx="0" cy="461665"/>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5776878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58182" y="5131660"/>
            <a:ext cx="8328618" cy="712902"/>
          </a:xfrm>
          <a:prstGeom prst="rect">
            <a:avLst/>
          </a:prstGeom>
          <a:gradFill flip="none" rotWithShape="1">
            <a:gsLst>
              <a:gs pos="0">
                <a:schemeClr val="tx2">
                  <a:lumMod val="20000"/>
                  <a:lumOff val="80000"/>
                  <a:alpha val="70000"/>
                </a:schemeClr>
              </a:gs>
              <a:gs pos="100000">
                <a:schemeClr val="tx2">
                  <a:lumMod val="60000"/>
                  <a:lumOff val="40000"/>
                  <a:alpha val="70000"/>
                </a:schemeClr>
              </a:gs>
            </a:gsLst>
            <a:lin ang="16200000" scaled="0"/>
            <a:tileRect/>
          </a:gradFill>
          <a:ln>
            <a:noFill/>
          </a:ln>
          <a:effectLst>
            <a:outerShdw blurRad="50800" dist="381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
        <p:nvSpPr>
          <p:cNvPr id="5" name="Rectangle 4"/>
          <p:cNvSpPr/>
          <p:nvPr/>
        </p:nvSpPr>
        <p:spPr>
          <a:xfrm>
            <a:off x="341901" y="3842108"/>
            <a:ext cx="8344899" cy="1159802"/>
          </a:xfrm>
          <a:prstGeom prst="rect">
            <a:avLst/>
          </a:prstGeom>
          <a:gradFill flip="none" rotWithShape="1">
            <a:gsLst>
              <a:gs pos="0">
                <a:schemeClr val="accent2">
                  <a:lumMod val="40000"/>
                  <a:lumOff val="60000"/>
                  <a:alpha val="70000"/>
                </a:schemeClr>
              </a:gs>
              <a:gs pos="100000">
                <a:srgbClr val="800000">
                  <a:alpha val="70000"/>
                </a:srgbClr>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
        <p:nvSpPr>
          <p:cNvPr id="4" name="Rectangle 3"/>
          <p:cNvSpPr/>
          <p:nvPr/>
        </p:nvSpPr>
        <p:spPr>
          <a:xfrm>
            <a:off x="358182" y="1600200"/>
            <a:ext cx="8344899" cy="2102585"/>
          </a:xfrm>
          <a:prstGeom prst="rect">
            <a:avLst/>
          </a:prstGeom>
          <a:gradFill flip="none" rotWithShape="1">
            <a:gsLst>
              <a:gs pos="0">
                <a:srgbClr val="008000">
                  <a:alpha val="50000"/>
                </a:srgbClr>
              </a:gs>
              <a:gs pos="100000">
                <a:srgbClr val="FFFFFF">
                  <a:alpha val="50000"/>
                </a:srgbClr>
              </a:gs>
            </a:gsLst>
            <a:lin ang="54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
        <p:nvSpPr>
          <p:cNvPr id="2" name="Title 1"/>
          <p:cNvSpPr>
            <a:spLocks noGrp="1"/>
          </p:cNvSpPr>
          <p:nvPr>
            <p:ph type="title"/>
          </p:nvPr>
        </p:nvSpPr>
        <p:spPr/>
        <p:txBody>
          <a:bodyPr/>
          <a:lstStyle/>
          <a:p>
            <a:r>
              <a:rPr lang="en-US" dirty="0" smtClean="0"/>
              <a:t>Overview of the Talk</a:t>
            </a:r>
            <a:endParaRPr lang="en-US" dirty="0"/>
          </a:p>
        </p:txBody>
      </p:sp>
      <p:sp>
        <p:nvSpPr>
          <p:cNvPr id="3" name="Content Placeholder 2"/>
          <p:cNvSpPr>
            <a:spLocks noGrp="1"/>
          </p:cNvSpPr>
          <p:nvPr>
            <p:ph idx="1"/>
          </p:nvPr>
        </p:nvSpPr>
        <p:spPr>
          <a:xfrm>
            <a:off x="582706" y="1600200"/>
            <a:ext cx="8104094" cy="4525963"/>
          </a:xfrm>
        </p:spPr>
        <p:txBody>
          <a:bodyPr>
            <a:normAutofit/>
          </a:bodyPr>
          <a:lstStyle/>
          <a:p>
            <a:r>
              <a:rPr lang="en-US" b="1" dirty="0" smtClean="0"/>
              <a:t>Constructions</a:t>
            </a:r>
          </a:p>
          <a:p>
            <a:pPr lvl="1"/>
            <a:r>
              <a:rPr lang="en-US" dirty="0" smtClean="0"/>
              <a:t>New &amp; Improved DPF from OWF</a:t>
            </a:r>
          </a:p>
          <a:p>
            <a:pPr lvl="1"/>
            <a:r>
              <a:rPr lang="en-US" dirty="0" smtClean="0"/>
              <a:t>General Transformations:</a:t>
            </a:r>
            <a:br>
              <a:rPr lang="en-US" dirty="0" smtClean="0"/>
            </a:br>
            <a:r>
              <a:rPr lang="en-US" dirty="0" smtClean="0"/>
              <a:t>(FSS for </a:t>
            </a:r>
            <a:r>
              <a:rPr lang="en-US" dirty="0" smtClean="0">
                <a:latin typeface="Lucida Calligraphy"/>
                <a:cs typeface="Lucida Calligraphy"/>
              </a:rPr>
              <a:t>F</a:t>
            </a:r>
            <a:r>
              <a:rPr lang="en-US" dirty="0" smtClean="0"/>
              <a:t> </a:t>
            </a:r>
            <a:r>
              <a:rPr lang="en-US" dirty="0" smtClean="0">
                <a:sym typeface="Wingdings"/>
              </a:rPr>
              <a:t>) to (FSS for </a:t>
            </a:r>
            <a:r>
              <a:rPr lang="en-US" dirty="0" smtClean="0">
                <a:latin typeface="Lucida Calligraphy"/>
                <a:cs typeface="Lucida Calligraphy"/>
                <a:sym typeface="Wingdings"/>
              </a:rPr>
              <a:t>F </a:t>
            </a:r>
            <a:r>
              <a:rPr lang="en-US" dirty="0" smtClean="0">
                <a:sym typeface="Wingdings"/>
              </a:rPr>
              <a:t>’) </a:t>
            </a:r>
          </a:p>
          <a:p>
            <a:endParaRPr lang="en-US" sz="1200" dirty="0" smtClean="0">
              <a:solidFill>
                <a:srgbClr val="000000"/>
              </a:solidFill>
            </a:endParaRPr>
          </a:p>
          <a:p>
            <a:r>
              <a:rPr lang="en-US" b="1" dirty="0" smtClean="0">
                <a:solidFill>
                  <a:srgbClr val="000000"/>
                </a:solidFill>
              </a:rPr>
              <a:t>Negative Results</a:t>
            </a:r>
          </a:p>
          <a:p>
            <a:pPr lvl="1"/>
            <a:r>
              <a:rPr lang="en-US" dirty="0" smtClean="0"/>
              <a:t>“Boundaries” for FSS from weak tools</a:t>
            </a:r>
            <a:endParaRPr lang="en-US" dirty="0"/>
          </a:p>
          <a:p>
            <a:endParaRPr lang="en-US" sz="1200" dirty="0" smtClean="0"/>
          </a:p>
          <a:p>
            <a:r>
              <a:rPr lang="en-US" b="1" dirty="0" smtClean="0"/>
              <a:t>Summary/Conclusions </a:t>
            </a:r>
          </a:p>
          <a:p>
            <a:endParaRPr lang="en-US" dirty="0"/>
          </a:p>
        </p:txBody>
      </p:sp>
    </p:spTree>
    <p:extLst>
      <p:ext uri="{BB962C8B-B14F-4D97-AF65-F5344CB8AC3E}">
        <p14:creationId xmlns:p14="http://schemas.microsoft.com/office/powerpoint/2010/main" val="3972538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Application: </a:t>
            </a:r>
            <a:r>
              <a:rPr lang="en-US" dirty="0" smtClean="0"/>
              <a:t/>
            </a:r>
            <a:br>
              <a:rPr lang="en-US" dirty="0" smtClean="0"/>
            </a:br>
            <a:r>
              <a:rPr lang="en-US" b="1" dirty="0" smtClean="0"/>
              <a:t>Private </a:t>
            </a:r>
            <a:r>
              <a:rPr lang="en-US" b="1" dirty="0"/>
              <a:t>Cumulative Statistics</a:t>
            </a:r>
          </a:p>
        </p:txBody>
      </p:sp>
      <p:pic>
        <p:nvPicPr>
          <p:cNvPr id="5"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6558" y="1449670"/>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4158" y="2551244"/>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7108615" y="4556268"/>
            <a:ext cx="1766130" cy="2286108"/>
          </a:xfrm>
          <a:prstGeom prst="rect">
            <a:avLst/>
          </a:prstGeom>
        </p:spPr>
      </p:pic>
      <p:pic>
        <p:nvPicPr>
          <p:cNvPr id="10" name="Picture 9"/>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7088246" y="2071288"/>
            <a:ext cx="1766130" cy="2286108"/>
          </a:xfrm>
          <a:prstGeom prst="rect">
            <a:avLst/>
          </a:prstGeom>
        </p:spPr>
      </p:pic>
      <p:cxnSp>
        <p:nvCxnSpPr>
          <p:cNvPr id="17" name="Straight Connector 16"/>
          <p:cNvCxnSpPr/>
          <p:nvPr/>
        </p:nvCxnSpPr>
        <p:spPr>
          <a:xfrm>
            <a:off x="5128618" y="4324387"/>
            <a:ext cx="4224557" cy="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3294461" y="1657172"/>
            <a:ext cx="2655895" cy="461665"/>
          </a:xfrm>
          <a:prstGeom prst="rect">
            <a:avLst/>
          </a:prstGeom>
          <a:noFill/>
        </p:spPr>
        <p:txBody>
          <a:bodyPr wrap="none" rtlCol="0">
            <a:spAutoFit/>
          </a:bodyPr>
          <a:lstStyle/>
          <a:p>
            <a:r>
              <a:rPr lang="en-US" sz="2400" dirty="0" smtClean="0"/>
              <a:t>Website traffic data</a:t>
            </a:r>
            <a:endParaRPr lang="en-US" sz="2400" dirty="0"/>
          </a:p>
        </p:txBody>
      </p:sp>
      <p:grpSp>
        <p:nvGrpSpPr>
          <p:cNvPr id="9" name="Group 8"/>
          <p:cNvGrpSpPr/>
          <p:nvPr/>
        </p:nvGrpSpPr>
        <p:grpSpPr>
          <a:xfrm>
            <a:off x="734802" y="2428157"/>
            <a:ext cx="864814" cy="3736894"/>
            <a:chOff x="734802" y="2428157"/>
            <a:chExt cx="864814" cy="3736894"/>
          </a:xfrm>
        </p:grpSpPr>
        <p:pic>
          <p:nvPicPr>
            <p:cNvPr id="23"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4802" y="2428157"/>
              <a:ext cx="864814" cy="864814"/>
            </a:xfrm>
            <a:prstGeom prst="rect">
              <a:avLst/>
            </a:prstGeom>
            <a:noFill/>
            <a:extLst>
              <a:ext uri="{909E8E84-426E-40dd-AFC4-6F175D3DCCD1}">
                <a14:hiddenFill xmlns:a14="http://schemas.microsoft.com/office/drawing/2010/main" xmlns="">
                  <a:solidFill>
                    <a:srgbClr val="FFFFFF"/>
                  </a:solidFill>
                </a14:hiddenFill>
              </a:ext>
            </a:extLst>
          </p:spPr>
        </p:pic>
        <p:pic>
          <p:nvPicPr>
            <p:cNvPr id="24"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4802" y="3883105"/>
              <a:ext cx="864814" cy="864814"/>
            </a:xfrm>
            <a:prstGeom prst="rect">
              <a:avLst/>
            </a:prstGeom>
            <a:noFill/>
            <a:extLst>
              <a:ext uri="{909E8E84-426E-40dd-AFC4-6F175D3DCCD1}">
                <a14:hiddenFill xmlns:a14="http://schemas.microsoft.com/office/drawing/2010/main" xmlns="">
                  <a:solidFill>
                    <a:srgbClr val="FFFFFF"/>
                  </a:solidFill>
                </a14:hiddenFill>
              </a:ext>
            </a:extLst>
          </p:spPr>
        </p:pic>
        <p:pic>
          <p:nvPicPr>
            <p:cNvPr id="25"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4802" y="5300237"/>
              <a:ext cx="864814" cy="864814"/>
            </a:xfrm>
            <a:prstGeom prst="rect">
              <a:avLst/>
            </a:prstGeom>
            <a:noFill/>
            <a:extLst>
              <a:ext uri="{909E8E84-426E-40dd-AFC4-6F175D3DCCD1}">
                <a14:hiddenFill xmlns:a14="http://schemas.microsoft.com/office/drawing/2010/main" xmlns="">
                  <a:solidFill>
                    <a:srgbClr val="FFFFFF"/>
                  </a:solidFill>
                </a14:hiddenFill>
              </a:ext>
            </a:extLst>
          </p:spPr>
        </p:pic>
      </p:grpSp>
      <p:graphicFrame>
        <p:nvGraphicFramePr>
          <p:cNvPr id="26" name="Table 25"/>
          <p:cNvGraphicFramePr>
            <a:graphicFrameLocks noGrp="1"/>
          </p:cNvGraphicFramePr>
          <p:nvPr>
            <p:extLst>
              <p:ext uri="{D42A27DB-BD31-4B8C-83A1-F6EECF244321}">
                <p14:modId xmlns:p14="http://schemas.microsoft.com/office/powerpoint/2010/main" val="466682366"/>
              </p:ext>
            </p:extLst>
          </p:nvPr>
        </p:nvGraphicFramePr>
        <p:xfrm>
          <a:off x="5534682" y="2265358"/>
          <a:ext cx="1726790" cy="1920240"/>
        </p:xfrm>
        <a:graphic>
          <a:graphicData uri="http://schemas.openxmlformats.org/drawingml/2006/table">
            <a:tbl>
              <a:tblPr firstRow="1" bandRow="1">
                <a:tableStyleId>{9D7B26C5-4107-4FEC-AEDC-1716B250A1EF}</a:tableStyleId>
              </a:tblPr>
              <a:tblGrid>
                <a:gridCol w="926160"/>
                <a:gridCol w="800630"/>
              </a:tblGrid>
              <a:tr h="240410">
                <a:tc>
                  <a:txBody>
                    <a:bodyPr/>
                    <a:lstStyle/>
                    <a:p>
                      <a:pPr algn="ctr"/>
                      <a:r>
                        <a:rPr lang="en-US" sz="1200" b="1" dirty="0" smtClean="0"/>
                        <a:t>site</a:t>
                      </a:r>
                      <a:endParaRPr lang="en-US" sz="1200" b="1" dirty="0"/>
                    </a:p>
                  </a:txBody>
                  <a:tcPr anchor="ctr"/>
                </a:tc>
                <a:tc>
                  <a:txBody>
                    <a:bodyPr/>
                    <a:lstStyle/>
                    <a:p>
                      <a:r>
                        <a:rPr lang="en-US" sz="1200" b="1" dirty="0" smtClean="0"/>
                        <a:t># hits</a:t>
                      </a:r>
                      <a:endParaRPr lang="en-US" sz="1200" b="1" dirty="0"/>
                    </a:p>
                  </a:txBody>
                  <a:tcPr anchor="ctr"/>
                </a:tc>
              </a:tr>
              <a:tr h="240410">
                <a:tc>
                  <a:txBody>
                    <a:bodyPr/>
                    <a:lstStyle/>
                    <a:p>
                      <a:pPr algn="ctr"/>
                      <a:r>
                        <a:rPr lang="en-US" sz="1200" dirty="0" err="1" smtClean="0"/>
                        <a:t>google</a:t>
                      </a:r>
                      <a:endParaRPr lang="en-US" sz="1200" dirty="0" smtClean="0"/>
                    </a:p>
                  </a:txBody>
                  <a:tcPr/>
                </a:tc>
                <a:tc>
                  <a:txBody>
                    <a:bodyPr/>
                    <a:lstStyle/>
                    <a:p>
                      <a:r>
                        <a:rPr lang="en-US" sz="1200" b="1" dirty="0" smtClean="0"/>
                        <a:t>01010100</a:t>
                      </a:r>
                      <a:endParaRPr lang="en-US" sz="1200" b="1" dirty="0"/>
                    </a:p>
                  </a:txBody>
                  <a:tcPr/>
                </a:tc>
              </a:tr>
              <a:tr h="240410">
                <a:tc>
                  <a:txBody>
                    <a:bodyPr/>
                    <a:lstStyle/>
                    <a:p>
                      <a:pPr algn="ctr"/>
                      <a:r>
                        <a:rPr lang="en-US" sz="1200" b="0" dirty="0" err="1" smtClean="0"/>
                        <a:t>webmd</a:t>
                      </a:r>
                      <a:endParaRPr lang="en-US" sz="1200" b="0" dirty="0"/>
                    </a:p>
                  </a:txBody>
                  <a:tcPr/>
                </a:tc>
                <a:tc>
                  <a:txBody>
                    <a:bodyPr/>
                    <a:lstStyle/>
                    <a:p>
                      <a:r>
                        <a:rPr lang="en-US" sz="1200" b="1" dirty="0" smtClean="0"/>
                        <a:t>10011001</a:t>
                      </a:r>
                      <a:endParaRPr lang="en-US" sz="1200" b="1" dirty="0"/>
                    </a:p>
                  </a:txBody>
                  <a:tcPr/>
                </a:tc>
              </a:tr>
              <a:tr h="240410">
                <a:tc>
                  <a:txBody>
                    <a:bodyPr/>
                    <a:lstStyle/>
                    <a:p>
                      <a:pPr algn="ctr"/>
                      <a:r>
                        <a:rPr lang="en-US" sz="1200" b="0" dirty="0" err="1" smtClean="0"/>
                        <a:t>celebnews</a:t>
                      </a:r>
                      <a:endParaRPr lang="en-US" sz="1200" b="0" dirty="0"/>
                    </a:p>
                  </a:txBody>
                  <a:tcPr/>
                </a:tc>
                <a:tc>
                  <a:txBody>
                    <a:bodyPr/>
                    <a:lstStyle/>
                    <a:p>
                      <a:r>
                        <a:rPr lang="en-US" sz="1200" b="1" dirty="0" smtClean="0"/>
                        <a:t>00101011</a:t>
                      </a:r>
                      <a:endParaRPr lang="en-US" sz="1200" b="1" dirty="0"/>
                    </a:p>
                  </a:txBody>
                  <a:tcPr/>
                </a:tc>
              </a:tr>
              <a:tr h="240410">
                <a:tc>
                  <a:txBody>
                    <a:bodyPr/>
                    <a:lstStyle/>
                    <a:p>
                      <a:pPr algn="ctr"/>
                      <a:r>
                        <a:rPr lang="en-US" sz="1200" b="0" dirty="0" err="1" smtClean="0"/>
                        <a:t>tacos.com</a:t>
                      </a:r>
                      <a:endParaRPr lang="en-US" sz="1200" b="0" dirty="0"/>
                    </a:p>
                  </a:txBody>
                  <a:tcPr/>
                </a:tc>
                <a:tc>
                  <a:txBody>
                    <a:bodyPr/>
                    <a:lstStyle/>
                    <a:p>
                      <a:r>
                        <a:rPr lang="en-US" sz="1200" b="1" dirty="0" smtClean="0"/>
                        <a:t>10100101</a:t>
                      </a:r>
                      <a:endParaRPr lang="en-US" sz="1200" b="1" dirty="0"/>
                    </a:p>
                  </a:txBody>
                  <a:tcPr/>
                </a:tc>
              </a:tr>
              <a:tr h="240410">
                <a:tc>
                  <a:txBody>
                    <a:bodyPr/>
                    <a:lstStyle/>
                    <a:p>
                      <a:pPr algn="ctr"/>
                      <a:r>
                        <a:rPr lang="en-US" sz="1200" b="0" dirty="0" smtClean="0"/>
                        <a:t>ECCC</a:t>
                      </a:r>
                      <a:endParaRPr lang="en-US" sz="1200" b="0" dirty="0"/>
                    </a:p>
                  </a:txBody>
                  <a:tcPr/>
                </a:tc>
                <a:tc>
                  <a:txBody>
                    <a:bodyPr/>
                    <a:lstStyle/>
                    <a:p>
                      <a:r>
                        <a:rPr lang="en-US" sz="1200" b="1" dirty="0" smtClean="0"/>
                        <a:t>11010100</a:t>
                      </a:r>
                      <a:endParaRPr lang="en-US" sz="1200" b="1" dirty="0"/>
                    </a:p>
                  </a:txBody>
                  <a:tcPr/>
                </a:tc>
              </a:tr>
              <a:tr h="240410">
                <a:tc>
                  <a:txBody>
                    <a:bodyPr/>
                    <a:lstStyle/>
                    <a:p>
                      <a:pPr algn="ctr"/>
                      <a:r>
                        <a:rPr lang="en-US" sz="1200" b="0" dirty="0" err="1" smtClean="0"/>
                        <a:t>ePrint</a:t>
                      </a:r>
                      <a:endParaRPr lang="en-US" sz="1200" b="0" dirty="0"/>
                    </a:p>
                  </a:txBody>
                  <a:tcPr/>
                </a:tc>
                <a:tc>
                  <a:txBody>
                    <a:bodyPr/>
                    <a:lstStyle/>
                    <a:p>
                      <a:r>
                        <a:rPr lang="en-US" sz="1200" b="1" dirty="0" smtClean="0"/>
                        <a:t>10010100</a:t>
                      </a:r>
                      <a:endParaRPr lang="en-US" sz="1200" b="1" dirty="0"/>
                    </a:p>
                  </a:txBody>
                  <a:tcPr/>
                </a:tc>
              </a:tr>
            </a:tbl>
          </a:graphicData>
        </a:graphic>
      </p:graphicFrame>
      <p:grpSp>
        <p:nvGrpSpPr>
          <p:cNvPr id="28" name="Group 27"/>
          <p:cNvGrpSpPr/>
          <p:nvPr/>
        </p:nvGrpSpPr>
        <p:grpSpPr>
          <a:xfrm>
            <a:off x="2776203" y="3684960"/>
            <a:ext cx="2309195" cy="1278854"/>
            <a:chOff x="1660353" y="4292816"/>
            <a:chExt cx="2309195" cy="1828641"/>
          </a:xfrm>
        </p:grpSpPr>
        <p:sp>
          <p:nvSpPr>
            <p:cNvPr id="29" name="Rectangular Callout 28"/>
            <p:cNvSpPr/>
            <p:nvPr/>
          </p:nvSpPr>
          <p:spPr>
            <a:xfrm>
              <a:off x="1660353" y="4292816"/>
              <a:ext cx="2309195" cy="1828641"/>
            </a:xfrm>
            <a:prstGeom prst="wedgeRectCallout">
              <a:avLst>
                <a:gd name="adj1" fmla="val 63411"/>
                <a:gd name="adj2" fmla="val 5013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chemeClr val="tx1"/>
                </a:solidFill>
              </a:endParaRPr>
            </a:p>
          </p:txBody>
        </p:sp>
        <p:sp>
          <p:nvSpPr>
            <p:cNvPr id="30" name="Rectangular Callout 29"/>
            <p:cNvSpPr/>
            <p:nvPr/>
          </p:nvSpPr>
          <p:spPr>
            <a:xfrm>
              <a:off x="1660353" y="4292816"/>
              <a:ext cx="2309195" cy="1828641"/>
            </a:xfrm>
            <a:prstGeom prst="wedgeRectCallout">
              <a:avLst>
                <a:gd name="adj1" fmla="val 64840"/>
                <a:gd name="adj2" fmla="val -5041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latin typeface="Gill Sans MT"/>
                  <a:cs typeface="Gill Sans MT"/>
                </a:rPr>
                <a:t>Servers store </a:t>
              </a:r>
              <a:r>
                <a:rPr lang="en-US" sz="2400" b="1" dirty="0" smtClean="0">
                  <a:solidFill>
                    <a:schemeClr val="tx1"/>
                  </a:solidFill>
                  <a:latin typeface="Gill Sans MT"/>
                  <a:cs typeface="Gill Sans MT"/>
                </a:rPr>
                <a:t>secret sharing </a:t>
              </a:r>
            </a:p>
            <a:p>
              <a:pPr algn="ctr"/>
              <a:r>
                <a:rPr lang="en-US" sz="2400" dirty="0" smtClean="0">
                  <a:solidFill>
                    <a:schemeClr val="tx1"/>
                  </a:solidFill>
                  <a:latin typeface="Gill Sans MT"/>
                  <a:cs typeface="Gill Sans MT"/>
                </a:rPr>
                <a:t>of DB</a:t>
              </a:r>
              <a:endParaRPr lang="en-US" sz="2400" dirty="0">
                <a:solidFill>
                  <a:schemeClr val="tx1"/>
                </a:solidFill>
                <a:latin typeface="Gill Sans MT"/>
                <a:cs typeface="Gill Sans MT"/>
              </a:endParaRPr>
            </a:p>
          </p:txBody>
        </p:sp>
      </p:grpSp>
      <p:graphicFrame>
        <p:nvGraphicFramePr>
          <p:cNvPr id="31" name="Table 30"/>
          <p:cNvGraphicFramePr>
            <a:graphicFrameLocks noGrp="1"/>
          </p:cNvGraphicFramePr>
          <p:nvPr>
            <p:extLst>
              <p:ext uri="{D42A27DB-BD31-4B8C-83A1-F6EECF244321}">
                <p14:modId xmlns:p14="http://schemas.microsoft.com/office/powerpoint/2010/main" val="3751982466"/>
              </p:ext>
            </p:extLst>
          </p:nvPr>
        </p:nvGraphicFramePr>
        <p:xfrm>
          <a:off x="5534682" y="4674844"/>
          <a:ext cx="1726790" cy="1920240"/>
        </p:xfrm>
        <a:graphic>
          <a:graphicData uri="http://schemas.openxmlformats.org/drawingml/2006/table">
            <a:tbl>
              <a:tblPr firstRow="1" bandRow="1">
                <a:tableStyleId>{9D7B26C5-4107-4FEC-AEDC-1716B250A1EF}</a:tableStyleId>
              </a:tblPr>
              <a:tblGrid>
                <a:gridCol w="926160"/>
                <a:gridCol w="800630"/>
              </a:tblGrid>
              <a:tr h="240410">
                <a:tc>
                  <a:txBody>
                    <a:bodyPr/>
                    <a:lstStyle/>
                    <a:p>
                      <a:pPr algn="ctr"/>
                      <a:r>
                        <a:rPr lang="en-US" sz="1200" b="1" dirty="0" smtClean="0"/>
                        <a:t>site</a:t>
                      </a:r>
                      <a:endParaRPr lang="en-US" sz="1200" b="1" dirty="0"/>
                    </a:p>
                  </a:txBody>
                  <a:tcPr anchor="ctr"/>
                </a:tc>
                <a:tc>
                  <a:txBody>
                    <a:bodyPr/>
                    <a:lstStyle/>
                    <a:p>
                      <a:r>
                        <a:rPr lang="en-US" sz="1200" b="1" dirty="0" smtClean="0"/>
                        <a:t># hits</a:t>
                      </a:r>
                      <a:endParaRPr lang="en-US" sz="1200" b="1" dirty="0"/>
                    </a:p>
                  </a:txBody>
                  <a:tcPr anchor="ctr"/>
                </a:tc>
              </a:tr>
              <a:tr h="240410">
                <a:tc>
                  <a:txBody>
                    <a:bodyPr/>
                    <a:lstStyle/>
                    <a:p>
                      <a:pPr algn="ctr"/>
                      <a:r>
                        <a:rPr lang="en-US" sz="1200" dirty="0" err="1" smtClean="0"/>
                        <a:t>google</a:t>
                      </a:r>
                      <a:endParaRPr lang="en-US" sz="1200" dirty="0" smtClean="0"/>
                    </a:p>
                  </a:txBody>
                  <a:tcPr/>
                </a:tc>
                <a:tc>
                  <a:txBody>
                    <a:bodyPr/>
                    <a:lstStyle/>
                    <a:p>
                      <a:r>
                        <a:rPr lang="en-US" sz="1200" b="1" dirty="0" smtClean="0"/>
                        <a:t>01010100</a:t>
                      </a:r>
                      <a:endParaRPr lang="en-US" sz="1200" b="1" dirty="0"/>
                    </a:p>
                  </a:txBody>
                  <a:tcPr/>
                </a:tc>
              </a:tr>
              <a:tr h="240410">
                <a:tc>
                  <a:txBody>
                    <a:bodyPr/>
                    <a:lstStyle/>
                    <a:p>
                      <a:pPr algn="ctr"/>
                      <a:r>
                        <a:rPr lang="en-US" sz="1200" b="0" dirty="0" err="1" smtClean="0"/>
                        <a:t>webmd</a:t>
                      </a:r>
                      <a:endParaRPr lang="en-US" sz="1200" b="0" dirty="0"/>
                    </a:p>
                  </a:txBody>
                  <a:tcPr/>
                </a:tc>
                <a:tc>
                  <a:txBody>
                    <a:bodyPr/>
                    <a:lstStyle/>
                    <a:p>
                      <a:r>
                        <a:rPr lang="en-US" sz="1200" b="1" dirty="0" smtClean="0"/>
                        <a:t>10011001</a:t>
                      </a:r>
                      <a:endParaRPr lang="en-US" sz="1200" b="1" dirty="0"/>
                    </a:p>
                  </a:txBody>
                  <a:tcPr/>
                </a:tc>
              </a:tr>
              <a:tr h="240410">
                <a:tc>
                  <a:txBody>
                    <a:bodyPr/>
                    <a:lstStyle/>
                    <a:p>
                      <a:pPr algn="ctr"/>
                      <a:r>
                        <a:rPr lang="en-US" sz="1200" b="0" dirty="0" err="1" smtClean="0"/>
                        <a:t>celebnews</a:t>
                      </a:r>
                      <a:endParaRPr lang="en-US" sz="1200" b="0" dirty="0"/>
                    </a:p>
                  </a:txBody>
                  <a:tcPr/>
                </a:tc>
                <a:tc>
                  <a:txBody>
                    <a:bodyPr/>
                    <a:lstStyle/>
                    <a:p>
                      <a:r>
                        <a:rPr lang="en-US" sz="1200" b="1" dirty="0" smtClean="0"/>
                        <a:t>00101011</a:t>
                      </a:r>
                      <a:endParaRPr lang="en-US" sz="1200" b="1" dirty="0"/>
                    </a:p>
                  </a:txBody>
                  <a:tcPr/>
                </a:tc>
              </a:tr>
              <a:tr h="240410">
                <a:tc>
                  <a:txBody>
                    <a:bodyPr/>
                    <a:lstStyle/>
                    <a:p>
                      <a:pPr algn="ctr"/>
                      <a:r>
                        <a:rPr lang="en-US" sz="1200" b="0" dirty="0" err="1" smtClean="0"/>
                        <a:t>tacos.com</a:t>
                      </a:r>
                      <a:endParaRPr lang="en-US" sz="1200" b="0" dirty="0"/>
                    </a:p>
                  </a:txBody>
                  <a:tcPr/>
                </a:tc>
                <a:tc>
                  <a:txBody>
                    <a:bodyPr/>
                    <a:lstStyle/>
                    <a:p>
                      <a:r>
                        <a:rPr lang="en-US" sz="1200" b="1" dirty="0" smtClean="0"/>
                        <a:t>10100101</a:t>
                      </a:r>
                      <a:endParaRPr lang="en-US" sz="1200" b="1" dirty="0"/>
                    </a:p>
                  </a:txBody>
                  <a:tcPr/>
                </a:tc>
              </a:tr>
              <a:tr h="240410">
                <a:tc>
                  <a:txBody>
                    <a:bodyPr/>
                    <a:lstStyle/>
                    <a:p>
                      <a:pPr algn="ctr"/>
                      <a:r>
                        <a:rPr lang="en-US" sz="1200" b="0" dirty="0" smtClean="0"/>
                        <a:t>ECCC</a:t>
                      </a:r>
                      <a:endParaRPr lang="en-US" sz="1200" b="0" dirty="0"/>
                    </a:p>
                  </a:txBody>
                  <a:tcPr/>
                </a:tc>
                <a:tc>
                  <a:txBody>
                    <a:bodyPr/>
                    <a:lstStyle/>
                    <a:p>
                      <a:r>
                        <a:rPr lang="en-US" sz="1200" b="1" dirty="0" smtClean="0"/>
                        <a:t>11010100</a:t>
                      </a:r>
                      <a:endParaRPr lang="en-US" sz="1200" b="1" dirty="0"/>
                    </a:p>
                  </a:txBody>
                  <a:tcPr/>
                </a:tc>
              </a:tr>
              <a:tr h="240410">
                <a:tc>
                  <a:txBody>
                    <a:bodyPr/>
                    <a:lstStyle/>
                    <a:p>
                      <a:pPr algn="ctr"/>
                      <a:r>
                        <a:rPr lang="en-US" sz="1200" b="0" dirty="0" err="1" smtClean="0"/>
                        <a:t>ePrint</a:t>
                      </a:r>
                      <a:endParaRPr lang="en-US" sz="1200" b="0" dirty="0"/>
                    </a:p>
                  </a:txBody>
                  <a:tcPr/>
                </a:tc>
                <a:tc>
                  <a:txBody>
                    <a:bodyPr/>
                    <a:lstStyle/>
                    <a:p>
                      <a:r>
                        <a:rPr lang="en-US" sz="1200" b="1" dirty="0" smtClean="0"/>
                        <a:t>10010100</a:t>
                      </a:r>
                      <a:endParaRPr lang="en-US" sz="1200" b="1" dirty="0"/>
                    </a:p>
                  </a:txBody>
                  <a:tcPr/>
                </a:tc>
              </a:tr>
            </a:tbl>
          </a:graphicData>
        </a:graphic>
      </p:graphicFrame>
      <p:sp>
        <p:nvSpPr>
          <p:cNvPr id="32" name="TextBox 31"/>
          <p:cNvSpPr txBox="1"/>
          <p:nvPr/>
        </p:nvSpPr>
        <p:spPr>
          <a:xfrm>
            <a:off x="1909269" y="2685875"/>
            <a:ext cx="1056417" cy="523220"/>
          </a:xfrm>
          <a:prstGeom prst="rect">
            <a:avLst/>
          </a:prstGeom>
          <a:noFill/>
        </p:spPr>
        <p:txBody>
          <a:bodyPr wrap="none" rtlCol="0">
            <a:spAutoFit/>
          </a:bodyPr>
          <a:lstStyle/>
          <a:p>
            <a:r>
              <a:rPr lang="en-US" sz="2800" i="1" dirty="0" err="1" smtClean="0"/>
              <a:t>f</a:t>
            </a:r>
            <a:r>
              <a:rPr lang="en-US" sz="2800" i="1" baseline="-25000" dirty="0" err="1" smtClean="0"/>
              <a:t>google</a:t>
            </a:r>
            <a:endParaRPr lang="en-US" sz="2800" i="1" baseline="-25000" dirty="0"/>
          </a:p>
        </p:txBody>
      </p:sp>
      <p:grpSp>
        <p:nvGrpSpPr>
          <p:cNvPr id="33" name="Group 32"/>
          <p:cNvGrpSpPr/>
          <p:nvPr/>
        </p:nvGrpSpPr>
        <p:grpSpPr>
          <a:xfrm>
            <a:off x="2776203" y="2395265"/>
            <a:ext cx="1714766" cy="1193449"/>
            <a:chOff x="3456871" y="2799711"/>
            <a:chExt cx="1151769" cy="755666"/>
          </a:xfrm>
        </p:grpSpPr>
        <p:sp>
          <p:nvSpPr>
            <p:cNvPr id="34" name="TextBox 33"/>
            <p:cNvSpPr txBox="1"/>
            <p:nvPr/>
          </p:nvSpPr>
          <p:spPr>
            <a:xfrm>
              <a:off x="4179434" y="2799711"/>
              <a:ext cx="429206" cy="370267"/>
            </a:xfrm>
            <a:prstGeom prst="rect">
              <a:avLst/>
            </a:prstGeom>
            <a:solidFill>
              <a:schemeClr val="accent1">
                <a:lumMod val="40000"/>
                <a:lumOff val="60000"/>
                <a:alpha val="60000"/>
              </a:schemeClr>
            </a:solid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A</a:t>
              </a:r>
              <a:r>
                <a:rPr lang="en-US" sz="3200" i="1" baseline="30000" dirty="0" smtClean="0">
                  <a:latin typeface="+mj-lt"/>
                  <a:cs typeface="Gill Sans MT"/>
                </a:rPr>
                <a:t>1</a:t>
              </a:r>
              <a:endParaRPr lang="en-US" sz="3200" i="1" baseline="30000" dirty="0">
                <a:latin typeface="+mj-lt"/>
                <a:cs typeface="Gill Sans MT"/>
              </a:endParaRPr>
            </a:p>
          </p:txBody>
        </p:sp>
        <p:sp>
          <p:nvSpPr>
            <p:cNvPr id="35" name="TextBox 34"/>
            <p:cNvSpPr txBox="1"/>
            <p:nvPr/>
          </p:nvSpPr>
          <p:spPr>
            <a:xfrm>
              <a:off x="4170870" y="3185110"/>
              <a:ext cx="419433" cy="370267"/>
            </a:xfrm>
            <a:prstGeom prst="rect">
              <a:avLst/>
            </a:prstGeom>
            <a:solidFill>
              <a:schemeClr val="accent3">
                <a:lumMod val="60000"/>
                <a:lumOff val="40000"/>
                <a:alpha val="60000"/>
              </a:schemeClr>
            </a:solid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B</a:t>
              </a:r>
              <a:r>
                <a:rPr lang="en-US" sz="3200" i="1" baseline="30000" dirty="0">
                  <a:cs typeface="Gill Sans MT"/>
                </a:rPr>
                <a:t>1</a:t>
              </a:r>
              <a:endParaRPr lang="en-US" sz="3200" i="1" baseline="-25000" dirty="0">
                <a:latin typeface="Gill Sans MT"/>
                <a:cs typeface="Gill Sans MT"/>
              </a:endParaRPr>
            </a:p>
          </p:txBody>
        </p:sp>
        <p:cxnSp>
          <p:nvCxnSpPr>
            <p:cNvPr id="36" name="Straight Arrow Connector 35"/>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38" name="TextBox 37"/>
          <p:cNvSpPr txBox="1"/>
          <p:nvPr/>
        </p:nvSpPr>
        <p:spPr>
          <a:xfrm>
            <a:off x="1813026" y="4156426"/>
            <a:ext cx="1088327" cy="523220"/>
          </a:xfrm>
          <a:prstGeom prst="rect">
            <a:avLst/>
          </a:prstGeom>
          <a:noFill/>
        </p:spPr>
        <p:txBody>
          <a:bodyPr wrap="none" rtlCol="0">
            <a:spAutoFit/>
          </a:bodyPr>
          <a:lstStyle/>
          <a:p>
            <a:r>
              <a:rPr lang="en-US" sz="2800" i="1" dirty="0" err="1" smtClean="0"/>
              <a:t>f</a:t>
            </a:r>
            <a:r>
              <a:rPr lang="en-US" sz="2800" i="1" baseline="-25000" dirty="0" err="1" smtClean="0"/>
              <a:t>webmd</a:t>
            </a:r>
            <a:endParaRPr lang="en-US" sz="2800" i="1" baseline="-25000" dirty="0"/>
          </a:p>
        </p:txBody>
      </p:sp>
      <p:grpSp>
        <p:nvGrpSpPr>
          <p:cNvPr id="39" name="Group 38"/>
          <p:cNvGrpSpPr/>
          <p:nvPr/>
        </p:nvGrpSpPr>
        <p:grpSpPr>
          <a:xfrm>
            <a:off x="2644917" y="3862682"/>
            <a:ext cx="1703289" cy="1193449"/>
            <a:chOff x="3456871" y="2799711"/>
            <a:chExt cx="1144060" cy="755666"/>
          </a:xfrm>
        </p:grpSpPr>
        <p:sp>
          <p:nvSpPr>
            <p:cNvPr id="40" name="TextBox 39"/>
            <p:cNvSpPr txBox="1"/>
            <p:nvPr/>
          </p:nvSpPr>
          <p:spPr>
            <a:xfrm>
              <a:off x="4179434" y="2799711"/>
              <a:ext cx="421497" cy="370267"/>
            </a:xfrm>
            <a:prstGeom prst="rect">
              <a:avLst/>
            </a:prstGeom>
            <a:solidFill>
              <a:schemeClr val="accent1">
                <a:lumMod val="40000"/>
                <a:lumOff val="60000"/>
                <a:alpha val="60000"/>
              </a:schemeClr>
            </a:solid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A</a:t>
              </a:r>
              <a:r>
                <a:rPr lang="en-US" sz="3200" i="1" baseline="30000" dirty="0" smtClean="0">
                  <a:cs typeface="Gill Sans MT"/>
                </a:rPr>
                <a:t>2</a:t>
              </a:r>
              <a:endParaRPr lang="en-US" sz="3200" i="1" baseline="-25000" dirty="0">
                <a:latin typeface="Gill Sans MT"/>
                <a:cs typeface="Gill Sans MT"/>
              </a:endParaRPr>
            </a:p>
          </p:txBody>
        </p:sp>
        <p:sp>
          <p:nvSpPr>
            <p:cNvPr id="41" name="TextBox 40"/>
            <p:cNvSpPr txBox="1"/>
            <p:nvPr/>
          </p:nvSpPr>
          <p:spPr>
            <a:xfrm>
              <a:off x="4170870" y="3185110"/>
              <a:ext cx="419433" cy="370267"/>
            </a:xfrm>
            <a:prstGeom prst="rect">
              <a:avLst/>
            </a:prstGeom>
            <a:solidFill>
              <a:srgbClr val="C3D69B">
                <a:alpha val="60000"/>
              </a:srgbClr>
            </a:solid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B</a:t>
              </a:r>
              <a:r>
                <a:rPr lang="en-US" sz="3200" i="1" baseline="30000" dirty="0" smtClean="0">
                  <a:cs typeface="Gill Sans MT"/>
                </a:rPr>
                <a:t>2</a:t>
              </a:r>
              <a:endParaRPr lang="en-US" sz="3200" i="1" baseline="-25000" dirty="0">
                <a:latin typeface="Gill Sans MT"/>
                <a:cs typeface="Gill Sans MT"/>
              </a:endParaRPr>
            </a:p>
          </p:txBody>
        </p:sp>
        <p:cxnSp>
          <p:nvCxnSpPr>
            <p:cNvPr id="42" name="Straight Arrow Connector 41"/>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44" name="TextBox 43"/>
          <p:cNvSpPr txBox="1"/>
          <p:nvPr/>
        </p:nvSpPr>
        <p:spPr>
          <a:xfrm>
            <a:off x="1867558" y="5394487"/>
            <a:ext cx="986285" cy="523220"/>
          </a:xfrm>
          <a:prstGeom prst="rect">
            <a:avLst/>
          </a:prstGeom>
          <a:noFill/>
        </p:spPr>
        <p:txBody>
          <a:bodyPr wrap="none" rtlCol="0">
            <a:spAutoFit/>
          </a:bodyPr>
          <a:lstStyle/>
          <a:p>
            <a:r>
              <a:rPr lang="en-US" sz="2800" i="1" dirty="0" err="1" smtClean="0"/>
              <a:t>f</a:t>
            </a:r>
            <a:r>
              <a:rPr lang="en-US" sz="2800" i="1" baseline="-25000" dirty="0" err="1" smtClean="0"/>
              <a:t>Bieber</a:t>
            </a:r>
            <a:endParaRPr lang="en-US" sz="2800" i="1" baseline="-25000" dirty="0"/>
          </a:p>
        </p:txBody>
      </p:sp>
      <p:grpSp>
        <p:nvGrpSpPr>
          <p:cNvPr id="45" name="Group 44"/>
          <p:cNvGrpSpPr/>
          <p:nvPr/>
        </p:nvGrpSpPr>
        <p:grpSpPr>
          <a:xfrm>
            <a:off x="2776204" y="5172131"/>
            <a:ext cx="1703289" cy="1193449"/>
            <a:chOff x="3456871" y="2799711"/>
            <a:chExt cx="1144060" cy="755666"/>
          </a:xfrm>
        </p:grpSpPr>
        <p:sp>
          <p:nvSpPr>
            <p:cNvPr id="46" name="TextBox 45"/>
            <p:cNvSpPr txBox="1"/>
            <p:nvPr/>
          </p:nvSpPr>
          <p:spPr>
            <a:xfrm>
              <a:off x="4179434" y="2799711"/>
              <a:ext cx="421497" cy="370267"/>
            </a:xfrm>
            <a:prstGeom prst="rect">
              <a:avLst/>
            </a:prstGeom>
            <a:solidFill>
              <a:schemeClr val="accent1">
                <a:lumMod val="40000"/>
                <a:lumOff val="60000"/>
                <a:alpha val="60000"/>
              </a:schemeClr>
            </a:solid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A</a:t>
              </a:r>
              <a:r>
                <a:rPr lang="en-US" sz="3200" i="1" baseline="30000" dirty="0" smtClean="0">
                  <a:cs typeface="Gill Sans MT"/>
                </a:rPr>
                <a:t>3</a:t>
              </a:r>
              <a:endParaRPr lang="en-US" sz="3200" i="1" baseline="-25000" dirty="0">
                <a:latin typeface="Gill Sans MT"/>
                <a:cs typeface="Gill Sans MT"/>
              </a:endParaRPr>
            </a:p>
          </p:txBody>
        </p:sp>
        <p:sp>
          <p:nvSpPr>
            <p:cNvPr id="47" name="TextBox 46"/>
            <p:cNvSpPr txBox="1"/>
            <p:nvPr/>
          </p:nvSpPr>
          <p:spPr>
            <a:xfrm>
              <a:off x="4170870" y="3185110"/>
              <a:ext cx="419433" cy="370267"/>
            </a:xfrm>
            <a:prstGeom prst="rect">
              <a:avLst/>
            </a:prstGeom>
            <a:solidFill>
              <a:srgbClr val="C3D69B">
                <a:alpha val="60000"/>
              </a:srgbClr>
            </a:solid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B</a:t>
              </a:r>
              <a:r>
                <a:rPr lang="en-US" sz="3200" i="1" baseline="30000" dirty="0" smtClean="0">
                  <a:cs typeface="Gill Sans MT"/>
                </a:rPr>
                <a:t>3</a:t>
              </a:r>
              <a:endParaRPr lang="en-US" sz="3200" i="1" baseline="-25000" dirty="0">
                <a:latin typeface="Gill Sans MT"/>
                <a:cs typeface="Gill Sans MT"/>
              </a:endParaRPr>
            </a:p>
          </p:txBody>
        </p:sp>
        <p:cxnSp>
          <p:nvCxnSpPr>
            <p:cNvPr id="48" name="Straight Arrow Connector 47"/>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991986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8"/>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8" grpId="0"/>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a:xfrm>
            <a:off x="9424495" y="5111056"/>
            <a:ext cx="3492848" cy="1766787"/>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Rectangle 53"/>
          <p:cNvSpPr/>
          <p:nvPr/>
        </p:nvSpPr>
        <p:spPr>
          <a:xfrm>
            <a:off x="9424495" y="3093134"/>
            <a:ext cx="3382484" cy="2017922"/>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58586" y="2607038"/>
            <a:ext cx="4572005" cy="4010288"/>
          </a:xfrm>
          <a:prstGeom prst="rect">
            <a:avLst/>
          </a:prstGeom>
          <a:solidFill>
            <a:srgbClr val="8EB4E3"/>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13391" y="274638"/>
            <a:ext cx="8609997" cy="1143000"/>
          </a:xfrm>
        </p:spPr>
        <p:txBody>
          <a:bodyPr>
            <a:normAutofit fontScale="90000"/>
          </a:bodyPr>
          <a:lstStyle/>
          <a:p>
            <a:r>
              <a:rPr lang="en-US" dirty="0" err="1" smtClean="0"/>
              <a:t>Warmup</a:t>
            </a:r>
            <a:r>
              <a:rPr lang="en-US" dirty="0" smtClean="0"/>
              <a:t> Application:  2-Server </a:t>
            </a:r>
            <a:br>
              <a:rPr lang="en-US" dirty="0" smtClean="0"/>
            </a:br>
            <a:r>
              <a:rPr lang="en-US" b="1" dirty="0" smtClean="0"/>
              <a:t>Private Information Retrieval </a:t>
            </a:r>
            <a:r>
              <a:rPr lang="en-US" dirty="0" smtClean="0"/>
              <a:t>(PIR)</a:t>
            </a:r>
            <a:endParaRPr lang="en-US" dirty="0"/>
          </a:p>
        </p:txBody>
      </p:sp>
      <p:pic>
        <p:nvPicPr>
          <p:cNvPr id="7" name="Picture 2" descr="C:\Users\elette\AppData\Local\Microsoft\Windows\Temporary Internet Files\Content.IE5\ZP3ZWNWF\MC90043486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8586" y="2517652"/>
            <a:ext cx="834427" cy="834427"/>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descr="C:\Users\elette\AppData\Local\Microsoft\Windows\Temporary Internet Files\Content.IE5\ZP3ZWNWF\MC90043486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6558" y="1479552"/>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2" descr="C:\Users\elette\AppData\Local\Microsoft\Windows\Temporary Internet Files\Content.IE5\ZP3ZWNWF\MC90043486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6558" y="3617200"/>
            <a:ext cx="1055101" cy="1055101"/>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TextBox 16"/>
          <p:cNvSpPr txBox="1"/>
          <p:nvPr/>
        </p:nvSpPr>
        <p:spPr>
          <a:xfrm>
            <a:off x="3209605" y="1417638"/>
            <a:ext cx="2624236" cy="584776"/>
          </a:xfrm>
          <a:prstGeom prst="rect">
            <a:avLst/>
          </a:prstGeom>
          <a:noFill/>
        </p:spPr>
        <p:txBody>
          <a:bodyPr wrap="none" rtlCol="0">
            <a:spAutoFit/>
          </a:bodyPr>
          <a:lstStyle/>
          <a:p>
            <a:r>
              <a:rPr lang="en-US" sz="3200" dirty="0" smtClean="0">
                <a:solidFill>
                  <a:schemeClr val="tx1">
                    <a:lumMod val="50000"/>
                    <a:lumOff val="50000"/>
                  </a:schemeClr>
                </a:solidFill>
                <a:latin typeface="Gill Sans MT"/>
                <a:cs typeface="Gill Sans MT"/>
              </a:rPr>
              <a:t>( as in [GI</a:t>
            </a:r>
            <a:r>
              <a:rPr lang="en-US" sz="3200" dirty="0" smtClean="0">
                <a:solidFill>
                  <a:schemeClr val="tx1">
                    <a:lumMod val="50000"/>
                    <a:lumOff val="50000"/>
                  </a:schemeClr>
                </a:solidFill>
                <a:latin typeface="+mj-lt"/>
                <a:cs typeface="Gill Sans MT"/>
              </a:rPr>
              <a:t>14</a:t>
            </a:r>
            <a:r>
              <a:rPr lang="en-US" sz="3200" dirty="0" smtClean="0">
                <a:solidFill>
                  <a:schemeClr val="tx1">
                    <a:lumMod val="50000"/>
                    <a:lumOff val="50000"/>
                  </a:schemeClr>
                </a:solidFill>
                <a:latin typeface="Gill Sans MT"/>
                <a:cs typeface="Gill Sans MT"/>
              </a:rPr>
              <a:t>] )</a:t>
            </a:r>
            <a:endParaRPr lang="en-US" sz="3600" dirty="0" smtClean="0">
              <a:latin typeface="Gill Sans MT"/>
              <a:cs typeface="Gill Sans MT"/>
            </a:endParaRPr>
          </a:p>
        </p:txBody>
      </p:sp>
      <p:graphicFrame>
        <p:nvGraphicFramePr>
          <p:cNvPr id="28" name="Table 27"/>
          <p:cNvGraphicFramePr>
            <a:graphicFrameLocks noGrp="1"/>
          </p:cNvGraphicFramePr>
          <p:nvPr>
            <p:extLst>
              <p:ext uri="{D42A27DB-BD31-4B8C-83A1-F6EECF244321}">
                <p14:modId xmlns:p14="http://schemas.microsoft.com/office/powerpoint/2010/main" val="4278994911"/>
              </p:ext>
            </p:extLst>
          </p:nvPr>
        </p:nvGraphicFramePr>
        <p:xfrm>
          <a:off x="6989882" y="2866878"/>
          <a:ext cx="944040" cy="1682870"/>
        </p:xfrm>
        <a:graphic>
          <a:graphicData uri="http://schemas.openxmlformats.org/drawingml/2006/table">
            <a:tbl>
              <a:tblPr firstRow="1" bandRow="1">
                <a:tableStyleId>{9D7B26C5-4107-4FEC-AEDC-1716B250A1EF}</a:tableStyleId>
              </a:tblPr>
              <a:tblGrid>
                <a:gridCol w="256745"/>
                <a:gridCol w="687295"/>
              </a:tblGrid>
              <a:tr h="240410">
                <a:tc>
                  <a:txBody>
                    <a:bodyPr/>
                    <a:lstStyle/>
                    <a:p>
                      <a:pPr algn="ctr"/>
                      <a:r>
                        <a:rPr lang="en-US" sz="900" b="1" dirty="0" smtClean="0"/>
                        <a:t>#</a:t>
                      </a:r>
                      <a:endParaRPr lang="en-US" sz="900" b="1" dirty="0"/>
                    </a:p>
                  </a:txBody>
                  <a:tcPr anchor="ctr"/>
                </a:tc>
                <a:tc>
                  <a:txBody>
                    <a:bodyPr/>
                    <a:lstStyle/>
                    <a:p>
                      <a:r>
                        <a:rPr lang="en-US" sz="900" b="1" dirty="0" smtClean="0"/>
                        <a:t>Value</a:t>
                      </a:r>
                      <a:endParaRPr lang="en-US" sz="900" b="1" dirty="0"/>
                    </a:p>
                  </a:txBody>
                  <a:tcPr anchor="ctr"/>
                </a:tc>
              </a:tr>
              <a:tr h="240410">
                <a:tc>
                  <a:txBody>
                    <a:bodyPr/>
                    <a:lstStyle/>
                    <a:p>
                      <a:pPr algn="ctr"/>
                      <a:r>
                        <a:rPr lang="en-US" sz="900" dirty="0" smtClean="0"/>
                        <a:t>1</a:t>
                      </a:r>
                    </a:p>
                  </a:txBody>
                  <a:tcPr/>
                </a:tc>
                <a:tc>
                  <a:txBody>
                    <a:bodyPr/>
                    <a:lstStyle/>
                    <a:p>
                      <a:r>
                        <a:rPr lang="en-US" sz="900" dirty="0" smtClean="0"/>
                        <a:t>10000101</a:t>
                      </a:r>
                      <a:endParaRPr lang="en-US" sz="900" b="0" dirty="0"/>
                    </a:p>
                  </a:txBody>
                  <a:tcPr/>
                </a:tc>
              </a:tr>
              <a:tr h="240410">
                <a:tc>
                  <a:txBody>
                    <a:bodyPr/>
                    <a:lstStyle/>
                    <a:p>
                      <a:pPr algn="ctr"/>
                      <a:r>
                        <a:rPr lang="en-US" sz="900" b="0" dirty="0" smtClean="0"/>
                        <a:t>2</a:t>
                      </a:r>
                      <a:endParaRPr lang="en-US" sz="900" b="0" dirty="0"/>
                    </a:p>
                  </a:txBody>
                  <a:tcPr/>
                </a:tc>
                <a:tc>
                  <a:txBody>
                    <a:bodyPr/>
                    <a:lstStyle/>
                    <a:p>
                      <a:r>
                        <a:rPr lang="en-US" sz="900" dirty="0" smtClean="0"/>
                        <a:t>10010100</a:t>
                      </a:r>
                      <a:endParaRPr lang="en-US" sz="900" b="0" dirty="0"/>
                    </a:p>
                  </a:txBody>
                  <a:tcPr/>
                </a:tc>
              </a:tr>
              <a:tr h="240410">
                <a:tc>
                  <a:txBody>
                    <a:bodyPr/>
                    <a:lstStyle/>
                    <a:p>
                      <a:pPr algn="ctr"/>
                      <a:r>
                        <a:rPr lang="en-US" sz="900" b="0" dirty="0" smtClean="0"/>
                        <a:t>3</a:t>
                      </a:r>
                      <a:endParaRPr lang="en-US" sz="900" b="0" dirty="0"/>
                    </a:p>
                  </a:txBody>
                  <a:tcPr/>
                </a:tc>
                <a:tc>
                  <a:txBody>
                    <a:bodyPr/>
                    <a:lstStyle/>
                    <a:p>
                      <a:r>
                        <a:rPr lang="en-US" sz="900" dirty="0" smtClean="0"/>
                        <a:t>01100111</a:t>
                      </a:r>
                      <a:endParaRPr lang="en-US" sz="900" b="0" dirty="0"/>
                    </a:p>
                  </a:txBody>
                  <a:tcPr/>
                </a:tc>
              </a:tr>
              <a:tr h="240410">
                <a:tc>
                  <a:txBody>
                    <a:bodyPr/>
                    <a:lstStyle/>
                    <a:p>
                      <a:pPr algn="ctr"/>
                      <a:r>
                        <a:rPr lang="en-US" sz="900" b="0" dirty="0" smtClean="0"/>
                        <a:t>4</a:t>
                      </a:r>
                      <a:endParaRPr lang="en-US" sz="900" b="0" dirty="0"/>
                    </a:p>
                  </a:txBody>
                  <a:tcPr/>
                </a:tc>
                <a:tc>
                  <a:txBody>
                    <a:bodyPr/>
                    <a:lstStyle/>
                    <a:p>
                      <a:r>
                        <a:rPr lang="en-US" sz="900" dirty="0" smtClean="0"/>
                        <a:t>10101010</a:t>
                      </a:r>
                      <a:endParaRPr lang="en-US" sz="900" b="0" dirty="0"/>
                    </a:p>
                  </a:txBody>
                  <a:tcPr/>
                </a:tc>
              </a:tr>
              <a:tr h="240410">
                <a:tc>
                  <a:txBody>
                    <a:bodyPr/>
                    <a:lstStyle/>
                    <a:p>
                      <a:pPr algn="ctr"/>
                      <a:r>
                        <a:rPr lang="en-US" sz="900" b="0" dirty="0" smtClean="0"/>
                        <a:t>5</a:t>
                      </a:r>
                      <a:endParaRPr lang="en-US" sz="900" b="0" dirty="0"/>
                    </a:p>
                  </a:txBody>
                  <a:tcPr/>
                </a:tc>
                <a:tc>
                  <a:txBody>
                    <a:bodyPr/>
                    <a:lstStyle/>
                    <a:p>
                      <a:r>
                        <a:rPr lang="en-US" sz="900" dirty="0" smtClean="0"/>
                        <a:t>00101101</a:t>
                      </a:r>
                      <a:endParaRPr lang="en-US" sz="900" b="0" dirty="0"/>
                    </a:p>
                  </a:txBody>
                  <a:tcPr/>
                </a:tc>
              </a:tr>
              <a:tr h="240410">
                <a:tc>
                  <a:txBody>
                    <a:bodyPr/>
                    <a:lstStyle/>
                    <a:p>
                      <a:pPr algn="ctr"/>
                      <a:r>
                        <a:rPr lang="en-US" sz="900" b="0" dirty="0" smtClean="0"/>
                        <a:t>6</a:t>
                      </a:r>
                      <a:endParaRPr lang="en-US" sz="900" b="0" dirty="0"/>
                    </a:p>
                  </a:txBody>
                  <a:tcPr/>
                </a:tc>
                <a:tc>
                  <a:txBody>
                    <a:bodyPr/>
                    <a:lstStyle/>
                    <a:p>
                      <a:r>
                        <a:rPr lang="en-US" sz="900" dirty="0" smtClean="0"/>
                        <a:t>11010101</a:t>
                      </a:r>
                      <a:endParaRPr lang="en-US" sz="900" b="0" dirty="0"/>
                    </a:p>
                  </a:txBody>
                  <a:tcPr/>
                </a:tc>
              </a:tr>
            </a:tbl>
          </a:graphicData>
        </a:graphic>
      </p:graphicFrame>
      <p:sp>
        <p:nvSpPr>
          <p:cNvPr id="33" name="TextBox 32"/>
          <p:cNvSpPr txBox="1"/>
          <p:nvPr/>
        </p:nvSpPr>
        <p:spPr>
          <a:xfrm>
            <a:off x="1228006" y="2649579"/>
            <a:ext cx="2980303" cy="584776"/>
          </a:xfrm>
          <a:prstGeom prst="rect">
            <a:avLst/>
          </a:prstGeom>
          <a:noFill/>
        </p:spPr>
        <p:txBody>
          <a:bodyPr wrap="none" rtlCol="0">
            <a:spAutoFit/>
          </a:bodyPr>
          <a:lstStyle/>
          <a:p>
            <a:r>
              <a:rPr lang="en-US" sz="3200" u="sng" dirty="0" smtClean="0">
                <a:latin typeface="Gill Sans MT"/>
                <a:cs typeface="Gill Sans MT"/>
              </a:rPr>
              <a:t>To access item </a:t>
            </a:r>
            <a:r>
              <a:rPr lang="en-US" sz="3200" i="1" u="sng" dirty="0" err="1">
                <a:latin typeface="Gill Sans MT"/>
                <a:cs typeface="Gill Sans MT"/>
              </a:rPr>
              <a:t>i</a:t>
            </a:r>
            <a:r>
              <a:rPr lang="en-US" sz="3200" i="1" dirty="0" smtClean="0">
                <a:latin typeface="Gill Sans MT"/>
                <a:cs typeface="Gill Sans MT"/>
              </a:rPr>
              <a:t> </a:t>
            </a:r>
            <a:r>
              <a:rPr lang="en-US" sz="3200" dirty="0" smtClean="0">
                <a:latin typeface="Gill Sans MT"/>
                <a:cs typeface="Gill Sans MT"/>
              </a:rPr>
              <a:t>:</a:t>
            </a:r>
            <a:endParaRPr lang="en-US" sz="3200" dirty="0">
              <a:latin typeface="Gill Sans MT"/>
              <a:cs typeface="Gill Sans MT"/>
            </a:endParaRPr>
          </a:p>
        </p:txBody>
      </p:sp>
      <p:pic>
        <p:nvPicPr>
          <p:cNvPr id="41" name="Picture 40"/>
          <p:cNvPicPr>
            <a:picLocks noChangeAspect="1"/>
          </p:cNvPicPr>
          <p:nvPr/>
        </p:nvPicPr>
        <p:blipFill>
          <a:blip r:embed="rId4"/>
          <a:stretch>
            <a:fillRect/>
          </a:stretch>
        </p:blipFill>
        <p:spPr>
          <a:xfrm>
            <a:off x="-2458269" y="2650996"/>
            <a:ext cx="2263422" cy="884276"/>
          </a:xfrm>
          <a:prstGeom prst="rect">
            <a:avLst/>
          </a:prstGeom>
        </p:spPr>
      </p:pic>
      <p:graphicFrame>
        <p:nvGraphicFramePr>
          <p:cNvPr id="23" name="Table 22"/>
          <p:cNvGraphicFramePr>
            <a:graphicFrameLocks noGrp="1"/>
          </p:cNvGraphicFramePr>
          <p:nvPr>
            <p:extLst>
              <p:ext uri="{D42A27DB-BD31-4B8C-83A1-F6EECF244321}">
                <p14:modId xmlns:p14="http://schemas.microsoft.com/office/powerpoint/2010/main" val="529236179"/>
              </p:ext>
            </p:extLst>
          </p:nvPr>
        </p:nvGraphicFramePr>
        <p:xfrm>
          <a:off x="6989882" y="5060252"/>
          <a:ext cx="944040" cy="1682870"/>
        </p:xfrm>
        <a:graphic>
          <a:graphicData uri="http://schemas.openxmlformats.org/drawingml/2006/table">
            <a:tbl>
              <a:tblPr firstRow="1" bandRow="1">
                <a:tableStyleId>{9D7B26C5-4107-4FEC-AEDC-1716B250A1EF}</a:tableStyleId>
              </a:tblPr>
              <a:tblGrid>
                <a:gridCol w="256745"/>
                <a:gridCol w="687295"/>
              </a:tblGrid>
              <a:tr h="240410">
                <a:tc>
                  <a:txBody>
                    <a:bodyPr/>
                    <a:lstStyle/>
                    <a:p>
                      <a:pPr algn="ctr"/>
                      <a:r>
                        <a:rPr lang="en-US" sz="900" b="1" dirty="0" smtClean="0"/>
                        <a:t>#</a:t>
                      </a:r>
                      <a:endParaRPr lang="en-US" sz="900" b="1" dirty="0"/>
                    </a:p>
                  </a:txBody>
                  <a:tcPr anchor="ctr"/>
                </a:tc>
                <a:tc>
                  <a:txBody>
                    <a:bodyPr/>
                    <a:lstStyle/>
                    <a:p>
                      <a:r>
                        <a:rPr lang="en-US" sz="900" b="1" dirty="0" smtClean="0"/>
                        <a:t>Value</a:t>
                      </a:r>
                      <a:endParaRPr lang="en-US" sz="900" b="1" dirty="0"/>
                    </a:p>
                  </a:txBody>
                  <a:tcPr anchor="ctr"/>
                </a:tc>
              </a:tr>
              <a:tr h="240410">
                <a:tc>
                  <a:txBody>
                    <a:bodyPr/>
                    <a:lstStyle/>
                    <a:p>
                      <a:pPr algn="ctr"/>
                      <a:r>
                        <a:rPr lang="en-US" sz="900" dirty="0" smtClean="0"/>
                        <a:t>1</a:t>
                      </a:r>
                    </a:p>
                  </a:txBody>
                  <a:tcPr/>
                </a:tc>
                <a:tc>
                  <a:txBody>
                    <a:bodyPr/>
                    <a:lstStyle/>
                    <a:p>
                      <a:r>
                        <a:rPr lang="en-US" sz="900" dirty="0" smtClean="0"/>
                        <a:t>10000101</a:t>
                      </a:r>
                      <a:endParaRPr lang="en-US" sz="900" b="0" dirty="0"/>
                    </a:p>
                  </a:txBody>
                  <a:tcPr/>
                </a:tc>
              </a:tr>
              <a:tr h="240410">
                <a:tc>
                  <a:txBody>
                    <a:bodyPr/>
                    <a:lstStyle/>
                    <a:p>
                      <a:pPr algn="ctr"/>
                      <a:r>
                        <a:rPr lang="en-US" sz="900" b="0" dirty="0" smtClean="0"/>
                        <a:t>2</a:t>
                      </a:r>
                      <a:endParaRPr lang="en-US" sz="900" b="0" dirty="0"/>
                    </a:p>
                  </a:txBody>
                  <a:tcPr/>
                </a:tc>
                <a:tc>
                  <a:txBody>
                    <a:bodyPr/>
                    <a:lstStyle/>
                    <a:p>
                      <a:r>
                        <a:rPr lang="en-US" sz="900" dirty="0" smtClean="0"/>
                        <a:t>10010100</a:t>
                      </a:r>
                      <a:endParaRPr lang="en-US" sz="900" b="0" dirty="0"/>
                    </a:p>
                  </a:txBody>
                  <a:tcPr/>
                </a:tc>
              </a:tr>
              <a:tr h="240410">
                <a:tc>
                  <a:txBody>
                    <a:bodyPr/>
                    <a:lstStyle/>
                    <a:p>
                      <a:pPr algn="ctr"/>
                      <a:r>
                        <a:rPr lang="en-US" sz="900" b="0" dirty="0" smtClean="0"/>
                        <a:t>3</a:t>
                      </a:r>
                      <a:endParaRPr lang="en-US" sz="900" b="0" dirty="0"/>
                    </a:p>
                  </a:txBody>
                  <a:tcPr/>
                </a:tc>
                <a:tc>
                  <a:txBody>
                    <a:bodyPr/>
                    <a:lstStyle/>
                    <a:p>
                      <a:r>
                        <a:rPr lang="en-US" sz="900" dirty="0" smtClean="0"/>
                        <a:t>01100111</a:t>
                      </a:r>
                      <a:endParaRPr lang="en-US" sz="900" b="0" dirty="0"/>
                    </a:p>
                  </a:txBody>
                  <a:tcPr/>
                </a:tc>
              </a:tr>
              <a:tr h="240410">
                <a:tc>
                  <a:txBody>
                    <a:bodyPr/>
                    <a:lstStyle/>
                    <a:p>
                      <a:pPr algn="ctr"/>
                      <a:r>
                        <a:rPr lang="en-US" sz="900" b="0" dirty="0" smtClean="0"/>
                        <a:t>4</a:t>
                      </a:r>
                      <a:endParaRPr lang="en-US" sz="900" b="0" dirty="0"/>
                    </a:p>
                  </a:txBody>
                  <a:tcPr/>
                </a:tc>
                <a:tc>
                  <a:txBody>
                    <a:bodyPr/>
                    <a:lstStyle/>
                    <a:p>
                      <a:r>
                        <a:rPr lang="en-US" sz="900" dirty="0" smtClean="0"/>
                        <a:t>10101010</a:t>
                      </a:r>
                      <a:endParaRPr lang="en-US" sz="900" b="0" dirty="0"/>
                    </a:p>
                  </a:txBody>
                  <a:tcPr/>
                </a:tc>
              </a:tr>
              <a:tr h="240410">
                <a:tc>
                  <a:txBody>
                    <a:bodyPr/>
                    <a:lstStyle/>
                    <a:p>
                      <a:pPr algn="ctr"/>
                      <a:r>
                        <a:rPr lang="en-US" sz="900" b="0" dirty="0" smtClean="0"/>
                        <a:t>5</a:t>
                      </a:r>
                      <a:endParaRPr lang="en-US" sz="900" b="0" dirty="0"/>
                    </a:p>
                  </a:txBody>
                  <a:tcPr/>
                </a:tc>
                <a:tc>
                  <a:txBody>
                    <a:bodyPr/>
                    <a:lstStyle/>
                    <a:p>
                      <a:r>
                        <a:rPr lang="en-US" sz="900" dirty="0" smtClean="0"/>
                        <a:t>00101101</a:t>
                      </a:r>
                      <a:endParaRPr lang="en-US" sz="900" b="0" dirty="0"/>
                    </a:p>
                  </a:txBody>
                  <a:tcPr/>
                </a:tc>
              </a:tr>
              <a:tr h="240410">
                <a:tc>
                  <a:txBody>
                    <a:bodyPr/>
                    <a:lstStyle/>
                    <a:p>
                      <a:pPr algn="ctr"/>
                      <a:r>
                        <a:rPr lang="en-US" sz="900" b="0" dirty="0" smtClean="0"/>
                        <a:t>6</a:t>
                      </a:r>
                      <a:endParaRPr lang="en-US" sz="900" b="0" dirty="0"/>
                    </a:p>
                  </a:txBody>
                  <a:tcPr/>
                </a:tc>
                <a:tc>
                  <a:txBody>
                    <a:bodyPr/>
                    <a:lstStyle/>
                    <a:p>
                      <a:r>
                        <a:rPr lang="en-US" sz="900" dirty="0" smtClean="0"/>
                        <a:t>11010101</a:t>
                      </a:r>
                      <a:endParaRPr lang="en-US" sz="900" b="0" dirty="0"/>
                    </a:p>
                  </a:txBody>
                  <a:tcPr/>
                </a:tc>
              </a:tr>
            </a:tbl>
          </a:graphicData>
        </a:graphic>
      </p:graphicFrame>
      <p:sp>
        <p:nvSpPr>
          <p:cNvPr id="4" name="TextBox 3"/>
          <p:cNvSpPr txBox="1"/>
          <p:nvPr/>
        </p:nvSpPr>
        <p:spPr>
          <a:xfrm>
            <a:off x="432919" y="3639842"/>
            <a:ext cx="1351652" cy="646331"/>
          </a:xfrm>
          <a:prstGeom prst="rect">
            <a:avLst/>
          </a:prstGeom>
          <a:noFill/>
        </p:spPr>
        <p:txBody>
          <a:bodyPr wrap="none" rtlCol="0">
            <a:spAutoFit/>
          </a:bodyPr>
          <a:lstStyle/>
          <a:p>
            <a:pPr algn="r"/>
            <a:r>
              <a:rPr lang="en-US" dirty="0" smtClean="0"/>
              <a:t>Define point </a:t>
            </a:r>
          </a:p>
          <a:p>
            <a:pPr algn="r"/>
            <a:r>
              <a:rPr lang="en-US" dirty="0" smtClean="0"/>
              <a:t>function</a:t>
            </a:r>
            <a:endParaRPr lang="en-US" dirty="0"/>
          </a:p>
        </p:txBody>
      </p:sp>
      <p:sp>
        <p:nvSpPr>
          <p:cNvPr id="5" name="TextBox 4"/>
          <p:cNvSpPr txBox="1"/>
          <p:nvPr/>
        </p:nvSpPr>
        <p:spPr>
          <a:xfrm>
            <a:off x="1453591" y="4871267"/>
            <a:ext cx="603369" cy="523220"/>
          </a:xfrm>
          <a:prstGeom prst="rect">
            <a:avLst/>
          </a:prstGeom>
          <a:noFill/>
        </p:spPr>
        <p:txBody>
          <a:bodyPr wrap="none" rtlCol="0">
            <a:spAutoFit/>
          </a:bodyPr>
          <a:lstStyle/>
          <a:p>
            <a:r>
              <a:rPr lang="en-US" sz="2800" i="1" dirty="0" smtClean="0"/>
              <a:t>f</a:t>
            </a:r>
            <a:r>
              <a:rPr lang="en-US" sz="2800" i="1" baseline="-25000" dirty="0" smtClean="0"/>
              <a:t>i,1</a:t>
            </a:r>
            <a:endParaRPr lang="en-US" sz="2800" i="1" baseline="-25000" dirty="0"/>
          </a:p>
        </p:txBody>
      </p:sp>
      <p:grpSp>
        <p:nvGrpSpPr>
          <p:cNvPr id="30" name="Group 29"/>
          <p:cNvGrpSpPr/>
          <p:nvPr/>
        </p:nvGrpSpPr>
        <p:grpSpPr>
          <a:xfrm>
            <a:off x="2057334" y="4613217"/>
            <a:ext cx="1432650" cy="1145960"/>
            <a:chOff x="3456871" y="2799711"/>
            <a:chExt cx="962278" cy="725597"/>
          </a:xfrm>
        </p:grpSpPr>
        <p:sp>
          <p:nvSpPr>
            <p:cNvPr id="34" name="TextBox 33"/>
            <p:cNvSpPr txBox="1"/>
            <p:nvPr/>
          </p:nvSpPr>
          <p:spPr>
            <a:xfrm>
              <a:off x="4179434" y="2799711"/>
              <a:ext cx="239715" cy="340198"/>
            </a:xfrm>
            <a:prstGeom prst="rect">
              <a:avLst/>
            </a:prstGeom>
            <a:solidFill>
              <a:schemeClr val="accent1">
                <a:lumMod val="40000"/>
                <a:lumOff val="60000"/>
                <a:alpha val="60000"/>
              </a:schemeClr>
            </a:solidFill>
          </p:spPr>
          <p:txBody>
            <a:bodyPr wrap="none" rtlCol="0">
              <a:spAutoFit/>
            </a:bodyPr>
            <a:lstStyle/>
            <a:p>
              <a:r>
                <a:rPr lang="en-US" sz="3200" i="1" dirty="0" err="1" smtClean="0">
                  <a:latin typeface="Gill Sans MT"/>
                  <a:cs typeface="Gill Sans MT"/>
                </a:rPr>
                <a:t>f</a:t>
              </a:r>
              <a:r>
                <a:rPr lang="en-US" sz="3200" i="1" baseline="-25000" dirty="0" err="1" smtClean="0">
                  <a:latin typeface="Gill Sans MT"/>
                  <a:cs typeface="Gill Sans MT"/>
                </a:rPr>
                <a:t>A</a:t>
              </a:r>
              <a:endParaRPr lang="en-US" sz="3200" i="1" baseline="-25000" dirty="0">
                <a:latin typeface="Gill Sans MT"/>
                <a:cs typeface="Gill Sans MT"/>
              </a:endParaRPr>
            </a:p>
          </p:txBody>
        </p:sp>
        <p:sp>
          <p:nvSpPr>
            <p:cNvPr id="35" name="TextBox 34"/>
            <p:cNvSpPr txBox="1"/>
            <p:nvPr/>
          </p:nvSpPr>
          <p:spPr>
            <a:xfrm>
              <a:off x="4170870" y="3185110"/>
              <a:ext cx="238209" cy="340198"/>
            </a:xfrm>
            <a:prstGeom prst="rect">
              <a:avLst/>
            </a:prstGeom>
            <a:solidFill>
              <a:schemeClr val="accent1">
                <a:lumMod val="40000"/>
                <a:lumOff val="60000"/>
                <a:alpha val="60000"/>
              </a:schemeClr>
            </a:solidFill>
          </p:spPr>
          <p:txBody>
            <a:bodyPr wrap="none" rtlCol="0">
              <a:spAutoFit/>
            </a:bodyPr>
            <a:lstStyle/>
            <a:p>
              <a:r>
                <a:rPr lang="en-US" sz="3200" i="1" dirty="0" err="1" smtClean="0">
                  <a:latin typeface="Gill Sans MT"/>
                  <a:cs typeface="Gill Sans MT"/>
                </a:rPr>
                <a:t>f</a:t>
              </a:r>
              <a:r>
                <a:rPr lang="en-US" sz="3200" i="1" baseline="-25000" dirty="0" err="1" smtClean="0">
                  <a:latin typeface="Gill Sans MT"/>
                  <a:cs typeface="Gill Sans MT"/>
                </a:rPr>
                <a:t>B</a:t>
              </a:r>
              <a:endParaRPr lang="en-US" sz="3200" i="1" baseline="-25000" dirty="0">
                <a:latin typeface="Gill Sans MT"/>
                <a:cs typeface="Gill Sans MT"/>
              </a:endParaRPr>
            </a:p>
          </p:txBody>
        </p:sp>
        <p:cxnSp>
          <p:nvCxnSpPr>
            <p:cNvPr id="42" name="Straight Arrow Connector 41"/>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44" name="Group 43"/>
          <p:cNvGrpSpPr/>
          <p:nvPr/>
        </p:nvGrpSpPr>
        <p:grpSpPr>
          <a:xfrm>
            <a:off x="-2318365" y="4873181"/>
            <a:ext cx="2046908" cy="1329736"/>
            <a:chOff x="2467850" y="3529351"/>
            <a:chExt cx="2046908" cy="1329736"/>
          </a:xfrm>
        </p:grpSpPr>
        <p:sp>
          <p:nvSpPr>
            <p:cNvPr id="45" name="Rectangle 44"/>
            <p:cNvSpPr/>
            <p:nvPr/>
          </p:nvSpPr>
          <p:spPr>
            <a:xfrm>
              <a:off x="2467850" y="3529351"/>
              <a:ext cx="2046908" cy="123428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6" name="Group 45"/>
            <p:cNvGrpSpPr/>
            <p:nvPr/>
          </p:nvGrpSpPr>
          <p:grpSpPr>
            <a:xfrm>
              <a:off x="2518505" y="3593603"/>
              <a:ext cx="1432650" cy="1265484"/>
              <a:chOff x="3456871" y="2761871"/>
              <a:chExt cx="962278" cy="801277"/>
            </a:xfrm>
          </p:grpSpPr>
          <p:sp>
            <p:nvSpPr>
              <p:cNvPr id="47" name="TextBox 46"/>
              <p:cNvSpPr txBox="1"/>
              <p:nvPr/>
            </p:nvSpPr>
            <p:spPr>
              <a:xfrm>
                <a:off x="4179434" y="2761871"/>
                <a:ext cx="239715" cy="340198"/>
              </a:xfrm>
              <a:prstGeom prst="rect">
                <a:avLst/>
              </a:prstGeom>
              <a:solidFill>
                <a:schemeClr val="accent1">
                  <a:lumMod val="40000"/>
                  <a:lumOff val="60000"/>
                  <a:alpha val="60000"/>
                </a:schemeClr>
              </a:solidFill>
            </p:spPr>
            <p:txBody>
              <a:bodyPr wrap="none" rtlCol="0">
                <a:spAutoFit/>
              </a:bodyPr>
              <a:lstStyle/>
              <a:p>
                <a:r>
                  <a:rPr lang="en-US" sz="3200" i="1" dirty="0" err="1" smtClean="0">
                    <a:latin typeface="Gill Sans MT"/>
                    <a:cs typeface="Gill Sans MT"/>
                  </a:rPr>
                  <a:t>f</a:t>
                </a:r>
                <a:r>
                  <a:rPr lang="en-US" sz="3200" i="1" baseline="-25000" dirty="0" err="1" smtClean="0">
                    <a:latin typeface="Gill Sans MT"/>
                    <a:cs typeface="Gill Sans MT"/>
                  </a:rPr>
                  <a:t>A</a:t>
                </a:r>
                <a:endParaRPr lang="en-US" sz="3200" i="1" baseline="-25000" dirty="0">
                  <a:latin typeface="Gill Sans MT"/>
                  <a:cs typeface="Gill Sans MT"/>
                </a:endParaRPr>
              </a:p>
            </p:txBody>
          </p:sp>
          <p:sp>
            <p:nvSpPr>
              <p:cNvPr id="48" name="TextBox 47"/>
              <p:cNvSpPr txBox="1"/>
              <p:nvPr/>
            </p:nvSpPr>
            <p:spPr>
              <a:xfrm>
                <a:off x="4170870" y="3222950"/>
                <a:ext cx="238209" cy="340198"/>
              </a:xfrm>
              <a:prstGeom prst="rect">
                <a:avLst/>
              </a:prstGeom>
              <a:solidFill>
                <a:schemeClr val="accent1">
                  <a:lumMod val="40000"/>
                  <a:lumOff val="60000"/>
                  <a:alpha val="60000"/>
                </a:schemeClr>
              </a:solidFill>
            </p:spPr>
            <p:txBody>
              <a:bodyPr wrap="none" rtlCol="0">
                <a:spAutoFit/>
              </a:bodyPr>
              <a:lstStyle/>
              <a:p>
                <a:r>
                  <a:rPr lang="en-US" sz="3200" i="1" dirty="0" err="1" smtClean="0">
                    <a:latin typeface="Gill Sans MT"/>
                    <a:cs typeface="Gill Sans MT"/>
                  </a:rPr>
                  <a:t>f</a:t>
                </a:r>
                <a:r>
                  <a:rPr lang="en-US" sz="3200" i="1" baseline="-25000" dirty="0" err="1" smtClean="0">
                    <a:latin typeface="Gill Sans MT"/>
                    <a:cs typeface="Gill Sans MT"/>
                  </a:rPr>
                  <a:t>B</a:t>
                </a:r>
                <a:endParaRPr lang="en-US" sz="3200" i="1" baseline="-25000" dirty="0">
                  <a:latin typeface="Gill Sans MT"/>
                  <a:cs typeface="Gill Sans MT"/>
                </a:endParaRPr>
              </a:p>
            </p:txBody>
          </p:sp>
          <p:cxnSp>
            <p:nvCxnSpPr>
              <p:cNvPr id="49" name="Straight Arrow Connector 48"/>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grpSp>
        <p:nvGrpSpPr>
          <p:cNvPr id="74" name="Group 73"/>
          <p:cNvGrpSpPr/>
          <p:nvPr/>
        </p:nvGrpSpPr>
        <p:grpSpPr>
          <a:xfrm>
            <a:off x="5334000" y="2864344"/>
            <a:ext cx="4019175" cy="3913732"/>
            <a:chOff x="5334000" y="3057244"/>
            <a:chExt cx="4019175" cy="3913732"/>
          </a:xfrm>
        </p:grpSpPr>
        <p:pic>
          <p:nvPicPr>
            <p:cNvPr id="64" name="Picture 63"/>
            <p:cNvPicPr>
              <a:picLocks noChangeAspect="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Lst>
            </a:blip>
            <a:stretch>
              <a:fillRect/>
            </a:stretch>
          </p:blipFill>
          <p:spPr>
            <a:xfrm>
              <a:off x="7694449" y="5203172"/>
              <a:ext cx="1365715" cy="1767804"/>
            </a:xfrm>
            <a:prstGeom prst="rect">
              <a:avLst/>
            </a:prstGeom>
          </p:spPr>
        </p:pic>
        <p:pic>
          <p:nvPicPr>
            <p:cNvPr id="65" name="Picture 64"/>
            <p:cNvPicPr>
              <a:picLocks noChangeAspect="1"/>
            </p:cNvPicPr>
            <p:nvPr/>
          </p:nvPicPr>
          <p:blipFill>
            <a:blip r:embed="rId5">
              <a:extLst>
                <a:ext uri="{BEBA8EAE-BF5A-486C-A8C5-ECC9F3942E4B}">
                  <a14:imgProps xmlns:a14="http://schemas.microsoft.com/office/drawing/2010/main">
                    <a14:imgLayer r:embed="rId7">
                      <a14:imgEffect>
                        <a14:backgroundRemoval t="10000" b="90000" l="10000" r="90000"/>
                      </a14:imgEffect>
                    </a14:imgLayer>
                  </a14:imgProps>
                </a:ext>
              </a:extLst>
            </a:blip>
            <a:stretch>
              <a:fillRect/>
            </a:stretch>
          </p:blipFill>
          <p:spPr>
            <a:xfrm>
              <a:off x="7694449" y="3057244"/>
              <a:ext cx="1365715" cy="1767804"/>
            </a:xfrm>
            <a:prstGeom prst="rect">
              <a:avLst/>
            </a:prstGeom>
          </p:spPr>
        </p:pic>
        <p:cxnSp>
          <p:nvCxnSpPr>
            <p:cNvPr id="66" name="Straight Connector 65"/>
            <p:cNvCxnSpPr/>
            <p:nvPr/>
          </p:nvCxnSpPr>
          <p:spPr>
            <a:xfrm>
              <a:off x="5334000" y="4998162"/>
              <a:ext cx="4019175" cy="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31" name="Group 30"/>
          <p:cNvGrpSpPr/>
          <p:nvPr/>
        </p:nvGrpSpPr>
        <p:grpSpPr>
          <a:xfrm>
            <a:off x="3775993" y="4312584"/>
            <a:ext cx="2309195" cy="960347"/>
            <a:chOff x="1660353" y="4292816"/>
            <a:chExt cx="2309195" cy="1373206"/>
          </a:xfrm>
        </p:grpSpPr>
        <p:sp>
          <p:nvSpPr>
            <p:cNvPr id="21" name="Rectangular Callout 20"/>
            <p:cNvSpPr/>
            <p:nvPr/>
          </p:nvSpPr>
          <p:spPr>
            <a:xfrm>
              <a:off x="1660353" y="4292816"/>
              <a:ext cx="2309195" cy="1373203"/>
            </a:xfrm>
            <a:prstGeom prst="wedgeRectCallout">
              <a:avLst>
                <a:gd name="adj1" fmla="val 63411"/>
                <a:gd name="adj2" fmla="val 5013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chemeClr val="tx1"/>
                </a:solidFill>
              </a:endParaRPr>
            </a:p>
          </p:txBody>
        </p:sp>
        <p:sp>
          <p:nvSpPr>
            <p:cNvPr id="22" name="Rectangular Callout 21"/>
            <p:cNvSpPr/>
            <p:nvPr/>
          </p:nvSpPr>
          <p:spPr>
            <a:xfrm>
              <a:off x="1660353" y="4292819"/>
              <a:ext cx="2309195" cy="1373203"/>
            </a:xfrm>
            <a:prstGeom prst="wedgeRectCallout">
              <a:avLst>
                <a:gd name="adj1" fmla="val 64840"/>
                <a:gd name="adj2" fmla="val -5041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latin typeface="Gill Sans MT"/>
                  <a:cs typeface="Gill Sans MT"/>
                </a:rPr>
                <a:t>Servers store DB </a:t>
              </a:r>
              <a:r>
                <a:rPr lang="en-US" sz="2400" b="1" dirty="0" smtClean="0">
                  <a:solidFill>
                    <a:schemeClr val="tx1"/>
                  </a:solidFill>
                  <a:latin typeface="Gill Sans MT"/>
                  <a:cs typeface="Gill Sans MT"/>
                </a:rPr>
                <a:t>in the clear</a:t>
              </a:r>
              <a:endParaRPr lang="en-US" sz="2400" b="1" dirty="0">
                <a:solidFill>
                  <a:schemeClr val="tx1"/>
                </a:solidFill>
                <a:latin typeface="Gill Sans MT"/>
                <a:cs typeface="Gill Sans MT"/>
              </a:endParaRPr>
            </a:p>
          </p:txBody>
        </p:sp>
      </p:grpSp>
      <p:pic>
        <p:nvPicPr>
          <p:cNvPr id="77" name="Picture 76"/>
          <p:cNvPicPr>
            <a:picLocks noChangeAspect="1"/>
          </p:cNvPicPr>
          <p:nvPr/>
        </p:nvPicPr>
        <p:blipFill>
          <a:blip r:embed="rId8"/>
          <a:stretch>
            <a:fillRect/>
          </a:stretch>
        </p:blipFill>
        <p:spPr>
          <a:xfrm>
            <a:off x="9622235" y="1970856"/>
            <a:ext cx="2628900" cy="368300"/>
          </a:xfrm>
          <a:prstGeom prst="rect">
            <a:avLst/>
          </a:prstGeom>
        </p:spPr>
      </p:pic>
      <p:grpSp>
        <p:nvGrpSpPr>
          <p:cNvPr id="82" name="Group 81"/>
          <p:cNvGrpSpPr/>
          <p:nvPr/>
        </p:nvGrpSpPr>
        <p:grpSpPr>
          <a:xfrm>
            <a:off x="5774800" y="2121830"/>
            <a:ext cx="2460045" cy="4816535"/>
            <a:chOff x="5774800" y="2314730"/>
            <a:chExt cx="2460045" cy="4816535"/>
          </a:xfrm>
        </p:grpSpPr>
        <p:grpSp>
          <p:nvGrpSpPr>
            <p:cNvPr id="70" name="Group 69"/>
            <p:cNvGrpSpPr/>
            <p:nvPr/>
          </p:nvGrpSpPr>
          <p:grpSpPr>
            <a:xfrm>
              <a:off x="6419579" y="3258353"/>
              <a:ext cx="688654" cy="1682512"/>
              <a:chOff x="6419579" y="3258353"/>
              <a:chExt cx="688654" cy="1682512"/>
            </a:xfrm>
          </p:grpSpPr>
          <p:sp>
            <p:nvSpPr>
              <p:cNvPr id="67" name="TextBox 66"/>
              <p:cNvSpPr txBox="1"/>
              <p:nvPr/>
            </p:nvSpPr>
            <p:spPr>
              <a:xfrm>
                <a:off x="6419579" y="3258353"/>
                <a:ext cx="688654" cy="1682512"/>
              </a:xfrm>
              <a:prstGeom prst="rect">
                <a:avLst/>
              </a:prstGeom>
              <a:noFill/>
            </p:spPr>
            <p:txBody>
              <a:bodyPr wrap="none" rtlCol="0">
                <a:spAutoFit/>
              </a:bodyPr>
              <a:lstStyle/>
              <a:p>
                <a:pPr>
                  <a:spcBef>
                    <a:spcPts val="200"/>
                  </a:spcBef>
                </a:pPr>
                <a:r>
                  <a:rPr lang="en-US" sz="1400" i="1" dirty="0" err="1" smtClean="0">
                    <a:solidFill>
                      <a:schemeClr val="tx2"/>
                    </a:solidFill>
                  </a:rPr>
                  <a:t>f</a:t>
                </a:r>
                <a:r>
                  <a:rPr lang="en-US" sz="1400" i="1" baseline="-25000" dirty="0" err="1" smtClean="0">
                    <a:solidFill>
                      <a:schemeClr val="tx2"/>
                    </a:solidFill>
                  </a:rPr>
                  <a:t>A</a:t>
                </a:r>
                <a:r>
                  <a:rPr lang="en-US" sz="1400" i="1" dirty="0" smtClean="0">
                    <a:solidFill>
                      <a:schemeClr val="tx2"/>
                    </a:solidFill>
                  </a:rPr>
                  <a:t>(1) </a:t>
                </a:r>
                <a:r>
                  <a:rPr lang="en-US" sz="1400" dirty="0" smtClean="0">
                    <a:solidFill>
                      <a:schemeClr val="tx2"/>
                    </a:solidFill>
                  </a:rPr>
                  <a:t>×</a:t>
                </a:r>
              </a:p>
              <a:p>
                <a:pPr>
                  <a:spcBef>
                    <a:spcPts val="200"/>
                  </a:spcBef>
                </a:pPr>
                <a:r>
                  <a:rPr lang="en-US" sz="1400" i="1" dirty="0" err="1">
                    <a:solidFill>
                      <a:schemeClr val="tx2"/>
                    </a:solidFill>
                  </a:rPr>
                  <a:t>f</a:t>
                </a:r>
                <a:r>
                  <a:rPr lang="en-US" sz="1400" i="1" baseline="-25000" dirty="0" err="1">
                    <a:solidFill>
                      <a:schemeClr val="tx2"/>
                    </a:solidFill>
                  </a:rPr>
                  <a:t>A</a:t>
                </a:r>
                <a:r>
                  <a:rPr lang="en-US" sz="1400" i="1" dirty="0" smtClean="0">
                    <a:solidFill>
                      <a:schemeClr val="tx2"/>
                    </a:solidFill>
                  </a:rPr>
                  <a:t>(2) </a:t>
                </a:r>
                <a:r>
                  <a:rPr lang="en-US" sz="1400" dirty="0">
                    <a:solidFill>
                      <a:schemeClr val="tx2"/>
                    </a:solidFill>
                  </a:rPr>
                  <a:t>×</a:t>
                </a:r>
                <a:endParaRPr lang="en-US" sz="1400" i="1" dirty="0">
                  <a:solidFill>
                    <a:schemeClr val="tx2"/>
                  </a:solidFill>
                </a:endParaRPr>
              </a:p>
              <a:p>
                <a:pPr>
                  <a:spcBef>
                    <a:spcPts val="200"/>
                  </a:spcBef>
                </a:pPr>
                <a:endParaRPr lang="en-US" sz="1400" i="1" dirty="0" smtClean="0">
                  <a:solidFill>
                    <a:schemeClr val="tx2"/>
                  </a:solidFill>
                </a:endParaRPr>
              </a:p>
              <a:p>
                <a:pPr>
                  <a:spcBef>
                    <a:spcPts val="200"/>
                  </a:spcBef>
                </a:pPr>
                <a:endParaRPr lang="en-US" sz="1400" i="1" dirty="0" smtClean="0">
                  <a:solidFill>
                    <a:schemeClr val="tx2"/>
                  </a:solidFill>
                </a:endParaRPr>
              </a:p>
              <a:p>
                <a:pPr>
                  <a:spcBef>
                    <a:spcPts val="200"/>
                  </a:spcBef>
                </a:pPr>
                <a:endParaRPr lang="en-US" sz="1400" i="1" dirty="0" smtClean="0">
                  <a:solidFill>
                    <a:schemeClr val="tx2"/>
                  </a:solidFill>
                </a:endParaRPr>
              </a:p>
              <a:p>
                <a:pPr>
                  <a:spcBef>
                    <a:spcPts val="200"/>
                  </a:spcBef>
                </a:pPr>
                <a:r>
                  <a:rPr lang="en-US" sz="1400" i="1" dirty="0" err="1" smtClean="0">
                    <a:solidFill>
                      <a:schemeClr val="tx2"/>
                    </a:solidFill>
                  </a:rPr>
                  <a:t>f</a:t>
                </a:r>
                <a:r>
                  <a:rPr lang="en-US" sz="1400" i="1" baseline="-25000" dirty="0" err="1" smtClean="0">
                    <a:solidFill>
                      <a:schemeClr val="tx2"/>
                    </a:solidFill>
                  </a:rPr>
                  <a:t>A</a:t>
                </a:r>
                <a:r>
                  <a:rPr lang="en-US" sz="1400" i="1" dirty="0" smtClean="0">
                    <a:solidFill>
                      <a:schemeClr val="tx2"/>
                    </a:solidFill>
                  </a:rPr>
                  <a:t>(6) </a:t>
                </a:r>
                <a:r>
                  <a:rPr lang="en-US" sz="1400" dirty="0">
                    <a:solidFill>
                      <a:schemeClr val="tx2"/>
                    </a:solidFill>
                  </a:rPr>
                  <a:t>×</a:t>
                </a:r>
                <a:endParaRPr lang="en-US" sz="1400" i="1" dirty="0">
                  <a:solidFill>
                    <a:schemeClr val="tx2"/>
                  </a:solidFill>
                </a:endParaRPr>
              </a:p>
              <a:p>
                <a:pPr>
                  <a:spcBef>
                    <a:spcPts val="200"/>
                  </a:spcBef>
                </a:pPr>
                <a:endParaRPr lang="en-US" sz="1400" i="1" baseline="-25000" dirty="0">
                  <a:solidFill>
                    <a:schemeClr val="tx2"/>
                  </a:solidFill>
                </a:endParaRPr>
              </a:p>
            </p:txBody>
          </p:sp>
          <p:sp>
            <p:nvSpPr>
              <p:cNvPr id="68" name="TextBox 67"/>
              <p:cNvSpPr txBox="1"/>
              <p:nvPr/>
            </p:nvSpPr>
            <p:spPr>
              <a:xfrm rot="5400000">
                <a:off x="6615718" y="3942341"/>
                <a:ext cx="344039" cy="369332"/>
              </a:xfrm>
              <a:prstGeom prst="rect">
                <a:avLst/>
              </a:prstGeom>
              <a:noFill/>
            </p:spPr>
            <p:txBody>
              <a:bodyPr wrap="none" rtlCol="0">
                <a:spAutoFit/>
              </a:bodyPr>
              <a:lstStyle/>
              <a:p>
                <a:r>
                  <a:rPr lang="en-US" dirty="0" smtClean="0">
                    <a:solidFill>
                      <a:srgbClr val="1F497D"/>
                    </a:solidFill>
                  </a:rPr>
                  <a:t>…</a:t>
                </a:r>
                <a:endParaRPr lang="en-US" dirty="0">
                  <a:solidFill>
                    <a:srgbClr val="1F497D"/>
                  </a:solidFill>
                </a:endParaRPr>
              </a:p>
            </p:txBody>
          </p:sp>
        </p:grpSp>
        <p:grpSp>
          <p:nvGrpSpPr>
            <p:cNvPr id="71" name="Group 70"/>
            <p:cNvGrpSpPr/>
            <p:nvPr/>
          </p:nvGrpSpPr>
          <p:grpSpPr>
            <a:xfrm>
              <a:off x="6420899" y="5448753"/>
              <a:ext cx="688654" cy="1682512"/>
              <a:chOff x="6419579" y="3740603"/>
              <a:chExt cx="688654" cy="1682512"/>
            </a:xfrm>
          </p:grpSpPr>
          <p:sp>
            <p:nvSpPr>
              <p:cNvPr id="72" name="TextBox 71"/>
              <p:cNvSpPr txBox="1"/>
              <p:nvPr/>
            </p:nvSpPr>
            <p:spPr>
              <a:xfrm>
                <a:off x="6419579" y="3740603"/>
                <a:ext cx="688654" cy="1682512"/>
              </a:xfrm>
              <a:prstGeom prst="rect">
                <a:avLst/>
              </a:prstGeom>
              <a:noFill/>
            </p:spPr>
            <p:txBody>
              <a:bodyPr wrap="none" rtlCol="0">
                <a:spAutoFit/>
              </a:bodyPr>
              <a:lstStyle/>
              <a:p>
                <a:pPr>
                  <a:spcBef>
                    <a:spcPts val="200"/>
                  </a:spcBef>
                </a:pPr>
                <a:r>
                  <a:rPr lang="en-US" sz="1400" i="1" dirty="0" err="1" smtClean="0">
                    <a:solidFill>
                      <a:schemeClr val="tx2"/>
                    </a:solidFill>
                  </a:rPr>
                  <a:t>f</a:t>
                </a:r>
                <a:r>
                  <a:rPr lang="en-US" sz="1400" i="1" baseline="-25000" dirty="0" err="1" smtClean="0">
                    <a:solidFill>
                      <a:schemeClr val="tx2"/>
                    </a:solidFill>
                  </a:rPr>
                  <a:t>B</a:t>
                </a:r>
                <a:r>
                  <a:rPr lang="en-US" sz="1400" i="1" dirty="0" smtClean="0">
                    <a:solidFill>
                      <a:schemeClr val="tx2"/>
                    </a:solidFill>
                  </a:rPr>
                  <a:t>(1) </a:t>
                </a:r>
                <a:r>
                  <a:rPr lang="en-US" sz="1400" dirty="0" smtClean="0">
                    <a:solidFill>
                      <a:schemeClr val="tx2"/>
                    </a:solidFill>
                  </a:rPr>
                  <a:t>×</a:t>
                </a:r>
              </a:p>
              <a:p>
                <a:pPr>
                  <a:spcBef>
                    <a:spcPts val="200"/>
                  </a:spcBef>
                </a:pPr>
                <a:r>
                  <a:rPr lang="en-US" sz="1400" i="1" dirty="0" err="1" smtClean="0">
                    <a:solidFill>
                      <a:schemeClr val="tx2"/>
                    </a:solidFill>
                  </a:rPr>
                  <a:t>f</a:t>
                </a:r>
                <a:r>
                  <a:rPr lang="en-US" sz="1400" i="1" baseline="-25000" dirty="0" err="1" smtClean="0">
                    <a:solidFill>
                      <a:schemeClr val="tx2"/>
                    </a:solidFill>
                  </a:rPr>
                  <a:t>B</a:t>
                </a:r>
                <a:r>
                  <a:rPr lang="en-US" sz="1400" i="1" dirty="0" smtClean="0">
                    <a:solidFill>
                      <a:schemeClr val="tx2"/>
                    </a:solidFill>
                  </a:rPr>
                  <a:t>(2) </a:t>
                </a:r>
                <a:r>
                  <a:rPr lang="en-US" sz="1400" dirty="0">
                    <a:solidFill>
                      <a:schemeClr val="tx2"/>
                    </a:solidFill>
                  </a:rPr>
                  <a:t>×</a:t>
                </a:r>
                <a:endParaRPr lang="en-US" sz="1400" i="1" dirty="0">
                  <a:solidFill>
                    <a:schemeClr val="tx2"/>
                  </a:solidFill>
                </a:endParaRPr>
              </a:p>
              <a:p>
                <a:pPr>
                  <a:spcBef>
                    <a:spcPts val="200"/>
                  </a:spcBef>
                </a:pPr>
                <a:endParaRPr lang="en-US" sz="1400" i="1" dirty="0" smtClean="0">
                  <a:solidFill>
                    <a:schemeClr val="tx2"/>
                  </a:solidFill>
                </a:endParaRPr>
              </a:p>
              <a:p>
                <a:pPr>
                  <a:spcBef>
                    <a:spcPts val="200"/>
                  </a:spcBef>
                </a:pPr>
                <a:endParaRPr lang="en-US" sz="1400" i="1" dirty="0" smtClean="0">
                  <a:solidFill>
                    <a:schemeClr val="tx2"/>
                  </a:solidFill>
                </a:endParaRPr>
              </a:p>
              <a:p>
                <a:pPr>
                  <a:spcBef>
                    <a:spcPts val="200"/>
                  </a:spcBef>
                </a:pPr>
                <a:endParaRPr lang="en-US" sz="1400" i="1" dirty="0" smtClean="0">
                  <a:solidFill>
                    <a:schemeClr val="tx2"/>
                  </a:solidFill>
                </a:endParaRPr>
              </a:p>
              <a:p>
                <a:pPr>
                  <a:spcBef>
                    <a:spcPts val="200"/>
                  </a:spcBef>
                </a:pPr>
                <a:r>
                  <a:rPr lang="en-US" sz="1400" i="1" dirty="0" err="1" smtClean="0">
                    <a:solidFill>
                      <a:schemeClr val="tx2"/>
                    </a:solidFill>
                  </a:rPr>
                  <a:t>f</a:t>
                </a:r>
                <a:r>
                  <a:rPr lang="en-US" sz="1400" i="1" baseline="-25000" dirty="0" err="1" smtClean="0">
                    <a:solidFill>
                      <a:schemeClr val="tx2"/>
                    </a:solidFill>
                  </a:rPr>
                  <a:t>B</a:t>
                </a:r>
                <a:r>
                  <a:rPr lang="en-US" sz="1400" i="1" dirty="0" smtClean="0">
                    <a:solidFill>
                      <a:schemeClr val="tx2"/>
                    </a:solidFill>
                  </a:rPr>
                  <a:t>(6) </a:t>
                </a:r>
                <a:r>
                  <a:rPr lang="en-US" sz="1400" dirty="0">
                    <a:solidFill>
                      <a:schemeClr val="tx2"/>
                    </a:solidFill>
                  </a:rPr>
                  <a:t>×</a:t>
                </a:r>
                <a:endParaRPr lang="en-US" sz="1400" i="1" dirty="0">
                  <a:solidFill>
                    <a:schemeClr val="tx2"/>
                  </a:solidFill>
                </a:endParaRPr>
              </a:p>
              <a:p>
                <a:pPr>
                  <a:spcBef>
                    <a:spcPts val="200"/>
                  </a:spcBef>
                </a:pPr>
                <a:endParaRPr lang="en-US" sz="1400" i="1" baseline="-25000" dirty="0">
                  <a:solidFill>
                    <a:schemeClr val="tx2"/>
                  </a:solidFill>
                </a:endParaRPr>
              </a:p>
            </p:txBody>
          </p:sp>
          <p:sp>
            <p:nvSpPr>
              <p:cNvPr id="73" name="TextBox 72"/>
              <p:cNvSpPr txBox="1"/>
              <p:nvPr/>
            </p:nvSpPr>
            <p:spPr>
              <a:xfrm rot="5400000">
                <a:off x="6615718" y="4440666"/>
                <a:ext cx="344039" cy="369332"/>
              </a:xfrm>
              <a:prstGeom prst="rect">
                <a:avLst/>
              </a:prstGeom>
              <a:noFill/>
            </p:spPr>
            <p:txBody>
              <a:bodyPr wrap="none" rtlCol="0">
                <a:spAutoFit/>
              </a:bodyPr>
              <a:lstStyle/>
              <a:p>
                <a:r>
                  <a:rPr lang="en-US" dirty="0" smtClean="0">
                    <a:solidFill>
                      <a:srgbClr val="1F497D"/>
                    </a:solidFill>
                  </a:rPr>
                  <a:t>…</a:t>
                </a:r>
                <a:endParaRPr lang="en-US" dirty="0">
                  <a:solidFill>
                    <a:srgbClr val="1F497D"/>
                  </a:solidFill>
                </a:endParaRPr>
              </a:p>
            </p:txBody>
          </p:sp>
        </p:grpSp>
        <p:sp>
          <p:nvSpPr>
            <p:cNvPr id="79" name="TextBox 78"/>
            <p:cNvSpPr txBox="1"/>
            <p:nvPr/>
          </p:nvSpPr>
          <p:spPr>
            <a:xfrm>
              <a:off x="5774800" y="2314730"/>
              <a:ext cx="2460045" cy="584776"/>
            </a:xfrm>
            <a:prstGeom prst="rect">
              <a:avLst/>
            </a:prstGeom>
            <a:noFill/>
          </p:spPr>
          <p:txBody>
            <a:bodyPr wrap="none" rtlCol="0">
              <a:spAutoFit/>
            </a:bodyPr>
            <a:lstStyle/>
            <a:p>
              <a:r>
                <a:rPr lang="en-US" sz="2800" i="1" dirty="0" err="1" smtClean="0"/>
                <a:t>y</a:t>
              </a:r>
              <a:r>
                <a:rPr lang="en-US" sz="2800" i="1" baseline="-25000" dirty="0" err="1" smtClean="0"/>
                <a:t>A</a:t>
              </a:r>
              <a:r>
                <a:rPr lang="en-US" sz="2800" i="1" baseline="-25000" dirty="0" smtClean="0"/>
                <a:t> </a:t>
              </a:r>
              <a:r>
                <a:rPr lang="en-US" sz="2800" i="1" dirty="0" smtClean="0"/>
                <a:t>=</a:t>
              </a:r>
              <a:r>
                <a:rPr lang="en-US" sz="3200" dirty="0" err="1" smtClean="0"/>
                <a:t>Σ</a:t>
              </a:r>
              <a:r>
                <a:rPr lang="en-US" sz="2800" i="1" dirty="0" smtClean="0"/>
                <a:t> </a:t>
              </a:r>
              <a:r>
                <a:rPr lang="en-US" sz="2800" i="1" dirty="0" err="1" smtClean="0"/>
                <a:t>f</a:t>
              </a:r>
              <a:r>
                <a:rPr lang="en-US" sz="2800" i="1" baseline="-25000" dirty="0" err="1" smtClean="0"/>
                <a:t>A</a:t>
              </a:r>
              <a:r>
                <a:rPr lang="en-US" sz="2800" i="1" dirty="0" smtClean="0"/>
                <a:t>(j) </a:t>
              </a:r>
              <a:r>
                <a:rPr lang="en-US" sz="2800" dirty="0" err="1" smtClean="0"/>
                <a:t>val</a:t>
              </a:r>
              <a:r>
                <a:rPr lang="en-US" sz="2800" dirty="0" smtClean="0"/>
                <a:t>[</a:t>
              </a:r>
              <a:r>
                <a:rPr lang="en-US" sz="2800" i="1" dirty="0" smtClean="0"/>
                <a:t>j</a:t>
              </a:r>
              <a:r>
                <a:rPr lang="en-US" sz="2800" dirty="0" smtClean="0"/>
                <a:t>]</a:t>
              </a:r>
              <a:endParaRPr lang="en-US" sz="2800" dirty="0"/>
            </a:p>
          </p:txBody>
        </p:sp>
      </p:grpSp>
      <p:sp>
        <p:nvSpPr>
          <p:cNvPr id="81" name="TextBox 80"/>
          <p:cNvSpPr txBox="1"/>
          <p:nvPr/>
        </p:nvSpPr>
        <p:spPr>
          <a:xfrm>
            <a:off x="1038161" y="6035958"/>
            <a:ext cx="3174709" cy="523220"/>
          </a:xfrm>
          <a:prstGeom prst="rect">
            <a:avLst/>
          </a:prstGeom>
          <a:noFill/>
        </p:spPr>
        <p:txBody>
          <a:bodyPr wrap="none" rtlCol="0">
            <a:spAutoFit/>
          </a:bodyPr>
          <a:lstStyle/>
          <a:p>
            <a:r>
              <a:rPr lang="en-US" sz="2800" i="1" dirty="0" err="1" smtClean="0"/>
              <a:t>y</a:t>
            </a:r>
            <a:r>
              <a:rPr lang="en-US" sz="2800" i="1" baseline="-25000" dirty="0" err="1" smtClean="0"/>
              <a:t>A</a:t>
            </a:r>
            <a:r>
              <a:rPr lang="en-US" sz="2800" i="1" dirty="0" smtClean="0"/>
              <a:t> + </a:t>
            </a:r>
            <a:r>
              <a:rPr lang="en-US" sz="2800" i="1" dirty="0" err="1" smtClean="0"/>
              <a:t>y</a:t>
            </a:r>
            <a:r>
              <a:rPr lang="en-US" sz="2800" i="1" baseline="-25000" dirty="0" err="1" smtClean="0"/>
              <a:t>B</a:t>
            </a:r>
            <a:r>
              <a:rPr lang="en-US" sz="2800" i="1" dirty="0" smtClean="0"/>
              <a:t> = 1*</a:t>
            </a:r>
            <a:r>
              <a:rPr lang="en-US" sz="2800" dirty="0" err="1" smtClean="0">
                <a:solidFill>
                  <a:srgbClr val="000090"/>
                </a:solidFill>
              </a:rPr>
              <a:t>val</a:t>
            </a:r>
            <a:r>
              <a:rPr lang="en-US" sz="2800" dirty="0" smtClean="0">
                <a:solidFill>
                  <a:srgbClr val="000090"/>
                </a:solidFill>
              </a:rPr>
              <a:t>[</a:t>
            </a:r>
            <a:r>
              <a:rPr lang="en-US" sz="2800" i="1" dirty="0" err="1" smtClean="0">
                <a:solidFill>
                  <a:srgbClr val="000090"/>
                </a:solidFill>
              </a:rPr>
              <a:t>i</a:t>
            </a:r>
            <a:r>
              <a:rPr lang="en-US" sz="2800" dirty="0" smtClean="0">
                <a:solidFill>
                  <a:srgbClr val="000090"/>
                </a:solidFill>
              </a:rPr>
              <a:t>]</a:t>
            </a:r>
            <a:r>
              <a:rPr lang="en-US" sz="2800" i="1" dirty="0" smtClean="0"/>
              <a:t> + 0</a:t>
            </a:r>
            <a:endParaRPr lang="en-US" sz="2800" i="1" baseline="-25000" dirty="0"/>
          </a:p>
        </p:txBody>
      </p:sp>
      <p:pic>
        <p:nvPicPr>
          <p:cNvPr id="84" name="Picture 83"/>
          <p:cNvPicPr>
            <a:picLocks noChangeAspect="1"/>
          </p:cNvPicPr>
          <p:nvPr/>
        </p:nvPicPr>
        <p:blipFill>
          <a:blip r:embed="rId9"/>
          <a:stretch>
            <a:fillRect/>
          </a:stretch>
        </p:blipFill>
        <p:spPr>
          <a:xfrm>
            <a:off x="1844335" y="3527765"/>
            <a:ext cx="2428299" cy="895724"/>
          </a:xfrm>
          <a:prstGeom prst="rect">
            <a:avLst/>
          </a:prstGeom>
        </p:spPr>
      </p:pic>
      <p:sp>
        <p:nvSpPr>
          <p:cNvPr id="3" name="Rectangle 2"/>
          <p:cNvSpPr/>
          <p:nvPr/>
        </p:nvSpPr>
        <p:spPr>
          <a:xfrm>
            <a:off x="7520423" y="1385049"/>
            <a:ext cx="1623577" cy="830997"/>
          </a:xfrm>
          <a:prstGeom prst="rect">
            <a:avLst/>
          </a:prstGeom>
        </p:spPr>
        <p:txBody>
          <a:bodyPr wrap="square">
            <a:spAutoFit/>
          </a:bodyPr>
          <a:lstStyle/>
          <a:p>
            <a:r>
              <a:rPr lang="en-US" sz="2400" dirty="0">
                <a:solidFill>
                  <a:schemeClr val="tx1">
                    <a:lumMod val="50000"/>
                    <a:lumOff val="50000"/>
                  </a:schemeClr>
                </a:solidFill>
                <a:latin typeface="Gill Sans MT"/>
                <a:cs typeface="Gill Sans MT"/>
              </a:rPr>
              <a:t>[CGKS98]</a:t>
            </a:r>
            <a:br>
              <a:rPr lang="en-US" sz="2400" dirty="0">
                <a:solidFill>
                  <a:schemeClr val="tx1">
                    <a:lumMod val="50000"/>
                    <a:lumOff val="50000"/>
                  </a:schemeClr>
                </a:solidFill>
                <a:latin typeface="Gill Sans MT"/>
                <a:cs typeface="Gill Sans MT"/>
              </a:rPr>
            </a:br>
            <a:endParaRPr lang="en-US" sz="2400" dirty="0"/>
          </a:p>
        </p:txBody>
      </p:sp>
      <p:sp>
        <p:nvSpPr>
          <p:cNvPr id="10" name="Rectangle 9"/>
          <p:cNvSpPr/>
          <p:nvPr/>
        </p:nvSpPr>
        <p:spPr>
          <a:xfrm>
            <a:off x="5334000" y="1970856"/>
            <a:ext cx="4019175" cy="4887144"/>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Rectangle 60"/>
          <p:cNvSpPr/>
          <p:nvPr/>
        </p:nvSpPr>
        <p:spPr>
          <a:xfrm>
            <a:off x="0" y="2216046"/>
            <a:ext cx="5005296" cy="4777274"/>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5" name="Group 74"/>
          <p:cNvGrpSpPr/>
          <p:nvPr/>
        </p:nvGrpSpPr>
        <p:grpSpPr>
          <a:xfrm>
            <a:off x="4655676" y="2986497"/>
            <a:ext cx="1066799" cy="2679134"/>
            <a:chOff x="4446502" y="2986497"/>
            <a:chExt cx="1066799" cy="2679134"/>
          </a:xfrm>
        </p:grpSpPr>
        <p:cxnSp>
          <p:nvCxnSpPr>
            <p:cNvPr id="14" name="Straight Arrow Connector 13"/>
            <p:cNvCxnSpPr/>
            <p:nvPr/>
          </p:nvCxnSpPr>
          <p:spPr>
            <a:xfrm>
              <a:off x="4446502" y="3528904"/>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a:off x="4452478" y="5665631"/>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4796122" y="2986497"/>
              <a:ext cx="505886" cy="523220"/>
            </a:xfrm>
            <a:prstGeom prst="rect">
              <a:avLst/>
            </a:prstGeom>
            <a:noFill/>
          </p:spPr>
          <p:txBody>
            <a:bodyPr wrap="none" rtlCol="0">
              <a:spAutoFit/>
            </a:bodyPr>
            <a:lstStyle/>
            <a:p>
              <a:r>
                <a:rPr lang="en-US" sz="2800" i="1" dirty="0" err="1" smtClean="0"/>
                <a:t>f</a:t>
              </a:r>
              <a:r>
                <a:rPr lang="en-US" sz="2800" i="1" baseline="-25000" dirty="0" err="1" smtClean="0"/>
                <a:t>A</a:t>
              </a:r>
              <a:endParaRPr lang="en-US" sz="2800" i="1" baseline="-25000" dirty="0"/>
            </a:p>
          </p:txBody>
        </p:sp>
        <p:sp>
          <p:nvSpPr>
            <p:cNvPr id="60" name="TextBox 59"/>
            <p:cNvSpPr txBox="1"/>
            <p:nvPr/>
          </p:nvSpPr>
          <p:spPr>
            <a:xfrm>
              <a:off x="4794207" y="5127285"/>
              <a:ext cx="505886" cy="523220"/>
            </a:xfrm>
            <a:prstGeom prst="rect">
              <a:avLst/>
            </a:prstGeom>
            <a:noFill/>
          </p:spPr>
          <p:txBody>
            <a:bodyPr wrap="none" rtlCol="0">
              <a:spAutoFit/>
            </a:bodyPr>
            <a:lstStyle/>
            <a:p>
              <a:r>
                <a:rPr lang="en-US" sz="2800" i="1" dirty="0" err="1" smtClean="0"/>
                <a:t>f</a:t>
              </a:r>
              <a:r>
                <a:rPr lang="en-US" sz="2800" i="1" baseline="-25000" dirty="0" err="1" smtClean="0"/>
                <a:t>B</a:t>
              </a:r>
              <a:endParaRPr lang="en-US" sz="2800" i="1" baseline="-25000" dirty="0"/>
            </a:p>
          </p:txBody>
        </p:sp>
      </p:grpSp>
      <p:grpSp>
        <p:nvGrpSpPr>
          <p:cNvPr id="83" name="Group 82"/>
          <p:cNvGrpSpPr/>
          <p:nvPr/>
        </p:nvGrpSpPr>
        <p:grpSpPr>
          <a:xfrm>
            <a:off x="4655676" y="3634475"/>
            <a:ext cx="1066799" cy="2592126"/>
            <a:chOff x="4655676" y="3634475"/>
            <a:chExt cx="1066799" cy="2592126"/>
          </a:xfrm>
        </p:grpSpPr>
        <p:cxnSp>
          <p:nvCxnSpPr>
            <p:cNvPr id="52" name="Straight Arrow Connector 51"/>
            <p:cNvCxnSpPr/>
            <p:nvPr/>
          </p:nvCxnSpPr>
          <p:spPr>
            <a:xfrm flipH="1">
              <a:off x="4661652" y="4151318"/>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flipH="1">
              <a:off x="4655676" y="6207008"/>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78" name="TextBox 77"/>
            <p:cNvSpPr txBox="1"/>
            <p:nvPr/>
          </p:nvSpPr>
          <p:spPr>
            <a:xfrm>
              <a:off x="4975414" y="3634475"/>
              <a:ext cx="549242" cy="523220"/>
            </a:xfrm>
            <a:prstGeom prst="rect">
              <a:avLst/>
            </a:prstGeom>
            <a:noFill/>
          </p:spPr>
          <p:txBody>
            <a:bodyPr wrap="none" rtlCol="0">
              <a:spAutoFit/>
            </a:bodyPr>
            <a:lstStyle/>
            <a:p>
              <a:r>
                <a:rPr lang="en-US" sz="2800" i="1" dirty="0" err="1" smtClean="0"/>
                <a:t>y</a:t>
              </a:r>
              <a:r>
                <a:rPr lang="en-US" sz="2800" i="1" baseline="-25000" dirty="0" err="1" smtClean="0"/>
                <a:t>A</a:t>
              </a:r>
              <a:endParaRPr lang="en-US" sz="2800" i="1" baseline="-25000" dirty="0"/>
            </a:p>
          </p:txBody>
        </p:sp>
        <p:sp>
          <p:nvSpPr>
            <p:cNvPr id="80" name="TextBox 79"/>
            <p:cNvSpPr txBox="1"/>
            <p:nvPr/>
          </p:nvSpPr>
          <p:spPr>
            <a:xfrm>
              <a:off x="5005050" y="5703381"/>
              <a:ext cx="540944" cy="523220"/>
            </a:xfrm>
            <a:prstGeom prst="rect">
              <a:avLst/>
            </a:prstGeom>
            <a:noFill/>
          </p:spPr>
          <p:txBody>
            <a:bodyPr wrap="none" rtlCol="0">
              <a:spAutoFit/>
            </a:bodyPr>
            <a:lstStyle/>
            <a:p>
              <a:r>
                <a:rPr lang="en-US" sz="2800" i="1" dirty="0" err="1" smtClean="0"/>
                <a:t>y</a:t>
              </a:r>
              <a:r>
                <a:rPr lang="en-US" sz="2800" i="1" baseline="-25000" dirty="0" err="1" smtClean="0"/>
                <a:t>B</a:t>
              </a:r>
              <a:endParaRPr lang="en-US" sz="2800" i="1" baseline="-25000" dirty="0"/>
            </a:p>
          </p:txBody>
        </p:sp>
      </p:grpSp>
      <p:sp>
        <p:nvSpPr>
          <p:cNvPr id="6" name="Oval 5"/>
          <p:cNvSpPr/>
          <p:nvPr/>
        </p:nvSpPr>
        <p:spPr>
          <a:xfrm>
            <a:off x="4164591" y="2881533"/>
            <a:ext cx="2148265" cy="3756625"/>
          </a:xfrm>
          <a:prstGeom prst="ellipse">
            <a:avLst/>
          </a:prstGeom>
          <a:noFill/>
          <a:ln w="63500">
            <a:solidFill>
              <a:srgbClr val="000000"/>
            </a:solidFill>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839408" y="3123816"/>
            <a:ext cx="2936585" cy="1747451"/>
          </a:xfrm>
          <a:prstGeom prst="rect">
            <a:avLst/>
          </a:prstGeom>
          <a:solidFill>
            <a:schemeClr val="tx2">
              <a:lumMod val="60000"/>
              <a:lumOff val="40000"/>
            </a:schemeClr>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rgbClr val="000000"/>
                </a:solidFill>
              </a:rPr>
              <a:t>Communication ~</a:t>
            </a:r>
          </a:p>
          <a:p>
            <a:pPr algn="ctr"/>
            <a:r>
              <a:rPr lang="en-US" sz="2800" dirty="0" smtClean="0">
                <a:solidFill>
                  <a:srgbClr val="000000"/>
                </a:solidFill>
              </a:rPr>
              <a:t>|</a:t>
            </a:r>
            <a:r>
              <a:rPr lang="en-US" sz="2800" i="1" dirty="0" err="1" smtClean="0">
                <a:solidFill>
                  <a:srgbClr val="000000"/>
                </a:solidFill>
              </a:rPr>
              <a:t>i</a:t>
            </a:r>
            <a:r>
              <a:rPr lang="en-US" sz="2800" dirty="0" smtClean="0">
                <a:solidFill>
                  <a:srgbClr val="000000"/>
                </a:solidFill>
              </a:rPr>
              <a:t>| + |</a:t>
            </a:r>
            <a:r>
              <a:rPr lang="en-US" sz="2800" dirty="0" err="1" smtClean="0">
                <a:solidFill>
                  <a:srgbClr val="000000"/>
                </a:solidFill>
              </a:rPr>
              <a:t>val</a:t>
            </a:r>
            <a:r>
              <a:rPr lang="en-US" sz="2800" dirty="0" smtClean="0">
                <a:solidFill>
                  <a:srgbClr val="000000"/>
                </a:solidFill>
              </a:rPr>
              <a:t>[</a:t>
            </a:r>
            <a:r>
              <a:rPr lang="en-US" sz="2800" i="1" dirty="0" err="1" smtClean="0">
                <a:solidFill>
                  <a:srgbClr val="000000"/>
                </a:solidFill>
              </a:rPr>
              <a:t>i</a:t>
            </a:r>
            <a:r>
              <a:rPr lang="en-US" sz="2800" dirty="0" smtClean="0">
                <a:solidFill>
                  <a:srgbClr val="000000"/>
                </a:solidFill>
              </a:rPr>
              <a:t>]|</a:t>
            </a:r>
            <a:endParaRPr lang="en-US" sz="2800" dirty="0">
              <a:solidFill>
                <a:srgbClr val="000000"/>
              </a:solidFill>
            </a:endParaRPr>
          </a:p>
        </p:txBody>
      </p:sp>
    </p:spTree>
    <p:extLst>
      <p:ext uri="{BB962C8B-B14F-4D97-AF65-F5344CB8AC3E}">
        <p14:creationId xmlns:p14="http://schemas.microsoft.com/office/powerpoint/2010/main" val="3335215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nodeType="clickEffect">
                                  <p:stCondLst>
                                    <p:cond delay="0"/>
                                  </p:stCondLst>
                                  <p:childTnLst>
                                    <p:set>
                                      <p:cBhvr>
                                        <p:cTn id="20" dur="1" fill="hold">
                                          <p:stCondLst>
                                            <p:cond delay="0"/>
                                          </p:stCondLst>
                                        </p:cTn>
                                        <p:tgtEl>
                                          <p:spTgt spid="31"/>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7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8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8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8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6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0"/>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p:bldP spid="33" grpId="0"/>
      <p:bldP spid="4" grpId="0"/>
      <p:bldP spid="5" grpId="0"/>
      <p:bldP spid="81" grpId="0"/>
      <p:bldP spid="10" grpId="0" animBg="1"/>
      <p:bldP spid="61" grpId="0" animBg="1"/>
      <p:bldP spid="6" grpId="0" animBg="1"/>
      <p:bldP spid="1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Application: </a:t>
            </a:r>
            <a:r>
              <a:rPr lang="en-US" dirty="0" smtClean="0"/>
              <a:t/>
            </a:r>
            <a:br>
              <a:rPr lang="en-US" dirty="0" smtClean="0"/>
            </a:br>
            <a:r>
              <a:rPr lang="en-US" b="1" dirty="0" smtClean="0"/>
              <a:t>Private </a:t>
            </a:r>
            <a:r>
              <a:rPr lang="en-US" b="1" dirty="0"/>
              <a:t>Cumulative Statistics</a:t>
            </a:r>
          </a:p>
        </p:txBody>
      </p:sp>
      <p:pic>
        <p:nvPicPr>
          <p:cNvPr id="5"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6558" y="1449670"/>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74158" y="2551244"/>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7108615" y="4556268"/>
            <a:ext cx="1766130" cy="2286108"/>
          </a:xfrm>
          <a:prstGeom prst="rect">
            <a:avLst/>
          </a:prstGeom>
        </p:spPr>
      </p:pic>
      <p:pic>
        <p:nvPicPr>
          <p:cNvPr id="10" name="Picture 9"/>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7088246" y="2071288"/>
            <a:ext cx="1766130" cy="2286108"/>
          </a:xfrm>
          <a:prstGeom prst="rect">
            <a:avLst/>
          </a:prstGeom>
        </p:spPr>
      </p:pic>
      <p:cxnSp>
        <p:nvCxnSpPr>
          <p:cNvPr id="17" name="Straight Connector 16"/>
          <p:cNvCxnSpPr/>
          <p:nvPr/>
        </p:nvCxnSpPr>
        <p:spPr>
          <a:xfrm>
            <a:off x="5128618" y="4324387"/>
            <a:ext cx="4224557" cy="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3294461" y="1657172"/>
            <a:ext cx="2655895" cy="461665"/>
          </a:xfrm>
          <a:prstGeom prst="rect">
            <a:avLst/>
          </a:prstGeom>
          <a:noFill/>
        </p:spPr>
        <p:txBody>
          <a:bodyPr wrap="none" rtlCol="0">
            <a:spAutoFit/>
          </a:bodyPr>
          <a:lstStyle/>
          <a:p>
            <a:r>
              <a:rPr lang="en-US" sz="2400" dirty="0" smtClean="0"/>
              <a:t>Website traffic data</a:t>
            </a:r>
            <a:endParaRPr lang="en-US" sz="2400" dirty="0"/>
          </a:p>
        </p:txBody>
      </p:sp>
      <p:graphicFrame>
        <p:nvGraphicFramePr>
          <p:cNvPr id="26" name="Table 25"/>
          <p:cNvGraphicFramePr>
            <a:graphicFrameLocks noGrp="1"/>
          </p:cNvGraphicFramePr>
          <p:nvPr>
            <p:extLst>
              <p:ext uri="{D42A27DB-BD31-4B8C-83A1-F6EECF244321}">
                <p14:modId xmlns:p14="http://schemas.microsoft.com/office/powerpoint/2010/main" val="2186741472"/>
              </p:ext>
            </p:extLst>
          </p:nvPr>
        </p:nvGraphicFramePr>
        <p:xfrm>
          <a:off x="5534682" y="2265358"/>
          <a:ext cx="1726790" cy="1920240"/>
        </p:xfrm>
        <a:graphic>
          <a:graphicData uri="http://schemas.openxmlformats.org/drawingml/2006/table">
            <a:tbl>
              <a:tblPr firstRow="1" bandRow="1">
                <a:tableStyleId>{9D7B26C5-4107-4FEC-AEDC-1716B250A1EF}</a:tableStyleId>
              </a:tblPr>
              <a:tblGrid>
                <a:gridCol w="926160"/>
                <a:gridCol w="800630"/>
              </a:tblGrid>
              <a:tr h="240410">
                <a:tc>
                  <a:txBody>
                    <a:bodyPr/>
                    <a:lstStyle/>
                    <a:p>
                      <a:pPr algn="ctr"/>
                      <a:r>
                        <a:rPr lang="en-US" sz="1200" b="1" dirty="0" smtClean="0"/>
                        <a:t>site</a:t>
                      </a:r>
                      <a:endParaRPr lang="en-US" sz="1200" b="1" dirty="0"/>
                    </a:p>
                  </a:txBody>
                  <a:tcPr anchor="ctr"/>
                </a:tc>
                <a:tc>
                  <a:txBody>
                    <a:bodyPr/>
                    <a:lstStyle/>
                    <a:p>
                      <a:r>
                        <a:rPr lang="en-US" sz="1200" b="1" dirty="0" smtClean="0"/>
                        <a:t># hits</a:t>
                      </a:r>
                      <a:endParaRPr lang="en-US" sz="1200" b="1" dirty="0"/>
                    </a:p>
                  </a:txBody>
                  <a:tcPr anchor="ctr"/>
                </a:tc>
              </a:tr>
              <a:tr h="240410">
                <a:tc>
                  <a:txBody>
                    <a:bodyPr/>
                    <a:lstStyle/>
                    <a:p>
                      <a:pPr algn="ctr"/>
                      <a:r>
                        <a:rPr lang="en-US" sz="1200" dirty="0" err="1" smtClean="0"/>
                        <a:t>google</a:t>
                      </a:r>
                      <a:endParaRPr lang="en-US" sz="1200" dirty="0" smtClean="0"/>
                    </a:p>
                  </a:txBody>
                  <a:tcPr/>
                </a:tc>
                <a:tc>
                  <a:txBody>
                    <a:bodyPr/>
                    <a:lstStyle/>
                    <a:p>
                      <a:r>
                        <a:rPr lang="en-US" sz="1200" b="1" dirty="0" smtClean="0"/>
                        <a:t>01010100</a:t>
                      </a:r>
                      <a:endParaRPr lang="en-US" sz="1200" b="1" dirty="0"/>
                    </a:p>
                  </a:txBody>
                  <a:tcPr/>
                </a:tc>
              </a:tr>
              <a:tr h="240410">
                <a:tc>
                  <a:txBody>
                    <a:bodyPr/>
                    <a:lstStyle/>
                    <a:p>
                      <a:pPr algn="ctr"/>
                      <a:r>
                        <a:rPr lang="en-US" sz="1200" b="0" dirty="0" err="1" smtClean="0"/>
                        <a:t>webmd</a:t>
                      </a:r>
                      <a:endParaRPr lang="en-US" sz="1200" b="0" dirty="0"/>
                    </a:p>
                  </a:txBody>
                  <a:tcPr/>
                </a:tc>
                <a:tc>
                  <a:txBody>
                    <a:bodyPr/>
                    <a:lstStyle/>
                    <a:p>
                      <a:r>
                        <a:rPr lang="en-US" sz="1200" b="1" dirty="0" smtClean="0"/>
                        <a:t>10011001</a:t>
                      </a:r>
                      <a:endParaRPr lang="en-US" sz="1200" b="1" dirty="0"/>
                    </a:p>
                  </a:txBody>
                  <a:tcPr/>
                </a:tc>
              </a:tr>
              <a:tr h="240410">
                <a:tc>
                  <a:txBody>
                    <a:bodyPr/>
                    <a:lstStyle/>
                    <a:p>
                      <a:pPr algn="ctr"/>
                      <a:r>
                        <a:rPr lang="en-US" sz="1200" b="0" dirty="0" err="1" smtClean="0"/>
                        <a:t>celebnews</a:t>
                      </a:r>
                      <a:endParaRPr lang="en-US" sz="1200" b="0" dirty="0"/>
                    </a:p>
                  </a:txBody>
                  <a:tcPr/>
                </a:tc>
                <a:tc>
                  <a:txBody>
                    <a:bodyPr/>
                    <a:lstStyle/>
                    <a:p>
                      <a:r>
                        <a:rPr lang="en-US" sz="1200" b="1" dirty="0" smtClean="0"/>
                        <a:t>00101011</a:t>
                      </a:r>
                      <a:endParaRPr lang="en-US" sz="1200" b="1" dirty="0"/>
                    </a:p>
                  </a:txBody>
                  <a:tcPr/>
                </a:tc>
              </a:tr>
              <a:tr h="240410">
                <a:tc>
                  <a:txBody>
                    <a:bodyPr/>
                    <a:lstStyle/>
                    <a:p>
                      <a:pPr algn="ctr"/>
                      <a:r>
                        <a:rPr lang="en-US" sz="1200" b="0" dirty="0" err="1" smtClean="0"/>
                        <a:t>tacos.com</a:t>
                      </a:r>
                      <a:endParaRPr lang="en-US" sz="1200" b="0" dirty="0"/>
                    </a:p>
                  </a:txBody>
                  <a:tcPr/>
                </a:tc>
                <a:tc>
                  <a:txBody>
                    <a:bodyPr/>
                    <a:lstStyle/>
                    <a:p>
                      <a:r>
                        <a:rPr lang="en-US" sz="1200" b="1" dirty="0" smtClean="0"/>
                        <a:t>10100101</a:t>
                      </a:r>
                      <a:endParaRPr lang="en-US" sz="1200" b="1" dirty="0"/>
                    </a:p>
                  </a:txBody>
                  <a:tcPr/>
                </a:tc>
              </a:tr>
              <a:tr h="240410">
                <a:tc>
                  <a:txBody>
                    <a:bodyPr/>
                    <a:lstStyle/>
                    <a:p>
                      <a:pPr algn="ctr"/>
                      <a:r>
                        <a:rPr lang="en-US" sz="1200" b="0" dirty="0" smtClean="0"/>
                        <a:t>ECCC</a:t>
                      </a:r>
                      <a:endParaRPr lang="en-US" sz="1200" b="0" dirty="0"/>
                    </a:p>
                  </a:txBody>
                  <a:tcPr/>
                </a:tc>
                <a:tc>
                  <a:txBody>
                    <a:bodyPr/>
                    <a:lstStyle/>
                    <a:p>
                      <a:r>
                        <a:rPr lang="en-US" sz="1200" b="1" dirty="0" smtClean="0"/>
                        <a:t>11010100</a:t>
                      </a:r>
                      <a:endParaRPr lang="en-US" sz="1200" b="1" dirty="0"/>
                    </a:p>
                  </a:txBody>
                  <a:tcPr/>
                </a:tc>
              </a:tr>
              <a:tr h="240410">
                <a:tc>
                  <a:txBody>
                    <a:bodyPr/>
                    <a:lstStyle/>
                    <a:p>
                      <a:pPr algn="ctr"/>
                      <a:r>
                        <a:rPr lang="en-US" sz="1200" b="0" dirty="0" err="1" smtClean="0"/>
                        <a:t>ePrint</a:t>
                      </a:r>
                      <a:endParaRPr lang="en-US" sz="1200" b="0" dirty="0"/>
                    </a:p>
                  </a:txBody>
                  <a:tcPr/>
                </a:tc>
                <a:tc>
                  <a:txBody>
                    <a:bodyPr/>
                    <a:lstStyle/>
                    <a:p>
                      <a:r>
                        <a:rPr lang="en-US" sz="1200" b="1" dirty="0" smtClean="0"/>
                        <a:t>10010100</a:t>
                      </a:r>
                      <a:endParaRPr lang="en-US" sz="1200" b="1" dirty="0"/>
                    </a:p>
                  </a:txBody>
                  <a:tcPr/>
                </a:tc>
              </a:tr>
            </a:tbl>
          </a:graphicData>
        </a:graphic>
      </p:graphicFrame>
      <p:graphicFrame>
        <p:nvGraphicFramePr>
          <p:cNvPr id="31" name="Table 30"/>
          <p:cNvGraphicFramePr>
            <a:graphicFrameLocks noGrp="1"/>
          </p:cNvGraphicFramePr>
          <p:nvPr>
            <p:extLst>
              <p:ext uri="{D42A27DB-BD31-4B8C-83A1-F6EECF244321}">
                <p14:modId xmlns:p14="http://schemas.microsoft.com/office/powerpoint/2010/main" val="4026629168"/>
              </p:ext>
            </p:extLst>
          </p:nvPr>
        </p:nvGraphicFramePr>
        <p:xfrm>
          <a:off x="5534682" y="4674844"/>
          <a:ext cx="1726790" cy="1920240"/>
        </p:xfrm>
        <a:graphic>
          <a:graphicData uri="http://schemas.openxmlformats.org/drawingml/2006/table">
            <a:tbl>
              <a:tblPr firstRow="1" bandRow="1">
                <a:tableStyleId>{9D7B26C5-4107-4FEC-AEDC-1716B250A1EF}</a:tableStyleId>
              </a:tblPr>
              <a:tblGrid>
                <a:gridCol w="926160"/>
                <a:gridCol w="800630"/>
              </a:tblGrid>
              <a:tr h="240410">
                <a:tc>
                  <a:txBody>
                    <a:bodyPr/>
                    <a:lstStyle/>
                    <a:p>
                      <a:pPr algn="ctr"/>
                      <a:r>
                        <a:rPr lang="en-US" sz="1200" b="1" dirty="0" smtClean="0"/>
                        <a:t>site</a:t>
                      </a:r>
                      <a:endParaRPr lang="en-US" sz="1200" b="1" dirty="0"/>
                    </a:p>
                  </a:txBody>
                  <a:tcPr anchor="ctr"/>
                </a:tc>
                <a:tc>
                  <a:txBody>
                    <a:bodyPr/>
                    <a:lstStyle/>
                    <a:p>
                      <a:r>
                        <a:rPr lang="en-US" sz="1200" b="1" dirty="0" smtClean="0"/>
                        <a:t># hits</a:t>
                      </a:r>
                      <a:endParaRPr lang="en-US" sz="1200" b="1" dirty="0"/>
                    </a:p>
                  </a:txBody>
                  <a:tcPr anchor="ctr"/>
                </a:tc>
              </a:tr>
              <a:tr h="240410">
                <a:tc>
                  <a:txBody>
                    <a:bodyPr/>
                    <a:lstStyle/>
                    <a:p>
                      <a:pPr algn="ctr"/>
                      <a:r>
                        <a:rPr lang="en-US" sz="1200" dirty="0" err="1" smtClean="0"/>
                        <a:t>google</a:t>
                      </a:r>
                      <a:endParaRPr lang="en-US" sz="1200" dirty="0" smtClean="0"/>
                    </a:p>
                  </a:txBody>
                  <a:tcPr/>
                </a:tc>
                <a:tc>
                  <a:txBody>
                    <a:bodyPr/>
                    <a:lstStyle/>
                    <a:p>
                      <a:r>
                        <a:rPr lang="en-US" sz="1200" b="1" dirty="0" smtClean="0"/>
                        <a:t>01010100</a:t>
                      </a:r>
                      <a:endParaRPr lang="en-US" sz="1200" b="1" dirty="0"/>
                    </a:p>
                  </a:txBody>
                  <a:tcPr/>
                </a:tc>
              </a:tr>
              <a:tr h="240410">
                <a:tc>
                  <a:txBody>
                    <a:bodyPr/>
                    <a:lstStyle/>
                    <a:p>
                      <a:pPr algn="ctr"/>
                      <a:r>
                        <a:rPr lang="en-US" sz="1200" b="0" dirty="0" err="1" smtClean="0"/>
                        <a:t>webmd</a:t>
                      </a:r>
                      <a:endParaRPr lang="en-US" sz="1200" b="0" dirty="0"/>
                    </a:p>
                  </a:txBody>
                  <a:tcPr/>
                </a:tc>
                <a:tc>
                  <a:txBody>
                    <a:bodyPr/>
                    <a:lstStyle/>
                    <a:p>
                      <a:r>
                        <a:rPr lang="en-US" sz="1200" b="1" dirty="0" smtClean="0"/>
                        <a:t>10011001</a:t>
                      </a:r>
                      <a:endParaRPr lang="en-US" sz="1200" b="1" dirty="0"/>
                    </a:p>
                  </a:txBody>
                  <a:tcPr/>
                </a:tc>
              </a:tr>
              <a:tr h="240410">
                <a:tc>
                  <a:txBody>
                    <a:bodyPr/>
                    <a:lstStyle/>
                    <a:p>
                      <a:pPr algn="ctr"/>
                      <a:r>
                        <a:rPr lang="en-US" sz="1200" b="0" dirty="0" err="1" smtClean="0"/>
                        <a:t>celebnews</a:t>
                      </a:r>
                      <a:endParaRPr lang="en-US" sz="1200" b="0" dirty="0"/>
                    </a:p>
                  </a:txBody>
                  <a:tcPr/>
                </a:tc>
                <a:tc>
                  <a:txBody>
                    <a:bodyPr/>
                    <a:lstStyle/>
                    <a:p>
                      <a:r>
                        <a:rPr lang="en-US" sz="1200" b="1" dirty="0" smtClean="0"/>
                        <a:t>00101011</a:t>
                      </a:r>
                      <a:endParaRPr lang="en-US" sz="1200" b="1" dirty="0"/>
                    </a:p>
                  </a:txBody>
                  <a:tcPr/>
                </a:tc>
              </a:tr>
              <a:tr h="240410">
                <a:tc>
                  <a:txBody>
                    <a:bodyPr/>
                    <a:lstStyle/>
                    <a:p>
                      <a:pPr algn="ctr"/>
                      <a:r>
                        <a:rPr lang="en-US" sz="1200" b="0" dirty="0" err="1" smtClean="0"/>
                        <a:t>tacos.com</a:t>
                      </a:r>
                      <a:endParaRPr lang="en-US" sz="1200" b="0" dirty="0"/>
                    </a:p>
                  </a:txBody>
                  <a:tcPr/>
                </a:tc>
                <a:tc>
                  <a:txBody>
                    <a:bodyPr/>
                    <a:lstStyle/>
                    <a:p>
                      <a:r>
                        <a:rPr lang="en-US" sz="1200" b="1" dirty="0" smtClean="0"/>
                        <a:t>10100101</a:t>
                      </a:r>
                      <a:endParaRPr lang="en-US" sz="1200" b="1" dirty="0"/>
                    </a:p>
                  </a:txBody>
                  <a:tcPr/>
                </a:tc>
              </a:tr>
              <a:tr h="240410">
                <a:tc>
                  <a:txBody>
                    <a:bodyPr/>
                    <a:lstStyle/>
                    <a:p>
                      <a:pPr algn="ctr"/>
                      <a:r>
                        <a:rPr lang="en-US" sz="1200" b="0" dirty="0" smtClean="0"/>
                        <a:t>ECCC</a:t>
                      </a:r>
                      <a:endParaRPr lang="en-US" sz="1200" b="0" dirty="0"/>
                    </a:p>
                  </a:txBody>
                  <a:tcPr/>
                </a:tc>
                <a:tc>
                  <a:txBody>
                    <a:bodyPr/>
                    <a:lstStyle/>
                    <a:p>
                      <a:r>
                        <a:rPr lang="en-US" sz="1200" b="1" dirty="0" smtClean="0"/>
                        <a:t>11010100</a:t>
                      </a:r>
                      <a:endParaRPr lang="en-US" sz="1200" b="1" dirty="0"/>
                    </a:p>
                  </a:txBody>
                  <a:tcPr/>
                </a:tc>
              </a:tr>
              <a:tr h="240410">
                <a:tc>
                  <a:txBody>
                    <a:bodyPr/>
                    <a:lstStyle/>
                    <a:p>
                      <a:pPr algn="ctr"/>
                      <a:r>
                        <a:rPr lang="en-US" sz="1200" b="0" dirty="0" err="1" smtClean="0"/>
                        <a:t>ePrint</a:t>
                      </a:r>
                      <a:endParaRPr lang="en-US" sz="1200" b="0" dirty="0"/>
                    </a:p>
                  </a:txBody>
                  <a:tcPr/>
                </a:tc>
                <a:tc>
                  <a:txBody>
                    <a:bodyPr/>
                    <a:lstStyle/>
                    <a:p>
                      <a:r>
                        <a:rPr lang="en-US" sz="1200" b="1" dirty="0" smtClean="0"/>
                        <a:t>10010100</a:t>
                      </a:r>
                      <a:endParaRPr lang="en-US" sz="1200" b="1" dirty="0"/>
                    </a:p>
                  </a:txBody>
                  <a:tcPr/>
                </a:tc>
              </a:tr>
            </a:tbl>
          </a:graphicData>
        </a:graphic>
      </p:graphicFrame>
      <p:sp>
        <p:nvSpPr>
          <p:cNvPr id="47" name="TextBox 46"/>
          <p:cNvSpPr txBox="1"/>
          <p:nvPr/>
        </p:nvSpPr>
        <p:spPr>
          <a:xfrm>
            <a:off x="4642643" y="5885250"/>
            <a:ext cx="624456" cy="584775"/>
          </a:xfrm>
          <a:prstGeom prst="rect">
            <a:avLst/>
          </a:prstGeom>
          <a:solidFill>
            <a:srgbClr val="C3D69B">
              <a:alpha val="60000"/>
            </a:srgbClr>
          </a:solid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B</a:t>
            </a:r>
            <a:r>
              <a:rPr lang="en-US" sz="3200" i="1" baseline="30000" dirty="0" smtClean="0">
                <a:cs typeface="Gill Sans MT"/>
              </a:rPr>
              <a:t>3</a:t>
            </a:r>
            <a:endParaRPr lang="en-US" sz="3200" i="1" baseline="-25000" dirty="0">
              <a:latin typeface="Gill Sans MT"/>
              <a:cs typeface="Gill Sans MT"/>
            </a:endParaRPr>
          </a:p>
        </p:txBody>
      </p:sp>
      <p:sp>
        <p:nvSpPr>
          <p:cNvPr id="50" name="TextBox 49"/>
          <p:cNvSpPr txBox="1"/>
          <p:nvPr/>
        </p:nvSpPr>
        <p:spPr>
          <a:xfrm>
            <a:off x="4615858" y="2393487"/>
            <a:ext cx="639006" cy="584775"/>
          </a:xfrm>
          <a:prstGeom prst="rect">
            <a:avLst/>
          </a:prstGeom>
          <a:solidFill>
            <a:schemeClr val="accent1">
              <a:lumMod val="40000"/>
              <a:lumOff val="60000"/>
              <a:alpha val="60000"/>
            </a:schemeClr>
          </a:solid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A</a:t>
            </a:r>
            <a:r>
              <a:rPr lang="en-US" sz="3200" i="1" baseline="30000" dirty="0" smtClean="0">
                <a:latin typeface="+mj-lt"/>
                <a:cs typeface="Gill Sans MT"/>
              </a:rPr>
              <a:t>1</a:t>
            </a:r>
            <a:endParaRPr lang="en-US" sz="3200" i="1" baseline="30000" dirty="0">
              <a:latin typeface="+mj-lt"/>
              <a:cs typeface="Gill Sans MT"/>
            </a:endParaRPr>
          </a:p>
        </p:txBody>
      </p:sp>
      <p:sp>
        <p:nvSpPr>
          <p:cNvPr id="51" name="TextBox 50"/>
          <p:cNvSpPr txBox="1"/>
          <p:nvPr/>
        </p:nvSpPr>
        <p:spPr>
          <a:xfrm>
            <a:off x="4605772" y="3000583"/>
            <a:ext cx="627529" cy="584775"/>
          </a:xfrm>
          <a:prstGeom prst="rect">
            <a:avLst/>
          </a:prstGeom>
          <a:solidFill>
            <a:schemeClr val="accent1">
              <a:lumMod val="40000"/>
              <a:lumOff val="60000"/>
              <a:alpha val="60000"/>
            </a:schemeClr>
          </a:solid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A</a:t>
            </a:r>
            <a:r>
              <a:rPr lang="en-US" sz="3200" i="1" baseline="30000" dirty="0" smtClean="0">
                <a:cs typeface="Gill Sans MT"/>
              </a:rPr>
              <a:t>2</a:t>
            </a:r>
            <a:endParaRPr lang="en-US" sz="3200" i="1" baseline="-25000" dirty="0">
              <a:latin typeface="Gill Sans MT"/>
              <a:cs typeface="Gill Sans MT"/>
            </a:endParaRPr>
          </a:p>
        </p:txBody>
      </p:sp>
      <p:sp>
        <p:nvSpPr>
          <p:cNvPr id="52" name="TextBox 51"/>
          <p:cNvSpPr txBox="1"/>
          <p:nvPr/>
        </p:nvSpPr>
        <p:spPr>
          <a:xfrm>
            <a:off x="4630408" y="4715462"/>
            <a:ext cx="624456" cy="584775"/>
          </a:xfrm>
          <a:prstGeom prst="rect">
            <a:avLst/>
          </a:prstGeom>
          <a:solidFill>
            <a:srgbClr val="C3D69B">
              <a:alpha val="60000"/>
            </a:srgbClr>
          </a:solid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B</a:t>
            </a:r>
            <a:r>
              <a:rPr lang="en-US" sz="3200" i="1" baseline="30000" dirty="0">
                <a:cs typeface="Gill Sans MT"/>
              </a:rPr>
              <a:t>1</a:t>
            </a:r>
            <a:endParaRPr lang="en-US" sz="3200" i="1" baseline="-25000" dirty="0">
              <a:latin typeface="Gill Sans MT"/>
              <a:cs typeface="Gill Sans MT"/>
            </a:endParaRPr>
          </a:p>
        </p:txBody>
      </p:sp>
      <p:sp>
        <p:nvSpPr>
          <p:cNvPr id="53" name="TextBox 52"/>
          <p:cNvSpPr txBox="1"/>
          <p:nvPr/>
        </p:nvSpPr>
        <p:spPr>
          <a:xfrm>
            <a:off x="4659791" y="5267780"/>
            <a:ext cx="624456" cy="584775"/>
          </a:xfrm>
          <a:prstGeom prst="rect">
            <a:avLst/>
          </a:prstGeom>
          <a:solidFill>
            <a:srgbClr val="C3D69B">
              <a:alpha val="60000"/>
            </a:srgbClr>
          </a:solid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B</a:t>
            </a:r>
            <a:r>
              <a:rPr lang="en-US" sz="3200" i="1" baseline="30000" dirty="0" smtClean="0">
                <a:cs typeface="Gill Sans MT"/>
              </a:rPr>
              <a:t>2</a:t>
            </a:r>
            <a:endParaRPr lang="en-US" sz="3200" i="1" baseline="-25000" dirty="0">
              <a:latin typeface="Gill Sans MT"/>
              <a:cs typeface="Gill Sans MT"/>
            </a:endParaRPr>
          </a:p>
        </p:txBody>
      </p:sp>
      <p:sp>
        <p:nvSpPr>
          <p:cNvPr id="54" name="TextBox 53"/>
          <p:cNvSpPr txBox="1"/>
          <p:nvPr/>
        </p:nvSpPr>
        <p:spPr>
          <a:xfrm>
            <a:off x="4605772" y="3669609"/>
            <a:ext cx="627529" cy="584775"/>
          </a:xfrm>
          <a:prstGeom prst="rect">
            <a:avLst/>
          </a:prstGeom>
          <a:solidFill>
            <a:schemeClr val="accent1">
              <a:lumMod val="40000"/>
              <a:lumOff val="60000"/>
              <a:alpha val="60000"/>
            </a:schemeClr>
          </a:solid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A</a:t>
            </a:r>
            <a:r>
              <a:rPr lang="en-US" sz="3200" i="1" baseline="30000" dirty="0" smtClean="0">
                <a:cs typeface="Gill Sans MT"/>
              </a:rPr>
              <a:t>3</a:t>
            </a:r>
            <a:endParaRPr lang="en-US" sz="3200" i="1" baseline="-25000" dirty="0">
              <a:latin typeface="Gill Sans MT"/>
              <a:cs typeface="Gill Sans MT"/>
            </a:endParaRPr>
          </a:p>
        </p:txBody>
      </p:sp>
      <p:sp>
        <p:nvSpPr>
          <p:cNvPr id="4" name="TextBox 3"/>
          <p:cNvSpPr txBox="1"/>
          <p:nvPr/>
        </p:nvSpPr>
        <p:spPr>
          <a:xfrm>
            <a:off x="1238695" y="2485283"/>
            <a:ext cx="2796032" cy="2246769"/>
          </a:xfrm>
          <a:prstGeom prst="rect">
            <a:avLst/>
          </a:prstGeom>
          <a:noFill/>
          <a:ln w="38100" cmpd="sng">
            <a:solidFill>
              <a:schemeClr val="tx2"/>
            </a:solidFill>
          </a:ln>
        </p:spPr>
        <p:txBody>
          <a:bodyPr wrap="none" rtlCol="0">
            <a:spAutoFit/>
          </a:bodyPr>
          <a:lstStyle/>
          <a:p>
            <a:r>
              <a:rPr lang="en-US" sz="2800" dirty="0" smtClean="0"/>
              <a:t> value[</a:t>
            </a:r>
            <a:r>
              <a:rPr lang="en-US" sz="2800" dirty="0" err="1" smtClean="0"/>
              <a:t>google</a:t>
            </a:r>
            <a:r>
              <a:rPr lang="en-US" sz="2800" dirty="0" smtClean="0"/>
              <a:t>] </a:t>
            </a:r>
            <a:r>
              <a:rPr lang="en-US" sz="2800" dirty="0" smtClean="0">
                <a:sym typeface="Wingdings"/>
              </a:rPr>
              <a:t> </a:t>
            </a:r>
          </a:p>
          <a:p>
            <a:r>
              <a:rPr lang="en-US" sz="2800" dirty="0">
                <a:sym typeface="Wingdings"/>
              </a:rPr>
              <a:t>	</a:t>
            </a:r>
            <a:r>
              <a:rPr lang="en-US" sz="2800" dirty="0" smtClean="0">
                <a:sym typeface="Wingdings"/>
              </a:rPr>
              <a:t>  value[</a:t>
            </a:r>
            <a:r>
              <a:rPr lang="en-US" sz="2800" dirty="0" err="1" smtClean="0">
                <a:sym typeface="Wingdings"/>
              </a:rPr>
              <a:t>google</a:t>
            </a:r>
            <a:r>
              <a:rPr lang="en-US" sz="2800" dirty="0" smtClean="0">
                <a:sym typeface="Wingdings"/>
              </a:rPr>
              <a:t>] </a:t>
            </a:r>
          </a:p>
          <a:p>
            <a:r>
              <a:rPr lang="en-US" sz="2800" dirty="0">
                <a:sym typeface="Wingdings"/>
              </a:rPr>
              <a:t>	</a:t>
            </a:r>
            <a:r>
              <a:rPr lang="en-US" sz="2800" dirty="0" smtClean="0">
                <a:sym typeface="Wingdings"/>
              </a:rPr>
              <a:t>    + </a:t>
            </a:r>
            <a:r>
              <a:rPr lang="en-US" sz="2800" i="1" dirty="0" smtClean="0">
                <a:solidFill>
                  <a:schemeClr val="accent1"/>
                </a:solidFill>
                <a:sym typeface="Wingdings"/>
              </a:rPr>
              <a:t>f</a:t>
            </a:r>
            <a:r>
              <a:rPr lang="en-US" sz="2800" i="1" baseline="-25000" dirty="0" smtClean="0">
                <a:solidFill>
                  <a:schemeClr val="accent1"/>
                </a:solidFill>
                <a:sym typeface="Wingdings"/>
              </a:rPr>
              <a:t>A</a:t>
            </a:r>
            <a:r>
              <a:rPr lang="en-US" sz="2800" i="1" baseline="30000" dirty="0" smtClean="0">
                <a:solidFill>
                  <a:schemeClr val="accent1"/>
                </a:solidFill>
                <a:sym typeface="Wingdings"/>
              </a:rPr>
              <a:t>1</a:t>
            </a:r>
            <a:r>
              <a:rPr lang="en-US" sz="2800" dirty="0" smtClean="0">
                <a:sym typeface="Wingdings"/>
              </a:rPr>
              <a:t>(</a:t>
            </a:r>
            <a:r>
              <a:rPr lang="en-US" sz="2800" dirty="0" err="1" smtClean="0">
                <a:sym typeface="Wingdings"/>
              </a:rPr>
              <a:t>google</a:t>
            </a:r>
            <a:r>
              <a:rPr lang="en-US" sz="2800" dirty="0" smtClean="0">
                <a:sym typeface="Wingdings"/>
              </a:rPr>
              <a:t>) </a:t>
            </a:r>
          </a:p>
          <a:p>
            <a:r>
              <a:rPr lang="en-US" sz="2800" dirty="0" smtClean="0">
                <a:sym typeface="Wingdings"/>
              </a:rPr>
              <a:t>	    + </a:t>
            </a:r>
            <a:r>
              <a:rPr lang="en-US" sz="2800" i="1" dirty="0" smtClean="0">
                <a:solidFill>
                  <a:srgbClr val="4F81BD"/>
                </a:solidFill>
                <a:sym typeface="Wingdings"/>
              </a:rPr>
              <a:t>f</a:t>
            </a:r>
            <a:r>
              <a:rPr lang="en-US" sz="2800" i="1" baseline="-25000" dirty="0" smtClean="0">
                <a:solidFill>
                  <a:srgbClr val="4F81BD"/>
                </a:solidFill>
                <a:sym typeface="Wingdings"/>
              </a:rPr>
              <a:t>A</a:t>
            </a:r>
            <a:r>
              <a:rPr lang="en-US" sz="2800" i="1" baseline="30000" dirty="0" smtClean="0">
                <a:solidFill>
                  <a:srgbClr val="4F81BD"/>
                </a:solidFill>
                <a:sym typeface="Wingdings"/>
              </a:rPr>
              <a:t>2</a:t>
            </a:r>
            <a:r>
              <a:rPr lang="en-US" sz="2800" dirty="0" smtClean="0">
                <a:sym typeface="Wingdings"/>
              </a:rPr>
              <a:t>(</a:t>
            </a:r>
            <a:r>
              <a:rPr lang="en-US" sz="2800" dirty="0" err="1" smtClean="0">
                <a:sym typeface="Wingdings"/>
              </a:rPr>
              <a:t>google</a:t>
            </a:r>
            <a:r>
              <a:rPr lang="en-US" sz="2800" dirty="0" smtClean="0">
                <a:sym typeface="Wingdings"/>
              </a:rPr>
              <a:t>) </a:t>
            </a:r>
          </a:p>
          <a:p>
            <a:r>
              <a:rPr lang="en-US" sz="2800" dirty="0" smtClean="0">
                <a:sym typeface="Wingdings"/>
              </a:rPr>
              <a:t>	    + </a:t>
            </a:r>
            <a:r>
              <a:rPr lang="en-US" sz="2800" i="1" dirty="0" smtClean="0">
                <a:solidFill>
                  <a:srgbClr val="4F81BD"/>
                </a:solidFill>
                <a:sym typeface="Wingdings"/>
              </a:rPr>
              <a:t>f</a:t>
            </a:r>
            <a:r>
              <a:rPr lang="en-US" sz="2800" i="1" baseline="-25000" dirty="0" smtClean="0">
                <a:solidFill>
                  <a:srgbClr val="4F81BD"/>
                </a:solidFill>
                <a:sym typeface="Wingdings"/>
              </a:rPr>
              <a:t>A</a:t>
            </a:r>
            <a:r>
              <a:rPr lang="en-US" sz="2800" i="1" baseline="30000" dirty="0" smtClean="0">
                <a:solidFill>
                  <a:srgbClr val="4F81BD"/>
                </a:solidFill>
                <a:sym typeface="Wingdings"/>
              </a:rPr>
              <a:t>3</a:t>
            </a:r>
            <a:r>
              <a:rPr lang="en-US" sz="2800" dirty="0" smtClean="0">
                <a:sym typeface="Wingdings"/>
              </a:rPr>
              <a:t>(</a:t>
            </a:r>
            <a:r>
              <a:rPr lang="en-US" sz="2800" dirty="0" err="1" smtClean="0">
                <a:sym typeface="Wingdings"/>
              </a:rPr>
              <a:t>google</a:t>
            </a:r>
            <a:r>
              <a:rPr lang="en-US" sz="2800" dirty="0" smtClean="0">
                <a:sym typeface="Wingdings"/>
              </a:rPr>
              <a:t>)</a:t>
            </a:r>
            <a:endParaRPr lang="en-US" sz="2800" dirty="0"/>
          </a:p>
        </p:txBody>
      </p:sp>
      <p:cxnSp>
        <p:nvCxnSpPr>
          <p:cNvPr id="9" name="Straight Arrow Connector 8"/>
          <p:cNvCxnSpPr/>
          <p:nvPr/>
        </p:nvCxnSpPr>
        <p:spPr>
          <a:xfrm flipV="1">
            <a:off x="4050679" y="2718780"/>
            <a:ext cx="2380445" cy="618644"/>
          </a:xfrm>
          <a:prstGeom prst="straightConnector1">
            <a:avLst/>
          </a:prstGeom>
          <a:ln w="76200" cmpd="sng">
            <a:solidFill>
              <a:srgbClr val="1F497D"/>
            </a:solidFill>
            <a:headEnd type="none"/>
            <a:tailEnd type="triangle"/>
          </a:ln>
        </p:spPr>
        <p:style>
          <a:lnRef idx="2">
            <a:schemeClr val="accent1"/>
          </a:lnRef>
          <a:fillRef idx="0">
            <a:schemeClr val="accent1"/>
          </a:fillRef>
          <a:effectRef idx="1">
            <a:schemeClr val="accent1"/>
          </a:effectRef>
          <a:fontRef idx="minor">
            <a:schemeClr val="tx1"/>
          </a:fontRef>
        </p:style>
      </p:cxnSp>
      <p:sp>
        <p:nvSpPr>
          <p:cNvPr id="55" name="Oval 54"/>
          <p:cNvSpPr/>
          <p:nvPr/>
        </p:nvSpPr>
        <p:spPr>
          <a:xfrm>
            <a:off x="6479745" y="2563712"/>
            <a:ext cx="765446" cy="245016"/>
          </a:xfrm>
          <a:prstGeom prst="ellipse">
            <a:avLst/>
          </a:prstGeom>
          <a:noFill/>
          <a:ln w="1905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rot="5400000">
            <a:off x="2486797" y="4946294"/>
            <a:ext cx="538829" cy="707886"/>
          </a:xfrm>
          <a:prstGeom prst="rect">
            <a:avLst/>
          </a:prstGeom>
          <a:noFill/>
        </p:spPr>
        <p:txBody>
          <a:bodyPr wrap="none" rtlCol="0">
            <a:spAutoFit/>
          </a:bodyPr>
          <a:lstStyle/>
          <a:p>
            <a:r>
              <a:rPr lang="en-US" sz="4000" dirty="0" smtClean="0"/>
              <a:t>…</a:t>
            </a:r>
            <a:endParaRPr lang="en-US" sz="4000" dirty="0"/>
          </a:p>
        </p:txBody>
      </p:sp>
    </p:spTree>
    <p:extLst>
      <p:ext uri="{BB962C8B-B14F-4D97-AF65-F5344CB8AC3E}">
        <p14:creationId xmlns:p14="http://schemas.microsoft.com/office/powerpoint/2010/main" val="4034109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val 26"/>
          <p:cNvSpPr/>
          <p:nvPr/>
        </p:nvSpPr>
        <p:spPr>
          <a:xfrm>
            <a:off x="4748876" y="1767771"/>
            <a:ext cx="3589265" cy="347899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Previous DPF Approach </a:t>
            </a:r>
            <a:r>
              <a:rPr lang="en-US" sz="3600" dirty="0" smtClean="0">
                <a:solidFill>
                  <a:schemeClr val="tx1">
                    <a:lumMod val="50000"/>
                    <a:lumOff val="50000"/>
                  </a:schemeClr>
                </a:solidFill>
              </a:rPr>
              <a:t>[GI14]</a:t>
            </a:r>
            <a:endParaRPr lang="en-US" dirty="0">
              <a:solidFill>
                <a:schemeClr val="tx1">
                  <a:lumMod val="50000"/>
                  <a:lumOff val="50000"/>
                </a:schemeClr>
              </a:solidFill>
            </a:endParaRPr>
          </a:p>
        </p:txBody>
      </p:sp>
      <p:sp>
        <p:nvSpPr>
          <p:cNvPr id="5" name="TextBox 4"/>
          <p:cNvSpPr txBox="1"/>
          <p:nvPr/>
        </p:nvSpPr>
        <p:spPr>
          <a:xfrm>
            <a:off x="1834307" y="1409342"/>
            <a:ext cx="1907393" cy="461665"/>
          </a:xfrm>
          <a:prstGeom prst="rect">
            <a:avLst/>
          </a:prstGeom>
          <a:noFill/>
        </p:spPr>
        <p:txBody>
          <a:bodyPr wrap="none" rtlCol="0">
            <a:spAutoFit/>
          </a:bodyPr>
          <a:lstStyle/>
          <a:p>
            <a:r>
              <a:rPr lang="en-US" sz="2400" dirty="0" smtClean="0"/>
              <a:t>2</a:t>
            </a:r>
            <a:r>
              <a:rPr lang="en-US" sz="2400" baseline="30000" dirty="0" smtClean="0"/>
              <a:t>n</a:t>
            </a:r>
            <a:r>
              <a:rPr lang="en-US" sz="2400" dirty="0" smtClean="0"/>
              <a:t> Truth table</a:t>
            </a:r>
            <a:endParaRPr lang="en-US" sz="2400" dirty="0"/>
          </a:p>
        </p:txBody>
      </p:sp>
      <p:sp>
        <p:nvSpPr>
          <p:cNvPr id="9" name="TextBox 8"/>
          <p:cNvSpPr txBox="1"/>
          <p:nvPr/>
        </p:nvSpPr>
        <p:spPr>
          <a:xfrm>
            <a:off x="1117312" y="5081690"/>
            <a:ext cx="3323128" cy="707886"/>
          </a:xfrm>
          <a:prstGeom prst="rect">
            <a:avLst/>
          </a:prstGeom>
          <a:noFill/>
        </p:spPr>
        <p:txBody>
          <a:bodyPr wrap="none" rtlCol="0">
            <a:spAutoFit/>
          </a:bodyPr>
          <a:lstStyle/>
          <a:p>
            <a:pPr algn="ctr"/>
            <a:r>
              <a:rPr lang="en-US" sz="2000" dirty="0" smtClean="0"/>
              <a:t>Describable by 3 x 2</a:t>
            </a:r>
            <a:r>
              <a:rPr lang="en-US" sz="2000" baseline="30000" dirty="0" smtClean="0"/>
              <a:t>n/2</a:t>
            </a:r>
            <a:r>
              <a:rPr lang="en-US" sz="2000" dirty="0" smtClean="0"/>
              <a:t> vectors</a:t>
            </a:r>
          </a:p>
          <a:p>
            <a:pPr algn="ctr"/>
            <a:r>
              <a:rPr lang="en-US" sz="2000" dirty="0" smtClean="0"/>
              <a:t>(plus “helper” info)</a:t>
            </a:r>
            <a:endParaRPr lang="en-US" sz="2000" dirty="0"/>
          </a:p>
        </p:txBody>
      </p:sp>
      <p:sp>
        <p:nvSpPr>
          <p:cNvPr id="10" name="TextBox 9"/>
          <p:cNvSpPr txBox="1"/>
          <p:nvPr/>
        </p:nvSpPr>
        <p:spPr>
          <a:xfrm>
            <a:off x="792021" y="2799879"/>
            <a:ext cx="557197" cy="400110"/>
          </a:xfrm>
          <a:prstGeom prst="rect">
            <a:avLst/>
          </a:prstGeom>
          <a:noFill/>
        </p:spPr>
        <p:txBody>
          <a:bodyPr wrap="none" rtlCol="0">
            <a:spAutoFit/>
          </a:bodyPr>
          <a:lstStyle/>
          <a:p>
            <a:r>
              <a:rPr lang="en-US" sz="2000" dirty="0" smtClean="0"/>
              <a:t>2</a:t>
            </a:r>
            <a:r>
              <a:rPr lang="en-US" sz="2000" baseline="30000" dirty="0" smtClean="0"/>
              <a:t>n/2</a:t>
            </a:r>
            <a:endParaRPr lang="en-US" sz="2000" baseline="30000" dirty="0"/>
          </a:p>
        </p:txBody>
      </p:sp>
      <p:sp>
        <p:nvSpPr>
          <p:cNvPr id="11" name="TextBox 10"/>
          <p:cNvSpPr txBox="1"/>
          <p:nvPr/>
        </p:nvSpPr>
        <p:spPr>
          <a:xfrm>
            <a:off x="2599413" y="4680989"/>
            <a:ext cx="557197" cy="400110"/>
          </a:xfrm>
          <a:prstGeom prst="rect">
            <a:avLst/>
          </a:prstGeom>
          <a:noFill/>
        </p:spPr>
        <p:txBody>
          <a:bodyPr wrap="none" rtlCol="0">
            <a:spAutoFit/>
          </a:bodyPr>
          <a:lstStyle/>
          <a:p>
            <a:r>
              <a:rPr lang="en-US" sz="2000" dirty="0" smtClean="0"/>
              <a:t>2</a:t>
            </a:r>
            <a:r>
              <a:rPr lang="en-US" sz="2000" baseline="30000" dirty="0" smtClean="0"/>
              <a:t>n/2</a:t>
            </a:r>
            <a:endParaRPr lang="en-US" sz="2000" baseline="30000" dirty="0"/>
          </a:p>
        </p:txBody>
      </p:sp>
      <p:grpSp>
        <p:nvGrpSpPr>
          <p:cNvPr id="39" name="Group 38"/>
          <p:cNvGrpSpPr/>
          <p:nvPr/>
        </p:nvGrpSpPr>
        <p:grpSpPr>
          <a:xfrm>
            <a:off x="1910838" y="2118035"/>
            <a:ext cx="1830862" cy="1830862"/>
            <a:chOff x="1910838" y="2242289"/>
            <a:chExt cx="1830862" cy="1830862"/>
          </a:xfrm>
        </p:grpSpPr>
        <p:sp>
          <p:nvSpPr>
            <p:cNvPr id="4" name="Rectangle 3"/>
            <p:cNvSpPr/>
            <p:nvPr/>
          </p:nvSpPr>
          <p:spPr>
            <a:xfrm>
              <a:off x="1910838" y="2242289"/>
              <a:ext cx="1830862" cy="1830862"/>
            </a:xfrm>
            <a:prstGeom prst="rect">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149092" y="3053299"/>
              <a:ext cx="211312" cy="21131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7" name="Group 36"/>
          <p:cNvGrpSpPr/>
          <p:nvPr/>
        </p:nvGrpSpPr>
        <p:grpSpPr>
          <a:xfrm>
            <a:off x="1437597" y="2118036"/>
            <a:ext cx="213433" cy="1830862"/>
            <a:chOff x="1437597" y="2242290"/>
            <a:chExt cx="213433" cy="1830862"/>
          </a:xfrm>
        </p:grpSpPr>
        <p:sp>
          <p:nvSpPr>
            <p:cNvPr id="8" name="Rectangle 7"/>
            <p:cNvSpPr/>
            <p:nvPr/>
          </p:nvSpPr>
          <p:spPr>
            <a:xfrm rot="5400000">
              <a:off x="628883" y="3051004"/>
              <a:ext cx="1830862" cy="213433"/>
            </a:xfrm>
            <a:prstGeom prst="rect">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1437597" y="2994387"/>
              <a:ext cx="211312" cy="21131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5" name="Rectangular Callout 14"/>
          <p:cNvSpPr/>
          <p:nvPr/>
        </p:nvSpPr>
        <p:spPr>
          <a:xfrm>
            <a:off x="4246809" y="3210210"/>
            <a:ext cx="2484877" cy="1360331"/>
          </a:xfrm>
          <a:prstGeom prst="wedgeRectCallout">
            <a:avLst>
              <a:gd name="adj1" fmla="val -64722"/>
              <a:gd name="adj2" fmla="val 2799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solidFill>
                  <a:srgbClr val="000000"/>
                </a:solidFill>
              </a:rPr>
              <a:t>Each of these vectors also describe point functions!</a:t>
            </a:r>
            <a:endParaRPr lang="en-US" sz="2000" dirty="0">
              <a:solidFill>
                <a:srgbClr val="000000"/>
              </a:solidFill>
            </a:endParaRPr>
          </a:p>
        </p:txBody>
      </p:sp>
      <p:grpSp>
        <p:nvGrpSpPr>
          <p:cNvPr id="41" name="Group 40"/>
          <p:cNvGrpSpPr/>
          <p:nvPr/>
        </p:nvGrpSpPr>
        <p:grpSpPr>
          <a:xfrm>
            <a:off x="6272541" y="2821050"/>
            <a:ext cx="1058038" cy="1067794"/>
            <a:chOff x="6272541" y="2945304"/>
            <a:chExt cx="1058038" cy="1067794"/>
          </a:xfrm>
        </p:grpSpPr>
        <p:sp>
          <p:nvSpPr>
            <p:cNvPr id="16" name="Rectangle 15"/>
            <p:cNvSpPr/>
            <p:nvPr/>
          </p:nvSpPr>
          <p:spPr>
            <a:xfrm>
              <a:off x="6272541" y="2945304"/>
              <a:ext cx="1058038" cy="1058038"/>
            </a:xfrm>
            <a:prstGeom prst="rect">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6918919" y="3801786"/>
              <a:ext cx="211312" cy="21131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0" name="Group 39"/>
          <p:cNvGrpSpPr/>
          <p:nvPr/>
        </p:nvGrpSpPr>
        <p:grpSpPr>
          <a:xfrm>
            <a:off x="5896288" y="2830807"/>
            <a:ext cx="213595" cy="1062087"/>
            <a:chOff x="5896288" y="2955061"/>
            <a:chExt cx="213595" cy="1062087"/>
          </a:xfrm>
        </p:grpSpPr>
        <p:sp>
          <p:nvSpPr>
            <p:cNvPr id="19" name="Rectangle 18"/>
            <p:cNvSpPr/>
            <p:nvPr/>
          </p:nvSpPr>
          <p:spPr>
            <a:xfrm rot="5400000">
              <a:off x="5474148" y="3377363"/>
              <a:ext cx="1058038" cy="213433"/>
            </a:xfrm>
            <a:prstGeom prst="rect">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5896288" y="3805836"/>
              <a:ext cx="211312" cy="21131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2" name="TextBox 21"/>
          <p:cNvSpPr txBox="1"/>
          <p:nvPr/>
        </p:nvSpPr>
        <p:spPr>
          <a:xfrm>
            <a:off x="5638156" y="2197954"/>
            <a:ext cx="2090636" cy="461665"/>
          </a:xfrm>
          <a:prstGeom prst="rect">
            <a:avLst/>
          </a:prstGeom>
          <a:noFill/>
        </p:spPr>
        <p:txBody>
          <a:bodyPr wrap="none" rtlCol="0">
            <a:spAutoFit/>
          </a:bodyPr>
          <a:lstStyle/>
          <a:p>
            <a:r>
              <a:rPr lang="en-US" sz="2400" dirty="0" smtClean="0"/>
              <a:t>2</a:t>
            </a:r>
            <a:r>
              <a:rPr lang="en-US" sz="2400" baseline="30000" dirty="0" smtClean="0"/>
              <a:t>n/2</a:t>
            </a:r>
            <a:r>
              <a:rPr lang="en-US" sz="2400" dirty="0" smtClean="0"/>
              <a:t> Truth table</a:t>
            </a:r>
            <a:endParaRPr lang="en-US" sz="2400" dirty="0"/>
          </a:p>
        </p:txBody>
      </p:sp>
      <p:sp>
        <p:nvSpPr>
          <p:cNvPr id="23" name="TextBox 22"/>
          <p:cNvSpPr txBox="1"/>
          <p:nvPr/>
        </p:nvSpPr>
        <p:spPr>
          <a:xfrm>
            <a:off x="5279914" y="3162632"/>
            <a:ext cx="557197" cy="400110"/>
          </a:xfrm>
          <a:prstGeom prst="rect">
            <a:avLst/>
          </a:prstGeom>
          <a:noFill/>
        </p:spPr>
        <p:txBody>
          <a:bodyPr wrap="none" rtlCol="0">
            <a:spAutoFit/>
          </a:bodyPr>
          <a:lstStyle/>
          <a:p>
            <a:r>
              <a:rPr lang="en-US" sz="2000" dirty="0" smtClean="0"/>
              <a:t>2</a:t>
            </a:r>
            <a:r>
              <a:rPr lang="en-US" sz="2000" baseline="30000" dirty="0" smtClean="0"/>
              <a:t>n/4</a:t>
            </a:r>
            <a:endParaRPr lang="en-US" sz="2000" baseline="30000" dirty="0"/>
          </a:p>
        </p:txBody>
      </p:sp>
      <p:sp>
        <p:nvSpPr>
          <p:cNvPr id="24" name="TextBox 23"/>
          <p:cNvSpPr txBox="1"/>
          <p:nvPr/>
        </p:nvSpPr>
        <p:spPr>
          <a:xfrm>
            <a:off x="6552696" y="4621626"/>
            <a:ext cx="557197" cy="400110"/>
          </a:xfrm>
          <a:prstGeom prst="rect">
            <a:avLst/>
          </a:prstGeom>
          <a:noFill/>
        </p:spPr>
        <p:txBody>
          <a:bodyPr wrap="none" rtlCol="0">
            <a:spAutoFit/>
          </a:bodyPr>
          <a:lstStyle/>
          <a:p>
            <a:r>
              <a:rPr lang="en-US" sz="2000" dirty="0" smtClean="0"/>
              <a:t>2</a:t>
            </a:r>
            <a:r>
              <a:rPr lang="en-US" sz="2000" baseline="30000" dirty="0" smtClean="0"/>
              <a:t>n/4</a:t>
            </a:r>
            <a:endParaRPr lang="en-US" sz="2000" baseline="30000" dirty="0"/>
          </a:p>
        </p:txBody>
      </p:sp>
      <p:cxnSp>
        <p:nvCxnSpPr>
          <p:cNvPr id="26" name="Straight Arrow Connector 25"/>
          <p:cNvCxnSpPr/>
          <p:nvPr/>
        </p:nvCxnSpPr>
        <p:spPr>
          <a:xfrm flipV="1">
            <a:off x="4088829" y="4182484"/>
            <a:ext cx="1551321" cy="338196"/>
          </a:xfrm>
          <a:prstGeom prst="straightConnector1">
            <a:avLst/>
          </a:prstGeom>
          <a:ln>
            <a:tailEnd type="arrow" w="lg" len="lg"/>
          </a:ln>
        </p:spPr>
        <p:style>
          <a:lnRef idx="2">
            <a:schemeClr val="accent1"/>
          </a:lnRef>
          <a:fillRef idx="0">
            <a:schemeClr val="accent1"/>
          </a:fillRef>
          <a:effectRef idx="1">
            <a:schemeClr val="accent1"/>
          </a:effectRef>
          <a:fontRef idx="minor">
            <a:schemeClr val="tx1"/>
          </a:fontRef>
        </p:style>
      </p:cxnSp>
      <p:grpSp>
        <p:nvGrpSpPr>
          <p:cNvPr id="38" name="Group 37"/>
          <p:cNvGrpSpPr/>
          <p:nvPr/>
        </p:nvGrpSpPr>
        <p:grpSpPr>
          <a:xfrm>
            <a:off x="1909245" y="4094983"/>
            <a:ext cx="1832455" cy="512247"/>
            <a:chOff x="1909245" y="4219237"/>
            <a:chExt cx="1832455" cy="512247"/>
          </a:xfrm>
        </p:grpSpPr>
        <p:sp>
          <p:nvSpPr>
            <p:cNvPr id="7" name="Rectangle 6"/>
            <p:cNvSpPr/>
            <p:nvPr/>
          </p:nvSpPr>
          <p:spPr>
            <a:xfrm>
              <a:off x="1909245" y="4518051"/>
              <a:ext cx="1830862" cy="213433"/>
            </a:xfrm>
            <a:prstGeom prst="rect">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156610" y="4506366"/>
              <a:ext cx="211312" cy="21131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1910838" y="4230922"/>
              <a:ext cx="1830862" cy="213433"/>
            </a:xfrm>
            <a:prstGeom prst="rect">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p:nvSpPr>
          <p:spPr>
            <a:xfrm>
              <a:off x="3144398" y="4219237"/>
              <a:ext cx="211312" cy="21131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2" name="Group 41"/>
          <p:cNvGrpSpPr/>
          <p:nvPr/>
        </p:nvGrpSpPr>
        <p:grpSpPr>
          <a:xfrm>
            <a:off x="6266008" y="4066525"/>
            <a:ext cx="1064571" cy="498195"/>
            <a:chOff x="6266008" y="4190779"/>
            <a:chExt cx="1064571" cy="498195"/>
          </a:xfrm>
        </p:grpSpPr>
        <p:sp>
          <p:nvSpPr>
            <p:cNvPr id="18" name="Rectangle 17"/>
            <p:cNvSpPr/>
            <p:nvPr/>
          </p:nvSpPr>
          <p:spPr>
            <a:xfrm>
              <a:off x="6272541" y="4190779"/>
              <a:ext cx="1058038" cy="213433"/>
            </a:xfrm>
            <a:prstGeom prst="rect">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6918919" y="4190779"/>
              <a:ext cx="211312" cy="21131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6266008" y="4475541"/>
              <a:ext cx="1058038" cy="213433"/>
            </a:xfrm>
            <a:prstGeom prst="rect">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p:cNvSpPr/>
            <p:nvPr/>
          </p:nvSpPr>
          <p:spPr>
            <a:xfrm>
              <a:off x="6912386" y="4475541"/>
              <a:ext cx="211312" cy="211312"/>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6" name="Group 45"/>
          <p:cNvGrpSpPr/>
          <p:nvPr/>
        </p:nvGrpSpPr>
        <p:grpSpPr>
          <a:xfrm>
            <a:off x="136767" y="5932246"/>
            <a:ext cx="9007233" cy="708313"/>
            <a:chOff x="136767" y="5932246"/>
            <a:chExt cx="9007233" cy="708313"/>
          </a:xfrm>
        </p:grpSpPr>
        <p:sp>
          <p:nvSpPr>
            <p:cNvPr id="45" name="Rectangle 44"/>
            <p:cNvSpPr/>
            <p:nvPr/>
          </p:nvSpPr>
          <p:spPr>
            <a:xfrm>
              <a:off x="136767" y="5932246"/>
              <a:ext cx="8938207" cy="708313"/>
            </a:xfrm>
            <a:prstGeom prst="rect">
              <a:avLst/>
            </a:prstGeom>
            <a:solidFill>
              <a:schemeClr val="tx2">
                <a:lumMod val="40000"/>
                <a:lumOff val="60000"/>
              </a:schemeClr>
            </a:solidFill>
            <a:ln w="38100" cmpd="sng"/>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Box 30"/>
            <p:cNvSpPr txBox="1"/>
            <p:nvPr/>
          </p:nvSpPr>
          <p:spPr>
            <a:xfrm>
              <a:off x="205793" y="5973664"/>
              <a:ext cx="8938207" cy="584776"/>
            </a:xfrm>
            <a:prstGeom prst="rect">
              <a:avLst/>
            </a:prstGeom>
            <a:noFill/>
          </p:spPr>
          <p:txBody>
            <a:bodyPr wrap="square" rtlCol="0">
              <a:spAutoFit/>
            </a:bodyPr>
            <a:lstStyle/>
            <a:p>
              <a:r>
                <a:rPr lang="en-US" sz="3200" dirty="0" smtClean="0"/>
                <a:t>Recursive Solution:   			  . Final key size          </a:t>
              </a:r>
              <a:endParaRPr lang="en-US" sz="3200" dirty="0"/>
            </a:p>
          </p:txBody>
        </p:sp>
        <p:pic>
          <p:nvPicPr>
            <p:cNvPr id="43" name="Picture 42"/>
            <p:cNvPicPr>
              <a:picLocks noChangeAspect="1"/>
            </p:cNvPicPr>
            <p:nvPr/>
          </p:nvPicPr>
          <p:blipFill>
            <a:blip r:embed="rId3"/>
            <a:stretch>
              <a:fillRect/>
            </a:stretch>
          </p:blipFill>
          <p:spPr>
            <a:xfrm>
              <a:off x="3571691" y="6047240"/>
              <a:ext cx="1453281" cy="419100"/>
            </a:xfrm>
            <a:prstGeom prst="rect">
              <a:avLst/>
            </a:prstGeom>
          </p:spPr>
        </p:pic>
        <p:pic>
          <p:nvPicPr>
            <p:cNvPr id="44" name="Picture 43"/>
            <p:cNvPicPr>
              <a:picLocks noChangeAspect="1"/>
            </p:cNvPicPr>
            <p:nvPr/>
          </p:nvPicPr>
          <p:blipFill>
            <a:blip r:embed="rId4"/>
            <a:stretch>
              <a:fillRect/>
            </a:stretch>
          </p:blipFill>
          <p:spPr>
            <a:xfrm>
              <a:off x="7466249" y="6074852"/>
              <a:ext cx="1510454" cy="469900"/>
            </a:xfrm>
            <a:prstGeom prst="rect">
              <a:avLst/>
            </a:prstGeom>
          </p:spPr>
        </p:pic>
      </p:grpSp>
    </p:spTree>
    <p:extLst>
      <p:ext uri="{BB962C8B-B14F-4D97-AF65-F5344CB8AC3E}">
        <p14:creationId xmlns:p14="http://schemas.microsoft.com/office/powerpoint/2010/main" val="3185581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9" grpId="0"/>
      <p:bldP spid="10" grpId="0"/>
      <p:bldP spid="11" grpId="0"/>
      <p:bldP spid="15" grpId="0" animBg="1"/>
      <p:bldP spid="15" grpId="1" animBg="1"/>
      <p:bldP spid="22" grpId="0"/>
      <p:bldP spid="23" grpId="0"/>
      <p:bldP spid="2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Tools</a:t>
            </a:r>
            <a:endParaRPr lang="en-US" dirty="0"/>
          </a:p>
        </p:txBody>
      </p:sp>
      <p:sp>
        <p:nvSpPr>
          <p:cNvPr id="3" name="Content Placeholder 2"/>
          <p:cNvSpPr>
            <a:spLocks noGrp="1"/>
          </p:cNvSpPr>
          <p:nvPr>
            <p:ph idx="1"/>
          </p:nvPr>
        </p:nvSpPr>
        <p:spPr>
          <a:xfrm>
            <a:off x="313765" y="1600200"/>
            <a:ext cx="8830235" cy="5018741"/>
          </a:xfrm>
        </p:spPr>
        <p:txBody>
          <a:bodyPr>
            <a:normAutofit fontScale="92500"/>
          </a:bodyPr>
          <a:lstStyle/>
          <a:p>
            <a:r>
              <a:rPr lang="en-US" b="1" dirty="0"/>
              <a:t>Oblivious RAM</a:t>
            </a:r>
            <a:r>
              <a:rPr lang="en-US" dirty="0"/>
              <a:t> </a:t>
            </a:r>
            <a:r>
              <a:rPr lang="en-US" sz="2800" dirty="0">
                <a:solidFill>
                  <a:srgbClr val="7F7F7F"/>
                </a:solidFill>
              </a:rPr>
              <a:t>[GO96]</a:t>
            </a:r>
          </a:p>
          <a:p>
            <a:pPr lvl="1"/>
            <a:r>
              <a:rPr lang="en-US" dirty="0"/>
              <a:t>Hides access patterns to server-held data</a:t>
            </a:r>
          </a:p>
          <a:p>
            <a:pPr lvl="1"/>
            <a:r>
              <a:rPr lang="en-US" dirty="0">
                <a:solidFill>
                  <a:srgbClr val="800000"/>
                </a:solidFill>
              </a:rPr>
              <a:t>Client must “own” and preprocess data </a:t>
            </a:r>
            <a:endParaRPr lang="en-US" dirty="0" smtClean="0">
              <a:solidFill>
                <a:srgbClr val="800000"/>
              </a:solidFill>
            </a:endParaRPr>
          </a:p>
          <a:p>
            <a:pPr lvl="1"/>
            <a:endParaRPr lang="en-US" sz="1000" b="1" dirty="0" smtClean="0"/>
          </a:p>
          <a:p>
            <a:r>
              <a:rPr lang="en-US" b="1" dirty="0" smtClean="0"/>
              <a:t>Threshold Cryptography</a:t>
            </a:r>
            <a:r>
              <a:rPr lang="en-US" dirty="0" smtClean="0"/>
              <a:t> </a:t>
            </a:r>
            <a:r>
              <a:rPr lang="en-US" sz="2800" dirty="0" smtClean="0">
                <a:solidFill>
                  <a:schemeClr val="tx1">
                    <a:lumMod val="50000"/>
                    <a:lumOff val="50000"/>
                  </a:schemeClr>
                </a:solidFill>
              </a:rPr>
              <a:t>[DF98</a:t>
            </a:r>
            <a:r>
              <a:rPr lang="en-US" sz="2800" dirty="0">
                <a:solidFill>
                  <a:schemeClr val="tx1">
                    <a:lumMod val="50000"/>
                    <a:lumOff val="50000"/>
                  </a:schemeClr>
                </a:solidFill>
              </a:rPr>
              <a:t>,</a:t>
            </a:r>
            <a:r>
              <a:rPr lang="en-US" sz="2800" dirty="0" smtClean="0">
                <a:solidFill>
                  <a:schemeClr val="tx1">
                    <a:lumMod val="50000"/>
                    <a:lumOff val="50000"/>
                  </a:schemeClr>
                </a:solidFill>
              </a:rPr>
              <a:t>DDFY94]</a:t>
            </a:r>
            <a:endParaRPr lang="en-US" dirty="0" smtClean="0"/>
          </a:p>
          <a:p>
            <a:pPr lvl="1"/>
            <a:r>
              <a:rPr lang="en-US" dirty="0" smtClean="0"/>
              <a:t>Designs “nice” </a:t>
            </a:r>
            <a:r>
              <a:rPr lang="en-US" dirty="0" err="1" smtClean="0"/>
              <a:t>splittable</a:t>
            </a:r>
            <a:r>
              <a:rPr lang="en-US" dirty="0" smtClean="0"/>
              <a:t> Dec/Sign/</a:t>
            </a:r>
            <a:r>
              <a:rPr lang="en-US" dirty="0" err="1" smtClean="0"/>
              <a:t>etc</a:t>
            </a:r>
            <a:r>
              <a:rPr lang="en-US" dirty="0" smtClean="0"/>
              <a:t> functions</a:t>
            </a:r>
          </a:p>
          <a:p>
            <a:pPr lvl="1"/>
            <a:r>
              <a:rPr lang="en-US" dirty="0" smtClean="0">
                <a:solidFill>
                  <a:srgbClr val="800000"/>
                </a:solidFill>
              </a:rPr>
              <a:t>Weaker security &amp; treats only “</a:t>
            </a:r>
            <a:r>
              <a:rPr lang="en-US" dirty="0" err="1" smtClean="0">
                <a:solidFill>
                  <a:srgbClr val="800000"/>
                </a:solidFill>
              </a:rPr>
              <a:t>homomorphic</a:t>
            </a:r>
            <a:r>
              <a:rPr lang="en-US" dirty="0" smtClean="0">
                <a:solidFill>
                  <a:srgbClr val="800000"/>
                </a:solidFill>
              </a:rPr>
              <a:t>” functions</a:t>
            </a:r>
          </a:p>
          <a:p>
            <a:pPr lvl="1"/>
            <a:endParaRPr lang="en-US" sz="1000" dirty="0" smtClean="0"/>
          </a:p>
          <a:p>
            <a:r>
              <a:rPr lang="en-US" b="1" dirty="0" smtClean="0"/>
              <a:t>Computing functions of Shared Secret</a:t>
            </a:r>
            <a:r>
              <a:rPr lang="en-US" dirty="0" smtClean="0"/>
              <a:t> </a:t>
            </a:r>
            <a:r>
              <a:rPr lang="en-US" sz="2800" dirty="0" smtClean="0">
                <a:solidFill>
                  <a:schemeClr val="tx1">
                    <a:lumMod val="50000"/>
                    <a:lumOff val="50000"/>
                  </a:schemeClr>
                </a:solidFill>
              </a:rPr>
              <a:t>[BBDK00]</a:t>
            </a:r>
            <a:endParaRPr lang="en-US" dirty="0" smtClean="0">
              <a:solidFill>
                <a:schemeClr val="tx1">
                  <a:lumMod val="50000"/>
                  <a:lumOff val="50000"/>
                </a:schemeClr>
              </a:solidFill>
            </a:endParaRPr>
          </a:p>
          <a:p>
            <a:pPr lvl="1"/>
            <a:r>
              <a:rPr lang="en-US" dirty="0" smtClean="0"/>
              <a:t>Shares for </a:t>
            </a:r>
            <a:r>
              <a:rPr lang="en-US" i="1" dirty="0" smtClean="0"/>
              <a:t>s</a:t>
            </a:r>
            <a:r>
              <a:rPr lang="en-US" dirty="0"/>
              <a:t> </a:t>
            </a:r>
            <a:r>
              <a:rPr lang="en-US" dirty="0" smtClean="0">
                <a:sym typeface="Wingdings"/>
              </a:rPr>
              <a:t> share values that reveal only f(s)</a:t>
            </a:r>
            <a:endParaRPr lang="en-US" dirty="0" smtClean="0"/>
          </a:p>
          <a:p>
            <a:pPr lvl="1"/>
            <a:r>
              <a:rPr lang="en-US" dirty="0" smtClean="0">
                <a:solidFill>
                  <a:srgbClr val="800000"/>
                </a:solidFill>
              </a:rPr>
              <a:t>Allow complex f(s) reconstruction</a:t>
            </a:r>
          </a:p>
          <a:p>
            <a:pPr lvl="1"/>
            <a:endParaRPr lang="en-US" sz="1000" dirty="0" smtClean="0"/>
          </a:p>
        </p:txBody>
      </p:sp>
    </p:spTree>
    <p:extLst>
      <p:ext uri="{BB962C8B-B14F-4D97-AF65-F5344CB8AC3E}">
        <p14:creationId xmlns:p14="http://schemas.microsoft.com/office/powerpoint/2010/main" val="1005642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a:t>
            </a:r>
            <a:r>
              <a:rPr lang="en-US" b="1" dirty="0" smtClean="0"/>
              <a:t>Additive</a:t>
            </a:r>
            <a:r>
              <a:rPr lang="en-US" dirty="0" smtClean="0"/>
              <a:t> Reconstruction?</a:t>
            </a:r>
            <a:endParaRPr lang="en-US" dirty="0"/>
          </a:p>
        </p:txBody>
      </p:sp>
      <p:grpSp>
        <p:nvGrpSpPr>
          <p:cNvPr id="4" name="Group 3"/>
          <p:cNvGrpSpPr/>
          <p:nvPr/>
        </p:nvGrpSpPr>
        <p:grpSpPr>
          <a:xfrm>
            <a:off x="4010516" y="2146621"/>
            <a:ext cx="1951366" cy="1344396"/>
            <a:chOff x="4153350" y="5018537"/>
            <a:chExt cx="1225681" cy="762929"/>
          </a:xfrm>
        </p:grpSpPr>
        <p:sp>
          <p:nvSpPr>
            <p:cNvPr id="5" name="TextBox 4"/>
            <p:cNvSpPr txBox="1"/>
            <p:nvPr/>
          </p:nvSpPr>
          <p:spPr>
            <a:xfrm>
              <a:off x="4768709" y="5018537"/>
              <a:ext cx="610322" cy="331854"/>
            </a:xfrm>
            <a:prstGeom prst="rect">
              <a:avLst/>
            </a:prstGeom>
            <a:noFill/>
          </p:spPr>
          <p:txBody>
            <a:bodyPr wrap="none" rtlCol="0">
              <a:spAutoFit/>
            </a:bodyPr>
            <a:lstStyle/>
            <a:p>
              <a:r>
                <a:rPr lang="en-US" sz="3200" i="1" dirty="0" smtClean="0">
                  <a:latin typeface="Gill Sans MT"/>
                  <a:cs typeface="Gill Sans MT"/>
                </a:rPr>
                <a:t>y</a:t>
              </a:r>
              <a:r>
                <a:rPr lang="en-US" sz="3200" i="1" baseline="-25000" dirty="0" smtClean="0">
                  <a:latin typeface="Gill Sans MT"/>
                  <a:cs typeface="Gill Sans MT"/>
                </a:rPr>
                <a:t>0</a:t>
              </a:r>
              <a:r>
                <a:rPr lang="en-US" sz="3200" i="1" dirty="0" smtClean="0">
                  <a:latin typeface="Gill Sans MT"/>
                  <a:cs typeface="Gill Sans MT"/>
                </a:rPr>
                <a:t>(x)</a:t>
              </a:r>
              <a:endParaRPr lang="en-US" sz="3200" i="1" baseline="-25000" dirty="0">
                <a:latin typeface="Gill Sans MT"/>
                <a:cs typeface="Gill Sans MT"/>
              </a:endParaRPr>
            </a:p>
          </p:txBody>
        </p:sp>
        <p:sp>
          <p:nvSpPr>
            <p:cNvPr id="6" name="TextBox 5"/>
            <p:cNvSpPr txBox="1"/>
            <p:nvPr/>
          </p:nvSpPr>
          <p:spPr>
            <a:xfrm>
              <a:off x="4768709" y="5449612"/>
              <a:ext cx="610322" cy="331854"/>
            </a:xfrm>
            <a:prstGeom prst="rect">
              <a:avLst/>
            </a:prstGeom>
            <a:noFill/>
          </p:spPr>
          <p:txBody>
            <a:bodyPr wrap="none" rtlCol="0">
              <a:spAutoFit/>
            </a:bodyPr>
            <a:lstStyle/>
            <a:p>
              <a:r>
                <a:rPr lang="en-US" sz="3200" i="1" dirty="0" smtClean="0">
                  <a:latin typeface="Gill Sans MT"/>
                  <a:cs typeface="Gill Sans MT"/>
                </a:rPr>
                <a:t>y</a:t>
              </a:r>
              <a:r>
                <a:rPr lang="en-US" sz="3200" i="1" baseline="-25000" dirty="0" smtClean="0">
                  <a:latin typeface="Gill Sans MT"/>
                  <a:cs typeface="Gill Sans MT"/>
                </a:rPr>
                <a:t>1</a:t>
              </a:r>
              <a:r>
                <a:rPr lang="en-US" sz="3200" i="1" dirty="0" smtClean="0">
                  <a:latin typeface="Gill Sans MT"/>
                  <a:cs typeface="Gill Sans MT"/>
                </a:rPr>
                <a:t>(x)</a:t>
              </a:r>
              <a:endParaRPr lang="en-US" sz="3200" i="1" baseline="-25000" dirty="0">
                <a:latin typeface="Gill Sans MT"/>
                <a:cs typeface="Gill Sans MT"/>
              </a:endParaRPr>
            </a:p>
          </p:txBody>
        </p:sp>
        <p:cxnSp>
          <p:nvCxnSpPr>
            <p:cNvPr id="7" name="Straight Arrow Connector 6"/>
            <p:cNvCxnSpPr/>
            <p:nvPr/>
          </p:nvCxnSpPr>
          <p:spPr>
            <a:xfrm>
              <a:off x="4153350" y="5232099"/>
              <a:ext cx="479171" cy="0"/>
            </a:xfrm>
            <a:prstGeom prst="straightConnector1">
              <a:avLst/>
            </a:prstGeom>
            <a:ln>
              <a:solidFill>
                <a:schemeClr val="tx1">
                  <a:lumMod val="50000"/>
                  <a:lumOff val="50000"/>
                </a:schemeClr>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4153350" y="5638065"/>
              <a:ext cx="479171" cy="0"/>
            </a:xfrm>
            <a:prstGeom prst="straightConnector1">
              <a:avLst/>
            </a:prstGeom>
            <a:ln>
              <a:solidFill>
                <a:schemeClr val="tx1">
                  <a:lumMod val="50000"/>
                  <a:lumOff val="50000"/>
                </a:schemeClr>
              </a:solidFill>
              <a:prstDash val="sysDash"/>
              <a:tailEnd type="arrow"/>
            </a:ln>
          </p:spPr>
          <p:style>
            <a:lnRef idx="2">
              <a:schemeClr val="accent1"/>
            </a:lnRef>
            <a:fillRef idx="0">
              <a:schemeClr val="accent1"/>
            </a:fillRef>
            <a:effectRef idx="1">
              <a:schemeClr val="accent1"/>
            </a:effectRef>
            <a:fontRef idx="minor">
              <a:schemeClr val="tx1"/>
            </a:fontRef>
          </p:style>
        </p:cxnSp>
      </p:grpSp>
      <p:grpSp>
        <p:nvGrpSpPr>
          <p:cNvPr id="9" name="Group 8"/>
          <p:cNvGrpSpPr/>
          <p:nvPr/>
        </p:nvGrpSpPr>
        <p:grpSpPr>
          <a:xfrm>
            <a:off x="1916353" y="2120159"/>
            <a:ext cx="1962445" cy="1344347"/>
            <a:chOff x="3456871" y="2761871"/>
            <a:chExt cx="962278" cy="782085"/>
          </a:xfrm>
        </p:grpSpPr>
        <p:sp>
          <p:nvSpPr>
            <p:cNvPr id="10" name="TextBox 9"/>
            <p:cNvSpPr txBox="1"/>
            <p:nvPr/>
          </p:nvSpPr>
          <p:spPr>
            <a:xfrm>
              <a:off x="4179434" y="2761871"/>
              <a:ext cx="239715" cy="340198"/>
            </a:xfrm>
            <a:prstGeom prst="rect">
              <a:avLst/>
            </a:prstGeom>
            <a:solidFill>
              <a:schemeClr val="accent1">
                <a:lumMod val="40000"/>
                <a:lumOff val="60000"/>
                <a:alpha val="60000"/>
              </a:schemeClr>
            </a:solid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0</a:t>
              </a:r>
              <a:endParaRPr lang="en-US" sz="3200" i="1" baseline="-25000" dirty="0">
                <a:latin typeface="Gill Sans MT"/>
                <a:cs typeface="Gill Sans MT"/>
              </a:endParaRPr>
            </a:p>
          </p:txBody>
        </p:sp>
        <p:sp>
          <p:nvSpPr>
            <p:cNvPr id="11" name="TextBox 10"/>
            <p:cNvSpPr txBox="1"/>
            <p:nvPr/>
          </p:nvSpPr>
          <p:spPr>
            <a:xfrm>
              <a:off x="4170870" y="3203758"/>
              <a:ext cx="238209" cy="340198"/>
            </a:xfrm>
            <a:prstGeom prst="rect">
              <a:avLst/>
            </a:prstGeom>
            <a:solidFill>
              <a:schemeClr val="accent1">
                <a:lumMod val="40000"/>
                <a:lumOff val="60000"/>
                <a:alpha val="60000"/>
              </a:schemeClr>
            </a:solidFill>
          </p:spPr>
          <p:txBody>
            <a:bodyPr wrap="none" rtlCol="0">
              <a:spAutoFit/>
            </a:bodyPr>
            <a:lstStyle/>
            <a:p>
              <a:r>
                <a:rPr lang="en-US" sz="3200" i="1" dirty="0" smtClean="0">
                  <a:latin typeface="Gill Sans MT"/>
                  <a:cs typeface="Gill Sans MT"/>
                </a:rPr>
                <a:t>f</a:t>
              </a:r>
              <a:r>
                <a:rPr lang="en-US" sz="3200" i="1" baseline="-25000" dirty="0" smtClean="0">
                  <a:latin typeface="Gill Sans MT"/>
                  <a:cs typeface="Gill Sans MT"/>
                </a:rPr>
                <a:t>1</a:t>
              </a:r>
              <a:endParaRPr lang="en-US" sz="3200" i="1" baseline="-25000" dirty="0">
                <a:latin typeface="Gill Sans MT"/>
                <a:cs typeface="Gill Sans MT"/>
              </a:endParaRPr>
            </a:p>
          </p:txBody>
        </p:sp>
        <p:cxnSp>
          <p:nvCxnSpPr>
            <p:cNvPr id="12" name="Straight Arrow Connector 11"/>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14" name="TextBox 13"/>
          <p:cNvSpPr txBox="1"/>
          <p:nvPr/>
        </p:nvSpPr>
        <p:spPr>
          <a:xfrm>
            <a:off x="1764885" y="1369230"/>
            <a:ext cx="5500124" cy="461665"/>
          </a:xfrm>
          <a:prstGeom prst="rect">
            <a:avLst/>
          </a:prstGeom>
          <a:noFill/>
        </p:spPr>
        <p:txBody>
          <a:bodyPr wrap="none" rtlCol="0">
            <a:spAutoFit/>
          </a:bodyPr>
          <a:lstStyle/>
          <a:p>
            <a:r>
              <a:rPr lang="en-US" sz="2400" dirty="0" smtClean="0"/>
              <a:t>Tradeoff between [achievability] &amp; [utility]</a:t>
            </a:r>
            <a:endParaRPr lang="en-US" sz="2400" dirty="0"/>
          </a:p>
        </p:txBody>
      </p:sp>
      <p:sp>
        <p:nvSpPr>
          <p:cNvPr id="15" name="TextBox 14"/>
          <p:cNvSpPr txBox="1"/>
          <p:nvPr/>
        </p:nvSpPr>
        <p:spPr>
          <a:xfrm>
            <a:off x="1356826" y="2439010"/>
            <a:ext cx="425392" cy="584776"/>
          </a:xfrm>
          <a:prstGeom prst="rect">
            <a:avLst/>
          </a:prstGeom>
          <a:noFill/>
        </p:spPr>
        <p:txBody>
          <a:bodyPr wrap="none" rtlCol="0">
            <a:spAutoFit/>
          </a:bodyPr>
          <a:lstStyle/>
          <a:p>
            <a:r>
              <a:rPr lang="en-US" sz="3200" i="1" dirty="0" smtClean="0"/>
              <a:t>f</a:t>
            </a:r>
            <a:endParaRPr lang="en-US" sz="3200" i="1" dirty="0"/>
          </a:p>
        </p:txBody>
      </p:sp>
      <p:grpSp>
        <p:nvGrpSpPr>
          <p:cNvPr id="16" name="Group 15"/>
          <p:cNvGrpSpPr/>
          <p:nvPr/>
        </p:nvGrpSpPr>
        <p:grpSpPr>
          <a:xfrm>
            <a:off x="4733851" y="2036230"/>
            <a:ext cx="3472770" cy="1668704"/>
            <a:chOff x="7038271" y="5488217"/>
            <a:chExt cx="1891912" cy="909085"/>
          </a:xfrm>
        </p:grpSpPr>
        <p:sp>
          <p:nvSpPr>
            <p:cNvPr id="18" name="TextBox 17"/>
            <p:cNvSpPr txBox="1"/>
            <p:nvPr/>
          </p:nvSpPr>
          <p:spPr>
            <a:xfrm>
              <a:off x="8282885" y="5784629"/>
              <a:ext cx="647298" cy="318577"/>
            </a:xfrm>
            <a:prstGeom prst="rect">
              <a:avLst/>
            </a:prstGeom>
            <a:noFill/>
          </p:spPr>
          <p:txBody>
            <a:bodyPr wrap="none" rtlCol="0">
              <a:spAutoFit/>
            </a:bodyPr>
            <a:lstStyle/>
            <a:p>
              <a:r>
                <a:rPr lang="en-US" sz="3200" i="1" dirty="0" smtClean="0">
                  <a:latin typeface="Gill Sans MT"/>
                  <a:cs typeface="Gill Sans MT"/>
                </a:rPr>
                <a:t>   f</a:t>
              </a:r>
              <a:r>
                <a:rPr lang="en-US" sz="3200" i="1" baseline="-25000" dirty="0" smtClean="0">
                  <a:latin typeface="Gill Sans MT"/>
                  <a:cs typeface="Gill Sans MT"/>
                </a:rPr>
                <a:t> </a:t>
              </a:r>
              <a:r>
                <a:rPr lang="en-US" sz="3200" i="1" dirty="0" smtClean="0">
                  <a:latin typeface="Gill Sans MT"/>
                  <a:cs typeface="Gill Sans MT"/>
                </a:rPr>
                <a:t>(x)</a:t>
              </a:r>
              <a:endParaRPr lang="en-US" sz="3200" i="1" baseline="-25000" dirty="0">
                <a:latin typeface="Gill Sans MT"/>
                <a:cs typeface="Gill Sans MT"/>
              </a:endParaRPr>
            </a:p>
          </p:txBody>
        </p:sp>
        <p:sp>
          <p:nvSpPr>
            <p:cNvPr id="19" name="Oval 18"/>
            <p:cNvSpPr/>
            <p:nvPr/>
          </p:nvSpPr>
          <p:spPr>
            <a:xfrm>
              <a:off x="7038271" y="5488217"/>
              <a:ext cx="749884" cy="909085"/>
            </a:xfrm>
            <a:prstGeom prst="ellipse">
              <a:avLst/>
            </a:prstGeom>
            <a:noFill/>
            <a:ln w="158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Gill Sans MT"/>
                <a:cs typeface="Gill Sans MT"/>
              </a:endParaRPr>
            </a:p>
          </p:txBody>
        </p:sp>
      </p:grpSp>
      <p:sp>
        <p:nvSpPr>
          <p:cNvPr id="20" name="Right Arrow 19"/>
          <p:cNvSpPr/>
          <p:nvPr/>
        </p:nvSpPr>
        <p:spPr>
          <a:xfrm>
            <a:off x="6317298" y="2611525"/>
            <a:ext cx="914723" cy="626798"/>
          </a:xfrm>
          <a:prstGeom prst="right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6518947" y="2665618"/>
            <a:ext cx="327283" cy="461665"/>
          </a:xfrm>
          <a:prstGeom prst="rect">
            <a:avLst/>
          </a:prstGeom>
          <a:noFill/>
        </p:spPr>
        <p:txBody>
          <a:bodyPr wrap="none" rtlCol="0">
            <a:spAutoFit/>
          </a:bodyPr>
          <a:lstStyle/>
          <a:p>
            <a:r>
              <a:rPr lang="en-US" sz="2400" dirty="0" smtClean="0">
                <a:solidFill>
                  <a:schemeClr val="bg1"/>
                </a:solidFill>
              </a:rPr>
              <a:t>?</a:t>
            </a:r>
            <a:endParaRPr lang="en-US" sz="2400" dirty="0">
              <a:solidFill>
                <a:schemeClr val="bg1"/>
              </a:solidFill>
            </a:endParaRPr>
          </a:p>
        </p:txBody>
      </p:sp>
      <p:sp>
        <p:nvSpPr>
          <p:cNvPr id="3" name="TextBox 2"/>
          <p:cNvSpPr txBox="1"/>
          <p:nvPr/>
        </p:nvSpPr>
        <p:spPr>
          <a:xfrm>
            <a:off x="1916353" y="3751320"/>
            <a:ext cx="5724644" cy="1815882"/>
          </a:xfrm>
          <a:prstGeom prst="rect">
            <a:avLst/>
          </a:prstGeom>
          <a:noFill/>
        </p:spPr>
        <p:txBody>
          <a:bodyPr wrap="none" rtlCol="0">
            <a:spAutoFit/>
          </a:bodyPr>
          <a:lstStyle/>
          <a:p>
            <a:r>
              <a:rPr lang="en-US" sz="2800" dirty="0" smtClean="0"/>
              <a:t>Applications Require </a:t>
            </a:r>
            <a:r>
              <a:rPr lang="en-US" sz="2800" i="1" dirty="0" err="1" smtClean="0"/>
              <a:t>y</a:t>
            </a:r>
            <a:r>
              <a:rPr lang="en-US" sz="2800" i="1" baseline="-25000" dirty="0" err="1" smtClean="0"/>
              <a:t>i</a:t>
            </a:r>
            <a:r>
              <a:rPr lang="en-US" sz="2800" i="1" dirty="0"/>
              <a:t>(x</a:t>
            </a:r>
            <a:r>
              <a:rPr lang="en-US" sz="2800" i="1" dirty="0" smtClean="0"/>
              <a:t>)</a:t>
            </a:r>
            <a:r>
              <a:rPr lang="en-US" sz="2800" dirty="0" smtClean="0"/>
              <a:t> to be…</a:t>
            </a:r>
          </a:p>
          <a:p>
            <a:pPr marL="914400" lvl="1" indent="-457200">
              <a:buFont typeface="Arial"/>
              <a:buChar char="•"/>
            </a:pPr>
            <a:r>
              <a:rPr lang="en-US" sz="2800" dirty="0" smtClean="0"/>
              <a:t>Compact</a:t>
            </a:r>
          </a:p>
          <a:p>
            <a:pPr marL="914400" lvl="1" indent="-457200">
              <a:buFont typeface="Arial"/>
              <a:buChar char="•"/>
            </a:pPr>
            <a:r>
              <a:rPr lang="en-US" sz="2800" dirty="0" smtClean="0"/>
              <a:t>Function private</a:t>
            </a:r>
          </a:p>
          <a:p>
            <a:pPr marL="914400" lvl="1" indent="-457200">
              <a:buFont typeface="Arial"/>
              <a:buChar char="•"/>
            </a:pPr>
            <a:r>
              <a:rPr lang="en-US" sz="2800" dirty="0" smtClean="0"/>
              <a:t>“</a:t>
            </a:r>
            <a:r>
              <a:rPr lang="en-US" sz="2800" dirty="0" err="1" smtClean="0"/>
              <a:t>Homomorphic</a:t>
            </a:r>
            <a:r>
              <a:rPr lang="en-US" sz="2800" dirty="0" smtClean="0"/>
              <a:t>” / compressible</a:t>
            </a:r>
            <a:endParaRPr lang="en-US" dirty="0" smtClean="0"/>
          </a:p>
        </p:txBody>
      </p:sp>
      <p:sp>
        <p:nvSpPr>
          <p:cNvPr id="22" name="TextBox 21"/>
          <p:cNvSpPr txBox="1"/>
          <p:nvPr/>
        </p:nvSpPr>
        <p:spPr>
          <a:xfrm>
            <a:off x="68096" y="5630897"/>
            <a:ext cx="9038451" cy="584776"/>
          </a:xfrm>
          <a:prstGeom prst="rect">
            <a:avLst/>
          </a:prstGeom>
          <a:solidFill>
            <a:schemeClr val="accent3">
              <a:lumMod val="60000"/>
              <a:lumOff val="40000"/>
            </a:schemeClr>
          </a:solidFill>
          <a:ln w="38100" cmpd="sng">
            <a:solidFill>
              <a:srgbClr val="008000"/>
            </a:solidFill>
          </a:ln>
        </p:spPr>
        <p:txBody>
          <a:bodyPr wrap="none" rtlCol="0">
            <a:spAutoFit/>
          </a:bodyPr>
          <a:lstStyle/>
          <a:p>
            <a:r>
              <a:rPr lang="en-US" sz="3200" b="1" dirty="0" smtClean="0"/>
              <a:t>All guaranteed by requiring additive reconstruction!</a:t>
            </a:r>
            <a:endParaRPr lang="en-US" sz="3200" b="1" dirty="0"/>
          </a:p>
        </p:txBody>
      </p:sp>
      <p:sp>
        <p:nvSpPr>
          <p:cNvPr id="23" name="Rectangle 22"/>
          <p:cNvSpPr/>
          <p:nvPr/>
        </p:nvSpPr>
        <p:spPr>
          <a:xfrm>
            <a:off x="0" y="5987255"/>
            <a:ext cx="9106547" cy="954107"/>
          </a:xfrm>
          <a:prstGeom prst="rect">
            <a:avLst/>
          </a:prstGeom>
        </p:spPr>
        <p:txBody>
          <a:bodyPr wrap="square">
            <a:spAutoFit/>
          </a:bodyPr>
          <a:lstStyle/>
          <a:p>
            <a:r>
              <a:rPr lang="en-US" sz="2800" b="1" dirty="0"/>
              <a:t>Computing functions of Shared </a:t>
            </a:r>
            <a:r>
              <a:rPr lang="en-US" sz="2800" b="1" dirty="0" smtClean="0"/>
              <a:t>Secret</a:t>
            </a:r>
            <a:r>
              <a:rPr lang="en-US" sz="2800" dirty="0" smtClean="0"/>
              <a:t> </a:t>
            </a:r>
            <a:r>
              <a:rPr lang="en-US" sz="2800" dirty="0" smtClean="0">
                <a:solidFill>
                  <a:schemeClr val="tx1">
                    <a:lumMod val="50000"/>
                    <a:lumOff val="50000"/>
                  </a:schemeClr>
                </a:solidFill>
              </a:rPr>
              <a:t>[</a:t>
            </a:r>
            <a:r>
              <a:rPr lang="en-US" sz="2800" dirty="0">
                <a:solidFill>
                  <a:schemeClr val="tx1">
                    <a:lumMod val="50000"/>
                    <a:lumOff val="50000"/>
                  </a:schemeClr>
                </a:solidFill>
              </a:rPr>
              <a:t>BBDK00</a:t>
            </a:r>
            <a:r>
              <a:rPr lang="en-US" sz="2800" dirty="0" smtClean="0">
                <a:solidFill>
                  <a:schemeClr val="tx1">
                    <a:lumMod val="50000"/>
                    <a:lumOff val="50000"/>
                  </a:schemeClr>
                </a:solidFill>
              </a:rPr>
              <a:t>]</a:t>
            </a:r>
          </a:p>
          <a:p>
            <a:pPr marL="0" lvl="1"/>
            <a:r>
              <a:rPr lang="en-US" sz="2800" dirty="0">
                <a:solidFill>
                  <a:srgbClr val="800000"/>
                </a:solidFill>
              </a:rPr>
              <a:t>Allow complex f(s) </a:t>
            </a:r>
            <a:r>
              <a:rPr lang="en-US" sz="2800" dirty="0" smtClean="0">
                <a:solidFill>
                  <a:srgbClr val="800000"/>
                </a:solidFill>
              </a:rPr>
              <a:t>reconstruction: properties not guaranteed</a:t>
            </a:r>
            <a:endParaRPr lang="en-US" sz="2800" dirty="0">
              <a:solidFill>
                <a:srgbClr val="800000"/>
              </a:solidFill>
            </a:endParaRPr>
          </a:p>
        </p:txBody>
      </p:sp>
    </p:spTree>
    <p:extLst>
      <p:ext uri="{BB962C8B-B14F-4D97-AF65-F5344CB8AC3E}">
        <p14:creationId xmlns:p14="http://schemas.microsoft.com/office/powerpoint/2010/main" val="1204831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xit" presetSubtype="0" fill="hold" grpId="1" nodeType="withEffect">
                                  <p:stCondLst>
                                    <p:cond delay="0"/>
                                  </p:stCondLst>
                                  <p:childTnLst>
                                    <p:set>
                                      <p:cBhvr>
                                        <p:cTn id="22" dur="1" fill="hold">
                                          <p:stCondLst>
                                            <p:cond delay="0"/>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349744" y="1756150"/>
            <a:ext cx="8539491" cy="3415590"/>
          </a:xfrm>
          <a:prstGeom prst="rect">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Definition: Function Secret Sharing</a:t>
            </a:r>
            <a:endParaRPr lang="en-US" dirty="0"/>
          </a:p>
        </p:txBody>
      </p:sp>
      <p:sp>
        <p:nvSpPr>
          <p:cNvPr id="3" name="Content Placeholder 2"/>
          <p:cNvSpPr>
            <a:spLocks noGrp="1"/>
          </p:cNvSpPr>
          <p:nvPr>
            <p:ph idx="1"/>
          </p:nvPr>
        </p:nvSpPr>
        <p:spPr>
          <a:xfrm>
            <a:off x="443813" y="1848810"/>
            <a:ext cx="8400212" cy="4525963"/>
          </a:xfrm>
        </p:spPr>
        <p:txBody>
          <a:bodyPr>
            <a:normAutofit/>
          </a:bodyPr>
          <a:lstStyle/>
          <a:p>
            <a:r>
              <a:rPr lang="en-US" u="sng" dirty="0" smtClean="0"/>
              <a:t>Definition</a:t>
            </a:r>
            <a:r>
              <a:rPr lang="en-US" dirty="0" smtClean="0"/>
              <a:t>:  (Gen, </a:t>
            </a:r>
            <a:r>
              <a:rPr lang="en-US" dirty="0" err="1" smtClean="0"/>
              <a:t>Eval</a:t>
            </a:r>
            <a:r>
              <a:rPr lang="en-US" dirty="0" smtClean="0"/>
              <a:t>) </a:t>
            </a:r>
            <a:r>
              <a:rPr lang="en-US" dirty="0" err="1" smtClean="0"/>
              <a:t>wrt</a:t>
            </a:r>
            <a:r>
              <a:rPr lang="en-US" dirty="0" smtClean="0"/>
              <a:t> </a:t>
            </a:r>
            <a:r>
              <a:rPr lang="en-US" dirty="0" smtClean="0">
                <a:latin typeface="Apple Chancery"/>
                <a:cs typeface="Apple Chancery"/>
              </a:rPr>
              <a:t>F</a:t>
            </a:r>
            <a:r>
              <a:rPr lang="en-US" dirty="0" smtClean="0"/>
              <a:t> </a:t>
            </a:r>
          </a:p>
          <a:p>
            <a:pPr lvl="1"/>
            <a:endParaRPr lang="en-US" sz="600" dirty="0" smtClean="0"/>
          </a:p>
          <a:p>
            <a:pPr lvl="1"/>
            <a:r>
              <a:rPr lang="en-US" dirty="0" smtClean="0"/>
              <a:t>Gen(</a:t>
            </a:r>
            <a:r>
              <a:rPr lang="en-US" dirty="0" smtClean="0">
                <a:latin typeface="+mj-lt"/>
              </a:rPr>
              <a:t>1</a:t>
            </a:r>
            <a:r>
              <a:rPr lang="en-US" baseline="30000" dirty="0" smtClean="0">
                <a:latin typeface="Lucida Grande"/>
                <a:ea typeface="Lucida Grande"/>
                <a:cs typeface="Lucida Grande"/>
              </a:rPr>
              <a:t>λ</a:t>
            </a:r>
            <a:r>
              <a:rPr lang="en-US" dirty="0" smtClean="0">
                <a:latin typeface="Lucida Grande"/>
                <a:ea typeface="Lucida Grande"/>
                <a:cs typeface="Lucida Grande"/>
              </a:rPr>
              <a:t>,</a:t>
            </a:r>
            <a:r>
              <a:rPr lang="en-US" dirty="0" smtClean="0">
                <a:latin typeface="Gil sans mt"/>
                <a:ea typeface="Lucida Grande"/>
                <a:cs typeface="Gil sans mt"/>
              </a:rPr>
              <a:t> </a:t>
            </a:r>
            <a:r>
              <a:rPr lang="en-US" i="1" dirty="0" smtClean="0">
                <a:latin typeface="Gil sans mt"/>
                <a:ea typeface="Lucida Grande"/>
                <a:cs typeface="Gil sans mt"/>
              </a:rPr>
              <a:t>f </a:t>
            </a:r>
            <a:r>
              <a:rPr lang="en-US" dirty="0" smtClean="0">
                <a:latin typeface="Gil sans mt"/>
                <a:ea typeface="Lucida Grande"/>
                <a:cs typeface="Gil sans mt"/>
              </a:rPr>
              <a:t>) </a:t>
            </a:r>
            <a:r>
              <a:rPr lang="en-US" dirty="0" smtClean="0">
                <a:solidFill>
                  <a:schemeClr val="tx1">
                    <a:lumMod val="50000"/>
                    <a:lumOff val="50000"/>
                  </a:schemeClr>
                </a:solidFill>
                <a:latin typeface="Gil sans mt"/>
                <a:ea typeface="Lucida Grande"/>
                <a:cs typeface="Gil sans mt"/>
              </a:rPr>
              <a:t>for </a:t>
            </a:r>
            <a:r>
              <a:rPr lang="en-US" i="1" dirty="0" smtClean="0">
                <a:solidFill>
                  <a:schemeClr val="tx1">
                    <a:lumMod val="50000"/>
                    <a:lumOff val="50000"/>
                  </a:schemeClr>
                </a:solidFill>
                <a:latin typeface="Gil sans mt"/>
                <a:ea typeface="Lucida Grande"/>
                <a:cs typeface="Gil sans mt"/>
              </a:rPr>
              <a:t>f</a:t>
            </a:r>
            <a:r>
              <a:rPr lang="en-US" dirty="0" smtClean="0">
                <a:solidFill>
                  <a:schemeClr val="tx1">
                    <a:lumMod val="50000"/>
                    <a:lumOff val="50000"/>
                  </a:schemeClr>
                </a:solidFill>
                <a:latin typeface="Gil sans mt"/>
                <a:cs typeface="Gil sans mt"/>
              </a:rPr>
              <a:t> </a:t>
            </a:r>
            <a:r>
              <a:rPr lang="en-US" dirty="0" smtClean="0">
                <a:solidFill>
                  <a:schemeClr val="tx1">
                    <a:lumMod val="50000"/>
                    <a:lumOff val="50000"/>
                  </a:schemeClr>
                </a:solidFill>
              </a:rPr>
              <a:t>   </a:t>
            </a:r>
            <a:r>
              <a:rPr lang="en-US" dirty="0" smtClean="0">
                <a:solidFill>
                  <a:schemeClr val="tx1">
                    <a:lumMod val="50000"/>
                    <a:lumOff val="50000"/>
                  </a:schemeClr>
                </a:solidFill>
                <a:latin typeface="Apple Chancery"/>
                <a:cs typeface="Apple Chancery"/>
              </a:rPr>
              <a:t>F</a:t>
            </a:r>
            <a:r>
              <a:rPr lang="en-US" dirty="0" smtClean="0">
                <a:solidFill>
                  <a:schemeClr val="tx1">
                    <a:lumMod val="50000"/>
                    <a:lumOff val="50000"/>
                  </a:schemeClr>
                </a:solidFill>
              </a:rPr>
              <a:t>             </a:t>
            </a:r>
            <a:r>
              <a:rPr lang="en-US" dirty="0" smtClean="0"/>
              <a:t>		</a:t>
            </a:r>
            <a:r>
              <a:rPr lang="en-US" dirty="0" smtClean="0">
                <a:sym typeface="Wingdings"/>
              </a:rPr>
              <a:t></a:t>
            </a:r>
            <a:r>
              <a:rPr lang="en-US" dirty="0" smtClean="0"/>
              <a:t> (</a:t>
            </a:r>
            <a:r>
              <a:rPr lang="en-US" i="1" dirty="0" smtClean="0"/>
              <a:t>k</a:t>
            </a:r>
            <a:r>
              <a:rPr lang="en-US" i="1" baseline="-25000" dirty="0" smtClean="0"/>
              <a:t>0 </a:t>
            </a:r>
            <a:r>
              <a:rPr lang="en-US" dirty="0" smtClean="0"/>
              <a:t>, </a:t>
            </a:r>
            <a:r>
              <a:rPr lang="en-US" i="1" dirty="0" smtClean="0"/>
              <a:t>k</a:t>
            </a:r>
            <a:r>
              <a:rPr lang="en-US" i="1" baseline="-25000" dirty="0" smtClean="0"/>
              <a:t>1</a:t>
            </a:r>
            <a:r>
              <a:rPr lang="en-US" dirty="0" smtClean="0"/>
              <a:t>) keys</a:t>
            </a:r>
          </a:p>
          <a:p>
            <a:pPr lvl="1"/>
            <a:r>
              <a:rPr lang="en-US" dirty="0" err="1" smtClean="0"/>
              <a:t>Eval</a:t>
            </a:r>
            <a:r>
              <a:rPr lang="en-US" dirty="0" smtClean="0"/>
              <a:t>(</a:t>
            </a:r>
            <a:r>
              <a:rPr lang="en-US" i="1" dirty="0" err="1" smtClean="0"/>
              <a:t>i</a:t>
            </a:r>
            <a:r>
              <a:rPr lang="en-US" i="1" dirty="0" smtClean="0"/>
              <a:t>, </a:t>
            </a:r>
            <a:r>
              <a:rPr lang="en-US" i="1" dirty="0" err="1" smtClean="0"/>
              <a:t>k</a:t>
            </a:r>
            <a:r>
              <a:rPr lang="en-US" i="1" baseline="-25000" dirty="0" err="1" smtClean="0"/>
              <a:t>i</a:t>
            </a:r>
            <a:r>
              <a:rPr lang="en-US" i="1" baseline="-25000" dirty="0" smtClean="0"/>
              <a:t> </a:t>
            </a:r>
            <a:r>
              <a:rPr lang="en-US" i="1" dirty="0" smtClean="0"/>
              <a:t>, x</a:t>
            </a:r>
            <a:r>
              <a:rPr lang="en-US" dirty="0" smtClean="0"/>
              <a:t>) </a:t>
            </a:r>
            <a:r>
              <a:rPr lang="en-US" dirty="0" smtClean="0">
                <a:solidFill>
                  <a:srgbClr val="7F7F7F"/>
                </a:solidFill>
              </a:rPr>
              <a:t>for </a:t>
            </a:r>
            <a:r>
              <a:rPr lang="en-US" i="1" dirty="0" smtClean="0">
                <a:solidFill>
                  <a:srgbClr val="7F7F7F"/>
                </a:solidFill>
              </a:rPr>
              <a:t>x</a:t>
            </a:r>
            <a:r>
              <a:rPr lang="en-US" dirty="0" smtClean="0">
                <a:solidFill>
                  <a:srgbClr val="7F7F7F"/>
                </a:solidFill>
              </a:rPr>
              <a:t> </a:t>
            </a:r>
            <a:r>
              <a:rPr lang="en-US" dirty="0">
                <a:solidFill>
                  <a:srgbClr val="7F7F7F"/>
                </a:solidFill>
              </a:rPr>
              <a:t> </a:t>
            </a:r>
            <a:r>
              <a:rPr lang="en-US" dirty="0" smtClean="0">
                <a:solidFill>
                  <a:srgbClr val="7F7F7F"/>
                </a:solidFill>
              </a:rPr>
              <a:t>  Domain(</a:t>
            </a:r>
            <a:r>
              <a:rPr lang="en-US" i="1" dirty="0" smtClean="0">
                <a:solidFill>
                  <a:srgbClr val="7F7F7F"/>
                </a:solidFill>
              </a:rPr>
              <a:t>f</a:t>
            </a:r>
            <a:r>
              <a:rPr lang="en-US" dirty="0" smtClean="0">
                <a:solidFill>
                  <a:srgbClr val="7F7F7F"/>
                </a:solidFill>
              </a:rPr>
              <a:t>)</a:t>
            </a:r>
            <a:r>
              <a:rPr lang="en-US" dirty="0" smtClean="0"/>
              <a:t>  	</a:t>
            </a:r>
            <a:r>
              <a:rPr lang="en-US" dirty="0" smtClean="0">
                <a:sym typeface="Wingdings"/>
              </a:rPr>
              <a:t> </a:t>
            </a:r>
            <a:r>
              <a:rPr lang="en-US" dirty="0" smtClean="0"/>
              <a:t> </a:t>
            </a:r>
            <a:r>
              <a:rPr lang="en-US" i="1" dirty="0" err="1" smtClean="0"/>
              <a:t>y</a:t>
            </a:r>
            <a:r>
              <a:rPr lang="en-US" i="1" baseline="-25000" dirty="0" err="1" smtClean="0"/>
              <a:t>i</a:t>
            </a:r>
            <a:r>
              <a:rPr lang="en-US" i="1" dirty="0" smtClean="0"/>
              <a:t> </a:t>
            </a:r>
            <a:r>
              <a:rPr lang="en-US" dirty="0" smtClean="0"/>
              <a:t>output share</a:t>
            </a:r>
            <a:endParaRPr lang="en-US" sz="1200" dirty="0" smtClean="0"/>
          </a:p>
          <a:p>
            <a:pPr marL="0" indent="0">
              <a:buNone/>
            </a:pPr>
            <a:r>
              <a:rPr lang="en-US" sz="2400" dirty="0" smtClean="0"/>
              <a:t>  such that…</a:t>
            </a:r>
            <a:endParaRPr lang="en-US" sz="600" dirty="0" smtClean="0"/>
          </a:p>
          <a:p>
            <a:pPr lvl="1"/>
            <a:r>
              <a:rPr lang="en-US" dirty="0"/>
              <a:t>Additive Reconstruction:    </a:t>
            </a:r>
            <a:r>
              <a:rPr lang="en-US" i="1" dirty="0"/>
              <a:t>y</a:t>
            </a:r>
            <a:r>
              <a:rPr lang="en-US" i="1" baseline="-25000" dirty="0"/>
              <a:t>0</a:t>
            </a:r>
            <a:r>
              <a:rPr lang="en-US" i="1" dirty="0"/>
              <a:t> + y</a:t>
            </a:r>
            <a:r>
              <a:rPr lang="en-US" i="1" baseline="-25000" dirty="0"/>
              <a:t>1</a:t>
            </a:r>
            <a:r>
              <a:rPr lang="en-US" dirty="0"/>
              <a:t> = </a:t>
            </a:r>
            <a:r>
              <a:rPr lang="en-US" i="1" dirty="0"/>
              <a:t>f(x</a:t>
            </a:r>
            <a:r>
              <a:rPr lang="en-US" i="1" dirty="0" smtClean="0"/>
              <a:t>)</a:t>
            </a:r>
            <a:endParaRPr lang="en-US" dirty="0" smtClean="0"/>
          </a:p>
          <a:p>
            <a:pPr lvl="1"/>
            <a:r>
              <a:rPr lang="en-US" dirty="0" smtClean="0"/>
              <a:t>Secrecy:  “Semantic security”:   </a:t>
            </a:r>
            <a:r>
              <a:rPr lang="en-US" i="1" dirty="0" err="1" smtClean="0"/>
              <a:t>k</a:t>
            </a:r>
            <a:r>
              <a:rPr lang="en-US" i="1" baseline="-25000" dirty="0" err="1" smtClean="0"/>
              <a:t>i</a:t>
            </a:r>
            <a:r>
              <a:rPr lang="en-US" dirty="0" smtClean="0"/>
              <a:t> </a:t>
            </a:r>
            <a:r>
              <a:rPr lang="en-US" dirty="0" err="1" smtClean="0"/>
              <a:t>wrt</a:t>
            </a:r>
            <a:r>
              <a:rPr lang="en-US" dirty="0"/>
              <a:t> </a:t>
            </a:r>
            <a:r>
              <a:rPr lang="en-US" dirty="0" smtClean="0"/>
              <a:t> </a:t>
            </a:r>
            <a:r>
              <a:rPr lang="en-US" i="1" dirty="0" smtClean="0"/>
              <a:t>f , f’</a:t>
            </a:r>
          </a:p>
        </p:txBody>
      </p:sp>
      <p:pic>
        <p:nvPicPr>
          <p:cNvPr id="4" name="Picture 3"/>
          <p:cNvPicPr>
            <a:picLocks noChangeAspect="1"/>
          </p:cNvPicPr>
          <p:nvPr/>
        </p:nvPicPr>
        <p:blipFill>
          <a:blip r:embed="rId3"/>
          <a:stretch>
            <a:fillRect/>
          </a:stretch>
        </p:blipFill>
        <p:spPr>
          <a:xfrm>
            <a:off x="3698464" y="2722437"/>
            <a:ext cx="190500" cy="228600"/>
          </a:xfrm>
          <a:prstGeom prst="rect">
            <a:avLst/>
          </a:prstGeom>
        </p:spPr>
      </p:pic>
      <p:pic>
        <p:nvPicPr>
          <p:cNvPr id="5" name="Picture 4"/>
          <p:cNvPicPr>
            <a:picLocks noChangeAspect="1"/>
          </p:cNvPicPr>
          <p:nvPr/>
        </p:nvPicPr>
        <p:blipFill>
          <a:blip r:embed="rId3"/>
          <a:stretch>
            <a:fillRect/>
          </a:stretch>
        </p:blipFill>
        <p:spPr>
          <a:xfrm>
            <a:off x="3699358" y="3207387"/>
            <a:ext cx="190500" cy="228600"/>
          </a:xfrm>
          <a:prstGeom prst="rect">
            <a:avLst/>
          </a:prstGeom>
        </p:spPr>
      </p:pic>
      <p:grpSp>
        <p:nvGrpSpPr>
          <p:cNvPr id="6" name="Group 5"/>
          <p:cNvGrpSpPr/>
          <p:nvPr/>
        </p:nvGrpSpPr>
        <p:grpSpPr>
          <a:xfrm>
            <a:off x="4529718" y="5366479"/>
            <a:ext cx="1287715" cy="1165468"/>
            <a:chOff x="4091190" y="5018537"/>
            <a:chExt cx="956647" cy="782259"/>
          </a:xfrm>
        </p:grpSpPr>
        <p:sp>
          <p:nvSpPr>
            <p:cNvPr id="7" name="TextBox 6"/>
            <p:cNvSpPr txBox="1"/>
            <p:nvPr/>
          </p:nvSpPr>
          <p:spPr>
            <a:xfrm>
              <a:off x="4685829" y="5018537"/>
              <a:ext cx="362008" cy="351184"/>
            </a:xfrm>
            <a:prstGeom prst="rect">
              <a:avLst/>
            </a:prstGeom>
            <a:noFill/>
          </p:spPr>
          <p:txBody>
            <a:bodyPr wrap="none" rtlCol="0">
              <a:spAutoFit/>
            </a:bodyPr>
            <a:lstStyle/>
            <a:p>
              <a:r>
                <a:rPr lang="en-US" sz="2800" i="1" dirty="0" smtClean="0">
                  <a:latin typeface="Gill Sans MT"/>
                  <a:cs typeface="Gill Sans MT"/>
                </a:rPr>
                <a:t>y</a:t>
              </a:r>
              <a:r>
                <a:rPr lang="en-US" sz="2800" i="1" baseline="-25000" dirty="0" smtClean="0">
                  <a:latin typeface="Gill Sans MT"/>
                  <a:cs typeface="Gill Sans MT"/>
                </a:rPr>
                <a:t>0</a:t>
              </a:r>
              <a:endParaRPr lang="en-US" sz="2800" i="1" baseline="-25000" dirty="0">
                <a:latin typeface="Gill Sans MT"/>
                <a:cs typeface="Gill Sans MT"/>
              </a:endParaRPr>
            </a:p>
          </p:txBody>
        </p:sp>
        <p:sp>
          <p:nvSpPr>
            <p:cNvPr id="8" name="TextBox 7"/>
            <p:cNvSpPr txBox="1"/>
            <p:nvPr/>
          </p:nvSpPr>
          <p:spPr>
            <a:xfrm>
              <a:off x="4685829" y="5449612"/>
              <a:ext cx="362008" cy="351184"/>
            </a:xfrm>
            <a:prstGeom prst="rect">
              <a:avLst/>
            </a:prstGeom>
            <a:noFill/>
          </p:spPr>
          <p:txBody>
            <a:bodyPr wrap="none" rtlCol="0">
              <a:spAutoFit/>
            </a:bodyPr>
            <a:lstStyle/>
            <a:p>
              <a:r>
                <a:rPr lang="en-US" sz="2800" i="1" dirty="0" smtClean="0">
                  <a:latin typeface="Gill Sans MT"/>
                  <a:cs typeface="Gill Sans MT"/>
                </a:rPr>
                <a:t>y</a:t>
              </a:r>
              <a:r>
                <a:rPr lang="en-US" sz="2800" i="1" baseline="-25000" dirty="0" smtClean="0">
                  <a:latin typeface="Gill Sans MT"/>
                  <a:cs typeface="Gill Sans MT"/>
                </a:rPr>
                <a:t>1</a:t>
              </a:r>
              <a:endParaRPr lang="en-US" sz="2800" i="1" baseline="-25000" dirty="0">
                <a:latin typeface="Gill Sans MT"/>
                <a:cs typeface="Gill Sans MT"/>
              </a:endParaRPr>
            </a:p>
          </p:txBody>
        </p:sp>
        <p:cxnSp>
          <p:nvCxnSpPr>
            <p:cNvPr id="9" name="Straight Arrow Connector 8"/>
            <p:cNvCxnSpPr/>
            <p:nvPr/>
          </p:nvCxnSpPr>
          <p:spPr>
            <a:xfrm>
              <a:off x="4091190" y="5232099"/>
              <a:ext cx="479171" cy="0"/>
            </a:xfrm>
            <a:prstGeom prst="straightConnector1">
              <a:avLst/>
            </a:prstGeom>
            <a:ln>
              <a:solidFill>
                <a:schemeClr val="tx1">
                  <a:lumMod val="50000"/>
                  <a:lumOff val="50000"/>
                </a:schemeClr>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4091190" y="5656787"/>
              <a:ext cx="479171" cy="0"/>
            </a:xfrm>
            <a:prstGeom prst="straightConnector1">
              <a:avLst/>
            </a:prstGeom>
            <a:ln>
              <a:solidFill>
                <a:schemeClr val="tx1">
                  <a:lumMod val="50000"/>
                  <a:lumOff val="50000"/>
                </a:schemeClr>
              </a:solidFill>
              <a:prstDash val="sysDash"/>
              <a:tailEnd type="arrow"/>
            </a:ln>
          </p:spPr>
          <p:style>
            <a:lnRef idx="2">
              <a:schemeClr val="accent1"/>
            </a:lnRef>
            <a:fillRef idx="0">
              <a:schemeClr val="accent1"/>
            </a:fillRef>
            <a:effectRef idx="1">
              <a:schemeClr val="accent1"/>
            </a:effectRef>
            <a:fontRef idx="minor">
              <a:schemeClr val="tx1"/>
            </a:fontRef>
          </p:style>
        </p:cxnSp>
      </p:grpSp>
      <p:grpSp>
        <p:nvGrpSpPr>
          <p:cNvPr id="11" name="Group 10"/>
          <p:cNvGrpSpPr/>
          <p:nvPr/>
        </p:nvGrpSpPr>
        <p:grpSpPr>
          <a:xfrm>
            <a:off x="5217971" y="5273797"/>
            <a:ext cx="1975312" cy="1410868"/>
            <a:chOff x="7464206" y="5488217"/>
            <a:chExt cx="1272779" cy="909085"/>
          </a:xfrm>
        </p:grpSpPr>
        <p:sp>
          <p:nvSpPr>
            <p:cNvPr id="12" name="TextBox 11"/>
            <p:cNvSpPr txBox="1"/>
            <p:nvPr/>
          </p:nvSpPr>
          <p:spPr>
            <a:xfrm>
              <a:off x="7561059" y="5821542"/>
              <a:ext cx="234801" cy="297471"/>
            </a:xfrm>
            <a:prstGeom prst="rect">
              <a:avLst/>
            </a:prstGeom>
            <a:noFill/>
          </p:spPr>
          <p:txBody>
            <a:bodyPr wrap="none" rtlCol="0">
              <a:spAutoFit/>
            </a:bodyPr>
            <a:lstStyle/>
            <a:p>
              <a:r>
                <a:rPr lang="en-US" sz="2400" dirty="0" smtClean="0">
                  <a:solidFill>
                    <a:srgbClr val="7F7F7F"/>
                  </a:solidFill>
                  <a:latin typeface="Gill Sans MT"/>
                  <a:cs typeface="Gill Sans MT"/>
                </a:rPr>
                <a:t>+</a:t>
              </a:r>
              <a:endParaRPr lang="en-US" sz="2400" dirty="0">
                <a:solidFill>
                  <a:srgbClr val="7F7F7F"/>
                </a:solidFill>
                <a:latin typeface="Gill Sans MT"/>
                <a:cs typeface="Gill Sans MT"/>
              </a:endParaRPr>
            </a:p>
          </p:txBody>
        </p:sp>
        <p:sp>
          <p:nvSpPr>
            <p:cNvPr id="13" name="TextBox 12"/>
            <p:cNvSpPr txBox="1"/>
            <p:nvPr/>
          </p:nvSpPr>
          <p:spPr>
            <a:xfrm>
              <a:off x="8025634" y="5783386"/>
              <a:ext cx="711351" cy="337134"/>
            </a:xfrm>
            <a:prstGeom prst="rect">
              <a:avLst/>
            </a:prstGeom>
            <a:noFill/>
          </p:spPr>
          <p:txBody>
            <a:bodyPr wrap="none" rtlCol="0">
              <a:spAutoFit/>
            </a:bodyPr>
            <a:lstStyle/>
            <a:p>
              <a:r>
                <a:rPr lang="en-US" sz="2800" i="1" dirty="0" smtClean="0">
                  <a:solidFill>
                    <a:schemeClr val="tx1">
                      <a:lumMod val="50000"/>
                      <a:lumOff val="50000"/>
                    </a:schemeClr>
                  </a:solidFill>
                  <a:latin typeface="Gill Sans MT"/>
                  <a:cs typeface="Gill Sans MT"/>
                </a:rPr>
                <a:t>= </a:t>
              </a:r>
              <a:r>
                <a:rPr lang="en-US" sz="900" i="1" dirty="0" smtClean="0">
                  <a:solidFill>
                    <a:schemeClr val="tx1">
                      <a:lumMod val="50000"/>
                      <a:lumOff val="50000"/>
                    </a:schemeClr>
                  </a:solidFill>
                  <a:latin typeface="Gill Sans MT"/>
                  <a:cs typeface="Gill Sans MT"/>
                </a:rPr>
                <a:t> </a:t>
              </a:r>
              <a:r>
                <a:rPr lang="en-US" sz="2800" i="1" dirty="0" smtClean="0">
                  <a:latin typeface="Gill Sans MT"/>
                  <a:cs typeface="Gill Sans MT"/>
                </a:rPr>
                <a:t>f</a:t>
              </a:r>
              <a:r>
                <a:rPr lang="en-US" sz="2800" i="1" baseline="-25000" dirty="0" smtClean="0">
                  <a:latin typeface="Gill Sans MT"/>
                  <a:cs typeface="Gill Sans MT"/>
                </a:rPr>
                <a:t> </a:t>
              </a:r>
              <a:r>
                <a:rPr lang="en-US" sz="2800" i="1" dirty="0" smtClean="0">
                  <a:latin typeface="Gill Sans MT"/>
                  <a:cs typeface="Gill Sans MT"/>
                </a:rPr>
                <a:t>(x)</a:t>
              </a:r>
              <a:endParaRPr lang="en-US" sz="2800" i="1" baseline="-25000" dirty="0">
                <a:latin typeface="Gill Sans MT"/>
                <a:cs typeface="Gill Sans MT"/>
              </a:endParaRPr>
            </a:p>
          </p:txBody>
        </p:sp>
        <p:sp>
          <p:nvSpPr>
            <p:cNvPr id="14" name="Oval 13"/>
            <p:cNvSpPr/>
            <p:nvPr/>
          </p:nvSpPr>
          <p:spPr>
            <a:xfrm>
              <a:off x="7464206" y="5488217"/>
              <a:ext cx="423716" cy="909085"/>
            </a:xfrm>
            <a:prstGeom prst="ellipse">
              <a:avLst/>
            </a:prstGeom>
            <a:noFill/>
            <a:ln w="158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latin typeface="Gill Sans MT"/>
                <a:cs typeface="Gill Sans MT"/>
              </a:endParaRPr>
            </a:p>
          </p:txBody>
        </p:sp>
      </p:grpSp>
      <p:sp>
        <p:nvSpPr>
          <p:cNvPr id="20" name="TextBox 19"/>
          <p:cNvSpPr txBox="1"/>
          <p:nvPr/>
        </p:nvSpPr>
        <p:spPr>
          <a:xfrm>
            <a:off x="1991067" y="5561520"/>
            <a:ext cx="359664" cy="523220"/>
          </a:xfrm>
          <a:prstGeom prst="rect">
            <a:avLst/>
          </a:prstGeom>
          <a:noFill/>
        </p:spPr>
        <p:txBody>
          <a:bodyPr wrap="square" rtlCol="0">
            <a:spAutoFit/>
          </a:bodyPr>
          <a:lstStyle/>
          <a:p>
            <a:r>
              <a:rPr lang="en-US" sz="2800" i="1" dirty="0" smtClean="0"/>
              <a:t>f</a:t>
            </a:r>
            <a:endParaRPr lang="en-US" sz="2800" i="1" dirty="0"/>
          </a:p>
        </p:txBody>
      </p:sp>
      <p:sp>
        <p:nvSpPr>
          <p:cNvPr id="26" name="Rectangle 25"/>
          <p:cNvSpPr/>
          <p:nvPr/>
        </p:nvSpPr>
        <p:spPr>
          <a:xfrm>
            <a:off x="1376504" y="5345110"/>
            <a:ext cx="1191000" cy="924025"/>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i="1" dirty="0" smtClean="0">
                <a:solidFill>
                  <a:schemeClr val="tx1"/>
                </a:solidFill>
              </a:rPr>
              <a:t>f</a:t>
            </a:r>
            <a:r>
              <a:rPr lang="en-US" sz="2800" dirty="0" smtClean="0">
                <a:solidFill>
                  <a:schemeClr val="tx1"/>
                </a:solidFill>
              </a:rPr>
              <a:t> or </a:t>
            </a:r>
            <a:r>
              <a:rPr lang="en-US" sz="2800" i="1" dirty="0" smtClean="0">
                <a:solidFill>
                  <a:schemeClr val="tx1"/>
                </a:solidFill>
              </a:rPr>
              <a:t>f’</a:t>
            </a:r>
            <a:r>
              <a:rPr lang="en-US" sz="2800" dirty="0" smtClean="0">
                <a:solidFill>
                  <a:schemeClr val="tx1"/>
                </a:solidFill>
              </a:rPr>
              <a:t>?</a:t>
            </a:r>
            <a:endParaRPr lang="en-US" sz="2800" dirty="0">
              <a:solidFill>
                <a:schemeClr val="tx1"/>
              </a:solidFill>
            </a:endParaRPr>
          </a:p>
        </p:txBody>
      </p:sp>
      <p:grpSp>
        <p:nvGrpSpPr>
          <p:cNvPr id="15" name="Group 14"/>
          <p:cNvGrpSpPr/>
          <p:nvPr/>
        </p:nvGrpSpPr>
        <p:grpSpPr>
          <a:xfrm>
            <a:off x="2435551" y="5345110"/>
            <a:ext cx="1762983" cy="1193320"/>
            <a:chOff x="3456871" y="2761871"/>
            <a:chExt cx="1022455" cy="821093"/>
          </a:xfrm>
        </p:grpSpPr>
        <p:sp>
          <p:nvSpPr>
            <p:cNvPr id="16" name="TextBox 15"/>
            <p:cNvSpPr txBox="1"/>
            <p:nvPr/>
          </p:nvSpPr>
          <p:spPr>
            <a:xfrm>
              <a:off x="4179434" y="2761871"/>
              <a:ext cx="299892" cy="360014"/>
            </a:xfrm>
            <a:prstGeom prst="rect">
              <a:avLst/>
            </a:prstGeom>
            <a:solidFill>
              <a:schemeClr val="accent1">
                <a:lumMod val="40000"/>
                <a:lumOff val="60000"/>
                <a:alpha val="60000"/>
              </a:schemeClr>
            </a:solidFill>
          </p:spPr>
          <p:txBody>
            <a:bodyPr wrap="none" rtlCol="0">
              <a:spAutoFit/>
            </a:bodyPr>
            <a:lstStyle/>
            <a:p>
              <a:r>
                <a:rPr lang="en-US" sz="2800" i="1" dirty="0" smtClean="0">
                  <a:latin typeface="Gill Sans MT"/>
                  <a:cs typeface="Gill Sans MT"/>
                </a:rPr>
                <a:t>k</a:t>
              </a:r>
              <a:r>
                <a:rPr lang="en-US" sz="2800" i="1" baseline="-25000" dirty="0" smtClean="0">
                  <a:latin typeface="Gill Sans MT"/>
                  <a:cs typeface="Gill Sans MT"/>
                </a:rPr>
                <a:t>0</a:t>
              </a:r>
              <a:endParaRPr lang="en-US" sz="2800" i="1" baseline="-25000" dirty="0">
                <a:latin typeface="Gill Sans MT"/>
                <a:cs typeface="Gill Sans MT"/>
              </a:endParaRPr>
            </a:p>
          </p:txBody>
        </p:sp>
        <p:sp>
          <p:nvSpPr>
            <p:cNvPr id="17" name="TextBox 16"/>
            <p:cNvSpPr txBox="1"/>
            <p:nvPr/>
          </p:nvSpPr>
          <p:spPr>
            <a:xfrm>
              <a:off x="4170870" y="3222950"/>
              <a:ext cx="299892" cy="360014"/>
            </a:xfrm>
            <a:prstGeom prst="rect">
              <a:avLst/>
            </a:prstGeom>
            <a:solidFill>
              <a:schemeClr val="accent1">
                <a:lumMod val="40000"/>
                <a:lumOff val="60000"/>
                <a:alpha val="60000"/>
              </a:schemeClr>
            </a:solidFill>
          </p:spPr>
          <p:txBody>
            <a:bodyPr wrap="none" rtlCol="0">
              <a:spAutoFit/>
            </a:bodyPr>
            <a:lstStyle/>
            <a:p>
              <a:r>
                <a:rPr lang="en-US" sz="2800" i="1" dirty="0" smtClean="0">
                  <a:latin typeface="Gill Sans MT"/>
                  <a:cs typeface="Gill Sans MT"/>
                </a:rPr>
                <a:t>k</a:t>
              </a:r>
              <a:r>
                <a:rPr lang="en-US" sz="2800" i="1" baseline="-25000" dirty="0" smtClean="0">
                  <a:latin typeface="Gill Sans MT"/>
                  <a:cs typeface="Gill Sans MT"/>
                </a:rPr>
                <a:t>1</a:t>
              </a:r>
              <a:endParaRPr lang="en-US" sz="2800" i="1" baseline="-25000" dirty="0">
                <a:latin typeface="Gill Sans MT"/>
                <a:cs typeface="Gill Sans MT"/>
              </a:endParaRPr>
            </a:p>
          </p:txBody>
        </p:sp>
        <p:cxnSp>
          <p:nvCxnSpPr>
            <p:cNvPr id="18" name="Straight Arrow Connector 17"/>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21" name="Rectangle 20"/>
          <p:cNvSpPr/>
          <p:nvPr/>
        </p:nvSpPr>
        <p:spPr>
          <a:xfrm>
            <a:off x="2435551" y="5273797"/>
            <a:ext cx="4007971" cy="652805"/>
          </a:xfrm>
          <a:prstGeom prst="rect">
            <a:avLst/>
          </a:prstGeom>
          <a:solidFill>
            <a:schemeClr val="bg1">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p:cNvSpPr txBox="1"/>
          <p:nvPr/>
        </p:nvSpPr>
        <p:spPr>
          <a:xfrm>
            <a:off x="1" y="1120585"/>
            <a:ext cx="9144000" cy="461665"/>
          </a:xfrm>
          <a:prstGeom prst="rect">
            <a:avLst/>
          </a:prstGeom>
          <a:noFill/>
        </p:spPr>
        <p:txBody>
          <a:bodyPr wrap="square" rtlCol="0">
            <a:spAutoFit/>
          </a:bodyPr>
          <a:lstStyle/>
          <a:p>
            <a:pPr algn="ctr"/>
            <a:r>
              <a:rPr lang="en-US" sz="2400" dirty="0" smtClean="0">
                <a:solidFill>
                  <a:schemeClr val="accent1"/>
                </a:solidFill>
              </a:rPr>
              <a:t>For this talk: Focus on 2-party case</a:t>
            </a:r>
            <a:endParaRPr lang="en-US" sz="2400" dirty="0">
              <a:solidFill>
                <a:schemeClr val="accent1"/>
              </a:solidFill>
            </a:endParaRPr>
          </a:p>
        </p:txBody>
      </p:sp>
    </p:spTree>
    <p:extLst>
      <p:ext uri="{BB962C8B-B14F-4D97-AF65-F5344CB8AC3E}">
        <p14:creationId xmlns:p14="http://schemas.microsoft.com/office/powerpoint/2010/main" val="3019749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childTnLst>
                                </p:cTn>
                              </p:par>
                              <p:par>
                                <p:cTn id="37" presetID="1" presetClass="exit" presetSubtype="0" fill="hold" nodeType="withEffect">
                                  <p:stCondLst>
                                    <p:cond delay="0"/>
                                  </p:stCondLst>
                                  <p:childTnLst>
                                    <p:set>
                                      <p:cBhvr>
                                        <p:cTn id="38" dur="1" fill="hold">
                                          <p:stCondLst>
                                            <p:cond delay="0"/>
                                          </p:stCondLst>
                                        </p:cTn>
                                        <p:tgtEl>
                                          <p:spTgt spid="11"/>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6" grpId="0" animBg="1"/>
      <p:bldP spid="26" grpId="1" animBg="1"/>
      <p:bldP spid="21"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Transformations for FSS</a:t>
            </a:r>
            <a:endParaRPr lang="en-US" dirty="0"/>
          </a:p>
        </p:txBody>
      </p:sp>
      <p:sp>
        <p:nvSpPr>
          <p:cNvPr id="4" name="Rectangle 3"/>
          <p:cNvSpPr/>
          <p:nvPr/>
        </p:nvSpPr>
        <p:spPr>
          <a:xfrm>
            <a:off x="883512" y="2405155"/>
            <a:ext cx="1987901" cy="184996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FSS for </a:t>
            </a:r>
            <a:r>
              <a:rPr lang="en-US" sz="2800" dirty="0" smtClean="0">
                <a:solidFill>
                  <a:schemeClr val="tx1"/>
                </a:solidFill>
                <a:latin typeface="Lucida Calligraphy"/>
                <a:cs typeface="Lucida Calligraphy"/>
              </a:rPr>
              <a:t>F</a:t>
            </a:r>
            <a:r>
              <a:rPr lang="en-US" sz="2800" baseline="-25000" dirty="0" smtClean="0">
                <a:solidFill>
                  <a:schemeClr val="tx1"/>
                </a:solidFill>
              </a:rPr>
              <a:t>1</a:t>
            </a:r>
            <a:r>
              <a:rPr lang="en-US" sz="2800" dirty="0" smtClean="0">
                <a:solidFill>
                  <a:schemeClr val="tx1"/>
                </a:solidFill>
              </a:rPr>
              <a:t> </a:t>
            </a:r>
            <a:endParaRPr lang="en-US" sz="2800" dirty="0">
              <a:solidFill>
                <a:schemeClr val="tx1"/>
              </a:solidFill>
            </a:endParaRPr>
          </a:p>
        </p:txBody>
      </p:sp>
      <p:sp>
        <p:nvSpPr>
          <p:cNvPr id="5" name="Rectangle 4"/>
          <p:cNvSpPr/>
          <p:nvPr/>
        </p:nvSpPr>
        <p:spPr>
          <a:xfrm>
            <a:off x="3382738" y="2405155"/>
            <a:ext cx="1987901" cy="1849969"/>
          </a:xfrm>
          <a:prstGeom prst="rect">
            <a:avLst/>
          </a:prstGeom>
          <a:gradFill>
            <a:gsLst>
              <a:gs pos="0">
                <a:schemeClr val="tx2">
                  <a:lumMod val="75000"/>
                </a:schemeClr>
              </a:gs>
              <a:gs pos="100000">
                <a:schemeClr val="tx2">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FSS for </a:t>
            </a:r>
            <a:r>
              <a:rPr lang="en-US" sz="2800" dirty="0" smtClean="0">
                <a:solidFill>
                  <a:schemeClr val="tx1"/>
                </a:solidFill>
                <a:latin typeface="Lucida Calligraphy"/>
                <a:cs typeface="Lucida Calligraphy"/>
              </a:rPr>
              <a:t>F</a:t>
            </a:r>
            <a:r>
              <a:rPr lang="en-US" sz="2800" baseline="-25000" dirty="0" smtClean="0">
                <a:solidFill>
                  <a:schemeClr val="tx1"/>
                </a:solidFill>
              </a:rPr>
              <a:t>2</a:t>
            </a:r>
            <a:endParaRPr lang="en-US" sz="2800" baseline="-25000" dirty="0">
              <a:solidFill>
                <a:schemeClr val="tx1"/>
              </a:solidFill>
            </a:endParaRPr>
          </a:p>
        </p:txBody>
      </p:sp>
      <p:sp>
        <p:nvSpPr>
          <p:cNvPr id="6" name="Rectangle 5"/>
          <p:cNvSpPr/>
          <p:nvPr/>
        </p:nvSpPr>
        <p:spPr>
          <a:xfrm>
            <a:off x="6850752" y="2955169"/>
            <a:ext cx="1987901" cy="1849969"/>
          </a:xfrm>
          <a:prstGeom prst="rect">
            <a:avLst/>
          </a:prstGeom>
          <a:gradFill flip="none" rotWithShape="1">
            <a:gsLst>
              <a:gs pos="0">
                <a:srgbClr val="275000"/>
              </a:gs>
              <a:gs pos="100000">
                <a:schemeClr val="accent3">
                  <a:lumMod val="75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FSS for </a:t>
            </a:r>
            <a:r>
              <a:rPr lang="en-US" sz="2800" dirty="0" smtClean="0">
                <a:solidFill>
                  <a:schemeClr val="tx1"/>
                </a:solidFill>
                <a:latin typeface="Lucida Calligraphy"/>
                <a:cs typeface="Lucida Calligraphy"/>
              </a:rPr>
              <a:t>F</a:t>
            </a:r>
            <a:r>
              <a:rPr lang="en-US" sz="2800" baseline="-25000" dirty="0" smtClean="0">
                <a:solidFill>
                  <a:schemeClr val="tx1"/>
                </a:solidFill>
              </a:rPr>
              <a:t>3</a:t>
            </a:r>
            <a:endParaRPr lang="en-US" sz="2800" baseline="-25000" dirty="0">
              <a:solidFill>
                <a:schemeClr val="tx1"/>
              </a:solidFill>
            </a:endParaRPr>
          </a:p>
        </p:txBody>
      </p:sp>
      <p:grpSp>
        <p:nvGrpSpPr>
          <p:cNvPr id="12" name="Group 11"/>
          <p:cNvGrpSpPr/>
          <p:nvPr/>
        </p:nvGrpSpPr>
        <p:grpSpPr>
          <a:xfrm>
            <a:off x="1722467" y="4453008"/>
            <a:ext cx="4145148" cy="1580107"/>
            <a:chOff x="1722467" y="4453008"/>
            <a:chExt cx="4145148" cy="1580107"/>
          </a:xfrm>
        </p:grpSpPr>
        <p:sp>
          <p:nvSpPr>
            <p:cNvPr id="8" name="TextBox 7"/>
            <p:cNvSpPr txBox="1"/>
            <p:nvPr/>
          </p:nvSpPr>
          <p:spPr>
            <a:xfrm>
              <a:off x="4020234" y="4708500"/>
              <a:ext cx="1847381" cy="461665"/>
            </a:xfrm>
            <a:prstGeom prst="rect">
              <a:avLst/>
            </a:prstGeom>
            <a:noFill/>
          </p:spPr>
          <p:txBody>
            <a:bodyPr wrap="none" rtlCol="0">
              <a:spAutoFit/>
            </a:bodyPr>
            <a:lstStyle/>
            <a:p>
              <a:r>
                <a:rPr lang="en-US" sz="2400" dirty="0" smtClean="0"/>
                <a:t>Outside tools</a:t>
              </a:r>
              <a:endParaRPr lang="en-US" sz="2400" dirty="0"/>
            </a:p>
          </p:txBody>
        </p:sp>
        <p:pic>
          <p:nvPicPr>
            <p:cNvPr id="9" name="Picture 8"/>
            <p:cNvPicPr>
              <a:picLocks noChangeAspect="1"/>
            </p:cNvPicPr>
            <p:nvPr/>
          </p:nvPicPr>
          <p:blipFill>
            <a:blip r:embed="rId3"/>
            <a:stretch>
              <a:fillRect/>
            </a:stretch>
          </p:blipFill>
          <p:spPr>
            <a:xfrm>
              <a:off x="1722467" y="4453008"/>
              <a:ext cx="2352985" cy="1580107"/>
            </a:xfrm>
            <a:prstGeom prst="rect">
              <a:avLst/>
            </a:prstGeom>
          </p:spPr>
        </p:pic>
      </p:grpSp>
      <p:sp>
        <p:nvSpPr>
          <p:cNvPr id="10" name="Oval 9"/>
          <p:cNvSpPr/>
          <p:nvPr/>
        </p:nvSpPr>
        <p:spPr>
          <a:xfrm>
            <a:off x="96635" y="1320995"/>
            <a:ext cx="5991312" cy="5400623"/>
          </a:xfrm>
          <a:prstGeom prst="ellipse">
            <a:avLst/>
          </a:prstGeom>
          <a:noFill/>
          <a:ln w="38100" cmpd="sng">
            <a:solidFill>
              <a:schemeClr val="accent1">
                <a:lumMod val="75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ight Arrow 10"/>
          <p:cNvSpPr/>
          <p:nvPr/>
        </p:nvSpPr>
        <p:spPr>
          <a:xfrm>
            <a:off x="5773973" y="3523420"/>
            <a:ext cx="924926" cy="704092"/>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0727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0" grpId="0" animBg="1"/>
      <p:bldP spid="11"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Transformations</a:t>
            </a:r>
            <a:endParaRPr lang="en-US" dirty="0"/>
          </a:p>
        </p:txBody>
      </p:sp>
      <p:sp>
        <p:nvSpPr>
          <p:cNvPr id="3" name="Content Placeholder 2"/>
          <p:cNvSpPr>
            <a:spLocks noGrp="1"/>
          </p:cNvSpPr>
          <p:nvPr>
            <p:ph idx="1"/>
          </p:nvPr>
        </p:nvSpPr>
        <p:spPr>
          <a:xfrm>
            <a:off x="457199" y="2018736"/>
            <a:ext cx="8336501" cy="4107428"/>
          </a:xfrm>
        </p:spPr>
        <p:txBody>
          <a:bodyPr/>
          <a:lstStyle/>
          <a:p>
            <a:r>
              <a:rPr lang="en-US" dirty="0" smtClean="0"/>
              <a:t>F </a:t>
            </a:r>
            <a:r>
              <a:rPr lang="en-US" dirty="0" smtClean="0">
                <a:sym typeface="Wingdings"/>
              </a:rPr>
              <a:t> F U {0} :</a:t>
            </a:r>
            <a:r>
              <a:rPr lang="en-US" dirty="0" smtClean="0"/>
              <a:t> </a:t>
            </a:r>
            <a:r>
              <a:rPr lang="en-US" dirty="0" smtClean="0">
                <a:solidFill>
                  <a:schemeClr val="tx1">
                    <a:lumMod val="50000"/>
                    <a:lumOff val="50000"/>
                  </a:schemeClr>
                </a:solidFill>
              </a:rPr>
              <a:t>Incorporating the 0 function</a:t>
            </a:r>
          </a:p>
          <a:p>
            <a:r>
              <a:rPr lang="en-US" dirty="0" smtClean="0"/>
              <a:t>F </a:t>
            </a:r>
            <a:r>
              <a:rPr lang="en-US" dirty="0" smtClean="0">
                <a:sym typeface="Wingdings"/>
              </a:rPr>
              <a:t> L°F :</a:t>
            </a:r>
            <a:r>
              <a:rPr lang="en-US" dirty="0" smtClean="0"/>
              <a:t> </a:t>
            </a:r>
            <a:r>
              <a:rPr lang="en-US" dirty="0" smtClean="0">
                <a:solidFill>
                  <a:srgbClr val="7F7F7F"/>
                </a:solidFill>
              </a:rPr>
              <a:t>Post-composition of linear function</a:t>
            </a:r>
          </a:p>
          <a:p>
            <a:r>
              <a:rPr lang="en-US" dirty="0" smtClean="0"/>
              <a:t>F </a:t>
            </a:r>
            <a:r>
              <a:rPr lang="en-US" dirty="0" smtClean="0">
                <a:sym typeface="Wingdings"/>
              </a:rPr>
              <a:t> </a:t>
            </a:r>
            <a:r>
              <a:rPr lang="en-US" dirty="0" err="1" smtClean="0">
                <a:sym typeface="Wingdings"/>
              </a:rPr>
              <a:t>F°g</a:t>
            </a:r>
            <a:r>
              <a:rPr lang="en-US" dirty="0" smtClean="0"/>
              <a:t> : </a:t>
            </a:r>
            <a:r>
              <a:rPr lang="en-US" dirty="0" smtClean="0">
                <a:solidFill>
                  <a:srgbClr val="7F7F7F"/>
                </a:solidFill>
              </a:rPr>
              <a:t>Pre-composition of arbitrary function</a:t>
            </a:r>
          </a:p>
          <a:p>
            <a:r>
              <a:rPr lang="en-US" dirty="0" smtClean="0"/>
              <a:t>F, G </a:t>
            </a:r>
            <a:r>
              <a:rPr lang="en-US" dirty="0" smtClean="0">
                <a:sym typeface="Wingdings"/>
              </a:rPr>
              <a:t> F + G : </a:t>
            </a:r>
            <a:r>
              <a:rPr lang="en-US" dirty="0" smtClean="0">
                <a:solidFill>
                  <a:srgbClr val="7F7F7F"/>
                </a:solidFill>
                <a:sym typeface="Wingdings"/>
              </a:rPr>
              <a:t>Linear combination of FSSs</a:t>
            </a:r>
            <a:endParaRPr lang="en-US" dirty="0" smtClean="0">
              <a:solidFill>
                <a:srgbClr val="7F7F7F"/>
              </a:solidFill>
            </a:endParaRPr>
          </a:p>
          <a:p>
            <a:endParaRPr lang="en-US" dirty="0"/>
          </a:p>
        </p:txBody>
      </p:sp>
    </p:spTree>
    <p:extLst>
      <p:ext uri="{BB962C8B-B14F-4D97-AF65-F5344CB8AC3E}">
        <p14:creationId xmlns:p14="http://schemas.microsoft.com/office/powerpoint/2010/main" val="389943590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Including the 0 Function</a:t>
            </a:r>
            <a:endParaRPr lang="en-US" dirty="0"/>
          </a:p>
        </p:txBody>
      </p:sp>
      <p:sp>
        <p:nvSpPr>
          <p:cNvPr id="4" name="Rectangle 3"/>
          <p:cNvSpPr/>
          <p:nvPr/>
        </p:nvSpPr>
        <p:spPr>
          <a:xfrm>
            <a:off x="3616876" y="1615272"/>
            <a:ext cx="1987901" cy="127308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FSS for </a:t>
            </a:r>
            <a:r>
              <a:rPr lang="en-US" sz="2800" dirty="0" smtClean="0">
                <a:solidFill>
                  <a:schemeClr val="tx1"/>
                </a:solidFill>
                <a:latin typeface="Lucida Calligraphy"/>
                <a:cs typeface="Lucida Calligraphy"/>
              </a:rPr>
              <a:t>F</a:t>
            </a:r>
            <a:r>
              <a:rPr lang="en-US" sz="2800" dirty="0" smtClean="0">
                <a:solidFill>
                  <a:schemeClr val="tx1"/>
                </a:solidFill>
              </a:rPr>
              <a:t> </a:t>
            </a:r>
            <a:endParaRPr lang="en-US" sz="2800" dirty="0">
              <a:solidFill>
                <a:schemeClr val="tx1"/>
              </a:solidFill>
            </a:endParaRPr>
          </a:p>
        </p:txBody>
      </p:sp>
      <p:sp>
        <p:nvSpPr>
          <p:cNvPr id="9" name="TextBox 8"/>
          <p:cNvSpPr txBox="1"/>
          <p:nvPr/>
        </p:nvSpPr>
        <p:spPr>
          <a:xfrm>
            <a:off x="1233696" y="5109776"/>
            <a:ext cx="6990039" cy="523220"/>
          </a:xfrm>
          <a:prstGeom prst="rect">
            <a:avLst/>
          </a:prstGeom>
          <a:noFill/>
        </p:spPr>
        <p:txBody>
          <a:bodyPr wrap="none" rtlCol="0">
            <a:spAutoFit/>
          </a:bodyPr>
          <a:lstStyle/>
          <a:p>
            <a:r>
              <a:rPr lang="en-US" sz="2800" dirty="0" smtClean="0"/>
              <a:t>Idea: Force these distributions to be the same!</a:t>
            </a:r>
            <a:endParaRPr lang="en-US" sz="2800" dirty="0"/>
          </a:p>
        </p:txBody>
      </p:sp>
      <p:grpSp>
        <p:nvGrpSpPr>
          <p:cNvPr id="24" name="Group 23"/>
          <p:cNvGrpSpPr/>
          <p:nvPr/>
        </p:nvGrpSpPr>
        <p:grpSpPr>
          <a:xfrm>
            <a:off x="1532340" y="3340986"/>
            <a:ext cx="6158259" cy="1690910"/>
            <a:chOff x="1532340" y="3340986"/>
            <a:chExt cx="6158259" cy="1690910"/>
          </a:xfrm>
        </p:grpSpPr>
        <p:sp>
          <p:nvSpPr>
            <p:cNvPr id="5" name="Isosceles Triangle 4"/>
            <p:cNvSpPr/>
            <p:nvPr/>
          </p:nvSpPr>
          <p:spPr>
            <a:xfrm>
              <a:off x="1974097" y="3368598"/>
              <a:ext cx="1366682" cy="952596"/>
            </a:xfrm>
            <a:prstGeom prst="triangle">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extBox 5"/>
            <p:cNvSpPr txBox="1"/>
            <p:nvPr/>
          </p:nvSpPr>
          <p:spPr>
            <a:xfrm>
              <a:off x="1532340" y="4542085"/>
              <a:ext cx="2333761" cy="461665"/>
            </a:xfrm>
            <a:prstGeom prst="rect">
              <a:avLst/>
            </a:prstGeom>
            <a:noFill/>
          </p:spPr>
          <p:txBody>
            <a:bodyPr wrap="none" rtlCol="0">
              <a:spAutoFit/>
            </a:bodyPr>
            <a:lstStyle/>
            <a:p>
              <a:r>
                <a:rPr lang="en-US" sz="2400" dirty="0" smtClean="0"/>
                <a:t>Distribution of </a:t>
              </a:r>
              <a:r>
                <a:rPr lang="en-US" sz="2400" i="1" dirty="0" smtClean="0"/>
                <a:t>k</a:t>
              </a:r>
              <a:r>
                <a:rPr lang="en-US" sz="2400" i="1" baseline="-25000" dirty="0" smtClean="0"/>
                <a:t>0</a:t>
              </a:r>
              <a:endParaRPr lang="en-US" sz="2400" i="1" baseline="-25000" dirty="0"/>
            </a:p>
          </p:txBody>
        </p:sp>
        <p:sp>
          <p:nvSpPr>
            <p:cNvPr id="8" name="TextBox 7"/>
            <p:cNvSpPr txBox="1"/>
            <p:nvPr/>
          </p:nvSpPr>
          <p:spPr>
            <a:xfrm>
              <a:off x="5356838" y="4570231"/>
              <a:ext cx="2333761" cy="461665"/>
            </a:xfrm>
            <a:prstGeom prst="rect">
              <a:avLst/>
            </a:prstGeom>
            <a:noFill/>
          </p:spPr>
          <p:txBody>
            <a:bodyPr wrap="none" rtlCol="0">
              <a:spAutoFit/>
            </a:bodyPr>
            <a:lstStyle/>
            <a:p>
              <a:r>
                <a:rPr lang="en-US" sz="2400" dirty="0" smtClean="0"/>
                <a:t>Distribution of </a:t>
              </a:r>
              <a:r>
                <a:rPr lang="en-US" sz="2400" i="1" dirty="0" smtClean="0"/>
                <a:t>k</a:t>
              </a:r>
              <a:r>
                <a:rPr lang="en-US" sz="2400" i="1" baseline="-25000" dirty="0" smtClean="0"/>
                <a:t>1</a:t>
              </a:r>
              <a:endParaRPr lang="en-US" sz="2400" i="1" baseline="-25000" dirty="0"/>
            </a:p>
          </p:txBody>
        </p:sp>
        <p:sp>
          <p:nvSpPr>
            <p:cNvPr id="17" name="Parallelogram 16"/>
            <p:cNvSpPr/>
            <p:nvPr/>
          </p:nvSpPr>
          <p:spPr>
            <a:xfrm>
              <a:off x="5929740" y="3340986"/>
              <a:ext cx="1145804" cy="1069945"/>
            </a:xfrm>
            <a:prstGeom prst="parallelogram">
              <a:avLst/>
            </a:prstGeom>
            <a:solidFill>
              <a:srgbClr val="44004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82338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Including the 0 Function</a:t>
            </a:r>
            <a:endParaRPr lang="en-US" dirty="0"/>
          </a:p>
        </p:txBody>
      </p:sp>
      <p:sp>
        <p:nvSpPr>
          <p:cNvPr id="4" name="Rectangle 3"/>
          <p:cNvSpPr/>
          <p:nvPr/>
        </p:nvSpPr>
        <p:spPr>
          <a:xfrm>
            <a:off x="3616876" y="1615272"/>
            <a:ext cx="1987901" cy="127308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FSS for </a:t>
            </a:r>
            <a:r>
              <a:rPr lang="en-US" sz="2800" dirty="0" smtClean="0">
                <a:solidFill>
                  <a:schemeClr val="tx1"/>
                </a:solidFill>
                <a:latin typeface="Lucida Calligraphy"/>
                <a:cs typeface="Lucida Calligraphy"/>
              </a:rPr>
              <a:t>F</a:t>
            </a:r>
            <a:r>
              <a:rPr lang="en-US" sz="2800" dirty="0" smtClean="0">
                <a:solidFill>
                  <a:schemeClr val="tx1"/>
                </a:solidFill>
              </a:rPr>
              <a:t> </a:t>
            </a:r>
            <a:endParaRPr lang="en-US" sz="2800" dirty="0">
              <a:solidFill>
                <a:schemeClr val="tx1"/>
              </a:solidFill>
            </a:endParaRPr>
          </a:p>
        </p:txBody>
      </p:sp>
      <p:sp>
        <p:nvSpPr>
          <p:cNvPr id="5" name="Isosceles Triangle 4"/>
          <p:cNvSpPr/>
          <p:nvPr/>
        </p:nvSpPr>
        <p:spPr>
          <a:xfrm>
            <a:off x="1090585" y="3458335"/>
            <a:ext cx="1366682" cy="952596"/>
          </a:xfrm>
          <a:prstGeom prst="triangle">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extBox 5"/>
          <p:cNvSpPr txBox="1"/>
          <p:nvPr/>
        </p:nvSpPr>
        <p:spPr>
          <a:xfrm>
            <a:off x="1532340" y="4542085"/>
            <a:ext cx="2333761" cy="461665"/>
          </a:xfrm>
          <a:prstGeom prst="rect">
            <a:avLst/>
          </a:prstGeom>
          <a:noFill/>
        </p:spPr>
        <p:txBody>
          <a:bodyPr wrap="none" rtlCol="0">
            <a:spAutoFit/>
          </a:bodyPr>
          <a:lstStyle/>
          <a:p>
            <a:r>
              <a:rPr lang="en-US" sz="2400" dirty="0" smtClean="0"/>
              <a:t>Distribution of </a:t>
            </a:r>
            <a:r>
              <a:rPr lang="en-US" sz="2400" i="1" dirty="0" smtClean="0"/>
              <a:t>k</a:t>
            </a:r>
            <a:r>
              <a:rPr lang="en-US" sz="2400" i="1" baseline="-25000" dirty="0" smtClean="0"/>
              <a:t>0</a:t>
            </a:r>
            <a:endParaRPr lang="en-US" sz="2400" i="1" baseline="-25000" dirty="0"/>
          </a:p>
        </p:txBody>
      </p:sp>
      <p:sp>
        <p:nvSpPr>
          <p:cNvPr id="7" name="Parallelogram 6"/>
          <p:cNvSpPr/>
          <p:nvPr/>
        </p:nvSpPr>
        <p:spPr>
          <a:xfrm>
            <a:off x="2905924" y="3313376"/>
            <a:ext cx="1145804" cy="1069945"/>
          </a:xfrm>
          <a:prstGeom prst="parallelogram">
            <a:avLst/>
          </a:prstGeom>
          <a:solidFill>
            <a:srgbClr val="44004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5356838" y="4570231"/>
            <a:ext cx="2333761" cy="461665"/>
          </a:xfrm>
          <a:prstGeom prst="rect">
            <a:avLst/>
          </a:prstGeom>
          <a:noFill/>
        </p:spPr>
        <p:txBody>
          <a:bodyPr wrap="none" rtlCol="0">
            <a:spAutoFit/>
          </a:bodyPr>
          <a:lstStyle/>
          <a:p>
            <a:r>
              <a:rPr lang="en-US" sz="2400" dirty="0" smtClean="0"/>
              <a:t>Distribution of </a:t>
            </a:r>
            <a:r>
              <a:rPr lang="en-US" sz="2400" i="1" dirty="0" smtClean="0"/>
              <a:t>k</a:t>
            </a:r>
            <a:r>
              <a:rPr lang="en-US" sz="2400" i="1" baseline="-25000" dirty="0" smtClean="0"/>
              <a:t>1</a:t>
            </a:r>
            <a:endParaRPr lang="en-US" sz="2400" i="1" baseline="-25000" dirty="0"/>
          </a:p>
        </p:txBody>
      </p:sp>
      <p:sp>
        <p:nvSpPr>
          <p:cNvPr id="9" name="TextBox 8"/>
          <p:cNvSpPr txBox="1"/>
          <p:nvPr/>
        </p:nvSpPr>
        <p:spPr>
          <a:xfrm>
            <a:off x="1233696" y="5109776"/>
            <a:ext cx="6990039" cy="523220"/>
          </a:xfrm>
          <a:prstGeom prst="rect">
            <a:avLst/>
          </a:prstGeom>
          <a:noFill/>
        </p:spPr>
        <p:txBody>
          <a:bodyPr wrap="none" rtlCol="0">
            <a:spAutoFit/>
          </a:bodyPr>
          <a:lstStyle/>
          <a:p>
            <a:r>
              <a:rPr lang="en-US" sz="2800" dirty="0" smtClean="0"/>
              <a:t>Idea: Force these distributions to be the same!</a:t>
            </a:r>
            <a:endParaRPr lang="en-US" sz="2800" dirty="0"/>
          </a:p>
        </p:txBody>
      </p:sp>
      <p:sp>
        <p:nvSpPr>
          <p:cNvPr id="11" name="TextBox 10"/>
          <p:cNvSpPr txBox="1"/>
          <p:nvPr/>
        </p:nvSpPr>
        <p:spPr>
          <a:xfrm>
            <a:off x="719029" y="3644714"/>
            <a:ext cx="716663" cy="461665"/>
          </a:xfrm>
          <a:prstGeom prst="rect">
            <a:avLst/>
          </a:prstGeom>
          <a:noFill/>
        </p:spPr>
        <p:txBody>
          <a:bodyPr wrap="none" rtlCol="0">
            <a:spAutoFit/>
          </a:bodyPr>
          <a:lstStyle/>
          <a:p>
            <a:r>
              <a:rPr lang="en-US" sz="2400" dirty="0" smtClean="0"/>
              <a:t>50%</a:t>
            </a:r>
            <a:endParaRPr lang="en-US" sz="2400" baseline="-25000" dirty="0"/>
          </a:p>
        </p:txBody>
      </p:sp>
      <p:sp>
        <p:nvSpPr>
          <p:cNvPr id="13" name="Left Bracket 12"/>
          <p:cNvSpPr/>
          <p:nvPr/>
        </p:nvSpPr>
        <p:spPr>
          <a:xfrm>
            <a:off x="615492" y="3131472"/>
            <a:ext cx="207073" cy="1438759"/>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TextBox 13"/>
          <p:cNvSpPr txBox="1"/>
          <p:nvPr/>
        </p:nvSpPr>
        <p:spPr>
          <a:xfrm>
            <a:off x="2348547" y="3566281"/>
            <a:ext cx="716663" cy="461665"/>
          </a:xfrm>
          <a:prstGeom prst="rect">
            <a:avLst/>
          </a:prstGeom>
          <a:noFill/>
        </p:spPr>
        <p:txBody>
          <a:bodyPr wrap="none" rtlCol="0">
            <a:spAutoFit/>
          </a:bodyPr>
          <a:lstStyle/>
          <a:p>
            <a:r>
              <a:rPr lang="en-US" sz="2400" dirty="0" smtClean="0"/>
              <a:t>50%</a:t>
            </a:r>
            <a:endParaRPr lang="en-US" sz="2400" baseline="-25000" dirty="0"/>
          </a:p>
        </p:txBody>
      </p:sp>
      <p:sp>
        <p:nvSpPr>
          <p:cNvPr id="15" name="Left Bracket 14"/>
          <p:cNvSpPr/>
          <p:nvPr/>
        </p:nvSpPr>
        <p:spPr>
          <a:xfrm flipH="1">
            <a:off x="3980113" y="3149679"/>
            <a:ext cx="226060" cy="1438759"/>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Isosceles Triangle 15"/>
          <p:cNvSpPr/>
          <p:nvPr/>
        </p:nvSpPr>
        <p:spPr>
          <a:xfrm>
            <a:off x="5203809" y="3485945"/>
            <a:ext cx="1366682" cy="952596"/>
          </a:xfrm>
          <a:prstGeom prst="triangle">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Parallelogram 16"/>
          <p:cNvSpPr/>
          <p:nvPr/>
        </p:nvSpPr>
        <p:spPr>
          <a:xfrm>
            <a:off x="7019148" y="3340986"/>
            <a:ext cx="1145804" cy="1069945"/>
          </a:xfrm>
          <a:prstGeom prst="parallelogram">
            <a:avLst/>
          </a:prstGeom>
          <a:solidFill>
            <a:srgbClr val="44004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832253" y="3672324"/>
            <a:ext cx="716663" cy="461665"/>
          </a:xfrm>
          <a:prstGeom prst="rect">
            <a:avLst/>
          </a:prstGeom>
          <a:noFill/>
        </p:spPr>
        <p:txBody>
          <a:bodyPr wrap="none" rtlCol="0">
            <a:spAutoFit/>
          </a:bodyPr>
          <a:lstStyle/>
          <a:p>
            <a:r>
              <a:rPr lang="en-US" sz="2400" dirty="0" smtClean="0"/>
              <a:t>50%</a:t>
            </a:r>
            <a:endParaRPr lang="en-US" sz="2400" baseline="-25000" dirty="0"/>
          </a:p>
        </p:txBody>
      </p:sp>
      <p:sp>
        <p:nvSpPr>
          <p:cNvPr id="19" name="Left Bracket 18"/>
          <p:cNvSpPr/>
          <p:nvPr/>
        </p:nvSpPr>
        <p:spPr>
          <a:xfrm>
            <a:off x="4728716" y="3159082"/>
            <a:ext cx="207073" cy="1438759"/>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TextBox 19"/>
          <p:cNvSpPr txBox="1"/>
          <p:nvPr/>
        </p:nvSpPr>
        <p:spPr>
          <a:xfrm>
            <a:off x="6461771" y="3593891"/>
            <a:ext cx="716663" cy="461665"/>
          </a:xfrm>
          <a:prstGeom prst="rect">
            <a:avLst/>
          </a:prstGeom>
          <a:noFill/>
        </p:spPr>
        <p:txBody>
          <a:bodyPr wrap="none" rtlCol="0">
            <a:spAutoFit/>
          </a:bodyPr>
          <a:lstStyle/>
          <a:p>
            <a:r>
              <a:rPr lang="en-US" sz="2400" dirty="0" smtClean="0"/>
              <a:t>50%</a:t>
            </a:r>
            <a:endParaRPr lang="en-US" sz="2400" baseline="-25000" dirty="0"/>
          </a:p>
        </p:txBody>
      </p:sp>
      <p:sp>
        <p:nvSpPr>
          <p:cNvPr id="21" name="Left Bracket 20"/>
          <p:cNvSpPr/>
          <p:nvPr/>
        </p:nvSpPr>
        <p:spPr>
          <a:xfrm flipH="1">
            <a:off x="8093337" y="3177289"/>
            <a:ext cx="226060" cy="1438759"/>
          </a:xfrm>
          <a:prstGeom prst="lef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 name="TextBox 21"/>
          <p:cNvSpPr txBox="1"/>
          <p:nvPr/>
        </p:nvSpPr>
        <p:spPr>
          <a:xfrm>
            <a:off x="1783649" y="5632996"/>
            <a:ext cx="5955476" cy="461665"/>
          </a:xfrm>
          <a:prstGeom prst="rect">
            <a:avLst/>
          </a:prstGeom>
          <a:noFill/>
        </p:spPr>
        <p:txBody>
          <a:bodyPr wrap="none" rtlCol="0">
            <a:spAutoFit/>
          </a:bodyPr>
          <a:lstStyle/>
          <a:p>
            <a:r>
              <a:rPr lang="en-US" sz="2400" dirty="0" smtClean="0"/>
              <a:t>Generate keys as normal, then swap with 50%</a:t>
            </a:r>
            <a:endParaRPr lang="en-US" sz="2400" dirty="0"/>
          </a:p>
        </p:txBody>
      </p:sp>
      <p:sp>
        <p:nvSpPr>
          <p:cNvPr id="23" name="TextBox 22"/>
          <p:cNvSpPr txBox="1"/>
          <p:nvPr/>
        </p:nvSpPr>
        <p:spPr>
          <a:xfrm>
            <a:off x="122181" y="6149885"/>
            <a:ext cx="8909360" cy="523220"/>
          </a:xfrm>
          <a:prstGeom prst="rect">
            <a:avLst/>
          </a:prstGeom>
          <a:noFill/>
          <a:ln>
            <a:solidFill>
              <a:srgbClr val="000090"/>
            </a:solidFill>
          </a:ln>
        </p:spPr>
        <p:txBody>
          <a:bodyPr wrap="none" rtlCol="0">
            <a:spAutoFit/>
          </a:bodyPr>
          <a:lstStyle/>
          <a:p>
            <a:r>
              <a:rPr lang="en-US" sz="2800" dirty="0" smtClean="0"/>
              <a:t> Then to FSS the 0 function, throw away </a:t>
            </a:r>
            <a:r>
              <a:rPr lang="en-US" sz="2800" i="1" dirty="0" smtClean="0"/>
              <a:t>k</a:t>
            </a:r>
            <a:r>
              <a:rPr lang="en-US" sz="2800" i="1" baseline="-25000" dirty="0" smtClean="0"/>
              <a:t>1</a:t>
            </a:r>
            <a:r>
              <a:rPr lang="en-US" sz="2800" dirty="0" smtClean="0"/>
              <a:t> &amp; give copy of </a:t>
            </a:r>
            <a:r>
              <a:rPr lang="en-US" sz="2800" i="1" dirty="0" smtClean="0"/>
              <a:t>k</a:t>
            </a:r>
            <a:r>
              <a:rPr lang="en-US" sz="2800" i="1" baseline="-25000" dirty="0" smtClean="0"/>
              <a:t>0</a:t>
            </a:r>
            <a:r>
              <a:rPr lang="en-US" sz="2800" dirty="0" smtClean="0"/>
              <a:t>!</a:t>
            </a:r>
            <a:endParaRPr lang="en-US" sz="2800" dirty="0"/>
          </a:p>
        </p:txBody>
      </p:sp>
    </p:spTree>
    <p:extLst>
      <p:ext uri="{BB962C8B-B14F-4D97-AF65-F5344CB8AC3E}">
        <p14:creationId xmlns:p14="http://schemas.microsoft.com/office/powerpoint/2010/main" val="3668459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Building from General Transformations</a:t>
            </a:r>
            <a:endParaRPr lang="en-US" dirty="0"/>
          </a:p>
        </p:txBody>
      </p:sp>
      <p:sp>
        <p:nvSpPr>
          <p:cNvPr id="3" name="Content Placeholder 2"/>
          <p:cNvSpPr>
            <a:spLocks noGrp="1"/>
          </p:cNvSpPr>
          <p:nvPr>
            <p:ph idx="1"/>
          </p:nvPr>
        </p:nvSpPr>
        <p:spPr>
          <a:xfrm>
            <a:off x="457200" y="1469960"/>
            <a:ext cx="8387976" cy="5257800"/>
          </a:xfrm>
        </p:spPr>
        <p:txBody>
          <a:bodyPr>
            <a:normAutofit/>
          </a:bodyPr>
          <a:lstStyle/>
          <a:p>
            <a:r>
              <a:rPr lang="en-US" u="sng" dirty="0" smtClean="0"/>
              <a:t>Exercise </a:t>
            </a:r>
            <a:r>
              <a:rPr lang="en-US" u="sng" dirty="0" smtClean="0">
                <a:latin typeface="+mj-lt"/>
              </a:rPr>
              <a:t>1</a:t>
            </a:r>
            <a:r>
              <a:rPr lang="en-US" dirty="0" smtClean="0"/>
              <a:t>:</a:t>
            </a:r>
            <a:endParaRPr lang="en-US" sz="1600" dirty="0" smtClean="0"/>
          </a:p>
          <a:p>
            <a:pPr lvl="1"/>
            <a:endParaRPr lang="en-US" sz="1600" dirty="0" smtClean="0"/>
          </a:p>
          <a:p>
            <a:pPr lvl="1"/>
            <a:endParaRPr lang="en-US" sz="1600" dirty="0"/>
          </a:p>
          <a:p>
            <a:pPr lvl="1"/>
            <a:endParaRPr lang="en-US" sz="1600" dirty="0" smtClean="0"/>
          </a:p>
          <a:p>
            <a:pPr lvl="1"/>
            <a:endParaRPr lang="en-US" sz="1600" dirty="0" smtClean="0"/>
          </a:p>
          <a:p>
            <a:pPr marL="457200" lvl="1" indent="0">
              <a:buNone/>
            </a:pPr>
            <a:r>
              <a:rPr lang="en-US" dirty="0" smtClean="0">
                <a:solidFill>
                  <a:srgbClr val="595959"/>
                </a:solidFill>
              </a:rPr>
              <a:t>Hint: consider </a:t>
            </a:r>
            <a:r>
              <a:rPr lang="en-US" dirty="0" err="1" smtClean="0">
                <a:solidFill>
                  <a:srgbClr val="595959"/>
                </a:solidFill>
              </a:rPr>
              <a:t>precomposing</a:t>
            </a:r>
            <a:r>
              <a:rPr lang="en-US" dirty="0" smtClean="0">
                <a:solidFill>
                  <a:srgbClr val="595959"/>
                </a:solidFill>
              </a:rPr>
              <a:t> with g(x) = prefix(x)</a:t>
            </a:r>
          </a:p>
          <a:p>
            <a:pPr marL="457200" lvl="1" indent="0">
              <a:buNone/>
            </a:pPr>
            <a:endParaRPr lang="en-US" sz="1200" dirty="0" smtClean="0"/>
          </a:p>
          <a:p>
            <a:r>
              <a:rPr lang="en-US" u="sng" dirty="0" smtClean="0"/>
              <a:t>Exercise 2</a:t>
            </a:r>
            <a:r>
              <a:rPr lang="en-US" dirty="0" smtClean="0"/>
              <a:t>:   </a:t>
            </a:r>
            <a:br>
              <a:rPr lang="en-US" dirty="0" smtClean="0"/>
            </a:br>
            <a:endParaRPr lang="en-US" dirty="0" smtClean="0"/>
          </a:p>
          <a:p>
            <a:endParaRPr lang="en-US" sz="4000" dirty="0"/>
          </a:p>
          <a:p>
            <a:pPr marL="457200" lvl="1" indent="0">
              <a:buNone/>
            </a:pPr>
            <a:r>
              <a:rPr lang="en-US" dirty="0" smtClean="0">
                <a:solidFill>
                  <a:schemeClr val="tx1">
                    <a:lumMod val="65000"/>
                    <a:lumOff val="35000"/>
                  </a:schemeClr>
                </a:solidFill>
              </a:rPr>
              <a:t>Hint: consider g(x) = </a:t>
            </a:r>
            <a:r>
              <a:rPr lang="en-US" dirty="0" err="1" smtClean="0">
                <a:solidFill>
                  <a:schemeClr val="tx1">
                    <a:lumMod val="65000"/>
                    <a:lumOff val="35000"/>
                  </a:schemeClr>
                </a:solidFill>
              </a:rPr>
              <a:t>HomEval</a:t>
            </a:r>
            <a:r>
              <a:rPr lang="en-US" dirty="0" smtClean="0">
                <a:solidFill>
                  <a:schemeClr val="tx1">
                    <a:lumMod val="65000"/>
                    <a:lumOff val="35000"/>
                  </a:schemeClr>
                </a:solidFill>
              </a:rPr>
              <a:t>(</a:t>
            </a:r>
            <a:r>
              <a:rPr lang="en-US" dirty="0" err="1" smtClean="0">
                <a:solidFill>
                  <a:schemeClr val="tx1">
                    <a:lumMod val="65000"/>
                    <a:lumOff val="35000"/>
                  </a:schemeClr>
                </a:solidFill>
              </a:rPr>
              <a:t>Enc</a:t>
            </a:r>
            <a:r>
              <a:rPr lang="en-US" dirty="0" smtClean="0">
                <a:solidFill>
                  <a:schemeClr val="tx1">
                    <a:lumMod val="65000"/>
                    <a:lumOff val="35000"/>
                  </a:schemeClr>
                </a:solidFill>
              </a:rPr>
              <a:t>(C) , x)</a:t>
            </a:r>
            <a:endParaRPr lang="en-US" dirty="0">
              <a:solidFill>
                <a:schemeClr val="tx1">
                  <a:lumMod val="65000"/>
                  <a:lumOff val="35000"/>
                </a:schemeClr>
              </a:solidFill>
            </a:endParaRPr>
          </a:p>
        </p:txBody>
      </p:sp>
      <p:grpSp>
        <p:nvGrpSpPr>
          <p:cNvPr id="16" name="Group 15"/>
          <p:cNvGrpSpPr/>
          <p:nvPr/>
        </p:nvGrpSpPr>
        <p:grpSpPr>
          <a:xfrm>
            <a:off x="9478607" y="3643163"/>
            <a:ext cx="2157988" cy="181240"/>
            <a:chOff x="1888634" y="2187418"/>
            <a:chExt cx="2157988" cy="181240"/>
          </a:xfrm>
        </p:grpSpPr>
        <p:sp>
          <p:nvSpPr>
            <p:cNvPr id="6" name="Rectangle 5"/>
            <p:cNvSpPr/>
            <p:nvPr/>
          </p:nvSpPr>
          <p:spPr>
            <a:xfrm>
              <a:off x="1888634" y="2187418"/>
              <a:ext cx="2157988" cy="17536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607035" y="2193298"/>
              <a:ext cx="152400" cy="17536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7" name="Group 16"/>
          <p:cNvGrpSpPr/>
          <p:nvPr/>
        </p:nvGrpSpPr>
        <p:grpSpPr>
          <a:xfrm>
            <a:off x="9478607" y="2833273"/>
            <a:ext cx="2157988" cy="175360"/>
            <a:chOff x="4526209" y="2193298"/>
            <a:chExt cx="2157988" cy="175360"/>
          </a:xfrm>
        </p:grpSpPr>
        <p:sp>
          <p:nvSpPr>
            <p:cNvPr id="7" name="Rectangle 6"/>
            <p:cNvSpPr/>
            <p:nvPr/>
          </p:nvSpPr>
          <p:spPr>
            <a:xfrm>
              <a:off x="4526209" y="2193298"/>
              <a:ext cx="2157988" cy="17536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5777574" y="2193298"/>
              <a:ext cx="717122" cy="175360"/>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1" name="TextBox 10"/>
          <p:cNvSpPr txBox="1"/>
          <p:nvPr/>
        </p:nvSpPr>
        <p:spPr>
          <a:xfrm>
            <a:off x="992230" y="4606229"/>
            <a:ext cx="4049306" cy="1077218"/>
          </a:xfrm>
          <a:prstGeom prst="rect">
            <a:avLst/>
          </a:prstGeom>
          <a:solidFill>
            <a:schemeClr val="tx2">
              <a:lumMod val="20000"/>
              <a:lumOff val="80000"/>
            </a:schemeClr>
          </a:solidFill>
          <a:ln w="38100" cmpd="sng">
            <a:solidFill>
              <a:schemeClr val="tx2"/>
            </a:solidFill>
          </a:ln>
        </p:spPr>
        <p:txBody>
          <a:bodyPr wrap="none" rtlCol="0">
            <a:spAutoFit/>
          </a:bodyPr>
          <a:lstStyle/>
          <a:p>
            <a:pPr algn="ctr"/>
            <a:r>
              <a:rPr lang="en-US" sz="3200" dirty="0" smtClean="0"/>
              <a:t>(</a:t>
            </a:r>
            <a:r>
              <a:rPr lang="en-US" sz="3200" dirty="0"/>
              <a:t>FSS for </a:t>
            </a:r>
            <a:r>
              <a:rPr lang="en-US" sz="3200" b="1" dirty="0"/>
              <a:t>NC</a:t>
            </a:r>
            <a:r>
              <a:rPr lang="en-US" sz="3200" b="1" baseline="30000" dirty="0"/>
              <a:t>1</a:t>
            </a:r>
            <a:r>
              <a:rPr lang="en-US" sz="3200" dirty="0" smtClean="0"/>
              <a:t>)</a:t>
            </a:r>
          </a:p>
          <a:p>
            <a:pPr algn="ctr"/>
            <a:r>
              <a:rPr lang="en-US" sz="3200" dirty="0" smtClean="0"/>
              <a:t>+ (</a:t>
            </a:r>
            <a:r>
              <a:rPr lang="en-US" sz="3200" b="1" dirty="0"/>
              <a:t>FHE</a:t>
            </a:r>
            <a:r>
              <a:rPr lang="en-US" sz="3200" dirty="0"/>
              <a:t> with Dec in NC</a:t>
            </a:r>
            <a:r>
              <a:rPr lang="en-US" sz="3200" baseline="30000" dirty="0"/>
              <a:t>1</a:t>
            </a:r>
            <a:r>
              <a:rPr lang="en-US" sz="3200" dirty="0" smtClean="0"/>
              <a:t>)</a:t>
            </a:r>
            <a:endParaRPr lang="en-US" sz="3200" dirty="0"/>
          </a:p>
        </p:txBody>
      </p:sp>
      <p:sp>
        <p:nvSpPr>
          <p:cNvPr id="12" name="TextBox 11"/>
          <p:cNvSpPr txBox="1"/>
          <p:nvPr/>
        </p:nvSpPr>
        <p:spPr>
          <a:xfrm>
            <a:off x="5891541" y="4832843"/>
            <a:ext cx="2549496" cy="584776"/>
          </a:xfrm>
          <a:prstGeom prst="rect">
            <a:avLst/>
          </a:prstGeom>
          <a:solidFill>
            <a:srgbClr val="C6D9F1"/>
          </a:solidFill>
          <a:ln w="38100" cmpd="sng">
            <a:solidFill>
              <a:srgbClr val="1F497D"/>
            </a:solidFill>
          </a:ln>
        </p:spPr>
        <p:txBody>
          <a:bodyPr wrap="none" rtlCol="0">
            <a:spAutoFit/>
          </a:bodyPr>
          <a:lstStyle/>
          <a:p>
            <a:r>
              <a:rPr lang="en-US" sz="3200" dirty="0" smtClean="0">
                <a:sym typeface="Wingdings"/>
              </a:rPr>
              <a:t>FSS </a:t>
            </a:r>
            <a:r>
              <a:rPr lang="en-US" sz="3200" dirty="0">
                <a:sym typeface="Wingdings"/>
              </a:rPr>
              <a:t>for </a:t>
            </a:r>
            <a:r>
              <a:rPr lang="en-US" sz="3200" b="1" dirty="0">
                <a:sym typeface="Wingdings"/>
              </a:rPr>
              <a:t>P/Poly</a:t>
            </a:r>
            <a:endParaRPr lang="en-US" sz="3200" b="1" dirty="0"/>
          </a:p>
        </p:txBody>
      </p:sp>
      <p:sp>
        <p:nvSpPr>
          <p:cNvPr id="13" name="Rectangle 12"/>
          <p:cNvSpPr/>
          <p:nvPr/>
        </p:nvSpPr>
        <p:spPr>
          <a:xfrm>
            <a:off x="5045833" y="4837434"/>
            <a:ext cx="679393" cy="584776"/>
          </a:xfrm>
          <a:prstGeom prst="rect">
            <a:avLst/>
          </a:prstGeom>
        </p:spPr>
        <p:txBody>
          <a:bodyPr wrap="none">
            <a:spAutoFit/>
          </a:bodyPr>
          <a:lstStyle/>
          <a:p>
            <a:r>
              <a:rPr lang="en-US" sz="3200" dirty="0"/>
              <a:t> </a:t>
            </a:r>
            <a:r>
              <a:rPr lang="en-US" sz="3200" dirty="0" smtClean="0">
                <a:sym typeface="Wingdings"/>
              </a:rPr>
              <a:t> </a:t>
            </a:r>
            <a:endParaRPr lang="en-US" sz="3200" dirty="0"/>
          </a:p>
        </p:txBody>
      </p:sp>
      <p:sp>
        <p:nvSpPr>
          <p:cNvPr id="14" name="TextBox 13"/>
          <p:cNvSpPr txBox="1"/>
          <p:nvPr/>
        </p:nvSpPr>
        <p:spPr>
          <a:xfrm>
            <a:off x="1739861" y="2105772"/>
            <a:ext cx="2661305" cy="1077218"/>
          </a:xfrm>
          <a:prstGeom prst="rect">
            <a:avLst/>
          </a:prstGeom>
          <a:solidFill>
            <a:schemeClr val="tx2">
              <a:lumMod val="20000"/>
              <a:lumOff val="80000"/>
            </a:schemeClr>
          </a:solidFill>
          <a:ln w="38100" cmpd="sng">
            <a:solidFill>
              <a:schemeClr val="tx2"/>
            </a:solidFill>
          </a:ln>
        </p:spPr>
        <p:txBody>
          <a:bodyPr wrap="none" rtlCol="0">
            <a:spAutoFit/>
          </a:bodyPr>
          <a:lstStyle/>
          <a:p>
            <a:pPr algn="ctr"/>
            <a:r>
              <a:rPr lang="en-US" sz="3200" dirty="0" smtClean="0"/>
              <a:t>Distributed</a:t>
            </a:r>
          </a:p>
          <a:p>
            <a:pPr algn="ctr"/>
            <a:r>
              <a:rPr lang="en-US" sz="3200" b="1" dirty="0" smtClean="0"/>
              <a:t>Point Function</a:t>
            </a:r>
            <a:endParaRPr lang="en-US" sz="3200" b="1" dirty="0"/>
          </a:p>
        </p:txBody>
      </p:sp>
      <p:sp>
        <p:nvSpPr>
          <p:cNvPr id="15" name="TextBox 14"/>
          <p:cNvSpPr txBox="1"/>
          <p:nvPr/>
        </p:nvSpPr>
        <p:spPr>
          <a:xfrm>
            <a:off x="5119741" y="2336177"/>
            <a:ext cx="2906164" cy="584776"/>
          </a:xfrm>
          <a:prstGeom prst="rect">
            <a:avLst/>
          </a:prstGeom>
          <a:solidFill>
            <a:srgbClr val="C6D9F1"/>
          </a:solidFill>
          <a:ln w="38100" cmpd="sng">
            <a:solidFill>
              <a:srgbClr val="1F497D"/>
            </a:solidFill>
          </a:ln>
        </p:spPr>
        <p:txBody>
          <a:bodyPr wrap="none" rtlCol="0">
            <a:spAutoFit/>
          </a:bodyPr>
          <a:lstStyle/>
          <a:p>
            <a:r>
              <a:rPr lang="en-US" sz="3200" dirty="0" smtClean="0">
                <a:sym typeface="Wingdings"/>
              </a:rPr>
              <a:t>FSS </a:t>
            </a:r>
            <a:r>
              <a:rPr lang="en-US" sz="3200" dirty="0">
                <a:sym typeface="Wingdings"/>
              </a:rPr>
              <a:t>for </a:t>
            </a:r>
            <a:r>
              <a:rPr lang="en-US" sz="3200" b="1" dirty="0" smtClean="0">
                <a:sym typeface="Wingdings"/>
              </a:rPr>
              <a:t>Intervals</a:t>
            </a:r>
            <a:endParaRPr lang="en-US" sz="3200" b="1" dirty="0"/>
          </a:p>
        </p:txBody>
      </p:sp>
      <p:sp>
        <p:nvSpPr>
          <p:cNvPr id="18" name="Rectangle 17"/>
          <p:cNvSpPr/>
          <p:nvPr/>
        </p:nvSpPr>
        <p:spPr>
          <a:xfrm>
            <a:off x="4404281" y="2336177"/>
            <a:ext cx="679393" cy="584776"/>
          </a:xfrm>
          <a:prstGeom prst="rect">
            <a:avLst/>
          </a:prstGeom>
        </p:spPr>
        <p:txBody>
          <a:bodyPr wrap="none">
            <a:spAutoFit/>
          </a:bodyPr>
          <a:lstStyle/>
          <a:p>
            <a:r>
              <a:rPr lang="en-US" sz="3200" dirty="0"/>
              <a:t> </a:t>
            </a:r>
            <a:r>
              <a:rPr lang="en-US" sz="3200" dirty="0" smtClean="0">
                <a:sym typeface="Wingdings"/>
              </a:rPr>
              <a:t> </a:t>
            </a:r>
            <a:endParaRPr lang="en-US" sz="3200" dirty="0"/>
          </a:p>
        </p:txBody>
      </p:sp>
    </p:spTree>
    <p:extLst>
      <p:ext uri="{BB962C8B-B14F-4D97-AF65-F5344CB8AC3E}">
        <p14:creationId xmlns:p14="http://schemas.microsoft.com/office/powerpoint/2010/main" val="2614142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391" y="274638"/>
            <a:ext cx="8609997" cy="1143000"/>
          </a:xfrm>
        </p:spPr>
        <p:txBody>
          <a:bodyPr>
            <a:normAutofit fontScale="90000"/>
          </a:bodyPr>
          <a:lstStyle/>
          <a:p>
            <a:r>
              <a:rPr lang="en-US" dirty="0" smtClean="0"/>
              <a:t>Application:  2-Server </a:t>
            </a:r>
            <a:br>
              <a:rPr lang="en-US" dirty="0" smtClean="0"/>
            </a:br>
            <a:r>
              <a:rPr lang="en-US" b="1" dirty="0" smtClean="0"/>
              <a:t>Private Database Queries</a:t>
            </a:r>
            <a:endParaRPr lang="en-US" b="1" dirty="0"/>
          </a:p>
        </p:txBody>
      </p:sp>
      <p:pic>
        <p:nvPicPr>
          <p:cNvPr id="8" name="Picture 2" descr="C:\Users\elette\AppData\Local\Microsoft\Windows\Temporary Internet Files\Content.IE5\ZP3ZWNWF\MC90043486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6558" y="1449670"/>
            <a:ext cx="1055101" cy="1055101"/>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TextBox 16"/>
          <p:cNvSpPr txBox="1"/>
          <p:nvPr/>
        </p:nvSpPr>
        <p:spPr>
          <a:xfrm>
            <a:off x="9353175" y="1749564"/>
            <a:ext cx="6845567" cy="892552"/>
          </a:xfrm>
          <a:prstGeom prst="rect">
            <a:avLst/>
          </a:prstGeom>
          <a:noFill/>
        </p:spPr>
        <p:txBody>
          <a:bodyPr wrap="none" rtlCol="0">
            <a:spAutoFit/>
          </a:bodyPr>
          <a:lstStyle/>
          <a:p>
            <a:pPr marL="285750" indent="-285750">
              <a:buFont typeface="Arial"/>
              <a:buChar char="•"/>
            </a:pPr>
            <a:r>
              <a:rPr lang="en-US" sz="2800" dirty="0" smtClean="0">
                <a:latin typeface="Gill Sans MT"/>
                <a:cs typeface="Gill Sans MT"/>
              </a:rPr>
              <a:t>“Attribute-Based” Information Retrieval</a:t>
            </a:r>
          </a:p>
          <a:p>
            <a:pPr lvl="1"/>
            <a:r>
              <a:rPr lang="en-US" sz="2400" i="1" dirty="0" smtClean="0">
                <a:solidFill>
                  <a:schemeClr val="tx1">
                    <a:lumMod val="50000"/>
                    <a:lumOff val="50000"/>
                  </a:schemeClr>
                </a:solidFill>
                <a:latin typeface="Gill Sans MT"/>
                <a:cs typeface="Gill Sans MT"/>
              </a:rPr>
              <a:t>Multi-keyword search, Range queries, DB statistics, …</a:t>
            </a:r>
            <a:endParaRPr lang="en-US" sz="2400" i="1" dirty="0">
              <a:solidFill>
                <a:schemeClr val="tx1">
                  <a:lumMod val="50000"/>
                  <a:lumOff val="50000"/>
                </a:schemeClr>
              </a:solidFill>
              <a:latin typeface="Gill Sans MT"/>
              <a:cs typeface="Gill Sans MT"/>
            </a:endParaRPr>
          </a:p>
        </p:txBody>
      </p:sp>
      <p:sp>
        <p:nvSpPr>
          <p:cNvPr id="6" name="Rectangle 5"/>
          <p:cNvSpPr/>
          <p:nvPr/>
        </p:nvSpPr>
        <p:spPr>
          <a:xfrm>
            <a:off x="0" y="5276156"/>
            <a:ext cx="9144000" cy="1384995"/>
          </a:xfrm>
          <a:prstGeom prst="rect">
            <a:avLst/>
          </a:prstGeom>
        </p:spPr>
        <p:txBody>
          <a:bodyPr wrap="square">
            <a:spAutoFit/>
          </a:bodyPr>
          <a:lstStyle/>
          <a:p>
            <a:pPr algn="ctr"/>
            <a:r>
              <a:rPr lang="en-US" sz="2800" dirty="0">
                <a:latin typeface="Gill Sans MT"/>
                <a:cs typeface="Gill Sans MT"/>
              </a:rPr>
              <a:t>Note: </a:t>
            </a:r>
          </a:p>
          <a:p>
            <a:pPr algn="ctr"/>
            <a:r>
              <a:rPr lang="en-US" sz="2800" dirty="0">
                <a:latin typeface="Gill Sans MT"/>
                <a:cs typeface="Gill Sans MT"/>
              </a:rPr>
              <a:t>Can </a:t>
            </a:r>
            <a:r>
              <a:rPr lang="en-US" sz="2800" b="1" dirty="0">
                <a:latin typeface="Gill Sans MT"/>
                <a:cs typeface="Gill Sans MT"/>
              </a:rPr>
              <a:t>apply function </a:t>
            </a:r>
            <a:r>
              <a:rPr lang="en-US" sz="2800" dirty="0">
                <a:latin typeface="Gill Sans MT"/>
                <a:cs typeface="Gill Sans MT"/>
              </a:rPr>
              <a:t>to any public parameters, </a:t>
            </a:r>
          </a:p>
          <a:p>
            <a:pPr algn="ctr"/>
            <a:r>
              <a:rPr lang="en-US" sz="2800" dirty="0">
                <a:latin typeface="Gill Sans MT"/>
                <a:cs typeface="Gill Sans MT"/>
              </a:rPr>
              <a:t>(not just index)</a:t>
            </a:r>
          </a:p>
        </p:txBody>
      </p:sp>
      <p:grpSp>
        <p:nvGrpSpPr>
          <p:cNvPr id="14" name="Group 13"/>
          <p:cNvGrpSpPr/>
          <p:nvPr/>
        </p:nvGrpSpPr>
        <p:grpSpPr>
          <a:xfrm>
            <a:off x="749337" y="1921057"/>
            <a:ext cx="7635545" cy="1416370"/>
            <a:chOff x="749337" y="2035017"/>
            <a:chExt cx="7635545" cy="1416370"/>
          </a:xfrm>
        </p:grpSpPr>
        <p:sp>
          <p:nvSpPr>
            <p:cNvPr id="45" name="Rectangle 44"/>
            <p:cNvSpPr/>
            <p:nvPr/>
          </p:nvSpPr>
          <p:spPr>
            <a:xfrm>
              <a:off x="749337" y="2035017"/>
              <a:ext cx="7635545" cy="1416370"/>
            </a:xfrm>
            <a:prstGeom prst="rect">
              <a:avLst/>
            </a:prstGeom>
            <a:solidFill>
              <a:srgbClr val="8EB4E3"/>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TextBox 46"/>
            <p:cNvSpPr txBox="1"/>
            <p:nvPr/>
          </p:nvSpPr>
          <p:spPr>
            <a:xfrm>
              <a:off x="1217973" y="2094021"/>
              <a:ext cx="6759783" cy="1261884"/>
            </a:xfrm>
            <a:prstGeom prst="rect">
              <a:avLst/>
            </a:prstGeom>
            <a:noFill/>
          </p:spPr>
          <p:txBody>
            <a:bodyPr wrap="none" rtlCol="0">
              <a:spAutoFit/>
            </a:bodyPr>
            <a:lstStyle/>
            <a:p>
              <a:pPr algn="ctr"/>
              <a:r>
                <a:rPr lang="en-US" sz="3200" dirty="0" smtClean="0">
                  <a:latin typeface="Gill Sans MT"/>
                  <a:cs typeface="Gill Sans MT"/>
                </a:rPr>
                <a:t>FSS for </a:t>
              </a:r>
              <a:r>
                <a:rPr lang="en-US" sz="3200" b="1" dirty="0" smtClean="0">
                  <a:latin typeface="Gill Sans MT"/>
                  <a:cs typeface="Gill Sans MT"/>
                </a:rPr>
                <a:t>more general </a:t>
              </a:r>
              <a:r>
                <a:rPr lang="en-US" sz="3200" dirty="0" smtClean="0">
                  <a:latin typeface="Gill Sans MT"/>
                  <a:cs typeface="Gill Sans MT"/>
                </a:rPr>
                <a:t>function classes  </a:t>
              </a:r>
            </a:p>
            <a:p>
              <a:pPr algn="ctr"/>
              <a:endParaRPr lang="en-US" sz="600" dirty="0" smtClean="0">
                <a:latin typeface="Gill Sans MT"/>
                <a:cs typeface="Gill Sans MT"/>
              </a:endParaRPr>
            </a:p>
            <a:p>
              <a:pPr algn="ctr"/>
              <a:r>
                <a:rPr lang="en-US" sz="3200" b="1" dirty="0" smtClean="0">
                  <a:latin typeface="Gill Sans MT"/>
                  <a:cs typeface="Gill Sans MT"/>
                </a:rPr>
                <a:t>     more expressive</a:t>
              </a:r>
              <a:r>
                <a:rPr lang="en-US" sz="3200" dirty="0" smtClean="0">
                  <a:latin typeface="Gill Sans MT"/>
                  <a:cs typeface="Gill Sans MT"/>
                </a:rPr>
                <a:t> database queries</a:t>
              </a:r>
            </a:p>
            <a:p>
              <a:pPr algn="ctr"/>
              <a:endParaRPr lang="en-US" sz="600" dirty="0" smtClean="0">
                <a:latin typeface="Gill Sans MT"/>
                <a:cs typeface="Gill Sans MT"/>
              </a:endParaRPr>
            </a:p>
          </p:txBody>
        </p:sp>
        <p:pic>
          <p:nvPicPr>
            <p:cNvPr id="13" name="Picture 12"/>
            <p:cNvPicPr>
              <a:picLocks noChangeAspect="1"/>
            </p:cNvPicPr>
            <p:nvPr/>
          </p:nvPicPr>
          <p:blipFill>
            <a:blip r:embed="rId4"/>
            <a:stretch>
              <a:fillRect/>
            </a:stretch>
          </p:blipFill>
          <p:spPr>
            <a:xfrm>
              <a:off x="1229294" y="2807552"/>
              <a:ext cx="494203" cy="347936"/>
            </a:xfrm>
            <a:prstGeom prst="rect">
              <a:avLst/>
            </a:prstGeom>
          </p:spPr>
        </p:pic>
      </p:grpSp>
      <p:grpSp>
        <p:nvGrpSpPr>
          <p:cNvPr id="16" name="Group 15"/>
          <p:cNvGrpSpPr/>
          <p:nvPr/>
        </p:nvGrpSpPr>
        <p:grpSpPr>
          <a:xfrm>
            <a:off x="-1213793" y="3605923"/>
            <a:ext cx="9865176" cy="1477327"/>
            <a:chOff x="-1230074" y="3994189"/>
            <a:chExt cx="9865176" cy="1477327"/>
          </a:xfrm>
        </p:grpSpPr>
        <p:grpSp>
          <p:nvGrpSpPr>
            <p:cNvPr id="18" name="Group 17"/>
            <p:cNvGrpSpPr/>
            <p:nvPr/>
          </p:nvGrpSpPr>
          <p:grpSpPr>
            <a:xfrm>
              <a:off x="456280" y="3994189"/>
              <a:ext cx="8178822" cy="1477327"/>
              <a:chOff x="-212386" y="4012449"/>
              <a:chExt cx="8178822" cy="1477327"/>
            </a:xfrm>
          </p:grpSpPr>
          <p:sp>
            <p:nvSpPr>
              <p:cNvPr id="20" name="TextBox 19"/>
              <p:cNvSpPr txBox="1"/>
              <p:nvPr/>
            </p:nvSpPr>
            <p:spPr>
              <a:xfrm>
                <a:off x="-212386" y="4012449"/>
                <a:ext cx="8178822" cy="1477327"/>
              </a:xfrm>
              <a:prstGeom prst="rect">
                <a:avLst/>
              </a:prstGeom>
              <a:solidFill>
                <a:schemeClr val="tx2">
                  <a:lumMod val="20000"/>
                  <a:lumOff val="80000"/>
                </a:schemeClr>
              </a:solidFill>
              <a:ln>
                <a:solidFill>
                  <a:schemeClr val="accent1"/>
                </a:solidFill>
              </a:ln>
            </p:spPr>
            <p:txBody>
              <a:bodyPr wrap="square" rtlCol="0">
                <a:spAutoFit/>
              </a:bodyPr>
              <a:lstStyle/>
              <a:p>
                <a:r>
                  <a:rPr lang="en-US" sz="2800" b="1" dirty="0" smtClean="0"/>
                  <a:t> Counting Queries</a:t>
                </a:r>
                <a:r>
                  <a:rPr lang="en-US" sz="2800" dirty="0" smtClean="0"/>
                  <a:t>:  </a:t>
                </a:r>
                <a:r>
                  <a:rPr lang="en-US" sz="2800" i="1" dirty="0" smtClean="0"/>
                  <a:t>f</a:t>
                </a:r>
                <a:r>
                  <a:rPr lang="en-US" sz="2800" dirty="0" smtClean="0"/>
                  <a:t> outputs {0,1} in </a:t>
                </a:r>
              </a:p>
              <a:p>
                <a:endParaRPr lang="en-US" sz="600" dirty="0" smtClean="0"/>
              </a:p>
              <a:p>
                <a:r>
                  <a:rPr lang="en-US" sz="2800" b="1" dirty="0" smtClean="0"/>
                  <a:t> Recovery Queries</a:t>
                </a:r>
                <a:r>
                  <a:rPr lang="en-US" sz="2800" dirty="0" smtClean="0"/>
                  <a:t>: for </a:t>
                </a:r>
                <a:r>
                  <a:rPr lang="en-US" sz="2800" i="1" dirty="0" smtClean="0"/>
                  <a:t>m</a:t>
                </a:r>
                <a:r>
                  <a:rPr lang="en-US" sz="2800" dirty="0" smtClean="0"/>
                  <a:t> items, </a:t>
                </a:r>
                <a:br>
                  <a:rPr lang="en-US" sz="2800" dirty="0" smtClean="0"/>
                </a:br>
                <a:r>
                  <a:rPr lang="en-US" sz="2800" dirty="0" smtClean="0"/>
                  <a:t>    using linear ECC / sketching techniques </a:t>
                </a:r>
                <a:r>
                  <a:rPr lang="en-US" sz="2800" dirty="0" smtClean="0">
                    <a:solidFill>
                      <a:schemeClr val="tx1">
                        <a:lumMod val="50000"/>
                        <a:lumOff val="50000"/>
                      </a:schemeClr>
                    </a:solidFill>
                  </a:rPr>
                  <a:t>(</a:t>
                </a:r>
                <a:r>
                  <a:rPr lang="en-US" sz="2800" dirty="0" err="1" smtClean="0">
                    <a:solidFill>
                      <a:schemeClr val="tx1">
                        <a:lumMod val="50000"/>
                        <a:lumOff val="50000"/>
                      </a:schemeClr>
                    </a:solidFill>
                  </a:rPr>
                  <a:t>eg</a:t>
                </a:r>
                <a:r>
                  <a:rPr lang="en-US" sz="2800" dirty="0" smtClean="0">
                    <a:solidFill>
                      <a:schemeClr val="tx1">
                        <a:lumMod val="50000"/>
                        <a:lumOff val="50000"/>
                      </a:schemeClr>
                    </a:solidFill>
                  </a:rPr>
                  <a:t>, [OS07])</a:t>
                </a:r>
                <a:endParaRPr lang="en-US" sz="2800" dirty="0">
                  <a:solidFill>
                    <a:schemeClr val="tx1">
                      <a:lumMod val="50000"/>
                      <a:lumOff val="50000"/>
                    </a:schemeClr>
                  </a:solidFill>
                </a:endParaRPr>
              </a:p>
            </p:txBody>
          </p:sp>
          <p:pic>
            <p:nvPicPr>
              <p:cNvPr id="21" name="Picture 20"/>
              <p:cNvPicPr>
                <a:picLocks noChangeAspect="1"/>
              </p:cNvPicPr>
              <p:nvPr/>
            </p:nvPicPr>
            <p:blipFill>
              <a:blip r:embed="rId5"/>
              <a:stretch>
                <a:fillRect/>
              </a:stretch>
            </p:blipFill>
            <p:spPr>
              <a:xfrm>
                <a:off x="5264276" y="4172007"/>
                <a:ext cx="406400" cy="304800"/>
              </a:xfrm>
              <a:prstGeom prst="rect">
                <a:avLst/>
              </a:prstGeom>
            </p:spPr>
          </p:pic>
        </p:grpSp>
        <p:pic>
          <p:nvPicPr>
            <p:cNvPr id="19" name="Picture 18"/>
            <p:cNvPicPr>
              <a:picLocks noChangeAspect="1"/>
            </p:cNvPicPr>
            <p:nvPr/>
          </p:nvPicPr>
          <p:blipFill>
            <a:blip r:embed="rId6"/>
            <a:stretch>
              <a:fillRect/>
            </a:stretch>
          </p:blipFill>
          <p:spPr>
            <a:xfrm>
              <a:off x="-1230074" y="4356947"/>
              <a:ext cx="330200" cy="203200"/>
            </a:xfrm>
            <a:prstGeom prst="rect">
              <a:avLst/>
            </a:prstGeom>
          </p:spPr>
        </p:pic>
      </p:grpSp>
    </p:spTree>
    <p:extLst>
      <p:ext uri="{BB962C8B-B14F-4D97-AF65-F5344CB8AC3E}">
        <p14:creationId xmlns:p14="http://schemas.microsoft.com/office/powerpoint/2010/main" val="1024208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93590" y="1436653"/>
            <a:ext cx="8309491" cy="2775119"/>
          </a:xfrm>
          <a:prstGeom prst="rect">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6545093" y="3190903"/>
            <a:ext cx="1155974" cy="684097"/>
          </a:xfrm>
          <a:prstGeom prst="rect">
            <a:avLst/>
          </a:prstGeom>
          <a:solidFill>
            <a:schemeClr val="tx2">
              <a:lumMod val="40000"/>
              <a:lumOff val="60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dirty="0" smtClean="0"/>
              <a:t>Improved DPF Construction</a:t>
            </a:r>
            <a:endParaRPr lang="en-US" dirty="0"/>
          </a:p>
        </p:txBody>
      </p:sp>
      <p:sp>
        <p:nvSpPr>
          <p:cNvPr id="3" name="Content Placeholder 2"/>
          <p:cNvSpPr>
            <a:spLocks noGrp="1"/>
          </p:cNvSpPr>
          <p:nvPr>
            <p:ph idx="1"/>
          </p:nvPr>
        </p:nvSpPr>
        <p:spPr/>
        <p:txBody>
          <a:bodyPr/>
          <a:lstStyle/>
          <a:p>
            <a:r>
              <a:rPr lang="en-US" u="sng" dirty="0" smtClean="0"/>
              <a:t>Theorem</a:t>
            </a:r>
            <a:r>
              <a:rPr lang="en-US" dirty="0" smtClean="0"/>
              <a:t>:   Assuming Pseudorandom Generators (PRG) with seed length </a:t>
            </a:r>
            <a:r>
              <a:rPr lang="en-US" dirty="0" err="1" smtClean="0">
                <a:latin typeface="Lucida Grande"/>
                <a:ea typeface="Lucida Grande"/>
                <a:cs typeface="Lucida Grande"/>
              </a:rPr>
              <a:t>λ</a:t>
            </a:r>
            <a:r>
              <a:rPr lang="en-US" dirty="0" smtClean="0"/>
              <a:t>,  there exist Distributed Point Functions (DPF) for </a:t>
            </a:r>
            <a:br>
              <a:rPr lang="en-US" dirty="0" smtClean="0"/>
            </a:br>
            <a:r>
              <a:rPr lang="en-US" sz="1200" dirty="0" smtClean="0"/>
              <a:t/>
            </a:r>
            <a:br>
              <a:rPr lang="en-US" sz="1200" dirty="0" smtClean="0"/>
            </a:br>
            <a:r>
              <a:rPr lang="en-US" dirty="0" smtClean="0"/>
              <a:t>		</a:t>
            </a:r>
            <a:r>
              <a:rPr lang="en-US" i="1" dirty="0" err="1" smtClean="0"/>
              <a:t>f</a:t>
            </a:r>
            <a:r>
              <a:rPr lang="en-US" i="1" baseline="-25000" dirty="0" err="1" smtClean="0"/>
              <a:t>a,b</a:t>
            </a:r>
            <a:r>
              <a:rPr lang="en-US" dirty="0" smtClean="0"/>
              <a:t>: {0,1}</a:t>
            </a:r>
            <a:r>
              <a:rPr lang="en-US" i="1" baseline="30000" dirty="0" smtClean="0"/>
              <a:t>n</a:t>
            </a:r>
            <a:r>
              <a:rPr lang="en-US" dirty="0" smtClean="0"/>
              <a:t> </a:t>
            </a:r>
            <a:r>
              <a:rPr lang="en-US" dirty="0" smtClean="0">
                <a:sym typeface="Wingdings"/>
              </a:rPr>
              <a:t> G</a:t>
            </a:r>
            <a:r>
              <a:rPr lang="en-US" dirty="0">
                <a:sym typeface="Wingdings"/>
              </a:rPr>
              <a:t> </a:t>
            </a:r>
            <a:r>
              <a:rPr lang="en-US" dirty="0" smtClean="0">
                <a:sym typeface="Wingdings"/>
              </a:rPr>
              <a:t>   with key size  </a:t>
            </a:r>
            <a:r>
              <a:rPr lang="en-US" i="1" dirty="0" smtClean="0">
                <a:sym typeface="Wingdings"/>
              </a:rPr>
              <a:t>O</a:t>
            </a:r>
            <a:r>
              <a:rPr lang="en-US" dirty="0" smtClean="0">
                <a:sym typeface="Wingdings"/>
              </a:rPr>
              <a:t>(</a:t>
            </a:r>
            <a:r>
              <a:rPr lang="en-US" i="1" dirty="0" err="1" smtClean="0">
                <a:sym typeface="Wingdings"/>
              </a:rPr>
              <a:t>n</a:t>
            </a:r>
            <a:r>
              <a:rPr lang="en-US" i="1" dirty="0" err="1" smtClean="0">
                <a:latin typeface="Lucida Grande"/>
                <a:ea typeface="Lucida Grande"/>
                <a:cs typeface="Lucida Grande"/>
                <a:sym typeface="Wingdings"/>
              </a:rPr>
              <a:t>λ</a:t>
            </a:r>
            <a:r>
              <a:rPr lang="en-US" dirty="0" smtClean="0">
                <a:sym typeface="Wingdings"/>
              </a:rPr>
              <a:t>)</a:t>
            </a:r>
            <a:br>
              <a:rPr lang="en-US" dirty="0" smtClean="0">
                <a:sym typeface="Wingdings"/>
              </a:rPr>
            </a:br>
            <a:r>
              <a:rPr lang="en-US" sz="2000" dirty="0" smtClean="0">
                <a:sym typeface="Wingdings"/>
              </a:rPr>
              <a:t/>
            </a:r>
            <a:br>
              <a:rPr lang="en-US" sz="2000" dirty="0" smtClean="0">
                <a:sym typeface="Wingdings"/>
              </a:rPr>
            </a:br>
            <a:endParaRPr lang="en-US" sz="2800" dirty="0">
              <a:solidFill>
                <a:schemeClr val="tx1">
                  <a:lumMod val="50000"/>
                  <a:lumOff val="50000"/>
                </a:schemeClr>
              </a:solidFill>
              <a:sym typeface="Wingdings"/>
            </a:endParaRPr>
          </a:p>
          <a:p>
            <a:r>
              <a:rPr lang="en-US" sz="2800" u="sng" dirty="0" smtClean="0">
                <a:solidFill>
                  <a:schemeClr val="tx1">
                    <a:lumMod val="65000"/>
                    <a:lumOff val="35000"/>
                  </a:schemeClr>
                </a:solidFill>
                <a:sym typeface="Wingdings"/>
              </a:rPr>
              <a:t>Theorem</a:t>
            </a:r>
            <a:r>
              <a:rPr lang="en-US" sz="2800" dirty="0" smtClean="0">
                <a:solidFill>
                  <a:schemeClr val="tx1">
                    <a:lumMod val="65000"/>
                    <a:lumOff val="35000"/>
                  </a:schemeClr>
                </a:solidFill>
                <a:sym typeface="Wingdings"/>
              </a:rPr>
              <a:t> [GI14]:  Assuming PRGs, there exist DPFs with key size </a:t>
            </a:r>
            <a:endParaRPr lang="en-US" dirty="0">
              <a:solidFill>
                <a:schemeClr val="tx1">
                  <a:lumMod val="65000"/>
                  <a:lumOff val="35000"/>
                </a:schemeClr>
              </a:solidFill>
            </a:endParaRPr>
          </a:p>
        </p:txBody>
      </p:sp>
      <p:cxnSp>
        <p:nvCxnSpPr>
          <p:cNvPr id="7" name="Straight Connector 6"/>
          <p:cNvCxnSpPr/>
          <p:nvPr/>
        </p:nvCxnSpPr>
        <p:spPr>
          <a:xfrm>
            <a:off x="457200" y="4509592"/>
            <a:ext cx="7976527" cy="0"/>
          </a:xfrm>
          <a:prstGeom prst="line">
            <a:avLst/>
          </a:prstGeom>
        </p:spPr>
        <p:style>
          <a:lnRef idx="2">
            <a:schemeClr val="accent1"/>
          </a:lnRef>
          <a:fillRef idx="0">
            <a:schemeClr val="accent1"/>
          </a:fillRef>
          <a:effectRef idx="1">
            <a:schemeClr val="accent1"/>
          </a:effectRef>
          <a:fontRef idx="minor">
            <a:schemeClr val="tx1"/>
          </a:fontRef>
        </p:style>
      </p:cxnSp>
      <p:sp>
        <p:nvSpPr>
          <p:cNvPr id="8" name="Rectangle 7"/>
          <p:cNvSpPr/>
          <p:nvPr/>
        </p:nvSpPr>
        <p:spPr>
          <a:xfrm>
            <a:off x="-5093860" y="3842440"/>
            <a:ext cx="4426775" cy="369332"/>
          </a:xfrm>
          <a:prstGeom prst="rect">
            <a:avLst/>
          </a:prstGeom>
        </p:spPr>
        <p:txBody>
          <a:bodyPr wrap="none">
            <a:spAutoFit/>
          </a:bodyPr>
          <a:lstStyle/>
          <a:p>
            <a:r>
              <a:rPr lang="en-US" dirty="0">
                <a:solidFill>
                  <a:schemeClr val="tx1">
                    <a:lumMod val="50000"/>
                    <a:lumOff val="50000"/>
                  </a:schemeClr>
                </a:solidFill>
                <a:sym typeface="Wingdings"/>
              </a:rPr>
              <a:t>				   (where </a:t>
            </a:r>
            <a:r>
              <a:rPr lang="en-US" i="1" dirty="0" err="1">
                <a:solidFill>
                  <a:schemeClr val="tx1">
                    <a:lumMod val="50000"/>
                    <a:lumOff val="50000"/>
                  </a:schemeClr>
                </a:solidFill>
                <a:latin typeface="Lucida Grande"/>
                <a:ea typeface="Lucida Grande"/>
                <a:cs typeface="Lucida Grande"/>
                <a:sym typeface="Wingdings"/>
              </a:rPr>
              <a:t>λ</a:t>
            </a:r>
            <a:r>
              <a:rPr lang="en-US" dirty="0">
                <a:solidFill>
                  <a:schemeClr val="tx1">
                    <a:lumMod val="50000"/>
                    <a:lumOff val="50000"/>
                  </a:schemeClr>
                </a:solidFill>
                <a:sym typeface="Wingdings"/>
              </a:rPr>
              <a:t> = |PRG seed|)</a:t>
            </a:r>
            <a:endParaRPr lang="en-US" dirty="0"/>
          </a:p>
        </p:txBody>
      </p:sp>
      <p:sp>
        <p:nvSpPr>
          <p:cNvPr id="12" name="Rectangle 11"/>
          <p:cNvSpPr/>
          <p:nvPr/>
        </p:nvSpPr>
        <p:spPr>
          <a:xfrm>
            <a:off x="2829664" y="5030296"/>
            <a:ext cx="1843078" cy="500500"/>
          </a:xfrm>
          <a:prstGeom prst="rect">
            <a:avLst/>
          </a:prstGeom>
          <a:solidFill>
            <a:schemeClr val="tx2">
              <a:lumMod val="40000"/>
              <a:lumOff val="60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a:stretch>
            <a:fillRect/>
          </a:stretch>
        </p:blipFill>
        <p:spPr>
          <a:xfrm>
            <a:off x="2894788" y="5079135"/>
            <a:ext cx="1638300" cy="419100"/>
          </a:xfrm>
          <a:prstGeom prst="rect">
            <a:avLst/>
          </a:prstGeom>
        </p:spPr>
      </p:pic>
    </p:spTree>
    <p:extLst>
      <p:ext uri="{BB962C8B-B14F-4D97-AF65-F5344CB8AC3E}">
        <p14:creationId xmlns:p14="http://schemas.microsoft.com/office/powerpoint/2010/main" val="1789554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20998" y="1567640"/>
            <a:ext cx="8165802" cy="1123039"/>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dirty="0" smtClean="0"/>
              <a:t>Cheaper than FHE-Based Solutions!</a:t>
            </a:r>
            <a:endParaRPr lang="en-US" dirty="0"/>
          </a:p>
        </p:txBody>
      </p:sp>
      <p:sp>
        <p:nvSpPr>
          <p:cNvPr id="3" name="Content Placeholder 2"/>
          <p:cNvSpPr>
            <a:spLocks noGrp="1"/>
          </p:cNvSpPr>
          <p:nvPr>
            <p:ph idx="1"/>
          </p:nvPr>
        </p:nvSpPr>
        <p:spPr>
          <a:xfrm>
            <a:off x="685134" y="1600200"/>
            <a:ext cx="8229600" cy="4814167"/>
          </a:xfrm>
        </p:spPr>
        <p:txBody>
          <a:bodyPr>
            <a:normAutofit/>
          </a:bodyPr>
          <a:lstStyle/>
          <a:p>
            <a:pPr marL="0" indent="0">
              <a:buNone/>
            </a:pPr>
            <a:r>
              <a:rPr lang="en-US" b="1" dirty="0" smtClean="0"/>
              <a:t>Fully </a:t>
            </a:r>
            <a:r>
              <a:rPr lang="en-US" b="1" dirty="0" err="1" smtClean="0"/>
              <a:t>Homomorphic</a:t>
            </a:r>
            <a:r>
              <a:rPr lang="en-US" b="1" dirty="0" smtClean="0"/>
              <a:t> Encryption</a:t>
            </a:r>
            <a:r>
              <a:rPr lang="en-US" dirty="0" smtClean="0"/>
              <a:t> provides similar applications with </a:t>
            </a:r>
            <a:r>
              <a:rPr lang="en-US" dirty="0" smtClean="0">
                <a:latin typeface="+mn-lt"/>
              </a:rPr>
              <a:t>1</a:t>
            </a:r>
            <a:r>
              <a:rPr lang="en-US" dirty="0" smtClean="0"/>
              <a:t> server</a:t>
            </a:r>
          </a:p>
          <a:p>
            <a:pPr marL="0" indent="0">
              <a:buNone/>
            </a:pPr>
            <a:endParaRPr lang="en-US" sz="2400" dirty="0" smtClean="0"/>
          </a:p>
          <a:p>
            <a:pPr marL="57150" indent="0">
              <a:buNone/>
            </a:pPr>
            <a:r>
              <a:rPr lang="en-US" dirty="0" smtClean="0"/>
              <a:t>But with FSS…</a:t>
            </a:r>
          </a:p>
          <a:p>
            <a:r>
              <a:rPr lang="en-US" sz="2800" b="1" dirty="0" smtClean="0"/>
              <a:t>Assumptions</a:t>
            </a:r>
            <a:r>
              <a:rPr lang="en-US" sz="2800" dirty="0" smtClean="0"/>
              <a:t> much lighter!  (OWF </a:t>
            </a:r>
            <a:r>
              <a:rPr lang="en-US" sz="2800" dirty="0" err="1" smtClean="0"/>
              <a:t>vs</a:t>
            </a:r>
            <a:r>
              <a:rPr lang="en-US" sz="2800" dirty="0" smtClean="0"/>
              <a:t> LWE)</a:t>
            </a:r>
          </a:p>
          <a:p>
            <a:r>
              <a:rPr lang="en-US" sz="2800" b="1" dirty="0" smtClean="0"/>
              <a:t>Server-side computation </a:t>
            </a:r>
            <a:r>
              <a:rPr lang="en-US" sz="2800" dirty="0" smtClean="0"/>
              <a:t>much lower!  </a:t>
            </a:r>
            <a:br>
              <a:rPr lang="en-US" sz="2800" dirty="0" smtClean="0"/>
            </a:br>
            <a:r>
              <a:rPr lang="en-US" sz="2800" dirty="0" smtClean="0"/>
              <a:t>(no expensive </a:t>
            </a:r>
            <a:r>
              <a:rPr lang="en-US" sz="2800" dirty="0" err="1" smtClean="0"/>
              <a:t>hom</a:t>
            </a:r>
            <a:r>
              <a:rPr lang="en-US" sz="2800" dirty="0" smtClean="0"/>
              <a:t> </a:t>
            </a:r>
            <a:r>
              <a:rPr lang="en-US" sz="2800" dirty="0" err="1" smtClean="0"/>
              <a:t>eval</a:t>
            </a:r>
            <a:r>
              <a:rPr lang="en-US" sz="2800" dirty="0" smtClean="0"/>
              <a:t>)</a:t>
            </a:r>
          </a:p>
          <a:p>
            <a:r>
              <a:rPr lang="en-US" sz="2800" b="1" dirty="0" smtClean="0"/>
              <a:t>Communication complexity</a:t>
            </a:r>
            <a:r>
              <a:rPr lang="en-US" sz="2800" dirty="0" smtClean="0"/>
              <a:t> much less!</a:t>
            </a:r>
            <a:br>
              <a:rPr lang="en-US" sz="2800" dirty="0" smtClean="0"/>
            </a:br>
            <a:r>
              <a:rPr lang="en-US" sz="2800" dirty="0" smtClean="0"/>
              <a:t>(</a:t>
            </a:r>
            <a:r>
              <a:rPr lang="en-US" sz="2800" dirty="0" err="1" smtClean="0"/>
              <a:t>eg</a:t>
            </a:r>
            <a:r>
              <a:rPr lang="en-US" sz="2800" dirty="0" smtClean="0"/>
              <a:t>, single bit, not CT)</a:t>
            </a:r>
          </a:p>
          <a:p>
            <a:endParaRPr lang="en-US" dirty="0"/>
          </a:p>
        </p:txBody>
      </p:sp>
    </p:spTree>
    <p:extLst>
      <p:ext uri="{BB962C8B-B14F-4D97-AF65-F5344CB8AC3E}">
        <p14:creationId xmlns:p14="http://schemas.microsoft.com/office/powerpoint/2010/main" val="634395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Today’s Talk</a:t>
            </a:r>
            <a:endParaRPr lang="en-US" dirty="0"/>
          </a:p>
        </p:txBody>
      </p:sp>
      <p:sp>
        <p:nvSpPr>
          <p:cNvPr id="4" name="Rectangle 3"/>
          <p:cNvSpPr/>
          <p:nvPr/>
        </p:nvSpPr>
        <p:spPr>
          <a:xfrm>
            <a:off x="0" y="1417638"/>
            <a:ext cx="9144000" cy="5440362"/>
          </a:xfrm>
          <a:prstGeom prst="rect">
            <a:avLst/>
          </a:prstGeom>
          <a:gradFill>
            <a:gsLst>
              <a:gs pos="0">
                <a:schemeClr val="accent3">
                  <a:lumMod val="40000"/>
                  <a:lumOff val="60000"/>
                </a:schemeClr>
              </a:gs>
              <a:gs pos="100000">
                <a:srgbClr val="00AA01"/>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extBox 15"/>
          <p:cNvSpPr txBox="1"/>
          <p:nvPr/>
        </p:nvSpPr>
        <p:spPr>
          <a:xfrm>
            <a:off x="-989655" y="1567072"/>
            <a:ext cx="184666" cy="369332"/>
          </a:xfrm>
          <a:prstGeom prst="rect">
            <a:avLst/>
          </a:prstGeom>
          <a:noFill/>
        </p:spPr>
        <p:txBody>
          <a:bodyPr wrap="none" rtlCol="0">
            <a:spAutoFit/>
          </a:bodyPr>
          <a:lstStyle/>
          <a:p>
            <a:endParaRPr lang="en-US" dirty="0"/>
          </a:p>
        </p:txBody>
      </p:sp>
      <p:sp>
        <p:nvSpPr>
          <p:cNvPr id="17" name="Rectangle 16"/>
          <p:cNvSpPr/>
          <p:nvPr/>
        </p:nvSpPr>
        <p:spPr>
          <a:xfrm>
            <a:off x="4696" y="1418617"/>
            <a:ext cx="9144000" cy="2920018"/>
          </a:xfrm>
          <a:prstGeom prst="rect">
            <a:avLst/>
          </a:prstGeom>
          <a:gradFill flip="none" rotWithShape="1">
            <a:gsLst>
              <a:gs pos="0">
                <a:schemeClr val="accent2">
                  <a:lumMod val="60000"/>
                  <a:lumOff val="40000"/>
                </a:schemeClr>
              </a:gs>
              <a:gs pos="100000">
                <a:schemeClr val="accent2">
                  <a:lumMod val="7500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 name="Straight Arrow Connector 6"/>
          <p:cNvCxnSpPr/>
          <p:nvPr/>
        </p:nvCxnSpPr>
        <p:spPr>
          <a:xfrm flipV="1">
            <a:off x="8890401" y="1403453"/>
            <a:ext cx="0" cy="5454547"/>
          </a:xfrm>
          <a:prstGeom prst="straightConnector1">
            <a:avLst/>
          </a:prstGeom>
          <a:ln w="38100">
            <a:solidFill>
              <a:schemeClr val="tx1"/>
            </a:solidFill>
            <a:tailEnd type="stealth" w="lg" len="lg"/>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7223443" y="1403453"/>
            <a:ext cx="1595309" cy="523220"/>
          </a:xfrm>
          <a:prstGeom prst="rect">
            <a:avLst/>
          </a:prstGeom>
          <a:noFill/>
        </p:spPr>
        <p:txBody>
          <a:bodyPr wrap="none" rtlCol="0">
            <a:spAutoFit/>
          </a:bodyPr>
          <a:lstStyle/>
          <a:p>
            <a:r>
              <a:rPr lang="en-US" sz="2800" dirty="0" smtClean="0"/>
              <a:t>All P/poly</a:t>
            </a:r>
            <a:endParaRPr lang="en-US" sz="2800" dirty="0"/>
          </a:p>
        </p:txBody>
      </p:sp>
      <p:sp>
        <p:nvSpPr>
          <p:cNvPr id="11" name="TextBox 10"/>
          <p:cNvSpPr txBox="1"/>
          <p:nvPr/>
        </p:nvSpPr>
        <p:spPr>
          <a:xfrm>
            <a:off x="6412454" y="5683915"/>
            <a:ext cx="2424913" cy="461665"/>
          </a:xfrm>
          <a:prstGeom prst="rect">
            <a:avLst/>
          </a:prstGeom>
          <a:noFill/>
        </p:spPr>
        <p:txBody>
          <a:bodyPr wrap="none" rtlCol="0">
            <a:spAutoFit/>
          </a:bodyPr>
          <a:lstStyle/>
          <a:p>
            <a:r>
              <a:rPr lang="en-US" sz="2400" dirty="0" smtClean="0"/>
              <a:t>Interval Functions</a:t>
            </a:r>
            <a:endParaRPr lang="en-US" sz="2400" dirty="0"/>
          </a:p>
        </p:txBody>
      </p:sp>
      <p:sp>
        <p:nvSpPr>
          <p:cNvPr id="12" name="TextBox 11"/>
          <p:cNvSpPr txBox="1"/>
          <p:nvPr/>
        </p:nvSpPr>
        <p:spPr>
          <a:xfrm>
            <a:off x="8093536" y="5007542"/>
            <a:ext cx="651440" cy="461665"/>
          </a:xfrm>
          <a:prstGeom prst="rect">
            <a:avLst/>
          </a:prstGeom>
          <a:noFill/>
        </p:spPr>
        <p:txBody>
          <a:bodyPr wrap="none" rtlCol="0">
            <a:spAutoFit/>
          </a:bodyPr>
          <a:lstStyle/>
          <a:p>
            <a:r>
              <a:rPr lang="en-US" sz="2400" dirty="0" smtClean="0"/>
              <a:t>NC</a:t>
            </a:r>
            <a:r>
              <a:rPr lang="en-US" sz="2400" baseline="30000" dirty="0" smtClean="0"/>
              <a:t>0</a:t>
            </a:r>
            <a:endParaRPr lang="en-US" sz="2400" baseline="30000" dirty="0"/>
          </a:p>
        </p:txBody>
      </p:sp>
      <p:sp>
        <p:nvSpPr>
          <p:cNvPr id="13" name="TextBox 12"/>
          <p:cNvSpPr txBox="1"/>
          <p:nvPr/>
        </p:nvSpPr>
        <p:spPr>
          <a:xfrm>
            <a:off x="8075170" y="3821135"/>
            <a:ext cx="729236" cy="523220"/>
          </a:xfrm>
          <a:prstGeom prst="rect">
            <a:avLst/>
          </a:prstGeom>
          <a:noFill/>
        </p:spPr>
        <p:txBody>
          <a:bodyPr wrap="none" rtlCol="0">
            <a:spAutoFit/>
          </a:bodyPr>
          <a:lstStyle/>
          <a:p>
            <a:r>
              <a:rPr lang="en-US" sz="2800" dirty="0" smtClean="0"/>
              <a:t>AC</a:t>
            </a:r>
            <a:r>
              <a:rPr lang="en-US" sz="2800" baseline="30000" dirty="0" smtClean="0"/>
              <a:t>0</a:t>
            </a:r>
            <a:endParaRPr lang="en-US" sz="2800" baseline="30000" dirty="0"/>
          </a:p>
        </p:txBody>
      </p:sp>
      <p:cxnSp>
        <p:nvCxnSpPr>
          <p:cNvPr id="19" name="Straight Connector 18"/>
          <p:cNvCxnSpPr/>
          <p:nvPr/>
        </p:nvCxnSpPr>
        <p:spPr>
          <a:xfrm>
            <a:off x="0" y="4345492"/>
            <a:ext cx="9148696" cy="0"/>
          </a:xfrm>
          <a:prstGeom prst="line">
            <a:avLst/>
          </a:prstGeom>
          <a:ln w="3175" cmpd="sng">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127320" y="4290648"/>
            <a:ext cx="1113180" cy="646331"/>
          </a:xfrm>
          <a:prstGeom prst="rect">
            <a:avLst/>
          </a:prstGeom>
          <a:noFill/>
        </p:spPr>
        <p:txBody>
          <a:bodyPr wrap="none" rtlCol="0">
            <a:spAutoFit/>
          </a:bodyPr>
          <a:lstStyle/>
          <a:p>
            <a:r>
              <a:rPr lang="en-US" sz="3600" dirty="0" smtClean="0"/>
              <a:t>OWF</a:t>
            </a:r>
            <a:endParaRPr lang="en-US" sz="3600" dirty="0"/>
          </a:p>
        </p:txBody>
      </p:sp>
      <p:sp>
        <p:nvSpPr>
          <p:cNvPr id="24" name="Rectangular Callout 23"/>
          <p:cNvSpPr/>
          <p:nvPr/>
        </p:nvSpPr>
        <p:spPr>
          <a:xfrm>
            <a:off x="91642" y="5007543"/>
            <a:ext cx="2819707" cy="779377"/>
          </a:xfrm>
          <a:prstGeom prst="wedgeRectCallout">
            <a:avLst>
              <a:gd name="adj1" fmla="val 33971"/>
              <a:gd name="adj2" fmla="val 7283"/>
            </a:avLst>
          </a:prstGeom>
          <a:solidFill>
            <a:schemeClr val="accent2">
              <a:lumMod val="75000"/>
            </a:schemeClr>
          </a:solidFill>
          <a:ln w="19050" cmpd="sng">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Key functions are PRFs</a:t>
            </a:r>
            <a:endParaRPr lang="en-US" sz="2200" dirty="0">
              <a:solidFill>
                <a:schemeClr val="tx1"/>
              </a:solidFill>
            </a:endParaRPr>
          </a:p>
        </p:txBody>
      </p:sp>
      <p:sp>
        <p:nvSpPr>
          <p:cNvPr id="32" name="Rectangular Callout 31"/>
          <p:cNvSpPr/>
          <p:nvPr/>
        </p:nvSpPr>
        <p:spPr>
          <a:xfrm>
            <a:off x="3063677" y="1475964"/>
            <a:ext cx="3653594" cy="924771"/>
          </a:xfrm>
          <a:prstGeom prst="wedgeRectCallout">
            <a:avLst>
              <a:gd name="adj1" fmla="val 42896"/>
              <a:gd name="adj2" fmla="val -37390"/>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General FSS from </a:t>
            </a:r>
          </a:p>
          <a:p>
            <a:pPr algn="ctr"/>
            <a:r>
              <a:rPr lang="en-US" sz="2200" dirty="0" smtClean="0">
                <a:solidFill>
                  <a:schemeClr val="tx1"/>
                </a:solidFill>
              </a:rPr>
              <a:t>Obfuscation (</a:t>
            </a:r>
            <a:r>
              <a:rPr lang="en-US" sz="2200" dirty="0" err="1" smtClean="0">
                <a:solidFill>
                  <a:schemeClr val="tx1"/>
                </a:solidFill>
              </a:rPr>
              <a:t>subexp</a:t>
            </a:r>
            <a:r>
              <a:rPr lang="en-US" sz="2200" dirty="0" smtClean="0">
                <a:solidFill>
                  <a:schemeClr val="tx1"/>
                </a:solidFill>
              </a:rPr>
              <a:t>-hard </a:t>
            </a:r>
            <a:r>
              <a:rPr lang="en-US" sz="2200" dirty="0" err="1" smtClean="0">
                <a:solidFill>
                  <a:schemeClr val="tx1"/>
                </a:solidFill>
              </a:rPr>
              <a:t>iO</a:t>
            </a:r>
            <a:r>
              <a:rPr lang="en-US" sz="2200" dirty="0" smtClean="0">
                <a:solidFill>
                  <a:schemeClr val="tx1"/>
                </a:solidFill>
              </a:rPr>
              <a:t>)</a:t>
            </a:r>
            <a:endParaRPr lang="en-US" sz="2200" dirty="0">
              <a:solidFill>
                <a:schemeClr val="tx1"/>
              </a:solidFill>
            </a:endParaRPr>
          </a:p>
        </p:txBody>
      </p:sp>
      <p:grpSp>
        <p:nvGrpSpPr>
          <p:cNvPr id="49" name="Group 48"/>
          <p:cNvGrpSpPr/>
          <p:nvPr/>
        </p:nvGrpSpPr>
        <p:grpSpPr>
          <a:xfrm>
            <a:off x="3609769" y="2067506"/>
            <a:ext cx="5203605" cy="1473836"/>
            <a:chOff x="3582159" y="2067506"/>
            <a:chExt cx="5203605" cy="1473836"/>
          </a:xfrm>
        </p:grpSpPr>
        <p:sp>
          <p:nvSpPr>
            <p:cNvPr id="34" name="TextBox 33"/>
            <p:cNvSpPr txBox="1"/>
            <p:nvPr/>
          </p:nvSpPr>
          <p:spPr>
            <a:xfrm>
              <a:off x="8056528" y="3018122"/>
              <a:ext cx="729236" cy="523220"/>
            </a:xfrm>
            <a:prstGeom prst="rect">
              <a:avLst/>
            </a:prstGeom>
            <a:noFill/>
          </p:spPr>
          <p:txBody>
            <a:bodyPr wrap="none" rtlCol="0">
              <a:spAutoFit/>
            </a:bodyPr>
            <a:lstStyle/>
            <a:p>
              <a:r>
                <a:rPr lang="en-US" sz="2800" dirty="0" smtClean="0"/>
                <a:t>NC</a:t>
              </a:r>
              <a:r>
                <a:rPr lang="en-US" sz="2800" baseline="30000" dirty="0" smtClean="0"/>
                <a:t>1</a:t>
              </a:r>
              <a:endParaRPr lang="en-US" sz="2800" baseline="30000" dirty="0"/>
            </a:p>
          </p:txBody>
        </p:sp>
        <p:cxnSp>
          <p:nvCxnSpPr>
            <p:cNvPr id="39" name="Straight Arrow Connector 38"/>
            <p:cNvCxnSpPr/>
            <p:nvPr/>
          </p:nvCxnSpPr>
          <p:spPr>
            <a:xfrm flipV="1">
              <a:off x="8494538" y="2067506"/>
              <a:ext cx="0" cy="960596"/>
            </a:xfrm>
            <a:prstGeom prst="straightConnector1">
              <a:avLst/>
            </a:prstGeom>
            <a:ln>
              <a:solidFill>
                <a:srgbClr val="BFBFBF"/>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44" name="Rectangular Callout 43"/>
            <p:cNvSpPr/>
            <p:nvPr/>
          </p:nvSpPr>
          <p:spPr>
            <a:xfrm>
              <a:off x="3582159" y="2559991"/>
              <a:ext cx="2908497" cy="904064"/>
            </a:xfrm>
            <a:prstGeom prst="wedgeRectCallout">
              <a:avLst>
                <a:gd name="adj1" fmla="val 67772"/>
                <a:gd name="adj2" fmla="val -19273"/>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(FSS for NC</a:t>
              </a:r>
              <a:r>
                <a:rPr lang="en-US" sz="2200" baseline="30000" dirty="0" smtClean="0">
                  <a:solidFill>
                    <a:schemeClr val="tx1"/>
                  </a:solidFill>
                </a:rPr>
                <a:t>1</a:t>
              </a:r>
              <a:r>
                <a:rPr lang="en-US" sz="2200" dirty="0" smtClean="0">
                  <a:solidFill>
                    <a:schemeClr val="tx1"/>
                  </a:solidFill>
                </a:rPr>
                <a:t>) + FHE</a:t>
              </a:r>
            </a:p>
            <a:p>
              <a:pPr algn="ctr"/>
              <a:r>
                <a:rPr lang="en-US" sz="2200" dirty="0" smtClean="0">
                  <a:solidFill>
                    <a:schemeClr val="tx1"/>
                  </a:solidFill>
                </a:rPr>
                <a:t>= FSS for P/poly</a:t>
              </a:r>
              <a:endParaRPr lang="en-US" sz="2200" dirty="0">
                <a:solidFill>
                  <a:schemeClr val="tx1"/>
                </a:solidFill>
              </a:endParaRPr>
            </a:p>
          </p:txBody>
        </p:sp>
      </p:grpSp>
      <p:sp>
        <p:nvSpPr>
          <p:cNvPr id="31" name="TextBox 30"/>
          <p:cNvSpPr txBox="1"/>
          <p:nvPr/>
        </p:nvSpPr>
        <p:spPr>
          <a:xfrm>
            <a:off x="6387893" y="5385667"/>
            <a:ext cx="2463435" cy="400110"/>
          </a:xfrm>
          <a:prstGeom prst="rect">
            <a:avLst/>
          </a:prstGeom>
          <a:noFill/>
        </p:spPr>
        <p:txBody>
          <a:bodyPr wrap="none" rtlCol="0">
            <a:spAutoFit/>
          </a:bodyPr>
          <a:lstStyle/>
          <a:p>
            <a:r>
              <a:rPr lang="en-US" sz="2000" dirty="0" smtClean="0"/>
              <a:t>Multi-keyword search</a:t>
            </a:r>
            <a:endParaRPr lang="en-US" sz="2000" dirty="0"/>
          </a:p>
        </p:txBody>
      </p:sp>
      <p:grpSp>
        <p:nvGrpSpPr>
          <p:cNvPr id="6" name="Group 5"/>
          <p:cNvGrpSpPr/>
          <p:nvPr/>
        </p:nvGrpSpPr>
        <p:grpSpPr>
          <a:xfrm>
            <a:off x="77837" y="5892743"/>
            <a:ext cx="2836202" cy="899787"/>
            <a:chOff x="77837" y="5892743"/>
            <a:chExt cx="2836202" cy="899787"/>
          </a:xfrm>
        </p:grpSpPr>
        <p:sp>
          <p:nvSpPr>
            <p:cNvPr id="50" name="Rectangular Callout 49"/>
            <p:cNvSpPr/>
            <p:nvPr/>
          </p:nvSpPr>
          <p:spPr>
            <a:xfrm>
              <a:off x="77837" y="5892743"/>
              <a:ext cx="2836202" cy="899787"/>
            </a:xfrm>
            <a:prstGeom prst="wedgeRectCallout">
              <a:avLst>
                <a:gd name="adj1" fmla="val 36409"/>
                <a:gd name="adj2" fmla="val 12555"/>
              </a:avLst>
            </a:prstGeom>
            <a:solidFill>
              <a:srgbClr val="408000"/>
            </a:solidFill>
            <a:ln w="19050" cmpd="sng">
              <a:solidFill>
                <a:srgbClr val="275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DPF for many parties</a:t>
              </a:r>
            </a:p>
            <a:p>
              <a:pPr algn="ctr"/>
              <a:r>
                <a:rPr lang="en-US" sz="2200" dirty="0">
                  <a:solidFill>
                    <a:schemeClr val="tx1"/>
                  </a:solidFill>
                </a:rPr>
                <a:t> </a:t>
              </a:r>
              <a:r>
                <a:rPr lang="en-US" sz="2200" dirty="0" smtClean="0">
                  <a:solidFill>
                    <a:schemeClr val="tx1"/>
                  </a:solidFill>
                </a:rPr>
                <a:t>                -bit keys</a:t>
              </a:r>
              <a:endParaRPr lang="en-US" sz="2200" dirty="0">
                <a:solidFill>
                  <a:schemeClr val="tx1"/>
                </a:solidFill>
              </a:endParaRPr>
            </a:p>
          </p:txBody>
        </p:sp>
        <p:pic>
          <p:nvPicPr>
            <p:cNvPr id="5" name="Picture 4"/>
            <p:cNvPicPr>
              <a:picLocks noChangeAspect="1"/>
            </p:cNvPicPr>
            <p:nvPr/>
          </p:nvPicPr>
          <p:blipFill>
            <a:blip r:embed="rId3"/>
            <a:stretch>
              <a:fillRect/>
            </a:stretch>
          </p:blipFill>
          <p:spPr>
            <a:xfrm>
              <a:off x="620724" y="6374918"/>
              <a:ext cx="927100" cy="330200"/>
            </a:xfrm>
            <a:prstGeom prst="rect">
              <a:avLst/>
            </a:prstGeom>
          </p:spPr>
        </p:pic>
      </p:grpSp>
      <p:cxnSp>
        <p:nvCxnSpPr>
          <p:cNvPr id="8" name="Straight Connector 7"/>
          <p:cNvCxnSpPr/>
          <p:nvPr/>
        </p:nvCxnSpPr>
        <p:spPr>
          <a:xfrm>
            <a:off x="8766135" y="5817479"/>
            <a:ext cx="295123"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8718954" y="4135688"/>
            <a:ext cx="3347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8723307" y="3387478"/>
            <a:ext cx="3347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8732201" y="1757602"/>
            <a:ext cx="3347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5" name="Right Bracket 14"/>
          <p:cNvSpPr/>
          <p:nvPr/>
        </p:nvSpPr>
        <p:spPr>
          <a:xfrm>
            <a:off x="8719158" y="5007542"/>
            <a:ext cx="58176" cy="1540239"/>
          </a:xfrm>
          <a:prstGeom prst="rightBracket">
            <a:avLst/>
          </a:prstGeom>
          <a:ln>
            <a:solidFill>
              <a:srgbClr val="0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28" name="Picture 27"/>
          <p:cNvPicPr>
            <a:picLocks noChangeAspect="1"/>
          </p:cNvPicPr>
          <p:nvPr/>
        </p:nvPicPr>
        <p:blipFill>
          <a:blip r:embed="rId4"/>
          <a:stretch>
            <a:fillRect/>
          </a:stretch>
        </p:blipFill>
        <p:spPr>
          <a:xfrm rot="16200000">
            <a:off x="8336962" y="4573154"/>
            <a:ext cx="228600" cy="252735"/>
          </a:xfrm>
          <a:prstGeom prst="rect">
            <a:avLst/>
          </a:prstGeom>
        </p:spPr>
      </p:pic>
      <p:pic>
        <p:nvPicPr>
          <p:cNvPr id="45" name="Picture 44"/>
          <p:cNvPicPr>
            <a:picLocks noChangeAspect="1"/>
          </p:cNvPicPr>
          <p:nvPr/>
        </p:nvPicPr>
        <p:blipFill>
          <a:blip r:embed="rId4"/>
          <a:stretch>
            <a:fillRect/>
          </a:stretch>
        </p:blipFill>
        <p:spPr>
          <a:xfrm rot="16200000">
            <a:off x="8336962" y="3634097"/>
            <a:ext cx="228600" cy="252736"/>
          </a:xfrm>
          <a:prstGeom prst="rect">
            <a:avLst/>
          </a:prstGeom>
        </p:spPr>
      </p:pic>
      <p:pic>
        <p:nvPicPr>
          <p:cNvPr id="46" name="Picture 45"/>
          <p:cNvPicPr>
            <a:picLocks noChangeAspect="1"/>
          </p:cNvPicPr>
          <p:nvPr/>
        </p:nvPicPr>
        <p:blipFill>
          <a:blip r:embed="rId4"/>
          <a:stretch>
            <a:fillRect/>
          </a:stretch>
        </p:blipFill>
        <p:spPr>
          <a:xfrm rot="16200000">
            <a:off x="8355815" y="2484613"/>
            <a:ext cx="228600" cy="246386"/>
          </a:xfrm>
          <a:prstGeom prst="rect">
            <a:avLst/>
          </a:prstGeom>
        </p:spPr>
      </p:pic>
      <p:sp>
        <p:nvSpPr>
          <p:cNvPr id="25" name="Rectangular Callout 24"/>
          <p:cNvSpPr/>
          <p:nvPr/>
        </p:nvSpPr>
        <p:spPr>
          <a:xfrm>
            <a:off x="3019107" y="5007543"/>
            <a:ext cx="3352505" cy="761712"/>
          </a:xfrm>
          <a:prstGeom prst="wedgeRectCallout">
            <a:avLst>
              <a:gd name="adj1" fmla="val 36409"/>
              <a:gd name="adj2" fmla="val 12555"/>
            </a:avLst>
          </a:prstGeom>
          <a:solidFill>
            <a:srgbClr val="408000"/>
          </a:solidFill>
          <a:ln w="1905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General transformations     </a:t>
            </a:r>
            <a:r>
              <a:rPr lang="en-US" sz="2200" dirty="0" smtClean="0">
                <a:solidFill>
                  <a:srgbClr val="408000"/>
                </a:solidFill>
              </a:rPr>
              <a:t>_</a:t>
            </a:r>
            <a:r>
              <a:rPr lang="en-US" sz="2200" dirty="0" smtClean="0">
                <a:solidFill>
                  <a:schemeClr val="tx1"/>
                </a:solidFill>
                <a:latin typeface="Apple Chancery"/>
                <a:cs typeface="Apple Chancery"/>
              </a:rPr>
              <a:t>F  -&gt;  F’ </a:t>
            </a:r>
            <a:endParaRPr lang="en-US" sz="2200" dirty="0">
              <a:solidFill>
                <a:schemeClr val="tx1"/>
              </a:solidFill>
            </a:endParaRPr>
          </a:p>
        </p:txBody>
      </p:sp>
      <p:sp>
        <p:nvSpPr>
          <p:cNvPr id="23" name="TextBox 22"/>
          <p:cNvSpPr txBox="1"/>
          <p:nvPr/>
        </p:nvSpPr>
        <p:spPr>
          <a:xfrm>
            <a:off x="107087" y="3630789"/>
            <a:ext cx="5653185" cy="646331"/>
          </a:xfrm>
          <a:prstGeom prst="rect">
            <a:avLst/>
          </a:prstGeom>
          <a:noFill/>
          <a:ln w="38100" cmpd="sng">
            <a:noFill/>
          </a:ln>
        </p:spPr>
        <p:txBody>
          <a:bodyPr wrap="none" rtlCol="0">
            <a:spAutoFit/>
          </a:bodyPr>
          <a:lstStyle/>
          <a:p>
            <a:r>
              <a:rPr lang="en-US" sz="3600" dirty="0" smtClean="0"/>
              <a:t>Likely to require “</a:t>
            </a:r>
            <a:r>
              <a:rPr lang="en-US" sz="3600" dirty="0" err="1" smtClean="0"/>
              <a:t>UltraCrypt</a:t>
            </a:r>
            <a:r>
              <a:rPr lang="en-US" sz="3600" dirty="0" smtClean="0"/>
              <a:t>”</a:t>
            </a:r>
            <a:endParaRPr lang="en-US" sz="3600" dirty="0"/>
          </a:p>
        </p:txBody>
      </p:sp>
      <p:sp>
        <p:nvSpPr>
          <p:cNvPr id="10" name="TextBox 9"/>
          <p:cNvSpPr txBox="1"/>
          <p:nvPr/>
        </p:nvSpPr>
        <p:spPr>
          <a:xfrm>
            <a:off x="6408758" y="6024561"/>
            <a:ext cx="2444650" cy="523220"/>
          </a:xfrm>
          <a:prstGeom prst="rect">
            <a:avLst/>
          </a:prstGeom>
          <a:noFill/>
        </p:spPr>
        <p:txBody>
          <a:bodyPr wrap="none" rtlCol="0">
            <a:spAutoFit/>
          </a:bodyPr>
          <a:lstStyle/>
          <a:p>
            <a:r>
              <a:rPr lang="en-US" sz="2800" dirty="0" smtClean="0"/>
              <a:t>Point Functions</a:t>
            </a:r>
            <a:endParaRPr lang="en-US" sz="2800" dirty="0"/>
          </a:p>
        </p:txBody>
      </p:sp>
      <p:sp>
        <p:nvSpPr>
          <p:cNvPr id="37" name="Freeform 36"/>
          <p:cNvSpPr/>
          <p:nvPr/>
        </p:nvSpPr>
        <p:spPr>
          <a:xfrm rot="16200000">
            <a:off x="9349330" y="2599304"/>
            <a:ext cx="1226395" cy="296917"/>
          </a:xfrm>
          <a:custGeom>
            <a:avLst/>
            <a:gdLst>
              <a:gd name="connsiteX0" fmla="*/ 0 w 1517471"/>
              <a:gd name="connsiteY0" fmla="*/ 494887 h 511382"/>
              <a:gd name="connsiteX1" fmla="*/ 824713 w 1517471"/>
              <a:gd name="connsiteY1" fmla="*/ 22 h 511382"/>
              <a:gd name="connsiteX2" fmla="*/ 1517471 w 1517471"/>
              <a:gd name="connsiteY2" fmla="*/ 511382 h 511382"/>
            </a:gdLst>
            <a:ahLst/>
            <a:cxnLst>
              <a:cxn ang="0">
                <a:pos x="connsiteX0" y="connsiteY0"/>
              </a:cxn>
              <a:cxn ang="0">
                <a:pos x="connsiteX1" y="connsiteY1"/>
              </a:cxn>
              <a:cxn ang="0">
                <a:pos x="connsiteX2" y="connsiteY2"/>
              </a:cxn>
            </a:cxnLst>
            <a:rect l="l" t="t" r="r" b="b"/>
            <a:pathLst>
              <a:path w="1517471" h="511382">
                <a:moveTo>
                  <a:pt x="0" y="494887"/>
                </a:moveTo>
                <a:cubicBezTo>
                  <a:pt x="285900" y="246080"/>
                  <a:pt x="571801" y="-2727"/>
                  <a:pt x="824713" y="22"/>
                </a:cubicBezTo>
                <a:cubicBezTo>
                  <a:pt x="1077625" y="2771"/>
                  <a:pt x="1517471" y="511382"/>
                  <a:pt x="1517471" y="511382"/>
                </a:cubicBezTo>
              </a:path>
            </a:pathLst>
          </a:custGeom>
          <a:ln>
            <a:solidFill>
              <a:schemeClr val="bg1">
                <a:lumMod val="75000"/>
              </a:schemeClr>
            </a:solidFill>
            <a:prstDash val="dash"/>
            <a:headEnd type="none"/>
            <a:tailEnd type="arrow"/>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 name="Rectangle 2"/>
          <p:cNvSpPr/>
          <p:nvPr/>
        </p:nvSpPr>
        <p:spPr>
          <a:xfrm>
            <a:off x="-989655" y="1188449"/>
            <a:ext cx="10517737" cy="5847365"/>
          </a:xfrm>
          <a:prstGeom prst="rect">
            <a:avLst/>
          </a:prstGeom>
          <a:solidFill>
            <a:schemeClr val="bg1">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0563574" y="3899547"/>
            <a:ext cx="3740798" cy="1569660"/>
          </a:xfrm>
          <a:prstGeom prst="rect">
            <a:avLst/>
          </a:prstGeom>
          <a:gradFill flip="none" rotWithShape="1">
            <a:gsLst>
              <a:gs pos="0">
                <a:schemeClr val="bg1"/>
              </a:gs>
              <a:gs pos="94000">
                <a:schemeClr val="bg1">
                  <a:alpha val="68000"/>
                </a:schemeClr>
              </a:gs>
            </a:gsLst>
            <a:path path="circle">
              <a:fillToRect l="50000" t="50000" r="50000" b="50000"/>
            </a:path>
            <a:tileRect/>
          </a:gradFill>
          <a:effectLst>
            <a:glow rad="190500">
              <a:schemeClr val="bg1">
                <a:alpha val="75000"/>
              </a:schemeClr>
            </a:glow>
          </a:effectLst>
        </p:spPr>
        <p:txBody>
          <a:bodyPr wrap="square" rtlCol="0">
            <a:spAutoFit/>
          </a:bodyPr>
          <a:lstStyle/>
          <a:p>
            <a:endParaRPr lang="en-US" sz="3200" b="1" dirty="0" smtClean="0"/>
          </a:p>
          <a:p>
            <a:endParaRPr lang="en-US" sz="3200" b="1" dirty="0"/>
          </a:p>
          <a:p>
            <a:endParaRPr lang="en-US" sz="3200" b="1" dirty="0"/>
          </a:p>
        </p:txBody>
      </p:sp>
      <p:grpSp>
        <p:nvGrpSpPr>
          <p:cNvPr id="30" name="Group 29"/>
          <p:cNvGrpSpPr/>
          <p:nvPr/>
        </p:nvGrpSpPr>
        <p:grpSpPr>
          <a:xfrm>
            <a:off x="3023129" y="5892743"/>
            <a:ext cx="3348483" cy="924771"/>
            <a:chOff x="2450083" y="5527589"/>
            <a:chExt cx="3247610" cy="924771"/>
          </a:xfrm>
        </p:grpSpPr>
        <p:sp>
          <p:nvSpPr>
            <p:cNvPr id="26" name="Rectangular Callout 25"/>
            <p:cNvSpPr/>
            <p:nvPr/>
          </p:nvSpPr>
          <p:spPr>
            <a:xfrm>
              <a:off x="2450083" y="5527589"/>
              <a:ext cx="3247610" cy="924771"/>
            </a:xfrm>
            <a:prstGeom prst="wedgeRectCallout">
              <a:avLst>
                <a:gd name="adj1" fmla="val 40173"/>
                <a:gd name="adj2" fmla="val 25042"/>
              </a:avLst>
            </a:prstGeom>
            <a:solidFill>
              <a:srgbClr val="408000"/>
            </a:solidFill>
            <a:ln w="38100"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dirty="0" smtClean="0">
                  <a:solidFill>
                    <a:schemeClr val="tx1"/>
                  </a:solidFill>
                </a:rPr>
                <a:t>Improved DPF from OWF:</a:t>
              </a:r>
            </a:p>
            <a:p>
              <a:pPr algn="ctr"/>
              <a:r>
                <a:rPr lang="en-US" sz="2200" dirty="0" smtClean="0">
                  <a:solidFill>
                    <a:schemeClr val="tx1"/>
                  </a:solidFill>
                </a:rPr>
                <a:t>                                   -bit keys</a:t>
              </a:r>
            </a:p>
          </p:txBody>
        </p:sp>
        <p:pic>
          <p:nvPicPr>
            <p:cNvPr id="29" name="Picture 28"/>
            <p:cNvPicPr>
              <a:picLocks noChangeAspect="1"/>
            </p:cNvPicPr>
            <p:nvPr/>
          </p:nvPicPr>
          <p:blipFill>
            <a:blip r:embed="rId5"/>
            <a:stretch>
              <a:fillRect/>
            </a:stretch>
          </p:blipFill>
          <p:spPr>
            <a:xfrm>
              <a:off x="2616364" y="6027025"/>
              <a:ext cx="2007965" cy="303144"/>
            </a:xfrm>
            <a:prstGeom prst="rect">
              <a:avLst/>
            </a:prstGeom>
          </p:spPr>
        </p:pic>
      </p:grpSp>
    </p:spTree>
    <p:extLst>
      <p:ext uri="{BB962C8B-B14F-4D97-AF65-F5344CB8AC3E}">
        <p14:creationId xmlns:p14="http://schemas.microsoft.com/office/powerpoint/2010/main" val="34232204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391" y="274638"/>
            <a:ext cx="8609997" cy="1143000"/>
          </a:xfrm>
        </p:spPr>
        <p:txBody>
          <a:bodyPr>
            <a:normAutofit fontScale="90000"/>
          </a:bodyPr>
          <a:lstStyle/>
          <a:p>
            <a:r>
              <a:rPr lang="en-US" dirty="0" smtClean="0"/>
              <a:t>Application:  2-Server </a:t>
            </a:r>
            <a:br>
              <a:rPr lang="en-US" dirty="0" smtClean="0"/>
            </a:br>
            <a:r>
              <a:rPr lang="en-US" b="1" dirty="0" smtClean="0"/>
              <a:t>Private Database Queries</a:t>
            </a:r>
            <a:endParaRPr lang="en-US" b="1" dirty="0"/>
          </a:p>
        </p:txBody>
      </p:sp>
      <p:pic>
        <p:nvPicPr>
          <p:cNvPr id="7" name="Picture 2" descr="C:\Users\elette\AppData\Local\Microsoft\Windows\Temporary Internet Files\Content.IE5\ZP3ZWNWF\MC90043486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4219" y="2642116"/>
            <a:ext cx="881529" cy="881529"/>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descr="C:\Users\elette\AppData\Local\Microsoft\Windows\Temporary Internet Files\Content.IE5\ZP3ZWNWF\MC90043486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6558" y="1449670"/>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2" descr="C:\Users\elette\AppData\Local\Microsoft\Windows\Temporary Internet Files\Content.IE5\ZP3ZWNWF\MC90043486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6558" y="3617200"/>
            <a:ext cx="1055101" cy="1055101"/>
          </a:xfrm>
          <a:prstGeom prst="rect">
            <a:avLst/>
          </a:prstGeom>
          <a:noFill/>
          <a:extLst>
            <a:ext uri="{909E8E84-426E-40dd-AFC4-6F175D3DCCD1}">
              <a14:hiddenFill xmlns:a14="http://schemas.microsoft.com/office/drawing/2010/main" xmlns="">
                <a:solidFill>
                  <a:srgbClr val="FFFFFF"/>
                </a:solidFill>
              </a14:hiddenFill>
            </a:ext>
          </a:extLst>
        </p:spPr>
      </p:pic>
      <p:cxnSp>
        <p:nvCxnSpPr>
          <p:cNvPr id="16" name="Straight Connector 15"/>
          <p:cNvCxnSpPr/>
          <p:nvPr/>
        </p:nvCxnSpPr>
        <p:spPr>
          <a:xfrm>
            <a:off x="5334000" y="5046387"/>
            <a:ext cx="4019175" cy="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9353175" y="1749564"/>
            <a:ext cx="6845567" cy="892552"/>
          </a:xfrm>
          <a:prstGeom prst="rect">
            <a:avLst/>
          </a:prstGeom>
          <a:noFill/>
        </p:spPr>
        <p:txBody>
          <a:bodyPr wrap="none" rtlCol="0">
            <a:spAutoFit/>
          </a:bodyPr>
          <a:lstStyle/>
          <a:p>
            <a:pPr marL="285750" indent="-285750">
              <a:buFont typeface="Arial"/>
              <a:buChar char="•"/>
            </a:pPr>
            <a:r>
              <a:rPr lang="en-US" sz="2800" dirty="0" smtClean="0">
                <a:latin typeface="Gill Sans MT"/>
                <a:cs typeface="Gill Sans MT"/>
              </a:rPr>
              <a:t>“Attribute-Based” Information Retrieval</a:t>
            </a:r>
          </a:p>
          <a:p>
            <a:pPr lvl="1"/>
            <a:r>
              <a:rPr lang="en-US" sz="2400" i="1" dirty="0" smtClean="0">
                <a:solidFill>
                  <a:schemeClr val="tx1">
                    <a:lumMod val="50000"/>
                    <a:lumOff val="50000"/>
                  </a:schemeClr>
                </a:solidFill>
                <a:latin typeface="Gill Sans MT"/>
                <a:cs typeface="Gill Sans MT"/>
              </a:rPr>
              <a:t>Multi-keyword search, Range queries, DB statistics, …</a:t>
            </a:r>
            <a:endParaRPr lang="en-US" sz="2400" i="1" dirty="0">
              <a:solidFill>
                <a:schemeClr val="tx1">
                  <a:lumMod val="50000"/>
                  <a:lumOff val="50000"/>
                </a:schemeClr>
              </a:solidFill>
              <a:latin typeface="Gill Sans MT"/>
              <a:cs typeface="Gill Sans MT"/>
            </a:endParaRPr>
          </a:p>
        </p:txBody>
      </p:sp>
      <p:graphicFrame>
        <p:nvGraphicFramePr>
          <p:cNvPr id="28" name="Table 27"/>
          <p:cNvGraphicFramePr>
            <a:graphicFrameLocks noGrp="1"/>
          </p:cNvGraphicFramePr>
          <p:nvPr>
            <p:extLst>
              <p:ext uri="{D42A27DB-BD31-4B8C-83A1-F6EECF244321}">
                <p14:modId xmlns:p14="http://schemas.microsoft.com/office/powerpoint/2010/main" val="4086357058"/>
              </p:ext>
            </p:extLst>
          </p:nvPr>
        </p:nvGraphicFramePr>
        <p:xfrm>
          <a:off x="5511086" y="3337434"/>
          <a:ext cx="2385357" cy="1682870"/>
        </p:xfrm>
        <a:graphic>
          <a:graphicData uri="http://schemas.openxmlformats.org/drawingml/2006/table">
            <a:tbl>
              <a:tblPr firstRow="1" bandRow="1">
                <a:tableStyleId>{9D7B26C5-4107-4FEC-AEDC-1716B250A1EF}</a:tableStyleId>
              </a:tblPr>
              <a:tblGrid>
                <a:gridCol w="936319"/>
                <a:gridCol w="602409"/>
                <a:gridCol w="537284"/>
                <a:gridCol w="309345"/>
              </a:tblGrid>
              <a:tr h="240410">
                <a:tc>
                  <a:txBody>
                    <a:bodyPr/>
                    <a:lstStyle/>
                    <a:p>
                      <a:r>
                        <a:rPr lang="en-US" sz="800" b="1" dirty="0" smtClean="0"/>
                        <a:t>Name</a:t>
                      </a:r>
                      <a:endParaRPr lang="en-US" sz="800" b="1" dirty="0"/>
                    </a:p>
                  </a:txBody>
                  <a:tcPr anchor="ctr"/>
                </a:tc>
                <a:tc>
                  <a:txBody>
                    <a:bodyPr/>
                    <a:lstStyle/>
                    <a:p>
                      <a:r>
                        <a:rPr lang="en-US" sz="800" b="1" dirty="0" smtClean="0"/>
                        <a:t>Salary</a:t>
                      </a:r>
                      <a:endParaRPr lang="en-US" sz="800" b="1" dirty="0"/>
                    </a:p>
                  </a:txBody>
                  <a:tcPr anchor="ctr"/>
                </a:tc>
                <a:tc>
                  <a:txBody>
                    <a:bodyPr/>
                    <a:lstStyle/>
                    <a:p>
                      <a:r>
                        <a:rPr lang="en-US" sz="800" b="1" dirty="0" smtClean="0"/>
                        <a:t>DOB</a:t>
                      </a:r>
                      <a:endParaRPr lang="en-US" sz="800" b="1" dirty="0"/>
                    </a:p>
                  </a:txBody>
                  <a:tcPr anchor="ctr"/>
                </a:tc>
                <a:tc>
                  <a:txBody>
                    <a:bodyPr/>
                    <a:lstStyle/>
                    <a:p>
                      <a:r>
                        <a:rPr lang="en-US" sz="800" b="1" dirty="0" smtClean="0"/>
                        <a:t>G</a:t>
                      </a:r>
                      <a:endParaRPr lang="en-US" sz="800" b="1" dirty="0"/>
                    </a:p>
                  </a:txBody>
                  <a:tcPr anchor="ctr"/>
                </a:tc>
              </a:tr>
              <a:tr h="240410">
                <a:tc>
                  <a:txBody>
                    <a:bodyPr/>
                    <a:lstStyle/>
                    <a:p>
                      <a:r>
                        <a:rPr lang="en-US" sz="800" dirty="0" smtClean="0"/>
                        <a:t>Alexandra Baker</a:t>
                      </a:r>
                    </a:p>
                  </a:txBody>
                  <a:tcPr/>
                </a:tc>
                <a:tc>
                  <a:txBody>
                    <a:bodyPr/>
                    <a:lstStyle/>
                    <a:p>
                      <a:r>
                        <a:rPr lang="en-US" sz="800" dirty="0" smtClean="0"/>
                        <a:t>$289,000</a:t>
                      </a:r>
                      <a:endParaRPr lang="en-US" sz="800" dirty="0"/>
                    </a:p>
                  </a:txBody>
                  <a:tcPr/>
                </a:tc>
                <a:tc>
                  <a:txBody>
                    <a:bodyPr/>
                    <a:lstStyle/>
                    <a:p>
                      <a:r>
                        <a:rPr lang="en-US" sz="800" b="0" dirty="0" smtClean="0"/>
                        <a:t>3/14/80</a:t>
                      </a:r>
                      <a:endParaRPr lang="en-US" sz="800" b="0" dirty="0"/>
                    </a:p>
                  </a:txBody>
                  <a:tcPr/>
                </a:tc>
                <a:tc>
                  <a:txBody>
                    <a:bodyPr/>
                    <a:lstStyle/>
                    <a:p>
                      <a:r>
                        <a:rPr lang="en-US" sz="800" dirty="0" smtClean="0"/>
                        <a:t>F</a:t>
                      </a:r>
                    </a:p>
                  </a:txBody>
                  <a:tcPr/>
                </a:tc>
              </a:tr>
              <a:tr h="240410">
                <a:tc>
                  <a:txBody>
                    <a:bodyPr/>
                    <a:lstStyle/>
                    <a:p>
                      <a:r>
                        <a:rPr lang="en-US" sz="800" b="0" dirty="0" smtClean="0"/>
                        <a:t>Patricia </a:t>
                      </a:r>
                      <a:r>
                        <a:rPr lang="en-US" sz="800" b="0" dirty="0" err="1" smtClean="0"/>
                        <a:t>Callman</a:t>
                      </a:r>
                      <a:endParaRPr lang="en-US" sz="800" b="0" dirty="0"/>
                    </a:p>
                  </a:txBody>
                  <a:tcPr/>
                </a:tc>
                <a:tc>
                  <a:txBody>
                    <a:bodyPr/>
                    <a:lstStyle/>
                    <a:p>
                      <a:r>
                        <a:rPr lang="en-US" sz="800" b="0" dirty="0" smtClean="0"/>
                        <a:t>$215,000</a:t>
                      </a:r>
                      <a:endParaRPr lang="en-US" sz="800" b="0" dirty="0"/>
                    </a:p>
                  </a:txBody>
                  <a:tcPr/>
                </a:tc>
                <a:tc>
                  <a:txBody>
                    <a:bodyPr/>
                    <a:lstStyle/>
                    <a:p>
                      <a:r>
                        <a:rPr lang="en-US" sz="800" b="0" dirty="0" smtClean="0"/>
                        <a:t>7/11/76</a:t>
                      </a:r>
                      <a:endParaRPr lang="en-US" sz="800" b="0" dirty="0"/>
                    </a:p>
                  </a:txBody>
                  <a:tcPr/>
                </a:tc>
                <a:tc>
                  <a:txBody>
                    <a:bodyPr/>
                    <a:lstStyle/>
                    <a:p>
                      <a:r>
                        <a:rPr lang="en-US" sz="800" b="0" dirty="0" smtClean="0"/>
                        <a:t>F</a:t>
                      </a:r>
                      <a:endParaRPr lang="en-US" sz="800" b="0" dirty="0"/>
                    </a:p>
                  </a:txBody>
                  <a:tcPr/>
                </a:tc>
              </a:tr>
              <a:tr h="240410">
                <a:tc>
                  <a:txBody>
                    <a:bodyPr/>
                    <a:lstStyle/>
                    <a:p>
                      <a:r>
                        <a:rPr lang="en-US" sz="800" dirty="0" smtClean="0"/>
                        <a:t>Preston Greenly</a:t>
                      </a:r>
                      <a:endParaRPr lang="en-US" sz="800" b="0" dirty="0"/>
                    </a:p>
                  </a:txBody>
                  <a:tcPr/>
                </a:tc>
                <a:tc>
                  <a:txBody>
                    <a:bodyPr/>
                    <a:lstStyle/>
                    <a:p>
                      <a:r>
                        <a:rPr lang="en-US" sz="800" b="0" dirty="0" smtClean="0"/>
                        <a:t>$98,000</a:t>
                      </a:r>
                      <a:endParaRPr lang="en-US" sz="800" b="0" dirty="0"/>
                    </a:p>
                  </a:txBody>
                  <a:tcPr/>
                </a:tc>
                <a:tc>
                  <a:txBody>
                    <a:bodyPr/>
                    <a:lstStyle/>
                    <a:p>
                      <a:r>
                        <a:rPr lang="en-US" sz="800" b="0" dirty="0" smtClean="0"/>
                        <a:t>1/11/81</a:t>
                      </a:r>
                      <a:endParaRPr lang="en-US" sz="800" b="0" dirty="0"/>
                    </a:p>
                  </a:txBody>
                  <a:tcPr/>
                </a:tc>
                <a:tc>
                  <a:txBody>
                    <a:bodyPr/>
                    <a:lstStyle/>
                    <a:p>
                      <a:r>
                        <a:rPr lang="en-US" sz="800" b="0" dirty="0" smtClean="0"/>
                        <a:t>M</a:t>
                      </a:r>
                      <a:endParaRPr lang="en-US" sz="800" b="0" dirty="0"/>
                    </a:p>
                  </a:txBody>
                  <a:tcPr/>
                </a:tc>
              </a:tr>
              <a:tr h="240410">
                <a:tc>
                  <a:txBody>
                    <a:bodyPr/>
                    <a:lstStyle/>
                    <a:p>
                      <a:r>
                        <a:rPr lang="en-US" sz="800" b="0" dirty="0" smtClean="0"/>
                        <a:t>Graeme Roberts</a:t>
                      </a:r>
                      <a:endParaRPr lang="en-US" sz="800" b="0" dirty="0"/>
                    </a:p>
                  </a:txBody>
                  <a:tcPr/>
                </a:tc>
                <a:tc>
                  <a:txBody>
                    <a:bodyPr/>
                    <a:lstStyle/>
                    <a:p>
                      <a:r>
                        <a:rPr lang="en-US" sz="800" b="0" dirty="0" smtClean="0"/>
                        <a:t>$223,000</a:t>
                      </a:r>
                      <a:endParaRPr lang="en-US" sz="800" b="0" dirty="0"/>
                    </a:p>
                  </a:txBody>
                  <a:tcPr/>
                </a:tc>
                <a:tc>
                  <a:txBody>
                    <a:bodyPr/>
                    <a:lstStyle/>
                    <a:p>
                      <a:r>
                        <a:rPr lang="en-US" sz="800" b="0" dirty="0" smtClean="0"/>
                        <a:t>9/28/77</a:t>
                      </a:r>
                      <a:endParaRPr lang="en-US" sz="800" b="0" dirty="0"/>
                    </a:p>
                  </a:txBody>
                  <a:tcPr/>
                </a:tc>
                <a:tc>
                  <a:txBody>
                    <a:bodyPr/>
                    <a:lstStyle/>
                    <a:p>
                      <a:r>
                        <a:rPr lang="en-US" sz="800" b="0" dirty="0" smtClean="0"/>
                        <a:t>M</a:t>
                      </a:r>
                      <a:endParaRPr lang="en-US" sz="800" b="0" dirty="0"/>
                    </a:p>
                  </a:txBody>
                  <a:tcPr/>
                </a:tc>
              </a:tr>
              <a:tr h="240410">
                <a:tc>
                  <a:txBody>
                    <a:bodyPr/>
                    <a:lstStyle/>
                    <a:p>
                      <a:r>
                        <a:rPr lang="en-US" sz="800" b="0" dirty="0" smtClean="0"/>
                        <a:t>Martin </a:t>
                      </a:r>
                      <a:r>
                        <a:rPr lang="en-US" sz="800" b="0" dirty="0" err="1" smtClean="0"/>
                        <a:t>Wolferson</a:t>
                      </a:r>
                      <a:endParaRPr lang="en-US" sz="800" b="0" dirty="0"/>
                    </a:p>
                  </a:txBody>
                  <a:tcPr/>
                </a:tc>
                <a:tc>
                  <a:txBody>
                    <a:bodyPr/>
                    <a:lstStyle/>
                    <a:p>
                      <a:r>
                        <a:rPr lang="en-US" sz="800" b="0" dirty="0" smtClean="0"/>
                        <a:t>$109,000</a:t>
                      </a:r>
                      <a:endParaRPr lang="en-US" sz="800" b="0" dirty="0"/>
                    </a:p>
                  </a:txBody>
                  <a:tcPr/>
                </a:tc>
                <a:tc>
                  <a:txBody>
                    <a:bodyPr/>
                    <a:lstStyle/>
                    <a:p>
                      <a:r>
                        <a:rPr lang="en-US" sz="800" b="0" dirty="0" smtClean="0"/>
                        <a:t>10/9/79</a:t>
                      </a:r>
                      <a:endParaRPr lang="en-US" sz="800" b="0" dirty="0"/>
                    </a:p>
                  </a:txBody>
                  <a:tcPr/>
                </a:tc>
                <a:tc>
                  <a:txBody>
                    <a:bodyPr/>
                    <a:lstStyle/>
                    <a:p>
                      <a:r>
                        <a:rPr lang="en-US" sz="800" b="0" dirty="0" smtClean="0"/>
                        <a:t>M</a:t>
                      </a:r>
                      <a:endParaRPr lang="en-US" sz="800" b="0" dirty="0"/>
                    </a:p>
                  </a:txBody>
                  <a:tcPr/>
                </a:tc>
              </a:tr>
              <a:tr h="240410">
                <a:tc>
                  <a:txBody>
                    <a:bodyPr/>
                    <a:lstStyle/>
                    <a:p>
                      <a:r>
                        <a:rPr lang="en-US" sz="800" dirty="0" smtClean="0"/>
                        <a:t>Charles </a:t>
                      </a:r>
                      <a:r>
                        <a:rPr lang="en-US" sz="800" dirty="0" err="1" smtClean="0"/>
                        <a:t>Zanzabar</a:t>
                      </a:r>
                      <a:endParaRPr lang="en-US" sz="800" b="0" dirty="0"/>
                    </a:p>
                  </a:txBody>
                  <a:tcPr/>
                </a:tc>
                <a:tc>
                  <a:txBody>
                    <a:bodyPr/>
                    <a:lstStyle/>
                    <a:p>
                      <a:r>
                        <a:rPr lang="en-US" sz="800" b="0" dirty="0" smtClean="0"/>
                        <a:t>$72,000</a:t>
                      </a:r>
                      <a:endParaRPr lang="en-US" sz="800" b="0" dirty="0"/>
                    </a:p>
                  </a:txBody>
                  <a:tcPr/>
                </a:tc>
                <a:tc>
                  <a:txBody>
                    <a:bodyPr/>
                    <a:lstStyle/>
                    <a:p>
                      <a:r>
                        <a:rPr lang="en-US" sz="800" b="0" dirty="0" smtClean="0"/>
                        <a:t>6/24/86</a:t>
                      </a:r>
                      <a:endParaRPr lang="en-US" sz="800" b="0" dirty="0"/>
                    </a:p>
                  </a:txBody>
                  <a:tcPr/>
                </a:tc>
                <a:tc>
                  <a:txBody>
                    <a:bodyPr/>
                    <a:lstStyle/>
                    <a:p>
                      <a:r>
                        <a:rPr lang="en-US" sz="800" b="0" dirty="0" smtClean="0"/>
                        <a:t>M</a:t>
                      </a:r>
                      <a:endParaRPr lang="en-US" sz="800" b="0" dirty="0"/>
                    </a:p>
                  </a:txBody>
                  <a:tcPr/>
                </a:tc>
              </a:tr>
            </a:tbl>
          </a:graphicData>
        </a:graphic>
      </p:graphicFrame>
      <p:grpSp>
        <p:nvGrpSpPr>
          <p:cNvPr id="62" name="Group 61"/>
          <p:cNvGrpSpPr/>
          <p:nvPr/>
        </p:nvGrpSpPr>
        <p:grpSpPr>
          <a:xfrm>
            <a:off x="104588" y="3031292"/>
            <a:ext cx="4661647" cy="3628455"/>
            <a:chOff x="104588" y="3082880"/>
            <a:chExt cx="5139765" cy="3536061"/>
          </a:xfrm>
        </p:grpSpPr>
        <p:sp>
          <p:nvSpPr>
            <p:cNvPr id="53" name="Rectangle 52"/>
            <p:cNvSpPr/>
            <p:nvPr/>
          </p:nvSpPr>
          <p:spPr>
            <a:xfrm>
              <a:off x="104588" y="3082880"/>
              <a:ext cx="5139765" cy="3536061"/>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2533147" y="3157586"/>
              <a:ext cx="203606" cy="461665"/>
            </a:xfrm>
            <a:prstGeom prst="rect">
              <a:avLst/>
            </a:prstGeom>
            <a:noFill/>
          </p:spPr>
          <p:txBody>
            <a:bodyPr wrap="none" rtlCol="0">
              <a:spAutoFit/>
            </a:bodyPr>
            <a:lstStyle/>
            <a:p>
              <a:pPr algn="ctr"/>
              <a:endParaRPr lang="en-US" sz="2400" u="sng" dirty="0">
                <a:latin typeface="Gill Sans MT"/>
                <a:cs typeface="Gill Sans MT"/>
              </a:endParaRPr>
            </a:p>
          </p:txBody>
        </p:sp>
      </p:grpSp>
      <p:pic>
        <p:nvPicPr>
          <p:cNvPr id="60" name="Picture 59"/>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Lst>
          </a:blip>
          <a:stretch>
            <a:fillRect/>
          </a:stretch>
        </p:blipFill>
        <p:spPr>
          <a:xfrm>
            <a:off x="7694449" y="5074572"/>
            <a:ext cx="1365715" cy="1767804"/>
          </a:xfrm>
          <a:prstGeom prst="rect">
            <a:avLst/>
          </a:prstGeom>
        </p:spPr>
      </p:pic>
      <p:sp>
        <p:nvSpPr>
          <p:cNvPr id="63" name="TextBox 62"/>
          <p:cNvSpPr txBox="1"/>
          <p:nvPr/>
        </p:nvSpPr>
        <p:spPr>
          <a:xfrm>
            <a:off x="90446" y="3064892"/>
            <a:ext cx="4543331" cy="523220"/>
          </a:xfrm>
          <a:prstGeom prst="rect">
            <a:avLst/>
          </a:prstGeom>
          <a:noFill/>
        </p:spPr>
        <p:txBody>
          <a:bodyPr wrap="none" rtlCol="0">
            <a:spAutoFit/>
          </a:bodyPr>
          <a:lstStyle/>
          <a:p>
            <a:pPr algn="r"/>
            <a:r>
              <a:rPr lang="en-US" sz="2800" b="1" dirty="0" smtClean="0"/>
              <a:t>FSS more expressive function</a:t>
            </a:r>
            <a:endParaRPr lang="en-US" sz="2800" b="1" dirty="0"/>
          </a:p>
        </p:txBody>
      </p:sp>
      <p:sp>
        <p:nvSpPr>
          <p:cNvPr id="64" name="TextBox 63"/>
          <p:cNvSpPr txBox="1"/>
          <p:nvPr/>
        </p:nvSpPr>
        <p:spPr>
          <a:xfrm>
            <a:off x="1647717" y="5391784"/>
            <a:ext cx="378930" cy="523220"/>
          </a:xfrm>
          <a:prstGeom prst="rect">
            <a:avLst/>
          </a:prstGeom>
          <a:noFill/>
        </p:spPr>
        <p:txBody>
          <a:bodyPr wrap="none" rtlCol="0">
            <a:spAutoFit/>
          </a:bodyPr>
          <a:lstStyle/>
          <a:p>
            <a:r>
              <a:rPr lang="en-US" sz="2800" i="1" dirty="0" smtClean="0"/>
              <a:t>f</a:t>
            </a:r>
            <a:endParaRPr lang="en-US" sz="2800" i="1" baseline="-25000" dirty="0"/>
          </a:p>
        </p:txBody>
      </p:sp>
      <p:grpSp>
        <p:nvGrpSpPr>
          <p:cNvPr id="65" name="Group 64"/>
          <p:cNvGrpSpPr/>
          <p:nvPr/>
        </p:nvGrpSpPr>
        <p:grpSpPr>
          <a:xfrm>
            <a:off x="2158134" y="5103832"/>
            <a:ext cx="1432650" cy="1145960"/>
            <a:chOff x="3456871" y="2799711"/>
            <a:chExt cx="962278" cy="725597"/>
          </a:xfrm>
        </p:grpSpPr>
        <p:sp>
          <p:nvSpPr>
            <p:cNvPr id="66" name="TextBox 65"/>
            <p:cNvSpPr txBox="1"/>
            <p:nvPr/>
          </p:nvSpPr>
          <p:spPr>
            <a:xfrm>
              <a:off x="4179434" y="2799711"/>
              <a:ext cx="239715" cy="340198"/>
            </a:xfrm>
            <a:prstGeom prst="rect">
              <a:avLst/>
            </a:prstGeom>
            <a:solidFill>
              <a:schemeClr val="accent1">
                <a:lumMod val="40000"/>
                <a:lumOff val="60000"/>
                <a:alpha val="60000"/>
              </a:schemeClr>
            </a:solidFill>
          </p:spPr>
          <p:txBody>
            <a:bodyPr wrap="none" rtlCol="0">
              <a:spAutoFit/>
            </a:bodyPr>
            <a:lstStyle/>
            <a:p>
              <a:r>
                <a:rPr lang="en-US" sz="3200" i="1" dirty="0" err="1" smtClean="0">
                  <a:latin typeface="Gill Sans MT"/>
                  <a:cs typeface="Gill Sans MT"/>
                </a:rPr>
                <a:t>f</a:t>
              </a:r>
              <a:r>
                <a:rPr lang="en-US" sz="3200" i="1" baseline="-25000" dirty="0" err="1" smtClean="0">
                  <a:latin typeface="Gill Sans MT"/>
                  <a:cs typeface="Gill Sans MT"/>
                </a:rPr>
                <a:t>A</a:t>
              </a:r>
              <a:endParaRPr lang="en-US" sz="3200" i="1" baseline="-25000" dirty="0">
                <a:latin typeface="Gill Sans MT"/>
                <a:cs typeface="Gill Sans MT"/>
              </a:endParaRPr>
            </a:p>
          </p:txBody>
        </p:sp>
        <p:sp>
          <p:nvSpPr>
            <p:cNvPr id="67" name="TextBox 66"/>
            <p:cNvSpPr txBox="1"/>
            <p:nvPr/>
          </p:nvSpPr>
          <p:spPr>
            <a:xfrm>
              <a:off x="4170870" y="3185110"/>
              <a:ext cx="238209" cy="340198"/>
            </a:xfrm>
            <a:prstGeom prst="rect">
              <a:avLst/>
            </a:prstGeom>
            <a:solidFill>
              <a:schemeClr val="accent1">
                <a:lumMod val="40000"/>
                <a:lumOff val="60000"/>
                <a:alpha val="60000"/>
              </a:schemeClr>
            </a:solidFill>
          </p:spPr>
          <p:txBody>
            <a:bodyPr wrap="none" rtlCol="0">
              <a:spAutoFit/>
            </a:bodyPr>
            <a:lstStyle/>
            <a:p>
              <a:r>
                <a:rPr lang="en-US" sz="3200" i="1" dirty="0" err="1" smtClean="0">
                  <a:latin typeface="Gill Sans MT"/>
                  <a:cs typeface="Gill Sans MT"/>
                </a:rPr>
                <a:t>f</a:t>
              </a:r>
              <a:r>
                <a:rPr lang="en-US" sz="3200" i="1" baseline="-25000" dirty="0" err="1" smtClean="0">
                  <a:latin typeface="Gill Sans MT"/>
                  <a:cs typeface="Gill Sans MT"/>
                </a:rPr>
                <a:t>B</a:t>
              </a:r>
              <a:endParaRPr lang="en-US" sz="3200" i="1" baseline="-25000" dirty="0">
                <a:latin typeface="Gill Sans MT"/>
                <a:cs typeface="Gill Sans MT"/>
              </a:endParaRPr>
            </a:p>
          </p:txBody>
        </p:sp>
        <p:cxnSp>
          <p:nvCxnSpPr>
            <p:cNvPr id="68" name="Straight Arrow Connector 67"/>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70" name="Group 69"/>
          <p:cNvGrpSpPr/>
          <p:nvPr/>
        </p:nvGrpSpPr>
        <p:grpSpPr>
          <a:xfrm>
            <a:off x="9769471" y="3361122"/>
            <a:ext cx="1066799" cy="2481499"/>
            <a:chOff x="4446502" y="3034722"/>
            <a:chExt cx="1066799" cy="2481499"/>
          </a:xfrm>
        </p:grpSpPr>
        <p:cxnSp>
          <p:nvCxnSpPr>
            <p:cNvPr id="71" name="Straight Arrow Connector 70"/>
            <p:cNvCxnSpPr/>
            <p:nvPr/>
          </p:nvCxnSpPr>
          <p:spPr>
            <a:xfrm>
              <a:off x="4446502" y="3577129"/>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72" name="Straight Arrow Connector 71"/>
            <p:cNvCxnSpPr/>
            <p:nvPr/>
          </p:nvCxnSpPr>
          <p:spPr>
            <a:xfrm>
              <a:off x="4452478" y="5516221"/>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a:off x="4796122" y="3034722"/>
              <a:ext cx="505886" cy="523220"/>
            </a:xfrm>
            <a:prstGeom prst="rect">
              <a:avLst/>
            </a:prstGeom>
            <a:noFill/>
          </p:spPr>
          <p:txBody>
            <a:bodyPr wrap="none" rtlCol="0">
              <a:spAutoFit/>
            </a:bodyPr>
            <a:lstStyle/>
            <a:p>
              <a:r>
                <a:rPr lang="en-US" sz="2800" i="1" dirty="0" err="1" smtClean="0"/>
                <a:t>f</a:t>
              </a:r>
              <a:r>
                <a:rPr lang="en-US" sz="2800" i="1" baseline="-25000" dirty="0" err="1" smtClean="0"/>
                <a:t>A</a:t>
              </a:r>
              <a:endParaRPr lang="en-US" sz="2800" i="1" baseline="-25000" dirty="0"/>
            </a:p>
          </p:txBody>
        </p:sp>
        <p:sp>
          <p:nvSpPr>
            <p:cNvPr id="74" name="TextBox 73"/>
            <p:cNvSpPr txBox="1"/>
            <p:nvPr/>
          </p:nvSpPr>
          <p:spPr>
            <a:xfrm>
              <a:off x="4794207" y="4977875"/>
              <a:ext cx="505886" cy="523220"/>
            </a:xfrm>
            <a:prstGeom prst="rect">
              <a:avLst/>
            </a:prstGeom>
            <a:noFill/>
          </p:spPr>
          <p:txBody>
            <a:bodyPr wrap="none" rtlCol="0">
              <a:spAutoFit/>
            </a:bodyPr>
            <a:lstStyle/>
            <a:p>
              <a:r>
                <a:rPr lang="en-US" sz="2800" i="1" dirty="0" err="1" smtClean="0"/>
                <a:t>f</a:t>
              </a:r>
              <a:r>
                <a:rPr lang="en-US" sz="2800" i="1" baseline="-25000" dirty="0" err="1" smtClean="0"/>
                <a:t>B</a:t>
              </a:r>
              <a:endParaRPr lang="en-US" sz="2800" i="1" baseline="-25000" dirty="0"/>
            </a:p>
          </p:txBody>
        </p:sp>
      </p:grpSp>
      <p:grpSp>
        <p:nvGrpSpPr>
          <p:cNvPr id="75" name="Group 74"/>
          <p:cNvGrpSpPr/>
          <p:nvPr/>
        </p:nvGrpSpPr>
        <p:grpSpPr>
          <a:xfrm>
            <a:off x="9720628" y="4025175"/>
            <a:ext cx="1066799" cy="2363475"/>
            <a:chOff x="4655676" y="3698775"/>
            <a:chExt cx="1066799" cy="2363475"/>
          </a:xfrm>
        </p:grpSpPr>
        <p:cxnSp>
          <p:nvCxnSpPr>
            <p:cNvPr id="76" name="Straight Arrow Connector 75"/>
            <p:cNvCxnSpPr/>
            <p:nvPr/>
          </p:nvCxnSpPr>
          <p:spPr>
            <a:xfrm flipH="1">
              <a:off x="4661652" y="4215618"/>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p:nvPr/>
          </p:nvCxnSpPr>
          <p:spPr>
            <a:xfrm flipH="1">
              <a:off x="4655676" y="6042657"/>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78" name="TextBox 77"/>
            <p:cNvSpPr txBox="1"/>
            <p:nvPr/>
          </p:nvSpPr>
          <p:spPr>
            <a:xfrm>
              <a:off x="4975414" y="3698775"/>
              <a:ext cx="549242" cy="523220"/>
            </a:xfrm>
            <a:prstGeom prst="rect">
              <a:avLst/>
            </a:prstGeom>
            <a:noFill/>
          </p:spPr>
          <p:txBody>
            <a:bodyPr wrap="none" rtlCol="0">
              <a:spAutoFit/>
            </a:bodyPr>
            <a:lstStyle/>
            <a:p>
              <a:r>
                <a:rPr lang="en-US" sz="2800" i="1" dirty="0" err="1" smtClean="0"/>
                <a:t>y</a:t>
              </a:r>
              <a:r>
                <a:rPr lang="en-US" sz="2800" i="1" baseline="-25000" dirty="0" err="1" smtClean="0"/>
                <a:t>A</a:t>
              </a:r>
              <a:endParaRPr lang="en-US" sz="2800" i="1" baseline="-25000" dirty="0"/>
            </a:p>
          </p:txBody>
        </p:sp>
        <p:sp>
          <p:nvSpPr>
            <p:cNvPr id="79" name="TextBox 78"/>
            <p:cNvSpPr txBox="1"/>
            <p:nvPr/>
          </p:nvSpPr>
          <p:spPr>
            <a:xfrm>
              <a:off x="5005050" y="5539030"/>
              <a:ext cx="540944" cy="523220"/>
            </a:xfrm>
            <a:prstGeom prst="rect">
              <a:avLst/>
            </a:prstGeom>
            <a:noFill/>
          </p:spPr>
          <p:txBody>
            <a:bodyPr wrap="none" rtlCol="0">
              <a:spAutoFit/>
            </a:bodyPr>
            <a:lstStyle/>
            <a:p>
              <a:r>
                <a:rPr lang="en-US" sz="2800" i="1" dirty="0" err="1" smtClean="0"/>
                <a:t>y</a:t>
              </a:r>
              <a:r>
                <a:rPr lang="en-US" sz="2800" i="1" baseline="-25000" dirty="0" err="1" smtClean="0"/>
                <a:t>B</a:t>
              </a:r>
              <a:endParaRPr lang="en-US" sz="2800" i="1" baseline="-25000" dirty="0"/>
            </a:p>
          </p:txBody>
        </p:sp>
      </p:grpSp>
      <p:pic>
        <p:nvPicPr>
          <p:cNvPr id="61" name="Picture 60"/>
          <p:cNvPicPr>
            <a:picLocks noChangeAspect="1"/>
          </p:cNvPicPr>
          <p:nvPr/>
        </p:nvPicPr>
        <p:blipFill>
          <a:blip r:embed="rId4">
            <a:extLst>
              <a:ext uri="{BEBA8EAE-BF5A-486C-A8C5-ECC9F3942E4B}">
                <a14:imgProps xmlns:a14="http://schemas.microsoft.com/office/drawing/2010/main">
                  <a14:imgLayer r:embed="rId6">
                    <a14:imgEffect>
                      <a14:backgroundRemoval t="10000" b="90000" l="10000" r="90000"/>
                    </a14:imgEffect>
                  </a14:imgLayer>
                </a14:imgProps>
              </a:ext>
            </a:extLst>
          </a:blip>
          <a:stretch>
            <a:fillRect/>
          </a:stretch>
        </p:blipFill>
        <p:spPr>
          <a:xfrm>
            <a:off x="7694449" y="3250144"/>
            <a:ext cx="1365715" cy="1767804"/>
          </a:xfrm>
          <a:prstGeom prst="rect">
            <a:avLst/>
          </a:prstGeom>
        </p:spPr>
      </p:pic>
      <p:grpSp>
        <p:nvGrpSpPr>
          <p:cNvPr id="15" name="Group 14"/>
          <p:cNvGrpSpPr/>
          <p:nvPr/>
        </p:nvGrpSpPr>
        <p:grpSpPr>
          <a:xfrm>
            <a:off x="846629" y="1607775"/>
            <a:ext cx="7886752" cy="1034341"/>
            <a:chOff x="846629" y="1607775"/>
            <a:chExt cx="7886752" cy="1034341"/>
          </a:xfrm>
        </p:grpSpPr>
        <p:sp>
          <p:nvSpPr>
            <p:cNvPr id="52" name="Rectangle 51"/>
            <p:cNvSpPr/>
            <p:nvPr/>
          </p:nvSpPr>
          <p:spPr>
            <a:xfrm>
              <a:off x="846629" y="1607775"/>
              <a:ext cx="7886751" cy="1034341"/>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1090966" y="1850648"/>
              <a:ext cx="3364924" cy="461665"/>
            </a:xfrm>
            <a:prstGeom prst="rect">
              <a:avLst/>
            </a:prstGeom>
            <a:noFill/>
          </p:spPr>
          <p:txBody>
            <a:bodyPr wrap="none" rtlCol="0">
              <a:spAutoFit/>
            </a:bodyPr>
            <a:lstStyle/>
            <a:p>
              <a:r>
                <a:rPr lang="en-US" sz="2400" b="1" dirty="0" smtClean="0"/>
                <a:t>Counting</a:t>
              </a:r>
              <a:r>
                <a:rPr lang="en-US" sz="2400" dirty="0" smtClean="0"/>
                <a:t> Query Example: </a:t>
              </a:r>
            </a:p>
          </p:txBody>
        </p:sp>
        <p:sp>
          <p:nvSpPr>
            <p:cNvPr id="12" name="TextBox 11"/>
            <p:cNvSpPr txBox="1"/>
            <p:nvPr/>
          </p:nvSpPr>
          <p:spPr>
            <a:xfrm>
              <a:off x="4455891" y="1684444"/>
              <a:ext cx="4277490" cy="830997"/>
            </a:xfrm>
            <a:prstGeom prst="rect">
              <a:avLst/>
            </a:prstGeom>
            <a:noFill/>
          </p:spPr>
          <p:txBody>
            <a:bodyPr wrap="square" rtlCol="0">
              <a:spAutoFit/>
            </a:bodyPr>
            <a:lstStyle/>
            <a:p>
              <a:pPr marL="285750" indent="-285750">
                <a:buFont typeface="Arial"/>
                <a:buChar char="•"/>
              </a:pPr>
              <a:r>
                <a:rPr lang="en-US" sz="2400" dirty="0" smtClean="0"/>
                <a:t>Salary between $100-200k,</a:t>
              </a:r>
            </a:p>
            <a:p>
              <a:pPr marL="285750" indent="-285750">
                <a:buFont typeface="Arial"/>
                <a:buChar char="•"/>
              </a:pPr>
              <a:r>
                <a:rPr lang="en-US" sz="2400" dirty="0" smtClean="0"/>
                <a:t>Or &lt;$100k and birthday in Oct</a:t>
              </a:r>
            </a:p>
          </p:txBody>
        </p:sp>
      </p:grpSp>
      <p:graphicFrame>
        <p:nvGraphicFramePr>
          <p:cNvPr id="55" name="Table 54"/>
          <p:cNvGraphicFramePr>
            <a:graphicFrameLocks noGrp="1"/>
          </p:cNvGraphicFramePr>
          <p:nvPr>
            <p:extLst>
              <p:ext uri="{D42A27DB-BD31-4B8C-83A1-F6EECF244321}">
                <p14:modId xmlns:p14="http://schemas.microsoft.com/office/powerpoint/2010/main" val="1310146226"/>
              </p:ext>
            </p:extLst>
          </p:nvPr>
        </p:nvGraphicFramePr>
        <p:xfrm>
          <a:off x="5505110" y="5144677"/>
          <a:ext cx="2385357" cy="1682870"/>
        </p:xfrm>
        <a:graphic>
          <a:graphicData uri="http://schemas.openxmlformats.org/drawingml/2006/table">
            <a:tbl>
              <a:tblPr firstRow="1" bandRow="1">
                <a:tableStyleId>{9D7B26C5-4107-4FEC-AEDC-1716B250A1EF}</a:tableStyleId>
              </a:tblPr>
              <a:tblGrid>
                <a:gridCol w="936319"/>
                <a:gridCol w="602409"/>
                <a:gridCol w="537284"/>
                <a:gridCol w="309345"/>
              </a:tblGrid>
              <a:tr h="240410">
                <a:tc>
                  <a:txBody>
                    <a:bodyPr/>
                    <a:lstStyle/>
                    <a:p>
                      <a:r>
                        <a:rPr lang="en-US" sz="800" b="1" dirty="0" smtClean="0"/>
                        <a:t>Name</a:t>
                      </a:r>
                      <a:endParaRPr lang="en-US" sz="800" b="1" dirty="0"/>
                    </a:p>
                  </a:txBody>
                  <a:tcPr anchor="ctr"/>
                </a:tc>
                <a:tc>
                  <a:txBody>
                    <a:bodyPr/>
                    <a:lstStyle/>
                    <a:p>
                      <a:r>
                        <a:rPr lang="en-US" sz="800" b="1" dirty="0" smtClean="0"/>
                        <a:t>Salary</a:t>
                      </a:r>
                      <a:endParaRPr lang="en-US" sz="800" b="1" dirty="0"/>
                    </a:p>
                  </a:txBody>
                  <a:tcPr anchor="ctr"/>
                </a:tc>
                <a:tc>
                  <a:txBody>
                    <a:bodyPr/>
                    <a:lstStyle/>
                    <a:p>
                      <a:r>
                        <a:rPr lang="en-US" sz="800" b="1" dirty="0" smtClean="0"/>
                        <a:t>DOB</a:t>
                      </a:r>
                      <a:endParaRPr lang="en-US" sz="800" b="1" dirty="0"/>
                    </a:p>
                  </a:txBody>
                  <a:tcPr anchor="ctr"/>
                </a:tc>
                <a:tc>
                  <a:txBody>
                    <a:bodyPr/>
                    <a:lstStyle/>
                    <a:p>
                      <a:r>
                        <a:rPr lang="en-US" sz="800" b="1" dirty="0" smtClean="0"/>
                        <a:t>G</a:t>
                      </a:r>
                      <a:endParaRPr lang="en-US" sz="800" b="1" dirty="0"/>
                    </a:p>
                  </a:txBody>
                  <a:tcPr anchor="ctr"/>
                </a:tc>
              </a:tr>
              <a:tr h="240410">
                <a:tc>
                  <a:txBody>
                    <a:bodyPr/>
                    <a:lstStyle/>
                    <a:p>
                      <a:r>
                        <a:rPr lang="en-US" sz="800" dirty="0" smtClean="0"/>
                        <a:t>Alexandra Baker</a:t>
                      </a:r>
                    </a:p>
                  </a:txBody>
                  <a:tcPr/>
                </a:tc>
                <a:tc>
                  <a:txBody>
                    <a:bodyPr/>
                    <a:lstStyle/>
                    <a:p>
                      <a:r>
                        <a:rPr lang="en-US" sz="800" dirty="0" smtClean="0"/>
                        <a:t>$289,000</a:t>
                      </a:r>
                      <a:endParaRPr lang="en-US" sz="800" dirty="0"/>
                    </a:p>
                  </a:txBody>
                  <a:tcPr/>
                </a:tc>
                <a:tc>
                  <a:txBody>
                    <a:bodyPr/>
                    <a:lstStyle/>
                    <a:p>
                      <a:r>
                        <a:rPr lang="en-US" sz="800" b="0" dirty="0" smtClean="0"/>
                        <a:t>3/14/80</a:t>
                      </a:r>
                      <a:endParaRPr lang="en-US" sz="800" b="0" dirty="0"/>
                    </a:p>
                  </a:txBody>
                  <a:tcPr/>
                </a:tc>
                <a:tc>
                  <a:txBody>
                    <a:bodyPr/>
                    <a:lstStyle/>
                    <a:p>
                      <a:r>
                        <a:rPr lang="en-US" sz="800" dirty="0" smtClean="0"/>
                        <a:t>F</a:t>
                      </a:r>
                    </a:p>
                  </a:txBody>
                  <a:tcPr/>
                </a:tc>
              </a:tr>
              <a:tr h="240410">
                <a:tc>
                  <a:txBody>
                    <a:bodyPr/>
                    <a:lstStyle/>
                    <a:p>
                      <a:r>
                        <a:rPr lang="en-US" sz="800" b="0" dirty="0" smtClean="0"/>
                        <a:t>Patricia </a:t>
                      </a:r>
                      <a:r>
                        <a:rPr lang="en-US" sz="800" b="0" dirty="0" err="1" smtClean="0"/>
                        <a:t>Callman</a:t>
                      </a:r>
                      <a:endParaRPr lang="en-US" sz="800" b="0" dirty="0"/>
                    </a:p>
                  </a:txBody>
                  <a:tcPr/>
                </a:tc>
                <a:tc>
                  <a:txBody>
                    <a:bodyPr/>
                    <a:lstStyle/>
                    <a:p>
                      <a:r>
                        <a:rPr lang="en-US" sz="800" b="0" dirty="0" smtClean="0"/>
                        <a:t>$215,000</a:t>
                      </a:r>
                      <a:endParaRPr lang="en-US" sz="800" b="0" dirty="0"/>
                    </a:p>
                  </a:txBody>
                  <a:tcPr/>
                </a:tc>
                <a:tc>
                  <a:txBody>
                    <a:bodyPr/>
                    <a:lstStyle/>
                    <a:p>
                      <a:r>
                        <a:rPr lang="en-US" sz="800" b="0" dirty="0" smtClean="0"/>
                        <a:t>7/11/76</a:t>
                      </a:r>
                      <a:endParaRPr lang="en-US" sz="800" b="0" dirty="0"/>
                    </a:p>
                  </a:txBody>
                  <a:tcPr/>
                </a:tc>
                <a:tc>
                  <a:txBody>
                    <a:bodyPr/>
                    <a:lstStyle/>
                    <a:p>
                      <a:r>
                        <a:rPr lang="en-US" sz="800" b="0" dirty="0" smtClean="0"/>
                        <a:t>F</a:t>
                      </a:r>
                      <a:endParaRPr lang="en-US" sz="800" b="0" dirty="0"/>
                    </a:p>
                  </a:txBody>
                  <a:tcPr/>
                </a:tc>
              </a:tr>
              <a:tr h="240410">
                <a:tc>
                  <a:txBody>
                    <a:bodyPr/>
                    <a:lstStyle/>
                    <a:p>
                      <a:r>
                        <a:rPr lang="en-US" sz="800" dirty="0" smtClean="0"/>
                        <a:t>Preston Greenly</a:t>
                      </a:r>
                      <a:endParaRPr lang="en-US" sz="800" b="0" dirty="0"/>
                    </a:p>
                  </a:txBody>
                  <a:tcPr/>
                </a:tc>
                <a:tc>
                  <a:txBody>
                    <a:bodyPr/>
                    <a:lstStyle/>
                    <a:p>
                      <a:r>
                        <a:rPr lang="en-US" sz="800" b="0" dirty="0" smtClean="0"/>
                        <a:t>$98,000</a:t>
                      </a:r>
                      <a:endParaRPr lang="en-US" sz="800" b="0" dirty="0"/>
                    </a:p>
                  </a:txBody>
                  <a:tcPr/>
                </a:tc>
                <a:tc>
                  <a:txBody>
                    <a:bodyPr/>
                    <a:lstStyle/>
                    <a:p>
                      <a:r>
                        <a:rPr lang="en-US" sz="800" b="0" dirty="0" smtClean="0"/>
                        <a:t>1/11/81</a:t>
                      </a:r>
                      <a:endParaRPr lang="en-US" sz="800" b="0" dirty="0"/>
                    </a:p>
                  </a:txBody>
                  <a:tcPr/>
                </a:tc>
                <a:tc>
                  <a:txBody>
                    <a:bodyPr/>
                    <a:lstStyle/>
                    <a:p>
                      <a:r>
                        <a:rPr lang="en-US" sz="800" b="0" dirty="0" smtClean="0"/>
                        <a:t>M</a:t>
                      </a:r>
                      <a:endParaRPr lang="en-US" sz="800" b="0" dirty="0"/>
                    </a:p>
                  </a:txBody>
                  <a:tcPr/>
                </a:tc>
              </a:tr>
              <a:tr h="240410">
                <a:tc>
                  <a:txBody>
                    <a:bodyPr/>
                    <a:lstStyle/>
                    <a:p>
                      <a:r>
                        <a:rPr lang="en-US" sz="800" b="0" dirty="0" smtClean="0"/>
                        <a:t>Graeme Roberts</a:t>
                      </a:r>
                      <a:endParaRPr lang="en-US" sz="800" b="0" dirty="0"/>
                    </a:p>
                  </a:txBody>
                  <a:tcPr/>
                </a:tc>
                <a:tc>
                  <a:txBody>
                    <a:bodyPr/>
                    <a:lstStyle/>
                    <a:p>
                      <a:r>
                        <a:rPr lang="en-US" sz="800" b="0" dirty="0" smtClean="0"/>
                        <a:t>$223,000</a:t>
                      </a:r>
                      <a:endParaRPr lang="en-US" sz="800" b="0" dirty="0"/>
                    </a:p>
                  </a:txBody>
                  <a:tcPr/>
                </a:tc>
                <a:tc>
                  <a:txBody>
                    <a:bodyPr/>
                    <a:lstStyle/>
                    <a:p>
                      <a:r>
                        <a:rPr lang="en-US" sz="800" b="0" dirty="0" smtClean="0"/>
                        <a:t>9/28/77</a:t>
                      </a:r>
                      <a:endParaRPr lang="en-US" sz="800" b="0" dirty="0"/>
                    </a:p>
                  </a:txBody>
                  <a:tcPr/>
                </a:tc>
                <a:tc>
                  <a:txBody>
                    <a:bodyPr/>
                    <a:lstStyle/>
                    <a:p>
                      <a:r>
                        <a:rPr lang="en-US" sz="800" b="0" dirty="0" smtClean="0"/>
                        <a:t>M</a:t>
                      </a:r>
                      <a:endParaRPr lang="en-US" sz="800" b="0" dirty="0"/>
                    </a:p>
                  </a:txBody>
                  <a:tcPr/>
                </a:tc>
              </a:tr>
              <a:tr h="240410">
                <a:tc>
                  <a:txBody>
                    <a:bodyPr/>
                    <a:lstStyle/>
                    <a:p>
                      <a:r>
                        <a:rPr lang="en-US" sz="800" b="0" dirty="0" smtClean="0"/>
                        <a:t>Martin </a:t>
                      </a:r>
                      <a:r>
                        <a:rPr lang="en-US" sz="800" b="0" dirty="0" err="1" smtClean="0"/>
                        <a:t>Wolferson</a:t>
                      </a:r>
                      <a:endParaRPr lang="en-US" sz="800" b="0" dirty="0"/>
                    </a:p>
                  </a:txBody>
                  <a:tcPr/>
                </a:tc>
                <a:tc>
                  <a:txBody>
                    <a:bodyPr/>
                    <a:lstStyle/>
                    <a:p>
                      <a:r>
                        <a:rPr lang="en-US" sz="800" b="0" dirty="0" smtClean="0"/>
                        <a:t>$109,000</a:t>
                      </a:r>
                      <a:endParaRPr lang="en-US" sz="800" b="0" dirty="0"/>
                    </a:p>
                  </a:txBody>
                  <a:tcPr/>
                </a:tc>
                <a:tc>
                  <a:txBody>
                    <a:bodyPr/>
                    <a:lstStyle/>
                    <a:p>
                      <a:r>
                        <a:rPr lang="en-US" sz="800" b="0" dirty="0" smtClean="0"/>
                        <a:t>10/9/79</a:t>
                      </a:r>
                      <a:endParaRPr lang="en-US" sz="800" b="0" dirty="0"/>
                    </a:p>
                  </a:txBody>
                  <a:tcPr/>
                </a:tc>
                <a:tc>
                  <a:txBody>
                    <a:bodyPr/>
                    <a:lstStyle/>
                    <a:p>
                      <a:r>
                        <a:rPr lang="en-US" sz="800" b="0" dirty="0" smtClean="0"/>
                        <a:t>M</a:t>
                      </a:r>
                      <a:endParaRPr lang="en-US" sz="800" b="0" dirty="0"/>
                    </a:p>
                  </a:txBody>
                  <a:tcPr/>
                </a:tc>
              </a:tr>
              <a:tr h="240410">
                <a:tc>
                  <a:txBody>
                    <a:bodyPr/>
                    <a:lstStyle/>
                    <a:p>
                      <a:r>
                        <a:rPr lang="en-US" sz="800" dirty="0" smtClean="0"/>
                        <a:t>Charles </a:t>
                      </a:r>
                      <a:r>
                        <a:rPr lang="en-US" sz="800" dirty="0" err="1" smtClean="0"/>
                        <a:t>Zanzabar</a:t>
                      </a:r>
                      <a:endParaRPr lang="en-US" sz="800" b="0" dirty="0"/>
                    </a:p>
                  </a:txBody>
                  <a:tcPr/>
                </a:tc>
                <a:tc>
                  <a:txBody>
                    <a:bodyPr/>
                    <a:lstStyle/>
                    <a:p>
                      <a:r>
                        <a:rPr lang="en-US" sz="800" b="0" dirty="0" smtClean="0"/>
                        <a:t>$72,000</a:t>
                      </a:r>
                      <a:endParaRPr lang="en-US" sz="800" b="0" dirty="0"/>
                    </a:p>
                  </a:txBody>
                  <a:tcPr/>
                </a:tc>
                <a:tc>
                  <a:txBody>
                    <a:bodyPr/>
                    <a:lstStyle/>
                    <a:p>
                      <a:r>
                        <a:rPr lang="en-US" sz="800" b="0" dirty="0" smtClean="0"/>
                        <a:t>6/24/86</a:t>
                      </a:r>
                      <a:endParaRPr lang="en-US" sz="800" b="0" dirty="0"/>
                    </a:p>
                  </a:txBody>
                  <a:tcPr/>
                </a:tc>
                <a:tc>
                  <a:txBody>
                    <a:bodyPr/>
                    <a:lstStyle/>
                    <a:p>
                      <a:r>
                        <a:rPr lang="en-US" sz="800" b="0" dirty="0" smtClean="0"/>
                        <a:t>M</a:t>
                      </a:r>
                      <a:endParaRPr lang="en-US" sz="800" b="0" dirty="0"/>
                    </a:p>
                  </a:txBody>
                  <a:tcPr/>
                </a:tc>
              </a:tr>
            </a:tbl>
          </a:graphicData>
        </a:graphic>
      </p:graphicFrame>
      <p:pic>
        <p:nvPicPr>
          <p:cNvPr id="19" name="Picture 18"/>
          <p:cNvPicPr>
            <a:picLocks noChangeAspect="1"/>
          </p:cNvPicPr>
          <p:nvPr/>
        </p:nvPicPr>
        <p:blipFill>
          <a:blip r:embed="rId7"/>
          <a:stretch>
            <a:fillRect/>
          </a:stretch>
        </p:blipFill>
        <p:spPr>
          <a:xfrm>
            <a:off x="-4157657" y="5641118"/>
            <a:ext cx="3886200" cy="1371600"/>
          </a:xfrm>
          <a:prstGeom prst="rect">
            <a:avLst/>
          </a:prstGeom>
        </p:spPr>
      </p:pic>
      <p:pic>
        <p:nvPicPr>
          <p:cNvPr id="3" name="Picture 2"/>
          <p:cNvPicPr>
            <a:picLocks noChangeAspect="1"/>
          </p:cNvPicPr>
          <p:nvPr/>
        </p:nvPicPr>
        <p:blipFill>
          <a:blip r:embed="rId8"/>
          <a:stretch>
            <a:fillRect/>
          </a:stretch>
        </p:blipFill>
        <p:spPr>
          <a:xfrm>
            <a:off x="125277" y="3884342"/>
            <a:ext cx="4508500" cy="1079500"/>
          </a:xfrm>
          <a:prstGeom prst="rect">
            <a:avLst/>
          </a:prstGeom>
        </p:spPr>
      </p:pic>
    </p:spTree>
    <p:extLst>
      <p:ext uri="{BB962C8B-B14F-4D97-AF65-F5344CB8AC3E}">
        <p14:creationId xmlns:p14="http://schemas.microsoft.com/office/powerpoint/2010/main" val="25185776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391" y="274638"/>
            <a:ext cx="8609997" cy="1143000"/>
          </a:xfrm>
        </p:spPr>
        <p:txBody>
          <a:bodyPr>
            <a:normAutofit fontScale="90000"/>
          </a:bodyPr>
          <a:lstStyle/>
          <a:p>
            <a:r>
              <a:rPr lang="en-US" dirty="0" smtClean="0"/>
              <a:t>Application:  2-Server </a:t>
            </a:r>
            <a:br>
              <a:rPr lang="en-US" dirty="0" smtClean="0"/>
            </a:br>
            <a:r>
              <a:rPr lang="en-US" b="1" dirty="0"/>
              <a:t>Private Database Queries</a:t>
            </a:r>
          </a:p>
        </p:txBody>
      </p:sp>
      <p:pic>
        <p:nvPicPr>
          <p:cNvPr id="7" name="Picture 2" descr="C:\Users\elette\AppData\Local\Microsoft\Windows\Temporary Internet Files\Content.IE5\ZP3ZWNWF\MC90043486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4219" y="2642116"/>
            <a:ext cx="881529" cy="881529"/>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2" descr="C:\Users\elette\AppData\Local\Microsoft\Windows\Temporary Internet Files\Content.IE5\ZP3ZWNWF\MC90043486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6558" y="1449670"/>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2" descr="C:\Users\elette\AppData\Local\Microsoft\Windows\Temporary Internet Files\Content.IE5\ZP3ZWNWF\MC90043486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26558" y="3617200"/>
            <a:ext cx="1055101" cy="1055101"/>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TextBox 16"/>
          <p:cNvSpPr txBox="1"/>
          <p:nvPr/>
        </p:nvSpPr>
        <p:spPr>
          <a:xfrm>
            <a:off x="9353175" y="1749564"/>
            <a:ext cx="6845567" cy="892552"/>
          </a:xfrm>
          <a:prstGeom prst="rect">
            <a:avLst/>
          </a:prstGeom>
          <a:noFill/>
        </p:spPr>
        <p:txBody>
          <a:bodyPr wrap="none" rtlCol="0">
            <a:spAutoFit/>
          </a:bodyPr>
          <a:lstStyle/>
          <a:p>
            <a:pPr marL="285750" indent="-285750">
              <a:buFont typeface="Arial"/>
              <a:buChar char="•"/>
            </a:pPr>
            <a:r>
              <a:rPr lang="en-US" sz="2800" dirty="0" smtClean="0">
                <a:latin typeface="Gill Sans MT"/>
                <a:cs typeface="Gill Sans MT"/>
              </a:rPr>
              <a:t>“Attribute-Based” Information Retrieval</a:t>
            </a:r>
          </a:p>
          <a:p>
            <a:pPr lvl="1"/>
            <a:r>
              <a:rPr lang="en-US" sz="2400" i="1" dirty="0" smtClean="0">
                <a:solidFill>
                  <a:schemeClr val="tx1">
                    <a:lumMod val="50000"/>
                    <a:lumOff val="50000"/>
                  </a:schemeClr>
                </a:solidFill>
                <a:latin typeface="Gill Sans MT"/>
                <a:cs typeface="Gill Sans MT"/>
              </a:rPr>
              <a:t>Multi-keyword search, Range queries, DB statistics, …</a:t>
            </a:r>
            <a:endParaRPr lang="en-US" sz="2400" i="1" dirty="0">
              <a:solidFill>
                <a:schemeClr val="tx1">
                  <a:lumMod val="50000"/>
                  <a:lumOff val="50000"/>
                </a:schemeClr>
              </a:solidFill>
              <a:latin typeface="Gill Sans MT"/>
              <a:cs typeface="Gill Sans MT"/>
            </a:endParaRPr>
          </a:p>
        </p:txBody>
      </p:sp>
      <p:pic>
        <p:nvPicPr>
          <p:cNvPr id="80" name="Picture 79"/>
          <p:cNvPicPr>
            <a:picLocks noChangeAspect="1"/>
          </p:cNvPicPr>
          <p:nvPr/>
        </p:nvPicPr>
        <p:blipFill>
          <a:blip r:embed="rId4"/>
          <a:stretch>
            <a:fillRect/>
          </a:stretch>
        </p:blipFill>
        <p:spPr>
          <a:xfrm>
            <a:off x="-4808611" y="4986835"/>
            <a:ext cx="3920605" cy="888833"/>
          </a:xfrm>
          <a:prstGeom prst="rect">
            <a:avLst/>
          </a:prstGeom>
        </p:spPr>
      </p:pic>
      <p:sp>
        <p:nvSpPr>
          <p:cNvPr id="19" name="TextBox 18"/>
          <p:cNvSpPr txBox="1"/>
          <p:nvPr/>
        </p:nvSpPr>
        <p:spPr>
          <a:xfrm>
            <a:off x="10045994" y="691401"/>
            <a:ext cx="1171590" cy="523220"/>
          </a:xfrm>
          <a:prstGeom prst="rect">
            <a:avLst/>
          </a:prstGeom>
          <a:noFill/>
        </p:spPr>
        <p:txBody>
          <a:bodyPr wrap="none" rtlCol="0">
            <a:spAutoFit/>
          </a:bodyPr>
          <a:lstStyle/>
          <a:p>
            <a:r>
              <a:rPr lang="en-US" sz="2800" dirty="0" smtClean="0">
                <a:solidFill>
                  <a:schemeClr val="tx1">
                    <a:lumMod val="50000"/>
                    <a:lumOff val="50000"/>
                  </a:schemeClr>
                </a:solidFill>
              </a:rPr>
              <a:t>[OS06]</a:t>
            </a:r>
            <a:endParaRPr lang="en-US" sz="2800" dirty="0">
              <a:solidFill>
                <a:schemeClr val="tx1">
                  <a:lumMod val="50000"/>
                  <a:lumOff val="50000"/>
                </a:schemeClr>
              </a:solidFill>
            </a:endParaRPr>
          </a:p>
        </p:txBody>
      </p:sp>
      <p:grpSp>
        <p:nvGrpSpPr>
          <p:cNvPr id="124" name="Group 123"/>
          <p:cNvGrpSpPr/>
          <p:nvPr/>
        </p:nvGrpSpPr>
        <p:grpSpPr>
          <a:xfrm>
            <a:off x="104589" y="3350086"/>
            <a:ext cx="3493584" cy="3309661"/>
            <a:chOff x="104588" y="3082880"/>
            <a:chExt cx="5139765" cy="3536061"/>
          </a:xfrm>
        </p:grpSpPr>
        <p:sp>
          <p:nvSpPr>
            <p:cNvPr id="125" name="Rectangle 124"/>
            <p:cNvSpPr/>
            <p:nvPr/>
          </p:nvSpPr>
          <p:spPr>
            <a:xfrm>
              <a:off x="104588" y="3082880"/>
              <a:ext cx="5139765" cy="3536061"/>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6" name="TextBox 125"/>
            <p:cNvSpPr txBox="1"/>
            <p:nvPr/>
          </p:nvSpPr>
          <p:spPr>
            <a:xfrm>
              <a:off x="2533147" y="3157586"/>
              <a:ext cx="203606" cy="461665"/>
            </a:xfrm>
            <a:prstGeom prst="rect">
              <a:avLst/>
            </a:prstGeom>
            <a:noFill/>
          </p:spPr>
          <p:txBody>
            <a:bodyPr wrap="none" rtlCol="0">
              <a:spAutoFit/>
            </a:bodyPr>
            <a:lstStyle/>
            <a:p>
              <a:pPr algn="ctr"/>
              <a:endParaRPr lang="en-US" sz="2400" u="sng" dirty="0">
                <a:latin typeface="Gill Sans MT"/>
                <a:cs typeface="Gill Sans MT"/>
              </a:endParaRPr>
            </a:p>
          </p:txBody>
        </p:sp>
      </p:grpSp>
      <p:sp>
        <p:nvSpPr>
          <p:cNvPr id="128" name="TextBox 127"/>
          <p:cNvSpPr txBox="1"/>
          <p:nvPr/>
        </p:nvSpPr>
        <p:spPr>
          <a:xfrm>
            <a:off x="811950" y="4002561"/>
            <a:ext cx="378930" cy="523220"/>
          </a:xfrm>
          <a:prstGeom prst="rect">
            <a:avLst/>
          </a:prstGeom>
          <a:noFill/>
        </p:spPr>
        <p:txBody>
          <a:bodyPr wrap="none" rtlCol="0">
            <a:spAutoFit/>
          </a:bodyPr>
          <a:lstStyle/>
          <a:p>
            <a:r>
              <a:rPr lang="en-US" sz="2800" i="1" dirty="0" smtClean="0"/>
              <a:t>f</a:t>
            </a:r>
            <a:endParaRPr lang="en-US" sz="2800" i="1" baseline="-25000" dirty="0"/>
          </a:p>
        </p:txBody>
      </p:sp>
      <p:grpSp>
        <p:nvGrpSpPr>
          <p:cNvPr id="129" name="Group 128"/>
          <p:cNvGrpSpPr/>
          <p:nvPr/>
        </p:nvGrpSpPr>
        <p:grpSpPr>
          <a:xfrm>
            <a:off x="1322367" y="3714609"/>
            <a:ext cx="1432650" cy="1145960"/>
            <a:chOff x="3456871" y="2799711"/>
            <a:chExt cx="962278" cy="725597"/>
          </a:xfrm>
        </p:grpSpPr>
        <p:sp>
          <p:nvSpPr>
            <p:cNvPr id="130" name="TextBox 129"/>
            <p:cNvSpPr txBox="1"/>
            <p:nvPr/>
          </p:nvSpPr>
          <p:spPr>
            <a:xfrm>
              <a:off x="4179434" y="2799711"/>
              <a:ext cx="239715" cy="340198"/>
            </a:xfrm>
            <a:prstGeom prst="rect">
              <a:avLst/>
            </a:prstGeom>
            <a:solidFill>
              <a:schemeClr val="accent1">
                <a:lumMod val="40000"/>
                <a:lumOff val="60000"/>
                <a:alpha val="60000"/>
              </a:schemeClr>
            </a:solidFill>
          </p:spPr>
          <p:txBody>
            <a:bodyPr wrap="none" rtlCol="0">
              <a:spAutoFit/>
            </a:bodyPr>
            <a:lstStyle/>
            <a:p>
              <a:r>
                <a:rPr lang="en-US" sz="3200" i="1" dirty="0" err="1" smtClean="0">
                  <a:latin typeface="Gill Sans MT"/>
                  <a:cs typeface="Gill Sans MT"/>
                </a:rPr>
                <a:t>f</a:t>
              </a:r>
              <a:r>
                <a:rPr lang="en-US" sz="3200" i="1" baseline="-25000" dirty="0" err="1" smtClean="0">
                  <a:latin typeface="Gill Sans MT"/>
                  <a:cs typeface="Gill Sans MT"/>
                </a:rPr>
                <a:t>A</a:t>
              </a:r>
              <a:endParaRPr lang="en-US" sz="3200" i="1" baseline="-25000" dirty="0">
                <a:latin typeface="Gill Sans MT"/>
                <a:cs typeface="Gill Sans MT"/>
              </a:endParaRPr>
            </a:p>
          </p:txBody>
        </p:sp>
        <p:sp>
          <p:nvSpPr>
            <p:cNvPr id="131" name="TextBox 130"/>
            <p:cNvSpPr txBox="1"/>
            <p:nvPr/>
          </p:nvSpPr>
          <p:spPr>
            <a:xfrm>
              <a:off x="4170870" y="3185110"/>
              <a:ext cx="238209" cy="340198"/>
            </a:xfrm>
            <a:prstGeom prst="rect">
              <a:avLst/>
            </a:prstGeom>
            <a:solidFill>
              <a:schemeClr val="accent1">
                <a:lumMod val="40000"/>
                <a:lumOff val="60000"/>
                <a:alpha val="60000"/>
              </a:schemeClr>
            </a:solidFill>
          </p:spPr>
          <p:txBody>
            <a:bodyPr wrap="none" rtlCol="0">
              <a:spAutoFit/>
            </a:bodyPr>
            <a:lstStyle/>
            <a:p>
              <a:r>
                <a:rPr lang="en-US" sz="3200" i="1" dirty="0" err="1" smtClean="0">
                  <a:latin typeface="Gill Sans MT"/>
                  <a:cs typeface="Gill Sans MT"/>
                </a:rPr>
                <a:t>f</a:t>
              </a:r>
              <a:r>
                <a:rPr lang="en-US" sz="3200" i="1" baseline="-25000" dirty="0" err="1" smtClean="0">
                  <a:latin typeface="Gill Sans MT"/>
                  <a:cs typeface="Gill Sans MT"/>
                </a:rPr>
                <a:t>B</a:t>
              </a:r>
              <a:endParaRPr lang="en-US" sz="3200" i="1" baseline="-25000" dirty="0">
                <a:latin typeface="Gill Sans MT"/>
                <a:cs typeface="Gill Sans MT"/>
              </a:endParaRPr>
            </a:p>
          </p:txBody>
        </p:sp>
        <p:cxnSp>
          <p:nvCxnSpPr>
            <p:cNvPr id="132" name="Straight Arrow Connector 131"/>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3" name="Straight Arrow Connector 132"/>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34" name="Group 133"/>
          <p:cNvGrpSpPr/>
          <p:nvPr/>
        </p:nvGrpSpPr>
        <p:grpSpPr>
          <a:xfrm>
            <a:off x="3255774" y="3501113"/>
            <a:ext cx="1100006" cy="2318699"/>
            <a:chOff x="4446502" y="3197522"/>
            <a:chExt cx="1100006" cy="2318699"/>
          </a:xfrm>
        </p:grpSpPr>
        <p:cxnSp>
          <p:nvCxnSpPr>
            <p:cNvPr id="135" name="Straight Arrow Connector 134"/>
            <p:cNvCxnSpPr/>
            <p:nvPr/>
          </p:nvCxnSpPr>
          <p:spPr>
            <a:xfrm>
              <a:off x="4446502" y="3739929"/>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36" name="Straight Arrow Connector 135"/>
            <p:cNvCxnSpPr/>
            <p:nvPr/>
          </p:nvCxnSpPr>
          <p:spPr>
            <a:xfrm>
              <a:off x="4452478" y="5516221"/>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37" name="TextBox 136"/>
            <p:cNvSpPr txBox="1"/>
            <p:nvPr/>
          </p:nvSpPr>
          <p:spPr>
            <a:xfrm>
              <a:off x="4568188" y="3197522"/>
              <a:ext cx="975992" cy="523220"/>
            </a:xfrm>
            <a:prstGeom prst="rect">
              <a:avLst/>
            </a:prstGeom>
            <a:noFill/>
          </p:spPr>
          <p:txBody>
            <a:bodyPr wrap="none" rtlCol="0">
              <a:spAutoFit/>
            </a:bodyPr>
            <a:lstStyle/>
            <a:p>
              <a:r>
                <a:rPr lang="en-US" sz="2800" i="1" dirty="0" smtClean="0"/>
                <a:t>m, </a:t>
              </a:r>
              <a:r>
                <a:rPr lang="en-US" sz="2800" i="1" dirty="0" err="1" smtClean="0"/>
                <a:t>f</a:t>
              </a:r>
              <a:r>
                <a:rPr lang="en-US" sz="2800" i="1" baseline="-25000" dirty="0" err="1" smtClean="0"/>
                <a:t>A</a:t>
              </a:r>
              <a:endParaRPr lang="en-US" sz="2800" i="1" baseline="-25000" dirty="0"/>
            </a:p>
          </p:txBody>
        </p:sp>
        <p:sp>
          <p:nvSpPr>
            <p:cNvPr id="138" name="TextBox 137"/>
            <p:cNvSpPr txBox="1"/>
            <p:nvPr/>
          </p:nvSpPr>
          <p:spPr>
            <a:xfrm>
              <a:off x="4578815" y="4947831"/>
              <a:ext cx="967693" cy="523220"/>
            </a:xfrm>
            <a:prstGeom prst="rect">
              <a:avLst/>
            </a:prstGeom>
            <a:noFill/>
          </p:spPr>
          <p:txBody>
            <a:bodyPr wrap="none" rtlCol="0">
              <a:spAutoFit/>
            </a:bodyPr>
            <a:lstStyle/>
            <a:p>
              <a:r>
                <a:rPr lang="en-US" sz="2800" i="1" dirty="0" smtClean="0"/>
                <a:t>m, </a:t>
              </a:r>
              <a:r>
                <a:rPr lang="en-US" sz="2800" i="1" dirty="0" err="1" smtClean="0"/>
                <a:t>f</a:t>
              </a:r>
              <a:r>
                <a:rPr lang="en-US" sz="2800" i="1" baseline="-25000" dirty="0" err="1" smtClean="0"/>
                <a:t>B</a:t>
              </a:r>
              <a:endParaRPr lang="en-US" sz="2800" i="1" baseline="-25000" dirty="0"/>
            </a:p>
          </p:txBody>
        </p:sp>
      </p:grpSp>
      <p:pic>
        <p:nvPicPr>
          <p:cNvPr id="146" name="Picture 145"/>
          <p:cNvPicPr>
            <a:picLocks noChangeAspect="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Lst>
          </a:blip>
          <a:stretch>
            <a:fillRect/>
          </a:stretch>
        </p:blipFill>
        <p:spPr>
          <a:xfrm>
            <a:off x="7608142" y="3940365"/>
            <a:ext cx="1261241" cy="1632572"/>
          </a:xfrm>
          <a:prstGeom prst="rect">
            <a:avLst/>
          </a:prstGeom>
        </p:spPr>
      </p:pic>
      <p:pic>
        <p:nvPicPr>
          <p:cNvPr id="147" name="Picture 146"/>
          <p:cNvPicPr>
            <a:picLocks noChangeAspect="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Lst>
          </a:blip>
          <a:stretch>
            <a:fillRect/>
          </a:stretch>
        </p:blipFill>
        <p:spPr>
          <a:xfrm>
            <a:off x="7630294" y="5365382"/>
            <a:ext cx="1261241" cy="1632572"/>
          </a:xfrm>
          <a:prstGeom prst="rect">
            <a:avLst/>
          </a:prstGeom>
        </p:spPr>
      </p:pic>
      <p:cxnSp>
        <p:nvCxnSpPr>
          <p:cNvPr id="148" name="Straight Connector 147"/>
          <p:cNvCxnSpPr/>
          <p:nvPr/>
        </p:nvCxnSpPr>
        <p:spPr>
          <a:xfrm>
            <a:off x="5682183" y="5420830"/>
            <a:ext cx="3461817" cy="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grpSp>
        <p:nvGrpSpPr>
          <p:cNvPr id="26" name="Group 25"/>
          <p:cNvGrpSpPr/>
          <p:nvPr/>
        </p:nvGrpSpPr>
        <p:grpSpPr>
          <a:xfrm>
            <a:off x="4580303" y="3294034"/>
            <a:ext cx="4563697" cy="646331"/>
            <a:chOff x="4580303" y="3294034"/>
            <a:chExt cx="4563697" cy="646331"/>
          </a:xfrm>
        </p:grpSpPr>
        <p:sp>
          <p:nvSpPr>
            <p:cNvPr id="123" name="TextBox 122"/>
            <p:cNvSpPr txBox="1"/>
            <p:nvPr/>
          </p:nvSpPr>
          <p:spPr>
            <a:xfrm>
              <a:off x="4580303" y="3294034"/>
              <a:ext cx="4563697" cy="646331"/>
            </a:xfrm>
            <a:prstGeom prst="rect">
              <a:avLst/>
            </a:prstGeom>
            <a:solidFill>
              <a:srgbClr val="FFFFFF"/>
            </a:solidFill>
          </p:spPr>
          <p:txBody>
            <a:bodyPr wrap="none" rtlCol="0">
              <a:spAutoFit/>
            </a:bodyPr>
            <a:lstStyle/>
            <a:p>
              <a:r>
                <a:rPr lang="en-US" sz="2800" i="1" dirty="0" err="1" smtClean="0"/>
                <a:t>y</a:t>
              </a:r>
              <a:r>
                <a:rPr lang="en-US" sz="2800" i="1" baseline="-25000" dirty="0" err="1" smtClean="0"/>
                <a:t>A</a:t>
              </a:r>
              <a:r>
                <a:rPr lang="en-US" sz="2800" i="1" baseline="-25000" dirty="0" smtClean="0"/>
                <a:t> </a:t>
              </a:r>
              <a:r>
                <a:rPr lang="en-US" sz="2800" i="1" dirty="0" smtClean="0"/>
                <a:t>= </a:t>
              </a:r>
              <a:r>
                <a:rPr lang="en-US" sz="2800" b="1" dirty="0" err="1" smtClean="0"/>
                <a:t>Sketch</a:t>
              </a:r>
              <a:r>
                <a:rPr lang="en-US" sz="2800" b="1" i="1" baseline="30000" dirty="0" err="1" smtClean="0"/>
                <a:t>m</a:t>
              </a:r>
              <a:r>
                <a:rPr lang="en-US" sz="3600" dirty="0" smtClean="0"/>
                <a:t>[</a:t>
              </a:r>
              <a:r>
                <a:rPr lang="en-US" sz="2800" i="1" dirty="0" smtClean="0"/>
                <a:t> </a:t>
              </a:r>
              <a:r>
                <a:rPr lang="en-US" sz="2800" i="1" dirty="0" err="1" smtClean="0"/>
                <a:t>f</a:t>
              </a:r>
              <a:r>
                <a:rPr lang="en-US" sz="2800" i="1" baseline="-25000" dirty="0" err="1" smtClean="0"/>
                <a:t>A</a:t>
              </a:r>
              <a:r>
                <a:rPr lang="en-US" sz="2800" dirty="0" smtClean="0"/>
                <a:t>(</a:t>
              </a:r>
              <a:r>
                <a:rPr lang="en-US" sz="2800" i="1" dirty="0" err="1" smtClean="0">
                  <a:solidFill>
                    <a:schemeClr val="tx1">
                      <a:lumMod val="50000"/>
                      <a:lumOff val="50000"/>
                    </a:schemeClr>
                  </a:solidFill>
                </a:rPr>
                <a:t>x</a:t>
              </a:r>
              <a:r>
                <a:rPr lang="en-US" sz="2800" i="1" baseline="-25000" dirty="0" err="1" smtClean="0">
                  <a:solidFill>
                    <a:schemeClr val="tx1">
                      <a:lumMod val="50000"/>
                      <a:lumOff val="50000"/>
                    </a:schemeClr>
                  </a:solidFill>
                </a:rPr>
                <a:t>j</a:t>
              </a:r>
              <a:r>
                <a:rPr lang="en-US" sz="2800" i="1" dirty="0" err="1" smtClean="0">
                  <a:solidFill>
                    <a:schemeClr val="tx1">
                      <a:lumMod val="50000"/>
                      <a:lumOff val="50000"/>
                    </a:schemeClr>
                  </a:solidFill>
                </a:rPr>
                <a:t>,y</a:t>
              </a:r>
              <a:r>
                <a:rPr lang="en-US" sz="2800" i="1" baseline="-25000" dirty="0" err="1" smtClean="0">
                  <a:solidFill>
                    <a:schemeClr val="tx1">
                      <a:lumMod val="50000"/>
                      <a:lumOff val="50000"/>
                    </a:schemeClr>
                  </a:solidFill>
                </a:rPr>
                <a:t>j</a:t>
              </a:r>
              <a:r>
                <a:rPr lang="en-US" sz="2800" i="1" dirty="0" err="1" smtClean="0">
                  <a:solidFill>
                    <a:schemeClr val="tx1">
                      <a:lumMod val="50000"/>
                      <a:lumOff val="50000"/>
                    </a:schemeClr>
                  </a:solidFill>
                </a:rPr>
                <a:t>,z</a:t>
              </a:r>
              <a:r>
                <a:rPr lang="en-US" sz="2800" i="1" baseline="-25000" dirty="0" err="1" smtClean="0">
                  <a:solidFill>
                    <a:schemeClr val="tx1">
                      <a:lumMod val="50000"/>
                      <a:lumOff val="50000"/>
                    </a:schemeClr>
                  </a:solidFill>
                </a:rPr>
                <a:t>j</a:t>
              </a:r>
              <a:r>
                <a:rPr lang="en-US" sz="2800" dirty="0" smtClean="0"/>
                <a:t>),</a:t>
              </a:r>
              <a:r>
                <a:rPr lang="en-US" sz="2800" dirty="0" err="1" smtClean="0"/>
                <a:t>val</a:t>
              </a:r>
              <a:r>
                <a:rPr lang="en-US" sz="2800" dirty="0" smtClean="0"/>
                <a:t>[</a:t>
              </a:r>
              <a:r>
                <a:rPr lang="en-US" sz="2800" i="1" dirty="0" smtClean="0">
                  <a:solidFill>
                    <a:srgbClr val="7F7F7F"/>
                  </a:solidFill>
                </a:rPr>
                <a:t>j</a:t>
              </a:r>
              <a:r>
                <a:rPr lang="en-US" sz="2800" dirty="0" smtClean="0"/>
                <a:t>]</a:t>
              </a:r>
              <a:r>
                <a:rPr lang="en-US" sz="3600" dirty="0" smtClean="0"/>
                <a:t>]</a:t>
              </a:r>
              <a:r>
                <a:rPr lang="en-US" sz="3600" b="1" i="1" baseline="-25000" dirty="0" smtClean="0"/>
                <a:t>j</a:t>
              </a:r>
              <a:endParaRPr lang="en-US" sz="2800" b="1" i="1" baseline="-25000" dirty="0"/>
            </a:p>
          </p:txBody>
        </p:sp>
        <p:cxnSp>
          <p:nvCxnSpPr>
            <p:cNvPr id="25" name="Straight Arrow Connector 24"/>
            <p:cNvCxnSpPr/>
            <p:nvPr/>
          </p:nvCxnSpPr>
          <p:spPr>
            <a:xfrm flipV="1">
              <a:off x="4659824" y="3523645"/>
              <a:ext cx="299388" cy="482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27" name="Group 26"/>
          <p:cNvGrpSpPr/>
          <p:nvPr/>
        </p:nvGrpSpPr>
        <p:grpSpPr>
          <a:xfrm>
            <a:off x="3206931" y="4100046"/>
            <a:ext cx="1066799" cy="2265795"/>
            <a:chOff x="3206931" y="4100046"/>
            <a:chExt cx="1066799" cy="2265795"/>
          </a:xfrm>
        </p:grpSpPr>
        <p:grpSp>
          <p:nvGrpSpPr>
            <p:cNvPr id="139" name="Group 138"/>
            <p:cNvGrpSpPr/>
            <p:nvPr/>
          </p:nvGrpSpPr>
          <p:grpSpPr>
            <a:xfrm>
              <a:off x="3206931" y="4100046"/>
              <a:ext cx="1066799" cy="2265795"/>
              <a:chOff x="4655676" y="3796455"/>
              <a:chExt cx="1066799" cy="2265795"/>
            </a:xfrm>
          </p:grpSpPr>
          <p:cxnSp>
            <p:nvCxnSpPr>
              <p:cNvPr id="140" name="Straight Arrow Connector 139"/>
              <p:cNvCxnSpPr/>
              <p:nvPr/>
            </p:nvCxnSpPr>
            <p:spPr>
              <a:xfrm flipH="1">
                <a:off x="4661652" y="4313298"/>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41" name="Straight Arrow Connector 140"/>
              <p:cNvCxnSpPr/>
              <p:nvPr/>
            </p:nvCxnSpPr>
            <p:spPr>
              <a:xfrm flipH="1">
                <a:off x="4655676" y="6042657"/>
                <a:ext cx="1060823"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42" name="TextBox 141"/>
              <p:cNvSpPr txBox="1"/>
              <p:nvPr/>
            </p:nvSpPr>
            <p:spPr>
              <a:xfrm>
                <a:off x="4975414" y="3796455"/>
                <a:ext cx="549242" cy="523220"/>
              </a:xfrm>
              <a:prstGeom prst="rect">
                <a:avLst/>
              </a:prstGeom>
              <a:noFill/>
            </p:spPr>
            <p:txBody>
              <a:bodyPr wrap="none" rtlCol="0">
                <a:spAutoFit/>
              </a:bodyPr>
              <a:lstStyle/>
              <a:p>
                <a:r>
                  <a:rPr lang="en-US" sz="2800" i="1" dirty="0" err="1" smtClean="0"/>
                  <a:t>y</a:t>
                </a:r>
                <a:r>
                  <a:rPr lang="en-US" sz="2800" i="1" baseline="-25000" dirty="0" err="1" smtClean="0"/>
                  <a:t>A</a:t>
                </a:r>
                <a:endParaRPr lang="en-US" sz="2800" i="1" baseline="-25000" dirty="0"/>
              </a:p>
            </p:txBody>
          </p:sp>
          <p:sp>
            <p:nvSpPr>
              <p:cNvPr id="143" name="TextBox 142"/>
              <p:cNvSpPr txBox="1"/>
              <p:nvPr/>
            </p:nvSpPr>
            <p:spPr>
              <a:xfrm>
                <a:off x="5005050" y="5539030"/>
                <a:ext cx="540944" cy="523220"/>
              </a:xfrm>
              <a:prstGeom prst="rect">
                <a:avLst/>
              </a:prstGeom>
              <a:noFill/>
            </p:spPr>
            <p:txBody>
              <a:bodyPr wrap="none" rtlCol="0">
                <a:spAutoFit/>
              </a:bodyPr>
              <a:lstStyle/>
              <a:p>
                <a:r>
                  <a:rPr lang="en-US" sz="2800" i="1" dirty="0" err="1" smtClean="0"/>
                  <a:t>y</a:t>
                </a:r>
                <a:r>
                  <a:rPr lang="en-US" sz="2800" i="1" baseline="-25000" dirty="0" err="1" smtClean="0"/>
                  <a:t>B</a:t>
                </a:r>
                <a:endParaRPr lang="en-US" sz="2800" i="1" baseline="-25000" dirty="0"/>
              </a:p>
            </p:txBody>
          </p:sp>
        </p:grpSp>
        <p:cxnSp>
          <p:nvCxnSpPr>
            <p:cNvPr id="149" name="Straight Arrow Connector 148"/>
            <p:cNvCxnSpPr/>
            <p:nvPr/>
          </p:nvCxnSpPr>
          <p:spPr>
            <a:xfrm flipV="1">
              <a:off x="3598173" y="4251895"/>
              <a:ext cx="299388" cy="482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0" name="Straight Arrow Connector 149"/>
            <p:cNvCxnSpPr/>
            <p:nvPr/>
          </p:nvCxnSpPr>
          <p:spPr>
            <a:xfrm flipV="1">
              <a:off x="3650907" y="6005897"/>
              <a:ext cx="299388" cy="482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30" name="Group 29"/>
          <p:cNvGrpSpPr/>
          <p:nvPr/>
        </p:nvGrpSpPr>
        <p:grpSpPr>
          <a:xfrm>
            <a:off x="313391" y="5232468"/>
            <a:ext cx="2700395" cy="954107"/>
            <a:chOff x="313391" y="5232468"/>
            <a:chExt cx="2700395" cy="954107"/>
          </a:xfrm>
        </p:grpSpPr>
        <p:sp>
          <p:nvSpPr>
            <p:cNvPr id="144" name="TextBox 143"/>
            <p:cNvSpPr txBox="1"/>
            <p:nvPr/>
          </p:nvSpPr>
          <p:spPr>
            <a:xfrm>
              <a:off x="313391" y="5232468"/>
              <a:ext cx="2700395" cy="954107"/>
            </a:xfrm>
            <a:prstGeom prst="rect">
              <a:avLst/>
            </a:prstGeom>
            <a:noFill/>
          </p:spPr>
          <p:txBody>
            <a:bodyPr wrap="none" rtlCol="0">
              <a:spAutoFit/>
            </a:bodyPr>
            <a:lstStyle/>
            <a:p>
              <a:r>
                <a:rPr lang="en-US" sz="2800" dirty="0" smtClean="0"/>
                <a:t>Outputs</a:t>
              </a:r>
              <a:r>
                <a:rPr lang="en-US" sz="2800" i="1" dirty="0" smtClean="0"/>
                <a:t> </a:t>
              </a:r>
              <a:r>
                <a:rPr lang="en-US" sz="2800" dirty="0" smtClean="0"/>
                <a:t>=</a:t>
              </a:r>
              <a:r>
                <a:rPr lang="en-US" sz="2800" i="1" dirty="0" smtClean="0"/>
                <a:t> </a:t>
              </a:r>
            </a:p>
            <a:p>
              <a:r>
                <a:rPr lang="en-US" sz="2800" b="1" dirty="0" smtClean="0"/>
                <a:t>  Recover</a:t>
              </a:r>
              <a:r>
                <a:rPr lang="en-US" sz="2800" dirty="0" smtClean="0"/>
                <a:t>(</a:t>
              </a:r>
              <a:r>
                <a:rPr lang="en-US" sz="2800" i="1" dirty="0" err="1" smtClean="0"/>
                <a:t>y</a:t>
              </a:r>
              <a:r>
                <a:rPr lang="en-US" sz="2800" i="1" baseline="-25000" dirty="0" err="1" smtClean="0"/>
                <a:t>A</a:t>
              </a:r>
              <a:r>
                <a:rPr lang="en-US" sz="2800" i="1" dirty="0" smtClean="0"/>
                <a:t> + </a:t>
              </a:r>
              <a:r>
                <a:rPr lang="en-US" sz="2800" i="1" dirty="0" err="1" smtClean="0"/>
                <a:t>y</a:t>
              </a:r>
              <a:r>
                <a:rPr lang="en-US" sz="2800" i="1" baseline="-25000" dirty="0" err="1" smtClean="0"/>
                <a:t>B</a:t>
              </a:r>
              <a:r>
                <a:rPr lang="en-US" sz="2800" dirty="0" smtClean="0"/>
                <a:t>)</a:t>
              </a:r>
              <a:endParaRPr lang="en-US" sz="2800" baseline="-25000" dirty="0"/>
            </a:p>
          </p:txBody>
        </p:sp>
        <p:cxnSp>
          <p:nvCxnSpPr>
            <p:cNvPr id="151" name="Straight Arrow Connector 150"/>
            <p:cNvCxnSpPr/>
            <p:nvPr/>
          </p:nvCxnSpPr>
          <p:spPr>
            <a:xfrm flipV="1">
              <a:off x="2514600" y="5800858"/>
              <a:ext cx="299388" cy="482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2" name="Straight Arrow Connector 151"/>
            <p:cNvCxnSpPr/>
            <p:nvPr/>
          </p:nvCxnSpPr>
          <p:spPr>
            <a:xfrm flipV="1">
              <a:off x="1879228" y="5809794"/>
              <a:ext cx="299388" cy="482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29" name="Rectangular Callout 28"/>
          <p:cNvSpPr/>
          <p:nvPr/>
        </p:nvSpPr>
        <p:spPr>
          <a:xfrm>
            <a:off x="4959212" y="4135015"/>
            <a:ext cx="1188536" cy="537286"/>
          </a:xfrm>
          <a:prstGeom prst="wedgeRectCallout">
            <a:avLst>
              <a:gd name="adj1" fmla="val -41971"/>
              <a:gd name="adj2" fmla="val -82541"/>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bg1"/>
                </a:solidFill>
              </a:rPr>
              <a:t>Vector</a:t>
            </a:r>
            <a:endParaRPr lang="en-US" dirty="0">
              <a:solidFill>
                <a:schemeClr val="bg1"/>
              </a:solidFill>
            </a:endParaRPr>
          </a:p>
        </p:txBody>
      </p:sp>
      <p:sp>
        <p:nvSpPr>
          <p:cNvPr id="31" name="Rectangle 30"/>
          <p:cNvSpPr/>
          <p:nvPr/>
        </p:nvSpPr>
        <p:spPr>
          <a:xfrm>
            <a:off x="5192870" y="3104756"/>
            <a:ext cx="1107996" cy="523220"/>
          </a:xfrm>
          <a:prstGeom prst="rect">
            <a:avLst/>
          </a:prstGeom>
        </p:spPr>
        <p:txBody>
          <a:bodyPr wrap="none">
            <a:spAutoFit/>
          </a:bodyPr>
          <a:lstStyle/>
          <a:p>
            <a:r>
              <a:rPr lang="en-US" sz="2800" b="1" dirty="0" smtClean="0"/>
              <a:t>Linear</a:t>
            </a:r>
            <a:endParaRPr lang="en-US" sz="2800" dirty="0"/>
          </a:p>
        </p:txBody>
      </p:sp>
      <p:grpSp>
        <p:nvGrpSpPr>
          <p:cNvPr id="47" name="Group 46"/>
          <p:cNvGrpSpPr/>
          <p:nvPr/>
        </p:nvGrpSpPr>
        <p:grpSpPr>
          <a:xfrm>
            <a:off x="846629" y="1607775"/>
            <a:ext cx="7886752" cy="1034341"/>
            <a:chOff x="846629" y="1607775"/>
            <a:chExt cx="7886752" cy="1034341"/>
          </a:xfrm>
        </p:grpSpPr>
        <p:sp>
          <p:nvSpPr>
            <p:cNvPr id="48" name="Rectangle 47"/>
            <p:cNvSpPr/>
            <p:nvPr/>
          </p:nvSpPr>
          <p:spPr>
            <a:xfrm>
              <a:off x="846629" y="1607775"/>
              <a:ext cx="7886751" cy="1034341"/>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TextBox 48"/>
            <p:cNvSpPr txBox="1"/>
            <p:nvPr/>
          </p:nvSpPr>
          <p:spPr>
            <a:xfrm>
              <a:off x="1031466" y="1730521"/>
              <a:ext cx="3415268" cy="830997"/>
            </a:xfrm>
            <a:prstGeom prst="rect">
              <a:avLst/>
            </a:prstGeom>
            <a:noFill/>
          </p:spPr>
          <p:txBody>
            <a:bodyPr wrap="none" rtlCol="0">
              <a:spAutoFit/>
            </a:bodyPr>
            <a:lstStyle/>
            <a:p>
              <a:pPr algn="ctr"/>
              <a:r>
                <a:rPr lang="en-US" sz="2400" b="1" dirty="0"/>
                <a:t>Recovery</a:t>
              </a:r>
              <a:r>
                <a:rPr lang="en-US" sz="2400" dirty="0"/>
                <a:t> Query Example:</a:t>
              </a:r>
            </a:p>
            <a:p>
              <a:pPr algn="ctr"/>
              <a:r>
                <a:rPr lang="en-US" sz="2400" b="1" i="1" dirty="0"/>
                <a:t>m</a:t>
              </a:r>
              <a:r>
                <a:rPr lang="en-US" sz="2400" dirty="0"/>
                <a:t> entries </a:t>
              </a:r>
              <a:r>
                <a:rPr lang="en-US" sz="2400" dirty="0" err="1"/>
                <a:t>s.t.</a:t>
              </a:r>
              <a:r>
                <a:rPr lang="en-US" sz="2400" dirty="0"/>
                <a:t> </a:t>
              </a:r>
            </a:p>
          </p:txBody>
        </p:sp>
        <p:sp>
          <p:nvSpPr>
            <p:cNvPr id="50" name="TextBox 49"/>
            <p:cNvSpPr txBox="1"/>
            <p:nvPr/>
          </p:nvSpPr>
          <p:spPr>
            <a:xfrm>
              <a:off x="4455891" y="1684444"/>
              <a:ext cx="4277490" cy="830997"/>
            </a:xfrm>
            <a:prstGeom prst="rect">
              <a:avLst/>
            </a:prstGeom>
            <a:noFill/>
          </p:spPr>
          <p:txBody>
            <a:bodyPr wrap="square" rtlCol="0">
              <a:spAutoFit/>
            </a:bodyPr>
            <a:lstStyle/>
            <a:p>
              <a:pPr marL="285750" indent="-285750">
                <a:buFont typeface="Arial"/>
                <a:buChar char="•"/>
              </a:pPr>
              <a:r>
                <a:rPr lang="en-US" sz="2400" dirty="0" smtClean="0"/>
                <a:t>Salary between $100-200k,</a:t>
              </a:r>
            </a:p>
            <a:p>
              <a:pPr marL="285750" indent="-285750">
                <a:buFont typeface="Arial"/>
                <a:buChar char="•"/>
              </a:pPr>
              <a:r>
                <a:rPr lang="en-US" sz="2400" dirty="0" smtClean="0"/>
                <a:t>Or &lt;$100k and birthday in Oct</a:t>
              </a:r>
            </a:p>
          </p:txBody>
        </p:sp>
      </p:grpSp>
    </p:spTree>
    <p:extLst>
      <p:ext uri="{BB962C8B-B14F-4D97-AF65-F5344CB8AC3E}">
        <p14:creationId xmlns:p14="http://schemas.microsoft.com/office/powerpoint/2010/main" val="2237969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Application: </a:t>
            </a:r>
            <a:br>
              <a:rPr lang="en-US" dirty="0" smtClean="0"/>
            </a:br>
            <a:r>
              <a:rPr lang="en-US" b="1" dirty="0" smtClean="0"/>
              <a:t>Private Cumulative Statistics</a:t>
            </a:r>
            <a:endParaRPr lang="en-US" b="1" dirty="0"/>
          </a:p>
        </p:txBody>
      </p:sp>
      <p:pic>
        <p:nvPicPr>
          <p:cNvPr id="5"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26558" y="1449670"/>
            <a:ext cx="1055101" cy="1055101"/>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descr="C:\Users\elette\AppData\Local\Microsoft\Windows\Temporary Internet Files\Content.IE5\ZP3ZWNWF\MC90043486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06720" y="2551244"/>
            <a:ext cx="1055101" cy="1055101"/>
          </a:xfrm>
          <a:prstGeom prst="rect">
            <a:avLst/>
          </a:prstGeom>
          <a:noFill/>
          <a:extLst>
            <a:ext uri="{909E8E84-426E-40dd-AFC4-6F175D3DCCD1}">
              <a14:hiddenFill xmlns:a14="http://schemas.microsoft.com/office/drawing/2010/main" xmlns="">
                <a:solidFill>
                  <a:srgbClr val="FFFFFF"/>
                </a:solidFill>
              </a14:hiddenFill>
            </a:ext>
          </a:extLst>
        </p:spPr>
      </p:pic>
      <p:sp>
        <p:nvSpPr>
          <p:cNvPr id="22" name="TextBox 21"/>
          <p:cNvSpPr txBox="1"/>
          <p:nvPr/>
        </p:nvSpPr>
        <p:spPr>
          <a:xfrm>
            <a:off x="3294461" y="1657172"/>
            <a:ext cx="2655895" cy="461665"/>
          </a:xfrm>
          <a:prstGeom prst="rect">
            <a:avLst/>
          </a:prstGeom>
          <a:noFill/>
        </p:spPr>
        <p:txBody>
          <a:bodyPr wrap="none" rtlCol="0">
            <a:spAutoFit/>
          </a:bodyPr>
          <a:lstStyle/>
          <a:p>
            <a:r>
              <a:rPr lang="en-US" sz="2400" dirty="0" smtClean="0"/>
              <a:t>Website traffic data</a:t>
            </a:r>
            <a:endParaRPr lang="en-US" sz="2400" dirty="0"/>
          </a:p>
        </p:txBody>
      </p:sp>
      <p:sp>
        <p:nvSpPr>
          <p:cNvPr id="36" name="Rectangle 35"/>
          <p:cNvSpPr/>
          <p:nvPr/>
        </p:nvSpPr>
        <p:spPr>
          <a:xfrm>
            <a:off x="1746019" y="1572372"/>
            <a:ext cx="5697552" cy="50390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Can use FSS to change the database itself!</a:t>
            </a:r>
            <a:endParaRPr lang="en-US" sz="2400" dirty="0">
              <a:solidFill>
                <a:schemeClr val="tx1"/>
              </a:solidFill>
            </a:endParaRPr>
          </a:p>
        </p:txBody>
      </p:sp>
      <p:sp>
        <p:nvSpPr>
          <p:cNvPr id="37" name="Title 1"/>
          <p:cNvSpPr txBox="1">
            <a:spLocks/>
          </p:cNvSpPr>
          <p:nvPr/>
        </p:nvSpPr>
        <p:spPr>
          <a:xfrm>
            <a:off x="32562" y="846566"/>
            <a:ext cx="9111438" cy="632793"/>
          </a:xfrm>
          <a:prstGeom prst="rect">
            <a:avLst/>
          </a:prstGeom>
          <a:solidFill>
            <a:schemeClr val="bg1"/>
          </a:solidFill>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Gill Sans MT"/>
                <a:ea typeface="+mj-ea"/>
                <a:cs typeface="Gill Sans MT"/>
              </a:defRPr>
            </a:lvl1pPr>
          </a:lstStyle>
          <a:p>
            <a:r>
              <a:rPr lang="en-US" sz="4000" b="1" dirty="0" smtClean="0"/>
              <a:t>Incremental Secret Sharing</a:t>
            </a:r>
            <a:endParaRPr lang="en-US" sz="4000" b="1" dirty="0"/>
          </a:p>
        </p:txBody>
      </p:sp>
      <p:graphicFrame>
        <p:nvGraphicFramePr>
          <p:cNvPr id="27" name="Table 26"/>
          <p:cNvGraphicFramePr>
            <a:graphicFrameLocks noGrp="1"/>
          </p:cNvGraphicFramePr>
          <p:nvPr>
            <p:extLst>
              <p:ext uri="{D42A27DB-BD31-4B8C-83A1-F6EECF244321}">
                <p14:modId xmlns:p14="http://schemas.microsoft.com/office/powerpoint/2010/main" val="2177488336"/>
              </p:ext>
            </p:extLst>
          </p:nvPr>
        </p:nvGraphicFramePr>
        <p:xfrm>
          <a:off x="6452328" y="2755753"/>
          <a:ext cx="1155813" cy="1813560"/>
        </p:xfrm>
        <a:graphic>
          <a:graphicData uri="http://schemas.openxmlformats.org/drawingml/2006/table">
            <a:tbl>
              <a:tblPr firstRow="1" bandRow="1">
                <a:tableStyleId>{9D7B26C5-4107-4FEC-AEDC-1716B250A1EF}</a:tableStyleId>
              </a:tblPr>
              <a:tblGrid>
                <a:gridCol w="314340"/>
                <a:gridCol w="841473"/>
              </a:tblGrid>
              <a:tr h="240410">
                <a:tc>
                  <a:txBody>
                    <a:bodyPr/>
                    <a:lstStyle/>
                    <a:p>
                      <a:pPr algn="ctr"/>
                      <a:r>
                        <a:rPr lang="en-US" sz="1100" b="1" dirty="0" smtClean="0"/>
                        <a:t>#</a:t>
                      </a:r>
                      <a:endParaRPr lang="en-US" sz="1100" b="1" dirty="0"/>
                    </a:p>
                  </a:txBody>
                  <a:tcPr anchor="ctr"/>
                </a:tc>
                <a:tc>
                  <a:txBody>
                    <a:bodyPr/>
                    <a:lstStyle/>
                    <a:p>
                      <a:r>
                        <a:rPr lang="en-US" sz="1100" b="1" dirty="0" smtClean="0"/>
                        <a:t>Value</a:t>
                      </a:r>
                      <a:endParaRPr lang="en-US" sz="1100" b="1" dirty="0"/>
                    </a:p>
                  </a:txBody>
                  <a:tcPr anchor="ctr"/>
                </a:tc>
              </a:tr>
              <a:tr h="240410">
                <a:tc>
                  <a:txBody>
                    <a:bodyPr/>
                    <a:lstStyle/>
                    <a:p>
                      <a:pPr algn="ctr"/>
                      <a:r>
                        <a:rPr lang="en-US" sz="1100" dirty="0" smtClean="0"/>
                        <a:t>1</a:t>
                      </a:r>
                    </a:p>
                  </a:txBody>
                  <a:tcPr/>
                </a:tc>
                <a:tc>
                  <a:txBody>
                    <a:bodyPr/>
                    <a:lstStyle/>
                    <a:p>
                      <a:r>
                        <a:rPr lang="en-US" sz="1100" dirty="0" smtClean="0"/>
                        <a:t>10000101</a:t>
                      </a:r>
                      <a:endParaRPr lang="en-US" sz="1100" b="0" dirty="0"/>
                    </a:p>
                  </a:txBody>
                  <a:tcPr/>
                </a:tc>
              </a:tr>
              <a:tr h="240410">
                <a:tc>
                  <a:txBody>
                    <a:bodyPr/>
                    <a:lstStyle/>
                    <a:p>
                      <a:pPr algn="ctr"/>
                      <a:r>
                        <a:rPr lang="en-US" sz="1100" b="0" dirty="0" smtClean="0"/>
                        <a:t>2</a:t>
                      </a:r>
                      <a:endParaRPr lang="en-US" sz="1100" b="0" dirty="0"/>
                    </a:p>
                  </a:txBody>
                  <a:tcPr/>
                </a:tc>
                <a:tc>
                  <a:txBody>
                    <a:bodyPr/>
                    <a:lstStyle/>
                    <a:p>
                      <a:r>
                        <a:rPr lang="en-US" sz="1100" dirty="0" smtClean="0"/>
                        <a:t>10010100</a:t>
                      </a:r>
                      <a:endParaRPr lang="en-US" sz="1100" b="0" dirty="0"/>
                    </a:p>
                  </a:txBody>
                  <a:tcPr/>
                </a:tc>
              </a:tr>
              <a:tr h="240410">
                <a:tc>
                  <a:txBody>
                    <a:bodyPr/>
                    <a:lstStyle/>
                    <a:p>
                      <a:pPr algn="ctr"/>
                      <a:r>
                        <a:rPr lang="en-US" sz="1100" b="0" dirty="0" smtClean="0"/>
                        <a:t>3</a:t>
                      </a:r>
                      <a:endParaRPr lang="en-US" sz="1100" b="0" dirty="0"/>
                    </a:p>
                  </a:txBody>
                  <a:tcPr/>
                </a:tc>
                <a:tc>
                  <a:txBody>
                    <a:bodyPr/>
                    <a:lstStyle/>
                    <a:p>
                      <a:r>
                        <a:rPr lang="en-US" sz="1100" dirty="0" smtClean="0"/>
                        <a:t>01100111</a:t>
                      </a:r>
                      <a:endParaRPr lang="en-US" sz="1100" b="0" dirty="0"/>
                    </a:p>
                  </a:txBody>
                  <a:tcPr/>
                </a:tc>
              </a:tr>
              <a:tr h="240410">
                <a:tc>
                  <a:txBody>
                    <a:bodyPr/>
                    <a:lstStyle/>
                    <a:p>
                      <a:pPr algn="ctr"/>
                      <a:r>
                        <a:rPr lang="en-US" sz="1100" b="0" dirty="0" smtClean="0"/>
                        <a:t>4</a:t>
                      </a:r>
                      <a:endParaRPr lang="en-US" sz="1100" b="0" dirty="0"/>
                    </a:p>
                  </a:txBody>
                  <a:tcPr/>
                </a:tc>
                <a:tc>
                  <a:txBody>
                    <a:bodyPr/>
                    <a:lstStyle/>
                    <a:p>
                      <a:r>
                        <a:rPr lang="en-US" sz="1100" dirty="0" smtClean="0"/>
                        <a:t>10101010</a:t>
                      </a:r>
                      <a:endParaRPr lang="en-US" sz="1100" b="0" dirty="0"/>
                    </a:p>
                  </a:txBody>
                  <a:tcPr/>
                </a:tc>
              </a:tr>
              <a:tr h="240410">
                <a:tc>
                  <a:txBody>
                    <a:bodyPr/>
                    <a:lstStyle/>
                    <a:p>
                      <a:pPr algn="ctr"/>
                      <a:r>
                        <a:rPr lang="en-US" sz="1100" b="0" dirty="0" smtClean="0"/>
                        <a:t>5</a:t>
                      </a:r>
                      <a:endParaRPr lang="en-US" sz="1100" b="0" dirty="0"/>
                    </a:p>
                  </a:txBody>
                  <a:tcPr/>
                </a:tc>
                <a:tc>
                  <a:txBody>
                    <a:bodyPr/>
                    <a:lstStyle/>
                    <a:p>
                      <a:r>
                        <a:rPr lang="en-US" sz="1100" dirty="0" smtClean="0"/>
                        <a:t>00101101</a:t>
                      </a:r>
                      <a:endParaRPr lang="en-US" sz="1100" b="0" dirty="0"/>
                    </a:p>
                  </a:txBody>
                  <a:tcPr/>
                </a:tc>
              </a:tr>
              <a:tr h="240410">
                <a:tc>
                  <a:txBody>
                    <a:bodyPr/>
                    <a:lstStyle/>
                    <a:p>
                      <a:pPr algn="ctr"/>
                      <a:r>
                        <a:rPr lang="en-US" sz="1100" b="0" dirty="0" smtClean="0"/>
                        <a:t>6</a:t>
                      </a:r>
                      <a:endParaRPr lang="en-US" sz="1100" b="0" dirty="0"/>
                    </a:p>
                  </a:txBody>
                  <a:tcPr/>
                </a:tc>
                <a:tc>
                  <a:txBody>
                    <a:bodyPr/>
                    <a:lstStyle/>
                    <a:p>
                      <a:r>
                        <a:rPr lang="en-US" sz="1100" dirty="0" smtClean="0"/>
                        <a:t>11010101</a:t>
                      </a:r>
                      <a:endParaRPr lang="en-US" sz="1100" b="0" dirty="0"/>
                    </a:p>
                  </a:txBody>
                  <a:tcPr/>
                </a:tc>
              </a:tr>
            </a:tbl>
          </a:graphicData>
        </a:graphic>
      </p:graphicFrame>
      <p:pic>
        <p:nvPicPr>
          <p:cNvPr id="45" name="Picture 44"/>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7585990" y="2997875"/>
            <a:ext cx="1261241" cy="1632572"/>
          </a:xfrm>
          <a:prstGeom prst="rect">
            <a:avLst/>
          </a:prstGeom>
        </p:spPr>
      </p:pic>
      <p:pic>
        <p:nvPicPr>
          <p:cNvPr id="46" name="Picture 45"/>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7608142" y="4899142"/>
            <a:ext cx="1261241" cy="1632572"/>
          </a:xfrm>
          <a:prstGeom prst="rect">
            <a:avLst/>
          </a:prstGeom>
        </p:spPr>
      </p:pic>
      <p:cxnSp>
        <p:nvCxnSpPr>
          <p:cNvPr id="47" name="Straight Connector 46"/>
          <p:cNvCxnSpPr/>
          <p:nvPr/>
        </p:nvCxnSpPr>
        <p:spPr>
          <a:xfrm>
            <a:off x="5660031" y="4700590"/>
            <a:ext cx="3461817" cy="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graphicFrame>
        <p:nvGraphicFramePr>
          <p:cNvPr id="48" name="Table 47"/>
          <p:cNvGraphicFramePr>
            <a:graphicFrameLocks noGrp="1"/>
          </p:cNvGraphicFramePr>
          <p:nvPr>
            <p:extLst>
              <p:ext uri="{D42A27DB-BD31-4B8C-83A1-F6EECF244321}">
                <p14:modId xmlns:p14="http://schemas.microsoft.com/office/powerpoint/2010/main" val="4204636509"/>
              </p:ext>
            </p:extLst>
          </p:nvPr>
        </p:nvGraphicFramePr>
        <p:xfrm>
          <a:off x="6482275" y="4900322"/>
          <a:ext cx="1155813" cy="1813560"/>
        </p:xfrm>
        <a:graphic>
          <a:graphicData uri="http://schemas.openxmlformats.org/drawingml/2006/table">
            <a:tbl>
              <a:tblPr firstRow="1" bandRow="1">
                <a:tableStyleId>{9D7B26C5-4107-4FEC-AEDC-1716B250A1EF}</a:tableStyleId>
              </a:tblPr>
              <a:tblGrid>
                <a:gridCol w="314340"/>
                <a:gridCol w="841473"/>
              </a:tblGrid>
              <a:tr h="240410">
                <a:tc>
                  <a:txBody>
                    <a:bodyPr/>
                    <a:lstStyle/>
                    <a:p>
                      <a:pPr algn="ctr"/>
                      <a:r>
                        <a:rPr lang="en-US" sz="1100" b="1" dirty="0" smtClean="0"/>
                        <a:t>#</a:t>
                      </a:r>
                      <a:endParaRPr lang="en-US" sz="1100" b="1" dirty="0"/>
                    </a:p>
                  </a:txBody>
                  <a:tcPr anchor="ctr"/>
                </a:tc>
                <a:tc>
                  <a:txBody>
                    <a:bodyPr/>
                    <a:lstStyle/>
                    <a:p>
                      <a:r>
                        <a:rPr lang="en-US" sz="1100" b="1" dirty="0" smtClean="0"/>
                        <a:t>Value</a:t>
                      </a:r>
                      <a:endParaRPr lang="en-US" sz="1100" b="1" dirty="0"/>
                    </a:p>
                  </a:txBody>
                  <a:tcPr anchor="ctr"/>
                </a:tc>
              </a:tr>
              <a:tr h="240410">
                <a:tc>
                  <a:txBody>
                    <a:bodyPr/>
                    <a:lstStyle/>
                    <a:p>
                      <a:pPr algn="ctr"/>
                      <a:r>
                        <a:rPr lang="en-US" sz="1100" dirty="0" smtClean="0"/>
                        <a:t>1</a:t>
                      </a:r>
                    </a:p>
                  </a:txBody>
                  <a:tcPr/>
                </a:tc>
                <a:tc>
                  <a:txBody>
                    <a:bodyPr/>
                    <a:lstStyle/>
                    <a:p>
                      <a:r>
                        <a:rPr lang="en-US" sz="1100" dirty="0" smtClean="0"/>
                        <a:t>10000101</a:t>
                      </a:r>
                      <a:endParaRPr lang="en-US" sz="1100" b="0" dirty="0"/>
                    </a:p>
                  </a:txBody>
                  <a:tcPr/>
                </a:tc>
              </a:tr>
              <a:tr h="240410">
                <a:tc>
                  <a:txBody>
                    <a:bodyPr/>
                    <a:lstStyle/>
                    <a:p>
                      <a:pPr algn="ctr"/>
                      <a:r>
                        <a:rPr lang="en-US" sz="1100" b="0" dirty="0" smtClean="0"/>
                        <a:t>2</a:t>
                      </a:r>
                      <a:endParaRPr lang="en-US" sz="1100" b="0" dirty="0"/>
                    </a:p>
                  </a:txBody>
                  <a:tcPr/>
                </a:tc>
                <a:tc>
                  <a:txBody>
                    <a:bodyPr/>
                    <a:lstStyle/>
                    <a:p>
                      <a:r>
                        <a:rPr lang="en-US" sz="1100" dirty="0" smtClean="0"/>
                        <a:t>10010100</a:t>
                      </a:r>
                      <a:endParaRPr lang="en-US" sz="1100" b="0" dirty="0"/>
                    </a:p>
                  </a:txBody>
                  <a:tcPr/>
                </a:tc>
              </a:tr>
              <a:tr h="240410">
                <a:tc>
                  <a:txBody>
                    <a:bodyPr/>
                    <a:lstStyle/>
                    <a:p>
                      <a:pPr algn="ctr"/>
                      <a:r>
                        <a:rPr lang="en-US" sz="1100" b="0" dirty="0" smtClean="0"/>
                        <a:t>3</a:t>
                      </a:r>
                      <a:endParaRPr lang="en-US" sz="1100" b="0" dirty="0"/>
                    </a:p>
                  </a:txBody>
                  <a:tcPr/>
                </a:tc>
                <a:tc>
                  <a:txBody>
                    <a:bodyPr/>
                    <a:lstStyle/>
                    <a:p>
                      <a:r>
                        <a:rPr lang="en-US" sz="1100" dirty="0" smtClean="0"/>
                        <a:t>01100111</a:t>
                      </a:r>
                      <a:endParaRPr lang="en-US" sz="1100" b="0" dirty="0"/>
                    </a:p>
                  </a:txBody>
                  <a:tcPr/>
                </a:tc>
              </a:tr>
              <a:tr h="240410">
                <a:tc>
                  <a:txBody>
                    <a:bodyPr/>
                    <a:lstStyle/>
                    <a:p>
                      <a:pPr algn="ctr"/>
                      <a:r>
                        <a:rPr lang="en-US" sz="1100" b="0" dirty="0" smtClean="0"/>
                        <a:t>4</a:t>
                      </a:r>
                      <a:endParaRPr lang="en-US" sz="1100" b="0" dirty="0"/>
                    </a:p>
                  </a:txBody>
                  <a:tcPr/>
                </a:tc>
                <a:tc>
                  <a:txBody>
                    <a:bodyPr/>
                    <a:lstStyle/>
                    <a:p>
                      <a:r>
                        <a:rPr lang="en-US" sz="1100" dirty="0" smtClean="0"/>
                        <a:t>10101010</a:t>
                      </a:r>
                      <a:endParaRPr lang="en-US" sz="1100" b="0" dirty="0"/>
                    </a:p>
                  </a:txBody>
                  <a:tcPr/>
                </a:tc>
              </a:tr>
              <a:tr h="240410">
                <a:tc>
                  <a:txBody>
                    <a:bodyPr/>
                    <a:lstStyle/>
                    <a:p>
                      <a:pPr algn="ctr"/>
                      <a:r>
                        <a:rPr lang="en-US" sz="1100" b="0" dirty="0" smtClean="0"/>
                        <a:t>5</a:t>
                      </a:r>
                      <a:endParaRPr lang="en-US" sz="1100" b="0" dirty="0"/>
                    </a:p>
                  </a:txBody>
                  <a:tcPr/>
                </a:tc>
                <a:tc>
                  <a:txBody>
                    <a:bodyPr/>
                    <a:lstStyle/>
                    <a:p>
                      <a:r>
                        <a:rPr lang="en-US" sz="1100" dirty="0" smtClean="0"/>
                        <a:t>00101101</a:t>
                      </a:r>
                      <a:endParaRPr lang="en-US" sz="1100" b="0" dirty="0"/>
                    </a:p>
                  </a:txBody>
                  <a:tcPr/>
                </a:tc>
              </a:tr>
              <a:tr h="240410">
                <a:tc>
                  <a:txBody>
                    <a:bodyPr/>
                    <a:lstStyle/>
                    <a:p>
                      <a:pPr algn="ctr"/>
                      <a:r>
                        <a:rPr lang="en-US" sz="1100" b="0" dirty="0" smtClean="0"/>
                        <a:t>6</a:t>
                      </a:r>
                      <a:endParaRPr lang="en-US" sz="1100" b="0" dirty="0"/>
                    </a:p>
                  </a:txBody>
                  <a:tcPr/>
                </a:tc>
                <a:tc>
                  <a:txBody>
                    <a:bodyPr/>
                    <a:lstStyle/>
                    <a:p>
                      <a:r>
                        <a:rPr lang="en-US" sz="1100" dirty="0" smtClean="0"/>
                        <a:t>11010101</a:t>
                      </a:r>
                      <a:endParaRPr lang="en-US" sz="1100" b="0" dirty="0"/>
                    </a:p>
                  </a:txBody>
                  <a:tcPr/>
                </a:tc>
              </a:tr>
            </a:tbl>
          </a:graphicData>
        </a:graphic>
      </p:graphicFrame>
      <p:grpSp>
        <p:nvGrpSpPr>
          <p:cNvPr id="49" name="Group 48"/>
          <p:cNvGrpSpPr/>
          <p:nvPr/>
        </p:nvGrpSpPr>
        <p:grpSpPr>
          <a:xfrm>
            <a:off x="3446086" y="3929886"/>
            <a:ext cx="2309195" cy="1278854"/>
            <a:chOff x="1660353" y="4292816"/>
            <a:chExt cx="2309195" cy="1828641"/>
          </a:xfrm>
        </p:grpSpPr>
        <p:sp>
          <p:nvSpPr>
            <p:cNvPr id="50" name="Rectangular Callout 49"/>
            <p:cNvSpPr/>
            <p:nvPr/>
          </p:nvSpPr>
          <p:spPr>
            <a:xfrm>
              <a:off x="1660353" y="4292816"/>
              <a:ext cx="2309195" cy="1828641"/>
            </a:xfrm>
            <a:prstGeom prst="wedgeRectCallout">
              <a:avLst>
                <a:gd name="adj1" fmla="val 63411"/>
                <a:gd name="adj2" fmla="val 5013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chemeClr val="tx1"/>
                </a:solidFill>
              </a:endParaRPr>
            </a:p>
          </p:txBody>
        </p:sp>
        <p:sp>
          <p:nvSpPr>
            <p:cNvPr id="51" name="Rectangular Callout 50"/>
            <p:cNvSpPr/>
            <p:nvPr/>
          </p:nvSpPr>
          <p:spPr>
            <a:xfrm>
              <a:off x="1660353" y="4292816"/>
              <a:ext cx="2309195" cy="1828641"/>
            </a:xfrm>
            <a:prstGeom prst="wedgeRectCallout">
              <a:avLst>
                <a:gd name="adj1" fmla="val 64840"/>
                <a:gd name="adj2" fmla="val -5041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latin typeface="Gill Sans MT"/>
                  <a:cs typeface="Gill Sans MT"/>
                </a:rPr>
                <a:t>Servers store </a:t>
              </a:r>
              <a:r>
                <a:rPr lang="en-US" sz="2400" b="1" dirty="0" smtClean="0">
                  <a:solidFill>
                    <a:schemeClr val="tx1"/>
                  </a:solidFill>
                  <a:latin typeface="Gill Sans MT"/>
                  <a:cs typeface="Gill Sans MT"/>
                </a:rPr>
                <a:t>secret sharing </a:t>
              </a:r>
            </a:p>
            <a:p>
              <a:pPr algn="ctr"/>
              <a:r>
                <a:rPr lang="en-US" sz="2400" dirty="0" smtClean="0">
                  <a:solidFill>
                    <a:schemeClr val="tx1"/>
                  </a:solidFill>
                  <a:latin typeface="Gill Sans MT"/>
                  <a:cs typeface="Gill Sans MT"/>
                </a:rPr>
                <a:t>of DB</a:t>
              </a:r>
              <a:endParaRPr lang="en-US" sz="2400" dirty="0">
                <a:solidFill>
                  <a:schemeClr val="tx1"/>
                </a:solidFill>
                <a:latin typeface="Gill Sans MT"/>
                <a:cs typeface="Gill Sans MT"/>
              </a:endParaRPr>
            </a:p>
          </p:txBody>
        </p:sp>
      </p:grpSp>
      <p:sp>
        <p:nvSpPr>
          <p:cNvPr id="52" name="TextBox 51"/>
          <p:cNvSpPr txBox="1"/>
          <p:nvPr/>
        </p:nvSpPr>
        <p:spPr>
          <a:xfrm>
            <a:off x="4630408" y="3147002"/>
            <a:ext cx="500346" cy="584776"/>
          </a:xfrm>
          <a:prstGeom prst="rect">
            <a:avLst/>
          </a:prstGeom>
          <a:solidFill>
            <a:schemeClr val="accent1">
              <a:lumMod val="40000"/>
              <a:lumOff val="60000"/>
              <a:alpha val="60000"/>
            </a:schemeClr>
          </a:solidFill>
        </p:spPr>
        <p:txBody>
          <a:bodyPr wrap="none" rtlCol="0">
            <a:spAutoFit/>
          </a:bodyPr>
          <a:lstStyle/>
          <a:p>
            <a:r>
              <a:rPr lang="en-US" sz="3200" i="1" dirty="0" err="1" smtClean="0">
                <a:latin typeface="Gill Sans MT"/>
                <a:cs typeface="Gill Sans MT"/>
              </a:rPr>
              <a:t>f</a:t>
            </a:r>
            <a:r>
              <a:rPr lang="en-US" sz="3200" i="1" baseline="-25000" dirty="0" err="1" smtClean="0">
                <a:latin typeface="Gill Sans MT"/>
                <a:cs typeface="Gill Sans MT"/>
              </a:rPr>
              <a:t>A</a:t>
            </a:r>
            <a:endParaRPr lang="en-US" sz="3200" i="1" baseline="30000" dirty="0">
              <a:latin typeface="+mj-lt"/>
              <a:cs typeface="Gill Sans MT"/>
            </a:endParaRPr>
          </a:p>
        </p:txBody>
      </p:sp>
      <p:sp>
        <p:nvSpPr>
          <p:cNvPr id="53" name="TextBox 52"/>
          <p:cNvSpPr txBox="1"/>
          <p:nvPr/>
        </p:nvSpPr>
        <p:spPr>
          <a:xfrm>
            <a:off x="4644957" y="5302688"/>
            <a:ext cx="485797" cy="584776"/>
          </a:xfrm>
          <a:prstGeom prst="rect">
            <a:avLst/>
          </a:prstGeom>
          <a:solidFill>
            <a:srgbClr val="C3D69B">
              <a:alpha val="60000"/>
            </a:srgbClr>
          </a:solidFill>
        </p:spPr>
        <p:txBody>
          <a:bodyPr wrap="none" rtlCol="0">
            <a:spAutoFit/>
          </a:bodyPr>
          <a:lstStyle/>
          <a:p>
            <a:r>
              <a:rPr lang="en-US" sz="3200" i="1" dirty="0" err="1" smtClean="0">
                <a:latin typeface="Gill Sans MT"/>
                <a:cs typeface="Gill Sans MT"/>
              </a:rPr>
              <a:t>f</a:t>
            </a:r>
            <a:r>
              <a:rPr lang="en-US" sz="3200" i="1" baseline="-25000" dirty="0" err="1" smtClean="0">
                <a:latin typeface="Gill Sans MT"/>
                <a:cs typeface="Gill Sans MT"/>
              </a:rPr>
              <a:t>B</a:t>
            </a:r>
            <a:endParaRPr lang="en-US" sz="3200" i="1" baseline="-25000" dirty="0">
              <a:latin typeface="Gill Sans MT"/>
              <a:cs typeface="Gill Sans MT"/>
            </a:endParaRPr>
          </a:p>
        </p:txBody>
      </p:sp>
      <p:grpSp>
        <p:nvGrpSpPr>
          <p:cNvPr id="56" name="Group 55"/>
          <p:cNvGrpSpPr/>
          <p:nvPr/>
        </p:nvGrpSpPr>
        <p:grpSpPr>
          <a:xfrm>
            <a:off x="3571875" y="3686873"/>
            <a:ext cx="1058533" cy="1550385"/>
            <a:chOff x="3456871" y="3047727"/>
            <a:chExt cx="597753" cy="296882"/>
          </a:xfrm>
        </p:grpSpPr>
        <p:cxnSp>
          <p:nvCxnSpPr>
            <p:cNvPr id="59" name="Straight Arrow Connector 58"/>
            <p:cNvCxnSpPr/>
            <p:nvPr/>
          </p:nvCxnSpPr>
          <p:spPr>
            <a:xfrm flipV="1">
              <a:off x="3456871" y="3047727"/>
              <a:ext cx="597753" cy="1142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p:nvPr/>
          </p:nvCxnSpPr>
          <p:spPr>
            <a:xfrm>
              <a:off x="3456871" y="3161981"/>
              <a:ext cx="597753" cy="1826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pic>
        <p:nvPicPr>
          <p:cNvPr id="61" name="Picture 60"/>
          <p:cNvPicPr>
            <a:picLocks noChangeAspect="1"/>
          </p:cNvPicPr>
          <p:nvPr/>
        </p:nvPicPr>
        <p:blipFill>
          <a:blip r:embed="rId5"/>
          <a:stretch>
            <a:fillRect/>
          </a:stretch>
        </p:blipFill>
        <p:spPr>
          <a:xfrm>
            <a:off x="538014" y="3731187"/>
            <a:ext cx="2823941" cy="1041664"/>
          </a:xfrm>
          <a:prstGeom prst="rect">
            <a:avLst/>
          </a:prstGeom>
        </p:spPr>
      </p:pic>
      <p:grpSp>
        <p:nvGrpSpPr>
          <p:cNvPr id="63" name="Group 62"/>
          <p:cNvGrpSpPr/>
          <p:nvPr/>
        </p:nvGrpSpPr>
        <p:grpSpPr>
          <a:xfrm>
            <a:off x="5635269" y="2147239"/>
            <a:ext cx="2174343" cy="4780360"/>
            <a:chOff x="6157817" y="2097386"/>
            <a:chExt cx="2174343" cy="4780360"/>
          </a:xfrm>
        </p:grpSpPr>
        <p:grpSp>
          <p:nvGrpSpPr>
            <p:cNvPr id="64" name="Group 63"/>
            <p:cNvGrpSpPr/>
            <p:nvPr/>
          </p:nvGrpSpPr>
          <p:grpSpPr>
            <a:xfrm>
              <a:off x="6157817" y="2924352"/>
              <a:ext cx="733147" cy="1785104"/>
              <a:chOff x="6157817" y="2924352"/>
              <a:chExt cx="733147" cy="1785104"/>
            </a:xfrm>
          </p:grpSpPr>
          <p:sp>
            <p:nvSpPr>
              <p:cNvPr id="69" name="TextBox 68"/>
              <p:cNvSpPr txBox="1"/>
              <p:nvPr/>
            </p:nvSpPr>
            <p:spPr>
              <a:xfrm>
                <a:off x="6157817" y="2924352"/>
                <a:ext cx="733147" cy="1785104"/>
              </a:xfrm>
              <a:prstGeom prst="rect">
                <a:avLst/>
              </a:prstGeom>
              <a:noFill/>
            </p:spPr>
            <p:txBody>
              <a:bodyPr wrap="none" rtlCol="0">
                <a:spAutoFit/>
              </a:bodyPr>
              <a:lstStyle/>
              <a:p>
                <a:pPr>
                  <a:spcBef>
                    <a:spcPts val="200"/>
                  </a:spcBef>
                </a:pPr>
                <a:r>
                  <a:rPr lang="en-US" sz="1500" i="1" dirty="0" err="1" smtClean="0">
                    <a:solidFill>
                      <a:schemeClr val="tx2"/>
                    </a:solidFill>
                  </a:rPr>
                  <a:t>f</a:t>
                </a:r>
                <a:r>
                  <a:rPr lang="en-US" sz="1500" i="1" baseline="-25000" dirty="0" err="1" smtClean="0">
                    <a:solidFill>
                      <a:schemeClr val="tx2"/>
                    </a:solidFill>
                  </a:rPr>
                  <a:t>A</a:t>
                </a:r>
                <a:r>
                  <a:rPr lang="en-US" sz="1500" i="1" dirty="0" smtClean="0">
                    <a:solidFill>
                      <a:schemeClr val="tx2"/>
                    </a:solidFill>
                  </a:rPr>
                  <a:t>(1) </a:t>
                </a:r>
                <a:r>
                  <a:rPr lang="en-US" sz="1500" dirty="0">
                    <a:solidFill>
                      <a:schemeClr val="tx2"/>
                    </a:solidFill>
                  </a:rPr>
                  <a:t>+</a:t>
                </a:r>
                <a:endParaRPr lang="en-US" sz="1500" dirty="0" smtClean="0">
                  <a:solidFill>
                    <a:schemeClr val="tx2"/>
                  </a:solidFill>
                </a:endParaRPr>
              </a:p>
              <a:p>
                <a:pPr>
                  <a:spcBef>
                    <a:spcPts val="200"/>
                  </a:spcBef>
                </a:pPr>
                <a:r>
                  <a:rPr lang="en-US" sz="1500" b="1" i="1" dirty="0" err="1">
                    <a:solidFill>
                      <a:schemeClr val="tx2">
                        <a:lumMod val="75000"/>
                      </a:schemeClr>
                    </a:solidFill>
                  </a:rPr>
                  <a:t>f</a:t>
                </a:r>
                <a:r>
                  <a:rPr lang="en-US" sz="1500" b="1" i="1" baseline="-25000" dirty="0" err="1">
                    <a:solidFill>
                      <a:schemeClr val="tx2">
                        <a:lumMod val="75000"/>
                      </a:schemeClr>
                    </a:solidFill>
                  </a:rPr>
                  <a:t>A</a:t>
                </a:r>
                <a:r>
                  <a:rPr lang="en-US" sz="1500" b="1" i="1" dirty="0" smtClean="0">
                    <a:solidFill>
                      <a:schemeClr val="tx2">
                        <a:lumMod val="75000"/>
                      </a:schemeClr>
                    </a:solidFill>
                  </a:rPr>
                  <a:t>(</a:t>
                </a:r>
                <a:r>
                  <a:rPr lang="en-US" sz="1500" b="1" i="1" dirty="0" err="1" smtClean="0">
                    <a:solidFill>
                      <a:schemeClr val="tx2">
                        <a:lumMod val="75000"/>
                      </a:schemeClr>
                    </a:solidFill>
                  </a:rPr>
                  <a:t>i</a:t>
                </a:r>
                <a:r>
                  <a:rPr lang="en-US" sz="1500" b="1" i="1" dirty="0" smtClean="0">
                    <a:solidFill>
                      <a:schemeClr val="tx2">
                        <a:lumMod val="75000"/>
                      </a:schemeClr>
                    </a:solidFill>
                  </a:rPr>
                  <a:t>)</a:t>
                </a:r>
                <a:r>
                  <a:rPr lang="en-US" sz="1500" i="1" dirty="0" smtClean="0">
                    <a:solidFill>
                      <a:schemeClr val="tx2"/>
                    </a:solidFill>
                  </a:rPr>
                  <a:t> </a:t>
                </a:r>
                <a:r>
                  <a:rPr lang="en-US" sz="1500" dirty="0">
                    <a:solidFill>
                      <a:schemeClr val="tx2"/>
                    </a:solidFill>
                  </a:rPr>
                  <a:t>+</a:t>
                </a:r>
                <a:endParaRPr lang="en-US" sz="1500" i="1" dirty="0">
                  <a:solidFill>
                    <a:schemeClr val="tx2"/>
                  </a:solidFill>
                </a:endParaRPr>
              </a:p>
              <a:p>
                <a:pPr>
                  <a:spcBef>
                    <a:spcPts val="200"/>
                  </a:spcBef>
                </a:pPr>
                <a:endParaRPr lang="en-US" sz="1500" i="1" dirty="0" smtClean="0">
                  <a:solidFill>
                    <a:schemeClr val="tx2"/>
                  </a:solidFill>
                </a:endParaRPr>
              </a:p>
              <a:p>
                <a:pPr>
                  <a:spcBef>
                    <a:spcPts val="200"/>
                  </a:spcBef>
                </a:pPr>
                <a:endParaRPr lang="en-US" sz="1500" i="1" dirty="0" smtClean="0">
                  <a:solidFill>
                    <a:schemeClr val="tx2"/>
                  </a:solidFill>
                </a:endParaRPr>
              </a:p>
              <a:p>
                <a:pPr>
                  <a:spcBef>
                    <a:spcPts val="200"/>
                  </a:spcBef>
                </a:pPr>
                <a:endParaRPr lang="en-US" sz="1500" i="1" dirty="0" smtClean="0">
                  <a:solidFill>
                    <a:schemeClr val="tx2"/>
                  </a:solidFill>
                </a:endParaRPr>
              </a:p>
              <a:p>
                <a:pPr>
                  <a:spcBef>
                    <a:spcPts val="200"/>
                  </a:spcBef>
                </a:pPr>
                <a:r>
                  <a:rPr lang="en-US" sz="1500" i="1" dirty="0" err="1" smtClean="0">
                    <a:solidFill>
                      <a:schemeClr val="tx2"/>
                    </a:solidFill>
                  </a:rPr>
                  <a:t>f</a:t>
                </a:r>
                <a:r>
                  <a:rPr lang="en-US" sz="1500" i="1" baseline="-25000" dirty="0" err="1" smtClean="0">
                    <a:solidFill>
                      <a:schemeClr val="tx2"/>
                    </a:solidFill>
                  </a:rPr>
                  <a:t>A</a:t>
                </a:r>
                <a:r>
                  <a:rPr lang="en-US" sz="1500" i="1" dirty="0" smtClean="0">
                    <a:solidFill>
                      <a:schemeClr val="tx2"/>
                    </a:solidFill>
                  </a:rPr>
                  <a:t>(6) </a:t>
                </a:r>
                <a:r>
                  <a:rPr lang="en-US" sz="1500" dirty="0">
                    <a:solidFill>
                      <a:schemeClr val="tx2"/>
                    </a:solidFill>
                  </a:rPr>
                  <a:t>+</a:t>
                </a:r>
                <a:endParaRPr lang="en-US" sz="1500" i="1" dirty="0">
                  <a:solidFill>
                    <a:schemeClr val="tx2"/>
                  </a:solidFill>
                </a:endParaRPr>
              </a:p>
              <a:p>
                <a:pPr>
                  <a:spcBef>
                    <a:spcPts val="200"/>
                  </a:spcBef>
                </a:pPr>
                <a:endParaRPr lang="en-US" sz="1500" i="1" baseline="-25000" dirty="0">
                  <a:solidFill>
                    <a:schemeClr val="tx2"/>
                  </a:solidFill>
                </a:endParaRPr>
              </a:p>
            </p:txBody>
          </p:sp>
          <p:sp>
            <p:nvSpPr>
              <p:cNvPr id="70" name="TextBox 69"/>
              <p:cNvSpPr txBox="1"/>
              <p:nvPr/>
            </p:nvSpPr>
            <p:spPr>
              <a:xfrm rot="5400000">
                <a:off x="6393468" y="3672466"/>
                <a:ext cx="344039" cy="369332"/>
              </a:xfrm>
              <a:prstGeom prst="rect">
                <a:avLst/>
              </a:prstGeom>
              <a:noFill/>
            </p:spPr>
            <p:txBody>
              <a:bodyPr wrap="none" rtlCol="0">
                <a:spAutoFit/>
              </a:bodyPr>
              <a:lstStyle/>
              <a:p>
                <a:r>
                  <a:rPr lang="en-US" dirty="0" smtClean="0">
                    <a:solidFill>
                      <a:srgbClr val="1F497D"/>
                    </a:solidFill>
                  </a:rPr>
                  <a:t>…</a:t>
                </a:r>
                <a:endParaRPr lang="en-US" dirty="0">
                  <a:solidFill>
                    <a:srgbClr val="1F497D"/>
                  </a:solidFill>
                </a:endParaRPr>
              </a:p>
            </p:txBody>
          </p:sp>
        </p:grpSp>
        <p:grpSp>
          <p:nvGrpSpPr>
            <p:cNvPr id="65" name="Group 64"/>
            <p:cNvGrpSpPr/>
            <p:nvPr/>
          </p:nvGrpSpPr>
          <p:grpSpPr>
            <a:xfrm>
              <a:off x="6220919" y="5092642"/>
              <a:ext cx="727323" cy="1785104"/>
              <a:chOff x="6219599" y="3384492"/>
              <a:chExt cx="727323" cy="1785104"/>
            </a:xfrm>
          </p:grpSpPr>
          <p:sp>
            <p:nvSpPr>
              <p:cNvPr id="67" name="TextBox 66"/>
              <p:cNvSpPr txBox="1"/>
              <p:nvPr/>
            </p:nvSpPr>
            <p:spPr>
              <a:xfrm>
                <a:off x="6219599" y="3384492"/>
                <a:ext cx="727323" cy="1785104"/>
              </a:xfrm>
              <a:prstGeom prst="rect">
                <a:avLst/>
              </a:prstGeom>
              <a:noFill/>
            </p:spPr>
            <p:txBody>
              <a:bodyPr wrap="none" rtlCol="0">
                <a:spAutoFit/>
              </a:bodyPr>
              <a:lstStyle/>
              <a:p>
                <a:pPr>
                  <a:spcBef>
                    <a:spcPts val="200"/>
                  </a:spcBef>
                </a:pPr>
                <a:r>
                  <a:rPr lang="en-US" sz="1500" i="1" dirty="0" err="1" smtClean="0">
                    <a:solidFill>
                      <a:schemeClr val="tx2"/>
                    </a:solidFill>
                  </a:rPr>
                  <a:t>f</a:t>
                </a:r>
                <a:r>
                  <a:rPr lang="en-US" sz="1500" i="1" baseline="-25000" dirty="0" err="1" smtClean="0">
                    <a:solidFill>
                      <a:schemeClr val="tx2"/>
                    </a:solidFill>
                  </a:rPr>
                  <a:t>B</a:t>
                </a:r>
                <a:r>
                  <a:rPr lang="en-US" sz="1500" i="1" dirty="0" smtClean="0">
                    <a:solidFill>
                      <a:schemeClr val="tx2"/>
                    </a:solidFill>
                  </a:rPr>
                  <a:t>(1) </a:t>
                </a:r>
                <a:r>
                  <a:rPr lang="en-US" sz="1500" dirty="0">
                    <a:solidFill>
                      <a:schemeClr val="tx2"/>
                    </a:solidFill>
                  </a:rPr>
                  <a:t>+</a:t>
                </a:r>
                <a:endParaRPr lang="en-US" sz="1500" dirty="0" smtClean="0">
                  <a:solidFill>
                    <a:schemeClr val="tx2"/>
                  </a:solidFill>
                </a:endParaRPr>
              </a:p>
              <a:p>
                <a:pPr>
                  <a:spcBef>
                    <a:spcPts val="200"/>
                  </a:spcBef>
                </a:pPr>
                <a:r>
                  <a:rPr lang="en-US" sz="1500" b="1" i="1" dirty="0" err="1" smtClean="0">
                    <a:solidFill>
                      <a:schemeClr val="accent3">
                        <a:lumMod val="50000"/>
                      </a:schemeClr>
                    </a:solidFill>
                  </a:rPr>
                  <a:t>f</a:t>
                </a:r>
                <a:r>
                  <a:rPr lang="en-US" sz="1500" b="1" i="1" baseline="-25000" dirty="0" err="1" smtClean="0">
                    <a:solidFill>
                      <a:schemeClr val="accent3">
                        <a:lumMod val="50000"/>
                      </a:schemeClr>
                    </a:solidFill>
                  </a:rPr>
                  <a:t>B</a:t>
                </a:r>
                <a:r>
                  <a:rPr lang="en-US" sz="1500" b="1" i="1" dirty="0" smtClean="0">
                    <a:solidFill>
                      <a:schemeClr val="accent3">
                        <a:lumMod val="50000"/>
                      </a:schemeClr>
                    </a:solidFill>
                  </a:rPr>
                  <a:t>(</a:t>
                </a:r>
                <a:r>
                  <a:rPr lang="en-US" sz="1500" b="1" i="1" dirty="0" err="1" smtClean="0">
                    <a:solidFill>
                      <a:schemeClr val="accent3">
                        <a:lumMod val="50000"/>
                      </a:schemeClr>
                    </a:solidFill>
                  </a:rPr>
                  <a:t>i</a:t>
                </a:r>
                <a:r>
                  <a:rPr lang="en-US" sz="1500" b="1" i="1" dirty="0" smtClean="0">
                    <a:solidFill>
                      <a:schemeClr val="accent3">
                        <a:lumMod val="50000"/>
                      </a:schemeClr>
                    </a:solidFill>
                  </a:rPr>
                  <a:t>)</a:t>
                </a:r>
                <a:r>
                  <a:rPr lang="en-US" sz="1500" i="1" dirty="0" smtClean="0">
                    <a:solidFill>
                      <a:schemeClr val="accent3">
                        <a:lumMod val="50000"/>
                      </a:schemeClr>
                    </a:solidFill>
                  </a:rPr>
                  <a:t> </a:t>
                </a:r>
                <a:r>
                  <a:rPr lang="en-US" sz="1500" dirty="0">
                    <a:solidFill>
                      <a:schemeClr val="tx2"/>
                    </a:solidFill>
                  </a:rPr>
                  <a:t>+</a:t>
                </a:r>
                <a:endParaRPr lang="en-US" sz="1500" i="1" dirty="0">
                  <a:solidFill>
                    <a:schemeClr val="tx2"/>
                  </a:solidFill>
                </a:endParaRPr>
              </a:p>
              <a:p>
                <a:pPr>
                  <a:spcBef>
                    <a:spcPts val="200"/>
                  </a:spcBef>
                </a:pPr>
                <a:endParaRPr lang="en-US" sz="1500" i="1" dirty="0" smtClean="0">
                  <a:solidFill>
                    <a:schemeClr val="tx2"/>
                  </a:solidFill>
                </a:endParaRPr>
              </a:p>
              <a:p>
                <a:pPr>
                  <a:spcBef>
                    <a:spcPts val="200"/>
                  </a:spcBef>
                </a:pPr>
                <a:endParaRPr lang="en-US" sz="1500" i="1" dirty="0" smtClean="0">
                  <a:solidFill>
                    <a:schemeClr val="tx2"/>
                  </a:solidFill>
                </a:endParaRPr>
              </a:p>
              <a:p>
                <a:pPr>
                  <a:spcBef>
                    <a:spcPts val="200"/>
                  </a:spcBef>
                </a:pPr>
                <a:endParaRPr lang="en-US" sz="1500" i="1" dirty="0" smtClean="0">
                  <a:solidFill>
                    <a:schemeClr val="tx2"/>
                  </a:solidFill>
                </a:endParaRPr>
              </a:p>
              <a:p>
                <a:pPr>
                  <a:spcBef>
                    <a:spcPts val="200"/>
                  </a:spcBef>
                </a:pPr>
                <a:r>
                  <a:rPr lang="en-US" sz="1500" i="1" dirty="0" err="1" smtClean="0">
                    <a:solidFill>
                      <a:schemeClr val="tx2"/>
                    </a:solidFill>
                  </a:rPr>
                  <a:t>f</a:t>
                </a:r>
                <a:r>
                  <a:rPr lang="en-US" sz="1500" i="1" baseline="-25000" dirty="0" err="1" smtClean="0">
                    <a:solidFill>
                      <a:schemeClr val="tx2"/>
                    </a:solidFill>
                  </a:rPr>
                  <a:t>B</a:t>
                </a:r>
                <a:r>
                  <a:rPr lang="en-US" sz="1500" i="1" dirty="0" smtClean="0">
                    <a:solidFill>
                      <a:schemeClr val="tx2"/>
                    </a:solidFill>
                  </a:rPr>
                  <a:t>(6) </a:t>
                </a:r>
                <a:r>
                  <a:rPr lang="en-US" sz="1500" dirty="0">
                    <a:solidFill>
                      <a:schemeClr val="tx2"/>
                    </a:solidFill>
                  </a:rPr>
                  <a:t>+</a:t>
                </a:r>
                <a:endParaRPr lang="en-US" sz="1500" i="1" dirty="0">
                  <a:solidFill>
                    <a:schemeClr val="tx2"/>
                  </a:solidFill>
                </a:endParaRPr>
              </a:p>
              <a:p>
                <a:pPr>
                  <a:spcBef>
                    <a:spcPts val="200"/>
                  </a:spcBef>
                </a:pPr>
                <a:endParaRPr lang="en-US" sz="1500" i="1" baseline="-25000" dirty="0">
                  <a:solidFill>
                    <a:schemeClr val="tx2"/>
                  </a:solidFill>
                </a:endParaRPr>
              </a:p>
            </p:txBody>
          </p:sp>
          <p:sp>
            <p:nvSpPr>
              <p:cNvPr id="68" name="TextBox 67"/>
              <p:cNvSpPr txBox="1"/>
              <p:nvPr/>
            </p:nvSpPr>
            <p:spPr>
              <a:xfrm rot="5400000">
                <a:off x="6425218" y="4170791"/>
                <a:ext cx="344039" cy="369332"/>
              </a:xfrm>
              <a:prstGeom prst="rect">
                <a:avLst/>
              </a:prstGeom>
              <a:noFill/>
            </p:spPr>
            <p:txBody>
              <a:bodyPr wrap="none" rtlCol="0">
                <a:spAutoFit/>
              </a:bodyPr>
              <a:lstStyle/>
              <a:p>
                <a:r>
                  <a:rPr lang="en-US" dirty="0" smtClean="0">
                    <a:solidFill>
                      <a:srgbClr val="1F497D"/>
                    </a:solidFill>
                  </a:rPr>
                  <a:t>…</a:t>
                </a:r>
                <a:endParaRPr lang="en-US" dirty="0">
                  <a:solidFill>
                    <a:srgbClr val="1F497D"/>
                  </a:solidFill>
                </a:endParaRPr>
              </a:p>
            </p:txBody>
          </p:sp>
        </p:grpSp>
        <p:sp>
          <p:nvSpPr>
            <p:cNvPr id="66" name="TextBox 65"/>
            <p:cNvSpPr txBox="1"/>
            <p:nvPr/>
          </p:nvSpPr>
          <p:spPr>
            <a:xfrm>
              <a:off x="6380067" y="2097386"/>
              <a:ext cx="1952093" cy="523220"/>
            </a:xfrm>
            <a:prstGeom prst="rect">
              <a:avLst/>
            </a:prstGeom>
            <a:noFill/>
          </p:spPr>
          <p:txBody>
            <a:bodyPr wrap="none" rtlCol="0">
              <a:spAutoFit/>
            </a:bodyPr>
            <a:lstStyle/>
            <a:p>
              <a:r>
                <a:rPr lang="en-US" sz="2800" dirty="0" err="1" smtClean="0"/>
                <a:t>val</a:t>
              </a:r>
              <a:r>
                <a:rPr lang="en-US" sz="2800" dirty="0" smtClean="0"/>
                <a:t>[</a:t>
              </a:r>
              <a:r>
                <a:rPr lang="en-US" sz="2800" i="1" dirty="0" smtClean="0"/>
                <a:t>j</a:t>
              </a:r>
              <a:r>
                <a:rPr lang="en-US" sz="2800" dirty="0" smtClean="0"/>
                <a:t>]</a:t>
              </a:r>
              <a:r>
                <a:rPr lang="en-US" sz="2800" i="1" baseline="-25000" dirty="0" smtClean="0"/>
                <a:t> </a:t>
              </a:r>
              <a:r>
                <a:rPr lang="en-US" sz="2800" dirty="0" smtClean="0">
                  <a:sym typeface="Wingdings"/>
                </a:rPr>
                <a:t>+= </a:t>
              </a:r>
              <a:r>
                <a:rPr lang="en-US" sz="2800" i="1" dirty="0" err="1" smtClean="0"/>
                <a:t>f</a:t>
              </a:r>
              <a:r>
                <a:rPr lang="en-US" sz="2800" i="1" baseline="-25000" dirty="0" err="1" smtClean="0"/>
                <a:t>A</a:t>
              </a:r>
              <a:r>
                <a:rPr lang="en-US" sz="2800" i="1" dirty="0" smtClean="0"/>
                <a:t>(j)</a:t>
              </a:r>
              <a:endParaRPr lang="en-US" sz="2800" dirty="0"/>
            </a:p>
          </p:txBody>
        </p:sp>
      </p:grpSp>
    </p:spTree>
    <p:extLst>
      <p:ext uri="{BB962C8B-B14F-4D97-AF65-F5344CB8AC3E}">
        <p14:creationId xmlns:p14="http://schemas.microsoft.com/office/powerpoint/2010/main" val="2945737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9"/>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6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23525</TotalTime>
  <Words>4780</Words>
  <Application>Microsoft Office PowerPoint</Application>
  <PresentationFormat>On-screen Show (4:3)</PresentationFormat>
  <Paragraphs>1380</Paragraphs>
  <Slides>62</Slides>
  <Notes>53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62</vt:i4>
      </vt:variant>
    </vt:vector>
  </HeadingPairs>
  <TitlesOfParts>
    <vt:vector size="71" baseType="lpstr">
      <vt:lpstr>Apple Chancery</vt:lpstr>
      <vt:lpstr>Arial</vt:lpstr>
      <vt:lpstr>Calibri</vt:lpstr>
      <vt:lpstr>Gil sans mt</vt:lpstr>
      <vt:lpstr>Gill Sans MT</vt:lpstr>
      <vt:lpstr>Lucida Calligraphy</vt:lpstr>
      <vt:lpstr>Lucida Grande</vt:lpstr>
      <vt:lpstr>Wingdings</vt:lpstr>
      <vt:lpstr>Office Theme</vt:lpstr>
      <vt:lpstr>Function Secret Sharing</vt:lpstr>
      <vt:lpstr>Additive Secret Sharing</vt:lpstr>
      <vt:lpstr>This Work:  Additive Secret Sharing of Functions</vt:lpstr>
      <vt:lpstr>This Work:  Additive Secret Sharing of Functions</vt:lpstr>
      <vt:lpstr>Warmup Application:  2-Server  Private Information Retrieval (PIR)</vt:lpstr>
      <vt:lpstr>Application:  2-Server  Private Database Queries</vt:lpstr>
      <vt:lpstr>Application:  2-Server  Private Database Queries</vt:lpstr>
      <vt:lpstr>Application:  2-Server  Private Database Queries</vt:lpstr>
      <vt:lpstr>Application:  Private Cumulative Statistics</vt:lpstr>
      <vt:lpstr>Example:  Private Cumulative Statistics</vt:lpstr>
      <vt:lpstr>Application:  Private Cumulative Statistics</vt:lpstr>
      <vt:lpstr>Application:  Private Cumulative Statistics</vt:lpstr>
      <vt:lpstr>Why Additive Reconstruction?</vt:lpstr>
      <vt:lpstr>Our Results</vt:lpstr>
      <vt:lpstr>For Today’s Talk</vt:lpstr>
      <vt:lpstr>New Distributed Point Function Construction</vt:lpstr>
      <vt:lpstr>New DPF Approach</vt:lpstr>
      <vt:lpstr>How to Attain DPF Binary Tree</vt:lpstr>
      <vt:lpstr>How to Attain DPF Binary Tree</vt:lpstr>
      <vt:lpstr>How to Attain DPF Binary Tree</vt:lpstr>
      <vt:lpstr>How to Attain DPF Binary Tree</vt:lpstr>
      <vt:lpstr>How to Attain DPF Binary Tree</vt:lpstr>
      <vt:lpstr>New DPF: Final Key Construction</vt:lpstr>
      <vt:lpstr>Summary &amp; Conclusions</vt:lpstr>
      <vt:lpstr>Summary of Results</vt:lpstr>
      <vt:lpstr>Future Directions</vt:lpstr>
      <vt:lpstr>PowerPoint Presentation</vt:lpstr>
      <vt:lpstr>Wrt “Impagliazzo-esque” Worlds</vt:lpstr>
      <vt:lpstr>Wrt “Impagliazzo-esque” Worlds</vt:lpstr>
      <vt:lpstr>“Barriers” toward FSS </vt:lpstr>
      <vt:lpstr>Intuition behind “barriers”</vt:lpstr>
      <vt:lpstr>“Barriers” for FSS</vt:lpstr>
      <vt:lpstr>P/Poly Case: First Intuition</vt:lpstr>
      <vt:lpstr> MPC from (FSS for P/Poly) + SKE</vt:lpstr>
      <vt:lpstr> MPC from (FSS for P/Poly) + SKE</vt:lpstr>
      <vt:lpstr>“Barriers” against FSS for AC0</vt:lpstr>
      <vt:lpstr>PowerPoint Presentation</vt:lpstr>
      <vt:lpstr>Why Additive Reconstruction?</vt:lpstr>
      <vt:lpstr>Why Additive Reconstruction?</vt:lpstr>
      <vt:lpstr>Why Additive Reconstruction?</vt:lpstr>
      <vt:lpstr>Why Additive Reconstruction?</vt:lpstr>
      <vt:lpstr>Application:   2-Server Private Data Access</vt:lpstr>
      <vt:lpstr>Application:   2-Server Private Data Access</vt:lpstr>
      <vt:lpstr>Application: Private Distributed Database</vt:lpstr>
      <vt:lpstr>For Today’s Talk</vt:lpstr>
      <vt:lpstr>How to Attain DPF Binary Tree</vt:lpstr>
      <vt:lpstr>How to Achieve DPF Key Structure</vt:lpstr>
      <vt:lpstr>Overview of the Talk</vt:lpstr>
      <vt:lpstr>Application:  Private Cumulative Statistics</vt:lpstr>
      <vt:lpstr>Application:  Private Cumulative Statistics</vt:lpstr>
      <vt:lpstr>Previous DPF Approach [GI14]</vt:lpstr>
      <vt:lpstr>Related Tools</vt:lpstr>
      <vt:lpstr>Why Additive Reconstruction?</vt:lpstr>
      <vt:lpstr>Definition: Function Secret Sharing</vt:lpstr>
      <vt:lpstr>General Transformations for FSS</vt:lpstr>
      <vt:lpstr>Sample Transformations</vt:lpstr>
      <vt:lpstr>Example: Including the 0 Function</vt:lpstr>
      <vt:lpstr>Example: Including the 0 Function</vt:lpstr>
      <vt:lpstr>Building from General Transformations</vt:lpstr>
      <vt:lpstr>Improved DPF Construction</vt:lpstr>
      <vt:lpstr>Cheaper than FHE-Based Solutions!</vt:lpstr>
      <vt:lpstr>For Today’s Talk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Function Secret Sharing</dc:title>
  <dc:creator>E</dc:creator>
  <cp:lastModifiedBy>Damyan Kehayov</cp:lastModifiedBy>
  <cp:revision>726</cp:revision>
  <dcterms:created xsi:type="dcterms:W3CDTF">2015-03-22T14:56:02Z</dcterms:created>
  <dcterms:modified xsi:type="dcterms:W3CDTF">2015-04-28T07:30:35Z</dcterms:modified>
</cp:coreProperties>
</file>