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49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415" r:id="rId2"/>
    <p:sldId id="462" r:id="rId3"/>
    <p:sldId id="463" r:id="rId4"/>
    <p:sldId id="484" r:id="rId5"/>
    <p:sldId id="466" r:id="rId6"/>
    <p:sldId id="486" r:id="rId7"/>
    <p:sldId id="485" r:id="rId8"/>
    <p:sldId id="465" r:id="rId9"/>
    <p:sldId id="464" r:id="rId10"/>
    <p:sldId id="471" r:id="rId11"/>
    <p:sldId id="481" r:id="rId12"/>
    <p:sldId id="483" r:id="rId13"/>
    <p:sldId id="472" r:id="rId14"/>
    <p:sldId id="473" r:id="rId15"/>
    <p:sldId id="474" r:id="rId16"/>
    <p:sldId id="475" r:id="rId17"/>
    <p:sldId id="478" r:id="rId18"/>
    <p:sldId id="480" r:id="rId19"/>
    <p:sldId id="460" r:id="rId20"/>
  </p:sldIdLst>
  <p:sldSz cx="9144000" cy="6858000" type="screen4x3"/>
  <p:notesSz cx="6858000" cy="9144000"/>
  <p:embeddedFontLst>
    <p:embeddedFont>
      <p:font typeface="Cambria" pitchFamily="18" charset="0"/>
      <p:regular r:id="rId22"/>
      <p:bold r:id="rId23"/>
      <p:italic r:id="rId24"/>
      <p:boldItalic r:id="rId25"/>
    </p:embeddedFont>
    <p:embeddedFont>
      <p:font typeface="eusm8" pitchFamily="34" charset="0"/>
      <p:regular r:id="rId26"/>
    </p:embeddedFont>
    <p:embeddedFont>
      <p:font typeface="cmmi10" pitchFamily="34" charset="0"/>
      <p:regular r:id="rId27"/>
    </p:embeddedFont>
    <p:embeddedFont>
      <p:font typeface="cmcsc10" pitchFamily="34" charset="0"/>
      <p:regular r:id="rId28"/>
    </p:embeddedFont>
    <p:embeddedFont>
      <p:font typeface="cmtex10" pitchFamily="34" charset="0"/>
      <p:regular r:id="rId29"/>
    </p:embeddedFont>
    <p:embeddedFont>
      <p:font typeface="cmss10" pitchFamily="34" charset="0"/>
      <p:regular r:id="rId30"/>
    </p:embeddedFont>
    <p:embeddedFont>
      <p:font typeface="Calibri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DF5D7"/>
    <a:srgbClr val="0033CC"/>
    <a:srgbClr val="C3FBAF"/>
    <a:srgbClr val="FCEEBA"/>
    <a:srgbClr val="CEF6D2"/>
    <a:srgbClr val="DBFDCF"/>
    <a:srgbClr val="FAE186"/>
    <a:srgbClr val="000000"/>
    <a:srgbClr val="00A249"/>
    <a:srgbClr val="ECFE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56" autoAdjust="0"/>
    <p:restoredTop sz="86493" autoAdjust="0"/>
  </p:normalViewPr>
  <p:slideViewPr>
    <p:cSldViewPr snapToGrid="0" snapToObjects="1">
      <p:cViewPr>
        <p:scale>
          <a:sx n="66" d="100"/>
          <a:sy n="66" d="100"/>
        </p:scale>
        <p:origin x="-13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3356"/>
    </p:cViewPr>
  </p:sorterViewPr>
  <p:notesViewPr>
    <p:cSldViewPr snapToGrid="0" snapToObjects="1">
      <p:cViewPr varScale="1">
        <p:scale>
          <a:sx n="52" d="100"/>
          <a:sy n="52" d="100"/>
        </p:scale>
        <p:origin x="-2716" y="-76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56A270-C855-4829-804D-A8566C50C726}" type="datetimeFigureOut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1A621-EF2F-400C-BBF3-77AB681B09E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2395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4FDB4E-9743-4613-831D-1B550DA8E585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A79BEF9-AF21-4935-90FF-7183DDAB6F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08052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209CEC-8E99-469C-8133-2E1E5A7127CA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84028" y="6356350"/>
            <a:ext cx="631372" cy="365125"/>
          </a:xfrm>
          <a:prstGeom prst="rect">
            <a:avLst/>
          </a:prstGeom>
        </p:spPr>
        <p:txBody>
          <a:bodyPr/>
          <a:lstStyle/>
          <a:p>
            <a:fld id="{5A79BEF9-AF21-4935-90FF-7183DDAB6F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58446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11E33E-6114-40CA-BB0E-A6D2B05E3279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A79BEF9-AF21-4935-90FF-7183DDAB6F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4758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1AA26C-FD33-4ECF-A017-7451649123B9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A79BEF9-AF21-4935-90FF-7183DDAB6F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5358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4FF17D-AFCF-4A42-A11E-23006F2DC1D1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A79BEF9-AF21-4935-90FF-7183DDAB6F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333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3F8EDA-1193-488B-BA2F-A8D332A030E7}" type="datetime1">
              <a:rPr lang="en-US" smtClean="0"/>
              <a:pPr/>
              <a:t>4/28/2015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1"/>
          <p:cNvSpPr>
            <a:spLocks noGrp="1"/>
          </p:cNvSpPr>
          <p:nvPr userDrawn="1">
            <p:ph type="sldNum" sz="quarter" idx="12"/>
          </p:nvPr>
        </p:nvSpPr>
        <p:spPr>
          <a:xfrm>
            <a:off x="8284028" y="6356350"/>
            <a:ext cx="631372" cy="365125"/>
          </a:xfrm>
          <a:prstGeom prst="rect">
            <a:avLst/>
          </a:prstGeom>
        </p:spPr>
        <p:txBody>
          <a:bodyPr/>
          <a:lstStyle/>
          <a:p>
            <a:fld id="{5A79BEF9-AF21-4935-90FF-7183DDAB6F13}" type="slidenum">
              <a:rPr lang="en-US" sz="1200" smtClean="0"/>
              <a:pPr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3229423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 txBox="1">
            <a:spLocks/>
          </p:cNvSpPr>
          <p:nvPr userDrawn="1"/>
        </p:nvSpPr>
        <p:spPr>
          <a:xfrm>
            <a:off x="8662731" y="6356350"/>
            <a:ext cx="834656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79BEF9-AF21-4935-90FF-7183DDAB6F1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723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15817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11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7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image" Target="../media/image16.png"/><Relationship Id="rId5" Type="http://schemas.openxmlformats.org/officeDocument/2006/relationships/tags" Target="../tags/tag29.xml"/><Relationship Id="rId10" Type="http://schemas.openxmlformats.org/officeDocument/2006/relationships/image" Target="../media/image15.png"/><Relationship Id="rId4" Type="http://schemas.openxmlformats.org/officeDocument/2006/relationships/tags" Target="../tags/tag28.xml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image" Target="../media/image5.png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image" Target="../media/image6.png"/><Relationship Id="rId2" Type="http://schemas.openxmlformats.org/officeDocument/2006/relationships/tags" Target="../tags/tag32.xml"/><Relationship Id="rId16" Type="http://schemas.openxmlformats.org/officeDocument/2006/relationships/image" Target="../media/image19.png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image" Target="../media/image3.png"/><Relationship Id="rId5" Type="http://schemas.openxmlformats.org/officeDocument/2006/relationships/tags" Target="../tags/tag35.xml"/><Relationship Id="rId15" Type="http://schemas.openxmlformats.org/officeDocument/2006/relationships/image" Target="../media/image17.png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7.png"/><Relationship Id="rId3" Type="http://schemas.openxmlformats.org/officeDocument/2006/relationships/tags" Target="../tags/tag42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1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image" Target="../media/image20.png"/><Relationship Id="rId5" Type="http://schemas.openxmlformats.org/officeDocument/2006/relationships/tags" Target="../tags/tag44.xml"/><Relationship Id="rId10" Type="http://schemas.openxmlformats.org/officeDocument/2006/relationships/image" Target="../media/image6.png"/><Relationship Id="rId4" Type="http://schemas.openxmlformats.org/officeDocument/2006/relationships/tags" Target="../tags/tag43.xml"/><Relationship Id="rId9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5" Type="http://schemas.openxmlformats.org/officeDocument/2006/relationships/image" Target="../media/image9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image" Target="../media/image6.png"/><Relationship Id="rId5" Type="http://schemas.openxmlformats.org/officeDocument/2006/relationships/tags" Target="../tags/tag9.xml"/><Relationship Id="rId10" Type="http://schemas.openxmlformats.org/officeDocument/2006/relationships/image" Target="../media/image5.png"/><Relationship Id="rId4" Type="http://schemas.openxmlformats.org/officeDocument/2006/relationships/tags" Target="../tags/tag8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3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60149"/>
            <a:ext cx="9143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Resisting Randomness Subversion</a:t>
            </a:r>
          </a:p>
          <a:p>
            <a:pPr algn="ctr"/>
            <a:r>
              <a:rPr lang="en-US" sz="2800" b="1" dirty="0" smtClean="0">
                <a:solidFill>
                  <a:srgbClr val="0000CC"/>
                </a:solidFill>
              </a:rPr>
              <a:t>Fast Deterministic and Hedged Public-key Encryption</a:t>
            </a:r>
          </a:p>
          <a:p>
            <a:pPr algn="ctr"/>
            <a:r>
              <a:rPr lang="en-US" sz="2800" b="1" dirty="0" smtClean="0">
                <a:solidFill>
                  <a:srgbClr val="0000CC"/>
                </a:solidFill>
              </a:rPr>
              <a:t>in the Standard Model</a:t>
            </a:r>
            <a:endParaRPr lang="en-US" sz="2800" b="1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347642"/>
            <a:ext cx="914399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EUROCRYPT 2015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April 29,  2015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5994" y="3587805"/>
            <a:ext cx="1737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Cambria" pitchFamily="18" charset="0"/>
              </a:rPr>
              <a:t>Mihir Bellare</a:t>
            </a:r>
          </a:p>
          <a:p>
            <a:pPr algn="ctr"/>
            <a:r>
              <a:rPr lang="en-US" sz="2000" dirty="0" smtClean="0">
                <a:latin typeface="Cambria" pitchFamily="18" charset="0"/>
              </a:rPr>
              <a:t>UC San Diego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94880" y="3587805"/>
            <a:ext cx="26832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u="sng" dirty="0" smtClean="0">
                <a:latin typeface="Cambria" pitchFamily="18" charset="0"/>
              </a:rPr>
              <a:t>Viet Tung Hoang</a:t>
            </a:r>
          </a:p>
          <a:p>
            <a:pPr algn="ctr"/>
            <a:r>
              <a:rPr lang="en-US" sz="2000" dirty="0" smtClean="0">
                <a:latin typeface="Cambria" pitchFamily="18" charset="0"/>
              </a:rPr>
              <a:t>University of Maryland</a:t>
            </a:r>
          </a:p>
          <a:p>
            <a:pPr algn="ctr"/>
            <a:r>
              <a:rPr lang="en-US" sz="2000" dirty="0" smtClean="0">
                <a:latin typeface="Cambria" pitchFamily="18" charset="0"/>
              </a:rPr>
              <a:t>Georgetown University</a:t>
            </a:r>
            <a:endParaRPr lang="en-US" sz="2000" dirty="0">
              <a:latin typeface="Cambria" pitchFamily="18" charset="0"/>
            </a:endParaRPr>
          </a:p>
        </p:txBody>
      </p:sp>
      <p:pic>
        <p:nvPicPr>
          <p:cNvPr id="6" name="Picture 4" descr="http://blackburnnews.com/wp-content/uploads/2013/01/JobWant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927" t="5304" r="22891" b="46049"/>
          <a:stretch/>
        </p:blipFill>
        <p:spPr bwMode="auto">
          <a:xfrm>
            <a:off x="6503432" y="2622359"/>
            <a:ext cx="961293" cy="852467"/>
          </a:xfrm>
          <a:prstGeom prst="rect">
            <a:avLst/>
          </a:prstGeom>
          <a:noFill/>
          <a:ln w="12700">
            <a:solidFill>
              <a:schemeClr val="accent5">
                <a:lumMod val="60000"/>
                <a:lumOff val="4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2235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43" y="195158"/>
            <a:ext cx="3139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Instantiating EwH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1943" y="888241"/>
            <a:ext cx="8310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 The impossibility result doesn’t rule out instantiating EwH for a </a:t>
            </a:r>
            <a:r>
              <a:rPr lang="en-US" sz="2000" b="1" dirty="0" smtClean="0"/>
              <a:t>specific</a:t>
            </a:r>
            <a:r>
              <a:rPr lang="en-US" sz="2000" dirty="0" smtClean="0"/>
              <a:t>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145770" y="1563426"/>
            <a:ext cx="379120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PKE scheme of </a:t>
            </a:r>
            <a:r>
              <a:rPr lang="en-US" sz="2000" dirty="0" smtClean="0">
                <a:solidFill>
                  <a:srgbClr val="7030A0"/>
                </a:solidFill>
              </a:rPr>
              <a:t>[BR93]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7744474" y="1304296"/>
            <a:ext cx="356682" cy="528496"/>
          </a:xfrm>
          <a:custGeom>
            <a:avLst/>
            <a:gdLst>
              <a:gd name="connsiteX0" fmla="*/ 0 w 356682"/>
              <a:gd name="connsiteY0" fmla="*/ 496110 h 496110"/>
              <a:gd name="connsiteX1" fmla="*/ 301558 w 356682"/>
              <a:gd name="connsiteY1" fmla="*/ 389106 h 496110"/>
              <a:gd name="connsiteX2" fmla="*/ 330741 w 356682"/>
              <a:gd name="connsiteY2" fmla="*/ 194553 h 496110"/>
              <a:gd name="connsiteX3" fmla="*/ 252920 w 356682"/>
              <a:gd name="connsiteY3" fmla="*/ 0 h 496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682" h="496110">
                <a:moveTo>
                  <a:pt x="0" y="496110"/>
                </a:moveTo>
                <a:cubicBezTo>
                  <a:pt x="123217" y="467738"/>
                  <a:pt x="246435" y="439366"/>
                  <a:pt x="301558" y="389106"/>
                </a:cubicBezTo>
                <a:cubicBezTo>
                  <a:pt x="356682" y="338847"/>
                  <a:pt x="338847" y="259404"/>
                  <a:pt x="330741" y="194553"/>
                </a:cubicBezTo>
                <a:cubicBezTo>
                  <a:pt x="322635" y="129702"/>
                  <a:pt x="287777" y="64851"/>
                  <a:pt x="252920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8309524" y="941140"/>
            <a:ext cx="172441" cy="242758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392864" y="1528099"/>
            <a:ext cx="4238588" cy="3463311"/>
            <a:chOff x="587829" y="2424305"/>
            <a:chExt cx="4238588" cy="3463311"/>
          </a:xfrm>
        </p:grpSpPr>
        <p:sp>
          <p:nvSpPr>
            <p:cNvPr id="7" name="Rectangle 6"/>
            <p:cNvSpPr/>
            <p:nvPr/>
          </p:nvSpPr>
          <p:spPr>
            <a:xfrm>
              <a:off x="587829" y="2424305"/>
              <a:ext cx="4238588" cy="34633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61848" y="2528943"/>
              <a:ext cx="1019153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cmmi10" pitchFamily="34" charset="0"/>
                </a:rPr>
                <a:t>m</a:t>
              </a:r>
              <a:endParaRPr lang="en-US" sz="2000" dirty="0">
                <a:latin typeface="cmmi10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77606" y="3706332"/>
              <a:ext cx="708672" cy="36933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coins</a:t>
              </a:r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3954430" y="3814415"/>
              <a:ext cx="152400" cy="1524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Connector 10"/>
            <p:cNvCxnSpPr>
              <a:stCxn id="10" idx="0"/>
              <a:endCxn id="10" idx="4"/>
            </p:cNvCxnSpPr>
            <p:nvPr/>
          </p:nvCxnSpPr>
          <p:spPr>
            <a:xfrm>
              <a:off x="4030630" y="3814415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10" idx="4"/>
              <a:endCxn id="16" idx="0"/>
            </p:cNvCxnSpPr>
            <p:nvPr/>
          </p:nvCxnSpPr>
          <p:spPr>
            <a:xfrm>
              <a:off x="4030630" y="3966815"/>
              <a:ext cx="16176" cy="713037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rapezoid 12"/>
            <p:cNvSpPr/>
            <p:nvPr/>
          </p:nvSpPr>
          <p:spPr>
            <a:xfrm rot="5400000">
              <a:off x="2377197" y="3633063"/>
              <a:ext cx="1747320" cy="512288"/>
            </a:xfrm>
            <a:prstGeom prst="trapezoid">
              <a:avLst>
                <a:gd name="adj" fmla="val 94782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" name="Shape 13"/>
            <p:cNvCxnSpPr>
              <a:stCxn id="8" idx="3"/>
              <a:endCxn id="10" idx="0"/>
            </p:cNvCxnSpPr>
            <p:nvPr/>
          </p:nvCxnSpPr>
          <p:spPr>
            <a:xfrm>
              <a:off x="2081001" y="2728998"/>
              <a:ext cx="1949629" cy="1085417"/>
            </a:xfrm>
            <a:prstGeom prst="bentConnector2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endCxn id="10" idx="2"/>
            </p:cNvCxnSpPr>
            <p:nvPr/>
          </p:nvCxnSpPr>
          <p:spPr>
            <a:xfrm flipV="1">
              <a:off x="3507001" y="3890615"/>
              <a:ext cx="447429" cy="140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537229" y="4679852"/>
              <a:ext cx="1019153" cy="400110"/>
            </a:xfrm>
            <a:prstGeom prst="rect">
              <a:avLst/>
            </a:prstGeom>
            <a:solidFill>
              <a:srgbClr val="81FFBA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cmmi10" pitchFamily="34" charset="0"/>
                </a:rPr>
                <a:t>c</a:t>
              </a:r>
              <a:endParaRPr lang="en-US" sz="2000" dirty="0">
                <a:latin typeface="cmmi10" pitchFamily="34" charset="0"/>
              </a:endParaRPr>
            </a:p>
          </p:txBody>
        </p:sp>
        <p:cxnSp>
          <p:nvCxnSpPr>
            <p:cNvPr id="17" name="Straight Arrow Connector 16"/>
            <p:cNvCxnSpPr>
              <a:stCxn id="9" idx="3"/>
              <a:endCxn id="13" idx="2"/>
            </p:cNvCxnSpPr>
            <p:nvPr/>
          </p:nvCxnSpPr>
          <p:spPr>
            <a:xfrm flipV="1">
              <a:off x="1786278" y="3889207"/>
              <a:ext cx="1208435" cy="179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980965" y="3658374"/>
              <a:ext cx="7015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mmi10" pitchFamily="34" charset="0"/>
                </a:rPr>
                <a:t>H</a:t>
              </a:r>
              <a:r>
                <a:rPr lang="en-US" sz="2400" baseline="-30000" dirty="0" smtClean="0">
                  <a:latin typeface="cmmi10" pitchFamily="34" charset="0"/>
                </a:rPr>
                <a:t>K</a:t>
              </a:r>
              <a:endParaRPr lang="en-US" sz="2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61848" y="5337947"/>
              <a:ext cx="708672" cy="369332"/>
            </a:xfrm>
            <a:prstGeom prst="rect">
              <a:avLst/>
            </a:prstGeom>
            <a:solidFill>
              <a:srgbClr val="81FFBA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cmmi10" pitchFamily="34" charset="0"/>
                </a:rPr>
                <a:t>y</a:t>
              </a:r>
              <a:endParaRPr lang="en-US" dirty="0">
                <a:latin typeface="cmmi10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3954430" y="3887799"/>
              <a:ext cx="152400" cy="140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9" idx="2"/>
              <a:endCxn id="29" idx="0"/>
            </p:cNvCxnSpPr>
            <p:nvPr/>
          </p:nvCxnSpPr>
          <p:spPr>
            <a:xfrm flipH="1">
              <a:off x="1427585" y="4075664"/>
              <a:ext cx="4357" cy="44442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932053" y="4902853"/>
              <a:ext cx="10783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33CC"/>
                  </a:solidFill>
                </a:rPr>
                <a:t>1</a:t>
              </a:r>
              <a:r>
                <a:rPr lang="en-US" sz="2000" baseline="36000" dirty="0" smtClean="0">
                  <a:solidFill>
                    <a:srgbClr val="0033CC"/>
                  </a:solidFill>
                </a:rPr>
                <a:t>|</a:t>
              </a:r>
              <a:r>
                <a:rPr lang="en-US" sz="2000" baseline="36000" dirty="0" smtClean="0">
                  <a:solidFill>
                    <a:srgbClr val="0033CC"/>
                  </a:solidFill>
                  <a:latin typeface="cmmi10" pitchFamily="34" charset="0"/>
                </a:rPr>
                <a:t>m</a:t>
              </a:r>
              <a:r>
                <a:rPr lang="en-US" sz="2000" baseline="36000" dirty="0" smtClean="0">
                  <a:solidFill>
                    <a:srgbClr val="0033CC"/>
                  </a:solidFill>
                </a:rPr>
                <a:t>|</a:t>
              </a:r>
              <a:endParaRPr lang="en-US" baseline="36000" dirty="0">
                <a:solidFill>
                  <a:srgbClr val="0033CC"/>
                </a:solidFill>
              </a:endParaRPr>
            </a:p>
          </p:txBody>
        </p:sp>
        <p:cxnSp>
          <p:nvCxnSpPr>
            <p:cNvPr id="26" name="Straight Arrow Connector 25"/>
            <p:cNvCxnSpPr>
              <a:endCxn id="13" idx="3"/>
            </p:cNvCxnSpPr>
            <p:nvPr/>
          </p:nvCxnSpPr>
          <p:spPr>
            <a:xfrm flipV="1">
              <a:off x="3250857" y="4520089"/>
              <a:ext cx="0" cy="382764"/>
            </a:xfrm>
            <a:prstGeom prst="straightConnector1">
              <a:avLst/>
            </a:prstGeom>
            <a:ln>
              <a:solidFill>
                <a:srgbClr val="0033CC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847235" y="4520089"/>
              <a:ext cx="1160700" cy="3693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Trapdoor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1422611" y="4893522"/>
              <a:ext cx="4357" cy="44442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5030048" y="2266552"/>
            <a:ext cx="401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There are two uses of </a:t>
            </a:r>
            <a:r>
              <a:rPr lang="en-US" sz="2000" i="1" dirty="0" smtClean="0"/>
              <a:t>H</a:t>
            </a:r>
            <a:r>
              <a:rPr lang="en-US" sz="2000" dirty="0" smtClean="0"/>
              <a:t>: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145770" y="2807383"/>
            <a:ext cx="1600263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Hashing msg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 </a:t>
            </a:r>
            <a:r>
              <a:rPr lang="en-US" sz="2000" b="1" dirty="0" smtClean="0"/>
              <a:t>in EwH</a:t>
            </a:r>
            <a:endParaRPr lang="en-US" sz="2400" b="1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6795052" y="2807383"/>
            <a:ext cx="1826433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Hashing coins</a:t>
            </a:r>
          </a:p>
          <a:p>
            <a:pPr algn="ctr">
              <a:lnSpc>
                <a:spcPct val="150000"/>
              </a:lnSpc>
            </a:pPr>
            <a:r>
              <a:rPr lang="en-US" sz="2000" b="1" dirty="0" smtClean="0"/>
              <a:t>in BR93</a:t>
            </a:r>
            <a:endParaRPr lang="en-US" sz="1600" b="1" dirty="0"/>
          </a:p>
        </p:txBody>
      </p:sp>
      <p:sp>
        <p:nvSpPr>
          <p:cNvPr id="37" name="Left Brace 36"/>
          <p:cNvSpPr/>
          <p:nvPr/>
        </p:nvSpPr>
        <p:spPr>
          <a:xfrm rot="16200000">
            <a:off x="6832657" y="2168500"/>
            <a:ext cx="279610" cy="3929039"/>
          </a:xfrm>
          <a:prstGeom prst="leftBrace">
            <a:avLst>
              <a:gd name="adj1" fmla="val 61631"/>
              <a:gd name="adj2" fmla="val 5725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72482" y="4375979"/>
            <a:ext cx="2409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 the same key </a:t>
            </a:r>
            <a:r>
              <a:rPr lang="en-US" sz="2000" i="1" dirty="0" smtClean="0"/>
              <a:t>K</a:t>
            </a:r>
            <a:endParaRPr lang="en-US" sz="2000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699438" y="5423325"/>
            <a:ext cx="118659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UCE</a:t>
            </a:r>
            <a:endParaRPr lang="en-US" dirty="0" smtClean="0"/>
          </a:p>
        </p:txBody>
      </p:sp>
      <p:sp>
        <p:nvSpPr>
          <p:cNvPr id="40" name="Down Arrow 39"/>
          <p:cNvSpPr/>
          <p:nvPr/>
        </p:nvSpPr>
        <p:spPr>
          <a:xfrm rot="16200000">
            <a:off x="2585030" y="5163890"/>
            <a:ext cx="304116" cy="898383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685814" y="5423325"/>
            <a:ext cx="4285458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 </a:t>
            </a:r>
            <a:r>
              <a:rPr lang="en-US" sz="2000" b="1" dirty="0" smtClean="0"/>
              <a:t>lossy</a:t>
            </a:r>
            <a:r>
              <a:rPr lang="en-US" sz="2000" dirty="0" smtClean="0"/>
              <a:t> trapdoor function in BR93 </a:t>
            </a:r>
            <a:endParaRPr lang="en-US" b="1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4074830" y="6007814"/>
            <a:ext cx="1446245" cy="368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[PW08]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4" name="Left Brace 43"/>
          <p:cNvSpPr/>
          <p:nvPr/>
        </p:nvSpPr>
        <p:spPr>
          <a:xfrm rot="16200000">
            <a:off x="4324613" y="5515361"/>
            <a:ext cx="279610" cy="779169"/>
          </a:xfrm>
          <a:prstGeom prst="leftBrace">
            <a:avLst>
              <a:gd name="adj1" fmla="val 61631"/>
              <a:gd name="adj2" fmla="val 5725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34" grpId="0"/>
      <p:bldP spid="35" grpId="0" animBg="1"/>
      <p:bldP spid="36" grpId="0" animBg="1"/>
      <p:bldP spid="37" grpId="0" animBg="1"/>
      <p:bldP spid="38" grpId="0"/>
      <p:bldP spid="39" grpId="0" animBg="1"/>
      <p:bldP spid="40" grpId="0" animBg="1"/>
      <p:bldP spid="41" grpId="0" animBg="1"/>
      <p:bldP spid="42" grpId="0"/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/>
          <p:cNvSpPr/>
          <p:nvPr/>
        </p:nvSpPr>
        <p:spPr>
          <a:xfrm>
            <a:off x="3185160" y="906780"/>
            <a:ext cx="5806440" cy="326136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 97"/>
          <p:cNvSpPr/>
          <p:nvPr/>
        </p:nvSpPr>
        <p:spPr>
          <a:xfrm>
            <a:off x="3819019" y="4428589"/>
            <a:ext cx="5149721" cy="169789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1943" y="195158"/>
            <a:ext cx="445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 tool: UCE-secure hash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6144" y="1050703"/>
            <a:ext cx="2563532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Starting point</a:t>
            </a:r>
            <a:r>
              <a:rPr lang="en-US" sz="2400" dirty="0" smtClean="0"/>
              <a:t>: </a:t>
            </a:r>
          </a:p>
          <a:p>
            <a:r>
              <a:rPr lang="en-US" sz="2400" dirty="0" smtClean="0">
                <a:solidFill>
                  <a:srgbClr val="0033CC"/>
                </a:solidFill>
              </a:rPr>
              <a:t>generalized</a:t>
            </a:r>
            <a:r>
              <a:rPr lang="en-US" sz="2400" dirty="0" smtClean="0"/>
              <a:t> PRF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171943" y="4277847"/>
            <a:ext cx="2567860" cy="5777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/>
              <a:t>Changes for UCE: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646423" y="1824392"/>
            <a:ext cx="3182478" cy="21510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635725" y="1130818"/>
            <a:ext cx="475129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A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87730" y="1130818"/>
            <a:ext cx="238461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x</a:t>
            </a:r>
            <a:endParaRPr lang="en-US" dirty="0">
              <a:latin typeface="cmmi10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7005527" y="1315484"/>
            <a:ext cx="457200" cy="177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rapezoid 42"/>
          <p:cNvSpPr/>
          <p:nvPr/>
        </p:nvSpPr>
        <p:spPr>
          <a:xfrm rot="10800000">
            <a:off x="4882901" y="2021914"/>
            <a:ext cx="1752600" cy="448235"/>
          </a:xfrm>
          <a:prstGeom prst="trapezoid">
            <a:avLst>
              <a:gd name="adj" fmla="val 66058"/>
            </a:avLst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458095" y="2075704"/>
            <a:ext cx="833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 pitchFamily="34" charset="0"/>
              </a:rPr>
              <a:t>H</a:t>
            </a:r>
            <a:r>
              <a:rPr lang="en-US" sz="2400" baseline="-30000" dirty="0" smtClean="0">
                <a:latin typeface="cmmi10" pitchFamily="34" charset="0"/>
              </a:rPr>
              <a:t>K</a:t>
            </a:r>
            <a:endParaRPr lang="en-US" baseline="-30000" dirty="0">
              <a:latin typeface="cmmi10" pitchFamily="34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5762106" y="1500150"/>
            <a:ext cx="0" cy="52176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059742" y="2789289"/>
            <a:ext cx="1393347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y</a:t>
            </a:r>
            <a:r>
              <a:rPr lang="en-US" sz="2000" baseline="-30000" dirty="0" smtClean="0"/>
              <a:t>1</a:t>
            </a:r>
            <a:endParaRPr lang="en-US" baseline="-30000" dirty="0"/>
          </a:p>
        </p:txBody>
      </p:sp>
      <p:cxnSp>
        <p:nvCxnSpPr>
          <p:cNvPr id="47" name="Straight Arrow Connector 46"/>
          <p:cNvCxnSpPr>
            <a:stCxn id="43" idx="0"/>
            <a:endCxn id="46" idx="0"/>
          </p:cNvCxnSpPr>
          <p:nvPr/>
        </p:nvCxnSpPr>
        <p:spPr>
          <a:xfrm flipH="1">
            <a:off x="5756416" y="2470149"/>
            <a:ext cx="2785" cy="31914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054865" y="3372022"/>
            <a:ext cx="1398223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y</a:t>
            </a:r>
            <a:r>
              <a:rPr lang="en-US" sz="2000" baseline="-30000" dirty="0" smtClean="0"/>
              <a:t>0</a:t>
            </a:r>
            <a:r>
              <a:rPr lang="en-US" sz="2000" dirty="0" smtClean="0"/>
              <a:t> : </a:t>
            </a:r>
            <a:r>
              <a:rPr lang="en-US" dirty="0" smtClean="0"/>
              <a:t>random</a:t>
            </a:r>
            <a:endParaRPr lang="en-US" sz="1600" baseline="-30000" dirty="0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3960198" y="3279022"/>
            <a:ext cx="31376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198966" y="3143859"/>
            <a:ext cx="1393347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y</a:t>
            </a:r>
            <a:r>
              <a:rPr lang="en-US" sz="2000" baseline="-30000" dirty="0" smtClean="0">
                <a:latin typeface="cmmi10" pitchFamily="34" charset="0"/>
              </a:rPr>
              <a:t>b</a:t>
            </a:r>
            <a:endParaRPr lang="en-US" baseline="-30000" dirty="0">
              <a:latin typeface="cmmi10" pitchFamily="34" charset="0"/>
            </a:endParaRPr>
          </a:p>
        </p:txBody>
      </p:sp>
      <p:cxnSp>
        <p:nvCxnSpPr>
          <p:cNvPr id="51" name="Straight Arrow Connector 50"/>
          <p:cNvCxnSpPr>
            <a:stCxn id="50" idx="0"/>
            <a:endCxn id="40" idx="2"/>
          </p:cNvCxnSpPr>
          <p:nvPr/>
        </p:nvCxnSpPr>
        <p:spPr>
          <a:xfrm flipH="1" flipV="1">
            <a:off x="7873290" y="1500150"/>
            <a:ext cx="22350" cy="164370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682300" y="3087528"/>
            <a:ext cx="162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 pitchFamily="34" charset="0"/>
              </a:rPr>
              <a:t>b</a:t>
            </a:r>
            <a:r>
              <a:rPr lang="en-US" sz="1600" dirty="0" smtClean="0"/>
              <a:t>           </a:t>
            </a:r>
            <a:r>
              <a:rPr lang="en-US" dirty="0" smtClean="0"/>
              <a:t>{0, 1}  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3999954" y="3120860"/>
            <a:ext cx="394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$</a:t>
            </a:r>
            <a:endParaRPr lang="en-US" sz="14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8119092" y="1315484"/>
            <a:ext cx="481459" cy="177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670695" y="1902181"/>
            <a:ext cx="1250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mcsc10" pitchFamily="34" charset="0"/>
              </a:rPr>
              <a:t>Hash</a:t>
            </a:r>
            <a:endParaRPr lang="en-US" sz="2400" dirty="0">
              <a:latin typeface="cmcsc10" pitchFamily="34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819936" y="3341777"/>
            <a:ext cx="38061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8745677" y="1130818"/>
            <a:ext cx="732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9" name="Picture 5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8678597" y="1210075"/>
            <a:ext cx="167112" cy="214376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196144" y="2077886"/>
            <a:ext cx="4328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variable output length</a:t>
            </a:r>
            <a:endParaRPr lang="en-US" sz="2000" dirty="0"/>
          </a:p>
        </p:txBody>
      </p:sp>
      <p:sp>
        <p:nvSpPr>
          <p:cNvPr id="68" name="TextBox 67"/>
          <p:cNvSpPr txBox="1"/>
          <p:nvPr/>
        </p:nvSpPr>
        <p:spPr>
          <a:xfrm>
            <a:off x="99343" y="5016765"/>
            <a:ext cx="4328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 Model a split adversary (</a:t>
            </a:r>
            <a:r>
              <a:rPr lang="en-US" sz="2000" dirty="0" smtClean="0">
                <a:latin typeface="cmmi10" pitchFamily="34" charset="0"/>
              </a:rPr>
              <a:t>S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cmmi10" pitchFamily="34" charset="0"/>
              </a:rPr>
              <a:t>D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71" name="TextBox 70"/>
          <p:cNvSpPr txBox="1"/>
          <p:nvPr/>
        </p:nvSpPr>
        <p:spPr>
          <a:xfrm>
            <a:off x="7612865" y="4457074"/>
            <a:ext cx="1355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guessing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adversary</a:t>
            </a:r>
            <a:endParaRPr lang="en-US" dirty="0">
              <a:solidFill>
                <a:srgbClr val="FF0000"/>
              </a:solidFill>
              <a:latin typeface="cmmi10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970407" y="2075704"/>
            <a:ext cx="349623" cy="341932"/>
          </a:xfrm>
          <a:prstGeom prst="rect">
            <a:avLst/>
          </a:prstGeom>
          <a:solidFill>
            <a:srgbClr val="CEF6D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3" name="Picture 62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7055040" y="2102600"/>
            <a:ext cx="228735" cy="270669"/>
          </a:xfrm>
          <a:prstGeom prst="rect">
            <a:avLst/>
          </a:prstGeom>
        </p:spPr>
      </p:pic>
      <p:cxnSp>
        <p:nvCxnSpPr>
          <p:cNvPr id="64" name="Straight Arrow Connector 63"/>
          <p:cNvCxnSpPr>
            <a:endCxn id="43" idx="1"/>
          </p:cNvCxnSpPr>
          <p:nvPr/>
        </p:nvCxnSpPr>
        <p:spPr>
          <a:xfrm flipH="1" flipV="1">
            <a:off x="6487453" y="2246031"/>
            <a:ext cx="484888" cy="436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928802" y="1498088"/>
            <a:ext cx="1066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output </a:t>
            </a:r>
          </a:p>
          <a:p>
            <a:r>
              <a:rPr lang="en-US" sz="1600" dirty="0" smtClean="0"/>
              <a:t>length</a:t>
            </a:r>
            <a:endParaRPr lang="en-US" sz="1600" dirty="0"/>
          </a:p>
        </p:txBody>
      </p:sp>
      <p:sp>
        <p:nvSpPr>
          <p:cNvPr id="76" name="Freeform 75"/>
          <p:cNvSpPr/>
          <p:nvPr/>
        </p:nvSpPr>
        <p:spPr>
          <a:xfrm>
            <a:off x="7355973" y="1534027"/>
            <a:ext cx="421341" cy="727636"/>
          </a:xfrm>
          <a:custGeom>
            <a:avLst/>
            <a:gdLst>
              <a:gd name="connsiteX0" fmla="*/ 421341 w 421341"/>
              <a:gd name="connsiteY0" fmla="*/ 0 h 727636"/>
              <a:gd name="connsiteX1" fmla="*/ 376517 w 421341"/>
              <a:gd name="connsiteY1" fmla="*/ 457200 h 727636"/>
              <a:gd name="connsiteX2" fmla="*/ 161364 w 421341"/>
              <a:gd name="connsiteY2" fmla="*/ 690283 h 727636"/>
              <a:gd name="connsiteX3" fmla="*/ 0 w 421341"/>
              <a:gd name="connsiteY3" fmla="*/ 681318 h 727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341" h="727636">
                <a:moveTo>
                  <a:pt x="421341" y="0"/>
                </a:moveTo>
                <a:cubicBezTo>
                  <a:pt x="420593" y="171076"/>
                  <a:pt x="419846" y="342153"/>
                  <a:pt x="376517" y="457200"/>
                </a:cubicBezTo>
                <a:cubicBezTo>
                  <a:pt x="333188" y="572247"/>
                  <a:pt x="224117" y="652930"/>
                  <a:pt x="161364" y="690283"/>
                </a:cubicBezTo>
                <a:cubicBezTo>
                  <a:pt x="98611" y="727636"/>
                  <a:pt x="49305" y="704477"/>
                  <a:pt x="0" y="681318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Rectangle 78"/>
          <p:cNvSpPr/>
          <p:nvPr/>
        </p:nvSpPr>
        <p:spPr>
          <a:xfrm>
            <a:off x="7756903" y="195158"/>
            <a:ext cx="1387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800080"/>
                </a:solidFill>
              </a:rPr>
              <a:t>[BHK13]</a:t>
            </a:r>
          </a:p>
        </p:txBody>
      </p:sp>
      <p:sp>
        <p:nvSpPr>
          <p:cNvPr id="80" name="Freeform 79"/>
          <p:cNvSpPr/>
          <p:nvPr/>
        </p:nvSpPr>
        <p:spPr>
          <a:xfrm>
            <a:off x="50801" y="1664046"/>
            <a:ext cx="245761" cy="593124"/>
          </a:xfrm>
          <a:custGeom>
            <a:avLst/>
            <a:gdLst>
              <a:gd name="connsiteX0" fmla="*/ 237523 w 245761"/>
              <a:gd name="connsiteY0" fmla="*/ 593124 h 593124"/>
              <a:gd name="connsiteX1" fmla="*/ 105718 w 245761"/>
              <a:gd name="connsiteY1" fmla="*/ 395416 h 593124"/>
              <a:gd name="connsiteX2" fmla="*/ 23340 w 245761"/>
              <a:gd name="connsiteY2" fmla="*/ 74140 h 593124"/>
              <a:gd name="connsiteX3" fmla="*/ 245761 w 245761"/>
              <a:gd name="connsiteY3" fmla="*/ 0 h 593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761" h="593124">
                <a:moveTo>
                  <a:pt x="237523" y="593124"/>
                </a:moveTo>
                <a:cubicBezTo>
                  <a:pt x="189469" y="537518"/>
                  <a:pt x="141415" y="481913"/>
                  <a:pt x="105718" y="395416"/>
                </a:cubicBezTo>
                <a:cubicBezTo>
                  <a:pt x="70021" y="308919"/>
                  <a:pt x="0" y="140043"/>
                  <a:pt x="23340" y="74140"/>
                </a:cubicBezTo>
                <a:cubicBezTo>
                  <a:pt x="46680" y="8237"/>
                  <a:pt x="146220" y="4118"/>
                  <a:pt x="245761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5060042" y="5107177"/>
            <a:ext cx="475129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S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19019" y="4428589"/>
            <a:ext cx="2197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querying </a:t>
            </a:r>
          </a:p>
          <a:p>
            <a:r>
              <a:rPr lang="en-US" dirty="0" smtClean="0">
                <a:solidFill>
                  <a:srgbClr val="0033CC"/>
                </a:solidFill>
              </a:rPr>
              <a:t>adversary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83" name="Freeform 82"/>
          <p:cNvSpPr/>
          <p:nvPr/>
        </p:nvSpPr>
        <p:spPr>
          <a:xfrm>
            <a:off x="5069007" y="4729167"/>
            <a:ext cx="449730" cy="476623"/>
          </a:xfrm>
          <a:custGeom>
            <a:avLst/>
            <a:gdLst>
              <a:gd name="connsiteX0" fmla="*/ 0 w 449730"/>
              <a:gd name="connsiteY0" fmla="*/ 73211 h 476623"/>
              <a:gd name="connsiteX1" fmla="*/ 251011 w 449730"/>
              <a:gd name="connsiteY1" fmla="*/ 28388 h 476623"/>
              <a:gd name="connsiteX2" fmla="*/ 430306 w 449730"/>
              <a:gd name="connsiteY2" fmla="*/ 243541 h 476623"/>
              <a:gd name="connsiteX3" fmla="*/ 367553 w 449730"/>
              <a:gd name="connsiteY3" fmla="*/ 476623 h 476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730" h="476623">
                <a:moveTo>
                  <a:pt x="0" y="73211"/>
                </a:moveTo>
                <a:cubicBezTo>
                  <a:pt x="89646" y="36605"/>
                  <a:pt x="179293" y="0"/>
                  <a:pt x="251011" y="28388"/>
                </a:cubicBezTo>
                <a:cubicBezTo>
                  <a:pt x="322729" y="56776"/>
                  <a:pt x="410882" y="168835"/>
                  <a:pt x="430306" y="243541"/>
                </a:cubicBezTo>
                <a:cubicBezTo>
                  <a:pt x="449730" y="318247"/>
                  <a:pt x="408641" y="397435"/>
                  <a:pt x="367553" y="476623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5" name="Straight Arrow Connector 84"/>
          <p:cNvCxnSpPr>
            <a:stCxn id="81" idx="3"/>
          </p:cNvCxnSpPr>
          <p:nvPr/>
        </p:nvCxnSpPr>
        <p:spPr>
          <a:xfrm>
            <a:off x="5535171" y="5291843"/>
            <a:ext cx="481459" cy="177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094572" y="5079679"/>
            <a:ext cx="377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 pitchFamily="34" charset="0"/>
              </a:rPr>
              <a:t>L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87" name="Freeform 86"/>
          <p:cNvSpPr/>
          <p:nvPr/>
        </p:nvSpPr>
        <p:spPr>
          <a:xfrm>
            <a:off x="6289378" y="4805496"/>
            <a:ext cx="234121" cy="362226"/>
          </a:xfrm>
          <a:custGeom>
            <a:avLst/>
            <a:gdLst>
              <a:gd name="connsiteX0" fmla="*/ 0 w 234121"/>
              <a:gd name="connsiteY0" fmla="*/ 0 h 362226"/>
              <a:gd name="connsiteX1" fmla="*/ 198782 w 234121"/>
              <a:gd name="connsiteY1" fmla="*/ 53009 h 362226"/>
              <a:gd name="connsiteX2" fmla="*/ 212035 w 234121"/>
              <a:gd name="connsiteY2" fmla="*/ 311426 h 362226"/>
              <a:gd name="connsiteX3" fmla="*/ 152400 w 234121"/>
              <a:gd name="connsiteY3" fmla="*/ 357809 h 362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21" h="362226">
                <a:moveTo>
                  <a:pt x="0" y="0"/>
                </a:moveTo>
                <a:cubicBezTo>
                  <a:pt x="81721" y="552"/>
                  <a:pt x="163443" y="1105"/>
                  <a:pt x="198782" y="53009"/>
                </a:cubicBezTo>
                <a:cubicBezTo>
                  <a:pt x="234121" y="104913"/>
                  <a:pt x="219765" y="260626"/>
                  <a:pt x="212035" y="311426"/>
                </a:cubicBezTo>
                <a:cubicBezTo>
                  <a:pt x="204305" y="362226"/>
                  <a:pt x="178352" y="360017"/>
                  <a:pt x="152400" y="357809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6110473" y="4457074"/>
            <a:ext cx="1159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Leakage</a:t>
            </a:r>
            <a:endParaRPr lang="en-US" sz="1600" dirty="0"/>
          </a:p>
        </p:txBody>
      </p:sp>
      <p:sp>
        <p:nvSpPr>
          <p:cNvPr id="89" name="TextBox 88"/>
          <p:cNvSpPr txBox="1"/>
          <p:nvPr/>
        </p:nvSpPr>
        <p:spPr>
          <a:xfrm>
            <a:off x="7032180" y="4955210"/>
            <a:ext cx="475129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cmmi10" pitchFamily="34" charset="0"/>
            </a:endParaRPr>
          </a:p>
          <a:p>
            <a:pPr algn="ctr"/>
            <a:r>
              <a:rPr lang="en-US" dirty="0" smtClean="0">
                <a:latin typeface="cmmi10" pitchFamily="34" charset="0"/>
              </a:rPr>
              <a:t>D</a:t>
            </a:r>
          </a:p>
          <a:p>
            <a:pPr algn="ctr"/>
            <a:endParaRPr lang="en-US" dirty="0">
              <a:latin typeface="cmmi10" pitchFamily="34" charset="0"/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6445468" y="5260917"/>
            <a:ext cx="58291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6445469" y="5610321"/>
            <a:ext cx="582913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070718" y="5431419"/>
            <a:ext cx="234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mmi10" pitchFamily="34" charset="0"/>
              </a:rPr>
              <a:t>K</a:t>
            </a:r>
            <a:endParaRPr lang="en-US" dirty="0">
              <a:solidFill>
                <a:srgbClr val="FF0000"/>
              </a:solidFill>
              <a:latin typeface="cmmi10" pitchFamily="34" charset="0"/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7507309" y="5476509"/>
            <a:ext cx="43420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95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8029792" y="5375986"/>
            <a:ext cx="125730" cy="161290"/>
          </a:xfrm>
          <a:prstGeom prst="rect">
            <a:avLst/>
          </a:prstGeom>
        </p:spPr>
      </p:pic>
      <p:sp>
        <p:nvSpPr>
          <p:cNvPr id="97" name="Freeform 96"/>
          <p:cNvSpPr/>
          <p:nvPr/>
        </p:nvSpPr>
        <p:spPr>
          <a:xfrm>
            <a:off x="7278370" y="4744720"/>
            <a:ext cx="364490" cy="330200"/>
          </a:xfrm>
          <a:custGeom>
            <a:avLst/>
            <a:gdLst>
              <a:gd name="connsiteX0" fmla="*/ 364490 w 364490"/>
              <a:gd name="connsiteY0" fmla="*/ 48260 h 330200"/>
              <a:gd name="connsiteX1" fmla="*/ 227330 w 364490"/>
              <a:gd name="connsiteY1" fmla="*/ 10160 h 330200"/>
              <a:gd name="connsiteX2" fmla="*/ 21590 w 364490"/>
              <a:gd name="connsiteY2" fmla="*/ 109220 h 330200"/>
              <a:gd name="connsiteX3" fmla="*/ 97790 w 364490"/>
              <a:gd name="connsiteY3" fmla="*/ 33020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490" h="330200">
                <a:moveTo>
                  <a:pt x="364490" y="48260"/>
                </a:moveTo>
                <a:cubicBezTo>
                  <a:pt x="324485" y="24130"/>
                  <a:pt x="284480" y="0"/>
                  <a:pt x="227330" y="10160"/>
                </a:cubicBezTo>
                <a:cubicBezTo>
                  <a:pt x="170180" y="20320"/>
                  <a:pt x="43180" y="55880"/>
                  <a:pt x="21590" y="109220"/>
                </a:cubicBezTo>
                <a:cubicBezTo>
                  <a:pt x="0" y="162560"/>
                  <a:pt x="48895" y="246380"/>
                  <a:pt x="97790" y="33020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76483" y="5524597"/>
            <a:ext cx="3622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 Need to place restriction on </a:t>
            </a:r>
            <a:r>
              <a:rPr lang="en-US" sz="2000" dirty="0" smtClean="0">
                <a:latin typeface="cmmi10" pitchFamily="34" charset="0"/>
              </a:rPr>
              <a:t>S</a:t>
            </a:r>
            <a:r>
              <a:rPr lang="en-US" sz="2000" dirty="0" smtClean="0"/>
              <a:t> to avoid trivial attacks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38" grpId="0" animBg="1"/>
      <p:bldP spid="68" grpId="0"/>
      <p:bldP spid="71" grpId="0"/>
      <p:bldP spid="81" grpId="0" animBg="1"/>
      <p:bldP spid="82" grpId="0"/>
      <p:bldP spid="83" grpId="0" animBg="1"/>
      <p:bldP spid="86" grpId="0"/>
      <p:bldP spid="87" grpId="0" animBg="1"/>
      <p:bldP spid="88" grpId="0"/>
      <p:bldP spid="89" grpId="0" animBg="1"/>
      <p:bldP spid="92" grpId="0"/>
      <p:bldP spid="97" grpId="0" animBg="1"/>
      <p:bldP spid="1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/>
          <p:cNvSpPr/>
          <p:nvPr/>
        </p:nvSpPr>
        <p:spPr>
          <a:xfrm>
            <a:off x="287273" y="981046"/>
            <a:ext cx="1702581" cy="157152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1943" y="195158"/>
            <a:ext cx="6008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Source restriction: unpredictability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7756903" y="195158"/>
            <a:ext cx="1387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800080"/>
                </a:solidFill>
              </a:rPr>
              <a:t>[BHK13]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47055" y="1395990"/>
            <a:ext cx="475129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S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4366" y="1395990"/>
            <a:ext cx="67800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x</a:t>
            </a:r>
            <a:endParaRPr lang="en-US" dirty="0">
              <a:latin typeface="cmmi10" pitchFamily="34" charset="0"/>
            </a:endParaRPr>
          </a:p>
        </p:txBody>
      </p:sp>
      <p:cxnSp>
        <p:nvCxnSpPr>
          <p:cNvPr id="8" name="Straight Arrow Connector 7"/>
          <p:cNvCxnSpPr>
            <a:stCxn id="5" idx="1"/>
          </p:cNvCxnSpPr>
          <p:nvPr/>
        </p:nvCxnSpPr>
        <p:spPr>
          <a:xfrm flipH="1">
            <a:off x="1989855" y="1580656"/>
            <a:ext cx="457200" cy="177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4366" y="2018601"/>
            <a:ext cx="1185865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y</a:t>
            </a:r>
            <a:r>
              <a:rPr lang="en-US" sz="2000" dirty="0" smtClean="0"/>
              <a:t> = </a:t>
            </a:r>
            <a:r>
              <a:rPr lang="en-US" sz="2000" dirty="0" smtClean="0">
                <a:latin typeface="cmtex10" pitchFamily="34" charset="0"/>
              </a:rPr>
              <a:t>RO</a:t>
            </a:r>
            <a:r>
              <a:rPr lang="en-US" sz="2000" dirty="0" smtClean="0"/>
              <a:t>(</a:t>
            </a:r>
            <a:r>
              <a:rPr lang="en-US" sz="2000" dirty="0" smtClean="0">
                <a:latin typeface="cmmi10" pitchFamily="34" charset="0"/>
              </a:rPr>
              <a:t>x</a:t>
            </a:r>
            <a:r>
              <a:rPr lang="en-US" sz="2000" dirty="0" smtClean="0"/>
              <a:t>)</a:t>
            </a:r>
            <a:endParaRPr lang="en-US" sz="1600" baseline="-30000" dirty="0"/>
          </a:p>
        </p:txBody>
      </p:sp>
      <p:cxnSp>
        <p:nvCxnSpPr>
          <p:cNvPr id="12" name="Elbow Connector 11"/>
          <p:cNvCxnSpPr>
            <a:stCxn id="10" idx="3"/>
            <a:endCxn id="5" idx="2"/>
          </p:cNvCxnSpPr>
          <p:nvPr/>
        </p:nvCxnSpPr>
        <p:spPr>
          <a:xfrm flipV="1">
            <a:off x="1640231" y="1765322"/>
            <a:ext cx="1044389" cy="453334"/>
          </a:xfrm>
          <a:prstGeom prst="bentConnector2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922184" y="1578877"/>
            <a:ext cx="481459" cy="177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23505" y="1368912"/>
            <a:ext cx="377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 pitchFamily="34" charset="0"/>
              </a:rPr>
              <a:t>L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32387" y="1426512"/>
            <a:ext cx="8139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P</a:t>
            </a:r>
            <a:endParaRPr lang="en-US" dirty="0">
              <a:latin typeface="cmmi10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801191" y="1600130"/>
            <a:ext cx="43420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046303" y="1600130"/>
            <a:ext cx="43420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5536090" y="1494261"/>
            <a:ext cx="204000" cy="16092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142947" y="1969377"/>
            <a:ext cx="180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Predictor</a:t>
            </a:r>
            <a:endParaRPr lang="en-US" sz="1600" dirty="0"/>
          </a:p>
        </p:txBody>
      </p:sp>
      <p:sp>
        <p:nvSpPr>
          <p:cNvPr id="25" name="Freeform 24"/>
          <p:cNvSpPr/>
          <p:nvPr/>
        </p:nvSpPr>
        <p:spPr>
          <a:xfrm>
            <a:off x="4637322" y="1742056"/>
            <a:ext cx="112643" cy="284921"/>
          </a:xfrm>
          <a:custGeom>
            <a:avLst/>
            <a:gdLst>
              <a:gd name="connsiteX0" fmla="*/ 112643 w 112643"/>
              <a:gd name="connsiteY0" fmla="*/ 284921 h 284921"/>
              <a:gd name="connsiteX1" fmla="*/ 0 w 112643"/>
              <a:gd name="connsiteY1" fmla="*/ 165652 h 284921"/>
              <a:gd name="connsiteX2" fmla="*/ 112643 w 112643"/>
              <a:gd name="connsiteY2" fmla="*/ 0 h 284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643" h="284921">
                <a:moveTo>
                  <a:pt x="112643" y="284921"/>
                </a:moveTo>
                <a:cubicBezTo>
                  <a:pt x="56321" y="249030"/>
                  <a:pt x="0" y="213139"/>
                  <a:pt x="0" y="165652"/>
                </a:cubicBezTo>
                <a:cubicBezTo>
                  <a:pt x="0" y="118165"/>
                  <a:pt x="112643" y="0"/>
                  <a:pt x="112643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7273" y="3757493"/>
            <a:ext cx="846806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Hash </a:t>
            </a:r>
            <a:r>
              <a:rPr lang="en-US" sz="2000" dirty="0" smtClean="0">
                <a:latin typeface="cmmi10" pitchFamily="34" charset="0"/>
              </a:rPr>
              <a:t>H</a:t>
            </a:r>
            <a:r>
              <a:rPr lang="en-US" sz="2000" dirty="0" smtClean="0"/>
              <a:t> appears no where. Unpredictability  involves only the source </a:t>
            </a:r>
            <a:r>
              <a:rPr lang="en-US" sz="2000" dirty="0" smtClean="0">
                <a:latin typeface="cmmi10" pitchFamily="34" charset="0"/>
              </a:rPr>
              <a:t>S</a:t>
            </a:r>
            <a:endParaRPr lang="en-US" sz="2000" dirty="0">
              <a:latin typeface="cmmi10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63964" y="981046"/>
            <a:ext cx="1250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csc10" pitchFamily="34" charset="0"/>
              </a:rPr>
              <a:t>Hash</a:t>
            </a:r>
            <a:endParaRPr lang="en-US" dirty="0">
              <a:latin typeface="cmcsc10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3484" y="4496633"/>
            <a:ext cx="7637036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</a:rPr>
              <a:t>[BHK14]: </a:t>
            </a:r>
            <a:r>
              <a:rPr lang="en-US" sz="2000" dirty="0" smtClean="0"/>
              <a:t>UCE[sup] can be instantiated </a:t>
            </a:r>
            <a:r>
              <a:rPr lang="en-US" sz="2000" b="1" dirty="0" smtClean="0"/>
              <a:t>very efficiently</a:t>
            </a:r>
            <a:endParaRPr lang="en-US" sz="2000" b="1" dirty="0"/>
          </a:p>
        </p:txBody>
      </p:sp>
      <p:sp>
        <p:nvSpPr>
          <p:cNvPr id="37" name="Rectangle 36"/>
          <p:cNvSpPr/>
          <p:nvPr/>
        </p:nvSpPr>
        <p:spPr>
          <a:xfrm>
            <a:off x="333484" y="5097268"/>
            <a:ext cx="7637035" cy="69028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141242" y="5265514"/>
            <a:ext cx="203226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FIL UCE-secure </a:t>
            </a:r>
            <a:r>
              <a:rPr lang="en-US" dirty="0" smtClean="0">
                <a:latin typeface="cmmi10" pitchFamily="34" charset="0"/>
              </a:rPr>
              <a:t>h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164843" y="5308817"/>
            <a:ext cx="195258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VIL UCE-secure </a:t>
            </a:r>
            <a:r>
              <a:rPr lang="en-US" dirty="0" smtClean="0">
                <a:latin typeface="cmmi10" pitchFamily="34" charset="0"/>
              </a:rPr>
              <a:t>H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16212" y="5821175"/>
            <a:ext cx="3029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Standard-model transform</a:t>
            </a:r>
            <a:endParaRPr lang="en-US" dirty="0"/>
          </a:p>
        </p:txBody>
      </p:sp>
      <p:sp>
        <p:nvSpPr>
          <p:cNvPr id="45" name="Freeform 44"/>
          <p:cNvSpPr/>
          <p:nvPr/>
        </p:nvSpPr>
        <p:spPr>
          <a:xfrm>
            <a:off x="3173506" y="5283627"/>
            <a:ext cx="1990845" cy="503924"/>
          </a:xfrm>
          <a:custGeom>
            <a:avLst/>
            <a:gdLst>
              <a:gd name="connsiteX0" fmla="*/ 0 w 1556747"/>
              <a:gd name="connsiteY0" fmla="*/ 214115 h 746886"/>
              <a:gd name="connsiteX1" fmla="*/ 324952 w 1556747"/>
              <a:gd name="connsiteY1" fmla="*/ 183887 h 746886"/>
              <a:gd name="connsiteX2" fmla="*/ 581891 w 1556747"/>
              <a:gd name="connsiteY2" fmla="*/ 342585 h 746886"/>
              <a:gd name="connsiteX3" fmla="*/ 551663 w 1556747"/>
              <a:gd name="connsiteY3" fmla="*/ 675094 h 746886"/>
              <a:gd name="connsiteX4" fmla="*/ 415636 w 1556747"/>
              <a:gd name="connsiteY4" fmla="*/ 675094 h 746886"/>
              <a:gd name="connsiteX5" fmla="*/ 294724 w 1556747"/>
              <a:gd name="connsiteY5" fmla="*/ 448383 h 746886"/>
              <a:gd name="connsiteX6" fmla="*/ 460978 w 1556747"/>
              <a:gd name="connsiteY6" fmla="*/ 62975 h 746886"/>
              <a:gd name="connsiteX7" fmla="*/ 680132 w 1556747"/>
              <a:gd name="connsiteY7" fmla="*/ 70532 h 746886"/>
              <a:gd name="connsiteX8" fmla="*/ 1020198 w 1556747"/>
              <a:gd name="connsiteY8" fmla="*/ 221672 h 746886"/>
              <a:gd name="connsiteX9" fmla="*/ 1027755 w 1556747"/>
              <a:gd name="connsiteY9" fmla="*/ 584410 h 746886"/>
              <a:gd name="connsiteX10" fmla="*/ 929514 w 1556747"/>
              <a:gd name="connsiteY10" fmla="*/ 720436 h 746886"/>
              <a:gd name="connsiteX11" fmla="*/ 846387 w 1556747"/>
              <a:gd name="connsiteY11" fmla="*/ 425712 h 746886"/>
              <a:gd name="connsiteX12" fmla="*/ 937071 w 1556747"/>
              <a:gd name="connsiteY12" fmla="*/ 70532 h 746886"/>
              <a:gd name="connsiteX13" fmla="*/ 1239352 w 1556747"/>
              <a:gd name="connsiteY13" fmla="*/ 115874 h 746886"/>
              <a:gd name="connsiteX14" fmla="*/ 1556747 w 1556747"/>
              <a:gd name="connsiteY14" fmla="*/ 236786 h 74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56747" h="746886">
                <a:moveTo>
                  <a:pt x="0" y="214115"/>
                </a:moveTo>
                <a:cubicBezTo>
                  <a:pt x="113985" y="188295"/>
                  <a:pt x="227970" y="162475"/>
                  <a:pt x="324952" y="183887"/>
                </a:cubicBezTo>
                <a:cubicBezTo>
                  <a:pt x="421934" y="205299"/>
                  <a:pt x="544106" y="260717"/>
                  <a:pt x="581891" y="342585"/>
                </a:cubicBezTo>
                <a:cubicBezTo>
                  <a:pt x="619676" y="424453"/>
                  <a:pt x="579372" y="619676"/>
                  <a:pt x="551663" y="675094"/>
                </a:cubicBezTo>
                <a:cubicBezTo>
                  <a:pt x="523954" y="730512"/>
                  <a:pt x="458459" y="712879"/>
                  <a:pt x="415636" y="675094"/>
                </a:cubicBezTo>
                <a:cubicBezTo>
                  <a:pt x="372813" y="637309"/>
                  <a:pt x="287167" y="550403"/>
                  <a:pt x="294724" y="448383"/>
                </a:cubicBezTo>
                <a:cubicBezTo>
                  <a:pt x="302281" y="346363"/>
                  <a:pt x="396743" y="125950"/>
                  <a:pt x="460978" y="62975"/>
                </a:cubicBezTo>
                <a:cubicBezTo>
                  <a:pt x="525213" y="0"/>
                  <a:pt x="586929" y="44083"/>
                  <a:pt x="680132" y="70532"/>
                </a:cubicBezTo>
                <a:cubicBezTo>
                  <a:pt x="773335" y="96981"/>
                  <a:pt x="962261" y="136026"/>
                  <a:pt x="1020198" y="221672"/>
                </a:cubicBezTo>
                <a:cubicBezTo>
                  <a:pt x="1078135" y="307318"/>
                  <a:pt x="1042869" y="501283"/>
                  <a:pt x="1027755" y="584410"/>
                </a:cubicBezTo>
                <a:cubicBezTo>
                  <a:pt x="1012641" y="667537"/>
                  <a:pt x="959742" y="746886"/>
                  <a:pt x="929514" y="720436"/>
                </a:cubicBezTo>
                <a:cubicBezTo>
                  <a:pt x="899286" y="693986"/>
                  <a:pt x="845128" y="534029"/>
                  <a:pt x="846387" y="425712"/>
                </a:cubicBezTo>
                <a:cubicBezTo>
                  <a:pt x="847647" y="317395"/>
                  <a:pt x="871577" y="122172"/>
                  <a:pt x="937071" y="70532"/>
                </a:cubicBezTo>
                <a:cubicBezTo>
                  <a:pt x="1002565" y="18892"/>
                  <a:pt x="1136073" y="88165"/>
                  <a:pt x="1239352" y="115874"/>
                </a:cubicBezTo>
                <a:cubicBezTo>
                  <a:pt x="1342631" y="143583"/>
                  <a:pt x="1449689" y="190184"/>
                  <a:pt x="1556747" y="236786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873265" y="6005841"/>
            <a:ext cx="65722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ROM</a:t>
            </a:r>
            <a:endParaRPr lang="en-US" dirty="0"/>
          </a:p>
        </p:txBody>
      </p:sp>
      <p:cxnSp>
        <p:nvCxnSpPr>
          <p:cNvPr id="47" name="Straight Arrow Connector 46"/>
          <p:cNvCxnSpPr>
            <a:stCxn id="46" idx="0"/>
          </p:cNvCxnSpPr>
          <p:nvPr/>
        </p:nvCxnSpPr>
        <p:spPr>
          <a:xfrm flipV="1">
            <a:off x="2201878" y="5624965"/>
            <a:ext cx="14287" cy="38087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218553" y="1398519"/>
            <a:ext cx="357572" cy="369332"/>
          </a:xfrm>
          <a:prstGeom prst="rect">
            <a:avLst/>
          </a:prstGeom>
          <a:solidFill>
            <a:srgbClr val="C3FBA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>
              <a:latin typeface="cmmi10" pitchFamily="34" charset="0"/>
            </a:endParaRPr>
          </a:p>
        </p:txBody>
      </p:sp>
      <p:pic>
        <p:nvPicPr>
          <p:cNvPr id="50" name="Picture 49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319397" y="1447100"/>
            <a:ext cx="228735" cy="27066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333484" y="2948940"/>
            <a:ext cx="7637036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Statistical unpredictability</a:t>
            </a:r>
            <a:r>
              <a:rPr lang="en-US" sz="2000" dirty="0" smtClean="0"/>
              <a:t>: No (even computationally-unbounded) predictor can guess </a:t>
            </a:r>
            <a:r>
              <a:rPr lang="en-US" sz="2000" dirty="0" smtClean="0">
                <a:latin typeface="cmmi10" pitchFamily="34" charset="0"/>
              </a:rPr>
              <a:t>S</a:t>
            </a:r>
            <a:r>
              <a:rPr lang="en-US" sz="2000" dirty="0" smtClean="0"/>
              <a:t>’s queries</a:t>
            </a:r>
            <a:endParaRPr lang="en-US" sz="2000" dirty="0">
              <a:latin typeface="cmmi10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11780" y="2552575"/>
            <a:ext cx="142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UCE[sup]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4" name="Freeform 53"/>
          <p:cNvSpPr/>
          <p:nvPr/>
        </p:nvSpPr>
        <p:spPr>
          <a:xfrm>
            <a:off x="2649220" y="2710180"/>
            <a:ext cx="246380" cy="299720"/>
          </a:xfrm>
          <a:custGeom>
            <a:avLst/>
            <a:gdLst>
              <a:gd name="connsiteX0" fmla="*/ 124460 w 246380"/>
              <a:gd name="connsiteY0" fmla="*/ 299720 h 299720"/>
              <a:gd name="connsiteX1" fmla="*/ 2540 w 246380"/>
              <a:gd name="connsiteY1" fmla="*/ 170180 h 299720"/>
              <a:gd name="connsiteX2" fmla="*/ 139700 w 246380"/>
              <a:gd name="connsiteY2" fmla="*/ 25400 h 299720"/>
              <a:gd name="connsiteX3" fmla="*/ 246380 w 246380"/>
              <a:gd name="connsiteY3" fmla="*/ 17780 h 29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80" h="299720">
                <a:moveTo>
                  <a:pt x="124460" y="299720"/>
                </a:moveTo>
                <a:cubicBezTo>
                  <a:pt x="62230" y="257810"/>
                  <a:pt x="0" y="215900"/>
                  <a:pt x="2540" y="170180"/>
                </a:cubicBezTo>
                <a:cubicBezTo>
                  <a:pt x="5080" y="124460"/>
                  <a:pt x="99060" y="50800"/>
                  <a:pt x="139700" y="25400"/>
                </a:cubicBezTo>
                <a:cubicBezTo>
                  <a:pt x="180340" y="0"/>
                  <a:pt x="213360" y="8890"/>
                  <a:pt x="246380" y="1778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32" grpId="0" animBg="1"/>
      <p:bldP spid="37" grpId="0" animBg="1"/>
      <p:bldP spid="38" grpId="0" animBg="1"/>
      <p:bldP spid="42" grpId="0" animBg="1"/>
      <p:bldP spid="43" grpId="0"/>
      <p:bldP spid="45" grpId="0" animBg="1"/>
      <p:bldP spid="46" grpId="0" animBg="1"/>
      <p:bldP spid="52" grpId="0" animBg="1"/>
      <p:bldP spid="53" grpId="0"/>
      <p:bldP spid="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43" y="195158"/>
            <a:ext cx="5837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 tool: Lossy trapdoor functions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98158" y="293773"/>
            <a:ext cx="14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[PW08]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943" y="1335738"/>
            <a:ext cx="8472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sz="2000" dirty="0" smtClean="0"/>
              <a:t>Lossy trapdoor function:  </a:t>
            </a:r>
            <a:endParaRPr lang="en-US" sz="2000" dirty="0"/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274892" y="1439635"/>
            <a:ext cx="4407403" cy="276191"/>
          </a:xfrm>
          <a:prstGeom prst="rect">
            <a:avLst/>
          </a:prstGeom>
        </p:spPr>
      </p:pic>
      <p:pic>
        <p:nvPicPr>
          <p:cNvPr id="6" name="Picture 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1541588" y="2075081"/>
            <a:ext cx="2668733" cy="312099"/>
          </a:xfrm>
          <a:prstGeom prst="rect">
            <a:avLst/>
          </a:prstGeom>
        </p:spPr>
      </p:pic>
      <p:pic>
        <p:nvPicPr>
          <p:cNvPr id="7" name="Picture 6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6332235" y="2079534"/>
            <a:ext cx="2061446" cy="3076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49770" y="2079403"/>
            <a:ext cx="199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$</a:t>
            </a:r>
            <a:endParaRPr lang="en-US" sz="1400" dirty="0"/>
          </a:p>
        </p:txBody>
      </p:sp>
      <p:pic>
        <p:nvPicPr>
          <p:cNvPr id="9" name="Picture 8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6260691" y="2550502"/>
            <a:ext cx="2132990" cy="276191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1915483" y="2550502"/>
            <a:ext cx="2294838" cy="3011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11568" y="2550502"/>
            <a:ext cx="199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$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98117" y="3423156"/>
            <a:ext cx="3612204" cy="400110"/>
          </a:xfrm>
          <a:prstGeom prst="rect">
            <a:avLst/>
          </a:prstGeom>
          <a:solidFill>
            <a:srgbClr val="FDF5D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mmi10" pitchFamily="34" charset="0"/>
              </a:rPr>
              <a:t>ek </a:t>
            </a:r>
            <a:r>
              <a:rPr lang="en-US" sz="2000" dirty="0" smtClean="0"/>
              <a:t> and </a:t>
            </a:r>
            <a:r>
              <a:rPr lang="en-US" sz="2000" dirty="0" smtClean="0">
                <a:latin typeface="cmmi10" pitchFamily="34" charset="0"/>
              </a:rPr>
              <a:t>lk</a:t>
            </a:r>
            <a:r>
              <a:rPr lang="en-US" sz="2000" dirty="0" smtClean="0"/>
              <a:t> are indistinguishable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5022" y="2858279"/>
            <a:ext cx="120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lossy key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1566153" y="2769143"/>
            <a:ext cx="269132" cy="298315"/>
          </a:xfrm>
          <a:custGeom>
            <a:avLst/>
            <a:gdLst>
              <a:gd name="connsiteX0" fmla="*/ 16213 w 269132"/>
              <a:gd name="connsiteY0" fmla="*/ 298315 h 298315"/>
              <a:gd name="connsiteX1" fmla="*/ 42153 w 269132"/>
              <a:gd name="connsiteY1" fmla="*/ 58366 h 298315"/>
              <a:gd name="connsiteX2" fmla="*/ 269132 w 269132"/>
              <a:gd name="connsiteY2" fmla="*/ 0 h 298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9132" h="298315">
                <a:moveTo>
                  <a:pt x="16213" y="298315"/>
                </a:moveTo>
                <a:cubicBezTo>
                  <a:pt x="8106" y="203200"/>
                  <a:pt x="0" y="108085"/>
                  <a:pt x="42153" y="58366"/>
                </a:cubicBezTo>
                <a:cubicBezTo>
                  <a:pt x="84306" y="8647"/>
                  <a:pt x="176719" y="4323"/>
                  <a:pt x="269132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53961" y="4156953"/>
            <a:ext cx="1855864" cy="101816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995659" y="4468238"/>
            <a:ext cx="926541" cy="525294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509117" y="4773038"/>
            <a:ext cx="116083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69008" y="4468238"/>
            <a:ext cx="1011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Domain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043134" y="4523522"/>
            <a:ext cx="1011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Range</a:t>
            </a:r>
            <a:endParaRPr lang="en-US" dirty="0"/>
          </a:p>
        </p:txBody>
      </p:sp>
      <p:pic>
        <p:nvPicPr>
          <p:cNvPr id="20" name="Picture 19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2620805" y="4452510"/>
            <a:ext cx="1134075" cy="27619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355081" y="4544035"/>
            <a:ext cx="2798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|Domain| ≤  2</a:t>
            </a:r>
            <a:r>
              <a:rPr lang="en-US" sz="2800" baseline="36000" dirty="0" smtClean="0"/>
              <a:t>-</a:t>
            </a:r>
            <a:r>
              <a:rPr lang="en-US" sz="2800" baseline="36000" dirty="0" smtClean="0">
                <a:latin typeface="Symbol" pitchFamily="18" charset="2"/>
              </a:rPr>
              <a:t>t</a:t>
            </a:r>
            <a:r>
              <a:rPr lang="en-US" sz="2000" dirty="0" smtClean="0"/>
              <a:t> |Range|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4788917" y="3227611"/>
            <a:ext cx="4238039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7030A0"/>
                </a:solidFill>
              </a:rPr>
              <a:t>[KOS10]: </a:t>
            </a:r>
            <a:r>
              <a:rPr lang="en-US" sz="2000" dirty="0" smtClean="0"/>
              <a:t>RSA is lossy, under </a:t>
            </a:r>
            <a:r>
              <a:rPr lang="en-US" sz="2000" dirty="0" smtClean="0">
                <a:latin typeface="Symbol" pitchFamily="18" charset="2"/>
              </a:rPr>
              <a:t>f</a:t>
            </a:r>
            <a:r>
              <a:rPr lang="en-US" sz="2000" dirty="0" smtClean="0"/>
              <a:t>-hiding assumption </a:t>
            </a:r>
            <a:r>
              <a:rPr lang="en-US" sz="2000" dirty="0" smtClean="0">
                <a:solidFill>
                  <a:srgbClr val="7030A0"/>
                </a:solidFill>
              </a:rPr>
              <a:t>[CMS99]</a:t>
            </a:r>
            <a:endParaRPr lang="en-US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4" grpId="0" animBg="1"/>
      <p:bldP spid="15" grpId="0" animBg="1"/>
      <p:bldP spid="16" grpId="0" animBg="1"/>
      <p:bldP spid="18" grpId="0"/>
      <p:bldP spid="19" grpId="0"/>
      <p:bldP spid="21" grpId="0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43" y="195158"/>
            <a:ext cx="6009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Instantiating EwH for BR93 scheme</a:t>
            </a:r>
          </a:p>
        </p:txBody>
      </p:sp>
      <p:sp>
        <p:nvSpPr>
          <p:cNvPr id="3" name="Rectangle 2"/>
          <p:cNvSpPr/>
          <p:nvPr/>
        </p:nvSpPr>
        <p:spPr>
          <a:xfrm>
            <a:off x="171942" y="4319353"/>
            <a:ext cx="8657732" cy="17553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8083" y="4688685"/>
            <a:ext cx="2966250" cy="5000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1943" y="1109301"/>
            <a:ext cx="8657732" cy="17553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62737" y="1478633"/>
            <a:ext cx="2966250" cy="5000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8788" y="2444601"/>
            <a:ext cx="57308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 pitchFamily="34" charset="0"/>
              </a:rPr>
              <a:t>A</a:t>
            </a:r>
            <a:r>
              <a:rPr lang="en-US" sz="2000" baseline="-30000" dirty="0" smtClean="0"/>
              <a:t>1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02502" y="2443567"/>
            <a:ext cx="57308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 pitchFamily="34" charset="0"/>
              </a:rPr>
              <a:t>A</a:t>
            </a:r>
            <a:r>
              <a:rPr lang="en-US" sz="2000" baseline="-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8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841209" y="2467794"/>
            <a:ext cx="993179" cy="258413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7" idx="3"/>
          </p:cNvCxnSpPr>
          <p:nvPr/>
        </p:nvCxnSpPr>
        <p:spPr>
          <a:xfrm>
            <a:off x="1081870" y="2629267"/>
            <a:ext cx="650918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15886" y="2413084"/>
            <a:ext cx="82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</a:t>
            </a:r>
            <a:endParaRPr lang="en-US" sz="200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151584" y="2636332"/>
            <a:ext cx="650918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24584" y="2110948"/>
            <a:ext cx="192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Encrypt </a:t>
            </a:r>
            <a:r>
              <a:rPr lang="en-US" sz="2000" b="1" dirty="0" smtClean="0"/>
              <a:t>m</a:t>
            </a:r>
            <a:r>
              <a:rPr lang="en-US" sz="2400" baseline="-30000" dirty="0" smtClean="0">
                <a:latin typeface="cmmi10" pitchFamily="34" charset="0"/>
              </a:rPr>
              <a:t>b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71066" y="2650005"/>
            <a:ext cx="207951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375584" y="2636332"/>
            <a:ext cx="650918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8177474" y="2507372"/>
            <a:ext cx="167112" cy="214376"/>
          </a:xfrm>
          <a:prstGeom prst="rect">
            <a:avLst/>
          </a:prstGeom>
        </p:spPr>
      </p:pic>
      <p:pic>
        <p:nvPicPr>
          <p:cNvPr id="17" name="Picture 16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5817054" y="1649339"/>
            <a:ext cx="1251505" cy="29015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047975" y="1628072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$</a:t>
            </a:r>
            <a:endParaRPr lang="en-US" sz="1400" dirty="0"/>
          </a:p>
        </p:txBody>
      </p:sp>
      <p:pic>
        <p:nvPicPr>
          <p:cNvPr id="19" name="Picture 18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509956" y="1638855"/>
            <a:ext cx="2668733" cy="31209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520376" y="1649339"/>
            <a:ext cx="199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$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725752" y="1609381"/>
            <a:ext cx="1422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Hash key </a:t>
            </a:r>
            <a:r>
              <a:rPr lang="en-US" dirty="0" smtClean="0">
                <a:latin typeface="cmmi10" pitchFamily="34" charset="0"/>
              </a:rPr>
              <a:t>K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1942" y="1109301"/>
            <a:ext cx="3157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Game </a:t>
            </a:r>
            <a:r>
              <a:rPr lang="en-US" b="1" dirty="0" smtClean="0">
                <a:latin typeface="cmmi10" pitchFamily="34" charset="0"/>
              </a:rPr>
              <a:t>G</a:t>
            </a:r>
            <a:r>
              <a:rPr lang="en-US" sz="2000" b="1" baseline="-30000" dirty="0" smtClean="0"/>
              <a:t>1</a:t>
            </a:r>
            <a:r>
              <a:rPr lang="en-US" b="1" dirty="0" smtClean="0"/>
              <a:t>: </a:t>
            </a:r>
            <a:r>
              <a:rPr lang="en-US" dirty="0" smtClean="0"/>
              <a:t>Use injective key </a:t>
            </a:r>
            <a:r>
              <a:rPr lang="en-US" dirty="0" smtClean="0">
                <a:latin typeface="cmmi10" pitchFamily="34" charset="0"/>
              </a:rPr>
              <a:t>ek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8787" y="5654653"/>
            <a:ext cx="57308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 pitchFamily="34" charset="0"/>
              </a:rPr>
              <a:t>A</a:t>
            </a:r>
            <a:r>
              <a:rPr lang="en-US" sz="2000" baseline="-30000" dirty="0" smtClean="0"/>
              <a:t>1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802501" y="5653619"/>
            <a:ext cx="57308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 pitchFamily="34" charset="0"/>
              </a:rPr>
              <a:t>A</a:t>
            </a:r>
            <a:r>
              <a:rPr lang="en-US" sz="2000" baseline="-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5" name="Picture 24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1841208" y="5677846"/>
            <a:ext cx="993179" cy="258413"/>
          </a:xfrm>
          <a:prstGeom prst="rect">
            <a:avLst/>
          </a:prstGeom>
        </p:spPr>
      </p:pic>
      <p:cxnSp>
        <p:nvCxnSpPr>
          <p:cNvPr id="26" name="Straight Arrow Connector 25"/>
          <p:cNvCxnSpPr>
            <a:stCxn id="23" idx="3"/>
          </p:cNvCxnSpPr>
          <p:nvPr/>
        </p:nvCxnSpPr>
        <p:spPr>
          <a:xfrm>
            <a:off x="1081869" y="5839319"/>
            <a:ext cx="650918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815885" y="5623136"/>
            <a:ext cx="82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</a:t>
            </a:r>
            <a:endParaRPr lang="en-US" sz="2000" b="1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151583" y="5846384"/>
            <a:ext cx="650918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724583" y="5321000"/>
            <a:ext cx="192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Encrypt </a:t>
            </a:r>
            <a:r>
              <a:rPr lang="en-US" sz="2000" b="1" dirty="0" smtClean="0"/>
              <a:t>m</a:t>
            </a:r>
            <a:r>
              <a:rPr lang="en-US" sz="2400" baseline="-30000" dirty="0" smtClean="0">
                <a:latin typeface="cmmi10" pitchFamily="34" charset="0"/>
              </a:rPr>
              <a:t>b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571065" y="5860057"/>
            <a:ext cx="207951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375583" y="5846384"/>
            <a:ext cx="650918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8177473" y="5717424"/>
            <a:ext cx="167112" cy="214376"/>
          </a:xfrm>
          <a:prstGeom prst="rect">
            <a:avLst/>
          </a:prstGeom>
        </p:spPr>
      </p:pic>
      <p:pic>
        <p:nvPicPr>
          <p:cNvPr id="33" name="Picture 32" descr="addin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5817053" y="4859391"/>
            <a:ext cx="1251505" cy="2901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047974" y="4838124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$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3725751" y="4819433"/>
            <a:ext cx="1422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Hash key </a:t>
            </a:r>
            <a:r>
              <a:rPr lang="en-US" dirty="0" smtClean="0">
                <a:latin typeface="cmmi10" pitchFamily="34" charset="0"/>
              </a:rPr>
              <a:t>K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1941" y="4319353"/>
            <a:ext cx="3157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Game </a:t>
            </a:r>
            <a:r>
              <a:rPr lang="en-US" b="1" dirty="0" smtClean="0">
                <a:latin typeface="cmmi10" pitchFamily="34" charset="0"/>
              </a:rPr>
              <a:t>G</a:t>
            </a:r>
            <a:r>
              <a:rPr lang="en-US" b="1" baseline="-30000" dirty="0" smtClean="0"/>
              <a:t>2</a:t>
            </a:r>
            <a:r>
              <a:rPr lang="en-US" b="1" dirty="0" smtClean="0"/>
              <a:t>: </a:t>
            </a:r>
            <a:r>
              <a:rPr lang="en-US" dirty="0" smtClean="0"/>
              <a:t>Use lossy key </a:t>
            </a:r>
            <a:r>
              <a:rPr lang="en-US" dirty="0" smtClean="0">
                <a:latin typeface="cmmi10" pitchFamily="34" charset="0"/>
              </a:rPr>
              <a:t>lk</a:t>
            </a:r>
            <a:endParaRPr lang="en-US" dirty="0">
              <a:latin typeface="cmmi10" pitchFamily="34" charset="0"/>
            </a:endParaRPr>
          </a:p>
        </p:txBody>
      </p:sp>
      <p:pic>
        <p:nvPicPr>
          <p:cNvPr id="37" name="Picture 36" descr="addin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572249" y="4838124"/>
            <a:ext cx="2294838" cy="30114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968334" y="4838124"/>
            <a:ext cx="199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$</a:t>
            </a:r>
            <a:endParaRPr lang="en-US" sz="1400" dirty="0"/>
          </a:p>
        </p:txBody>
      </p:sp>
      <p:pic>
        <p:nvPicPr>
          <p:cNvPr id="39" name="Picture 38" descr="addin_tmp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1055913" y="3284288"/>
            <a:ext cx="4066020" cy="320413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147890" y="3227262"/>
            <a:ext cx="1843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is small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4617" y="912052"/>
            <a:ext cx="8682576" cy="176857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6493968" y="1129156"/>
            <a:ext cx="2430326" cy="5000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1943" y="195158"/>
            <a:ext cx="6009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Instantiating EwH for BR93 scheme</a:t>
            </a:r>
          </a:p>
        </p:txBody>
      </p:sp>
      <p:sp>
        <p:nvSpPr>
          <p:cNvPr id="3" name="Rectangle 2"/>
          <p:cNvSpPr/>
          <p:nvPr/>
        </p:nvSpPr>
        <p:spPr>
          <a:xfrm>
            <a:off x="295957" y="2854495"/>
            <a:ext cx="8628337" cy="176857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97375" y="1229126"/>
            <a:ext cx="500827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mmi10" pitchFamily="34" charset="0"/>
              </a:rPr>
              <a:t>S</a:t>
            </a:r>
            <a:endParaRPr lang="en-US" sz="2000" dirty="0">
              <a:latin typeface="cmmi10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21360" y="2154452"/>
            <a:ext cx="500826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mmi10" pitchFamily="34" charset="0"/>
              </a:rPr>
              <a:t>A</a:t>
            </a:r>
            <a:r>
              <a:rPr lang="en-US" sz="2400" baseline="-30000" dirty="0" smtClean="0"/>
              <a:t>1</a:t>
            </a:r>
            <a:endParaRPr lang="en-US" sz="2000" baseline="-30000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2235871" y="1809801"/>
            <a:ext cx="993179" cy="258413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6675927" y="1732293"/>
            <a:ext cx="1150103" cy="2666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09065" y="1691160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$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550056" y="2031710"/>
            <a:ext cx="2811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Encrypt </a:t>
            </a:r>
            <a:r>
              <a:rPr lang="en-US" sz="2000" b="1" dirty="0" smtClean="0"/>
              <a:t>m</a:t>
            </a:r>
            <a:r>
              <a:rPr lang="en-US" sz="2400" baseline="-30000" dirty="0" smtClean="0">
                <a:latin typeface="cmmi10" pitchFamily="34" charset="0"/>
              </a:rPr>
              <a:t>b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b="1" dirty="0" smtClean="0">
                <a:sym typeface="Wingdings" pitchFamily="2" charset="2"/>
              </a:rPr>
              <a:t>c</a:t>
            </a:r>
            <a:endParaRPr lang="en-US" sz="2000" b="1" dirty="0"/>
          </a:p>
        </p:txBody>
      </p:sp>
      <p:cxnSp>
        <p:nvCxnSpPr>
          <p:cNvPr id="13" name="Straight Arrow Connector 12"/>
          <p:cNvCxnSpPr>
            <a:stCxn id="5" idx="2"/>
          </p:cNvCxnSpPr>
          <p:nvPr/>
        </p:nvCxnSpPr>
        <p:spPr>
          <a:xfrm>
            <a:off x="1847789" y="1629236"/>
            <a:ext cx="0" cy="139354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42430" y="2154452"/>
            <a:ext cx="1244042" cy="400110"/>
          </a:xfrm>
          <a:prstGeom prst="rect">
            <a:avLst/>
          </a:prstGeom>
          <a:solidFill>
            <a:srgbClr val="81FFBA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</a:t>
            </a:r>
            <a:r>
              <a:rPr lang="en-US" sz="2000" b="1" dirty="0" smtClean="0"/>
              <a:t>c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cmmi10" pitchFamily="34" charset="0"/>
              </a:rPr>
              <a:t>b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cmmi10" pitchFamily="34" charset="0"/>
              </a:rPr>
              <a:t>lk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597375" y="3022776"/>
            <a:ext cx="50082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D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95861" y="4163996"/>
            <a:ext cx="50082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A</a:t>
            </a:r>
            <a:r>
              <a:rPr lang="en-US" sz="2000" baseline="-30000" dirty="0" smtClean="0"/>
              <a:t>2</a:t>
            </a:r>
            <a:endParaRPr lang="en-US" baseline="-30000" dirty="0"/>
          </a:p>
        </p:txBody>
      </p:sp>
      <p:cxnSp>
        <p:nvCxnSpPr>
          <p:cNvPr id="17" name="Straight Arrow Connector 16"/>
          <p:cNvCxnSpPr>
            <a:stCxn id="15" idx="2"/>
            <a:endCxn id="16" idx="0"/>
          </p:cNvCxnSpPr>
          <p:nvPr/>
        </p:nvCxnSpPr>
        <p:spPr>
          <a:xfrm flipH="1">
            <a:off x="1846274" y="3392108"/>
            <a:ext cx="1515" cy="7718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4995" y="3017409"/>
            <a:ext cx="728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mmi10" pitchFamily="34" charset="0"/>
              </a:rPr>
              <a:t>K</a:t>
            </a:r>
            <a:endParaRPr lang="en-US" sz="2000" dirty="0">
              <a:latin typeface="cmmi10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294707" y="3208799"/>
            <a:ext cx="30266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47479" y="3690800"/>
            <a:ext cx="1300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</a:t>
            </a:r>
            <a:r>
              <a:rPr lang="en-US" sz="2000" b="1" dirty="0" smtClean="0"/>
              <a:t>c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cmmi10" pitchFamily="34" charset="0"/>
              </a:rPr>
              <a:t>K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cmmi10" pitchFamily="34" charset="0"/>
              </a:rPr>
              <a:t>lk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098202" y="4359076"/>
            <a:ext cx="650918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2855074" y="4224993"/>
            <a:ext cx="167112" cy="214376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2098202" y="3208799"/>
            <a:ext cx="650918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2914951" y="3089535"/>
            <a:ext cx="728513" cy="238527"/>
          </a:xfrm>
          <a:prstGeom prst="rect">
            <a:avLst/>
          </a:prstGeom>
        </p:spPr>
      </p:pic>
      <p:sp>
        <p:nvSpPr>
          <p:cNvPr id="25" name="Freeform 24"/>
          <p:cNvSpPr/>
          <p:nvPr/>
        </p:nvSpPr>
        <p:spPr>
          <a:xfrm>
            <a:off x="1945741" y="1595895"/>
            <a:ext cx="575236" cy="699247"/>
          </a:xfrm>
          <a:custGeom>
            <a:avLst/>
            <a:gdLst>
              <a:gd name="connsiteX0" fmla="*/ 575236 w 575236"/>
              <a:gd name="connsiteY0" fmla="*/ 699247 h 699247"/>
              <a:gd name="connsiteX1" fmla="*/ 306295 w 575236"/>
              <a:gd name="connsiteY1" fmla="*/ 609600 h 699247"/>
              <a:gd name="connsiteX2" fmla="*/ 46318 w 575236"/>
              <a:gd name="connsiteY2" fmla="*/ 385482 h 699247"/>
              <a:gd name="connsiteX3" fmla="*/ 28389 w 575236"/>
              <a:gd name="connsiteY3" fmla="*/ 0 h 69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236" h="699247">
                <a:moveTo>
                  <a:pt x="575236" y="699247"/>
                </a:moveTo>
                <a:cubicBezTo>
                  <a:pt x="484842" y="680570"/>
                  <a:pt x="394448" y="661894"/>
                  <a:pt x="306295" y="609600"/>
                </a:cubicBezTo>
                <a:cubicBezTo>
                  <a:pt x="218142" y="557306"/>
                  <a:pt x="92636" y="487082"/>
                  <a:pt x="46318" y="385482"/>
                </a:cubicBezTo>
                <a:cubicBezTo>
                  <a:pt x="0" y="283882"/>
                  <a:pt x="14194" y="141941"/>
                  <a:pt x="28389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231846" y="1193811"/>
            <a:ext cx="115785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mcsc10" pitchFamily="34" charset="0"/>
              </a:rPr>
              <a:t>Hash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cxnSp>
        <p:nvCxnSpPr>
          <p:cNvPr id="27" name="Straight Arrow Connector 26"/>
          <p:cNvCxnSpPr>
            <a:stCxn id="5" idx="3"/>
            <a:endCxn id="26" idx="1"/>
          </p:cNvCxnSpPr>
          <p:nvPr/>
        </p:nvCxnSpPr>
        <p:spPr>
          <a:xfrm flipV="1">
            <a:off x="2098202" y="1424644"/>
            <a:ext cx="2133644" cy="4537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3016527" y="1199636"/>
            <a:ext cx="322906" cy="15755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569464" y="1690791"/>
            <a:ext cx="846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Run</a:t>
            </a:r>
            <a:endParaRPr lang="en-US" sz="2400" b="1" dirty="0"/>
          </a:p>
        </p:txBody>
      </p:sp>
      <p:sp>
        <p:nvSpPr>
          <p:cNvPr id="30" name="Left Brace 29"/>
          <p:cNvSpPr/>
          <p:nvPr/>
        </p:nvSpPr>
        <p:spPr>
          <a:xfrm>
            <a:off x="6338520" y="1346300"/>
            <a:ext cx="155448" cy="1147075"/>
          </a:xfrm>
          <a:prstGeom prst="leftBrace">
            <a:avLst>
              <a:gd name="adj1" fmla="val 124904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4" name="Picture 33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6629456" y="1251957"/>
            <a:ext cx="2294838" cy="30114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7025541" y="1251957"/>
            <a:ext cx="199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$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376093" y="4838400"/>
            <a:ext cx="6649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33CC"/>
                </a:solidFill>
              </a:rPr>
              <a:t>Use of </a:t>
            </a:r>
            <a:r>
              <a:rPr lang="en-US" sz="2400" dirty="0" smtClean="0">
                <a:solidFill>
                  <a:srgbClr val="0033CC"/>
                </a:solidFill>
                <a:latin typeface="cmmi10" pitchFamily="34" charset="0"/>
              </a:rPr>
              <a:t>lk</a:t>
            </a:r>
            <a:r>
              <a:rPr lang="en-US" sz="2400" dirty="0" smtClean="0">
                <a:solidFill>
                  <a:srgbClr val="0033CC"/>
                </a:solidFill>
              </a:rPr>
              <a:t> </a:t>
            </a:r>
            <a:r>
              <a:rPr lang="en-US" sz="2400" dirty="0" smtClean="0">
                <a:solidFill>
                  <a:srgbClr val="0033CC"/>
                </a:solidFill>
                <a:sym typeface="Wingdings" pitchFamily="2" charset="2"/>
              </a:rPr>
              <a:t> </a:t>
            </a:r>
            <a:r>
              <a:rPr lang="en-US" sz="2400" dirty="0" smtClean="0">
                <a:solidFill>
                  <a:srgbClr val="0033CC"/>
                </a:solidFill>
              </a:rPr>
              <a:t>statistical unpredictability</a:t>
            </a:r>
            <a:endParaRPr lang="en-US" sz="24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5979020" y="3686955"/>
            <a:ext cx="3079636" cy="77076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1943" y="195158"/>
            <a:ext cx="3429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Constructing H-PKE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2414" y="2096011"/>
            <a:ext cx="3044186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IND-CPA  security</a:t>
            </a:r>
          </a:p>
          <a:p>
            <a:r>
              <a:rPr lang="en-US" sz="2000" dirty="0" smtClean="0"/>
              <a:t>If coins are truly random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78621" y="973190"/>
            <a:ext cx="1353671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H-PKE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70795" y="2096011"/>
            <a:ext cx="2687403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IND-CDA  security</a:t>
            </a:r>
          </a:p>
          <a:p>
            <a:r>
              <a:rPr lang="en-US" sz="2000" dirty="0" smtClean="0"/>
              <a:t>If coins are bad</a:t>
            </a:r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 rot="5400000">
            <a:off x="3288690" y="-753668"/>
            <a:ext cx="320083" cy="5060576"/>
          </a:xfrm>
          <a:prstGeom prst="leftBrace">
            <a:avLst>
              <a:gd name="adj1" fmla="val 6888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93995" y="966292"/>
            <a:ext cx="437320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Adaptive</a:t>
            </a:r>
            <a:r>
              <a:rPr lang="en-US" sz="2000" dirty="0" smtClean="0"/>
              <a:t> generalization of IND for (msg, coins) instead of just msg</a:t>
            </a:r>
          </a:p>
        </p:txBody>
      </p:sp>
      <p:sp>
        <p:nvSpPr>
          <p:cNvPr id="10" name="Freeform 9"/>
          <p:cNvSpPr/>
          <p:nvPr/>
        </p:nvSpPr>
        <p:spPr>
          <a:xfrm>
            <a:off x="7372800" y="1728000"/>
            <a:ext cx="680400" cy="584400"/>
          </a:xfrm>
          <a:custGeom>
            <a:avLst/>
            <a:gdLst>
              <a:gd name="connsiteX0" fmla="*/ 532800 w 680400"/>
              <a:gd name="connsiteY0" fmla="*/ 0 h 757200"/>
              <a:gd name="connsiteX1" fmla="*/ 590400 w 680400"/>
              <a:gd name="connsiteY1" fmla="*/ 244800 h 757200"/>
              <a:gd name="connsiteX2" fmla="*/ 619200 w 680400"/>
              <a:gd name="connsiteY2" fmla="*/ 604800 h 757200"/>
              <a:gd name="connsiteX3" fmla="*/ 223200 w 680400"/>
              <a:gd name="connsiteY3" fmla="*/ 748800 h 757200"/>
              <a:gd name="connsiteX4" fmla="*/ 0 w 680400"/>
              <a:gd name="connsiteY4" fmla="*/ 655200 h 7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400" h="757200">
                <a:moveTo>
                  <a:pt x="532800" y="0"/>
                </a:moveTo>
                <a:cubicBezTo>
                  <a:pt x="554400" y="72000"/>
                  <a:pt x="576000" y="144000"/>
                  <a:pt x="590400" y="244800"/>
                </a:cubicBezTo>
                <a:cubicBezTo>
                  <a:pt x="604800" y="345600"/>
                  <a:pt x="680400" y="520800"/>
                  <a:pt x="619200" y="604800"/>
                </a:cubicBezTo>
                <a:cubicBezTo>
                  <a:pt x="558000" y="688800"/>
                  <a:pt x="326400" y="740400"/>
                  <a:pt x="223200" y="748800"/>
                </a:cubicBezTo>
                <a:cubicBezTo>
                  <a:pt x="120000" y="757200"/>
                  <a:pt x="60000" y="706200"/>
                  <a:pt x="0" y="65520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32414" y="3225290"/>
            <a:ext cx="51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H-PKE scheme REwH </a:t>
            </a:r>
            <a:r>
              <a:rPr lang="en-US" dirty="0" smtClean="0">
                <a:solidFill>
                  <a:srgbClr val="7030A0"/>
                </a:solidFill>
              </a:rPr>
              <a:t>[BBNRSSY09] </a:t>
            </a:r>
            <a:r>
              <a:rPr lang="en-US" sz="2400" dirty="0" smtClean="0"/>
              <a:t>: 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218838" y="3800535"/>
            <a:ext cx="5587529" cy="5905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355639" y="3869535"/>
            <a:ext cx="5108893" cy="492780"/>
          </a:xfrm>
          <a:prstGeom prst="rect">
            <a:avLst/>
          </a:prstGeom>
        </p:spPr>
      </p:pic>
      <p:sp>
        <p:nvSpPr>
          <p:cNvPr id="14" name="Left Brace 13"/>
          <p:cNvSpPr/>
          <p:nvPr/>
        </p:nvSpPr>
        <p:spPr>
          <a:xfrm rot="16200000">
            <a:off x="4496188" y="3504975"/>
            <a:ext cx="279610" cy="1657079"/>
          </a:xfrm>
          <a:prstGeom prst="leftBrace">
            <a:avLst>
              <a:gd name="adj1" fmla="val 38272"/>
              <a:gd name="adj2" fmla="val 57258"/>
            </a:avLst>
          </a:prstGeom>
          <a:ln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07453" y="4486216"/>
            <a:ext cx="2506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synthetic coins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5176" y="4473320"/>
            <a:ext cx="3519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33CC"/>
                </a:solidFill>
              </a:rPr>
              <a:t>randomized PKE</a:t>
            </a:r>
            <a:endParaRPr lang="en-US" sz="2000" dirty="0">
              <a:solidFill>
                <a:srgbClr val="0033CC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2532633" y="4280881"/>
            <a:ext cx="251012" cy="367553"/>
          </a:xfrm>
          <a:custGeom>
            <a:avLst/>
            <a:gdLst>
              <a:gd name="connsiteX0" fmla="*/ 0 w 251012"/>
              <a:gd name="connsiteY0" fmla="*/ 367553 h 367553"/>
              <a:gd name="connsiteX1" fmla="*/ 224118 w 251012"/>
              <a:gd name="connsiteY1" fmla="*/ 242048 h 367553"/>
              <a:gd name="connsiteX2" fmla="*/ 161365 w 251012"/>
              <a:gd name="connsiteY2" fmla="*/ 0 h 36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12" h="367553">
                <a:moveTo>
                  <a:pt x="0" y="367553"/>
                </a:moveTo>
                <a:cubicBezTo>
                  <a:pt x="98612" y="335430"/>
                  <a:pt x="197224" y="303307"/>
                  <a:pt x="224118" y="242048"/>
                </a:cubicBezTo>
                <a:cubicBezTo>
                  <a:pt x="251012" y="180789"/>
                  <a:pt x="206188" y="90394"/>
                  <a:pt x="161365" y="0"/>
                </a:cubicBezTo>
              </a:path>
            </a:pathLst>
          </a:custGeom>
          <a:ln>
            <a:solidFill>
              <a:srgbClr val="0033C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5893161" y="3598200"/>
            <a:ext cx="3634887" cy="923330"/>
            <a:chOff x="6112617" y="4255601"/>
            <a:chExt cx="3634887" cy="923330"/>
          </a:xfrm>
        </p:grpSpPr>
        <p:sp>
          <p:nvSpPr>
            <p:cNvPr id="19" name="TextBox 18"/>
            <p:cNvSpPr txBox="1"/>
            <p:nvPr/>
          </p:nvSpPr>
          <p:spPr>
            <a:xfrm>
              <a:off x="6112617" y="4255601"/>
              <a:ext cx="363488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dirty="0" smtClean="0"/>
                <a:t>Achieve IND-CDA security </a:t>
              </a:r>
              <a:r>
                <a:rPr lang="en-US" dirty="0" smtClean="0"/>
                <a:t>if</a:t>
              </a:r>
            </a:p>
            <a:p>
              <a:pPr>
                <a:lnSpc>
                  <a:spcPct val="150000"/>
                </a:lnSpc>
              </a:pPr>
              <a:r>
                <a:rPr lang="en-US" dirty="0" smtClean="0"/>
                <a:t>     = BR93[LT, </a:t>
              </a:r>
              <a:r>
                <a:rPr lang="en-US" dirty="0" smtClean="0">
                  <a:latin typeface="cmmi10" pitchFamily="34" charset="0"/>
                </a:rPr>
                <a:t>H</a:t>
              </a:r>
              <a:r>
                <a:rPr lang="en-US" dirty="0" smtClean="0"/>
                <a:t>] (same key </a:t>
              </a:r>
              <a:r>
                <a:rPr lang="en-US" dirty="0" smtClean="0">
                  <a:latin typeface="cmmi10" pitchFamily="34" charset="0"/>
                </a:rPr>
                <a:t>K</a:t>
              </a:r>
              <a:r>
                <a:rPr lang="en-US" dirty="0" smtClean="0">
                  <a:sym typeface="Wingdings" pitchFamily="2" charset="2"/>
                </a:rPr>
                <a:t>)</a:t>
              </a:r>
              <a:endParaRPr lang="en-US" b="1" dirty="0"/>
            </a:p>
          </p:txBody>
        </p:sp>
        <p:pic>
          <p:nvPicPr>
            <p:cNvPr id="21" name="Picture 20" descr="addin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 cstate="print"/>
            <a:stretch>
              <a:fillRect/>
            </a:stretch>
          </p:blipFill>
          <p:spPr>
            <a:xfrm>
              <a:off x="6258048" y="4788507"/>
              <a:ext cx="172441" cy="242758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232414" y="5162034"/>
            <a:ext cx="7003538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Problem</a:t>
            </a:r>
            <a:r>
              <a:rPr lang="en-US" sz="2000" dirty="0" smtClean="0"/>
              <a:t>: For IND-CPA security, </a:t>
            </a:r>
            <a:r>
              <a:rPr lang="en-US" sz="2000" dirty="0" smtClean="0">
                <a:latin typeface="cmmi10" pitchFamily="34" charset="0"/>
              </a:rPr>
              <a:t>m</a:t>
            </a:r>
            <a:r>
              <a:rPr lang="en-US" sz="2000" dirty="0" smtClean="0"/>
              <a:t> can be </a:t>
            </a:r>
            <a:r>
              <a:rPr lang="en-US" sz="2000" b="1" dirty="0" smtClean="0"/>
              <a:t>related to </a:t>
            </a:r>
            <a:r>
              <a:rPr lang="en-US" sz="2000" dirty="0" smtClean="0">
                <a:latin typeface="cmmi10" pitchFamily="34" charset="0"/>
              </a:rPr>
              <a:t>K</a:t>
            </a:r>
          </a:p>
          <a:p>
            <a:r>
              <a:rPr lang="en-US" sz="2000" dirty="0" smtClean="0">
                <a:sym typeface="Wingdings" pitchFamily="2" charset="2"/>
              </a:rPr>
              <a:t> Unclear how to build a UCE source which doesn’t know </a:t>
            </a:r>
            <a:r>
              <a:rPr lang="en-US" sz="2000" dirty="0" smtClean="0">
                <a:latin typeface="cmmi10" pitchFamily="34" charset="0"/>
                <a:sym typeface="Wingdings" pitchFamily="2" charset="2"/>
              </a:rPr>
              <a:t>K</a:t>
            </a:r>
            <a:endParaRPr lang="en-US" sz="2000" dirty="0">
              <a:latin typeface="cmmi10" pitchFamily="34" charset="0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5530088" y="3444834"/>
            <a:ext cx="927608" cy="458216"/>
          </a:xfrm>
          <a:custGeom>
            <a:avLst/>
            <a:gdLst>
              <a:gd name="connsiteX0" fmla="*/ 925576 w 927608"/>
              <a:gd name="connsiteY0" fmla="*/ 311912 h 458216"/>
              <a:gd name="connsiteX1" fmla="*/ 852424 w 927608"/>
              <a:gd name="connsiteY1" fmla="*/ 80264 h 458216"/>
              <a:gd name="connsiteX2" fmla="*/ 474472 w 927608"/>
              <a:gd name="connsiteY2" fmla="*/ 7112 h 458216"/>
              <a:gd name="connsiteX3" fmla="*/ 66040 w 927608"/>
              <a:gd name="connsiteY3" fmla="*/ 122936 h 458216"/>
              <a:gd name="connsiteX4" fmla="*/ 78232 w 927608"/>
              <a:gd name="connsiteY4" fmla="*/ 458216 h 458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7608" h="458216">
                <a:moveTo>
                  <a:pt x="925576" y="311912"/>
                </a:moveTo>
                <a:cubicBezTo>
                  <a:pt x="926592" y="221488"/>
                  <a:pt x="927608" y="131064"/>
                  <a:pt x="852424" y="80264"/>
                </a:cubicBezTo>
                <a:cubicBezTo>
                  <a:pt x="777240" y="29464"/>
                  <a:pt x="605536" y="0"/>
                  <a:pt x="474472" y="7112"/>
                </a:cubicBezTo>
                <a:cubicBezTo>
                  <a:pt x="343408" y="14224"/>
                  <a:pt x="132080" y="47752"/>
                  <a:pt x="66040" y="122936"/>
                </a:cubicBezTo>
                <a:cubicBezTo>
                  <a:pt x="0" y="198120"/>
                  <a:pt x="39116" y="328168"/>
                  <a:pt x="78232" y="458216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18838" y="5968308"/>
            <a:ext cx="65782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Solution</a:t>
            </a:r>
            <a:r>
              <a:rPr lang="en-US" sz="2000" dirty="0" smtClean="0"/>
              <a:t>: Use a </a:t>
            </a:r>
            <a:r>
              <a:rPr lang="en-US" sz="2000" b="1" dirty="0" smtClean="0">
                <a:solidFill>
                  <a:srgbClr val="FF0000"/>
                </a:solidFill>
              </a:rPr>
              <a:t>specific</a:t>
            </a:r>
            <a:r>
              <a:rPr lang="en-US" sz="2000" dirty="0" smtClean="0"/>
              <a:t> UCE construction </a:t>
            </a:r>
            <a:r>
              <a:rPr lang="en-US" sz="2000" dirty="0" smtClean="0">
                <a:latin typeface="cmmi10" pitchFamily="34" charset="0"/>
              </a:rPr>
              <a:t>H</a:t>
            </a:r>
            <a:endParaRPr lang="en-US" sz="2000" dirty="0">
              <a:latin typeface="cmmi10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1" grpId="0"/>
      <p:bldP spid="12" grpId="0" animBg="1"/>
      <p:bldP spid="14" grpId="0" animBg="1"/>
      <p:bldP spid="15" grpId="0"/>
      <p:bldP spid="16" grpId="0"/>
      <p:bldP spid="17" grpId="0" animBg="1"/>
      <p:bldP spid="22" grpId="0" animBg="1"/>
      <p:bldP spid="25" grpId="0" animBg="1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641600" y="4119366"/>
            <a:ext cx="7597048" cy="1149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1943" y="195158"/>
            <a:ext cx="7451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 </a:t>
            </a:r>
            <a:r>
              <a:rPr lang="en-US" sz="2800" b="1" u="sng" dirty="0" smtClean="0"/>
              <a:t>specific</a:t>
            </a:r>
            <a:r>
              <a:rPr lang="en-US" sz="2800" b="1" dirty="0" smtClean="0"/>
              <a:t> UCE construction: </a:t>
            </a:r>
            <a:r>
              <a:rPr lang="en-US" sz="2800" dirty="0" smtClean="0">
                <a:latin typeface="cmss10" pitchFamily="34" charset="0"/>
              </a:rPr>
              <a:t>AU-then-Hash</a:t>
            </a:r>
            <a:r>
              <a:rPr lang="en-US" sz="2800" b="1" dirty="0" smtClean="0"/>
              <a:t>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50306" y="1756825"/>
            <a:ext cx="5646231" cy="2012913"/>
            <a:chOff x="95640" y="3893124"/>
            <a:chExt cx="5646231" cy="2012913"/>
          </a:xfrm>
        </p:grpSpPr>
        <p:sp>
          <p:nvSpPr>
            <p:cNvPr id="5" name="Rectangle 4"/>
            <p:cNvSpPr/>
            <p:nvPr/>
          </p:nvSpPr>
          <p:spPr>
            <a:xfrm rot="16200000">
              <a:off x="1680205" y="2308559"/>
              <a:ext cx="2012913" cy="51820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rapezoid 5"/>
            <p:cNvSpPr/>
            <p:nvPr/>
          </p:nvSpPr>
          <p:spPr>
            <a:xfrm rot="5400000">
              <a:off x="1265483" y="4578130"/>
              <a:ext cx="1799175" cy="609600"/>
            </a:xfrm>
            <a:prstGeom prst="trapezoid">
              <a:avLst>
                <a:gd name="adj" fmla="val 66058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4257" y="4667795"/>
              <a:ext cx="129647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>
                <a:latin typeface="cmmi10" pitchFamily="34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rot="16200000">
              <a:off x="1699625" y="4699897"/>
              <a:ext cx="8080" cy="31321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6" idx="0"/>
              <a:endCxn id="16" idx="1"/>
            </p:cNvCxnSpPr>
            <p:nvPr/>
          </p:nvCxnSpPr>
          <p:spPr>
            <a:xfrm flipV="1">
              <a:off x="2469871" y="4866364"/>
              <a:ext cx="471603" cy="1656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16200000" flipH="1">
              <a:off x="4438911" y="4633998"/>
              <a:ext cx="2502" cy="47829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676432" y="4705118"/>
              <a:ext cx="476655" cy="369332"/>
            </a:xfrm>
            <a:prstGeom prst="rect">
              <a:avLst/>
            </a:prstGeom>
            <a:solidFill>
              <a:srgbClr val="81FFBA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cmmi10" pitchFamily="34" charset="0"/>
                </a:rPr>
                <a:t>z</a:t>
              </a:r>
              <a:endParaRPr lang="en-US" dirty="0">
                <a:latin typeface="cmmi10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28183" y="4644374"/>
              <a:ext cx="1124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cmmi10" pitchFamily="34" charset="0"/>
                </a:rPr>
                <a:t>F</a:t>
              </a:r>
              <a:r>
                <a:rPr lang="en-US" sz="2400" baseline="-30000" dirty="0" smtClean="0">
                  <a:latin typeface="cmmi10" pitchFamily="34" charset="0"/>
                </a:rPr>
                <a:t>K</a:t>
              </a:r>
              <a:endParaRPr lang="en-US" sz="2000" baseline="-30000" dirty="0">
                <a:latin typeface="cmmi10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6005" y="4658256"/>
              <a:ext cx="3437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mmi10" pitchFamily="34" charset="0"/>
                </a:rPr>
                <a:t>x</a:t>
              </a:r>
              <a:endParaRPr lang="en-US" dirty="0">
                <a:latin typeface="cmmi10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89732" y="4472597"/>
              <a:ext cx="479898" cy="77643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5" name="Picture 14" descr="addin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 cstate="print"/>
            <a:stretch>
              <a:fillRect/>
            </a:stretch>
          </p:blipFill>
          <p:spPr>
            <a:xfrm>
              <a:off x="3983981" y="4758182"/>
              <a:ext cx="326902" cy="19229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41474" y="4681698"/>
              <a:ext cx="476655" cy="369332"/>
            </a:xfrm>
            <a:prstGeom prst="rect">
              <a:avLst/>
            </a:prstGeom>
            <a:solidFill>
              <a:srgbClr val="FEF9E6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cmmi10" pitchFamily="34" charset="0"/>
                </a:rPr>
                <a:t>y</a:t>
              </a:r>
              <a:endParaRPr lang="en-US" dirty="0">
                <a:latin typeface="cmmi10" pitchFamily="34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3418129" y="4852460"/>
              <a:ext cx="471603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52595" y="5413186"/>
              <a:ext cx="2989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Almost-universal hash</a:t>
              </a:r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2313951" y="5249032"/>
              <a:ext cx="513567" cy="379982"/>
            </a:xfrm>
            <a:custGeom>
              <a:avLst/>
              <a:gdLst>
                <a:gd name="connsiteX0" fmla="*/ 513567 w 513567"/>
                <a:gd name="connsiteY0" fmla="*/ 363255 h 363255"/>
                <a:gd name="connsiteX1" fmla="*/ 263047 w 513567"/>
                <a:gd name="connsiteY1" fmla="*/ 300625 h 363255"/>
                <a:gd name="connsiteX2" fmla="*/ 0 w 513567"/>
                <a:gd name="connsiteY2" fmla="*/ 0 h 36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3567" h="363255">
                  <a:moveTo>
                    <a:pt x="513567" y="363255"/>
                  </a:moveTo>
                  <a:cubicBezTo>
                    <a:pt x="431104" y="362211"/>
                    <a:pt x="348641" y="361167"/>
                    <a:pt x="263047" y="300625"/>
                  </a:cubicBezTo>
                  <a:cubicBezTo>
                    <a:pt x="177453" y="240083"/>
                    <a:pt x="88726" y="120041"/>
                    <a:pt x="0" y="0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41600" y="4119365"/>
            <a:ext cx="7993259" cy="1013988"/>
            <a:chOff x="291801" y="1068309"/>
            <a:chExt cx="7993259" cy="1013988"/>
          </a:xfrm>
        </p:grpSpPr>
        <p:sp>
          <p:nvSpPr>
            <p:cNvPr id="37" name="Rectangle 36"/>
            <p:cNvSpPr/>
            <p:nvPr/>
          </p:nvSpPr>
          <p:spPr>
            <a:xfrm>
              <a:off x="291801" y="1068309"/>
              <a:ext cx="654102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b="1" dirty="0" smtClean="0"/>
                <a:t>Almost-universal (AU) hash</a:t>
              </a:r>
              <a:r>
                <a:rPr lang="en-US" sz="2000" dirty="0" smtClean="0"/>
                <a:t> (generalized from </a:t>
              </a:r>
              <a:r>
                <a:rPr lang="en-US" sz="2000" dirty="0" smtClean="0">
                  <a:solidFill>
                    <a:srgbClr val="7030A0"/>
                  </a:solidFill>
                </a:rPr>
                <a:t>[CW79]</a:t>
              </a:r>
              <a:r>
                <a:rPr lang="en-US" sz="2000" dirty="0" smtClean="0"/>
                <a:t>):</a:t>
              </a:r>
              <a:r>
                <a:rPr lang="en-US" sz="2000" dirty="0" smtClean="0">
                  <a:solidFill>
                    <a:srgbClr val="7030A0"/>
                  </a:solidFill>
                </a:rPr>
                <a:t> </a:t>
              </a:r>
            </a:p>
          </p:txBody>
        </p:sp>
        <p:pic>
          <p:nvPicPr>
            <p:cNvPr id="38" name="Picture 37" descr="addin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print"/>
            <a:stretch>
              <a:fillRect/>
            </a:stretch>
          </p:blipFill>
          <p:spPr>
            <a:xfrm>
              <a:off x="808923" y="1642100"/>
              <a:ext cx="5570046" cy="440197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6564901" y="1614941"/>
              <a:ext cx="17201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is “small” </a:t>
              </a:r>
              <a:endParaRPr lang="en-US" sz="2000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599663" y="4888955"/>
            <a:ext cx="341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$</a:t>
            </a:r>
            <a:endParaRPr lang="en-US" sz="1200" dirty="0"/>
          </a:p>
        </p:txBody>
      </p:sp>
      <p:sp>
        <p:nvSpPr>
          <p:cNvPr id="50" name="Rectangle 49"/>
          <p:cNvSpPr/>
          <p:nvPr/>
        </p:nvSpPr>
        <p:spPr>
          <a:xfrm>
            <a:off x="7930846" y="258529"/>
            <a:ext cx="1047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[BHK14]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90073" y="886741"/>
            <a:ext cx="70338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- Transform FIL UCE-secure </a:t>
            </a:r>
            <a:r>
              <a:rPr lang="en-US" sz="2000" dirty="0" smtClean="0">
                <a:latin typeface="cmmi10" pitchFamily="34" charset="0"/>
              </a:rPr>
              <a:t>h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VIL</a:t>
            </a:r>
            <a:r>
              <a:rPr lang="en-US" sz="2000" dirty="0" smtClean="0"/>
              <a:t> UCE-secure </a:t>
            </a:r>
            <a:r>
              <a:rPr lang="en-US" sz="2000" dirty="0" smtClean="0">
                <a:latin typeface="cmmi10" pitchFamily="34" charset="0"/>
              </a:rPr>
              <a:t>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71943" y="1538608"/>
            <a:ext cx="8281775" cy="195792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1943" y="195158"/>
            <a:ext cx="8151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Instantiating REwH from BR93 and </a:t>
            </a:r>
            <a:r>
              <a:rPr lang="en-US" sz="2800" dirty="0" smtClean="0">
                <a:latin typeface="cmss10" pitchFamily="34" charset="0"/>
              </a:rPr>
              <a:t>AU-then-Hash</a:t>
            </a:r>
            <a:endParaRPr lang="en-US" sz="28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25510" y="968721"/>
            <a:ext cx="4934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sz="2000" dirty="0" smtClean="0"/>
              <a:t>Construct an efficient, </a:t>
            </a:r>
            <a:r>
              <a:rPr lang="en-US" sz="2000" b="1" dirty="0" smtClean="0"/>
              <a:t>specific</a:t>
            </a:r>
            <a:r>
              <a:rPr lang="en-US" sz="2000" dirty="0" smtClean="0"/>
              <a:t> AU hash </a:t>
            </a:r>
            <a:r>
              <a:rPr lang="en-US" sz="2000" dirty="0" smtClean="0">
                <a:latin typeface="cmmi10" pitchFamily="34" charset="0"/>
              </a:rPr>
              <a:t>F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4" name="Trapezoid 3"/>
          <p:cNvSpPr/>
          <p:nvPr/>
        </p:nvSpPr>
        <p:spPr>
          <a:xfrm rot="5400000">
            <a:off x="2867245" y="2196151"/>
            <a:ext cx="1799175" cy="609600"/>
          </a:xfrm>
          <a:prstGeom prst="trapezoid">
            <a:avLst>
              <a:gd name="adj" fmla="val 66058"/>
            </a:avLst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2787" y="2300896"/>
            <a:ext cx="1124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mmi10" pitchFamily="34" charset="0"/>
              </a:rPr>
              <a:t>F</a:t>
            </a:r>
            <a:r>
              <a:rPr lang="en-US" sz="2400" baseline="-30000" dirty="0" smtClean="0">
                <a:latin typeface="cmmi10" pitchFamily="34" charset="0"/>
              </a:rPr>
              <a:t>K</a:t>
            </a:r>
            <a:endParaRPr lang="en-US" sz="2000" baseline="-30000" dirty="0">
              <a:latin typeface="cmmi10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3476" y="2708130"/>
            <a:ext cx="869133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coins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92986" y="2046083"/>
            <a:ext cx="162962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mmi10" pitchFamily="34" charset="0"/>
              </a:rPr>
              <a:t>m</a:t>
            </a:r>
            <a:endParaRPr lang="en-US" sz="2000" dirty="0">
              <a:latin typeface="cmmi10" pitchFamily="34" charset="0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2295573" y="1708783"/>
            <a:ext cx="334978" cy="1611517"/>
          </a:xfrm>
          <a:prstGeom prst="rightBrace">
            <a:avLst>
              <a:gd name="adj1" fmla="val 7590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760109" y="2517305"/>
            <a:ext cx="696184" cy="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85541" y="2326219"/>
            <a:ext cx="445349" cy="400110"/>
          </a:xfrm>
          <a:prstGeom prst="rect">
            <a:avLst/>
          </a:prstGeom>
          <a:solidFill>
            <a:srgbClr val="FDF5D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mmi10" pitchFamily="34" charset="0"/>
              </a:rPr>
              <a:t>y</a:t>
            </a:r>
            <a:endParaRPr lang="en-US" sz="2000" dirty="0">
              <a:latin typeface="cmmi10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071633" y="2517307"/>
            <a:ext cx="696184" cy="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96061" y="3496534"/>
            <a:ext cx="4106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random</a:t>
            </a:r>
            <a:r>
              <a:rPr lang="en-US" sz="2000" dirty="0" smtClean="0">
                <a:solidFill>
                  <a:srgbClr val="FF0000"/>
                </a:solidFill>
              </a:rPr>
              <a:t>, </a:t>
            </a:r>
            <a:r>
              <a:rPr lang="en-US" sz="2000" b="1" dirty="0" smtClean="0">
                <a:solidFill>
                  <a:srgbClr val="FF0000"/>
                </a:solidFill>
              </a:rPr>
              <a:t>independent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of </a:t>
            </a:r>
            <a:r>
              <a:rPr lang="en-US" sz="2000" dirty="0" smtClean="0">
                <a:latin typeface="cmmi10" pitchFamily="34" charset="0"/>
              </a:rPr>
              <a:t>m</a:t>
            </a:r>
            <a:r>
              <a:rPr lang="en-US" sz="2000" dirty="0" smtClean="0"/>
              <a:t> and      if coins are truly random</a:t>
            </a:r>
          </a:p>
        </p:txBody>
      </p:sp>
      <p:sp>
        <p:nvSpPr>
          <p:cNvPr id="16" name="Freeform 15"/>
          <p:cNvSpPr/>
          <p:nvPr/>
        </p:nvSpPr>
        <p:spPr>
          <a:xfrm>
            <a:off x="5110931" y="2672270"/>
            <a:ext cx="402401" cy="887019"/>
          </a:xfrm>
          <a:custGeom>
            <a:avLst/>
            <a:gdLst>
              <a:gd name="connsiteX0" fmla="*/ 126748 w 442110"/>
              <a:gd name="connsiteY0" fmla="*/ 823866 h 823866"/>
              <a:gd name="connsiteX1" fmla="*/ 407405 w 442110"/>
              <a:gd name="connsiteY1" fmla="*/ 660903 h 823866"/>
              <a:gd name="connsiteX2" fmla="*/ 334978 w 442110"/>
              <a:gd name="connsiteY2" fmla="*/ 253497 h 823866"/>
              <a:gd name="connsiteX3" fmla="*/ 0 w 442110"/>
              <a:gd name="connsiteY3" fmla="*/ 0 h 82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110" h="823866">
                <a:moveTo>
                  <a:pt x="126748" y="823866"/>
                </a:moveTo>
                <a:cubicBezTo>
                  <a:pt x="249724" y="789915"/>
                  <a:pt x="372700" y="755964"/>
                  <a:pt x="407405" y="660903"/>
                </a:cubicBezTo>
                <a:cubicBezTo>
                  <a:pt x="442110" y="565842"/>
                  <a:pt x="402879" y="363647"/>
                  <a:pt x="334978" y="253497"/>
                </a:cubicBezTo>
                <a:cubicBezTo>
                  <a:pt x="267077" y="143347"/>
                  <a:pt x="133538" y="71673"/>
                  <a:pt x="0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6200000" flipH="1">
            <a:off x="6447534" y="2297860"/>
            <a:ext cx="2502" cy="47829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85055" y="2368980"/>
            <a:ext cx="476655" cy="369332"/>
          </a:xfrm>
          <a:prstGeom prst="rect">
            <a:avLst/>
          </a:prstGeom>
          <a:solidFill>
            <a:srgbClr val="81FFBA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mmi10" pitchFamily="34" charset="0"/>
              </a:rPr>
              <a:t>z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729741" y="2147537"/>
            <a:ext cx="479898" cy="7764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5837472" y="2423744"/>
            <a:ext cx="326902" cy="192295"/>
          </a:xfrm>
          <a:prstGeom prst="rect">
            <a:avLst/>
          </a:prstGeom>
        </p:spPr>
      </p:pic>
      <p:pic>
        <p:nvPicPr>
          <p:cNvPr id="21" name="Picture 20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7803771" y="3606734"/>
            <a:ext cx="231140" cy="158750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rot="16200000" flipH="1">
            <a:off x="5468785" y="2291142"/>
            <a:ext cx="2502" cy="47829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5154" y="4338229"/>
            <a:ext cx="457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sz="2000" dirty="0" smtClean="0"/>
              <a:t>Directly use the UCE security of </a:t>
            </a:r>
            <a:r>
              <a:rPr lang="en-US" sz="2000" dirty="0" smtClean="0">
                <a:latin typeface="cmmi10" pitchFamily="34" charset="0"/>
              </a:rPr>
              <a:t>h </a:t>
            </a:r>
            <a:endParaRPr lang="en-US" dirty="0">
              <a:latin typeface="cmmi10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6312" y="4898038"/>
            <a:ext cx="8281775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Problem</a:t>
            </a:r>
            <a:r>
              <a:rPr lang="en-US" sz="2000" dirty="0" smtClean="0"/>
              <a:t>: BR93 needs to know |</a:t>
            </a:r>
            <a:r>
              <a:rPr lang="en-US" sz="2000" dirty="0" smtClean="0">
                <a:latin typeface="cmmi10" pitchFamily="34" charset="0"/>
              </a:rPr>
              <a:t>m</a:t>
            </a:r>
            <a:r>
              <a:rPr lang="en-US" sz="2000" dirty="0" smtClean="0"/>
              <a:t>| </a:t>
            </a:r>
            <a:r>
              <a:rPr lang="en-US" sz="2000" dirty="0" smtClean="0">
                <a:sym typeface="Wingdings" pitchFamily="2" charset="2"/>
              </a:rPr>
              <a:t> Can only handle fixed-length inputs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186311" y="5456673"/>
            <a:ext cx="6975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Solution</a:t>
            </a:r>
            <a:r>
              <a:rPr lang="en-US" sz="2000" dirty="0" smtClean="0"/>
              <a:t>:  </a:t>
            </a:r>
            <a:r>
              <a:rPr lang="en-US" sz="2000" dirty="0" smtClean="0"/>
              <a:t>Modify BR93 by </a:t>
            </a:r>
            <a:r>
              <a:rPr lang="en-US" sz="2000" dirty="0" smtClean="0"/>
              <a:t>adding another generalized PRF</a:t>
            </a:r>
            <a:endParaRPr lang="en-US" sz="2000" dirty="0">
              <a:latin typeface="cmmi10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 animBg="1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43" y="195158"/>
            <a:ext cx="2001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Conclusion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709" y="1326292"/>
            <a:ext cx="3280842" cy="658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 smtClean="0"/>
              <a:t>UCE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341341" y="1359033"/>
            <a:ext cx="4314447" cy="6587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/>
              <a:t>Lossy Trapdoor Function</a:t>
            </a:r>
            <a:endParaRPr lang="en-US" sz="2000" dirty="0"/>
          </a:p>
        </p:txBody>
      </p:sp>
      <p:sp>
        <p:nvSpPr>
          <p:cNvPr id="5" name="Left Brace 4"/>
          <p:cNvSpPr/>
          <p:nvPr/>
        </p:nvSpPr>
        <p:spPr>
          <a:xfrm rot="16200000">
            <a:off x="4314445" y="-1729950"/>
            <a:ext cx="436605" cy="8246080"/>
          </a:xfrm>
          <a:prstGeom prst="leftBrace">
            <a:avLst>
              <a:gd name="adj1" fmla="val 89986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23699" y="2782668"/>
            <a:ext cx="3693930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Powerful </a:t>
            </a:r>
            <a:r>
              <a:rPr lang="en-US" sz="2400" b="1" dirty="0" smtClean="0">
                <a:solidFill>
                  <a:srgbClr val="FF0000"/>
                </a:solidFill>
              </a:rPr>
              <a:t>theoretical</a:t>
            </a:r>
            <a:r>
              <a:rPr lang="en-US" sz="2400" dirty="0" smtClean="0"/>
              <a:t> tool</a:t>
            </a:r>
          </a:p>
        </p:txBody>
      </p:sp>
      <p:sp>
        <p:nvSpPr>
          <p:cNvPr id="7" name="Rectangle 6"/>
          <p:cNvSpPr/>
          <p:nvPr/>
        </p:nvSpPr>
        <p:spPr>
          <a:xfrm>
            <a:off x="2123699" y="3410465"/>
            <a:ext cx="369393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33CC"/>
                </a:solidFill>
              </a:rPr>
              <a:t>Practical </a:t>
            </a:r>
            <a:r>
              <a:rPr lang="en-US" sz="2400" dirty="0" smtClean="0"/>
              <a:t>performance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91484" y="1359033"/>
            <a:ext cx="339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+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499286" y="4077730"/>
            <a:ext cx="5634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even </a:t>
            </a:r>
            <a:r>
              <a:rPr lang="en-US" sz="2000" b="1" dirty="0" smtClean="0"/>
              <a:t>faster</a:t>
            </a:r>
            <a:r>
              <a:rPr lang="en-US" sz="2000" dirty="0" smtClean="0"/>
              <a:t> </a:t>
            </a:r>
            <a:r>
              <a:rPr lang="en-US" sz="2000" b="1" dirty="0" smtClean="0"/>
              <a:t>than ROM </a:t>
            </a:r>
            <a:r>
              <a:rPr lang="en-US" sz="2000" dirty="0" smtClean="0"/>
              <a:t>constructions</a:t>
            </a:r>
            <a:endParaRPr lang="en-US" sz="2000" dirty="0"/>
          </a:p>
        </p:txBody>
      </p:sp>
      <p:sp>
        <p:nvSpPr>
          <p:cNvPr id="10" name="Freeform 9"/>
          <p:cNvSpPr/>
          <p:nvPr/>
        </p:nvSpPr>
        <p:spPr>
          <a:xfrm>
            <a:off x="1539103" y="3674076"/>
            <a:ext cx="635686" cy="518983"/>
          </a:xfrm>
          <a:custGeom>
            <a:avLst/>
            <a:gdLst>
              <a:gd name="connsiteX0" fmla="*/ 75513 w 635686"/>
              <a:gd name="connsiteY0" fmla="*/ 518983 h 518983"/>
              <a:gd name="connsiteX1" fmla="*/ 26086 w 635686"/>
              <a:gd name="connsiteY1" fmla="*/ 288324 h 518983"/>
              <a:gd name="connsiteX2" fmla="*/ 232032 w 635686"/>
              <a:gd name="connsiteY2" fmla="*/ 41189 h 518983"/>
              <a:gd name="connsiteX3" fmla="*/ 635686 w 635686"/>
              <a:gd name="connsiteY3" fmla="*/ 41189 h 51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5686" h="518983">
                <a:moveTo>
                  <a:pt x="75513" y="518983"/>
                </a:moveTo>
                <a:cubicBezTo>
                  <a:pt x="37756" y="443469"/>
                  <a:pt x="0" y="367956"/>
                  <a:pt x="26086" y="288324"/>
                </a:cubicBezTo>
                <a:cubicBezTo>
                  <a:pt x="52172" y="208692"/>
                  <a:pt x="130432" y="82378"/>
                  <a:pt x="232032" y="41189"/>
                </a:cubicBezTo>
                <a:cubicBezTo>
                  <a:pt x="333632" y="0"/>
                  <a:pt x="484659" y="20594"/>
                  <a:pt x="635686" y="41189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92062" y="3857351"/>
            <a:ext cx="877667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b="1" dirty="0" smtClean="0"/>
              <a:t>NSA’s subversion</a:t>
            </a:r>
            <a:r>
              <a:rPr lang="en-US" sz="2000" dirty="0" smtClean="0"/>
              <a:t>: Backdoor in NIST Dual EC random generator </a:t>
            </a:r>
            <a:r>
              <a:rPr lang="en-US" dirty="0" smtClean="0">
                <a:solidFill>
                  <a:srgbClr val="7030A0"/>
                </a:solidFill>
              </a:rPr>
              <a:t>[SF07, CFR+14]</a:t>
            </a:r>
            <a:endParaRPr lang="en-US" sz="2000" dirty="0" smtClean="0">
              <a:solidFill>
                <a:srgbClr val="7030A0"/>
              </a:solidFill>
            </a:endParaRPr>
          </a:p>
          <a:p>
            <a:pPr>
              <a:buFontTx/>
              <a:buChar char="-"/>
            </a:pPr>
            <a:r>
              <a:rPr lang="en-US" sz="2000" b="1" dirty="0" smtClean="0"/>
              <a:t>Poor implementation</a:t>
            </a:r>
            <a:r>
              <a:rPr lang="en-US" sz="2000" dirty="0" smtClean="0"/>
              <a:t>: Random generator bug in Debian Linux 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0936" y="2587926"/>
            <a:ext cx="8767804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Motivation</a:t>
            </a:r>
            <a:r>
              <a:rPr lang="en-US" sz="2000" dirty="0" smtClean="0"/>
              <a:t>: Standard PKE schemes may reveal msg if coins are bad </a:t>
            </a:r>
            <a:r>
              <a:rPr lang="en-US" dirty="0" smtClean="0">
                <a:solidFill>
                  <a:srgbClr val="7030A0"/>
                </a:solidFill>
              </a:rPr>
              <a:t>[B05, OV09</a:t>
            </a:r>
            <a:r>
              <a:rPr lang="en-US" sz="2000" dirty="0" smtClean="0">
                <a:solidFill>
                  <a:srgbClr val="7030A0"/>
                </a:solidFill>
              </a:rPr>
              <a:t>] </a:t>
            </a:r>
          </a:p>
          <a:p>
            <a:r>
              <a:rPr lang="en-US" sz="2000" dirty="0" smtClean="0"/>
              <a:t>but </a:t>
            </a:r>
            <a:r>
              <a:rPr lang="en-US" sz="2000" dirty="0" smtClean="0">
                <a:solidFill>
                  <a:srgbClr val="0033CC"/>
                </a:solidFill>
              </a:rPr>
              <a:t>bad randomness</a:t>
            </a:r>
            <a:r>
              <a:rPr lang="en-US" sz="2000" b="1" dirty="0" smtClean="0">
                <a:solidFill>
                  <a:srgbClr val="0033CC"/>
                </a:solidFill>
              </a:rPr>
              <a:t> </a:t>
            </a:r>
            <a:r>
              <a:rPr lang="en-US" sz="2000" dirty="0" smtClean="0"/>
              <a:t>is common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67322" y="5786009"/>
            <a:ext cx="3158473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IND-CPA  security</a:t>
            </a:r>
          </a:p>
          <a:p>
            <a:r>
              <a:rPr lang="en-US" sz="2000" dirty="0" smtClean="0"/>
              <a:t>If coins are truly random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479821" y="277823"/>
            <a:ext cx="2089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[BBNRSSY09 ]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943" y="195158"/>
            <a:ext cx="6666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Hedged Public-key Encryption  (H-PKE)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13529" y="4749813"/>
            <a:ext cx="1353671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H-PKE</a:t>
            </a:r>
            <a:endParaRPr lang="en-US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905703" y="5786009"/>
            <a:ext cx="2687403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IND-CDA  security</a:t>
            </a:r>
          </a:p>
          <a:p>
            <a:r>
              <a:rPr lang="en-US" sz="2000" dirty="0" smtClean="0"/>
              <a:t>If coins are bad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945640" y="4918774"/>
            <a:ext cx="24700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Meaningful privacy protection</a:t>
            </a:r>
            <a:endParaRPr lang="en-US" sz="2000" dirty="0"/>
          </a:p>
        </p:txBody>
      </p:sp>
      <p:sp>
        <p:nvSpPr>
          <p:cNvPr id="27" name="Freeform 26"/>
          <p:cNvSpPr/>
          <p:nvPr/>
        </p:nvSpPr>
        <p:spPr>
          <a:xfrm>
            <a:off x="6570614" y="5340537"/>
            <a:ext cx="427318" cy="572246"/>
          </a:xfrm>
          <a:custGeom>
            <a:avLst/>
            <a:gdLst>
              <a:gd name="connsiteX0" fmla="*/ 639482 w 639482"/>
              <a:gd name="connsiteY0" fmla="*/ 124011 h 572246"/>
              <a:gd name="connsiteX1" fmla="*/ 433294 w 639482"/>
              <a:gd name="connsiteY1" fmla="*/ 16435 h 572246"/>
              <a:gd name="connsiteX2" fmla="*/ 280894 w 639482"/>
              <a:gd name="connsiteY2" fmla="*/ 25399 h 572246"/>
              <a:gd name="connsiteX3" fmla="*/ 20918 w 639482"/>
              <a:gd name="connsiteY3" fmla="*/ 159870 h 572246"/>
              <a:gd name="connsiteX4" fmla="*/ 155388 w 639482"/>
              <a:gd name="connsiteY4" fmla="*/ 572246 h 57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482" h="572246">
                <a:moveTo>
                  <a:pt x="639482" y="124011"/>
                </a:moveTo>
                <a:cubicBezTo>
                  <a:pt x="566270" y="78440"/>
                  <a:pt x="493059" y="32870"/>
                  <a:pt x="433294" y="16435"/>
                </a:cubicBezTo>
                <a:cubicBezTo>
                  <a:pt x="373529" y="0"/>
                  <a:pt x="349623" y="1493"/>
                  <a:pt x="280894" y="25399"/>
                </a:cubicBezTo>
                <a:cubicBezTo>
                  <a:pt x="212165" y="49305"/>
                  <a:pt x="41836" y="68729"/>
                  <a:pt x="20918" y="159870"/>
                </a:cubicBezTo>
                <a:cubicBezTo>
                  <a:pt x="0" y="251011"/>
                  <a:pt x="77694" y="411628"/>
                  <a:pt x="155388" y="572246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Left Brace 27"/>
          <p:cNvSpPr/>
          <p:nvPr/>
        </p:nvSpPr>
        <p:spPr>
          <a:xfrm rot="5400000">
            <a:off x="3423597" y="2994082"/>
            <a:ext cx="320085" cy="5060576"/>
          </a:xfrm>
          <a:prstGeom prst="leftBrace">
            <a:avLst>
              <a:gd name="adj1" fmla="val 6888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Down Arrow 28"/>
          <p:cNvSpPr/>
          <p:nvPr/>
        </p:nvSpPr>
        <p:spPr>
          <a:xfrm rot="10800000">
            <a:off x="1558866" y="3352789"/>
            <a:ext cx="242956" cy="386488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943453" y="1037418"/>
            <a:ext cx="767167" cy="13542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latin typeface="eusm8" pitchFamily="34" charset="0"/>
            </a:endParaRPr>
          </a:p>
          <a:p>
            <a:pPr algn="ctr"/>
            <a:r>
              <a:rPr lang="en-US" sz="3200" dirty="0" smtClean="0">
                <a:latin typeface="eusm8" pitchFamily="34" charset="0"/>
              </a:rPr>
              <a:t>E </a:t>
            </a:r>
            <a:r>
              <a:rPr lang="en-US" dirty="0" smtClean="0"/>
              <a:t>	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176287" y="1347384"/>
            <a:ext cx="76716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165958" y="1716756"/>
            <a:ext cx="76716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176287" y="2091303"/>
            <a:ext cx="76716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92763" y="1037418"/>
            <a:ext cx="610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mmi10" pitchFamily="34" charset="0"/>
              </a:rPr>
              <a:t>pk</a:t>
            </a:r>
            <a:endParaRPr lang="en-US" sz="2000" dirty="0">
              <a:latin typeface="cmmi10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2763" y="1479863"/>
            <a:ext cx="610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mmi10" pitchFamily="34" charset="0"/>
              </a:rPr>
              <a:t>m</a:t>
            </a:r>
            <a:endParaRPr lang="en-US" sz="2000" dirty="0">
              <a:latin typeface="cmmi10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4827" y="1877461"/>
            <a:ext cx="962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coins</a:t>
            </a:r>
            <a:endParaRPr 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3301469" y="1347384"/>
            <a:ext cx="5272634" cy="707886"/>
          </a:xfrm>
          <a:prstGeom prst="rect">
            <a:avLst/>
          </a:prstGeom>
          <a:solidFill>
            <a:srgbClr val="FDF5D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PKE  needs coins to achieve IND-CPA security</a:t>
            </a:r>
          </a:p>
          <a:p>
            <a:pPr>
              <a:buFontTx/>
              <a:buChar char="-"/>
            </a:pPr>
            <a:r>
              <a:rPr lang="en-US" sz="2000" dirty="0" smtClean="0"/>
              <a:t>Coins are </a:t>
            </a:r>
            <a:r>
              <a:rPr lang="en-US" sz="2000" b="1" dirty="0" smtClean="0"/>
              <a:t>assumed</a:t>
            </a:r>
            <a:r>
              <a:rPr lang="en-US" sz="2000" dirty="0" smtClean="0"/>
              <a:t> to be truly random</a:t>
            </a:r>
            <a:endParaRPr lang="en-US" sz="2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36" grpId="0" animBg="1"/>
      <p:bldP spid="20" grpId="0" animBg="1"/>
      <p:bldP spid="23" grpId="0" animBg="1"/>
      <p:bldP spid="24" grpId="0"/>
      <p:bldP spid="27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372536" y="3624399"/>
            <a:ext cx="4423334" cy="369332"/>
          </a:xfrm>
          <a:prstGeom prst="rect">
            <a:avLst/>
          </a:prstGeom>
          <a:solidFill>
            <a:srgbClr val="FDF5D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Each plaintext has only one valid ciphertext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1943" y="195158"/>
            <a:ext cx="7587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Deterministic Public-key Encryption (D-PKE)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98158" y="293773"/>
            <a:ext cx="14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[BBO07]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659" y="1111624"/>
            <a:ext cx="666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 Special case of H-PKE: coins are </a:t>
            </a:r>
            <a:r>
              <a:rPr lang="en-US" sz="2000" b="1" dirty="0" smtClean="0"/>
              <a:t>always</a:t>
            </a:r>
            <a:r>
              <a:rPr lang="en-US" sz="2000" dirty="0" smtClean="0"/>
              <a:t> set to be </a:t>
            </a:r>
            <a:r>
              <a:rPr lang="en-US" sz="2000" b="1" dirty="0" smtClean="0"/>
              <a:t>constant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08" y="1927416"/>
            <a:ext cx="9142391" cy="577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/>
              <a:t>Applications</a:t>
            </a:r>
            <a:r>
              <a:rPr lang="en-US" sz="2400" dirty="0" smtClean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0" y="2608736"/>
            <a:ext cx="4295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sz="2000" dirty="0" smtClean="0"/>
              <a:t>Provide efficiently searchable encryption of records in outsourced database </a:t>
            </a:r>
            <a:r>
              <a:rPr lang="en-US" sz="2000" dirty="0" smtClean="0">
                <a:solidFill>
                  <a:srgbClr val="7030A0"/>
                </a:solidFill>
              </a:rPr>
              <a:t>[BBO07]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72536" y="2626666"/>
            <a:ext cx="47813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sz="2000" b="1" dirty="0" smtClean="0">
                <a:solidFill>
                  <a:srgbClr val="0033CC"/>
                </a:solidFill>
              </a:rPr>
              <a:t>Unique-ciphertext Encryption </a:t>
            </a:r>
            <a:r>
              <a:rPr lang="en-US" sz="2000" dirty="0" smtClean="0"/>
              <a:t>(public-key setting)</a:t>
            </a:r>
            <a:endParaRPr lang="en-US" sz="2000" dirty="0">
              <a:solidFill>
                <a:srgbClr val="7030A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297042" y="2626666"/>
            <a:ext cx="8965" cy="14593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0" y="2618660"/>
            <a:ext cx="9018494" cy="80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609" y="1927416"/>
            <a:ext cx="9018494" cy="80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1943" y="4451255"/>
            <a:ext cx="8455211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</a:rPr>
              <a:t>[BPR14]: </a:t>
            </a:r>
            <a:r>
              <a:rPr lang="en-US" sz="2000" dirty="0" smtClean="0"/>
              <a:t>Unique-ciphertext Encryption (private-key setting)  can help resist some form of subversion </a:t>
            </a:r>
            <a:endParaRPr lang="en-US" sz="2000" dirty="0"/>
          </a:p>
        </p:txBody>
      </p:sp>
      <p:sp>
        <p:nvSpPr>
          <p:cNvPr id="21" name="Freeform 20"/>
          <p:cNvSpPr/>
          <p:nvPr/>
        </p:nvSpPr>
        <p:spPr>
          <a:xfrm>
            <a:off x="5997607" y="3035344"/>
            <a:ext cx="422722" cy="549918"/>
          </a:xfrm>
          <a:custGeom>
            <a:avLst/>
            <a:gdLst>
              <a:gd name="connsiteX0" fmla="*/ 0 w 1247588"/>
              <a:gd name="connsiteY0" fmla="*/ 2330824 h 2330824"/>
              <a:gd name="connsiteX1" fmla="*/ 779929 w 1247588"/>
              <a:gd name="connsiteY1" fmla="*/ 2070847 h 2330824"/>
              <a:gd name="connsiteX2" fmla="*/ 1183341 w 1247588"/>
              <a:gd name="connsiteY2" fmla="*/ 1129553 h 2330824"/>
              <a:gd name="connsiteX3" fmla="*/ 1165412 w 1247588"/>
              <a:gd name="connsiteY3" fmla="*/ 609600 h 2330824"/>
              <a:gd name="connsiteX4" fmla="*/ 851647 w 1247588"/>
              <a:gd name="connsiteY4" fmla="*/ 0 h 2330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7588" h="2330824">
                <a:moveTo>
                  <a:pt x="0" y="2330824"/>
                </a:moveTo>
                <a:cubicBezTo>
                  <a:pt x="291353" y="2300941"/>
                  <a:pt x="582706" y="2271059"/>
                  <a:pt x="779929" y="2070847"/>
                </a:cubicBezTo>
                <a:cubicBezTo>
                  <a:pt x="977152" y="1870635"/>
                  <a:pt x="1119094" y="1373094"/>
                  <a:pt x="1183341" y="1129553"/>
                </a:cubicBezTo>
                <a:cubicBezTo>
                  <a:pt x="1247588" y="886012"/>
                  <a:pt x="1220694" y="797859"/>
                  <a:pt x="1165412" y="609600"/>
                </a:cubicBezTo>
                <a:cubicBezTo>
                  <a:pt x="1110130" y="421341"/>
                  <a:pt x="980888" y="210670"/>
                  <a:pt x="851647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71942" y="5249815"/>
            <a:ext cx="845521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This work</a:t>
            </a:r>
            <a:r>
              <a:rPr lang="en-US" sz="2000" dirty="0" smtClean="0"/>
              <a:t>: </a:t>
            </a:r>
          </a:p>
          <a:p>
            <a:pPr>
              <a:buFontTx/>
              <a:buChar char="-"/>
            </a:pPr>
            <a:r>
              <a:rPr lang="en-US" sz="2000" dirty="0" smtClean="0"/>
              <a:t>Formalize Unique-ciphertext Encryption under public-key setting</a:t>
            </a:r>
          </a:p>
          <a:p>
            <a:pPr>
              <a:buFontTx/>
              <a:buChar char="-"/>
            </a:pPr>
            <a:r>
              <a:rPr lang="en-US" sz="2000" dirty="0" smtClean="0"/>
              <a:t>Show achieve it efficiently via a generic D-PKE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43" y="195158"/>
            <a:ext cx="1393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Results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6319" y="981570"/>
            <a:ext cx="440918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b="1" dirty="0" smtClean="0"/>
              <a:t>Prior standard-model solutions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[FOR12, BFO08]</a:t>
            </a:r>
            <a:endParaRPr lang="en-US" b="1" dirty="0"/>
          </a:p>
        </p:txBody>
      </p:sp>
      <p:sp>
        <p:nvSpPr>
          <p:cNvPr id="4" name="Left Brace 3"/>
          <p:cNvSpPr/>
          <p:nvPr/>
        </p:nvSpPr>
        <p:spPr>
          <a:xfrm rot="16200000">
            <a:off x="1976250" y="1395685"/>
            <a:ext cx="320085" cy="1790302"/>
          </a:xfrm>
          <a:prstGeom prst="leftBrace">
            <a:avLst>
              <a:gd name="adj1" fmla="val 6888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01827" y="2589200"/>
            <a:ext cx="3913697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Each (msg, coin) must have good min entropy and be </a:t>
            </a:r>
            <a:r>
              <a:rPr lang="en-US" b="1" dirty="0" smtClean="0">
                <a:solidFill>
                  <a:srgbClr val="FF0000"/>
                </a:solidFill>
              </a:rPr>
              <a:t>independent</a:t>
            </a:r>
            <a:r>
              <a:rPr lang="en-US" b="1" dirty="0" smtClean="0"/>
              <a:t> </a:t>
            </a:r>
            <a:r>
              <a:rPr lang="en-US" dirty="0" smtClean="0"/>
              <a:t>of other pairs</a:t>
            </a:r>
            <a:endParaRPr lang="en-US" dirty="0" smtClean="0">
              <a:latin typeface="cmmi10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41141" y="1829174"/>
            <a:ext cx="42543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Partial security</a:t>
            </a:r>
            <a:endParaRPr lang="en-US" sz="2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256201" y="921296"/>
            <a:ext cx="0" cy="55818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91788" y="1725713"/>
            <a:ext cx="8792305" cy="27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4568" y="921296"/>
            <a:ext cx="8779525" cy="164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14604" y="1071581"/>
            <a:ext cx="1697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Our schemes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10855" y="1813999"/>
            <a:ext cx="1666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Full security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-51152" y="1829174"/>
            <a:ext cx="13932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Security</a:t>
            </a:r>
            <a:endParaRPr lang="en-US" sz="2000" b="1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1118288" y="937763"/>
            <a:ext cx="6470" cy="54182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Left Brace 27"/>
          <p:cNvSpPr/>
          <p:nvPr/>
        </p:nvSpPr>
        <p:spPr>
          <a:xfrm rot="16200000">
            <a:off x="6349713" y="1417448"/>
            <a:ext cx="320085" cy="1790302"/>
          </a:xfrm>
          <a:prstGeom prst="leftBrace">
            <a:avLst>
              <a:gd name="adj1" fmla="val 6888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339330" y="2589200"/>
            <a:ext cx="3695966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(msg, coin) pairs can be </a:t>
            </a:r>
            <a:r>
              <a:rPr lang="en-US" b="1" dirty="0" smtClean="0">
                <a:solidFill>
                  <a:srgbClr val="0033CC"/>
                </a:solidFill>
              </a:rPr>
              <a:t>arbitrarily related</a:t>
            </a:r>
            <a:r>
              <a:rPr lang="en-US" b="1" dirty="0" smtClean="0"/>
              <a:t>, </a:t>
            </a:r>
            <a:r>
              <a:rPr lang="en-US" dirty="0" smtClean="0"/>
              <a:t>as long as each pair has </a:t>
            </a:r>
            <a:r>
              <a:rPr lang="en-US" b="1" dirty="0" smtClean="0"/>
              <a:t>good min entropy</a:t>
            </a:r>
            <a:endParaRPr lang="en-US" b="1" dirty="0" smtClean="0">
              <a:latin typeface="cmmi10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71" y="2214109"/>
            <a:ext cx="1149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(if coins are bad)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339330" y="3702361"/>
            <a:ext cx="4156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Required to resist brute-force attacks</a:t>
            </a:r>
            <a:endParaRPr lang="en-US" dirty="0"/>
          </a:p>
        </p:txBody>
      </p:sp>
      <p:sp>
        <p:nvSpPr>
          <p:cNvPr id="44" name="Freeform 43"/>
          <p:cNvSpPr/>
          <p:nvPr/>
        </p:nvSpPr>
        <p:spPr>
          <a:xfrm>
            <a:off x="5875393" y="3446585"/>
            <a:ext cx="218476" cy="338903"/>
          </a:xfrm>
          <a:custGeom>
            <a:avLst/>
            <a:gdLst>
              <a:gd name="connsiteX0" fmla="*/ 218476 w 218476"/>
              <a:gd name="connsiteY0" fmla="*/ 338903 h 338903"/>
              <a:gd name="connsiteX1" fmla="*/ 71404 w 218476"/>
              <a:gd name="connsiteY1" fmla="*/ 300537 h 338903"/>
              <a:gd name="connsiteX2" fmla="*/ 7460 w 218476"/>
              <a:gd name="connsiteY2" fmla="*/ 147071 h 338903"/>
              <a:gd name="connsiteX3" fmla="*/ 116165 w 218476"/>
              <a:gd name="connsiteY3" fmla="*/ 0 h 338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476" h="338903">
                <a:moveTo>
                  <a:pt x="218476" y="338903"/>
                </a:moveTo>
                <a:cubicBezTo>
                  <a:pt x="162524" y="335706"/>
                  <a:pt x="106573" y="332509"/>
                  <a:pt x="71404" y="300537"/>
                </a:cubicBezTo>
                <a:cubicBezTo>
                  <a:pt x="36235" y="268565"/>
                  <a:pt x="0" y="197160"/>
                  <a:pt x="7460" y="147071"/>
                </a:cubicBezTo>
                <a:cubicBezTo>
                  <a:pt x="14920" y="96982"/>
                  <a:pt x="65542" y="48491"/>
                  <a:pt x="116165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201438" y="3702361"/>
            <a:ext cx="391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Can’t capture realistic settings:</a:t>
            </a:r>
          </a:p>
        </p:txBody>
      </p:sp>
      <p:sp>
        <p:nvSpPr>
          <p:cNvPr id="48" name="Freeform 47"/>
          <p:cNvSpPr/>
          <p:nvPr/>
        </p:nvSpPr>
        <p:spPr>
          <a:xfrm>
            <a:off x="4054053" y="3178020"/>
            <a:ext cx="420965" cy="607468"/>
          </a:xfrm>
          <a:custGeom>
            <a:avLst/>
            <a:gdLst>
              <a:gd name="connsiteX0" fmla="*/ 223804 w 420965"/>
              <a:gd name="connsiteY0" fmla="*/ 607468 h 607468"/>
              <a:gd name="connsiteX1" fmla="*/ 338904 w 420965"/>
              <a:gd name="connsiteY1" fmla="*/ 524341 h 607468"/>
              <a:gd name="connsiteX2" fmla="*/ 364481 w 420965"/>
              <a:gd name="connsiteY2" fmla="*/ 198226 h 607468"/>
              <a:gd name="connsiteX3" fmla="*/ 0 w 420965"/>
              <a:gd name="connsiteY3" fmla="*/ 0 h 607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965" h="607468">
                <a:moveTo>
                  <a:pt x="223804" y="607468"/>
                </a:moveTo>
                <a:cubicBezTo>
                  <a:pt x="269631" y="600008"/>
                  <a:pt x="315458" y="592548"/>
                  <a:pt x="338904" y="524341"/>
                </a:cubicBezTo>
                <a:cubicBezTo>
                  <a:pt x="362350" y="456134"/>
                  <a:pt x="420965" y="285616"/>
                  <a:pt x="364481" y="198226"/>
                </a:cubicBezTo>
                <a:cubicBezTo>
                  <a:pt x="307997" y="110836"/>
                  <a:pt x="153998" y="55418"/>
                  <a:pt x="0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4" name="Group 63"/>
          <p:cNvGrpSpPr/>
          <p:nvPr/>
        </p:nvGrpSpPr>
        <p:grpSpPr>
          <a:xfrm>
            <a:off x="1241141" y="4175547"/>
            <a:ext cx="3605818" cy="2027026"/>
            <a:chOff x="1241141" y="4175547"/>
            <a:chExt cx="3605818" cy="2027026"/>
          </a:xfrm>
        </p:grpSpPr>
        <p:sp>
          <p:nvSpPr>
            <p:cNvPr id="63" name="Rectangle 62"/>
            <p:cNvSpPr/>
            <p:nvPr/>
          </p:nvSpPr>
          <p:spPr>
            <a:xfrm>
              <a:off x="1241141" y="4175547"/>
              <a:ext cx="3605818" cy="20270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996954" y="4298199"/>
              <a:ext cx="1393980" cy="51155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092878" y="4362139"/>
              <a:ext cx="82049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ABCD</a:t>
              </a:r>
              <a:endParaRPr lang="en-US" b="1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1425952" y="4968453"/>
              <a:ext cx="296604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1425952" y="4362139"/>
              <a:ext cx="1093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Upload</a:t>
              </a:r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1141" y="5278333"/>
              <a:ext cx="2538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Edit, re-encrypt</a:t>
              </a:r>
            </a:p>
            <a:p>
              <a:r>
                <a:rPr lang="en-US" dirty="0" smtClean="0"/>
                <a:t> and re-upload</a:t>
              </a:r>
              <a:endParaRPr lang="en-US" dirty="0"/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1275631" y="6020574"/>
              <a:ext cx="300441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2981981" y="5356724"/>
              <a:ext cx="1393980" cy="51155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077905" y="5420664"/>
              <a:ext cx="82049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ABCC</a:t>
              </a:r>
              <a:endParaRPr lang="en-US" b="1" dirty="0"/>
            </a:p>
          </p:txBody>
        </p:sp>
      </p:grpSp>
      <p:pic>
        <p:nvPicPr>
          <p:cNvPr id="33" name="Picture 2" descr="C:\Users\Hoang Viet Tung\AppData\Local\Microsoft\Windows\Temporary Internet Files\Content.IE5\IQYTR9P2\Padlock-12540-large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5170" y="4445046"/>
            <a:ext cx="360000" cy="399600"/>
          </a:xfrm>
          <a:prstGeom prst="rect">
            <a:avLst/>
          </a:prstGeom>
          <a:noFill/>
        </p:spPr>
      </p:pic>
      <p:pic>
        <p:nvPicPr>
          <p:cNvPr id="34" name="Picture 2" descr="C:\Users\Hoang Viet Tung\AppData\Local\Microsoft\Windows\Temporary Internet Files\Content.IE5\IQYTR9P2\Padlock-12540-large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2018" y="5525064"/>
            <a:ext cx="360000" cy="3996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8" grpId="0" animBg="1"/>
      <p:bldP spid="29" grpId="0" animBg="1"/>
      <p:bldP spid="43" grpId="0"/>
      <p:bldP spid="44" grpId="0" animBg="1"/>
      <p:bldP spid="45" grpId="0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43" y="195158"/>
            <a:ext cx="77959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Why are (fully secure) D-PKE and H-PKE hard?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8587" y="837008"/>
            <a:ext cx="7333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 </a:t>
            </a:r>
            <a:r>
              <a:rPr lang="en-US" sz="2000" b="1" dirty="0" smtClean="0"/>
              <a:t>Multi-stage</a:t>
            </a:r>
            <a:r>
              <a:rPr lang="en-US" sz="2000" dirty="0" smtClean="0"/>
              <a:t>: Handle a split adversary </a:t>
            </a:r>
            <a:r>
              <a:rPr lang="en-US" sz="2000" dirty="0" smtClean="0">
                <a:latin typeface="cmmi10" pitchFamily="34" charset="0"/>
              </a:rPr>
              <a:t>A</a:t>
            </a:r>
            <a:r>
              <a:rPr lang="en-US" sz="2000" dirty="0" smtClean="0"/>
              <a:t> = (</a:t>
            </a:r>
            <a:r>
              <a:rPr lang="en-US" sz="2000" dirty="0" smtClean="0">
                <a:latin typeface="cmmi10" pitchFamily="34" charset="0"/>
              </a:rPr>
              <a:t>A</a:t>
            </a:r>
            <a:r>
              <a:rPr lang="en-US" sz="2400" baseline="-30000" dirty="0" smtClean="0"/>
              <a:t>1</a:t>
            </a:r>
            <a:r>
              <a:rPr lang="en-US" sz="2000" dirty="0" smtClean="0">
                <a:latin typeface="cmmi10" pitchFamily="34" charset="0"/>
              </a:rPr>
              <a:t> </a:t>
            </a:r>
            <a:r>
              <a:rPr lang="en-US" sz="2000" dirty="0" smtClean="0"/>
              <a:t>,</a:t>
            </a:r>
            <a:r>
              <a:rPr lang="en-US" sz="2000" dirty="0" smtClean="0">
                <a:latin typeface="cmmi10" pitchFamily="34" charset="0"/>
              </a:rPr>
              <a:t>A</a:t>
            </a:r>
            <a:r>
              <a:rPr lang="en-US" sz="2400" baseline="-30000" dirty="0" smtClean="0"/>
              <a:t>2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8587" y="1237118"/>
            <a:ext cx="8516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 Conventional assumptions (e.g. factoring) are </a:t>
            </a:r>
            <a:r>
              <a:rPr lang="en-US" sz="2000" b="1" dirty="0" smtClean="0"/>
              <a:t>single-stage</a:t>
            </a:r>
            <a:endParaRPr lang="en-US" sz="2000" dirty="0" smtClean="0"/>
          </a:p>
          <a:p>
            <a:r>
              <a:rPr lang="en-US" sz="2000" dirty="0" smtClean="0"/>
              <a:t>           </a:t>
            </a:r>
            <a:r>
              <a:rPr lang="en-US" dirty="0" smtClean="0">
                <a:solidFill>
                  <a:srgbClr val="0033CC"/>
                </a:solidFill>
              </a:rPr>
              <a:t>Deal with a unified adversary </a:t>
            </a:r>
            <a:r>
              <a:rPr lang="en-US" dirty="0" smtClean="0">
                <a:solidFill>
                  <a:srgbClr val="0033CC"/>
                </a:solidFill>
                <a:latin typeface="cmmi10" pitchFamily="34" charset="0"/>
              </a:rPr>
              <a:t>A </a:t>
            </a:r>
            <a:endParaRPr lang="en-US" sz="2000" dirty="0">
              <a:solidFill>
                <a:srgbClr val="0033CC"/>
              </a:solidFill>
              <a:latin typeface="cmmi10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587" y="2079754"/>
            <a:ext cx="8041341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</a:rPr>
              <a:t>[Wichs11]: </a:t>
            </a:r>
            <a:r>
              <a:rPr lang="en-US" sz="2000" dirty="0" smtClean="0"/>
              <a:t>There’s a blackbox </a:t>
            </a:r>
            <a:r>
              <a:rPr lang="en-US" sz="2000" b="1" dirty="0" smtClean="0"/>
              <a:t>impossibility</a:t>
            </a:r>
            <a:r>
              <a:rPr lang="en-US" sz="2000" dirty="0" smtClean="0"/>
              <a:t> to build D-PKE and H-PKE (of </a:t>
            </a:r>
            <a:r>
              <a:rPr lang="en-US" sz="2000" b="1" dirty="0" smtClean="0">
                <a:solidFill>
                  <a:srgbClr val="FF0000"/>
                </a:solidFill>
              </a:rPr>
              <a:t>full security</a:t>
            </a:r>
            <a:r>
              <a:rPr lang="en-US" sz="2000" dirty="0" smtClean="0"/>
              <a:t>) from single-stage assumptions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77906" y="2929108"/>
            <a:ext cx="8866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Solution</a:t>
            </a:r>
            <a:r>
              <a:rPr lang="en-US" sz="2000" dirty="0" smtClean="0"/>
              <a:t>: Build D-PKE and H-PKE from a multi-stage assumption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334985" y="3630898"/>
            <a:ext cx="706494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UCE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[BHK13]: </a:t>
            </a:r>
            <a:r>
              <a:rPr lang="en-US" sz="2000" dirty="0" smtClean="0"/>
              <a:t>A </a:t>
            </a:r>
            <a:r>
              <a:rPr lang="en-US" sz="2000" b="1" dirty="0" smtClean="0"/>
              <a:t>class </a:t>
            </a:r>
            <a:r>
              <a:rPr lang="en-US" sz="2000" dirty="0" smtClean="0"/>
              <a:t>of definitions for keyed hashed functions</a:t>
            </a:r>
            <a:endParaRPr lang="en-US" sz="2000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6078071" y="1948653"/>
            <a:ext cx="233082" cy="2994212"/>
          </a:xfrm>
          <a:prstGeom prst="leftBrace">
            <a:avLst>
              <a:gd name="adj1" fmla="val 7371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65170" y="4398745"/>
            <a:ext cx="1751798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UCE[cup]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091187" y="4408370"/>
            <a:ext cx="1751798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UCE[sup]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71943" y="5226518"/>
            <a:ext cx="2080369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Easy to get fully-secure D-PKE  </a:t>
            </a:r>
            <a:r>
              <a:rPr lang="en-US" sz="2000" dirty="0" smtClean="0">
                <a:solidFill>
                  <a:srgbClr val="7030A0"/>
                </a:solidFill>
              </a:rPr>
              <a:t>[BHK13]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40004" y="5226518"/>
            <a:ext cx="1833613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Doesn’t exist if iO exists </a:t>
            </a:r>
            <a:r>
              <a:rPr lang="en-US" sz="2000" dirty="0" smtClean="0">
                <a:solidFill>
                  <a:srgbClr val="7030A0"/>
                </a:solidFill>
              </a:rPr>
              <a:t>[BFM14]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15" name="Left Brace 14"/>
          <p:cNvSpPr/>
          <p:nvPr/>
        </p:nvSpPr>
        <p:spPr>
          <a:xfrm rot="5400000">
            <a:off x="2232890" y="3233786"/>
            <a:ext cx="183229" cy="3619712"/>
          </a:xfrm>
          <a:prstGeom prst="leftBrace">
            <a:avLst>
              <a:gd name="adj1" fmla="val 6888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97506" y="5226518"/>
            <a:ext cx="1693669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Resist iO-based attacks </a:t>
            </a:r>
            <a:r>
              <a:rPr lang="en-US" sz="2000" dirty="0" smtClean="0">
                <a:solidFill>
                  <a:srgbClr val="7030A0"/>
                </a:solidFill>
              </a:rPr>
              <a:t>[BFM14]</a:t>
            </a:r>
            <a:endParaRPr lang="en-US" sz="2000" dirty="0">
              <a:solidFill>
                <a:srgbClr val="7030A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514248" y="4312120"/>
            <a:ext cx="0" cy="2379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4304114"/>
            <a:ext cx="9018494" cy="80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23002" y="5226518"/>
            <a:ext cx="2495492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There are technical obstacles  to  realize D-PKE </a:t>
            </a:r>
            <a:r>
              <a:rPr lang="en-US" sz="2000" dirty="0" smtClean="0">
                <a:solidFill>
                  <a:srgbClr val="7030A0"/>
                </a:solidFill>
              </a:rPr>
              <a:t>[BFM15]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23" name="Left Brace 22"/>
          <p:cNvSpPr/>
          <p:nvPr/>
        </p:nvSpPr>
        <p:spPr>
          <a:xfrm rot="5400000">
            <a:off x="6649284" y="3233787"/>
            <a:ext cx="183229" cy="3619712"/>
          </a:xfrm>
          <a:prstGeom prst="leftBrace">
            <a:avLst>
              <a:gd name="adj1" fmla="val 6888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697506" y="4454537"/>
            <a:ext cx="83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Today </a:t>
            </a:r>
            <a:endParaRPr lang="en-US" dirty="0"/>
          </a:p>
        </p:txBody>
      </p:sp>
      <p:cxnSp>
        <p:nvCxnSpPr>
          <p:cNvPr id="26" name="Straight Arrow Connector 25"/>
          <p:cNvCxnSpPr>
            <a:endCxn id="12" idx="1"/>
          </p:cNvCxnSpPr>
          <p:nvPr/>
        </p:nvCxnSpPr>
        <p:spPr>
          <a:xfrm>
            <a:off x="5531997" y="4639203"/>
            <a:ext cx="55919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2" grpId="0" animBg="1"/>
      <p:bldP spid="23" grpId="0" animBg="1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3017" y="1869445"/>
            <a:ext cx="2531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Fixed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01745" y="1885901"/>
            <a:ext cx="1378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Variable</a:t>
            </a:r>
            <a:endParaRPr lang="en-US" sz="2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9065" y="2483384"/>
            <a:ext cx="8590142" cy="27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41141" y="2589263"/>
            <a:ext cx="53997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Impractical </a:t>
            </a:r>
            <a:endParaRPr lang="en-US" sz="2000" dirty="0"/>
          </a:p>
        </p:txBody>
      </p:sp>
      <p:sp>
        <p:nvSpPr>
          <p:cNvPr id="7" name="Left Brace 6"/>
          <p:cNvSpPr/>
          <p:nvPr/>
        </p:nvSpPr>
        <p:spPr>
          <a:xfrm rot="16200000">
            <a:off x="2387129" y="1944636"/>
            <a:ext cx="306330" cy="2598304"/>
          </a:xfrm>
          <a:prstGeom prst="leftBrace">
            <a:avLst>
              <a:gd name="adj1" fmla="val 6888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918" y="1732125"/>
            <a:ext cx="1185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Msg Length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4413" y="2598892"/>
            <a:ext cx="1185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Speed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56201" y="2560391"/>
            <a:ext cx="3887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Perform like a hybrid encryption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5868307" y="3434587"/>
            <a:ext cx="181267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1 RSA  + hashing</a:t>
            </a:r>
          </a:p>
        </p:txBody>
      </p:sp>
      <p:sp>
        <p:nvSpPr>
          <p:cNvPr id="13" name="Left Brace 12"/>
          <p:cNvSpPr/>
          <p:nvPr/>
        </p:nvSpPr>
        <p:spPr>
          <a:xfrm rot="16200000">
            <a:off x="6273547" y="2220962"/>
            <a:ext cx="320085" cy="1876165"/>
          </a:xfrm>
          <a:prstGeom prst="leftBrace">
            <a:avLst>
              <a:gd name="adj1" fmla="val 6888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71943" y="195158"/>
            <a:ext cx="3008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Results, continue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86319" y="981570"/>
            <a:ext cx="440918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b="1" dirty="0" smtClean="0"/>
              <a:t>Prior standard-model solutions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[FOR12, BFO08]</a:t>
            </a:r>
            <a:endParaRPr lang="en-US" b="1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91788" y="1725713"/>
            <a:ext cx="8792305" cy="27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04568" y="921296"/>
            <a:ext cx="8779525" cy="164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25854" y="1071581"/>
            <a:ext cx="1697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Our schemes</a:t>
            </a:r>
            <a:endParaRPr lang="en-US" sz="2000" b="1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5256201" y="921296"/>
            <a:ext cx="0" cy="452659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038133" y="937763"/>
            <a:ext cx="0" cy="446725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142261" y="3531703"/>
            <a:ext cx="4046565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Randomness is bad, so can’t create a session key to use hybrid encryption</a:t>
            </a:r>
          </a:p>
          <a:p>
            <a:pPr>
              <a:buFontTx/>
              <a:buChar char="-"/>
            </a:pPr>
            <a:r>
              <a:rPr lang="en-US" dirty="0" smtClean="0"/>
              <a:t>Rely only on </a:t>
            </a:r>
            <a:r>
              <a:rPr lang="en-US" b="1" dirty="0" smtClean="0"/>
              <a:t>asymmetric operations</a:t>
            </a:r>
            <a:endParaRPr lang="en-US" b="1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0" y="5447887"/>
            <a:ext cx="8999621" cy="27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4467" y="5690724"/>
            <a:ext cx="6861533" cy="707886"/>
          </a:xfrm>
          <a:prstGeom prst="rect">
            <a:avLst/>
          </a:prstGeom>
          <a:solidFill>
            <a:srgbClr val="FDF5D7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smtClean="0"/>
              <a:t>For D-PKE, </a:t>
            </a:r>
            <a:r>
              <a:rPr lang="en-US" sz="2000" dirty="0" smtClean="0"/>
              <a:t>msg needs to have good min entropy </a:t>
            </a:r>
          </a:p>
          <a:p>
            <a:r>
              <a:rPr lang="en-US" sz="2000" dirty="0" smtClean="0">
                <a:sym typeface="Wingdings" pitchFamily="2" charset="2"/>
              </a:rPr>
              <a:t> Want to encrypt large msg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1209636" y="4697128"/>
            <a:ext cx="3776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Orders of magnitude slower than symmetric  operations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3975234" y="4350619"/>
            <a:ext cx="468429" cy="452387"/>
          </a:xfrm>
          <a:custGeom>
            <a:avLst/>
            <a:gdLst>
              <a:gd name="connsiteX0" fmla="*/ 0 w 468429"/>
              <a:gd name="connsiteY0" fmla="*/ 452387 h 452387"/>
              <a:gd name="connsiteX1" fmla="*/ 308008 w 468429"/>
              <a:gd name="connsiteY1" fmla="*/ 336884 h 452387"/>
              <a:gd name="connsiteX2" fmla="*/ 442762 w 468429"/>
              <a:gd name="connsiteY2" fmla="*/ 182880 h 452387"/>
              <a:gd name="connsiteX3" fmla="*/ 462012 w 468429"/>
              <a:gd name="connsiteY3" fmla="*/ 0 h 45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29" h="452387">
                <a:moveTo>
                  <a:pt x="0" y="452387"/>
                </a:moveTo>
                <a:cubicBezTo>
                  <a:pt x="117107" y="417094"/>
                  <a:pt x="234214" y="381802"/>
                  <a:pt x="308008" y="336884"/>
                </a:cubicBezTo>
                <a:cubicBezTo>
                  <a:pt x="381802" y="291966"/>
                  <a:pt x="417095" y="239027"/>
                  <a:pt x="442762" y="182880"/>
                </a:cubicBezTo>
                <a:cubicBezTo>
                  <a:pt x="468429" y="126733"/>
                  <a:pt x="465220" y="63366"/>
                  <a:pt x="462012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856736" y="4095120"/>
            <a:ext cx="3648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Competitive on short msg, </a:t>
            </a:r>
          </a:p>
          <a:p>
            <a:r>
              <a:rPr lang="en-US" sz="2000" dirty="0" smtClean="0"/>
              <a:t>and very cheap on long msg</a:t>
            </a:r>
            <a:endParaRPr lang="en-US" sz="2000" dirty="0"/>
          </a:p>
        </p:txBody>
      </p:sp>
      <p:sp>
        <p:nvSpPr>
          <p:cNvPr id="36" name="Freeform 35"/>
          <p:cNvSpPr/>
          <p:nvPr/>
        </p:nvSpPr>
        <p:spPr>
          <a:xfrm>
            <a:off x="5621153" y="3351196"/>
            <a:ext cx="484473" cy="768417"/>
          </a:xfrm>
          <a:custGeom>
            <a:avLst/>
            <a:gdLst>
              <a:gd name="connsiteX0" fmla="*/ 269508 w 484473"/>
              <a:gd name="connsiteY0" fmla="*/ 768417 h 768417"/>
              <a:gd name="connsiteX1" fmla="*/ 57752 w 484473"/>
              <a:gd name="connsiteY1" fmla="*/ 595162 h 768417"/>
              <a:gd name="connsiteX2" fmla="*/ 19251 w 484473"/>
              <a:gd name="connsiteY2" fmla="*/ 123524 h 768417"/>
              <a:gd name="connsiteX3" fmla="*/ 173255 w 484473"/>
              <a:gd name="connsiteY3" fmla="*/ 17646 h 768417"/>
              <a:gd name="connsiteX4" fmla="*/ 433138 w 484473"/>
              <a:gd name="connsiteY4" fmla="*/ 17646 h 768417"/>
              <a:gd name="connsiteX5" fmla="*/ 481264 w 484473"/>
              <a:gd name="connsiteY5" fmla="*/ 123524 h 768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4473" h="768417">
                <a:moveTo>
                  <a:pt x="269508" y="768417"/>
                </a:moveTo>
                <a:cubicBezTo>
                  <a:pt x="184484" y="735530"/>
                  <a:pt x="99461" y="702644"/>
                  <a:pt x="57752" y="595162"/>
                </a:cubicBezTo>
                <a:cubicBezTo>
                  <a:pt x="16043" y="487680"/>
                  <a:pt x="0" y="219777"/>
                  <a:pt x="19251" y="123524"/>
                </a:cubicBezTo>
                <a:cubicBezTo>
                  <a:pt x="38502" y="27271"/>
                  <a:pt x="104274" y="35292"/>
                  <a:pt x="173255" y="17646"/>
                </a:cubicBezTo>
                <a:cubicBezTo>
                  <a:pt x="242236" y="0"/>
                  <a:pt x="381803" y="0"/>
                  <a:pt x="433138" y="17646"/>
                </a:cubicBezTo>
                <a:cubicBezTo>
                  <a:pt x="484473" y="35292"/>
                  <a:pt x="482868" y="79408"/>
                  <a:pt x="481264" y="123524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 animBg="1"/>
      <p:bldP spid="13" grpId="0" animBg="1"/>
      <p:bldP spid="20" grpId="0"/>
      <p:bldP spid="34" grpId="0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43" y="195158"/>
            <a:ext cx="3008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Results, continue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9068" y="1174274"/>
            <a:ext cx="77977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400" b="1" dirty="0" smtClean="0"/>
              <a:t>Prior ROM solutions 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[BBNRSSY09 , BBO07]</a:t>
            </a:r>
            <a:endParaRPr lang="en-US" sz="20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928123" y="1171546"/>
            <a:ext cx="0" cy="29095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4538" y="1975963"/>
            <a:ext cx="79910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47318" y="1171546"/>
            <a:ext cx="7978283" cy="1523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65452" y="1328225"/>
            <a:ext cx="2005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Our schemes</a:t>
            </a:r>
            <a:endParaRPr lang="en-US" sz="2400" b="1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1535538" y="1188013"/>
            <a:ext cx="0" cy="28930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47318" y="2062420"/>
            <a:ext cx="1211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Model</a:t>
            </a:r>
            <a:endParaRPr lang="en-US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097757" y="2052114"/>
            <a:ext cx="902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ROM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43169" y="2052114"/>
            <a:ext cx="2662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Standard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483218" y="2618073"/>
            <a:ext cx="804238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67163" y="2752822"/>
            <a:ext cx="1185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Speed</a:t>
            </a:r>
            <a:endParaRPr lang="en-US" sz="2000" b="1" dirty="0"/>
          </a:p>
        </p:txBody>
      </p:sp>
      <p:sp>
        <p:nvSpPr>
          <p:cNvPr id="35" name="Left Brace 34"/>
          <p:cNvSpPr/>
          <p:nvPr/>
        </p:nvSpPr>
        <p:spPr>
          <a:xfrm rot="16200000">
            <a:off x="3015451" y="2746079"/>
            <a:ext cx="320083" cy="1026459"/>
          </a:xfrm>
          <a:prstGeom prst="leftBrace">
            <a:avLst>
              <a:gd name="adj1" fmla="val 54885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924031" y="3437280"/>
            <a:ext cx="2121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12 cycles / byte</a:t>
            </a:r>
            <a:endParaRPr lang="en-US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1759271" y="2762447"/>
            <a:ext cx="2865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 RSA  + hashing</a:t>
            </a:r>
          </a:p>
        </p:txBody>
      </p:sp>
      <p:sp>
        <p:nvSpPr>
          <p:cNvPr id="38" name="Left Brace 37"/>
          <p:cNvSpPr/>
          <p:nvPr/>
        </p:nvSpPr>
        <p:spPr>
          <a:xfrm rot="16200000">
            <a:off x="6773794" y="2796939"/>
            <a:ext cx="320083" cy="1026459"/>
          </a:xfrm>
          <a:prstGeom prst="leftBrace">
            <a:avLst>
              <a:gd name="adj1" fmla="val 54885"/>
              <a:gd name="adj2" fmla="val 50000"/>
            </a:avLst>
          </a:prstGeom>
          <a:ln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245794" y="3493965"/>
            <a:ext cx="2279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33CC"/>
                </a:solidFill>
              </a:rPr>
              <a:t>&lt; 2 cycles / byte</a:t>
            </a:r>
            <a:endParaRPr lang="en-US" sz="2000" b="1" dirty="0">
              <a:solidFill>
                <a:srgbClr val="0033CC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37660" y="2814269"/>
            <a:ext cx="21064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 RSA  + hashing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275685" y="4774131"/>
            <a:ext cx="5953443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security, we want to encrypt large msg </a:t>
            </a:r>
          </a:p>
          <a:p>
            <a:r>
              <a:rPr lang="en-US" sz="2400" dirty="0" smtClean="0">
                <a:sym typeface="Wingdings" pitchFamily="2" charset="2"/>
              </a:rPr>
              <a:t> Hashing is a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significant</a:t>
            </a:r>
            <a:r>
              <a:rPr lang="en-US" sz="2400" dirty="0" smtClean="0">
                <a:sym typeface="Wingdings" pitchFamily="2" charset="2"/>
              </a:rPr>
              <a:t> factor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43" y="195158"/>
            <a:ext cx="574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Security of D-PKE: The IND notion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3733882" y="1058400"/>
            <a:ext cx="1601318" cy="367432"/>
          </a:xfrm>
          <a:prstGeom prst="rect">
            <a:avLst/>
          </a:prstGeom>
          <a:solidFill>
            <a:schemeClr val="accent2">
              <a:lumMod val="20000"/>
              <a:lumOff val="80000"/>
              <a:alpha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86400" y="1091078"/>
            <a:ext cx="2044800" cy="367432"/>
          </a:xfrm>
          <a:prstGeom prst="rect">
            <a:avLst/>
          </a:prstGeom>
          <a:solidFill>
            <a:schemeClr val="accent5">
              <a:lumMod val="20000"/>
              <a:lumOff val="80000"/>
              <a:alpha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48800" y="1843200"/>
            <a:ext cx="321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avoid brute-force attack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200000" y="1432800"/>
            <a:ext cx="228000" cy="475200"/>
          </a:xfrm>
          <a:custGeom>
            <a:avLst/>
            <a:gdLst>
              <a:gd name="connsiteX0" fmla="*/ 228000 w 228000"/>
              <a:gd name="connsiteY0" fmla="*/ 475200 h 475200"/>
              <a:gd name="connsiteX1" fmla="*/ 19200 w 228000"/>
              <a:gd name="connsiteY1" fmla="*/ 360000 h 475200"/>
              <a:gd name="connsiteX2" fmla="*/ 112800 w 228000"/>
              <a:gd name="connsiteY2" fmla="*/ 0 h 47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000" h="475200">
                <a:moveTo>
                  <a:pt x="228000" y="475200"/>
                </a:moveTo>
                <a:cubicBezTo>
                  <a:pt x="133200" y="457200"/>
                  <a:pt x="38400" y="439200"/>
                  <a:pt x="19200" y="360000"/>
                </a:cubicBezTo>
                <a:cubicBezTo>
                  <a:pt x="0" y="280800"/>
                  <a:pt x="56400" y="140400"/>
                  <a:pt x="112800" y="0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67200" y="1904168"/>
            <a:ext cx="2738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technical impossibility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261200" y="1490400"/>
            <a:ext cx="277200" cy="352800"/>
          </a:xfrm>
          <a:custGeom>
            <a:avLst/>
            <a:gdLst>
              <a:gd name="connsiteX0" fmla="*/ 277200 w 277200"/>
              <a:gd name="connsiteY0" fmla="*/ 662400 h 662400"/>
              <a:gd name="connsiteX1" fmla="*/ 18000 w 277200"/>
              <a:gd name="connsiteY1" fmla="*/ 439200 h 662400"/>
              <a:gd name="connsiteX2" fmla="*/ 169200 w 277200"/>
              <a:gd name="connsiteY2" fmla="*/ 0 h 6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7200" h="662400">
                <a:moveTo>
                  <a:pt x="277200" y="662400"/>
                </a:moveTo>
                <a:cubicBezTo>
                  <a:pt x="156600" y="606000"/>
                  <a:pt x="36000" y="549600"/>
                  <a:pt x="18000" y="439200"/>
                </a:cubicBezTo>
                <a:cubicBezTo>
                  <a:pt x="0" y="328800"/>
                  <a:pt x="84600" y="164400"/>
                  <a:pt x="169200" y="0"/>
                </a:cubicBezTo>
              </a:path>
            </a:pathLst>
          </a:custGeom>
          <a:ln>
            <a:solidFill>
              <a:srgbClr val="0033C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1942" y="1058400"/>
            <a:ext cx="8777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Intuition</a:t>
            </a:r>
            <a:r>
              <a:rPr lang="en-US" sz="2000" dirty="0" smtClean="0"/>
              <a:t>: Semantic security for unpredictable messages independent of </a:t>
            </a:r>
            <a:r>
              <a:rPr lang="en-US" sz="2000" dirty="0" smtClean="0">
                <a:latin typeface="cmmi10" pitchFamily="34" charset="0"/>
              </a:rPr>
              <a:t>pk</a:t>
            </a:r>
            <a:endParaRPr lang="en-US" sz="2000" dirty="0">
              <a:latin typeface="cmmi10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604" y="3118263"/>
            <a:ext cx="57308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 pitchFamily="34" charset="0"/>
              </a:rPr>
              <a:t>A</a:t>
            </a:r>
            <a:r>
              <a:rPr lang="en-US" sz="2000" baseline="-30000" dirty="0" smtClean="0"/>
              <a:t>1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65318" y="3117229"/>
            <a:ext cx="57308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 pitchFamily="34" charset="0"/>
              </a:rPr>
              <a:t>A</a:t>
            </a:r>
            <a:r>
              <a:rPr lang="en-US" sz="2000" baseline="-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" name="Picture 12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2004025" y="3141456"/>
            <a:ext cx="993179" cy="258413"/>
          </a:xfrm>
          <a:prstGeom prst="rect">
            <a:avLst/>
          </a:prstGeom>
        </p:spPr>
      </p:pic>
      <p:cxnSp>
        <p:nvCxnSpPr>
          <p:cNvPr id="15" name="Straight Arrow Connector 14"/>
          <p:cNvCxnSpPr>
            <a:stCxn id="10" idx="3"/>
          </p:cNvCxnSpPr>
          <p:nvPr/>
        </p:nvCxnSpPr>
        <p:spPr>
          <a:xfrm>
            <a:off x="1244686" y="3302929"/>
            <a:ext cx="650918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003" y="4014122"/>
            <a:ext cx="494207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Vectors of distinct, equal-length messages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2379204" y="3415997"/>
            <a:ext cx="214800" cy="648000"/>
          </a:xfrm>
          <a:custGeom>
            <a:avLst/>
            <a:gdLst>
              <a:gd name="connsiteX0" fmla="*/ 214800 w 214800"/>
              <a:gd name="connsiteY0" fmla="*/ 648000 h 648000"/>
              <a:gd name="connsiteX1" fmla="*/ 99600 w 214800"/>
              <a:gd name="connsiteY1" fmla="*/ 468000 h 648000"/>
              <a:gd name="connsiteX2" fmla="*/ 13200 w 214800"/>
              <a:gd name="connsiteY2" fmla="*/ 129600 h 648000"/>
              <a:gd name="connsiteX3" fmla="*/ 178800 w 214800"/>
              <a:gd name="connsiteY3" fmla="*/ 0 h 6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00" h="648000">
                <a:moveTo>
                  <a:pt x="214800" y="648000"/>
                </a:moveTo>
                <a:cubicBezTo>
                  <a:pt x="174000" y="601200"/>
                  <a:pt x="133200" y="554400"/>
                  <a:pt x="99600" y="468000"/>
                </a:cubicBezTo>
                <a:cubicBezTo>
                  <a:pt x="66000" y="381600"/>
                  <a:pt x="0" y="207600"/>
                  <a:pt x="13200" y="129600"/>
                </a:cubicBezTo>
                <a:cubicBezTo>
                  <a:pt x="26400" y="51600"/>
                  <a:pt x="102600" y="25800"/>
                  <a:pt x="178800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604" y="4414232"/>
            <a:ext cx="5789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Each </a:t>
            </a:r>
            <a:r>
              <a:rPr lang="en-US" sz="2000" dirty="0" smtClean="0">
                <a:latin typeface="cmmi10" pitchFamily="34" charset="0"/>
              </a:rPr>
              <a:t> m</a:t>
            </a:r>
            <a:r>
              <a:rPr lang="en-US" sz="2400" baseline="-30000" dirty="0" smtClean="0"/>
              <a:t>0</a:t>
            </a:r>
            <a:r>
              <a:rPr lang="en-US" sz="2000" dirty="0" smtClean="0"/>
              <a:t>[</a:t>
            </a:r>
            <a:r>
              <a:rPr lang="en-US" sz="2000" dirty="0" smtClean="0">
                <a:latin typeface="cmmi10" pitchFamily="34" charset="0"/>
              </a:rPr>
              <a:t>i</a:t>
            </a:r>
            <a:r>
              <a:rPr lang="en-US" sz="2000" dirty="0" smtClean="0"/>
              <a:t>], </a:t>
            </a:r>
            <a:r>
              <a:rPr lang="en-US" sz="2000" dirty="0" smtClean="0">
                <a:latin typeface="cmmi10" pitchFamily="34" charset="0"/>
              </a:rPr>
              <a:t>m</a:t>
            </a:r>
            <a:r>
              <a:rPr lang="en-US" sz="2400" baseline="-30000" dirty="0" smtClean="0"/>
              <a:t>1</a:t>
            </a:r>
            <a:r>
              <a:rPr lang="en-US" sz="2000" dirty="0" smtClean="0"/>
              <a:t>[</a:t>
            </a:r>
            <a:r>
              <a:rPr lang="en-US" sz="2000" dirty="0" smtClean="0">
                <a:latin typeface="cmmi10" pitchFamily="34" charset="0"/>
              </a:rPr>
              <a:t>i</a:t>
            </a:r>
            <a:r>
              <a:rPr lang="en-US" sz="2000" dirty="0" smtClean="0"/>
              <a:t>] have high min-entropy</a:t>
            </a:r>
            <a:endParaRPr lang="en-US" sz="2000" dirty="0"/>
          </a:p>
        </p:txBody>
      </p:sp>
      <p:pic>
        <p:nvPicPr>
          <p:cNvPr id="23" name="Picture 22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379200" y="5275022"/>
            <a:ext cx="1445954" cy="30935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48686" y="5276604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$</a:t>
            </a:r>
            <a:endParaRPr lang="en-US" sz="1400" dirty="0"/>
          </a:p>
        </p:txBody>
      </p:sp>
      <p:pic>
        <p:nvPicPr>
          <p:cNvPr id="28" name="Picture 27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2197295" y="5310577"/>
            <a:ext cx="1251505" cy="29015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449872" y="5276604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$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5978702" y="3086746"/>
            <a:ext cx="82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</a:t>
            </a:r>
            <a:endParaRPr lang="en-US" sz="2000" b="1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6314400" y="3309994"/>
            <a:ext cx="650918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887400" y="2784610"/>
            <a:ext cx="192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Encrypt </a:t>
            </a:r>
            <a:r>
              <a:rPr lang="en-US" sz="2000" b="1" dirty="0" smtClean="0"/>
              <a:t>m</a:t>
            </a:r>
            <a:r>
              <a:rPr lang="en-US" sz="2400" baseline="-30000" dirty="0" smtClean="0">
                <a:latin typeface="cmmi10" pitchFamily="34" charset="0"/>
              </a:rPr>
              <a:t>b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733882" y="3323667"/>
            <a:ext cx="2079518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538400" y="3309994"/>
            <a:ext cx="650918" cy="0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8340290" y="3181034"/>
            <a:ext cx="167112" cy="214376"/>
          </a:xfrm>
          <a:prstGeom prst="rect">
            <a:avLst/>
          </a:prstGeom>
        </p:spPr>
      </p:pic>
      <p:pic>
        <p:nvPicPr>
          <p:cNvPr id="37" name="Picture 36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4781930" y="5101389"/>
            <a:ext cx="4041144" cy="46947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964656" y="3908478"/>
            <a:ext cx="1147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mmi10" pitchFamily="34" charset="0"/>
              </a:rPr>
              <a:t>pk</a:t>
            </a:r>
            <a:endParaRPr lang="en-US" sz="2000" dirty="0">
              <a:latin typeface="cmmi10" pitchFamily="34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7261200" y="3486561"/>
            <a:ext cx="0" cy="421917"/>
          </a:xfrm>
          <a:prstGeom prst="straightConnector1">
            <a:avLst/>
          </a:prstGeom>
          <a:ln>
            <a:solidFill>
              <a:srgbClr val="0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8030348" y="195158"/>
            <a:ext cx="103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7030A0"/>
                </a:solidFill>
              </a:rPr>
              <a:t>[BBO07</a:t>
            </a:r>
            <a:r>
              <a:rPr lang="en-US" dirty="0" smtClean="0">
                <a:solidFill>
                  <a:srgbClr val="7030A0"/>
                </a:solidFill>
              </a:rPr>
              <a:t>]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/>
      <p:bldP spid="9" grpId="0" animBg="1"/>
      <p:bldP spid="10" grpId="0" animBg="1"/>
      <p:bldP spid="12" grpId="0" animBg="1"/>
      <p:bldP spid="17" grpId="0"/>
      <p:bldP spid="18" grpId="0" animBg="1"/>
      <p:bldP spid="19" grpId="0"/>
      <p:bldP spid="24" grpId="0"/>
      <p:bldP spid="27" grpId="0"/>
      <p:bldP spid="29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609600" y="2949765"/>
            <a:ext cx="3272118" cy="5777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sz="2400" dirty="0" smtClean="0"/>
              <a:t>: </a:t>
            </a:r>
            <a:r>
              <a:rPr lang="en-US" sz="2400" b="1" dirty="0" smtClean="0"/>
              <a:t>IND-CPA secure</a:t>
            </a:r>
            <a:endParaRPr lang="en-US" sz="20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71943" y="195158"/>
            <a:ext cx="4175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 D-PKE scheme  EwH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98158" y="293773"/>
            <a:ext cx="1468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[BBO07]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37618" y="1052610"/>
            <a:ext cx="4904260" cy="5905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1343590" y="1150410"/>
            <a:ext cx="4424821" cy="432957"/>
          </a:xfrm>
          <a:prstGeom prst="rect">
            <a:avLst/>
          </a:prstGeom>
        </p:spPr>
      </p:pic>
      <p:pic>
        <p:nvPicPr>
          <p:cNvPr id="8" name="Picture 7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840445" y="3160803"/>
            <a:ext cx="169633" cy="238803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5617691" y="3160803"/>
            <a:ext cx="3302586" cy="646331"/>
            <a:chOff x="4504984" y="3180899"/>
            <a:chExt cx="3302586" cy="646331"/>
          </a:xfrm>
        </p:grpSpPr>
        <p:sp>
          <p:nvSpPr>
            <p:cNvPr id="20" name="TextBox 19"/>
            <p:cNvSpPr txBox="1"/>
            <p:nvPr/>
          </p:nvSpPr>
          <p:spPr>
            <a:xfrm>
              <a:off x="4504984" y="3180899"/>
              <a:ext cx="3302586" cy="6463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 smtClean="0"/>
                <a:t>EwH[   , </a:t>
              </a:r>
              <a:r>
                <a:rPr lang="en-US" sz="2400" dirty="0" smtClean="0">
                  <a:latin typeface="cmmi10" pitchFamily="34" charset="0"/>
                </a:rPr>
                <a:t>H</a:t>
              </a:r>
              <a:r>
                <a:rPr lang="en-US" sz="2400" dirty="0" smtClean="0"/>
                <a:t>]: </a:t>
              </a:r>
              <a:r>
                <a:rPr lang="en-US" sz="2400" b="1" dirty="0" smtClean="0"/>
                <a:t>IND-secure</a:t>
              </a:r>
              <a:endParaRPr lang="en-US" sz="2000" dirty="0" smtClean="0">
                <a:solidFill>
                  <a:srgbClr val="7030A0"/>
                </a:solidFill>
              </a:endParaRPr>
            </a:p>
          </p:txBody>
        </p:sp>
        <p:pic>
          <p:nvPicPr>
            <p:cNvPr id="9" name="Picture 8" descr="addin_tmp.pn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9" cstate="print"/>
            <a:stretch>
              <a:fillRect/>
            </a:stretch>
          </p:blipFill>
          <p:spPr>
            <a:xfrm>
              <a:off x="5334608" y="3402881"/>
              <a:ext cx="165838" cy="233461"/>
            </a:xfrm>
            <a:prstGeom prst="rect">
              <a:avLst/>
            </a:prstGeom>
          </p:spPr>
        </p:pic>
      </p:grpSp>
      <p:sp>
        <p:nvSpPr>
          <p:cNvPr id="10" name="Left Brace 9"/>
          <p:cNvSpPr/>
          <p:nvPr/>
        </p:nvSpPr>
        <p:spPr>
          <a:xfrm rot="16200000">
            <a:off x="5031639" y="905574"/>
            <a:ext cx="279610" cy="1385823"/>
          </a:xfrm>
          <a:prstGeom prst="leftBrace">
            <a:avLst>
              <a:gd name="adj1" fmla="val 38272"/>
              <a:gd name="adj2" fmla="val 57258"/>
            </a:avLst>
          </a:prstGeom>
          <a:ln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13083" y="1805475"/>
            <a:ext cx="2506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(deterministic) coins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43590" y="1738291"/>
            <a:ext cx="3519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33CC"/>
                </a:solidFill>
              </a:rPr>
              <a:t>randomized PKE</a:t>
            </a:r>
            <a:endParaRPr lang="en-US" sz="2000" dirty="0">
              <a:solidFill>
                <a:srgbClr val="0033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3100" y="4441449"/>
            <a:ext cx="8950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 In the standard model: Can’t instantiate EwH </a:t>
            </a:r>
            <a:r>
              <a:rPr lang="en-US" sz="2000" b="1" dirty="0" smtClean="0">
                <a:solidFill>
                  <a:srgbClr val="FF0000"/>
                </a:solidFill>
              </a:rPr>
              <a:t>universally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3325906" y="1532956"/>
            <a:ext cx="251012" cy="367553"/>
          </a:xfrm>
          <a:custGeom>
            <a:avLst/>
            <a:gdLst>
              <a:gd name="connsiteX0" fmla="*/ 0 w 251012"/>
              <a:gd name="connsiteY0" fmla="*/ 367553 h 367553"/>
              <a:gd name="connsiteX1" fmla="*/ 224118 w 251012"/>
              <a:gd name="connsiteY1" fmla="*/ 242048 h 367553"/>
              <a:gd name="connsiteX2" fmla="*/ 161365 w 251012"/>
              <a:gd name="connsiteY2" fmla="*/ 0 h 367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012" h="367553">
                <a:moveTo>
                  <a:pt x="0" y="367553"/>
                </a:moveTo>
                <a:cubicBezTo>
                  <a:pt x="98612" y="335430"/>
                  <a:pt x="197224" y="303307"/>
                  <a:pt x="224118" y="242048"/>
                </a:cubicBezTo>
                <a:cubicBezTo>
                  <a:pt x="251012" y="180789"/>
                  <a:pt x="206188" y="90394"/>
                  <a:pt x="161365" y="0"/>
                </a:cubicBezTo>
              </a:path>
            </a:pathLst>
          </a:custGeom>
          <a:ln>
            <a:solidFill>
              <a:srgbClr val="0033C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" y="3611897"/>
            <a:ext cx="3272118" cy="5949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cmmi10" pitchFamily="34" charset="0"/>
              </a:rPr>
              <a:t>H </a:t>
            </a:r>
            <a:r>
              <a:rPr lang="en-US" sz="2400" dirty="0" smtClean="0"/>
              <a:t>  :</a:t>
            </a:r>
            <a:r>
              <a:rPr lang="en-US" sz="2400" b="1" dirty="0" smtClean="0"/>
              <a:t> random oracle</a:t>
            </a:r>
            <a:endParaRPr lang="en-US" dirty="0"/>
          </a:p>
        </p:txBody>
      </p:sp>
      <p:sp>
        <p:nvSpPr>
          <p:cNvPr id="19" name="Left Brace 18"/>
          <p:cNvSpPr/>
          <p:nvPr/>
        </p:nvSpPr>
        <p:spPr>
          <a:xfrm rot="10800000">
            <a:off x="4033473" y="2823278"/>
            <a:ext cx="279610" cy="1502261"/>
          </a:xfrm>
          <a:prstGeom prst="leftBrace">
            <a:avLst>
              <a:gd name="adj1" fmla="val 38272"/>
              <a:gd name="adj2" fmla="val 5725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41164" y="2305431"/>
            <a:ext cx="6672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 In the ROM: EwH is IND-secure </a:t>
            </a:r>
            <a:r>
              <a:rPr lang="en-US" sz="2000" dirty="0" smtClean="0">
                <a:solidFill>
                  <a:srgbClr val="7030A0"/>
                </a:solidFill>
              </a:rPr>
              <a:t>[BBO07]</a:t>
            </a:r>
            <a:endParaRPr lang="en-US" sz="2000" dirty="0"/>
          </a:p>
        </p:txBody>
      </p:sp>
      <p:sp>
        <p:nvSpPr>
          <p:cNvPr id="23" name="Down Arrow 22"/>
          <p:cNvSpPr/>
          <p:nvPr/>
        </p:nvSpPr>
        <p:spPr>
          <a:xfrm rot="16200000">
            <a:off x="4764356" y="3033399"/>
            <a:ext cx="304116" cy="875761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34697" y="5054321"/>
            <a:ext cx="8272885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Theorem</a:t>
            </a:r>
            <a:r>
              <a:rPr lang="en-US" sz="2000" dirty="0" smtClean="0"/>
              <a:t>: For each </a:t>
            </a:r>
            <a:r>
              <a:rPr lang="en-US" sz="2000" dirty="0" smtClean="0">
                <a:latin typeface="cmmi10" pitchFamily="34" charset="0"/>
              </a:rPr>
              <a:t>H</a:t>
            </a:r>
            <a:r>
              <a:rPr lang="en-US" sz="2000" dirty="0" smtClean="0"/>
              <a:t>  there is an IND-CPA secure      such that EwH[    , </a:t>
            </a:r>
            <a:r>
              <a:rPr lang="en-US" sz="2000" dirty="0" smtClean="0">
                <a:latin typeface="cmmi10" pitchFamily="34" charset="0"/>
              </a:rPr>
              <a:t>H</a:t>
            </a:r>
            <a:r>
              <a:rPr lang="en-US" sz="2000" dirty="0" smtClean="0"/>
              <a:t>] sends messages in the clear</a:t>
            </a:r>
            <a:endParaRPr lang="en-US" sz="2000" dirty="0"/>
          </a:p>
        </p:txBody>
      </p:sp>
      <p:pic>
        <p:nvPicPr>
          <p:cNvPr id="28" name="Picture 27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978492" y="5127066"/>
            <a:ext cx="161261" cy="2270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29" name="Picture 28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7908107" y="5113212"/>
            <a:ext cx="161261" cy="2270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30" name="TextBox 29"/>
          <p:cNvSpPr txBox="1"/>
          <p:nvPr/>
        </p:nvSpPr>
        <p:spPr>
          <a:xfrm>
            <a:off x="434697" y="6027003"/>
            <a:ext cx="448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Independently discovered by </a:t>
            </a:r>
            <a:r>
              <a:rPr lang="en-US" dirty="0" smtClean="0">
                <a:solidFill>
                  <a:srgbClr val="7030A0"/>
                </a:solidFill>
              </a:rPr>
              <a:t>[BFM15]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229754" y="5264727"/>
            <a:ext cx="310573" cy="935182"/>
          </a:xfrm>
          <a:custGeom>
            <a:avLst/>
            <a:gdLst>
              <a:gd name="connsiteX0" fmla="*/ 269010 w 310573"/>
              <a:gd name="connsiteY0" fmla="*/ 935182 h 935182"/>
              <a:gd name="connsiteX1" fmla="*/ 109682 w 310573"/>
              <a:gd name="connsiteY1" fmla="*/ 630382 h 935182"/>
              <a:gd name="connsiteX2" fmla="*/ 33482 w 310573"/>
              <a:gd name="connsiteY2" fmla="*/ 200891 h 935182"/>
              <a:gd name="connsiteX3" fmla="*/ 310573 w 310573"/>
              <a:gd name="connsiteY3" fmla="*/ 0 h 935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573" h="935182">
                <a:moveTo>
                  <a:pt x="269010" y="935182"/>
                </a:moveTo>
                <a:cubicBezTo>
                  <a:pt x="208973" y="843973"/>
                  <a:pt x="148937" y="752764"/>
                  <a:pt x="109682" y="630382"/>
                </a:cubicBezTo>
                <a:cubicBezTo>
                  <a:pt x="70427" y="508000"/>
                  <a:pt x="0" y="305955"/>
                  <a:pt x="33482" y="200891"/>
                </a:cubicBezTo>
                <a:cubicBezTo>
                  <a:pt x="66964" y="95827"/>
                  <a:pt x="188768" y="47913"/>
                  <a:pt x="310573" y="0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617691" y="5887616"/>
            <a:ext cx="2451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Contrived, based on iO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5683897" y="5365102"/>
            <a:ext cx="287695" cy="615820"/>
          </a:xfrm>
          <a:custGeom>
            <a:avLst/>
            <a:gdLst>
              <a:gd name="connsiteX0" fmla="*/ 119744 w 287695"/>
              <a:gd name="connsiteY0" fmla="*/ 615820 h 615820"/>
              <a:gd name="connsiteX1" fmla="*/ 7776 w 287695"/>
              <a:gd name="connsiteY1" fmla="*/ 457200 h 615820"/>
              <a:gd name="connsiteX2" fmla="*/ 73091 w 287695"/>
              <a:gd name="connsiteY2" fmla="*/ 149290 h 615820"/>
              <a:gd name="connsiteX3" fmla="*/ 287695 w 287695"/>
              <a:gd name="connsiteY3" fmla="*/ 0 h 615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695" h="615820">
                <a:moveTo>
                  <a:pt x="119744" y="615820"/>
                </a:moveTo>
                <a:cubicBezTo>
                  <a:pt x="67648" y="575387"/>
                  <a:pt x="15552" y="534955"/>
                  <a:pt x="7776" y="457200"/>
                </a:cubicBezTo>
                <a:cubicBezTo>
                  <a:pt x="0" y="379445"/>
                  <a:pt x="26438" y="225490"/>
                  <a:pt x="73091" y="149290"/>
                </a:cubicBezTo>
                <a:cubicBezTo>
                  <a:pt x="119744" y="73090"/>
                  <a:pt x="203719" y="36545"/>
                  <a:pt x="287695" y="0"/>
                </a:cubicBezTo>
              </a:path>
            </a:pathLst>
          </a:custGeom>
          <a:ln>
            <a:solidFill>
              <a:srgbClr val="0033C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4" grpId="0"/>
      <p:bldP spid="18" grpId="0" animBg="1"/>
      <p:bldP spid="19" grpId="0" animBg="1"/>
      <p:bldP spid="21" grpId="0"/>
      <p:bldP spid="23" grpId="0" animBg="1"/>
      <p:bldP spid="25" grpId="0" animBg="1"/>
      <p:bldP spid="30" grpId="0"/>
      <p:bldP spid="31" grpId="0" animBg="1"/>
      <p:bldP spid="32" grpId="0"/>
      <p:bldP spid="3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6|42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5.6985"/>
  <p:tag name="ORIGINALWIDTH" val="720"/>
  <p:tag name="LATEXADDIN" val="\documentclass{article}&#10;\usepackage{amsmath}&#10;\pagestyle{empty}&#10;\begin{document}&#10;&#10;$\mathbf{Adv}^{\mathrm{ind}}_{{\cal E}, A}(k) = 2\Pr[b = b'] - 1$&#10;&#10;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3|16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0.45008"/>
  <p:tag name="ORIGINALWIDTH" val="720"/>
  <p:tag name="LATEXADDIN" val="\documentclass{article}&#10;\usepackage{amsmath}&#10;\pagestyle{empty}&#10;\newcommand{\calE}{{\mathcal E}}&#10;\newcommand{\pk}{pk}&#10;\begin{document}&#10;&#10;$\calE_{\pk \| K}(m) = \overline{\calE}_{\pk}(m; H_K(m))$&#10;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2.5"/>
  <p:tag name="ORIGINALWIDTH" val="51.5"/>
  <p:tag name="LATEXADDIN" val="\documentclass{article}&#10;\usepackage{amsmath}&#10;\pagestyle{empty}&#10;\begin{document}&#10;&#10;&#10;$\overline{\mathcal E}$&#10;&#10;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2.5"/>
  <p:tag name="ORIGINALWIDTH" val="51.5"/>
  <p:tag name="LATEXADDIN" val="\documentclass{article}&#10;\usepackage{amsmath}&#10;\pagestyle{empty}&#10;\begin{document}&#10;&#10;&#10;$\overline{\mathcal E}$&#10;&#10;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2.5"/>
  <p:tag name="ORIGINALWIDTH" val="51.5"/>
  <p:tag name="LATEXADDIN" val="\documentclass{article}&#10;\usepackage{amsmath}&#10;\pagestyle{empty}&#10;\begin{document}&#10;&#10;&#10;$\overline{\mathcal E}$&#10;&#10;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2.5"/>
  <p:tag name="ORIGINALWIDTH" val="51.5"/>
  <p:tag name="LATEXADDIN" val="\documentclass{article}&#10;\usepackage{amsmath}&#10;\pagestyle{empty}&#10;\begin{document}&#10;&#10;&#10;$\overline{\mathcal E}$&#10;&#10;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|5|23.1|29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2.5"/>
  <p:tag name="ORIGINALWIDTH" val="51.5"/>
  <p:tag name="LATEXADDIN" val="\documentclass{article}&#10;\usepackage{amsmath}&#10;\pagestyle{empty}&#10;\begin{document}&#10;&#10;&#10;$\overline{\mathcal E}$&#10;&#10;&#10;\end{document}"/>
  <p:tag name="IGUANATEXSIZE" val="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3.5"/>
  <p:tag name="ORIGINALWIDTH" val="49.5"/>
  <p:tag name="LATEXADDIN" val="\documentclass{article}&#10;\usepackage{amsmath}&#10;\pagestyle{empty}&#10;\begin{document}&#10;&#10;$b'$&#10;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7|16.3|1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1"/>
  <p:tag name="ORIGINALWIDTH" val="60"/>
  <p:tag name="LATEXADDIN" val="\documentclass{article}&#10;\usepackage{amsmath}&#10;\pagestyle{empty}&#10;\begin{document}&#10;&#10;&#10;$1^\ell$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3.5"/>
  <p:tag name="ORIGINALWIDTH" val="49.5"/>
  <p:tag name="LATEXADDIN" val="\documentclass{article}&#10;\usepackage{amsmath}&#10;\pagestyle{empty}&#10;\begin{document}&#10;&#10;$b'$&#10;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7|12.1|9.6|25.9|11.9|21.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3.5"/>
  <p:tag name="ORIGINALWIDTH" val="63"/>
  <p:tag name="LATEXADDIN" val="\documentclass{article}&#10;\usepackage{amsmath}&#10;\pagestyle{empty}&#10;\begin{document}&#10;&#10;$x'$&#10;&#10;&#10;\end{document}"/>
  <p:tag name="IGUANATEXSIZE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1"/>
  <p:tag name="ORIGINALWIDTH" val="60"/>
  <p:tag name="LATEXADDIN" val="\documentclass{article}&#10;\usepackage{amsmath}&#10;\pagestyle{empty}&#10;\begin{document}&#10;&#10;&#10;$1^\ell$&#10;&#10;\end{document}"/>
  <p:tag name="IGUANATEXSIZE" val="2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5.1189"/>
  <p:tag name="ORIGINALWIDTH" val="720"/>
  <p:tag name="LATEXADDIN" val="\documentclass{article}&#10;\usepackage{amsmath}&#10;\pagestyle{empty}&#10;\newcommand{\lk}{\mathsl{lk}}&#10;\newcommand{\ltf}{\mathsf{LT}}&#10;\newcommand{\ltfEKg}{\ltf.\mathsf{EKg}}&#10;\newcommand{\ltfLKg}{\ltf.\mathsf{LKg}}&#10;\newcommand{\ltfEv}{\ltf.\mathsf{Ev}}&#10;\newcommand{\ltfInv}{\ltf.\mathsf{Inv}}&#10;&#10;\begin{document}&#10;&#10;$\ltf = (\ltfEKg, \ltfLKg, \ltfEv, \ltfInv)$&#10;&#10;&#10;\end{document}"/>
  <p:tag name="IGUANATEXSIZE" val="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1.24685"/>
  <p:tag name="ORIGINALWIDTH" val="720"/>
  <p:tag name="LATEXADDIN" val="\documentclass{article}&#10;\usepackage{amsmath}&#10;\pagestyle{empty}&#10;\newcommand{\lk}{\mathsl{lk}}&#10;\newcommand{\ltf}{\mathsf{LT}}&#10;\newcommand{\ltfEKg}{\ltf.\mathsf{EKg}}&#10;\newcommand{\ltfLKg}{\ltf.\mathsf{LKg}}&#10;\newcommand{\ltfEv}{\ltf.\mathsf{Ev}}&#10;\newcommand{\ltfInv}{\ltf.\mathsf{Inv}}&#10;&#10;\begin{document}&#10;&#10;$(ek, dk) \gets \ltfEKg(1^k)$&#10;&#10;&#10;\end{document}"/>
  <p:tag name="IGUANATEXSIZE" val="2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619.5"/>
  <p:tag name="LATEXADDIN" val="\documentclass{article}&#10;\usepackage{amsmath}&#10;\pagestyle{empty}&#10;\newcommand{\lk}{\mathsl{lk}}&#10;\newcommand{\ltf}{\mathsf{LT}}&#10;\newcommand{\ltfEKg}{\ltf.\mathsf{EKg}}&#10;\newcommand{\ltfLKg}{\ltf.\mathsf{LKg}}&#10;\newcommand{\ltfEv}{\ltf.\mathsf{Ev}}&#10;\newcommand{\ltfInv}{\ltf.\mathsf{Inv}}&#10;&#10;\begin{document}&#10;&#10;$c \gets \ltfEv(ek, m)$&#10;&#10;&#10;\end{document}"/>
  <p:tag name="IGUANATEXSIZE" val="2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641"/>
  <p:tag name="LATEXADDIN" val="\documentclass{article}&#10;\usepackage{amsmath}&#10;\pagestyle{empty}&#10;\newcommand{\lk}{\mathsl{lk}}&#10;\newcommand{\ltf}{\mathsf{LT}}&#10;\newcommand{\ltfEKg}{\ltf.\mathsf{EKg}}&#10;\newcommand{\ltfLKg}{\ltf.\mathsf{LKg}}&#10;\newcommand{\ltfEv}{\ltf.\mathsf{Ev}}&#10;\newcommand{\ltfInv}{\ltf.\mathsf{Inv}}&#10;&#10;\begin{document}&#10;&#10;$m \gets \ltfInv(dk, c)$&#10;&#10;&#10;\end{document}"/>
  <p:tag name="IGUANATEXSIZE" val="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90.5"/>
  <p:tag name="ORIGINALWIDTH" val="599.5"/>
  <p:tag name="LATEXADDIN" val="\documentclass{article}&#10;\usepackage{amsmath}&#10;\pagestyle{empty}&#10;\newcommand{\lk}{\mathsl{lk}}&#10;\newcommand{\ltf}{\mathsf{LT}}&#10;\newcommand{\ltfEKg}{\ltf.\mathsf{EKg}}&#10;\newcommand{\ltfLKg}{\ltf.\mathsf{LKg}}&#10;\newcommand{\ltfEv}{\ltf.\mathsf{Ev}}&#10;\newcommand{\ltfInv}{\ltf.\mathsf{Inv}}&#10;&#10;\begin{document}&#10;&#10;$lk \gets \ltfLKg(1^k)$&#10;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9|18.2|4.1|13.8|18.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387.5"/>
  <p:tag name="LATEXADDIN" val="\documentclass{article}&#10;\usepackage{amsmath}&#10;\pagestyle{empty}&#10;\newcommand{\lk}{\mathsl{lk}}&#10;\newcommand{\ltf}{\mathsf{LT}}&#10;\newcommand{\ltfEKg}{\ltf.\mathsf{EKg}}&#10;\newcommand{\ltfLKg}{\ltf.\mathsf{LKg}}&#10;\newcommand{\ltfEv}{\ltf.\mathsf{Ev}}&#10;\newcommand{\ltfInv}{\ltf.\mathsf{Inv}}&#10;&#10;\begin{document}&#10;&#10;$\ltfEv(lk, \cdot)$&#10;&#10;&#10;\end{document}"/>
  <p:tag name="IGUANATEXSIZE" val="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319"/>
  <p:tag name="LATEXADDIN" val="\documentclass{article}&#10;\usepackage{amsmath}&#10;\pagestyle{empty}&#10;\begin{document}&#10;&#10;$(\mathbf{m}_0, \mathbf{m}_1)$&#10;&#10;&#10;\end{document}"/>
  <p:tag name="IGUANATEXSIZE" val="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3.5"/>
  <p:tag name="ORIGINALWIDTH" val="49.5"/>
  <p:tag name="LATEXADDIN" val="\documentclass{article}&#10;\usepackage{amsmath}&#10;\pagestyle{empty}&#10;\begin{document}&#10;&#10;$b'$&#10;&#10;&#10;\end{document}"/>
  <p:tag name="IGUANATEXSIZE" val="2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358"/>
  <p:tag name="LATEXADDIN" val="\documentclass{article}&#10;\usepackage{amsmath}&#10;\pagestyle{empty}&#10;\begin{document}&#10;&#10;$b \gets \{0, 1\}$&#10;&#10;&#10;\end{document}"/>
  <p:tag name="IGUANATEXSIZE" val="2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1.24685"/>
  <p:tag name="ORIGINALWIDTH" val="720"/>
  <p:tag name="LATEXADDIN" val="\documentclass{article}&#10;\usepackage{amsmath}&#10;\pagestyle{empty}&#10;\newcommand{\lk}{\mathsl{lk}}&#10;\newcommand{\ltf}{\mathsf{LT}}&#10;\newcommand{\ltfEKg}{\ltf.\mathsf{EKg}}&#10;\newcommand{\ltfLKg}{\ltf.\mathsf{LKg}}&#10;\newcommand{\ltfEv}{\ltf.\mathsf{Ev}}&#10;\newcommand{\ltfInv}{\ltf.\mathsf{Inv}}&#10;&#10;\begin{document}&#10;&#10;$(ek, dk) \gets \ltfEKg(1^k)$&#10;&#10;&#10;\end{document}"/>
  <p:tag name="IGUANATEXSIZE" val="2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319"/>
  <p:tag name="LATEXADDIN" val="\documentclass{article}&#10;\usepackage{amsmath}&#10;\pagestyle{empty}&#10;\begin{document}&#10;&#10;$(\mathbf{m}_0, \mathbf{m}_1)$&#10;&#10;&#10;\end{document}"/>
  <p:tag name="IGUANATEXSIZE" val="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3.5"/>
  <p:tag name="ORIGINALWIDTH" val="49.5"/>
  <p:tag name="LATEXADDIN" val="\documentclass{article}&#10;\usepackage{amsmath}&#10;\pagestyle{empty}&#10;\begin{document}&#10;&#10;$b'$&#10;&#10;&#10;\end{document}"/>
  <p:tag name="IGUANATEXSIZE" val="2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358"/>
  <p:tag name="LATEXADDIN" val="\documentclass{article}&#10;\usepackage{amsmath}&#10;\pagestyle{empty}&#10;\begin{document}&#10;&#10;$b \gets \{0, 1\}$&#10;&#10;&#10;\end{document}"/>
  <p:tag name="IGUANATEXSIZE" val="2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90.5"/>
  <p:tag name="ORIGINALWIDTH" val="599.5"/>
  <p:tag name="LATEXADDIN" val="\documentclass{article}&#10;\usepackage{amsmath}&#10;\pagestyle{empty}&#10;\newcommand{\lk}{\mathsl{lk}}&#10;\newcommand{\ltf}{\mathsf{LT}}&#10;\newcommand{\ltfEKg}{\ltf.\mathsf{EKg}}&#10;\newcommand{\ltfLKg}{\ltf.\mathsf{LKg}}&#10;\newcommand{\ltfEv}{\ltf.\mathsf{Ev}}&#10;\newcommand{\ltfInv}{\ltf.\mathsf{Inv}}&#10;&#10;\begin{document}&#10;&#10;$lk \gets \ltfLKg(1^k)$&#10;&#10;&#10;\end{document}"/>
  <p:tag name="IGUANATEXSIZE" val="2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5.12968"/>
  <p:tag name="ORIGINALWIDTH" val="720"/>
  <p:tag name="LATEXADDIN" val="\documentclass{article}&#10;\usepackage{amsmath}&#10;\pagestyle{empty}&#10;\begin{document}&#10;&#10;&#10;$\Pr[A^{G_1} \Rightarrow \mathsf{true}]&#10;- \Pr[A^{G_2} \Rightarrow \mathsf{true}]$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8.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319"/>
  <p:tag name="LATEXADDIN" val="\documentclass{article}&#10;\usepackage{amsmath}&#10;\pagestyle{empty}&#10;\begin{document}&#10;&#10;$(\mathbf{m}_0, \mathbf{m}_1)$&#10;&#10;&#10;\end{document}"/>
  <p:tag name="IGUANATEXSIZE" val="2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358"/>
  <p:tag name="LATEXADDIN" val="\documentclass{article}&#10;\usepackage{amsmath}&#10;\pagestyle{empty}&#10;\begin{document}&#10;&#10;$b \gets \{0, 1\}$&#10;&#10;&#10;\end{document}"/>
  <p:tag name="IGUANATEXSIZE" val="2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3.5"/>
  <p:tag name="ORIGINALWIDTH" val="49.5"/>
  <p:tag name="LATEXADDIN" val="\documentclass{article}&#10;\usepackage{amsmath}&#10;\pagestyle{empty}&#10;\begin{document}&#10;&#10;$b'$&#10;&#10;&#10;\end{document}"/>
  <p:tag name="IGUANATEXSIZE" val="2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253.5"/>
  <p:tag name="LATEXADDIN" val="\documentclass{article}&#10;\usepackage{amsmath}&#10;\pagestyle{empty}&#10;\begin{document}&#10;&#10;&#10;$(b = b')$&#10;&#10;\end{document}"/>
  <p:tag name="IGUANATEXSIZE" val="2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0.5"/>
  <p:tag name="ORIGINALWIDTH" val="103.5"/>
  <p:tag name="LATEXADDIN" val="\documentclass{article}&#10;\usepackage{amsmath}&#10;\pagestyle{empty}&#10;\begin{document}&#10;&#10;$\mathbf{m}_b$&#10;&#10;&#10;\end{document}"/>
  <p:tag name="IGUANATEXSIZE" val="2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90.5"/>
  <p:tag name="ORIGINALWIDTH" val="599.5"/>
  <p:tag name="LATEXADDIN" val="\documentclass{article}&#10;\usepackage{amsmath}&#10;\pagestyle{empty}&#10;\newcommand{\lk}{\mathsl{lk}}&#10;\newcommand{\ltf}{\mathsf{LT}}&#10;\newcommand{\ltfEKg}{\ltf.\mathsf{EKg}}&#10;\newcommand{\ltfLKg}{\ltf.\mathsf{LKg}}&#10;\newcommand{\ltfEv}{\ltf.\mathsf{Ev}}&#10;\newcommand{\ltfInv}{\ltf.\mathsf{Inv}}&#10;&#10;\begin{document}&#10;&#10;$lk \gets \ltfLKg(1^k)$&#10;&#10;&#10;\end{document}"/>
  <p:tag name="IGUANATEXSIZE" val="2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1.01693"/>
  <p:tag name="ORIGINALWIDTH" val="720"/>
  <p:tag name="LATEXADDIN" val="\documentclass{article}&#10;\usepackage{amsmath}&#10;\pagestyle{empty}&#10;\newcommand{\calE}{{\mathcal E}}&#10;\newcommand{\pk}{pk}&#10;\begin{document}&#10;&#10;$\calE_{\pk \| K}(m; r) = \overline{\calE}_{\pk}(m; H_K(r \| m))$&#10;&#10;&#10;\end{document}"/>
  <p:tag name="IGUANATEXSIZE" val="2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2.5"/>
  <p:tag name="ORIGINALWIDTH" val="51.5"/>
  <p:tag name="LATEXADDIN" val="\documentclass{article}&#10;\usepackage{amsmath}&#10;\pagestyle{empty}&#10;\begin{document}&#10;&#10;&#10;$\overline{\mathcal E}$&#10;&#10;&#10;\end{document}"/>
  <p:tag name="IGUANATEXSIZE" val="2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72622"/>
  <p:tag name="ORIGINALWIDTH" val="720"/>
  <p:tag name="LATEXADDIN" val="\documentclass{article}&#10;\usepackage{amsmath}&#10;\pagestyle{empty}&#10;\begin{document}&#10;&#10;&#10;&#10;\[&#10;\mathbf{Coll}_{F}(m, m') = &#10;\max_{x \ne x', |x| \leq m, |x'| \leq m'} \Bigl\{ \Pr_{K \gets {\cal K}}&#10;[F_K(x) = F_K(x')]\Bigr\}\]&#10;&#10;&#10;\end{document}"/>
  <p:tag name="IGUANATEXSIZE" val="2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0"/>
  <p:tag name="ORIGINALWIDTH" val="119"/>
  <p:tag name="LATEXADDIN" val="\documentclass{article}&#10;\usepackage{amsmath}&#10;\pagestyle{empty}&#10;\begin{document}&#10;&#10;&#10;$h_{K'}$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5|12.9|3.2|28.8|7.8|9.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70"/>
  <p:tag name="ORIGINALWIDTH" val="119"/>
  <p:tag name="LATEXADDIN" val="\documentclass{article}&#10;\usepackage{amsmath}&#10;\pagestyle{empty}&#10;\begin{document}&#10;&#10;&#10;$h_{K'}$&#10;&#10;\end{document}"/>
  <p:tag name="IGUANATEXSIZE" val="2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2.5"/>
  <p:tag name="ORIGINALWIDTH" val="91"/>
  <p:tag name="LATEXADDIN" val="\documentclass{article}&#10;\usepackage{amsmath}&#10;\pagestyle{empty}&#10;\begin{document}&#10;&#10;$K'$&#10;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319"/>
  <p:tag name="LATEXADDIN" val="\documentclass{article}&#10;\usepackage{amsmath}&#10;\pagestyle{empty}&#10;\begin{document}&#10;&#10;$(\mathbf{m}_0, \mathbf{m}_1)$&#10;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90.5"/>
  <p:tag name="ORIGINALWIDTH" val="423"/>
  <p:tag name="LATEXADDIN" val="\documentclass{article}&#10;\usepackage{amsmath}&#10;\pagestyle{empty}&#10;\newcommand{\getsr}{{\:\stackrel{\scriptscriptstyle \$}{\leftarrow}\:}}&#10;\begin{document}&#10;&#10;$pk \gets {\cal K}(1^k)$&#10;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83"/>
  <p:tag name="ORIGINALWIDTH" val="358"/>
  <p:tag name="LATEXADDIN" val="\documentclass{article}&#10;\usepackage{amsmath}&#10;\pagestyle{empty}&#10;\begin{document}&#10;&#10;$b \gets \{0, 1\}$&#10;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3.5"/>
  <p:tag name="ORIGINALWIDTH" val="49.5"/>
  <p:tag name="LATEXADDIN" val="\documentclass{article}&#10;\usepackage{amsmath}&#10;\pagestyle{empty}&#10;\begin{document}&#10;&#10;$b'$&#10;&#10;&#10;\end{document}"/>
  <p:tag name="IGUANATEXSIZE" val="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25005</TotalTime>
  <Words>1187</Words>
  <Application>Microsoft Office PowerPoint</Application>
  <PresentationFormat>On-screen Show (4:3)</PresentationFormat>
  <Paragraphs>281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Arial</vt:lpstr>
      <vt:lpstr>Cambria</vt:lpstr>
      <vt:lpstr>eusm8</vt:lpstr>
      <vt:lpstr>cmmi10</vt:lpstr>
      <vt:lpstr>Wingdings</vt:lpstr>
      <vt:lpstr>cmcsc10</vt:lpstr>
      <vt:lpstr>cmtex10</vt:lpstr>
      <vt:lpstr>Symbol</vt:lpstr>
      <vt:lpstr>cmss10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rogaway</dc:creator>
  <cp:lastModifiedBy>Hoang Viet Tung</cp:lastModifiedBy>
  <cp:revision>1714</cp:revision>
  <dcterms:created xsi:type="dcterms:W3CDTF">2012-02-09T21:04:38Z</dcterms:created>
  <dcterms:modified xsi:type="dcterms:W3CDTF">2015-04-28T19:16:02Z</dcterms:modified>
</cp:coreProperties>
</file>