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7" r:id="rId12"/>
    <p:sldId id="326" r:id="rId13"/>
    <p:sldId id="329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3A3A3A"/>
    <a:srgbClr val="1D1D1D"/>
    <a:srgbClr val="DDD9C3"/>
    <a:srgbClr val="2D63A2"/>
    <a:srgbClr val="6C9CD6"/>
    <a:srgbClr val="204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87912" autoAdjust="0"/>
  </p:normalViewPr>
  <p:slideViewPr>
    <p:cSldViewPr>
      <p:cViewPr varScale="1">
        <p:scale>
          <a:sx n="70" d="100"/>
          <a:sy n="70" d="100"/>
        </p:scale>
        <p:origin x="47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840A9C-EE9C-4736-B168-E8CF2D6C4295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F0A-7D43-4AFB-9D88-0717C3293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1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F0A-7D43-4AFB-9D88-0717C32935A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36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F0A-7D43-4AFB-9D88-0717C32935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891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14" descr="ut_pp3_e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" y="0"/>
            <a:ext cx="443152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1"/>
          <p:cNvSpPr>
            <a:spLocks noChangeArrowheads="1"/>
          </p:cNvSpPr>
          <p:nvPr userDrawn="1"/>
        </p:nvSpPr>
        <p:spPr bwMode="auto">
          <a:xfrm>
            <a:off x="4431530" y="0"/>
            <a:ext cx="4780709" cy="685800"/>
          </a:xfrm>
          <a:prstGeom prst="rect">
            <a:avLst/>
          </a:prstGeom>
          <a:gradFill rotWithShape="1">
            <a:gsLst>
              <a:gs pos="9000">
                <a:schemeClr val="bg1"/>
              </a:gs>
              <a:gs pos="54000">
                <a:srgbClr val="6C9CD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below header"/>
          <p:cNvSpPr>
            <a:spLocks noChangeShapeType="1"/>
          </p:cNvSpPr>
          <p:nvPr userDrawn="1"/>
        </p:nvSpPr>
        <p:spPr bwMode="auto">
          <a:xfrm>
            <a:off x="0" y="685800"/>
            <a:ext cx="9161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0" y="6553200"/>
            <a:ext cx="3810000" cy="304800"/>
          </a:xfrm>
        </p:spPr>
        <p:txBody>
          <a:bodyPr>
            <a:noAutofit/>
          </a:bodyPr>
          <a:lstStyle>
            <a:lvl1pPr marL="0" indent="0" algn="r"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Event name</a:t>
            </a:r>
          </a:p>
        </p:txBody>
      </p:sp>
    </p:spTree>
    <p:extLst>
      <p:ext uri="{BB962C8B-B14F-4D97-AF65-F5344CB8AC3E}">
        <p14:creationId xmlns:p14="http://schemas.microsoft.com/office/powerpoint/2010/main" val="3401589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below title"/>
          <p:cNvSpPr>
            <a:spLocks noChangeShapeType="1"/>
          </p:cNvSpPr>
          <p:nvPr userDrawn="1"/>
        </p:nvSpPr>
        <p:spPr bwMode="auto">
          <a:xfrm>
            <a:off x="533400" y="1219200"/>
            <a:ext cx="8083550" cy="0"/>
          </a:xfrm>
          <a:prstGeom prst="line">
            <a:avLst/>
          </a:prstGeom>
          <a:noFill/>
          <a:ln w="25400">
            <a:solidFill>
              <a:srgbClr val="6C9CD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68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24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Line below title"/>
          <p:cNvSpPr>
            <a:spLocks noChangeShapeType="1"/>
          </p:cNvSpPr>
          <p:nvPr userDrawn="1"/>
        </p:nvSpPr>
        <p:spPr bwMode="auto">
          <a:xfrm>
            <a:off x="533400" y="1219200"/>
            <a:ext cx="8083550" cy="0"/>
          </a:xfrm>
          <a:prstGeom prst="line">
            <a:avLst/>
          </a:prstGeom>
          <a:noFill/>
          <a:ln w="25400">
            <a:solidFill>
              <a:srgbClr val="6C9CD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57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42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ine below title"/>
          <p:cNvSpPr>
            <a:spLocks noChangeShapeType="1"/>
          </p:cNvSpPr>
          <p:nvPr userDrawn="1"/>
        </p:nvSpPr>
        <p:spPr bwMode="auto">
          <a:xfrm>
            <a:off x="533400" y="1219200"/>
            <a:ext cx="8083550" cy="0"/>
          </a:xfrm>
          <a:prstGeom prst="line">
            <a:avLst/>
          </a:prstGeom>
          <a:noFill/>
          <a:ln w="25400">
            <a:solidFill>
              <a:srgbClr val="6C9CD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38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Line below title"/>
          <p:cNvSpPr>
            <a:spLocks noChangeShapeType="1"/>
          </p:cNvSpPr>
          <p:nvPr userDrawn="1"/>
        </p:nvSpPr>
        <p:spPr bwMode="auto">
          <a:xfrm>
            <a:off x="533400" y="1219200"/>
            <a:ext cx="8083550" cy="0"/>
          </a:xfrm>
          <a:prstGeom prst="line">
            <a:avLst/>
          </a:prstGeom>
          <a:noFill/>
          <a:ln w="25400">
            <a:solidFill>
              <a:srgbClr val="6C9CD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5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Line below title"/>
          <p:cNvSpPr>
            <a:spLocks noChangeShapeType="1"/>
          </p:cNvSpPr>
          <p:nvPr userDrawn="1"/>
        </p:nvSpPr>
        <p:spPr bwMode="auto">
          <a:xfrm>
            <a:off x="533400" y="1219200"/>
            <a:ext cx="8083550" cy="0"/>
          </a:xfrm>
          <a:prstGeom prst="line">
            <a:avLst/>
          </a:prstGeom>
          <a:noFill/>
          <a:ln w="25400">
            <a:solidFill>
              <a:srgbClr val="6C9CD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216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065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13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 descr="ut_pp3_en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" y="0"/>
            <a:ext cx="2477191" cy="383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5"/>
          <p:cNvSpPr txBox="1">
            <a:spLocks noChangeArrowheads="1"/>
          </p:cNvSpPr>
          <p:nvPr userDrawn="1"/>
        </p:nvSpPr>
        <p:spPr bwMode="auto">
          <a:xfrm>
            <a:off x="0" y="6550025"/>
            <a:ext cx="9144000" cy="307975"/>
          </a:xfrm>
          <a:prstGeom prst="rect">
            <a:avLst/>
          </a:prstGeom>
          <a:solidFill>
            <a:srgbClr val="6C9CD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7778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9800" y="6550025"/>
            <a:ext cx="5791200" cy="307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Quantum NIZK with random oracle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50025"/>
            <a:ext cx="609600" cy="307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6B56DF15-2C46-4BBF-BDB9-21543D03269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11"/>
          <p:cNvSpPr>
            <a:spLocks noChangeArrowheads="1"/>
          </p:cNvSpPr>
          <p:nvPr userDrawn="1"/>
        </p:nvSpPr>
        <p:spPr bwMode="auto">
          <a:xfrm>
            <a:off x="2500298" y="0"/>
            <a:ext cx="6643702" cy="381000"/>
          </a:xfrm>
          <a:prstGeom prst="rect">
            <a:avLst/>
          </a:prstGeom>
          <a:gradFill rotWithShape="1">
            <a:gsLst>
              <a:gs pos="9000">
                <a:schemeClr val="bg1"/>
              </a:gs>
              <a:gs pos="54000">
                <a:srgbClr val="6C9CD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below header"/>
          <p:cNvSpPr>
            <a:spLocks noChangeShapeType="1"/>
          </p:cNvSpPr>
          <p:nvPr userDrawn="1"/>
        </p:nvSpPr>
        <p:spPr bwMode="auto">
          <a:xfrm>
            <a:off x="0" y="381000"/>
            <a:ext cx="9161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Rectangle 5"/>
          <p:cNvSpPr txBox="1">
            <a:spLocks noChangeArrowheads="1"/>
          </p:cNvSpPr>
          <p:nvPr userDrawn="1"/>
        </p:nvSpPr>
        <p:spPr bwMode="auto">
          <a:xfrm>
            <a:off x="0" y="6550025"/>
            <a:ext cx="250029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Dominique Unruh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9" name="Line above footer"/>
          <p:cNvSpPr>
            <a:spLocks noChangeShapeType="1"/>
          </p:cNvSpPr>
          <p:nvPr userDrawn="1"/>
        </p:nvSpPr>
        <p:spPr bwMode="auto">
          <a:xfrm>
            <a:off x="0" y="6550025"/>
            <a:ext cx="9161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0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8534400" cy="3048000"/>
          </a:xfrm>
        </p:spPr>
        <p:txBody>
          <a:bodyPr anchor="b" anchorCtr="0">
            <a:normAutofit/>
          </a:bodyPr>
          <a:lstStyle/>
          <a:p>
            <a:pPr algn="l"/>
            <a:r>
              <a:rPr lang="en-US" sz="4000" dirty="0" smtClean="0"/>
              <a:t>Non-interactive zero-knowledge</a:t>
            </a:r>
            <a:br>
              <a:rPr lang="en-US" sz="4000" dirty="0" smtClean="0"/>
            </a:br>
            <a:r>
              <a:rPr lang="en-US" sz="3200" b="0" dirty="0" smtClean="0"/>
              <a:t>in the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quantum random </a:t>
            </a:r>
            <a:r>
              <a:rPr lang="en-US" sz="4000" dirty="0"/>
              <a:t>oracle model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491318"/>
            <a:ext cx="6400800" cy="2133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Dominique Unruh</a:t>
            </a:r>
          </a:p>
          <a:p>
            <a:pPr algn="l"/>
            <a:r>
              <a:rPr lang="en-US" sz="2400" dirty="0" smtClean="0"/>
              <a:t>University of Tartu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5334000" y="6553200"/>
            <a:ext cx="3810000" cy="304800"/>
          </a:xfrm>
        </p:spPr>
        <p:txBody>
          <a:bodyPr>
            <a:noAutofit/>
          </a:bodyPr>
          <a:lstStyle>
            <a:lvl1pPr marL="0" indent="0" algn="r"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rot="20357202">
            <a:off x="6064897" y="3604678"/>
            <a:ext cx="2507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Quantum</a:t>
            </a:r>
            <a:b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“Fiat-Shamir”</a:t>
            </a:r>
            <a:endParaRPr lang="en-U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59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3875595" y="1295400"/>
            <a:ext cx="762000" cy="274582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bg1">
                <a:lumMod val="8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Protocol construction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85800" y="1704303"/>
                <a:ext cx="773160" cy="31835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eqArr>
                              <m:eqArr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𝑜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/>
                              <m:e/>
                              <m:e/>
                              <m:e/>
                            </m:eqArr>
                          </m:e>
                        </m:mr>
                        <m:mr>
                          <m:e>
                            <m:eqArr>
                              <m:eqArr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𝑐𝑜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/>
                              <m:e/>
                            </m:eqArr>
                          </m:e>
                        </m:mr>
                        <m:mr>
                          <m:e>
                            <m:eqArr>
                              <m:eqArr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GB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/>
                              <m:e/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𝑐𝑜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eqArr>
                          </m:e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704303"/>
                <a:ext cx="773160" cy="3183564"/>
              </a:xfrm>
              <a:prstGeom prst="rect">
                <a:avLst/>
              </a:prstGeom>
              <a:blipFill rotWithShape="1">
                <a:blip r:embed="rId2"/>
                <a:stretch>
                  <a:fillRect r="-10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254219" y="3713753"/>
                <a:ext cx="309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⋮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219" y="3713753"/>
                <a:ext cx="309700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23529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Left Brace 43"/>
          <p:cNvSpPr/>
          <p:nvPr/>
        </p:nvSpPr>
        <p:spPr>
          <a:xfrm rot="16200000">
            <a:off x="2558848" y="3379050"/>
            <a:ext cx="381001" cy="3986099"/>
          </a:xfrm>
          <a:prstGeom prst="leftBrace">
            <a:avLst/>
          </a:prstGeom>
          <a:ln w="38100">
            <a:solidFill>
              <a:srgbClr val="2D63A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ounded Rectangle 45"/>
          <p:cNvSpPr/>
          <p:nvPr/>
        </p:nvSpPr>
        <p:spPr>
          <a:xfrm>
            <a:off x="3886200" y="1554218"/>
            <a:ext cx="762000" cy="274582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bg1">
                <a:lumMod val="8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886200" y="2087618"/>
            <a:ext cx="762000" cy="274582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bg1">
                <a:lumMod val="8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886200" y="2544818"/>
            <a:ext cx="762000" cy="274582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bg1">
                <a:lumMod val="8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3886200" y="2819400"/>
            <a:ext cx="762000" cy="274582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bg1">
                <a:lumMod val="8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886200" y="3306818"/>
            <a:ext cx="762000" cy="274582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bg1">
                <a:lumMod val="8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3886200" y="4145018"/>
            <a:ext cx="762000" cy="274582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bg1">
                <a:lumMod val="8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3886200" y="4419600"/>
            <a:ext cx="762000" cy="274582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bg1">
                <a:lumMod val="8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3886200" y="4907018"/>
            <a:ext cx="762000" cy="274582"/>
          </a:xfrm>
          <a:prstGeom prst="roundRect">
            <a:avLst/>
          </a:prstGeom>
          <a:pattFill prst="ltUpDiag">
            <a:fgClr>
              <a:schemeClr val="accent1">
                <a:lumMod val="75000"/>
              </a:schemeClr>
            </a:fgClr>
            <a:bgClr>
              <a:schemeClr val="bg1">
                <a:lumMod val="8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458960" y="1290034"/>
            <a:ext cx="3283433" cy="1156470"/>
            <a:chOff x="1458960" y="1290034"/>
            <a:chExt cx="3283433" cy="11564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2323668" y="1290034"/>
                  <a:ext cx="941283" cy="11564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h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h𝑎𝑙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GB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h𝑎𝑙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3668" y="1290034"/>
                  <a:ext cx="941283" cy="115647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r="-774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3786939" y="1295400"/>
                  <a:ext cx="955454" cy="1094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𝑒𝑠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𝑟𝑒𝑠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GB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𝑟𝑒𝑠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6939" y="1295400"/>
                  <a:ext cx="955454" cy="109498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r="-828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/>
            <p:cNvCxnSpPr/>
            <p:nvPr/>
          </p:nvCxnSpPr>
          <p:spPr>
            <a:xfrm>
              <a:off x="3101453" y="1447800"/>
              <a:ext cx="685486" cy="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101453" y="1709669"/>
              <a:ext cx="685486" cy="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120392" y="2209800"/>
              <a:ext cx="685486" cy="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1458960" y="1524000"/>
              <a:ext cx="903240" cy="31889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1458960" y="1718860"/>
              <a:ext cx="903240" cy="159445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458960" y="1878305"/>
              <a:ext cx="903240" cy="404295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1448228" y="2514600"/>
            <a:ext cx="3288755" cy="1156470"/>
            <a:chOff x="1458960" y="1290034"/>
            <a:chExt cx="3288755" cy="11564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2323668" y="1290034"/>
                  <a:ext cx="946606" cy="11564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h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h𝑎𝑙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GB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h𝑎𝑙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3668" y="1290034"/>
                  <a:ext cx="946606" cy="115647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r="-769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3786939" y="1295400"/>
                  <a:ext cx="960776" cy="10949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𝑒𝑠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𝑟𝑒𝑠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GB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𝑟𝑒𝑠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6939" y="1295400"/>
                  <a:ext cx="960776" cy="109498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r="-75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/>
            <p:cNvCxnSpPr/>
            <p:nvPr/>
          </p:nvCxnSpPr>
          <p:spPr>
            <a:xfrm>
              <a:off x="3101453" y="1447800"/>
              <a:ext cx="685486" cy="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3101453" y="1709669"/>
              <a:ext cx="685486" cy="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3120392" y="2209800"/>
              <a:ext cx="685486" cy="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458960" y="1524000"/>
              <a:ext cx="903240" cy="31889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1458960" y="1718860"/>
              <a:ext cx="903240" cy="159445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1458960" y="1878305"/>
              <a:ext cx="903240" cy="404295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1448228" y="4114800"/>
            <a:ext cx="3264710" cy="1159420"/>
            <a:chOff x="1458960" y="1290034"/>
            <a:chExt cx="3264710" cy="11594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2323668" y="1290034"/>
                  <a:ext cx="922560" cy="11594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h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h𝑎𝑙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GB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h𝑎𝑙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𝑡𝑚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3668" y="1290034"/>
                  <a:ext cx="922560" cy="115942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r="-78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3786939" y="1295400"/>
                  <a:ext cx="936731" cy="10951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𝑒𝑠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𝑟𝑒𝑠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GB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𝑟𝑒𝑠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𝑡𝑚</m:t>
                                      </m:r>
                                    </m:sub>
                                  </m:sSub>
                                </m:e>
                              </m:eqArr>
                            </m:e>
                          </m:mr>
                        </m:m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6939" y="1295400"/>
                  <a:ext cx="936731" cy="1095108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r="-844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Arrow Connector 36"/>
            <p:cNvCxnSpPr/>
            <p:nvPr/>
          </p:nvCxnSpPr>
          <p:spPr>
            <a:xfrm>
              <a:off x="3101453" y="1447800"/>
              <a:ext cx="685486" cy="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101453" y="1709669"/>
              <a:ext cx="685486" cy="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3120392" y="2209800"/>
              <a:ext cx="685486" cy="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1458960" y="1524000"/>
              <a:ext cx="903240" cy="318890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1458960" y="1718860"/>
              <a:ext cx="903240" cy="159445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1458960" y="1878305"/>
              <a:ext cx="903240" cy="404295"/>
            </a:xfrm>
            <a:prstGeom prst="straightConnector1">
              <a:avLst/>
            </a:prstGeom>
            <a:ln w="12700">
              <a:solidFill>
                <a:srgbClr val="2D63A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7162800" y="1143000"/>
            <a:ext cx="2018501" cy="923330"/>
            <a:chOff x="7162800" y="1143000"/>
            <a:chExt cx="2018501" cy="9233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ounded Rectangle 53"/>
                <p:cNvSpPr/>
                <p:nvPr/>
              </p:nvSpPr>
              <p:spPr>
                <a:xfrm>
                  <a:off x="7504901" y="1371600"/>
                  <a:ext cx="1295400" cy="274582"/>
                </a:xfrm>
                <a:prstGeom prst="roundRect">
                  <a:avLst/>
                </a:prstGeom>
                <a:pattFill prst="ltUpDiag">
                  <a:fgClr>
                    <a:schemeClr val="accent1">
                      <a:lumMod val="7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/>
                            <a:cs typeface="Arial Unicode MS"/>
                          </a:rPr>
                          <m:t>𝑥𝑥𝑥</m:t>
                        </m:r>
                      </m:oMath>
                    </m:oMathPara>
                  </a14:m>
                  <a:endParaRPr lang="en-GB" dirty="0" smtClean="0">
                    <a:solidFill>
                      <a:schemeClr val="tx1"/>
                    </a:solidFill>
                    <a:latin typeface="Arial Unicode MS"/>
                    <a:ea typeface="Arial Unicode MS"/>
                    <a:cs typeface="Arial Unicode MS"/>
                  </a:endParaRPr>
                </a:p>
              </p:txBody>
            </p:sp>
          </mc:Choice>
          <mc:Fallback xmlns="">
            <p:sp>
              <p:nvSpPr>
                <p:cNvPr id="54" name="Rounded 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4901" y="1371600"/>
                  <a:ext cx="1295400" cy="274582"/>
                </a:xfrm>
                <a:prstGeom prst="roundRect">
                  <a:avLst/>
                </a:prstGeom>
                <a:blipFill rotWithShape="1">
                  <a:blip r:embed="rId10"/>
                  <a:stretch>
                    <a:fillRect t="-20408" b="-4489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TextBox 54"/>
            <p:cNvSpPr txBox="1"/>
            <p:nvPr/>
          </p:nvSpPr>
          <p:spPr>
            <a:xfrm>
              <a:off x="7393941" y="1611868"/>
              <a:ext cx="1558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dirty="0" smtClean="0"/>
                <a:t>ash </a:t>
              </a:r>
              <a:r>
                <a:rPr lang="en-US" dirty="0" err="1" smtClean="0"/>
                <a:t>invertibly</a:t>
              </a:r>
              <a:endParaRPr lang="en-GB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162800" y="1143000"/>
              <a:ext cx="201850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/>
                <a:t>(         )</a:t>
              </a:r>
              <a:endParaRPr lang="en-GB" sz="5400" dirty="0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90600" y="5562600"/>
            <a:ext cx="3509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Hash to get selection what to open</a:t>
            </a:r>
            <a:br>
              <a:rPr lang="en-US" b="1" dirty="0" smtClean="0"/>
            </a:br>
            <a:r>
              <a:rPr lang="en-US" b="1" dirty="0" smtClean="0"/>
              <a:t>(Fiat-Shamir style)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4595336" y="1506676"/>
                <a:ext cx="8932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𝑟𝑒𝑠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336" y="1506676"/>
                <a:ext cx="893257" cy="369332"/>
              </a:xfrm>
              <a:prstGeom prst="rect">
                <a:avLst/>
              </a:prstGeom>
              <a:blipFill rotWithShape="1">
                <a:blip r:embed="rId11"/>
                <a:stretch>
                  <a:fillRect t="-8197" r="-8904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4601824" y="3274439"/>
                <a:ext cx="960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𝑟𝑒𝑠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824" y="3274439"/>
                <a:ext cx="960776" cy="369332"/>
              </a:xfrm>
              <a:prstGeom prst="rect">
                <a:avLst/>
              </a:prstGeom>
              <a:blipFill rotWithShape="1">
                <a:blip r:embed="rId12"/>
                <a:stretch>
                  <a:fillRect t="-8197" r="-6962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4601824" y="4102994"/>
                <a:ext cx="8745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𝑟𝑒𝑠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824" y="4102994"/>
                <a:ext cx="874535" cy="369332"/>
              </a:xfrm>
              <a:prstGeom prst="rect">
                <a:avLst/>
              </a:prstGeom>
              <a:blipFill rotWithShape="1">
                <a:blip r:embed="rId13"/>
                <a:stretch>
                  <a:fillRect t="-8197" r="-8392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6248399" y="2458372"/>
            <a:ext cx="2819401" cy="985738"/>
            <a:chOff x="6248399" y="2458372"/>
            <a:chExt cx="2819401" cy="985738"/>
          </a:xfrm>
        </p:grpSpPr>
        <p:sp>
          <p:nvSpPr>
            <p:cNvPr id="61" name="Right Arrow 60"/>
            <p:cNvSpPr/>
            <p:nvPr/>
          </p:nvSpPr>
          <p:spPr>
            <a:xfrm flipH="1">
              <a:off x="6248399" y="2458372"/>
              <a:ext cx="954503" cy="985738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241210" y="2590800"/>
              <a:ext cx="182659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all this together</a:t>
              </a:r>
              <a:br>
                <a:rPr lang="en-US" sz="2000" dirty="0" smtClean="0"/>
              </a:br>
              <a:r>
                <a:rPr lang="en-US" sz="2000" dirty="0" smtClean="0"/>
                <a:t>is the proof</a:t>
              </a:r>
              <a:endParaRPr lang="en-GB" sz="2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5791199" y="3813989"/>
                <a:ext cx="3390101" cy="27392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400" dirty="0" err="1" smtClean="0"/>
                  <a:t>W.h.p</a:t>
                </a:r>
                <a:r>
                  <a:rPr lang="en-US" sz="2400" dirty="0" smtClean="0"/>
                  <a:t>.    at least one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𝑐𝑜𝑚</m:t>
                    </m:r>
                  </m:oMath>
                </a14:m>
                <a:r>
                  <a:rPr lang="en-US" sz="2400" dirty="0" smtClean="0"/>
                  <a:t> has two valid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𝑟𝑒𝑠𝑝</m:t>
                    </m:r>
                  </m:oMath>
                </a14:m>
                <a:endParaRPr lang="en-US" sz="24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4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400" dirty="0" smtClean="0"/>
                  <a:t>Extractor gets them by inverting hash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4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400" dirty="0" smtClean="0"/>
                  <a:t>Two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𝑟𝑒𝑠𝑝</m:t>
                    </m:r>
                    <m:r>
                      <a:rPr lang="en-US" sz="24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sym typeface="Wingdings" pitchFamily="2" charset="2"/>
                  </a:rPr>
                  <a:t> witness</a:t>
                </a:r>
                <a:endParaRPr lang="en-GB" sz="2400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199" y="3813989"/>
                <a:ext cx="3390101" cy="2739211"/>
              </a:xfrm>
              <a:prstGeom prst="rect">
                <a:avLst/>
              </a:prstGeom>
              <a:blipFill rotWithShape="0">
                <a:blip r:embed="rId14"/>
                <a:stretch>
                  <a:fillRect l="-2151" t="-1552" r="-896" b="-3991"/>
                </a:stretch>
              </a:blip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102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7" grpId="0"/>
      <p:bldP spid="58" grpId="0"/>
      <p:bldP spid="59" grpId="0"/>
      <p:bldP spid="60" grpId="0"/>
      <p:bldP spid="6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Invertible random oracle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47800"/>
                <a:ext cx="8229600" cy="467836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Random functions:  not invertible</a:t>
                </a:r>
              </a:p>
              <a:p>
                <a:r>
                  <a:rPr lang="en-US" dirty="0" err="1" smtClean="0"/>
                  <a:t>Zhandry</a:t>
                </a:r>
                <a:r>
                  <a:rPr lang="en-US" dirty="0" smtClean="0"/>
                  <a:t>:   RO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≈</m:t>
                    </m:r>
                  </m:oMath>
                </a14:m>
                <a:r>
                  <a:rPr lang="en-GB" dirty="0" smtClean="0"/>
                  <a:t>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2</m:t>
                    </m:r>
                    <m:r>
                      <a:rPr lang="en-US" b="0" i="1" dirty="0" smtClean="0">
                        <a:latin typeface="Cambria Math"/>
                      </a:rPr>
                      <m:t>𝑞</m:t>
                    </m:r>
                  </m:oMath>
                </a14:m>
                <a:r>
                  <a:rPr lang="en-GB" dirty="0" smtClean="0"/>
                  <a:t>-wise </a:t>
                </a:r>
                <a:r>
                  <a:rPr lang="en-GB" dirty="0" err="1" smtClean="0"/>
                  <a:t>indep</a:t>
                </a:r>
                <a:r>
                  <a:rPr lang="en-GB" dirty="0" smtClean="0"/>
                  <a:t>. Function</a:t>
                </a:r>
              </a:p>
              <a:p>
                <a:endParaRPr lang="en-GB" dirty="0" smtClean="0"/>
              </a:p>
              <a:p>
                <a:pPr marL="0" indent="0">
                  <a:buNone/>
                </a:pPr>
                <a:r>
                  <a:rPr lang="en-US" b="1" dirty="0" smtClean="0"/>
                  <a:t>Idea: </a:t>
                </a:r>
                <a:r>
                  <a:rPr lang="en-US" dirty="0" smtClean="0"/>
                  <a:t>Use invertible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2</m:t>
                    </m:r>
                    <m:r>
                      <a:rPr lang="en-US" i="1" dirty="0">
                        <a:latin typeface="Cambria Math"/>
                      </a:rPr>
                      <m:t>𝑞</m:t>
                    </m:r>
                  </m:oMath>
                </a14:m>
                <a:r>
                  <a:rPr lang="en-GB" dirty="0"/>
                  <a:t>-wise </a:t>
                </a:r>
                <a:r>
                  <a:rPr lang="en-GB" dirty="0" err="1"/>
                  <a:t>indep</a:t>
                </a:r>
                <a:r>
                  <a:rPr lang="en-GB" dirty="0"/>
                  <a:t>. </a:t>
                </a:r>
                <a:r>
                  <a:rPr lang="en-GB" dirty="0" smtClean="0"/>
                  <a:t>function</a:t>
                </a:r>
              </a:p>
              <a:p>
                <a:pPr marL="0" indent="0">
                  <a:buNone/>
                </a:pPr>
                <a:r>
                  <a:rPr lang="en-US" b="1" dirty="0" smtClean="0"/>
                  <a:t>Problem: </a:t>
                </a:r>
                <a:r>
                  <a:rPr lang="en-GB" dirty="0" smtClean="0"/>
                  <a:t>None known</a:t>
                </a:r>
              </a:p>
              <a:p>
                <a:pPr marL="0" indent="0">
                  <a:buNone/>
                </a:pPr>
                <a:r>
                  <a:rPr lang="en-US" b="1" dirty="0" smtClean="0"/>
                  <a:t>Solution: </a:t>
                </a:r>
                <a:r>
                  <a:rPr lang="en-US" dirty="0" smtClean="0"/>
                  <a:t>Degree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en-US" b="1" dirty="0" smtClean="0"/>
                  <a:t> </a:t>
                </a:r>
                <a:r>
                  <a:rPr lang="en-US" dirty="0" smtClean="0"/>
                  <a:t>polynomials</a:t>
                </a:r>
              </a:p>
              <a:p>
                <a:r>
                  <a:rPr lang="en-US" dirty="0" smtClean="0"/>
                  <a:t>Almost invertible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𝑞</m:t>
                    </m:r>
                  </m:oMath>
                </a14:m>
                <a:r>
                  <a:rPr lang="en-US" dirty="0" smtClean="0"/>
                  <a:t> candidates)</a:t>
                </a:r>
              </a:p>
              <a:p>
                <a:r>
                  <a:rPr lang="en-US" dirty="0" smtClean="0"/>
                  <a:t>Good enough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47800"/>
                <a:ext cx="8229600" cy="4678363"/>
              </a:xfrm>
              <a:blipFill rotWithShape="1">
                <a:blip r:embed="rId2"/>
                <a:stretch>
                  <a:fillRect l="-1852" t="-1695" b="-41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8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result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 smtClean="0"/>
              <a:t>Theorem:</a:t>
            </a:r>
          </a:p>
          <a:p>
            <a:pPr marL="0" indent="0">
              <a:buNone/>
            </a:pPr>
            <a:endParaRPr lang="en-US" sz="1600" b="1" u="sng" dirty="0" smtClean="0"/>
          </a:p>
          <a:p>
            <a:pPr marL="0" indent="0">
              <a:buNone/>
            </a:pPr>
            <a:r>
              <a:rPr lang="en-US" dirty="0" smtClean="0"/>
              <a:t>If the sigma-protocol has:</a:t>
            </a:r>
          </a:p>
          <a:p>
            <a:r>
              <a:rPr lang="en-US" dirty="0" smtClean="0"/>
              <a:t>Honest verifier zero-knowledge</a:t>
            </a:r>
          </a:p>
          <a:p>
            <a:r>
              <a:rPr lang="en-US" dirty="0" smtClean="0"/>
              <a:t>Special soundness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dirty="0" smtClean="0"/>
              <a:t>Then </a:t>
            </a:r>
            <a:r>
              <a:rPr lang="en-US" dirty="0" smtClean="0"/>
              <a:t>our </a:t>
            </a:r>
            <a:r>
              <a:rPr lang="en-US" dirty="0" smtClean="0"/>
              <a:t>protocol is:</a:t>
            </a:r>
          </a:p>
          <a:p>
            <a:r>
              <a:rPr lang="en-US" dirty="0" smtClean="0"/>
              <a:t>Zero-knowledge</a:t>
            </a:r>
          </a:p>
          <a:p>
            <a:r>
              <a:rPr lang="en-US" dirty="0" smtClean="0"/>
              <a:t>Simulation-sound online extractable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Strongly </a:t>
            </a:r>
            <a:r>
              <a:rPr lang="en-US" dirty="0" err="1" smtClean="0"/>
              <a:t>unforgeable</a:t>
            </a:r>
            <a:r>
              <a:rPr lang="en-US" dirty="0" smtClean="0"/>
              <a:t> signatures</a:t>
            </a:r>
            <a:br>
              <a:rPr lang="en-US" dirty="0" smtClean="0"/>
            </a:br>
            <a:r>
              <a:rPr lang="en-US" dirty="0" smtClean="0"/>
              <a:t>(implied by the NIZK)</a:t>
            </a:r>
          </a:p>
          <a:p>
            <a:endParaRPr lang="en-US" dirty="0"/>
          </a:p>
          <a:p>
            <a:r>
              <a:rPr lang="en-US" dirty="0" smtClean="0"/>
              <a:t>New results for adaptive programming of quantum random oracle</a:t>
            </a:r>
          </a:p>
          <a:p>
            <a:endParaRPr lang="en-US" dirty="0"/>
          </a:p>
          <a:p>
            <a:r>
              <a:rPr lang="en-US" dirty="0" smtClean="0"/>
              <a:t>Invertible oracle trick</a:t>
            </a:r>
            <a:br>
              <a:rPr lang="en-US" dirty="0" smtClean="0"/>
            </a:br>
            <a:r>
              <a:rPr lang="en-US" dirty="0" smtClean="0"/>
              <a:t>(also used for variant of Fujisaki-Okamoto)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3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4997669"/>
            <a:ext cx="9144000" cy="1860332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5168" y="1524000"/>
            <a:ext cx="51324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/>
              <a:t>I thank for your</a:t>
            </a:r>
            <a:br>
              <a:rPr lang="en-US" sz="6000" b="1" dirty="0" smtClean="0"/>
            </a:br>
            <a:r>
              <a:rPr lang="en-US" sz="6000" b="1" dirty="0" smtClean="0"/>
              <a:t>attention</a:t>
            </a:r>
            <a:endParaRPr lang="en-US" sz="6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7" t="8421"/>
          <a:stretch/>
        </p:blipFill>
        <p:spPr>
          <a:xfrm>
            <a:off x="7883" y="5937694"/>
            <a:ext cx="2895600" cy="9965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2" t="15086" b="14254"/>
          <a:stretch/>
        </p:blipFill>
        <p:spPr>
          <a:xfrm>
            <a:off x="67965" y="4873522"/>
            <a:ext cx="2675235" cy="11462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049" y="5047593"/>
            <a:ext cx="2876550" cy="9048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5547438"/>
            <a:ext cx="2819400" cy="15708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620" y="5927835"/>
            <a:ext cx="1600580" cy="797580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963618"/>
            <a:ext cx="1256287" cy="96608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19800" y="5181600"/>
            <a:ext cx="304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/>
              <a:t> </a:t>
            </a:r>
            <a:r>
              <a:rPr lang="en-US" dirty="0"/>
              <a:t>This research was supported by European Social </a:t>
            </a:r>
            <a:r>
              <a:rPr lang="en-US" dirty="0" smtClean="0"/>
              <a:t>Fund’s Doctoral </a:t>
            </a:r>
            <a:r>
              <a:rPr lang="en-US" dirty="0"/>
              <a:t>Studies </a:t>
            </a:r>
            <a:r>
              <a:rPr lang="en-US" dirty="0" smtClean="0"/>
              <a:t>and </a:t>
            </a:r>
            <a:r>
              <a:rPr lang="en-US" dirty="0" err="1" smtClean="0"/>
              <a:t>Internationalisation</a:t>
            </a:r>
            <a:r>
              <a:rPr lang="en-US" dirty="0" smtClean="0"/>
              <a:t> </a:t>
            </a:r>
            <a:r>
              <a:rPr lang="en-US" dirty="0" err="1"/>
              <a:t>Programme</a:t>
            </a:r>
            <a:r>
              <a:rPr lang="en-US" dirty="0"/>
              <a:t> </a:t>
            </a:r>
            <a:r>
              <a:rPr lang="en-US" dirty="0" err="1"/>
              <a:t>DoRa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768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Intro:  Proof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2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912812" y="1417638"/>
            <a:ext cx="4040188" cy="639762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Sigma-protocols</a:t>
            </a:r>
            <a:endParaRPr lang="en-US" b="1" u="sng" dirty="0"/>
          </a:p>
        </p:txBody>
      </p:sp>
      <p:grpSp>
        <p:nvGrpSpPr>
          <p:cNvPr id="31" name="Group 30"/>
          <p:cNvGrpSpPr/>
          <p:nvPr/>
        </p:nvGrpSpPr>
        <p:grpSpPr>
          <a:xfrm>
            <a:off x="1056247" y="2286000"/>
            <a:ext cx="2667000" cy="1524000"/>
            <a:chOff x="1056247" y="2286000"/>
            <a:chExt cx="2667000" cy="1524000"/>
          </a:xfrm>
        </p:grpSpPr>
        <p:sp>
          <p:nvSpPr>
            <p:cNvPr id="12" name="Rounded Rectangle 11"/>
            <p:cNvSpPr/>
            <p:nvPr/>
          </p:nvSpPr>
          <p:spPr>
            <a:xfrm>
              <a:off x="1056247" y="2362200"/>
              <a:ext cx="457200" cy="14478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P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266047" y="2393576"/>
              <a:ext cx="457200" cy="141642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V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1665847" y="2628900"/>
              <a:ext cx="1524000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1665847" y="3124200"/>
              <a:ext cx="1524000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1665847" y="3657600"/>
              <a:ext cx="1524000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742047" y="2286000"/>
              <a:ext cx="13973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commitment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900489" y="2766210"/>
              <a:ext cx="1080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challenge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21873" y="3308866"/>
              <a:ext cx="1037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response</a:t>
              </a:r>
              <a:endParaRPr lang="en-US" dirty="0"/>
            </a:p>
          </p:txBody>
        </p:sp>
      </p:grpSp>
      <p:sp>
        <p:nvSpPr>
          <p:cNvPr id="22" name="Content Placeholder 5"/>
          <p:cNvSpPr txBox="1">
            <a:spLocks/>
          </p:cNvSpPr>
          <p:nvPr/>
        </p:nvSpPr>
        <p:spPr>
          <a:xfrm>
            <a:off x="457200" y="4038600"/>
            <a:ext cx="4495800" cy="19465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Specific 3-round proofs</a:t>
            </a:r>
          </a:p>
          <a:p>
            <a:r>
              <a:rPr lang="en-US" dirty="0" smtClean="0"/>
              <a:t>Versatile combiners</a:t>
            </a:r>
          </a:p>
          <a:p>
            <a:r>
              <a:rPr lang="en-US" dirty="0" smtClean="0"/>
              <a:t>Simple to analyze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Weak security</a:t>
            </a:r>
          </a:p>
          <a:p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4627377" y="1404191"/>
            <a:ext cx="4040188" cy="1522785"/>
            <a:chOff x="4627377" y="1404191"/>
            <a:chExt cx="4040188" cy="1522785"/>
          </a:xfrm>
        </p:grpSpPr>
        <p:sp>
          <p:nvSpPr>
            <p:cNvPr id="23" name="Text Placeholder 6"/>
            <p:cNvSpPr txBox="1">
              <a:spLocks/>
            </p:cNvSpPr>
            <p:nvPr/>
          </p:nvSpPr>
          <p:spPr>
            <a:xfrm>
              <a:off x="4627377" y="1404191"/>
              <a:ext cx="4040188" cy="6397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Font typeface="Arial" pitchFamily="34" charset="0"/>
                <a:buNone/>
              </a:pPr>
              <a:r>
                <a:rPr lang="en-US" b="1" u="sng" dirty="0" smtClean="0"/>
                <a:t>Non-interactive ZK</a:t>
              </a:r>
              <a:endParaRPr lang="en-US" b="1" u="sng" dirty="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791200" y="2286000"/>
              <a:ext cx="2667000" cy="640976"/>
              <a:chOff x="5791200" y="2286000"/>
              <a:chExt cx="2667000" cy="640976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5791200" y="2362200"/>
                <a:ext cx="457200" cy="5334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solidFill>
                      <a:schemeClr val="tx1"/>
                    </a:solidFill>
                    <a:latin typeface="Arial Unicode MS"/>
                    <a:ea typeface="Arial Unicode MS"/>
                    <a:cs typeface="Arial Unicode MS"/>
                  </a:rPr>
                  <a:t>P</a:t>
                </a:r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8001000" y="2393576"/>
                <a:ext cx="457200" cy="5334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b="1" dirty="0" smtClean="0">
                    <a:solidFill>
                      <a:schemeClr val="tx1"/>
                    </a:solidFill>
                    <a:latin typeface="Arial Unicode MS"/>
                    <a:ea typeface="Arial Unicode MS"/>
                    <a:cs typeface="Arial Unicode MS"/>
                  </a:rPr>
                  <a:t>V</a:t>
                </a: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6400800" y="2628900"/>
                <a:ext cx="1524000" cy="0"/>
              </a:xfrm>
              <a:prstGeom prst="straightConnector1">
                <a:avLst/>
              </a:prstGeom>
              <a:ln w="38100">
                <a:solidFill>
                  <a:srgbClr val="2D63A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6827097" y="2286000"/>
                <a:ext cx="6971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proof</a:t>
                </a:r>
                <a:endParaRPr lang="en-US" dirty="0"/>
              </a:p>
            </p:txBody>
          </p:sp>
        </p:grpSp>
      </p:grpSp>
      <p:sp>
        <p:nvSpPr>
          <p:cNvPr id="28" name="Content Placeholder 5"/>
          <p:cNvSpPr txBox="1">
            <a:spLocks/>
          </p:cNvSpPr>
          <p:nvPr/>
        </p:nvSpPr>
        <p:spPr>
          <a:xfrm>
            <a:off x="5257800" y="3387496"/>
            <a:ext cx="4495800" cy="19465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Ease of use</a:t>
            </a:r>
          </a:p>
          <a:p>
            <a:pPr lvl="1"/>
            <a:r>
              <a:rPr lang="en-US" dirty="0" smtClean="0"/>
              <a:t>Concurrency, offline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Need RO or CRS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Lack of combiners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Specific languages</a:t>
            </a:r>
          </a:p>
        </p:txBody>
      </p:sp>
      <p:cxnSp>
        <p:nvCxnSpPr>
          <p:cNvPr id="30" name="Straight Connector 29"/>
          <p:cNvCxnSpPr/>
          <p:nvPr/>
        </p:nvCxnSpPr>
        <p:spPr>
          <a:xfrm rot="10800000">
            <a:off x="5002306" y="1235076"/>
            <a:ext cx="0" cy="5314949"/>
          </a:xfrm>
          <a:prstGeom prst="line">
            <a:avLst/>
          </a:prstGeom>
          <a:ln w="6350">
            <a:solidFill>
              <a:srgbClr val="2D63A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05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2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Intro:  Best of two worlds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Fiat-Shamir: </a:t>
            </a:r>
            <a:r>
              <a:rPr lang="en-US" dirty="0" smtClean="0"/>
              <a:t>Convert sigma-proto into NIZK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r>
              <a:rPr lang="en-US" dirty="0" smtClean="0"/>
              <a:t>Ease of use (concurrent, offline)</a:t>
            </a:r>
          </a:p>
          <a:p>
            <a:r>
              <a:rPr lang="en-US" dirty="0" smtClean="0"/>
              <a:t>Versatile combiners</a:t>
            </a:r>
          </a:p>
          <a:p>
            <a:r>
              <a:rPr lang="en-US" dirty="0" smtClean="0"/>
              <a:t>Simple analysis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Uses random oracle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33400" y="2209800"/>
            <a:ext cx="2667000" cy="1524000"/>
            <a:chOff x="1056247" y="2286000"/>
            <a:chExt cx="2667000" cy="1524000"/>
          </a:xfrm>
        </p:grpSpPr>
        <p:sp>
          <p:nvSpPr>
            <p:cNvPr id="7" name="Rounded Rectangle 6"/>
            <p:cNvSpPr/>
            <p:nvPr/>
          </p:nvSpPr>
          <p:spPr>
            <a:xfrm>
              <a:off x="1056247" y="2362200"/>
              <a:ext cx="457200" cy="14478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P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266047" y="2393576"/>
              <a:ext cx="457200" cy="141642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V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1665847" y="2628900"/>
              <a:ext cx="1524000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1665847" y="3124200"/>
              <a:ext cx="1524000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665847" y="3657600"/>
              <a:ext cx="1524000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742047" y="2286000"/>
              <a:ext cx="13973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commitment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00489" y="2766210"/>
              <a:ext cx="1080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challenge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21873" y="3308866"/>
              <a:ext cx="1037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response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628247" y="2635624"/>
            <a:ext cx="2982353" cy="640976"/>
            <a:chOff x="5475847" y="2286000"/>
            <a:chExt cx="2982353" cy="640976"/>
          </a:xfrm>
        </p:grpSpPr>
        <p:sp>
          <p:nvSpPr>
            <p:cNvPr id="16" name="Rounded Rectangle 15"/>
            <p:cNvSpPr/>
            <p:nvPr/>
          </p:nvSpPr>
          <p:spPr>
            <a:xfrm>
              <a:off x="5475847" y="2362200"/>
              <a:ext cx="457200" cy="5334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P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8001000" y="2393576"/>
              <a:ext cx="457200" cy="5334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V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6009247" y="2628900"/>
              <a:ext cx="1915553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009248" y="2286000"/>
              <a:ext cx="18980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com, H(com), </a:t>
              </a:r>
              <a:r>
                <a:rPr lang="en-US" dirty="0" err="1" smtClean="0"/>
                <a:t>resp</a:t>
              </a:r>
              <a:endParaRPr lang="en-US" dirty="0"/>
            </a:p>
          </p:txBody>
        </p:sp>
      </p:grpSp>
      <p:sp>
        <p:nvSpPr>
          <p:cNvPr id="22" name="Right Arrow 21"/>
          <p:cNvSpPr/>
          <p:nvPr/>
        </p:nvSpPr>
        <p:spPr>
          <a:xfrm>
            <a:off x="3810000" y="2698376"/>
            <a:ext cx="1295400" cy="53340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9878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Intro:  Best of two world (</a:t>
            </a:r>
            <a:r>
              <a:rPr lang="en-US" dirty="0" err="1" smtClean="0"/>
              <a:t>ctd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Fiat-Shamir also implies:</a:t>
            </a:r>
          </a:p>
          <a:p>
            <a:pPr lvl="1"/>
            <a:r>
              <a:rPr lang="en-US" dirty="0" smtClean="0">
                <a:latin typeface="+mj-lt"/>
              </a:rPr>
              <a:t>Sigma-proto </a:t>
            </a:r>
            <a:r>
              <a:rPr lang="en-US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 signatures (in RO)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err="1" smtClean="0">
                <a:latin typeface="+mj-lt"/>
              </a:rPr>
              <a:t>Fischlin’s</a:t>
            </a:r>
            <a:r>
              <a:rPr lang="en-US" dirty="0" smtClean="0">
                <a:latin typeface="+mj-lt"/>
              </a:rPr>
              <a:t> scheme:</a:t>
            </a:r>
          </a:p>
          <a:p>
            <a:pPr lvl="1"/>
            <a:r>
              <a:rPr lang="en-US" dirty="0" smtClean="0">
                <a:latin typeface="+mj-lt"/>
              </a:rPr>
              <a:t>Also: sigma-proto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 NIZK (in RO)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No rewinding (online extraction)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+mj-lt"/>
              </a:rPr>
              <a:t>Less efficient</a:t>
            </a:r>
            <a:endParaRPr lang="en-US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7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Post-quantum security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 smtClean="0"/>
              <a:t>Quantum computers</a:t>
            </a:r>
          </a:p>
          <a:p>
            <a:r>
              <a:rPr lang="en-US" dirty="0" smtClean="0"/>
              <a:t>Potential future threat</a:t>
            </a:r>
          </a:p>
          <a:p>
            <a:r>
              <a:rPr lang="en-US" dirty="0" smtClean="0"/>
              <a:t>Not there yet,</a:t>
            </a:r>
            <a:br>
              <a:rPr lang="en-US" dirty="0" smtClean="0"/>
            </a:br>
            <a:r>
              <a:rPr lang="en-US" dirty="0" smtClean="0"/>
              <a:t>but we need to be prepared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Post-quantum cryptography</a:t>
            </a:r>
            <a:endParaRPr lang="en-US" b="1" u="sng" dirty="0"/>
          </a:p>
          <a:p>
            <a:r>
              <a:rPr lang="en-US" dirty="0" smtClean="0"/>
              <a:t>Classical crypto,</a:t>
            </a:r>
            <a:br>
              <a:rPr lang="en-US" dirty="0" smtClean="0"/>
            </a:br>
            <a:r>
              <a:rPr lang="en-US" dirty="0" smtClean="0"/>
              <a:t>secure against quantum attack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Is Fiat-Shamir post-quantum secure?</a:t>
            </a: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343150"/>
            <a:ext cx="2381250" cy="2152650"/>
          </a:xfrm>
          <a:prstGeom prst="rect">
            <a:avLst/>
          </a:prstGeom>
        </p:spPr>
      </p:pic>
      <p:pic>
        <p:nvPicPr>
          <p:cNvPr id="11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150" y="1659509"/>
            <a:ext cx="1562100" cy="1780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213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Fiat-Shamir soundness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Fiat-Shamir: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Can be seen as: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Rewinding </a:t>
            </a:r>
            <a:r>
              <a:rPr lang="en-US" dirty="0" smtClean="0">
                <a:sym typeface="Wingdings" panose="05000000000000000000" pitchFamily="2" charset="2"/>
              </a:rPr>
              <a:t> Get two responses</a:t>
            </a:r>
          </a:p>
          <a:p>
            <a:r>
              <a:rPr lang="en-US" dirty="0" smtClean="0"/>
              <a:t>“Special soundness” of sigma-proto </a:t>
            </a:r>
            <a:r>
              <a:rPr lang="en-US" dirty="0" smtClean="0">
                <a:sym typeface="Wingdings" panose="05000000000000000000" pitchFamily="2" charset="2"/>
              </a:rPr>
              <a:t> Compute witness</a:t>
            </a:r>
            <a:endParaRPr lang="en-US" dirty="0" smtClean="0"/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799447" y="1524000"/>
            <a:ext cx="3820553" cy="717176"/>
            <a:chOff x="5475847" y="2209800"/>
            <a:chExt cx="3820553" cy="717176"/>
          </a:xfrm>
        </p:grpSpPr>
        <p:sp>
          <p:nvSpPr>
            <p:cNvPr id="8" name="Rounded Rectangle 7"/>
            <p:cNvSpPr/>
            <p:nvPr/>
          </p:nvSpPr>
          <p:spPr>
            <a:xfrm>
              <a:off x="5475847" y="2362200"/>
              <a:ext cx="457200" cy="5334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P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839200" y="2393576"/>
              <a:ext cx="457200" cy="5334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V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6009247" y="2628900"/>
              <a:ext cx="2829953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933047" y="2209800"/>
              <a:ext cx="29061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com, H(com), </a:t>
              </a:r>
              <a:r>
                <a:rPr lang="en-US" sz="2400" dirty="0" err="1" smtClean="0"/>
                <a:t>resp</a:t>
              </a:r>
              <a:endParaRPr lang="en-US" sz="2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03929" y="2743200"/>
            <a:ext cx="3816071" cy="1682489"/>
            <a:chOff x="1056247" y="2220493"/>
            <a:chExt cx="3816071" cy="1682489"/>
          </a:xfrm>
        </p:grpSpPr>
        <p:sp>
          <p:nvSpPr>
            <p:cNvPr id="15" name="Rounded Rectangle 14"/>
            <p:cNvSpPr/>
            <p:nvPr/>
          </p:nvSpPr>
          <p:spPr>
            <a:xfrm>
              <a:off x="1056247" y="2362200"/>
              <a:ext cx="457200" cy="1447800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P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415118" y="2393576"/>
              <a:ext cx="457200" cy="83429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H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1665847" y="2628900"/>
              <a:ext cx="2673071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1665848" y="3124200"/>
              <a:ext cx="2673070" cy="0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665847" y="3657600"/>
              <a:ext cx="2673071" cy="10693"/>
            </a:xfrm>
            <a:prstGeom prst="straightConnector1">
              <a:avLst/>
            </a:prstGeom>
            <a:ln w="38100">
              <a:solidFill>
                <a:srgbClr val="2D63A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665848" y="2220493"/>
              <a:ext cx="26730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com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05984" y="2677693"/>
              <a:ext cx="27329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/>
                <a:t>c</a:t>
              </a:r>
              <a:r>
                <a:rPr lang="en-US" sz="2400" dirty="0" err="1" smtClean="0"/>
                <a:t>hal</a:t>
              </a:r>
              <a:r>
                <a:rPr lang="en-US" sz="2400" dirty="0" smtClean="0"/>
                <a:t> := H(com)</a:t>
              </a:r>
              <a:endParaRPr lang="en-US" sz="2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65848" y="3287293"/>
              <a:ext cx="26730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response</a:t>
              </a:r>
              <a:endParaRPr lang="en-US" sz="2400" dirty="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4415118" y="3349440"/>
              <a:ext cx="457200" cy="55354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  <a:latin typeface="Arial Unicode MS"/>
                  <a:ea typeface="Arial Unicode MS"/>
                  <a:cs typeface="Arial Unicode MS"/>
                </a:rPr>
                <a:t>V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 rot="20777602">
            <a:off x="581408" y="457081"/>
            <a:ext cx="2006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Quantum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484927">
            <a:off x="6869921" y="2877532"/>
            <a:ext cx="2262158" cy="95410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Superposition</a:t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en-US" sz="2800" b="1" dirty="0" smtClean="0">
                <a:solidFill>
                  <a:srgbClr val="C00000"/>
                </a:solidFill>
              </a:rPr>
              <a:t>queries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3799447" y="4648200"/>
            <a:ext cx="2525153" cy="329434"/>
          </a:xfrm>
          <a:prstGeom prst="line">
            <a:avLst/>
          </a:prstGeom>
          <a:ln w="762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324600" y="4520529"/>
            <a:ext cx="2927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messed-up state</a:t>
            </a:r>
            <a:endParaRPr lang="en-US" sz="3200" dirty="0">
              <a:solidFill>
                <a:srgbClr val="C000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947223" y="5339930"/>
            <a:ext cx="6215577" cy="628304"/>
          </a:xfrm>
          <a:prstGeom prst="line">
            <a:avLst/>
          </a:prstGeom>
          <a:ln w="76200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33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animBg="1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(quantum) Fiat-Shamir?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Existing quantum rewinding techniques</a:t>
            </a:r>
          </a:p>
          <a:p>
            <a:pPr lvl="1"/>
            <a:r>
              <a:rPr lang="en-US" dirty="0" err="1" smtClean="0"/>
              <a:t>Watrous</a:t>
            </a:r>
            <a:r>
              <a:rPr lang="en-US" dirty="0"/>
              <a:t> </a:t>
            </a:r>
            <a:r>
              <a:rPr lang="en-US" dirty="0" smtClean="0"/>
              <a:t>/ Unruh</a:t>
            </a:r>
          </a:p>
          <a:p>
            <a:pPr lvl="1"/>
            <a:r>
              <a:rPr lang="en-US" dirty="0" smtClean="0"/>
              <a:t>Do not work with superposition queries</a:t>
            </a:r>
          </a:p>
          <a:p>
            <a:pPr lvl="1"/>
            <a:endParaRPr lang="en-US" sz="1200" dirty="0" smtClean="0"/>
          </a:p>
          <a:p>
            <a:r>
              <a:rPr lang="en-US" dirty="0" err="1" smtClean="0"/>
              <a:t>Ambainis</a:t>
            </a:r>
            <a:r>
              <a:rPr lang="en-US" dirty="0" smtClean="0"/>
              <a:t>, </a:t>
            </a:r>
            <a:r>
              <a:rPr lang="en-US" dirty="0" err="1" smtClean="0"/>
              <a:t>Rosmanis</a:t>
            </a:r>
            <a:r>
              <a:rPr lang="en-US" dirty="0" smtClean="0"/>
              <a:t>, Unruh:</a:t>
            </a:r>
          </a:p>
          <a:p>
            <a:pPr lvl="1"/>
            <a:r>
              <a:rPr lang="en-US" dirty="0" smtClean="0"/>
              <a:t>No relativizing security proof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Consequence:</a:t>
            </a:r>
            <a:r>
              <a:rPr lang="en-US" dirty="0" smtClean="0"/>
              <a:t> Avoid rewinding!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2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NIZK without rewinding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Fischlin’s</a:t>
            </a:r>
            <a:r>
              <a:rPr lang="en-US" b="1" dirty="0" smtClean="0"/>
              <a:t> scheme:</a:t>
            </a:r>
          </a:p>
          <a:p>
            <a:r>
              <a:rPr lang="en-US" dirty="0" smtClean="0"/>
              <a:t>No rewinding</a:t>
            </a:r>
          </a:p>
          <a:p>
            <a:r>
              <a:rPr lang="en-US" dirty="0" smtClean="0"/>
              <a:t>Online extraction: List of queries </a:t>
            </a:r>
            <a:r>
              <a:rPr lang="en-US" dirty="0" smtClean="0">
                <a:sym typeface="Wingdings" panose="05000000000000000000" pitchFamily="2" charset="2"/>
              </a:rPr>
              <a:t> Witness</a:t>
            </a:r>
            <a:endParaRPr lang="en-US" dirty="0" smtClean="0"/>
          </a:p>
          <a:p>
            <a:r>
              <a:rPr lang="en-US" dirty="0" smtClean="0"/>
              <a:t>But</a:t>
            </a:r>
            <a:r>
              <a:rPr lang="et-EE" dirty="0"/>
              <a:t> </a:t>
            </a:r>
            <a:r>
              <a:rPr lang="et-EE" dirty="0" err="1" smtClean="0"/>
              <a:t>again</a:t>
            </a:r>
            <a:r>
              <a:rPr lang="en-US" dirty="0" smtClean="0"/>
              <a:t>: No relativizing security proof</a:t>
            </a:r>
          </a:p>
          <a:p>
            <a:r>
              <a:rPr lang="en-US" dirty="0" smtClean="0"/>
              <a:t>List of queries:</a:t>
            </a:r>
          </a:p>
          <a:p>
            <a:pPr lvl="1"/>
            <a:r>
              <a:rPr lang="en-US" dirty="0" smtClean="0"/>
              <a:t>Not well-defined: need to measure to get </a:t>
            </a:r>
            <a:r>
              <a:rPr lang="et-EE" dirty="0" err="1" smtClean="0"/>
              <a:t>them</a:t>
            </a:r>
            <a:endParaRPr lang="en-US" dirty="0" smtClean="0"/>
          </a:p>
          <a:p>
            <a:pPr lvl="1"/>
            <a:r>
              <a:rPr lang="en-US" dirty="0" smtClean="0"/>
              <a:t>Disturbs state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06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Quantum</a:t>
            </a:r>
            <a:r>
              <a:rPr lang="et-EE" dirty="0" smtClean="0"/>
              <a:t> </a:t>
            </a:r>
            <a:r>
              <a:rPr lang="en-US" dirty="0" smtClean="0"/>
              <a:t>online-extraction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96000" cy="4525963"/>
          </a:xfrm>
        </p:spPr>
        <p:txBody>
          <a:bodyPr/>
          <a:lstStyle/>
          <a:p>
            <a:pPr marL="0" indent="0">
              <a:buNone/>
            </a:pPr>
            <a:r>
              <a:rPr lang="et-EE" b="1" dirty="0" err="1" smtClean="0"/>
              <a:t>Idea</a:t>
            </a:r>
            <a:r>
              <a:rPr lang="en-GB" b="1" dirty="0" smtClean="0"/>
              <a:t>:</a:t>
            </a:r>
          </a:p>
          <a:p>
            <a:pPr marL="0" indent="0">
              <a:buNone/>
            </a:pPr>
            <a:endParaRPr lang="et-EE" sz="2000" b="1" dirty="0" smtClean="0"/>
          </a:p>
          <a:p>
            <a:r>
              <a:rPr lang="et-EE" dirty="0" err="1" smtClean="0"/>
              <a:t>Make</a:t>
            </a:r>
            <a:r>
              <a:rPr lang="et-EE" dirty="0" smtClean="0"/>
              <a:t> RO </a:t>
            </a:r>
            <a:r>
              <a:rPr lang="et-EE" dirty="0" err="1" smtClean="0"/>
              <a:t>invertible</a:t>
            </a:r>
            <a:r>
              <a:rPr lang="et-EE" dirty="0"/>
              <a:t/>
            </a:r>
            <a:br>
              <a:rPr lang="et-EE" dirty="0"/>
            </a:br>
            <a:r>
              <a:rPr lang="et-EE" dirty="0" smtClean="0"/>
              <a:t>(</a:t>
            </a:r>
            <a:r>
              <a:rPr lang="et-EE" dirty="0" err="1" smtClean="0"/>
              <a:t>for</a:t>
            </a:r>
            <a:r>
              <a:rPr lang="et-EE" dirty="0" smtClean="0"/>
              <a:t> </a:t>
            </a:r>
            <a:r>
              <a:rPr lang="et-EE" dirty="0" err="1" smtClean="0"/>
              <a:t>extractor</a:t>
            </a:r>
            <a:r>
              <a:rPr lang="et-EE" dirty="0"/>
              <a:t>)</a:t>
            </a:r>
            <a:endParaRPr lang="et-EE" dirty="0" smtClean="0"/>
          </a:p>
          <a:p>
            <a:endParaRPr lang="en-GB" sz="2000" dirty="0" smtClean="0"/>
          </a:p>
          <a:p>
            <a:r>
              <a:rPr lang="et-EE" dirty="0" err="1" smtClean="0"/>
              <a:t>Ensure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t-EE" dirty="0" smtClean="0"/>
              <a:t>all </a:t>
            </a:r>
            <a:r>
              <a:rPr lang="et-EE" dirty="0" err="1" smtClean="0"/>
              <a:t>needed</a:t>
            </a:r>
            <a:r>
              <a:rPr lang="en-GB" dirty="0" smtClean="0"/>
              <a:t> outputs</a:t>
            </a:r>
            <a:br>
              <a:rPr lang="en-GB" dirty="0" smtClean="0"/>
            </a:br>
            <a:r>
              <a:rPr lang="en-GB" dirty="0" smtClean="0"/>
              <a:t>contained</a:t>
            </a:r>
            <a:r>
              <a:rPr lang="en-GB" dirty="0"/>
              <a:t> </a:t>
            </a:r>
            <a:r>
              <a:rPr lang="en-GB" dirty="0" smtClean="0"/>
              <a:t>in proof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Quantum NIZK with random oracle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6DF15-2C46-4BBF-BDB9-21543D032694}" type="slidenum">
              <a:rPr lang="en-US" smtClean="0"/>
              <a:t>9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375042" y="1828800"/>
            <a:ext cx="457200" cy="533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P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908442" y="1943100"/>
            <a:ext cx="1524000" cy="0"/>
          </a:xfrm>
          <a:prstGeom prst="straightConnector1">
            <a:avLst/>
          </a:prstGeom>
          <a:ln w="38100">
            <a:solidFill>
              <a:srgbClr val="2D63A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8458200" y="1815921"/>
            <a:ext cx="457200" cy="533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t-EE" sz="2800" b="1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H</a:t>
            </a:r>
            <a:endParaRPr lang="en-US" sz="2800" b="1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908442" y="2362200"/>
            <a:ext cx="1524000" cy="0"/>
          </a:xfrm>
          <a:prstGeom prst="straightConnector1">
            <a:avLst/>
          </a:prstGeom>
          <a:ln w="38100">
            <a:solidFill>
              <a:srgbClr val="2D63A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2"/>
            <a:endCxn id="24" idx="0"/>
          </p:cNvCxnSpPr>
          <p:nvPr/>
        </p:nvCxnSpPr>
        <p:spPr>
          <a:xfrm>
            <a:off x="6603642" y="2362200"/>
            <a:ext cx="6194" cy="1600200"/>
          </a:xfrm>
          <a:prstGeom prst="straightConnector1">
            <a:avLst/>
          </a:prstGeom>
          <a:ln w="38100">
            <a:solidFill>
              <a:srgbClr val="2D63A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29200" y="1371600"/>
            <a:ext cx="1265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2800" b="1" u="sng" dirty="0" err="1" smtClean="0"/>
              <a:t>Pro</a:t>
            </a:r>
            <a:r>
              <a:rPr lang="en-GB" sz="2800" b="1" u="sng" dirty="0" err="1" smtClean="0"/>
              <a:t>ver</a:t>
            </a:r>
            <a:r>
              <a:rPr lang="et-EE" sz="2800" b="1" u="sng" dirty="0" smtClean="0"/>
              <a:t>:</a:t>
            </a:r>
            <a:endParaRPr lang="en-GB" sz="2800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4760799" y="3200400"/>
            <a:ext cx="1640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2800" b="1" u="sng" dirty="0" err="1" smtClean="0"/>
              <a:t>Extractor</a:t>
            </a:r>
            <a:r>
              <a:rPr lang="en-GB" sz="2800" b="1" u="sng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488348" y="1524000"/>
                <a:ext cx="4263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8348" y="1524000"/>
                <a:ext cx="426399" cy="461665"/>
              </a:xfrm>
              <a:prstGeom prst="rect">
                <a:avLst/>
              </a:prstGeom>
              <a:blipFill rotWithShape="1">
                <a:blip r:embed="rId2"/>
                <a:stretch>
                  <a:fillRect t="-10526" r="-30000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91400" y="1992868"/>
                <a:ext cx="9163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dirty="0" smtClean="0">
                          <a:latin typeface="Cambria Math"/>
                        </a:rPr>
                        <m:t>𝐻</m:t>
                      </m:r>
                      <m:r>
                        <a:rPr lang="en-GB" sz="2400" i="1" dirty="0" smtClean="0">
                          <a:latin typeface="Cambria Math"/>
                        </a:rPr>
                        <m:t>(</m:t>
                      </m:r>
                      <m:r>
                        <a:rPr lang="en-GB" sz="2400" i="1" dirty="0" smtClean="0">
                          <a:latin typeface="Cambria Math"/>
                        </a:rPr>
                        <m:t>𝑥</m:t>
                      </m:r>
                      <m:r>
                        <a:rPr lang="en-GB" sz="24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400" y="1992868"/>
                <a:ext cx="916341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10526" r="-13333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6553200" y="2678668"/>
            <a:ext cx="768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proof</a:t>
            </a:r>
            <a:endParaRPr lang="en-GB" sz="2000" b="1" dirty="0"/>
          </a:p>
        </p:txBody>
      </p:sp>
      <p:sp>
        <p:nvSpPr>
          <p:cNvPr id="23" name="Arc 22"/>
          <p:cNvSpPr/>
          <p:nvPr/>
        </p:nvSpPr>
        <p:spPr>
          <a:xfrm rot="5400000">
            <a:off x="5710149" y="1345956"/>
            <a:ext cx="1877494" cy="2136194"/>
          </a:xfrm>
          <a:prstGeom prst="arc">
            <a:avLst/>
          </a:prstGeom>
          <a:ln w="28575">
            <a:solidFill>
              <a:srgbClr val="2D63A2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6172200" y="3962400"/>
            <a:ext cx="875272" cy="533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t-EE" sz="2800" b="1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H</a:t>
            </a:r>
            <a:r>
              <a:rPr lang="en-GB" sz="2800" b="1" baseline="300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en-GB" sz="2800" b="1" baseline="300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-1</a:t>
            </a:r>
            <a:endParaRPr lang="en-US" sz="2800" b="1" baseline="30000" dirty="0" smtClean="0">
              <a:solidFill>
                <a:schemeClr val="tx1"/>
              </a:solidFill>
              <a:latin typeface="Arial Unicode MS"/>
              <a:ea typeface="Arial Unicode MS"/>
              <a:cs typeface="Arial Unicode MS"/>
            </a:endParaRPr>
          </a:p>
        </p:txBody>
      </p:sp>
      <p:cxnSp>
        <p:nvCxnSpPr>
          <p:cNvPr id="27" name="Straight Arrow Connector 26"/>
          <p:cNvCxnSpPr>
            <a:stCxn id="24" idx="2"/>
          </p:cNvCxnSpPr>
          <p:nvPr/>
        </p:nvCxnSpPr>
        <p:spPr>
          <a:xfrm flipH="1">
            <a:off x="6606739" y="4495800"/>
            <a:ext cx="3097" cy="685800"/>
          </a:xfrm>
          <a:prstGeom prst="straightConnector1">
            <a:avLst/>
          </a:prstGeom>
          <a:ln w="38100">
            <a:solidFill>
              <a:srgbClr val="2D63A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648249" y="4567535"/>
                <a:ext cx="4263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249" y="4567535"/>
                <a:ext cx="426399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10526" r="-28571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6102721" y="5117068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witness</a:t>
            </a:r>
            <a:endParaRPr lang="en-GB" sz="2000" b="1" dirty="0"/>
          </a:p>
        </p:txBody>
      </p:sp>
      <p:cxnSp>
        <p:nvCxnSpPr>
          <p:cNvPr id="35" name="Straight Connector 34"/>
          <p:cNvCxnSpPr/>
          <p:nvPr/>
        </p:nvCxnSpPr>
        <p:spPr>
          <a:xfrm rot="10800000">
            <a:off x="4495801" y="1235076"/>
            <a:ext cx="0" cy="5314949"/>
          </a:xfrm>
          <a:prstGeom prst="line">
            <a:avLst/>
          </a:prstGeom>
          <a:ln w="6350">
            <a:solidFill>
              <a:srgbClr val="2D63A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19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</a:spPr>
      <a:bodyPr rtlCol="0" anchor="ctr"/>
      <a:lstStyle>
        <a:defPPr algn="ctr">
          <a:defRPr dirty="0" smtClean="0">
            <a:solidFill>
              <a:schemeClr val="tx1"/>
            </a:solidFill>
            <a:latin typeface="Arial Unicode MS"/>
            <a:ea typeface="Arial Unicode MS"/>
            <a:cs typeface="Arial Unicode M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2D63A2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5081</TotalTime>
  <Words>489</Words>
  <Application>Microsoft Office PowerPoint</Application>
  <PresentationFormat>On-screen Show (4:3)</PresentationFormat>
  <Paragraphs>185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 Unicode MS</vt:lpstr>
      <vt:lpstr>Arial</vt:lpstr>
      <vt:lpstr>Calibri</vt:lpstr>
      <vt:lpstr>Cambria Math</vt:lpstr>
      <vt:lpstr>Wingdings</vt:lpstr>
      <vt:lpstr>Office Theme</vt:lpstr>
      <vt:lpstr>Non-interactive zero-knowledge in the quantum random oracle model</vt:lpstr>
      <vt:lpstr>Intro:  Proof systems</vt:lpstr>
      <vt:lpstr>Intro:  Best of two worlds</vt:lpstr>
      <vt:lpstr>Intro:  Best of two world (ctd.)</vt:lpstr>
      <vt:lpstr>Post-quantum security</vt:lpstr>
      <vt:lpstr>Fiat-Shamir soundness</vt:lpstr>
      <vt:lpstr>Saving (quantum) Fiat-Shamir?</vt:lpstr>
      <vt:lpstr>NIZK without rewinding</vt:lpstr>
      <vt:lpstr>Quantum online-extraction</vt:lpstr>
      <vt:lpstr>Protocol construction</vt:lpstr>
      <vt:lpstr>Invertible random oracle</vt:lpstr>
      <vt:lpstr>Final result</vt:lpstr>
      <vt:lpstr>Further results</vt:lpstr>
      <vt:lpstr>PowerPoint Presentation</vt:lpstr>
    </vt:vector>
  </TitlesOfParts>
  <Company>University of Tartu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Dominique Unruh</dc:creator>
  <cp:lastModifiedBy>Damyan Kehayov</cp:lastModifiedBy>
  <cp:revision>286</cp:revision>
  <dcterms:created xsi:type="dcterms:W3CDTF">2011-05-15T08:34:47Z</dcterms:created>
  <dcterms:modified xsi:type="dcterms:W3CDTF">2015-04-30T07:13:28Z</dcterms:modified>
</cp:coreProperties>
</file>