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tags/tag16.xml" ContentType="application/vnd.openxmlformats-officedocument.presentationml.tags+xml"/>
  <Override PartName="/ppt/notesSlides/notesSlide17.xml" ContentType="application/vnd.openxmlformats-officedocument.presentationml.notesSlide+xml"/>
  <Override PartName="/ppt/tags/tag17.xml" ContentType="application/vnd.openxmlformats-officedocument.presentationml.tags+xml"/>
  <Override PartName="/ppt/notesSlides/notesSlide18.xml" ContentType="application/vnd.openxmlformats-officedocument.presentationml.notesSlide+xml"/>
  <Override PartName="/ppt/tags/tag18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56" r:id="rId2"/>
    <p:sldId id="681" r:id="rId3"/>
    <p:sldId id="648" r:id="rId4"/>
    <p:sldId id="689" r:id="rId5"/>
    <p:sldId id="682" r:id="rId6"/>
    <p:sldId id="683" r:id="rId7"/>
    <p:sldId id="692" r:id="rId8"/>
    <p:sldId id="684" r:id="rId9"/>
    <p:sldId id="685" r:id="rId10"/>
    <p:sldId id="687" r:id="rId11"/>
    <p:sldId id="686" r:id="rId12"/>
    <p:sldId id="688" r:id="rId13"/>
    <p:sldId id="694" r:id="rId14"/>
    <p:sldId id="691" r:id="rId15"/>
    <p:sldId id="697" r:id="rId16"/>
    <p:sldId id="698" r:id="rId17"/>
    <p:sldId id="699" r:id="rId18"/>
    <p:sldId id="701" r:id="rId19"/>
    <p:sldId id="700" r:id="rId20"/>
    <p:sldId id="563" r:id="rId21"/>
    <p:sldId id="564" r:id="rId22"/>
    <p:sldId id="565" r:id="rId23"/>
    <p:sldId id="56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AB4B0B8F-9227-4FE2-AD36-48BACC622D03}">
          <p14:sldIdLst>
            <p14:sldId id="256"/>
          </p14:sldIdLst>
        </p14:section>
        <p14:section name="Motivation" id="{51D9BA3E-F1EC-4478-8C2C-CF1FC2BA703A}">
          <p14:sldIdLst>
            <p14:sldId id="681"/>
            <p14:sldId id="648"/>
            <p14:sldId id="689"/>
            <p14:sldId id="682"/>
          </p14:sldIdLst>
        </p14:section>
        <p14:section name="Goal &amp; Results" id="{822355E1-92DF-4EA4-915F-6195F65C7CC6}">
          <p14:sldIdLst>
            <p14:sldId id="683"/>
            <p14:sldId id="692"/>
            <p14:sldId id="684"/>
            <p14:sldId id="685"/>
          </p14:sldIdLst>
        </p14:section>
        <p14:section name="Background" id="{5739ADF5-57D0-4D06-A07D-FC84ADF6160D}">
          <p14:sldIdLst>
            <p14:sldId id="687"/>
            <p14:sldId id="686"/>
            <p14:sldId id="688"/>
          </p14:sldIdLst>
        </p14:section>
        <p14:section name="Construction" id="{4737DF1C-E64A-484F-A21B-65EC2A12C77D}">
          <p14:sldIdLst>
            <p14:sldId id="694"/>
            <p14:sldId id="691"/>
            <p14:sldId id="697"/>
            <p14:sldId id="698"/>
            <p14:sldId id="699"/>
            <p14:sldId id="701"/>
          </p14:sldIdLst>
        </p14:section>
        <p14:section name="Conclusion" id="{4E9EB010-39A0-4300-A1D7-CDB587FF5EB1}">
          <p14:sldIdLst>
            <p14:sldId id="700"/>
            <p14:sldId id="563"/>
            <p14:sldId id="564"/>
            <p14:sldId id="565"/>
            <p14:sldId id="566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042" autoAdjust="0"/>
    <p:restoredTop sz="94127" autoAdjust="0"/>
  </p:normalViewPr>
  <p:slideViewPr>
    <p:cSldViewPr snapToGrid="0">
      <p:cViewPr>
        <p:scale>
          <a:sx n="60" d="100"/>
          <a:sy n="60" d="100"/>
        </p:scale>
        <p:origin x="-73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98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38" d="100"/>
        <a:sy n="3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75A675-0704-46A0-8007-14DAD52AFD0B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711C2-CB3C-47A9-AD9B-8FC40F4D39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19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711C2-CB3C-47A9-AD9B-8FC40F4D391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5733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711C2-CB3C-47A9-AD9B-8FC40F4D391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033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711C2-CB3C-47A9-AD9B-8FC40F4D391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033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711C2-CB3C-47A9-AD9B-8FC40F4D391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033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baseline="0" dirty="0" smtClean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	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“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∃</a:t>
                </a:r>
                <a:r>
                  <a:rPr lang="en-US" sz="1200" i="0" dirty="0" err="1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𝑆_𝑖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,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𝜋_𝑖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en-US" sz="1200" dirty="0" err="1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s.t.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𝑀(</a:t>
                </a:r>
                <a:r>
                  <a:rPr lang="en-US" sz="1200" i="0" dirty="0" err="1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𝑆_𝑖 )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→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𝑆_(𝑖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+1)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 and 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𝑉(</a:t>
                </a:r>
                <a:r>
                  <a:rPr lang="en-US" sz="1200" i="0" dirty="0" err="1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𝑆_𝑖,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𝜋_𝑖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)=1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”</a:t>
                </a:r>
              </a:p>
              <a:p>
                <a:endParaRPr lang="en-US" baseline="0" dirty="0" smtClean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711C2-CB3C-47A9-AD9B-8FC40F4D391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033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baseline="0" dirty="0" smtClean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	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“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∃</a:t>
                </a:r>
                <a:r>
                  <a:rPr lang="en-US" sz="1200" i="0" dirty="0" err="1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𝑆_𝑖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,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𝜋_𝑖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en-US" sz="1200" dirty="0" err="1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s.t.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𝑀(</a:t>
                </a:r>
                <a:r>
                  <a:rPr lang="en-US" sz="1200" i="0" dirty="0" err="1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𝑆_𝑖 )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→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𝑆_(𝑖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+1)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 and 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𝑉(</a:t>
                </a:r>
                <a:r>
                  <a:rPr lang="en-US" sz="1200" i="0" dirty="0" err="1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𝑆_𝑖,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𝜋_𝑖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)=1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”</a:t>
                </a:r>
              </a:p>
              <a:p>
                <a:endParaRPr lang="en-US" baseline="0" dirty="0" smtClean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711C2-CB3C-47A9-AD9B-8FC40F4D391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033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baseline="0" dirty="0" smtClean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	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“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∃</a:t>
                </a:r>
                <a:r>
                  <a:rPr lang="en-US" sz="1200" i="0" dirty="0" err="1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𝑆_𝑖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,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𝜋_𝑖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en-US" sz="1200" dirty="0" err="1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s.t.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𝑀(</a:t>
                </a:r>
                <a:r>
                  <a:rPr lang="en-US" sz="1200" i="0" dirty="0" err="1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𝑆_𝑖 )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→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𝑆_(𝑖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+1)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 and 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𝑉(</a:t>
                </a:r>
                <a:r>
                  <a:rPr lang="en-US" sz="1200" i="0" dirty="0" err="1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𝑆_𝑖,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𝜋_𝑖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)=1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”</a:t>
                </a:r>
              </a:p>
              <a:p>
                <a:endParaRPr lang="en-US" baseline="0" dirty="0" smtClean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711C2-CB3C-47A9-AD9B-8FC40F4D391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033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baseline="0" dirty="0" smtClean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	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“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∃</a:t>
                </a:r>
                <a:r>
                  <a:rPr lang="en-US" sz="1200" i="0" dirty="0" err="1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𝑆_𝑖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,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𝜋_𝑖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en-US" sz="1200" dirty="0" err="1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s.t.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𝑀(</a:t>
                </a:r>
                <a:r>
                  <a:rPr lang="en-US" sz="1200" i="0" dirty="0" err="1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𝑆_𝑖 )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→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𝑆_(𝑖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+1)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 and 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𝑉(</a:t>
                </a:r>
                <a:r>
                  <a:rPr lang="en-US" sz="1200" i="0" dirty="0" err="1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𝑆_𝑖,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𝜋_𝑖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)=1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”</a:t>
                </a:r>
              </a:p>
              <a:p>
                <a:endParaRPr lang="en-US" baseline="0" dirty="0" smtClean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711C2-CB3C-47A9-AD9B-8FC40F4D391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033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baseline="0" dirty="0" smtClean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	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“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∃</a:t>
                </a:r>
                <a:r>
                  <a:rPr lang="en-US" sz="1200" i="0" dirty="0" err="1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𝑆_𝑖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,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𝜋_𝑖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en-US" sz="1200" dirty="0" err="1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s.t.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𝑀(</a:t>
                </a:r>
                <a:r>
                  <a:rPr lang="en-US" sz="1200" i="0" dirty="0" err="1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𝑆_𝑖 )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→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𝑆_(𝑖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+1)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 and 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𝑉(</a:t>
                </a:r>
                <a:r>
                  <a:rPr lang="en-US" sz="1200" i="0" dirty="0" err="1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𝑆_𝑖,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𝜋_𝑖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)=1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”</a:t>
                </a:r>
              </a:p>
              <a:p>
                <a:endParaRPr lang="en-US" baseline="0" dirty="0" smtClean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711C2-CB3C-47A9-AD9B-8FC40F4D391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033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baseline="0" dirty="0" smtClean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	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“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∃</a:t>
                </a:r>
                <a:r>
                  <a:rPr lang="en-US" sz="1200" i="0" dirty="0" err="1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𝑆_𝑖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,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𝜋_𝑖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en-US" sz="1200" dirty="0" err="1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s.t.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𝑀(</a:t>
                </a:r>
                <a:r>
                  <a:rPr lang="en-US" sz="1200" i="0" dirty="0" err="1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𝑆_𝑖 )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→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𝑆_(𝑖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+1)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 and 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𝑉(</a:t>
                </a:r>
                <a:r>
                  <a:rPr lang="en-US" sz="1200" i="0" dirty="0" err="1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𝑆_𝑖,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𝜋_𝑖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)=1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”</a:t>
                </a:r>
              </a:p>
              <a:p>
                <a:endParaRPr lang="en-US" baseline="0" dirty="0" smtClean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711C2-CB3C-47A9-AD9B-8FC40F4D391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033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baseline="0" dirty="0" smtClean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	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“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∃</a:t>
                </a:r>
                <a:r>
                  <a:rPr lang="en-US" sz="1200" i="0" dirty="0" err="1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𝑆_𝑖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,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𝜋_𝑖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en-US" sz="1200" dirty="0" err="1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s.t.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𝑀(</a:t>
                </a:r>
                <a:r>
                  <a:rPr lang="en-US" sz="1200" i="0" dirty="0" err="1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𝑆_𝑖 )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→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𝑆_(𝑖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+1)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 and 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𝑉(</a:t>
                </a:r>
                <a:r>
                  <a:rPr lang="en-US" sz="1200" i="0" dirty="0" err="1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𝑆_𝑖,</a:t>
                </a:r>
                <a:r>
                  <a:rPr lang="en-US" sz="1200" b="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𝜋_𝑖</a:t>
                </a:r>
                <a:r>
                  <a:rPr lang="en-US" sz="1200" i="0" dirty="0" smtClean="0">
                    <a:solidFill>
                      <a:prstClr val="black"/>
                    </a:solidFill>
                    <a:latin typeface="Cambria Math"/>
                    <a:cs typeface="Calibri" pitchFamily="34" charset="0"/>
                  </a:rPr>
                  <a:t>)=1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”</a:t>
                </a:r>
              </a:p>
              <a:p>
                <a:endParaRPr lang="en-US" baseline="0" dirty="0" smtClean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711C2-CB3C-47A9-AD9B-8FC40F4D391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03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711C2-CB3C-47A9-AD9B-8FC40F4D391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8195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711C2-CB3C-47A9-AD9B-8FC40F4D391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5733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711C2-CB3C-47A9-AD9B-8FC40F4D391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5733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711C2-CB3C-47A9-AD9B-8FC40F4D391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7293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711C2-CB3C-47A9-AD9B-8FC40F4D391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729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711C2-CB3C-47A9-AD9B-8FC40F4D391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8195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711C2-CB3C-47A9-AD9B-8FC40F4D391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8195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711C2-CB3C-47A9-AD9B-8FC40F4D391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8195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711C2-CB3C-47A9-AD9B-8FC40F4D391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033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711C2-CB3C-47A9-AD9B-8FC40F4D391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033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711C2-CB3C-47A9-AD9B-8FC40F4D391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033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711C2-CB3C-47A9-AD9B-8FC40F4D391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03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5323C-4968-4A53-9D2C-13C922908D46}" type="datetime1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3653-FC6B-458C-BF87-0A6BC69CD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222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A6314-5F0E-43C6-821E-3F11B1223CF7}" type="datetime1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3653-FC6B-458C-BF87-0A6BC69CD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16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FD5AD-1A4D-438D-8F3A-4140310BBE32}" type="datetime1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3653-FC6B-458C-BF87-0A6BC69CD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419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63A55-6121-4EB7-A695-7F98E814B3CF}" type="datetime1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3653-FC6B-458C-BF87-0A6BC69CD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304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3570-A91D-4AFF-8687-71B045AC8650}" type="datetime1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3653-FC6B-458C-BF87-0A6BC69CD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708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F635D-562F-48DD-B0FC-9670EB9F727B}" type="datetime1">
              <a:rPr lang="en-US" smtClean="0"/>
              <a:t>4/28/2015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3653-FC6B-458C-BF87-0A6BC69CD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214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89974-6BD7-4CF3-B8D7-DAEB21992CF9}" type="datetime1">
              <a:rPr lang="en-US" smtClean="0"/>
              <a:t>4/28/2015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3653-FC6B-458C-BF87-0A6BC69CD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655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00360-3186-4ECD-B484-C04D24C27F15}" type="datetime1">
              <a:rPr lang="en-US" smtClean="0"/>
              <a:t>4/28/2015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3653-FC6B-458C-BF87-0A6BC69CD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08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66DD-A8F1-412C-8E53-F945E1533369}" type="datetime1">
              <a:rPr lang="en-US" smtClean="0"/>
              <a:t>4/28/2015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3653-FC6B-458C-BF87-0A6BC69CD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285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A6FF-2434-4949-B52E-37F442B8F80D}" type="datetime1">
              <a:rPr lang="en-US" smtClean="0"/>
              <a:t>4/28/2015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3653-FC6B-458C-BF87-0A6BC69CD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8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FF28-F642-4D18-A886-B5123856D249}" type="datetime1">
              <a:rPr lang="en-US" smtClean="0"/>
              <a:t>4/28/2015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3653-FC6B-458C-BF87-0A6BC69CD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17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6A014-BF46-4EB7-A512-86DB71B24756}" type="datetime1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62004" y="64316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D3653-FC6B-458C-BF87-0A6BC69CD7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833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5" Type="http://schemas.openxmlformats.org/officeDocument/2006/relationships/image" Target="../media/image4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5.png"/><Relationship Id="rId18" Type="http://schemas.openxmlformats.org/officeDocument/2006/relationships/image" Target="../media/image60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51.png"/><Relationship Id="rId12" Type="http://schemas.openxmlformats.org/officeDocument/2006/relationships/image" Target="../media/image54.png"/><Relationship Id="rId17" Type="http://schemas.openxmlformats.org/officeDocument/2006/relationships/image" Target="../media/image50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8.png"/><Relationship Id="rId20" Type="http://schemas.openxmlformats.org/officeDocument/2006/relationships/image" Target="../media/image62.png"/><Relationship Id="rId1" Type="http://schemas.openxmlformats.org/officeDocument/2006/relationships/tags" Target="../tags/tag11.xml"/><Relationship Id="rId11" Type="http://schemas.microsoft.com/office/2007/relationships/hdphoto" Target="../media/hdphoto1.wdp"/><Relationship Id="rId5" Type="http://schemas.openxmlformats.org/officeDocument/2006/relationships/image" Target="../media/image49.png"/><Relationship Id="rId15" Type="http://schemas.openxmlformats.org/officeDocument/2006/relationships/image" Target="../media/image57.png"/><Relationship Id="rId10" Type="http://schemas.openxmlformats.org/officeDocument/2006/relationships/image" Target="../media/image13.png"/><Relationship Id="rId19" Type="http://schemas.openxmlformats.org/officeDocument/2006/relationships/image" Target="../media/image61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66.png"/><Relationship Id="rId12" Type="http://schemas.openxmlformats.org/officeDocument/2006/relationships/image" Target="../media/image7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65.png"/><Relationship Id="rId11" Type="http://schemas.openxmlformats.org/officeDocument/2006/relationships/image" Target="../media/image56.png"/><Relationship Id="rId5" Type="http://schemas.openxmlformats.org/officeDocument/2006/relationships/image" Target="../media/image64.png"/><Relationship Id="rId10" Type="http://schemas.openxmlformats.org/officeDocument/2006/relationships/image" Target="../media/image69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13" Type="http://schemas.openxmlformats.org/officeDocument/2006/relationships/image" Target="../media/image81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75.png"/><Relationship Id="rId12" Type="http://schemas.openxmlformats.org/officeDocument/2006/relationships/image" Target="../media/image80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4.png"/><Relationship Id="rId1" Type="http://schemas.openxmlformats.org/officeDocument/2006/relationships/tags" Target="../tags/tag13.xml"/><Relationship Id="rId6" Type="http://schemas.openxmlformats.org/officeDocument/2006/relationships/image" Target="../media/image74.png"/><Relationship Id="rId11" Type="http://schemas.openxmlformats.org/officeDocument/2006/relationships/image" Target="../media/image79.png"/><Relationship Id="rId5" Type="http://schemas.openxmlformats.org/officeDocument/2006/relationships/image" Target="../media/image73.png"/><Relationship Id="rId15" Type="http://schemas.openxmlformats.org/officeDocument/2006/relationships/image" Target="../media/image83.png"/><Relationship Id="rId10" Type="http://schemas.openxmlformats.org/officeDocument/2006/relationships/image" Target="../media/image78.png"/><Relationship Id="rId4" Type="http://schemas.openxmlformats.org/officeDocument/2006/relationships/image" Target="../media/image72.png"/><Relationship Id="rId9" Type="http://schemas.openxmlformats.org/officeDocument/2006/relationships/image" Target="../media/image77.png"/><Relationship Id="rId14" Type="http://schemas.openxmlformats.org/officeDocument/2006/relationships/image" Target="../media/image8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94.png"/><Relationship Id="rId18" Type="http://schemas.openxmlformats.org/officeDocument/2006/relationships/image" Target="../media/image99.png"/><Relationship Id="rId26" Type="http://schemas.openxmlformats.org/officeDocument/2006/relationships/image" Target="../media/image107.png"/><Relationship Id="rId3" Type="http://schemas.openxmlformats.org/officeDocument/2006/relationships/notesSlide" Target="../notesSlides/notesSlide15.xml"/><Relationship Id="rId21" Type="http://schemas.openxmlformats.org/officeDocument/2006/relationships/image" Target="../media/image102.png"/><Relationship Id="rId7" Type="http://schemas.openxmlformats.org/officeDocument/2006/relationships/image" Target="../media/image88.png"/><Relationship Id="rId12" Type="http://schemas.openxmlformats.org/officeDocument/2006/relationships/image" Target="../media/image93.png"/><Relationship Id="rId17" Type="http://schemas.openxmlformats.org/officeDocument/2006/relationships/image" Target="../media/image98.png"/><Relationship Id="rId25" Type="http://schemas.openxmlformats.org/officeDocument/2006/relationships/image" Target="../media/image10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7.png"/><Relationship Id="rId20" Type="http://schemas.openxmlformats.org/officeDocument/2006/relationships/image" Target="../media/image101.png"/><Relationship Id="rId1" Type="http://schemas.openxmlformats.org/officeDocument/2006/relationships/tags" Target="../tags/tag14.xml"/><Relationship Id="rId6" Type="http://schemas.openxmlformats.org/officeDocument/2006/relationships/image" Target="../media/image87.png"/><Relationship Id="rId11" Type="http://schemas.openxmlformats.org/officeDocument/2006/relationships/image" Target="../media/image92.png"/><Relationship Id="rId24" Type="http://schemas.openxmlformats.org/officeDocument/2006/relationships/image" Target="../media/image105.png"/><Relationship Id="rId5" Type="http://schemas.openxmlformats.org/officeDocument/2006/relationships/image" Target="../media/image86.png"/><Relationship Id="rId15" Type="http://schemas.openxmlformats.org/officeDocument/2006/relationships/image" Target="../media/image96.png"/><Relationship Id="rId23" Type="http://schemas.openxmlformats.org/officeDocument/2006/relationships/image" Target="../media/image104.png"/><Relationship Id="rId10" Type="http://schemas.openxmlformats.org/officeDocument/2006/relationships/image" Target="../media/image91.png"/><Relationship Id="rId19" Type="http://schemas.openxmlformats.org/officeDocument/2006/relationships/image" Target="../media/image100.png"/><Relationship Id="rId4" Type="http://schemas.openxmlformats.org/officeDocument/2006/relationships/image" Target="../media/image85.png"/><Relationship Id="rId9" Type="http://schemas.openxmlformats.org/officeDocument/2006/relationships/image" Target="../media/image90.png"/><Relationship Id="rId14" Type="http://schemas.openxmlformats.org/officeDocument/2006/relationships/image" Target="../media/image95.png"/><Relationship Id="rId22" Type="http://schemas.openxmlformats.org/officeDocument/2006/relationships/image" Target="../media/image103.png"/><Relationship Id="rId27" Type="http://schemas.openxmlformats.org/officeDocument/2006/relationships/image" Target="../media/image10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13" Type="http://schemas.openxmlformats.org/officeDocument/2006/relationships/image" Target="../media/image118.png"/><Relationship Id="rId18" Type="http://schemas.openxmlformats.org/officeDocument/2006/relationships/image" Target="../media/image123.png"/><Relationship Id="rId26" Type="http://schemas.openxmlformats.org/officeDocument/2006/relationships/image" Target="../media/image131.png"/><Relationship Id="rId3" Type="http://schemas.openxmlformats.org/officeDocument/2006/relationships/notesSlide" Target="../notesSlides/notesSlide16.xml"/><Relationship Id="rId21" Type="http://schemas.openxmlformats.org/officeDocument/2006/relationships/image" Target="../media/image126.png"/><Relationship Id="rId7" Type="http://schemas.openxmlformats.org/officeDocument/2006/relationships/image" Target="../media/image112.png"/><Relationship Id="rId12" Type="http://schemas.openxmlformats.org/officeDocument/2006/relationships/image" Target="../media/image117.png"/><Relationship Id="rId17" Type="http://schemas.openxmlformats.org/officeDocument/2006/relationships/image" Target="../media/image122.png"/><Relationship Id="rId25" Type="http://schemas.openxmlformats.org/officeDocument/2006/relationships/image" Target="../media/image130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1.png"/><Relationship Id="rId20" Type="http://schemas.openxmlformats.org/officeDocument/2006/relationships/image" Target="../media/image125.png"/><Relationship Id="rId29" Type="http://schemas.openxmlformats.org/officeDocument/2006/relationships/image" Target="../media/image134.png"/><Relationship Id="rId1" Type="http://schemas.openxmlformats.org/officeDocument/2006/relationships/tags" Target="../tags/tag15.xml"/><Relationship Id="rId6" Type="http://schemas.openxmlformats.org/officeDocument/2006/relationships/image" Target="../media/image111.png"/><Relationship Id="rId11" Type="http://schemas.openxmlformats.org/officeDocument/2006/relationships/image" Target="../media/image116.png"/><Relationship Id="rId24" Type="http://schemas.openxmlformats.org/officeDocument/2006/relationships/image" Target="../media/image129.png"/><Relationship Id="rId5" Type="http://schemas.openxmlformats.org/officeDocument/2006/relationships/image" Target="../media/image110.png"/><Relationship Id="rId15" Type="http://schemas.openxmlformats.org/officeDocument/2006/relationships/image" Target="../media/image120.png"/><Relationship Id="rId23" Type="http://schemas.openxmlformats.org/officeDocument/2006/relationships/image" Target="../media/image128.png"/><Relationship Id="rId28" Type="http://schemas.openxmlformats.org/officeDocument/2006/relationships/image" Target="../media/image133.png"/><Relationship Id="rId10" Type="http://schemas.openxmlformats.org/officeDocument/2006/relationships/image" Target="../media/image115.png"/><Relationship Id="rId19" Type="http://schemas.openxmlformats.org/officeDocument/2006/relationships/image" Target="../media/image124.png"/><Relationship Id="rId4" Type="http://schemas.openxmlformats.org/officeDocument/2006/relationships/image" Target="../media/image109.png"/><Relationship Id="rId9" Type="http://schemas.openxmlformats.org/officeDocument/2006/relationships/image" Target="../media/image114.png"/><Relationship Id="rId14" Type="http://schemas.openxmlformats.org/officeDocument/2006/relationships/image" Target="../media/image119.png"/><Relationship Id="rId22" Type="http://schemas.openxmlformats.org/officeDocument/2006/relationships/image" Target="../media/image127.png"/><Relationship Id="rId27" Type="http://schemas.openxmlformats.org/officeDocument/2006/relationships/image" Target="../media/image13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png"/><Relationship Id="rId13" Type="http://schemas.openxmlformats.org/officeDocument/2006/relationships/image" Target="../media/image144.png"/><Relationship Id="rId18" Type="http://schemas.openxmlformats.org/officeDocument/2006/relationships/image" Target="../media/image149.png"/><Relationship Id="rId26" Type="http://schemas.openxmlformats.org/officeDocument/2006/relationships/image" Target="../media/image157.png"/><Relationship Id="rId3" Type="http://schemas.openxmlformats.org/officeDocument/2006/relationships/notesSlide" Target="../notesSlides/notesSlide17.xml"/><Relationship Id="rId21" Type="http://schemas.openxmlformats.org/officeDocument/2006/relationships/image" Target="../media/image152.png"/><Relationship Id="rId7" Type="http://schemas.openxmlformats.org/officeDocument/2006/relationships/image" Target="../media/image138.png"/><Relationship Id="rId12" Type="http://schemas.openxmlformats.org/officeDocument/2006/relationships/image" Target="../media/image143.png"/><Relationship Id="rId17" Type="http://schemas.openxmlformats.org/officeDocument/2006/relationships/image" Target="../media/image148.png"/><Relationship Id="rId25" Type="http://schemas.openxmlformats.org/officeDocument/2006/relationships/image" Target="../media/image15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47.png"/><Relationship Id="rId20" Type="http://schemas.openxmlformats.org/officeDocument/2006/relationships/image" Target="../media/image151.png"/><Relationship Id="rId1" Type="http://schemas.openxmlformats.org/officeDocument/2006/relationships/tags" Target="../tags/tag16.xml"/><Relationship Id="rId6" Type="http://schemas.openxmlformats.org/officeDocument/2006/relationships/image" Target="../media/image137.png"/><Relationship Id="rId11" Type="http://schemas.openxmlformats.org/officeDocument/2006/relationships/image" Target="../media/image142.png"/><Relationship Id="rId24" Type="http://schemas.openxmlformats.org/officeDocument/2006/relationships/image" Target="../media/image155.png"/><Relationship Id="rId5" Type="http://schemas.openxmlformats.org/officeDocument/2006/relationships/image" Target="../media/image136.png"/><Relationship Id="rId15" Type="http://schemas.openxmlformats.org/officeDocument/2006/relationships/image" Target="../media/image146.png"/><Relationship Id="rId23" Type="http://schemas.openxmlformats.org/officeDocument/2006/relationships/image" Target="../media/image154.png"/><Relationship Id="rId10" Type="http://schemas.openxmlformats.org/officeDocument/2006/relationships/image" Target="../media/image141.png"/><Relationship Id="rId19" Type="http://schemas.openxmlformats.org/officeDocument/2006/relationships/image" Target="../media/image150.png"/><Relationship Id="rId4" Type="http://schemas.openxmlformats.org/officeDocument/2006/relationships/image" Target="../media/image135.png"/><Relationship Id="rId9" Type="http://schemas.openxmlformats.org/officeDocument/2006/relationships/image" Target="../media/image140.png"/><Relationship Id="rId14" Type="http://schemas.openxmlformats.org/officeDocument/2006/relationships/image" Target="../media/image145.png"/><Relationship Id="rId22" Type="http://schemas.openxmlformats.org/officeDocument/2006/relationships/image" Target="../media/image15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pn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145.png"/><Relationship Id="rId12" Type="http://schemas.openxmlformats.org/officeDocument/2006/relationships/image" Target="../media/image16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image" Target="../media/image144.png"/><Relationship Id="rId11" Type="http://schemas.openxmlformats.org/officeDocument/2006/relationships/image" Target="../media/image159.png"/><Relationship Id="rId5" Type="http://schemas.openxmlformats.org/officeDocument/2006/relationships/image" Target="../media/image143.png"/><Relationship Id="rId10" Type="http://schemas.openxmlformats.org/officeDocument/2006/relationships/image" Target="../media/image70.png"/><Relationship Id="rId4" Type="http://schemas.openxmlformats.org/officeDocument/2006/relationships/image" Target="../media/image158.png"/><Relationship Id="rId9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7.png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16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image" Target="../media/image165.png"/><Relationship Id="rId5" Type="http://schemas.openxmlformats.org/officeDocument/2006/relationships/image" Target="../media/image164.png"/><Relationship Id="rId10" Type="http://schemas.openxmlformats.org/officeDocument/2006/relationships/image" Target="../media/image56.png"/><Relationship Id="rId4" Type="http://schemas.openxmlformats.org/officeDocument/2006/relationships/image" Target="../media/image163.png"/><Relationship Id="rId9" Type="http://schemas.openxmlformats.org/officeDocument/2006/relationships/image" Target="../media/image16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6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4.png"/><Relationship Id="rId12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11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25.png"/><Relationship Id="rId4" Type="http://schemas.openxmlformats.org/officeDocument/2006/relationships/image" Target="../media/image23.pn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019" y="810594"/>
            <a:ext cx="7921963" cy="1938992"/>
          </a:xfrm>
        </p:spPr>
        <p:txBody>
          <a:bodyPr wrap="square">
            <a:spAutoFit/>
          </a:bodyPr>
          <a:lstStyle/>
          <a:p>
            <a:r>
              <a:rPr lang="en-US" sz="6000" b="1" dirty="0" smtClean="0">
                <a:latin typeface="Calibri" pitchFamily="34" charset="0"/>
                <a:cs typeface="Calibri" pitchFamily="34" charset="0"/>
              </a:rPr>
              <a:t>Cluster Computing</a:t>
            </a:r>
            <a:br>
              <a:rPr lang="en-US" sz="6000" b="1" dirty="0" smtClean="0">
                <a:latin typeface="Calibri" pitchFamily="34" charset="0"/>
                <a:cs typeface="Calibri" pitchFamily="34" charset="0"/>
              </a:rPr>
            </a:br>
            <a:r>
              <a:rPr lang="en-US" sz="6000" b="1" dirty="0" smtClean="0">
                <a:latin typeface="Calibri" pitchFamily="34" charset="0"/>
                <a:cs typeface="Calibri" pitchFamily="34" charset="0"/>
              </a:rPr>
              <a:t>in Zero Knowledge</a:t>
            </a:r>
            <a:endParaRPr lang="en-US" sz="60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208"/>
          <a:stretch/>
        </p:blipFill>
        <p:spPr>
          <a:xfrm>
            <a:off x="3225886" y="4750187"/>
            <a:ext cx="364550" cy="4146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277"/>
          <a:stretch/>
        </p:blipFill>
        <p:spPr>
          <a:xfrm>
            <a:off x="2786107" y="5357056"/>
            <a:ext cx="804329" cy="541271"/>
          </a:xfrm>
          <a:prstGeom prst="rect">
            <a:avLst/>
          </a:prstGeom>
        </p:spPr>
      </p:pic>
      <p:sp>
        <p:nvSpPr>
          <p:cNvPr id="1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06829" y="6494411"/>
            <a:ext cx="2133600" cy="365125"/>
          </a:xfrm>
        </p:spPr>
        <p:txBody>
          <a:bodyPr/>
          <a:lstStyle/>
          <a:p>
            <a:fld id="{42FD3653-FC6B-458C-BF87-0A6BC69CD764}" type="slidenum">
              <a:rPr lang="en-US" smtClean="0">
                <a:latin typeface="Calibri" pitchFamily="34" charset="0"/>
                <a:cs typeface="Calibri" pitchFamily="34" charset="0"/>
              </a:rPr>
              <a:t>1</a:t>
            </a:fld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39864" y="3971876"/>
            <a:ext cx="3588611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3500" u="sng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Alessandro </a:t>
            </a:r>
            <a:r>
              <a:rPr lang="en-US" sz="3500" u="sng" dirty="0" err="1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Chiesa</a:t>
            </a:r>
            <a:endParaRPr lang="en-US" sz="3500" u="sng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639864" y="4642049"/>
            <a:ext cx="2419830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35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Eran</a:t>
            </a:r>
            <a:r>
              <a:rPr lang="en-US" sz="35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5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Tromer</a:t>
            </a:r>
            <a:endParaRPr lang="en-US" sz="3500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639864" y="5312221"/>
            <a:ext cx="2559611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35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Madars</a:t>
            </a:r>
            <a:r>
              <a:rPr lang="en-US" sz="35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5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Virza</a:t>
            </a:r>
            <a:endParaRPr lang="en-US" sz="3500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3" name="Picture 2" descr="C:\Users\ALESSA~1\AppData\Local\Temp\vmware-Alessandro Chiesa\VMwareDnD\cbc149cb\ethz-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074" y="4042989"/>
            <a:ext cx="1351005" cy="488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088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57"/>
    </mc:Choice>
    <mc:Fallback xmlns="">
      <p:transition spd="slow" advTm="1195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be 157"/>
          <p:cNvSpPr/>
          <p:nvPr/>
        </p:nvSpPr>
        <p:spPr>
          <a:xfrm>
            <a:off x="1375842" y="2268636"/>
            <a:ext cx="6425494" cy="3928435"/>
          </a:xfrm>
          <a:prstGeom prst="cube">
            <a:avLst>
              <a:gd name="adj" fmla="val 2906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Can 169"/>
          <p:cNvSpPr/>
          <p:nvPr/>
        </p:nvSpPr>
        <p:spPr>
          <a:xfrm>
            <a:off x="8031552" y="3387375"/>
            <a:ext cx="1005840" cy="1800893"/>
          </a:xfrm>
          <a:prstGeom prst="can">
            <a:avLst>
              <a:gd name="adj" fmla="val 13237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Can 170"/>
          <p:cNvSpPr/>
          <p:nvPr/>
        </p:nvSpPr>
        <p:spPr>
          <a:xfrm>
            <a:off x="105560" y="2184134"/>
            <a:ext cx="1005840" cy="4213188"/>
          </a:xfrm>
          <a:prstGeom prst="can">
            <a:avLst>
              <a:gd name="adj" fmla="val 10935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09345" y="6491820"/>
            <a:ext cx="2133600" cy="365125"/>
          </a:xfrm>
        </p:spPr>
        <p:txBody>
          <a:bodyPr/>
          <a:lstStyle/>
          <a:p>
            <a:fld id="{42FD3653-FC6B-458C-BF87-0A6BC69CD764}" type="slidenum">
              <a:rPr lang="en-US" smtClean="0">
                <a:latin typeface="Calibri" pitchFamily="34" charset="0"/>
                <a:cs typeface="Calibri" pitchFamily="34" charset="0"/>
              </a:rPr>
              <a:t>10</a:t>
            </a:fld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0" y="0"/>
            <a:ext cx="9144000" cy="680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Review of MapReduce</a:t>
            </a:r>
          </a:p>
        </p:txBody>
      </p:sp>
      <p:sp>
        <p:nvSpPr>
          <p:cNvPr id="569" name="Rectangle 568"/>
          <p:cNvSpPr/>
          <p:nvPr/>
        </p:nvSpPr>
        <p:spPr>
          <a:xfrm>
            <a:off x="526650" y="831413"/>
            <a:ext cx="8090700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600" dirty="0" smtClean="0">
                <a:latin typeface="Calibri" pitchFamily="34" charset="0"/>
                <a:cs typeface="Calibri" pitchFamily="34" charset="0"/>
              </a:rPr>
              <a:t>MapReduce is a 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programming model for 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describing</a:t>
            </a:r>
          </a:p>
          <a:p>
            <a:pPr algn="ctr"/>
            <a:r>
              <a:rPr lang="en-US" sz="2600" dirty="0" smtClean="0">
                <a:latin typeface="Calibri" pitchFamily="34" charset="0"/>
                <a:cs typeface="Calibri" pitchFamily="34" charset="0"/>
              </a:rPr>
              <a:t>data-parallel 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computations to be run on computer 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clusters.</a:t>
            </a:r>
            <a:endParaRPr lang="en-US" sz="2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70" name="TextBox 569"/>
          <p:cNvSpPr txBox="1"/>
          <p:nvPr/>
        </p:nvSpPr>
        <p:spPr>
          <a:xfrm>
            <a:off x="8076079" y="0"/>
            <a:ext cx="1067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>
                <a:latin typeface="Calibri" pitchFamily="34" charset="0"/>
                <a:cs typeface="Calibri" pitchFamily="34" charset="0"/>
              </a:rPr>
              <a:t>[DG04]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4" name="Rectangle 573"/>
              <p:cNvSpPr/>
              <p:nvPr/>
            </p:nvSpPr>
            <p:spPr>
              <a:xfrm>
                <a:off x="371530" y="3988729"/>
                <a:ext cx="334999" cy="646331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dirty="0" smtClean="0">
                          <a:latin typeface="Cambria Math"/>
                          <a:cs typeface="Calibri" pitchFamily="34" charset="0"/>
                        </a:rPr>
                        <m:t>𝑥</m:t>
                      </m:r>
                    </m:oMath>
                  </m:oMathPara>
                </a14:m>
                <a:endParaRPr lang="en-US" sz="36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574" name="Rectangle 5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530" y="3988729"/>
                <a:ext cx="334999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5" name="Rectangle 574"/>
              <p:cNvSpPr/>
              <p:nvPr/>
            </p:nvSpPr>
            <p:spPr>
              <a:xfrm>
                <a:off x="8297522" y="3918222"/>
                <a:ext cx="334999" cy="646331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dirty="0" smtClean="0">
                          <a:latin typeface="Cambria Math"/>
                          <a:cs typeface="Calibri" pitchFamily="34" charset="0"/>
                        </a:rPr>
                        <m:t>𝑦</m:t>
                      </m:r>
                    </m:oMath>
                  </m:oMathPara>
                </a14:m>
                <a:endParaRPr lang="en-US" sz="36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575" name="Rectangle 57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7522" y="3918222"/>
                <a:ext cx="334999" cy="646331"/>
              </a:xfrm>
              <a:prstGeom prst="rect">
                <a:avLst/>
              </a:prstGeom>
              <a:blipFill rotWithShape="1">
                <a:blip r:embed="rId5"/>
                <a:stretch>
                  <a:fillRect r="-3636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6" name="Rectangle 575"/>
              <p:cNvSpPr/>
              <p:nvPr/>
            </p:nvSpPr>
            <p:spPr>
              <a:xfrm>
                <a:off x="4262719" y="3994393"/>
                <a:ext cx="334999" cy="646331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dirty="0" smtClean="0">
                          <a:latin typeface="Cambria Math"/>
                          <a:cs typeface="Calibri" pitchFamily="34" charset="0"/>
                        </a:rPr>
                        <m:t>𝐹</m:t>
                      </m:r>
                    </m:oMath>
                  </m:oMathPara>
                </a14:m>
                <a:endParaRPr lang="en-US" sz="36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576" name="Rectangle 5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2719" y="3994393"/>
                <a:ext cx="334999" cy="646331"/>
              </a:xfrm>
              <a:prstGeom prst="rect">
                <a:avLst/>
              </a:prstGeom>
              <a:blipFill rotWithShape="1">
                <a:blip r:embed="rId6"/>
                <a:stretch>
                  <a:fillRect r="-9091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9" name="Straight Arrow Connector 158"/>
          <p:cNvCxnSpPr>
            <a:stCxn id="171" idx="4"/>
            <a:endCxn id="158" idx="2"/>
          </p:cNvCxnSpPr>
          <p:nvPr/>
        </p:nvCxnSpPr>
        <p:spPr>
          <a:xfrm flipV="1">
            <a:off x="1111400" y="4289934"/>
            <a:ext cx="264442" cy="794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/>
          <p:cNvCxnSpPr>
            <a:stCxn id="158" idx="4"/>
            <a:endCxn id="170" idx="2"/>
          </p:cNvCxnSpPr>
          <p:nvPr/>
        </p:nvCxnSpPr>
        <p:spPr>
          <a:xfrm flipV="1">
            <a:off x="7687176" y="4287822"/>
            <a:ext cx="344376" cy="2112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Rectangle 173"/>
              <p:cNvSpPr/>
              <p:nvPr/>
            </p:nvSpPr>
            <p:spPr>
              <a:xfrm>
                <a:off x="3066654" y="4669057"/>
                <a:ext cx="2992678" cy="52322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0" dirty="0" smtClean="0">
                          <a:latin typeface="Cambria Math"/>
                          <a:cs typeface="Calibri" pitchFamily="34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800" b="0" i="0" dirty="0" smtClean="0">
                          <a:latin typeface="Cambria Math"/>
                          <a:cs typeface="Calibri" pitchFamily="34" charset="0"/>
                        </a:rPr>
                        <m:t>Map</m:t>
                      </m:r>
                      <m:r>
                        <a:rPr lang="en-US" sz="2800" b="0" i="0" dirty="0" smtClean="0">
                          <a:latin typeface="Cambria Math"/>
                          <a:cs typeface="Calibri" pitchFamily="34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sz="2800" b="0" i="0" dirty="0" smtClean="0">
                          <a:latin typeface="Cambria Math"/>
                          <a:cs typeface="Calibri" pitchFamily="34" charset="0"/>
                        </a:rPr>
                        <m:t>Reduce</m:t>
                      </m:r>
                      <m:r>
                        <a:rPr lang="en-US" sz="2800" b="0" i="0" dirty="0" smtClean="0">
                          <a:latin typeface="Cambria Math"/>
                          <a:cs typeface="Calibri" pitchFamily="34" charset="0"/>
                        </a:rPr>
                        <m:t>)</m:t>
                      </m:r>
                    </m:oMath>
                  </m:oMathPara>
                </a14:m>
                <a:endParaRPr lang="en-US" sz="28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174" name="Rectangle 1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6654" y="4669057"/>
                <a:ext cx="2992678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5" name="Multiply 174"/>
          <p:cNvSpPr/>
          <p:nvPr/>
        </p:nvSpPr>
        <p:spPr>
          <a:xfrm>
            <a:off x="3979048" y="3767392"/>
            <a:ext cx="1005840" cy="1005840"/>
          </a:xfrm>
          <a:prstGeom prst="mathMultiply">
            <a:avLst>
              <a:gd name="adj1" fmla="val 8561"/>
            </a:avLst>
          </a:prstGeom>
          <a:solidFill>
            <a:srgbClr val="FF00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627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628"/>
    </mc:Choice>
    <mc:Fallback xmlns="">
      <p:transition spd="slow" advTm="296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70" grpId="0" animBg="1"/>
      <p:bldP spid="171" grpId="0" animBg="1"/>
      <p:bldP spid="569" grpId="0"/>
      <p:bldP spid="574" grpId="0"/>
      <p:bldP spid="575" grpId="0"/>
      <p:bldP spid="576" grpId="0"/>
      <p:bldP spid="174" grpId="0"/>
      <p:bldP spid="17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Can 577"/>
          <p:cNvSpPr/>
          <p:nvPr/>
        </p:nvSpPr>
        <p:spPr>
          <a:xfrm>
            <a:off x="8031552" y="3387375"/>
            <a:ext cx="1005840" cy="1800893"/>
          </a:xfrm>
          <a:prstGeom prst="can">
            <a:avLst>
              <a:gd name="adj" fmla="val 13237"/>
            </a:avLst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7" name="Can 576"/>
          <p:cNvSpPr/>
          <p:nvPr/>
        </p:nvSpPr>
        <p:spPr>
          <a:xfrm>
            <a:off x="105560" y="2184134"/>
            <a:ext cx="1005840" cy="4213188"/>
          </a:xfrm>
          <a:prstGeom prst="can">
            <a:avLst>
              <a:gd name="adj" fmla="val 10935"/>
            </a:avLst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3" name="Cube 572"/>
          <p:cNvSpPr/>
          <p:nvPr/>
        </p:nvSpPr>
        <p:spPr>
          <a:xfrm>
            <a:off x="1375842" y="2268636"/>
            <a:ext cx="6425494" cy="3928435"/>
          </a:xfrm>
          <a:prstGeom prst="cube">
            <a:avLst>
              <a:gd name="adj" fmla="val 2906"/>
            </a:avLst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09345" y="6491820"/>
            <a:ext cx="2133600" cy="365125"/>
          </a:xfrm>
        </p:spPr>
        <p:txBody>
          <a:bodyPr/>
          <a:lstStyle/>
          <a:p>
            <a:fld id="{42FD3653-FC6B-458C-BF87-0A6BC69CD764}" type="slidenum">
              <a:rPr lang="en-US" smtClean="0">
                <a:latin typeface="Calibri" pitchFamily="34" charset="0"/>
                <a:cs typeface="Calibri" pitchFamily="34" charset="0"/>
              </a:rPr>
              <a:t>11</a:t>
            </a:fld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0" y="0"/>
            <a:ext cx="9144000" cy="680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Review of MapReduce</a:t>
            </a:r>
          </a:p>
        </p:txBody>
      </p:sp>
      <p:sp>
        <p:nvSpPr>
          <p:cNvPr id="211" name="Can 210"/>
          <p:cNvSpPr/>
          <p:nvPr/>
        </p:nvSpPr>
        <p:spPr>
          <a:xfrm>
            <a:off x="197000" y="5636857"/>
            <a:ext cx="822960" cy="548640"/>
          </a:xfrm>
          <a:prstGeom prst="can">
            <a:avLst>
              <a:gd name="adj" fmla="val 42255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Can 211"/>
          <p:cNvSpPr/>
          <p:nvPr/>
        </p:nvSpPr>
        <p:spPr>
          <a:xfrm>
            <a:off x="197000" y="5171243"/>
            <a:ext cx="822960" cy="548640"/>
          </a:xfrm>
          <a:prstGeom prst="can">
            <a:avLst>
              <a:gd name="adj" fmla="val 42255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Can 208"/>
          <p:cNvSpPr/>
          <p:nvPr/>
        </p:nvSpPr>
        <p:spPr>
          <a:xfrm>
            <a:off x="197000" y="4705631"/>
            <a:ext cx="822960" cy="548640"/>
          </a:xfrm>
          <a:prstGeom prst="can">
            <a:avLst>
              <a:gd name="adj" fmla="val 42255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Can 209"/>
          <p:cNvSpPr/>
          <p:nvPr/>
        </p:nvSpPr>
        <p:spPr>
          <a:xfrm>
            <a:off x="197000" y="4240019"/>
            <a:ext cx="822960" cy="548640"/>
          </a:xfrm>
          <a:prstGeom prst="can">
            <a:avLst>
              <a:gd name="adj" fmla="val 42255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Can 206"/>
          <p:cNvSpPr/>
          <p:nvPr/>
        </p:nvSpPr>
        <p:spPr>
          <a:xfrm>
            <a:off x="197000" y="3774407"/>
            <a:ext cx="822960" cy="548640"/>
          </a:xfrm>
          <a:prstGeom prst="can">
            <a:avLst>
              <a:gd name="adj" fmla="val 42255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Can 207"/>
          <p:cNvSpPr/>
          <p:nvPr/>
        </p:nvSpPr>
        <p:spPr>
          <a:xfrm>
            <a:off x="197000" y="3308795"/>
            <a:ext cx="822960" cy="548640"/>
          </a:xfrm>
          <a:prstGeom prst="can">
            <a:avLst>
              <a:gd name="adj" fmla="val 42255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Can 205"/>
          <p:cNvSpPr/>
          <p:nvPr/>
        </p:nvSpPr>
        <p:spPr>
          <a:xfrm>
            <a:off x="197000" y="2843183"/>
            <a:ext cx="822960" cy="548640"/>
          </a:xfrm>
          <a:prstGeom prst="can">
            <a:avLst>
              <a:gd name="adj" fmla="val 42255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Can 204"/>
          <p:cNvSpPr/>
          <p:nvPr/>
        </p:nvSpPr>
        <p:spPr>
          <a:xfrm>
            <a:off x="197000" y="2377571"/>
            <a:ext cx="822960" cy="548640"/>
          </a:xfrm>
          <a:prstGeom prst="can">
            <a:avLst>
              <a:gd name="adj" fmla="val 42255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6" name="Straight Arrow Connector 215"/>
          <p:cNvCxnSpPr>
            <a:stCxn id="211" idx="4"/>
            <a:endCxn id="434" idx="1"/>
          </p:cNvCxnSpPr>
          <p:nvPr/>
        </p:nvCxnSpPr>
        <p:spPr>
          <a:xfrm flipV="1">
            <a:off x="1019960" y="5910922"/>
            <a:ext cx="1403083" cy="255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Arrow Connector 218"/>
          <p:cNvCxnSpPr>
            <a:stCxn id="206" idx="4"/>
            <a:endCxn id="287" idx="1"/>
          </p:cNvCxnSpPr>
          <p:nvPr/>
        </p:nvCxnSpPr>
        <p:spPr>
          <a:xfrm flipV="1">
            <a:off x="1019960" y="3117248"/>
            <a:ext cx="1403083" cy="255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Arrow Connector 221"/>
          <p:cNvCxnSpPr>
            <a:stCxn id="208" idx="4"/>
            <a:endCxn id="308" idx="1"/>
          </p:cNvCxnSpPr>
          <p:nvPr/>
        </p:nvCxnSpPr>
        <p:spPr>
          <a:xfrm flipV="1">
            <a:off x="1019960" y="3582860"/>
            <a:ext cx="1403083" cy="255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Arrow Connector 225"/>
          <p:cNvCxnSpPr>
            <a:stCxn id="207" idx="4"/>
            <a:endCxn id="364" idx="1"/>
          </p:cNvCxnSpPr>
          <p:nvPr/>
        </p:nvCxnSpPr>
        <p:spPr>
          <a:xfrm flipV="1">
            <a:off x="1019960" y="4048472"/>
            <a:ext cx="1403083" cy="255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Arrow Connector 228"/>
          <p:cNvCxnSpPr>
            <a:stCxn id="210" idx="4"/>
            <a:endCxn id="427" idx="1"/>
          </p:cNvCxnSpPr>
          <p:nvPr/>
        </p:nvCxnSpPr>
        <p:spPr>
          <a:xfrm flipV="1">
            <a:off x="1019960" y="4514084"/>
            <a:ext cx="1403083" cy="255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Arrow Connector 231"/>
          <p:cNvCxnSpPr>
            <a:stCxn id="209" idx="4"/>
            <a:endCxn id="420" idx="1"/>
          </p:cNvCxnSpPr>
          <p:nvPr/>
        </p:nvCxnSpPr>
        <p:spPr>
          <a:xfrm flipV="1">
            <a:off x="1019960" y="4979696"/>
            <a:ext cx="1403083" cy="255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Arrow Connector 234"/>
          <p:cNvCxnSpPr>
            <a:stCxn id="212" idx="4"/>
            <a:endCxn id="392" idx="1"/>
          </p:cNvCxnSpPr>
          <p:nvPr/>
        </p:nvCxnSpPr>
        <p:spPr>
          <a:xfrm flipV="1">
            <a:off x="1019960" y="5445308"/>
            <a:ext cx="1403083" cy="255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9" name="Group 268"/>
          <p:cNvGrpSpPr/>
          <p:nvPr/>
        </p:nvGrpSpPr>
        <p:grpSpPr>
          <a:xfrm>
            <a:off x="2423043" y="2443587"/>
            <a:ext cx="1368718" cy="416608"/>
            <a:chOff x="2613831" y="1353813"/>
            <a:chExt cx="1368718" cy="416608"/>
          </a:xfrm>
        </p:grpSpPr>
        <p:sp>
          <p:nvSpPr>
            <p:cNvPr id="239" name="Rectangle 238"/>
            <p:cNvSpPr/>
            <p:nvPr/>
          </p:nvSpPr>
          <p:spPr>
            <a:xfrm>
              <a:off x="2613831" y="1353813"/>
              <a:ext cx="685800" cy="13716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3296749" y="1353813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Rectangle 240"/>
            <p:cNvSpPr/>
            <p:nvPr/>
          </p:nvSpPr>
          <p:spPr>
            <a:xfrm>
              <a:off x="2613831" y="1493282"/>
              <a:ext cx="685800" cy="1371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Rectangle 241"/>
            <p:cNvSpPr/>
            <p:nvPr/>
          </p:nvSpPr>
          <p:spPr>
            <a:xfrm>
              <a:off x="3296749" y="1493282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2613831" y="1633261"/>
              <a:ext cx="685800" cy="13716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Rectangle 243"/>
            <p:cNvSpPr/>
            <p:nvPr/>
          </p:nvSpPr>
          <p:spPr>
            <a:xfrm>
              <a:off x="3296749" y="1633261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5" name="Can 244"/>
          <p:cNvSpPr/>
          <p:nvPr/>
        </p:nvSpPr>
        <p:spPr>
          <a:xfrm>
            <a:off x="8122992" y="4562706"/>
            <a:ext cx="822960" cy="548640"/>
          </a:xfrm>
          <a:prstGeom prst="can">
            <a:avLst>
              <a:gd name="adj" fmla="val 42255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Can 245"/>
          <p:cNvSpPr/>
          <p:nvPr/>
        </p:nvSpPr>
        <p:spPr>
          <a:xfrm>
            <a:off x="8122992" y="4106102"/>
            <a:ext cx="822960" cy="548640"/>
          </a:xfrm>
          <a:prstGeom prst="can">
            <a:avLst>
              <a:gd name="adj" fmla="val 42255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Can 246"/>
          <p:cNvSpPr/>
          <p:nvPr/>
        </p:nvSpPr>
        <p:spPr>
          <a:xfrm>
            <a:off x="8122992" y="3649498"/>
            <a:ext cx="822960" cy="548640"/>
          </a:xfrm>
          <a:prstGeom prst="can">
            <a:avLst>
              <a:gd name="adj" fmla="val 42255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4" name="Group 283"/>
          <p:cNvGrpSpPr/>
          <p:nvPr/>
        </p:nvGrpSpPr>
        <p:grpSpPr>
          <a:xfrm>
            <a:off x="2423043" y="2909199"/>
            <a:ext cx="1368718" cy="416608"/>
            <a:chOff x="2613831" y="1353813"/>
            <a:chExt cx="1368718" cy="416608"/>
          </a:xfrm>
        </p:grpSpPr>
        <p:sp>
          <p:nvSpPr>
            <p:cNvPr id="285" name="Rectangle 284"/>
            <p:cNvSpPr/>
            <p:nvPr/>
          </p:nvSpPr>
          <p:spPr>
            <a:xfrm>
              <a:off x="2613831" y="1353813"/>
              <a:ext cx="685800" cy="13716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Rectangle 285"/>
            <p:cNvSpPr/>
            <p:nvPr/>
          </p:nvSpPr>
          <p:spPr>
            <a:xfrm>
              <a:off x="3296749" y="1353813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Rectangle 286"/>
            <p:cNvSpPr/>
            <p:nvPr/>
          </p:nvSpPr>
          <p:spPr>
            <a:xfrm>
              <a:off x="2613831" y="1493282"/>
              <a:ext cx="685800" cy="1371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3296749" y="1493282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9" name="Rectangle 288"/>
            <p:cNvSpPr/>
            <p:nvPr/>
          </p:nvSpPr>
          <p:spPr>
            <a:xfrm>
              <a:off x="2613831" y="1633261"/>
              <a:ext cx="685800" cy="13716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290" name="Rectangle 289"/>
            <p:cNvSpPr/>
            <p:nvPr/>
          </p:nvSpPr>
          <p:spPr>
            <a:xfrm>
              <a:off x="3296749" y="1633261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5" name="Group 304"/>
          <p:cNvGrpSpPr/>
          <p:nvPr/>
        </p:nvGrpSpPr>
        <p:grpSpPr>
          <a:xfrm>
            <a:off x="2423043" y="3374811"/>
            <a:ext cx="1368718" cy="416608"/>
            <a:chOff x="2613831" y="1353813"/>
            <a:chExt cx="1368718" cy="416608"/>
          </a:xfrm>
        </p:grpSpPr>
        <p:sp>
          <p:nvSpPr>
            <p:cNvPr id="306" name="Rectangle 305"/>
            <p:cNvSpPr/>
            <p:nvPr/>
          </p:nvSpPr>
          <p:spPr>
            <a:xfrm>
              <a:off x="2613831" y="1353813"/>
              <a:ext cx="685800" cy="1371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Rectangle 306"/>
            <p:cNvSpPr/>
            <p:nvPr/>
          </p:nvSpPr>
          <p:spPr>
            <a:xfrm>
              <a:off x="3296749" y="1353813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" name="Rectangle 307"/>
            <p:cNvSpPr/>
            <p:nvPr/>
          </p:nvSpPr>
          <p:spPr>
            <a:xfrm>
              <a:off x="2613831" y="1493282"/>
              <a:ext cx="685800" cy="1371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" name="Rectangle 308"/>
            <p:cNvSpPr/>
            <p:nvPr/>
          </p:nvSpPr>
          <p:spPr>
            <a:xfrm>
              <a:off x="3296749" y="1493282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0" name="Rectangle 309"/>
            <p:cNvSpPr/>
            <p:nvPr/>
          </p:nvSpPr>
          <p:spPr>
            <a:xfrm>
              <a:off x="2613831" y="1633261"/>
              <a:ext cx="685800" cy="13716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" name="Rectangle 310"/>
            <p:cNvSpPr/>
            <p:nvPr/>
          </p:nvSpPr>
          <p:spPr>
            <a:xfrm>
              <a:off x="3296749" y="1633261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1" name="Group 360"/>
          <p:cNvGrpSpPr/>
          <p:nvPr/>
        </p:nvGrpSpPr>
        <p:grpSpPr>
          <a:xfrm>
            <a:off x="2423043" y="3840423"/>
            <a:ext cx="1368718" cy="416608"/>
            <a:chOff x="2613831" y="1353813"/>
            <a:chExt cx="1368718" cy="416608"/>
          </a:xfrm>
        </p:grpSpPr>
        <p:sp>
          <p:nvSpPr>
            <p:cNvPr id="362" name="Rectangle 361"/>
            <p:cNvSpPr/>
            <p:nvPr/>
          </p:nvSpPr>
          <p:spPr>
            <a:xfrm>
              <a:off x="2613831" y="1353813"/>
              <a:ext cx="685800" cy="13716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Rectangle 362"/>
            <p:cNvSpPr/>
            <p:nvPr/>
          </p:nvSpPr>
          <p:spPr>
            <a:xfrm>
              <a:off x="3296749" y="1353813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Rectangle 363"/>
            <p:cNvSpPr/>
            <p:nvPr/>
          </p:nvSpPr>
          <p:spPr>
            <a:xfrm>
              <a:off x="2613831" y="1493282"/>
              <a:ext cx="685800" cy="13716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5" name="Rectangle 364"/>
            <p:cNvSpPr/>
            <p:nvPr/>
          </p:nvSpPr>
          <p:spPr>
            <a:xfrm>
              <a:off x="3296749" y="1493282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6" name="Rectangle 365"/>
            <p:cNvSpPr/>
            <p:nvPr/>
          </p:nvSpPr>
          <p:spPr>
            <a:xfrm>
              <a:off x="2613831" y="1633261"/>
              <a:ext cx="685800" cy="13716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7" name="Rectangle 366"/>
            <p:cNvSpPr/>
            <p:nvPr/>
          </p:nvSpPr>
          <p:spPr>
            <a:xfrm>
              <a:off x="3296749" y="1633261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9" name="Group 388"/>
          <p:cNvGrpSpPr/>
          <p:nvPr/>
        </p:nvGrpSpPr>
        <p:grpSpPr>
          <a:xfrm>
            <a:off x="2423043" y="5237259"/>
            <a:ext cx="1368718" cy="416608"/>
            <a:chOff x="2613831" y="1353813"/>
            <a:chExt cx="1368718" cy="416608"/>
          </a:xfrm>
        </p:grpSpPr>
        <p:sp>
          <p:nvSpPr>
            <p:cNvPr id="390" name="Rectangle 389"/>
            <p:cNvSpPr/>
            <p:nvPr/>
          </p:nvSpPr>
          <p:spPr>
            <a:xfrm>
              <a:off x="2613831" y="1353813"/>
              <a:ext cx="685800" cy="13716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1" name="Rectangle 390"/>
            <p:cNvSpPr/>
            <p:nvPr/>
          </p:nvSpPr>
          <p:spPr>
            <a:xfrm>
              <a:off x="3296749" y="1353813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2" name="Rectangle 391"/>
            <p:cNvSpPr/>
            <p:nvPr/>
          </p:nvSpPr>
          <p:spPr>
            <a:xfrm>
              <a:off x="2613831" y="1493282"/>
              <a:ext cx="685800" cy="1371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3" name="Rectangle 392"/>
            <p:cNvSpPr/>
            <p:nvPr/>
          </p:nvSpPr>
          <p:spPr>
            <a:xfrm>
              <a:off x="3296749" y="1493282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4" name="Rectangle 393"/>
            <p:cNvSpPr/>
            <p:nvPr/>
          </p:nvSpPr>
          <p:spPr>
            <a:xfrm>
              <a:off x="2613831" y="1633261"/>
              <a:ext cx="685800" cy="13716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5" name="Rectangle 394"/>
            <p:cNvSpPr/>
            <p:nvPr/>
          </p:nvSpPr>
          <p:spPr>
            <a:xfrm>
              <a:off x="3296749" y="1633261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7" name="Group 416"/>
          <p:cNvGrpSpPr/>
          <p:nvPr/>
        </p:nvGrpSpPr>
        <p:grpSpPr>
          <a:xfrm>
            <a:off x="2423043" y="4771647"/>
            <a:ext cx="1368718" cy="416608"/>
            <a:chOff x="2613831" y="1353813"/>
            <a:chExt cx="1368718" cy="416608"/>
          </a:xfrm>
        </p:grpSpPr>
        <p:sp>
          <p:nvSpPr>
            <p:cNvPr id="418" name="Rectangle 417"/>
            <p:cNvSpPr/>
            <p:nvPr/>
          </p:nvSpPr>
          <p:spPr>
            <a:xfrm>
              <a:off x="2613831" y="1353813"/>
              <a:ext cx="685800" cy="1371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9" name="Rectangle 418"/>
            <p:cNvSpPr/>
            <p:nvPr/>
          </p:nvSpPr>
          <p:spPr>
            <a:xfrm>
              <a:off x="3296749" y="1353813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0" name="Rectangle 419"/>
            <p:cNvSpPr/>
            <p:nvPr/>
          </p:nvSpPr>
          <p:spPr>
            <a:xfrm>
              <a:off x="2613831" y="1493282"/>
              <a:ext cx="685800" cy="13716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1" name="Rectangle 420"/>
            <p:cNvSpPr/>
            <p:nvPr/>
          </p:nvSpPr>
          <p:spPr>
            <a:xfrm>
              <a:off x="3296749" y="1493282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2" name="Rectangle 421"/>
            <p:cNvSpPr/>
            <p:nvPr/>
          </p:nvSpPr>
          <p:spPr>
            <a:xfrm>
              <a:off x="2613831" y="1633261"/>
              <a:ext cx="685800" cy="13716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Rectangle 422"/>
            <p:cNvSpPr/>
            <p:nvPr/>
          </p:nvSpPr>
          <p:spPr>
            <a:xfrm>
              <a:off x="3296749" y="1633261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4" name="Group 423"/>
          <p:cNvGrpSpPr/>
          <p:nvPr/>
        </p:nvGrpSpPr>
        <p:grpSpPr>
          <a:xfrm>
            <a:off x="2423043" y="4306035"/>
            <a:ext cx="1368718" cy="416608"/>
            <a:chOff x="2613831" y="1353813"/>
            <a:chExt cx="1368718" cy="416608"/>
          </a:xfrm>
        </p:grpSpPr>
        <p:sp>
          <p:nvSpPr>
            <p:cNvPr id="425" name="Rectangle 424"/>
            <p:cNvSpPr/>
            <p:nvPr/>
          </p:nvSpPr>
          <p:spPr>
            <a:xfrm>
              <a:off x="2613831" y="1353813"/>
              <a:ext cx="685800" cy="13716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6" name="Rectangle 425"/>
            <p:cNvSpPr/>
            <p:nvPr/>
          </p:nvSpPr>
          <p:spPr>
            <a:xfrm>
              <a:off x="3296749" y="1353813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7" name="Rectangle 426"/>
            <p:cNvSpPr/>
            <p:nvPr/>
          </p:nvSpPr>
          <p:spPr>
            <a:xfrm>
              <a:off x="2613831" y="1493282"/>
              <a:ext cx="685800" cy="13716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" name="Rectangle 427"/>
            <p:cNvSpPr/>
            <p:nvPr/>
          </p:nvSpPr>
          <p:spPr>
            <a:xfrm>
              <a:off x="3296749" y="1493282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9" name="Rectangle 428"/>
            <p:cNvSpPr/>
            <p:nvPr/>
          </p:nvSpPr>
          <p:spPr>
            <a:xfrm>
              <a:off x="2613831" y="1633261"/>
              <a:ext cx="685800" cy="13716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0" name="Rectangle 429"/>
            <p:cNvSpPr/>
            <p:nvPr/>
          </p:nvSpPr>
          <p:spPr>
            <a:xfrm>
              <a:off x="3296749" y="1633261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1" name="Group 430"/>
          <p:cNvGrpSpPr/>
          <p:nvPr/>
        </p:nvGrpSpPr>
        <p:grpSpPr>
          <a:xfrm>
            <a:off x="2423043" y="5702873"/>
            <a:ext cx="1368718" cy="416608"/>
            <a:chOff x="2613831" y="1353813"/>
            <a:chExt cx="1368718" cy="416608"/>
          </a:xfrm>
        </p:grpSpPr>
        <p:sp>
          <p:nvSpPr>
            <p:cNvPr id="432" name="Rectangle 431"/>
            <p:cNvSpPr/>
            <p:nvPr/>
          </p:nvSpPr>
          <p:spPr>
            <a:xfrm>
              <a:off x="2613831" y="1353813"/>
              <a:ext cx="685800" cy="13716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3" name="Rectangle 432"/>
            <p:cNvSpPr/>
            <p:nvPr/>
          </p:nvSpPr>
          <p:spPr>
            <a:xfrm>
              <a:off x="3296749" y="1353813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4" name="Rectangle 433"/>
            <p:cNvSpPr/>
            <p:nvPr/>
          </p:nvSpPr>
          <p:spPr>
            <a:xfrm>
              <a:off x="2613831" y="1493282"/>
              <a:ext cx="685800" cy="1371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5" name="Rectangle 434"/>
            <p:cNvSpPr/>
            <p:nvPr/>
          </p:nvSpPr>
          <p:spPr>
            <a:xfrm>
              <a:off x="3296749" y="1493282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6" name="Rectangle 435"/>
            <p:cNvSpPr/>
            <p:nvPr/>
          </p:nvSpPr>
          <p:spPr>
            <a:xfrm>
              <a:off x="2613831" y="1633261"/>
              <a:ext cx="685800" cy="1371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7" name="Rectangle 436"/>
            <p:cNvSpPr/>
            <p:nvPr/>
          </p:nvSpPr>
          <p:spPr>
            <a:xfrm>
              <a:off x="3296749" y="1633261"/>
              <a:ext cx="685800" cy="137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7" name="Rounded Rectangle 196"/>
              <p:cNvSpPr/>
              <p:nvPr/>
            </p:nvSpPr>
            <p:spPr>
              <a:xfrm>
                <a:off x="1445292" y="2927888"/>
                <a:ext cx="630921" cy="3746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7" name="Rounded Rectangle 19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5292" y="2927888"/>
                <a:ext cx="630921" cy="374623"/>
              </a:xfrm>
              <a:prstGeom prst="roundRect">
                <a:avLst/>
              </a:prstGeom>
              <a:blipFill rotWithShape="1">
                <a:blip r:embed="rId4"/>
                <a:stretch>
                  <a:fillRect l="-10280" r="-9346" b="-20000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8" name="Rounded Rectangle 197"/>
              <p:cNvSpPr/>
              <p:nvPr/>
            </p:nvSpPr>
            <p:spPr>
              <a:xfrm>
                <a:off x="1445292" y="3393884"/>
                <a:ext cx="630921" cy="3746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8" name="Rounded Rectangle 19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5292" y="3393884"/>
                <a:ext cx="630921" cy="374623"/>
              </a:xfrm>
              <a:prstGeom prst="roundRect">
                <a:avLst/>
              </a:prstGeom>
              <a:blipFill rotWithShape="1">
                <a:blip r:embed="rId5"/>
                <a:stretch>
                  <a:fillRect l="-10280" r="-9346" b="-20313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9" name="Rounded Rectangle 198"/>
              <p:cNvSpPr/>
              <p:nvPr/>
            </p:nvSpPr>
            <p:spPr>
              <a:xfrm>
                <a:off x="1445292" y="3859880"/>
                <a:ext cx="630921" cy="3746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9" name="Rounded Rectangle 19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5292" y="3859880"/>
                <a:ext cx="630921" cy="374623"/>
              </a:xfrm>
              <a:prstGeom prst="roundRect">
                <a:avLst/>
              </a:prstGeom>
              <a:blipFill rotWithShape="1">
                <a:blip r:embed="rId6"/>
                <a:stretch>
                  <a:fillRect l="-10280" r="-9346" b="-20000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0" name="Rounded Rectangle 199"/>
              <p:cNvSpPr/>
              <p:nvPr/>
            </p:nvSpPr>
            <p:spPr>
              <a:xfrm>
                <a:off x="1445292" y="4325876"/>
                <a:ext cx="630921" cy="3746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0" name="Rounded Rectangle 19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5292" y="4325876"/>
                <a:ext cx="630921" cy="374623"/>
              </a:xfrm>
              <a:prstGeom prst="roundRect">
                <a:avLst/>
              </a:prstGeom>
              <a:blipFill rotWithShape="1">
                <a:blip r:embed="rId7"/>
                <a:stretch>
                  <a:fillRect l="-10280" r="-9346" b="-20313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1" name="Rounded Rectangle 200"/>
              <p:cNvSpPr/>
              <p:nvPr/>
            </p:nvSpPr>
            <p:spPr>
              <a:xfrm>
                <a:off x="1445292" y="4791872"/>
                <a:ext cx="630921" cy="3746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1" name="Rounded Rectangle 20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5292" y="4791872"/>
                <a:ext cx="630921" cy="374623"/>
              </a:xfrm>
              <a:prstGeom prst="roundRect">
                <a:avLst/>
              </a:prstGeom>
              <a:blipFill rotWithShape="1">
                <a:blip r:embed="rId8"/>
                <a:stretch>
                  <a:fillRect l="-10280" r="-9346" b="-20000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3" name="Rounded Rectangle 202"/>
              <p:cNvSpPr/>
              <p:nvPr/>
            </p:nvSpPr>
            <p:spPr>
              <a:xfrm>
                <a:off x="1445292" y="5257868"/>
                <a:ext cx="630921" cy="3746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3" name="Rounded Rectangle 20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5292" y="5257868"/>
                <a:ext cx="630921" cy="374623"/>
              </a:xfrm>
              <a:prstGeom prst="roundRect">
                <a:avLst/>
              </a:prstGeom>
              <a:blipFill rotWithShape="1">
                <a:blip r:embed="rId9"/>
                <a:stretch>
                  <a:fillRect l="-10280" r="-9346" b="-20313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4" name="Rounded Rectangle 203"/>
              <p:cNvSpPr/>
              <p:nvPr/>
            </p:nvSpPr>
            <p:spPr>
              <a:xfrm>
                <a:off x="1445292" y="5723866"/>
                <a:ext cx="630921" cy="3746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4" name="Rounded Rectangle 20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5292" y="5723866"/>
                <a:ext cx="630921" cy="374623"/>
              </a:xfrm>
              <a:prstGeom prst="roundRect">
                <a:avLst/>
              </a:prstGeom>
              <a:blipFill rotWithShape="1">
                <a:blip r:embed="rId10"/>
                <a:stretch>
                  <a:fillRect l="-10280" r="-9346" b="-21875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76" name="Group 475"/>
          <p:cNvGrpSpPr/>
          <p:nvPr/>
        </p:nvGrpSpPr>
        <p:grpSpPr>
          <a:xfrm>
            <a:off x="5116188" y="2445208"/>
            <a:ext cx="1371600" cy="1223854"/>
            <a:chOff x="5062544" y="1235241"/>
            <a:chExt cx="1371600" cy="1223854"/>
          </a:xfrm>
        </p:grpSpPr>
        <p:sp>
          <p:nvSpPr>
            <p:cNvPr id="446" name="Rectangle 445"/>
            <p:cNvSpPr/>
            <p:nvPr/>
          </p:nvSpPr>
          <p:spPr>
            <a:xfrm>
              <a:off x="5062544" y="1235241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7" name="Rectangle 446"/>
            <p:cNvSpPr/>
            <p:nvPr/>
          </p:nvSpPr>
          <p:spPr>
            <a:xfrm>
              <a:off x="5062544" y="1371078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8" name="Rectangle 447"/>
            <p:cNvSpPr/>
            <p:nvPr/>
          </p:nvSpPr>
          <p:spPr>
            <a:xfrm>
              <a:off x="5062544" y="1506915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9" name="Rectangle 448"/>
            <p:cNvSpPr/>
            <p:nvPr/>
          </p:nvSpPr>
          <p:spPr>
            <a:xfrm>
              <a:off x="5062544" y="1642752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0" name="Rectangle 449"/>
            <p:cNvSpPr/>
            <p:nvPr/>
          </p:nvSpPr>
          <p:spPr>
            <a:xfrm>
              <a:off x="5062544" y="1778589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1" name="Rectangle 450"/>
            <p:cNvSpPr/>
            <p:nvPr/>
          </p:nvSpPr>
          <p:spPr>
            <a:xfrm>
              <a:off x="5062544" y="1914426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2" name="Rectangle 451"/>
            <p:cNvSpPr/>
            <p:nvPr/>
          </p:nvSpPr>
          <p:spPr>
            <a:xfrm>
              <a:off x="5062544" y="2050263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3" name="Rectangle 452"/>
            <p:cNvSpPr/>
            <p:nvPr/>
          </p:nvSpPr>
          <p:spPr>
            <a:xfrm>
              <a:off x="5062544" y="2186100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4" name="Rectangle 453"/>
            <p:cNvSpPr/>
            <p:nvPr/>
          </p:nvSpPr>
          <p:spPr>
            <a:xfrm>
              <a:off x="5062544" y="2321935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5" name="Rectangle 454"/>
            <p:cNvSpPr/>
            <p:nvPr/>
          </p:nvSpPr>
          <p:spPr>
            <a:xfrm>
              <a:off x="5062544" y="1238313"/>
              <a:ext cx="685800" cy="1220782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</p:grpSp>
      <p:grpSp>
        <p:nvGrpSpPr>
          <p:cNvPr id="477" name="Group 476"/>
          <p:cNvGrpSpPr/>
          <p:nvPr/>
        </p:nvGrpSpPr>
        <p:grpSpPr>
          <a:xfrm>
            <a:off x="5116188" y="3834345"/>
            <a:ext cx="1371600" cy="952182"/>
            <a:chOff x="5062544" y="2621541"/>
            <a:chExt cx="1371600" cy="952182"/>
          </a:xfrm>
        </p:grpSpPr>
        <p:sp>
          <p:nvSpPr>
            <p:cNvPr id="456" name="Rectangle 455"/>
            <p:cNvSpPr/>
            <p:nvPr/>
          </p:nvSpPr>
          <p:spPr>
            <a:xfrm>
              <a:off x="5062544" y="2621541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Rectangle 456"/>
            <p:cNvSpPr/>
            <p:nvPr/>
          </p:nvSpPr>
          <p:spPr>
            <a:xfrm>
              <a:off x="5062544" y="2757378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8" name="Rectangle 457"/>
            <p:cNvSpPr/>
            <p:nvPr/>
          </p:nvSpPr>
          <p:spPr>
            <a:xfrm>
              <a:off x="5062544" y="2893215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9" name="Rectangle 458"/>
            <p:cNvSpPr/>
            <p:nvPr/>
          </p:nvSpPr>
          <p:spPr>
            <a:xfrm>
              <a:off x="5062544" y="3029052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0" name="Rectangle 459"/>
            <p:cNvSpPr/>
            <p:nvPr/>
          </p:nvSpPr>
          <p:spPr>
            <a:xfrm>
              <a:off x="5062544" y="3164889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1" name="Rectangle 460"/>
            <p:cNvSpPr/>
            <p:nvPr/>
          </p:nvSpPr>
          <p:spPr>
            <a:xfrm>
              <a:off x="5062544" y="3300726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2" name="Rectangle 461"/>
            <p:cNvSpPr/>
            <p:nvPr/>
          </p:nvSpPr>
          <p:spPr>
            <a:xfrm>
              <a:off x="5062544" y="3436563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5" name="Rectangle 464"/>
            <p:cNvSpPr/>
            <p:nvPr/>
          </p:nvSpPr>
          <p:spPr>
            <a:xfrm>
              <a:off x="5062544" y="2624613"/>
              <a:ext cx="685800" cy="94911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</p:grpSp>
      <p:grpSp>
        <p:nvGrpSpPr>
          <p:cNvPr id="478" name="Group 477"/>
          <p:cNvGrpSpPr/>
          <p:nvPr/>
        </p:nvGrpSpPr>
        <p:grpSpPr>
          <a:xfrm>
            <a:off x="5116188" y="5034161"/>
            <a:ext cx="1371600" cy="1088019"/>
            <a:chOff x="5062544" y="3780767"/>
            <a:chExt cx="1371600" cy="1088019"/>
          </a:xfrm>
        </p:grpSpPr>
        <p:sp>
          <p:nvSpPr>
            <p:cNvPr id="466" name="Rectangle 465"/>
            <p:cNvSpPr/>
            <p:nvPr/>
          </p:nvSpPr>
          <p:spPr>
            <a:xfrm>
              <a:off x="5062544" y="3780767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7" name="Rectangle 466"/>
            <p:cNvSpPr/>
            <p:nvPr/>
          </p:nvSpPr>
          <p:spPr>
            <a:xfrm>
              <a:off x="5062544" y="3916604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8" name="Rectangle 467"/>
            <p:cNvSpPr/>
            <p:nvPr/>
          </p:nvSpPr>
          <p:spPr>
            <a:xfrm>
              <a:off x="5062544" y="4052441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9" name="Rectangle 468"/>
            <p:cNvSpPr/>
            <p:nvPr/>
          </p:nvSpPr>
          <p:spPr>
            <a:xfrm>
              <a:off x="5062544" y="4188278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0" name="Rectangle 469"/>
            <p:cNvSpPr/>
            <p:nvPr/>
          </p:nvSpPr>
          <p:spPr>
            <a:xfrm>
              <a:off x="5062544" y="4324115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1" name="Rectangle 470"/>
            <p:cNvSpPr/>
            <p:nvPr/>
          </p:nvSpPr>
          <p:spPr>
            <a:xfrm>
              <a:off x="5062544" y="4459952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2" name="Rectangle 471"/>
            <p:cNvSpPr/>
            <p:nvPr/>
          </p:nvSpPr>
          <p:spPr>
            <a:xfrm>
              <a:off x="5062544" y="4595789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3" name="Rectangle 472"/>
            <p:cNvSpPr/>
            <p:nvPr/>
          </p:nvSpPr>
          <p:spPr>
            <a:xfrm>
              <a:off x="5062544" y="4731626"/>
              <a:ext cx="1371600" cy="1371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5" name="Rectangle 474"/>
            <p:cNvSpPr/>
            <p:nvPr/>
          </p:nvSpPr>
          <p:spPr>
            <a:xfrm>
              <a:off x="5062544" y="3783839"/>
              <a:ext cx="685800" cy="1084463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</p:grpSp>
      <p:cxnSp>
        <p:nvCxnSpPr>
          <p:cNvPr id="479" name="Straight Arrow Connector 478"/>
          <p:cNvCxnSpPr>
            <a:stCxn id="205" idx="4"/>
            <a:endCxn id="241" idx="1"/>
          </p:cNvCxnSpPr>
          <p:nvPr/>
        </p:nvCxnSpPr>
        <p:spPr>
          <a:xfrm flipV="1">
            <a:off x="1019960" y="2651636"/>
            <a:ext cx="1403083" cy="255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" name="Straight Arrow Connector 481"/>
          <p:cNvCxnSpPr>
            <a:stCxn id="240" idx="3"/>
            <a:endCxn id="446" idx="1"/>
          </p:cNvCxnSpPr>
          <p:nvPr/>
        </p:nvCxnSpPr>
        <p:spPr>
          <a:xfrm>
            <a:off x="3791761" y="2512167"/>
            <a:ext cx="1324427" cy="1621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Straight Arrow Connector 484"/>
          <p:cNvCxnSpPr>
            <a:stCxn id="242" idx="3"/>
            <a:endCxn id="466" idx="1"/>
          </p:cNvCxnSpPr>
          <p:nvPr/>
        </p:nvCxnSpPr>
        <p:spPr>
          <a:xfrm>
            <a:off x="3791761" y="2651636"/>
            <a:ext cx="1324427" cy="2451105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Straight Arrow Connector 487"/>
          <p:cNvCxnSpPr>
            <a:stCxn id="244" idx="3"/>
            <a:endCxn id="456" idx="1"/>
          </p:cNvCxnSpPr>
          <p:nvPr/>
        </p:nvCxnSpPr>
        <p:spPr>
          <a:xfrm>
            <a:off x="3791761" y="2791615"/>
            <a:ext cx="1324427" cy="111131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1" name="Straight Arrow Connector 490"/>
          <p:cNvCxnSpPr>
            <a:stCxn id="286" idx="3"/>
            <a:endCxn id="447" idx="1"/>
          </p:cNvCxnSpPr>
          <p:nvPr/>
        </p:nvCxnSpPr>
        <p:spPr>
          <a:xfrm flipV="1">
            <a:off x="3791761" y="2649625"/>
            <a:ext cx="1324427" cy="328154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4" name="Straight Arrow Connector 493"/>
          <p:cNvCxnSpPr>
            <a:stCxn id="288" idx="3"/>
            <a:endCxn id="467" idx="1"/>
          </p:cNvCxnSpPr>
          <p:nvPr/>
        </p:nvCxnSpPr>
        <p:spPr>
          <a:xfrm>
            <a:off x="3791761" y="3117248"/>
            <a:ext cx="1324427" cy="212133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Straight Arrow Connector 496"/>
          <p:cNvCxnSpPr>
            <a:stCxn id="290" idx="3"/>
            <a:endCxn id="448" idx="1"/>
          </p:cNvCxnSpPr>
          <p:nvPr/>
        </p:nvCxnSpPr>
        <p:spPr>
          <a:xfrm flipV="1">
            <a:off x="3791761" y="2785462"/>
            <a:ext cx="1324427" cy="471765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0" name="Straight Arrow Connector 499"/>
          <p:cNvCxnSpPr>
            <a:stCxn id="307" idx="3"/>
            <a:endCxn id="468" idx="1"/>
          </p:cNvCxnSpPr>
          <p:nvPr/>
        </p:nvCxnSpPr>
        <p:spPr>
          <a:xfrm>
            <a:off x="3791761" y="3443391"/>
            <a:ext cx="1324427" cy="1931024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3" name="Straight Arrow Connector 502"/>
          <p:cNvCxnSpPr>
            <a:stCxn id="309" idx="3"/>
            <a:endCxn id="469" idx="1"/>
          </p:cNvCxnSpPr>
          <p:nvPr/>
        </p:nvCxnSpPr>
        <p:spPr>
          <a:xfrm>
            <a:off x="3791761" y="3582860"/>
            <a:ext cx="1324427" cy="1927392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Straight Arrow Connector 505"/>
          <p:cNvCxnSpPr>
            <a:stCxn id="311" idx="3"/>
            <a:endCxn id="457" idx="1"/>
          </p:cNvCxnSpPr>
          <p:nvPr/>
        </p:nvCxnSpPr>
        <p:spPr>
          <a:xfrm>
            <a:off x="3791761" y="3722839"/>
            <a:ext cx="1324427" cy="315923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9" name="Straight Arrow Connector 508"/>
          <p:cNvCxnSpPr>
            <a:stCxn id="363" idx="3"/>
            <a:endCxn id="449" idx="1"/>
          </p:cNvCxnSpPr>
          <p:nvPr/>
        </p:nvCxnSpPr>
        <p:spPr>
          <a:xfrm flipV="1">
            <a:off x="3791761" y="2921299"/>
            <a:ext cx="1324427" cy="987704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" name="Straight Arrow Connector 511"/>
          <p:cNvCxnSpPr>
            <a:stCxn id="365" idx="3"/>
            <a:endCxn id="458" idx="1"/>
          </p:cNvCxnSpPr>
          <p:nvPr/>
        </p:nvCxnSpPr>
        <p:spPr>
          <a:xfrm>
            <a:off x="3791761" y="4048472"/>
            <a:ext cx="1324427" cy="126127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5" name="Straight Arrow Connector 514"/>
          <p:cNvCxnSpPr>
            <a:stCxn id="367" idx="3"/>
            <a:endCxn id="459" idx="1"/>
          </p:cNvCxnSpPr>
          <p:nvPr/>
        </p:nvCxnSpPr>
        <p:spPr>
          <a:xfrm>
            <a:off x="3791761" y="4188451"/>
            <a:ext cx="1324427" cy="121985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8" name="Straight Arrow Connector 517"/>
          <p:cNvCxnSpPr>
            <a:stCxn id="426" idx="3"/>
            <a:endCxn id="450" idx="1"/>
          </p:cNvCxnSpPr>
          <p:nvPr/>
        </p:nvCxnSpPr>
        <p:spPr>
          <a:xfrm flipV="1">
            <a:off x="3791761" y="3057136"/>
            <a:ext cx="1324427" cy="1317479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1" name="Straight Arrow Connector 520"/>
          <p:cNvCxnSpPr>
            <a:stCxn id="428" idx="3"/>
            <a:endCxn id="451" idx="1"/>
          </p:cNvCxnSpPr>
          <p:nvPr/>
        </p:nvCxnSpPr>
        <p:spPr>
          <a:xfrm flipV="1">
            <a:off x="3791761" y="3192973"/>
            <a:ext cx="1324427" cy="1321111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4" name="Straight Arrow Connector 523"/>
          <p:cNvCxnSpPr>
            <a:stCxn id="430" idx="3"/>
            <a:endCxn id="460" idx="1"/>
          </p:cNvCxnSpPr>
          <p:nvPr/>
        </p:nvCxnSpPr>
        <p:spPr>
          <a:xfrm flipV="1">
            <a:off x="3791761" y="4446273"/>
            <a:ext cx="1324427" cy="20779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7" name="Straight Arrow Connector 526"/>
          <p:cNvCxnSpPr>
            <a:stCxn id="419" idx="3"/>
            <a:endCxn id="470" idx="1"/>
          </p:cNvCxnSpPr>
          <p:nvPr/>
        </p:nvCxnSpPr>
        <p:spPr>
          <a:xfrm>
            <a:off x="3791761" y="4840227"/>
            <a:ext cx="1324427" cy="805862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0" name="Straight Arrow Connector 529"/>
          <p:cNvCxnSpPr>
            <a:stCxn id="421" idx="3"/>
            <a:endCxn id="452" idx="1"/>
          </p:cNvCxnSpPr>
          <p:nvPr/>
        </p:nvCxnSpPr>
        <p:spPr>
          <a:xfrm flipV="1">
            <a:off x="3791761" y="3328810"/>
            <a:ext cx="1324427" cy="1650886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Straight Arrow Connector 532"/>
          <p:cNvCxnSpPr>
            <a:stCxn id="423" idx="3"/>
            <a:endCxn id="461" idx="1"/>
          </p:cNvCxnSpPr>
          <p:nvPr/>
        </p:nvCxnSpPr>
        <p:spPr>
          <a:xfrm flipV="1">
            <a:off x="3791761" y="4582110"/>
            <a:ext cx="1324427" cy="537565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6" name="Straight Arrow Connector 535"/>
          <p:cNvCxnSpPr>
            <a:stCxn id="391" idx="3"/>
            <a:endCxn id="462" idx="1"/>
          </p:cNvCxnSpPr>
          <p:nvPr/>
        </p:nvCxnSpPr>
        <p:spPr>
          <a:xfrm flipV="1">
            <a:off x="3791761" y="4717947"/>
            <a:ext cx="1324427" cy="587892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Straight Arrow Connector 538"/>
          <p:cNvCxnSpPr>
            <a:stCxn id="393" idx="3"/>
            <a:endCxn id="471" idx="1"/>
          </p:cNvCxnSpPr>
          <p:nvPr/>
        </p:nvCxnSpPr>
        <p:spPr>
          <a:xfrm>
            <a:off x="3791761" y="5445308"/>
            <a:ext cx="1324427" cy="336618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Straight Arrow Connector 541"/>
          <p:cNvCxnSpPr>
            <a:stCxn id="395" idx="3"/>
            <a:endCxn id="453" idx="1"/>
          </p:cNvCxnSpPr>
          <p:nvPr/>
        </p:nvCxnSpPr>
        <p:spPr>
          <a:xfrm flipV="1">
            <a:off x="3791761" y="3464647"/>
            <a:ext cx="1324427" cy="212064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5" name="Straight Arrow Connector 544"/>
          <p:cNvCxnSpPr>
            <a:stCxn id="433" idx="3"/>
            <a:endCxn id="454" idx="1"/>
          </p:cNvCxnSpPr>
          <p:nvPr/>
        </p:nvCxnSpPr>
        <p:spPr>
          <a:xfrm flipV="1">
            <a:off x="3791761" y="3600482"/>
            <a:ext cx="1324427" cy="2170971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8" name="Straight Arrow Connector 547"/>
          <p:cNvCxnSpPr>
            <a:stCxn id="435" idx="3"/>
            <a:endCxn id="472" idx="1"/>
          </p:cNvCxnSpPr>
          <p:nvPr/>
        </p:nvCxnSpPr>
        <p:spPr>
          <a:xfrm>
            <a:off x="3791761" y="5910922"/>
            <a:ext cx="1324427" cy="6841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1" name="Straight Arrow Connector 550"/>
          <p:cNvCxnSpPr>
            <a:stCxn id="437" idx="3"/>
            <a:endCxn id="473" idx="1"/>
          </p:cNvCxnSpPr>
          <p:nvPr/>
        </p:nvCxnSpPr>
        <p:spPr>
          <a:xfrm>
            <a:off x="3791761" y="6050901"/>
            <a:ext cx="1324427" cy="2699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Straight Arrow Connector 554"/>
          <p:cNvCxnSpPr>
            <a:stCxn id="450" idx="3"/>
            <a:endCxn id="247" idx="2"/>
          </p:cNvCxnSpPr>
          <p:nvPr/>
        </p:nvCxnSpPr>
        <p:spPr>
          <a:xfrm>
            <a:off x="6487788" y="3057136"/>
            <a:ext cx="1635204" cy="866682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8" name="Straight Arrow Connector 557"/>
          <p:cNvCxnSpPr>
            <a:stCxn id="459" idx="3"/>
            <a:endCxn id="246" idx="2"/>
          </p:cNvCxnSpPr>
          <p:nvPr/>
        </p:nvCxnSpPr>
        <p:spPr>
          <a:xfrm>
            <a:off x="6487788" y="4310436"/>
            <a:ext cx="1635204" cy="69986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1" name="Straight Arrow Connector 560"/>
          <p:cNvCxnSpPr>
            <a:stCxn id="469" idx="3"/>
            <a:endCxn id="245" idx="2"/>
          </p:cNvCxnSpPr>
          <p:nvPr/>
        </p:nvCxnSpPr>
        <p:spPr>
          <a:xfrm flipV="1">
            <a:off x="6487788" y="4837026"/>
            <a:ext cx="1635204" cy="673226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5" name="Rounded Rectangle 564"/>
              <p:cNvSpPr/>
              <p:nvPr/>
            </p:nvSpPr>
            <p:spPr>
              <a:xfrm>
                <a:off x="6627247" y="3271870"/>
                <a:ext cx="998748" cy="3746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Reduce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65" name="Rounded Rectangle 5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7247" y="3271870"/>
                <a:ext cx="998748" cy="374623"/>
              </a:xfrm>
              <a:prstGeom prst="roundRect">
                <a:avLst/>
              </a:prstGeom>
              <a:blipFill rotWithShape="1">
                <a:blip r:embed="rId11"/>
                <a:stretch>
                  <a:fillRect l="-3593" r="-2395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6" name="Rounded Rectangle 565"/>
              <p:cNvSpPr/>
              <p:nvPr/>
            </p:nvSpPr>
            <p:spPr>
              <a:xfrm>
                <a:off x="6627247" y="4118723"/>
                <a:ext cx="998748" cy="3746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Reduce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66" name="Rounded Rectangle 5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7247" y="4118723"/>
                <a:ext cx="998748" cy="374623"/>
              </a:xfrm>
              <a:prstGeom prst="roundRect">
                <a:avLst/>
              </a:prstGeom>
              <a:blipFill rotWithShape="1">
                <a:blip r:embed="rId12"/>
                <a:stretch>
                  <a:fillRect l="-3593" r="-2395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7" name="Rounded Rectangle 566"/>
              <p:cNvSpPr/>
              <p:nvPr/>
            </p:nvSpPr>
            <p:spPr>
              <a:xfrm>
                <a:off x="6627247" y="5048276"/>
                <a:ext cx="998748" cy="3746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Reduce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67" name="Rounded Rectangle 5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7247" y="5048276"/>
                <a:ext cx="998748" cy="374623"/>
              </a:xfrm>
              <a:prstGeom prst="roundRect">
                <a:avLst/>
              </a:prstGeom>
              <a:blipFill rotWithShape="1">
                <a:blip r:embed="rId13"/>
                <a:stretch>
                  <a:fillRect l="-3593" r="-2395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8" name="Rounded Rectangle 567"/>
              <p:cNvSpPr/>
              <p:nvPr/>
            </p:nvSpPr>
            <p:spPr>
              <a:xfrm>
                <a:off x="3914579" y="3896900"/>
                <a:ext cx="998748" cy="75379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Shuffle</m:t>
                      </m:r>
                    </m:oMath>
                  </m:oMathPara>
                </a14:m>
                <a:endParaRPr lang="en-US" sz="22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68" name="Rounded Rectangle 5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4579" y="3896900"/>
                <a:ext cx="998748" cy="753790"/>
              </a:xfrm>
              <a:prstGeom prst="round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Rounded Rectangle 110"/>
              <p:cNvSpPr/>
              <p:nvPr/>
            </p:nvSpPr>
            <p:spPr>
              <a:xfrm>
                <a:off x="1445292" y="2461892"/>
                <a:ext cx="630921" cy="3746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1" name="Rounded Rectangle 1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5292" y="2461892"/>
                <a:ext cx="630921" cy="374623"/>
              </a:xfrm>
              <a:prstGeom prst="roundRect">
                <a:avLst/>
              </a:prstGeom>
              <a:blipFill rotWithShape="1">
                <a:blip r:embed="rId15"/>
                <a:stretch>
                  <a:fillRect l="-10280" r="-9346" b="-21875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0" name="TextBox 569"/>
          <p:cNvSpPr txBox="1"/>
          <p:nvPr/>
        </p:nvSpPr>
        <p:spPr>
          <a:xfrm>
            <a:off x="8076079" y="0"/>
            <a:ext cx="1067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>
                <a:latin typeface="Calibri" pitchFamily="34" charset="0"/>
                <a:cs typeface="Calibri" pitchFamily="34" charset="0"/>
              </a:rPr>
              <a:t>[DG04]</a:t>
            </a:r>
          </a:p>
        </p:txBody>
      </p:sp>
      <p:sp>
        <p:nvSpPr>
          <p:cNvPr id="579" name="Rectangle 578"/>
          <p:cNvSpPr/>
          <p:nvPr/>
        </p:nvSpPr>
        <p:spPr>
          <a:xfrm>
            <a:off x="526650" y="831413"/>
            <a:ext cx="8090700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600" dirty="0" smtClean="0">
                <a:latin typeface="Calibri" pitchFamily="34" charset="0"/>
                <a:cs typeface="Calibri" pitchFamily="34" charset="0"/>
              </a:rPr>
              <a:t>MapReduce is a 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programming model for 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describing</a:t>
            </a:r>
          </a:p>
          <a:p>
            <a:pPr algn="ctr"/>
            <a:r>
              <a:rPr lang="en-US" sz="2600" dirty="0" smtClean="0">
                <a:latin typeface="Calibri" pitchFamily="34" charset="0"/>
                <a:cs typeface="Calibri" pitchFamily="34" charset="0"/>
              </a:rPr>
              <a:t>data-parallel 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computations to be run on computer 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clusters.</a:t>
            </a:r>
            <a:endParaRPr lang="en-US" sz="2600" dirty="0">
              <a:latin typeface="Calibri" pitchFamily="34" charset="0"/>
              <a:cs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018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628"/>
    </mc:Choice>
    <mc:Fallback xmlns="">
      <p:transition spd="slow" advTm="296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/>
      <p:bldP spid="212" grpId="0" animBg="1"/>
      <p:bldP spid="209" grpId="0" animBg="1"/>
      <p:bldP spid="210" grpId="0" animBg="1"/>
      <p:bldP spid="207" grpId="0" animBg="1"/>
      <p:bldP spid="208" grpId="0" animBg="1"/>
      <p:bldP spid="206" grpId="0" animBg="1"/>
      <p:bldP spid="205" grpId="0" animBg="1"/>
      <p:bldP spid="245" grpId="0" animBg="1"/>
      <p:bldP spid="246" grpId="0" animBg="1"/>
      <p:bldP spid="247" grpId="0" animBg="1"/>
      <p:bldP spid="197" grpId="0" animBg="1"/>
      <p:bldP spid="198" grpId="0" animBg="1"/>
      <p:bldP spid="199" grpId="0" animBg="1"/>
      <p:bldP spid="200" grpId="0" animBg="1"/>
      <p:bldP spid="201" grpId="0" animBg="1"/>
      <p:bldP spid="203" grpId="0" animBg="1"/>
      <p:bldP spid="204" grpId="0" animBg="1"/>
      <p:bldP spid="565" grpId="0" animBg="1"/>
      <p:bldP spid="566" grpId="0" animBg="1"/>
      <p:bldP spid="567" grpId="0" animBg="1"/>
      <p:bldP spid="568" grpId="0" animBg="1"/>
      <p:bldP spid="1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09345" y="6491820"/>
            <a:ext cx="2133600" cy="365125"/>
          </a:xfrm>
        </p:spPr>
        <p:txBody>
          <a:bodyPr/>
          <a:lstStyle/>
          <a:p>
            <a:fld id="{42FD3653-FC6B-458C-BF87-0A6BC69CD764}" type="slidenum">
              <a:rPr lang="en-US" smtClean="0">
                <a:latin typeface="Calibri" pitchFamily="34" charset="0"/>
                <a:cs typeface="Calibri" pitchFamily="34" charset="0"/>
              </a:rPr>
              <a:t>12</a:t>
            </a:fld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0" y="0"/>
            <a:ext cx="9144000" cy="680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Review of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en-US" sz="2800" b="1" dirty="0" err="1" smtClean="0">
                <a:latin typeface="Calibri" pitchFamily="34" charset="0"/>
                <a:cs typeface="Calibri" pitchFamily="34" charset="0"/>
              </a:rPr>
              <a:t>zk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)</a:t>
            </a:r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SNARKs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ounded Rectangle 15"/>
              <p:cNvSpPr/>
              <p:nvPr/>
            </p:nvSpPr>
            <p:spPr>
              <a:xfrm>
                <a:off x="467531" y="3323712"/>
                <a:ext cx="914400" cy="9144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 </m:t>
                      </m:r>
                      <m:r>
                        <a:rPr lang="en-US" sz="400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𝑃</m:t>
                      </m:r>
                    </m:oMath>
                  </m:oMathPara>
                </a14:m>
                <a:endParaRPr lang="en-US" sz="4000" dirty="0">
                  <a:solidFill>
                    <a:sysClr val="windowText" lastClr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16" name="Rounded 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31" y="3323712"/>
                <a:ext cx="914400" cy="91440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ounded Rectangle 16"/>
              <p:cNvSpPr/>
              <p:nvPr/>
            </p:nvSpPr>
            <p:spPr>
              <a:xfrm>
                <a:off x="3151356" y="3323712"/>
                <a:ext cx="914400" cy="914400"/>
              </a:xfrm>
              <a:prstGeom prst="roundRect">
                <a:avLst>
                  <a:gd name="adj" fmla="val 11604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 </m:t>
                      </m:r>
                      <m:r>
                        <a:rPr lang="en-US" sz="4000" b="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𝑉</m:t>
                      </m:r>
                    </m:oMath>
                  </m:oMathPara>
                </a14:m>
                <a:endParaRPr lang="en-US" sz="4000" dirty="0">
                  <a:solidFill>
                    <a:sysClr val="windowText" lastClr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17" name="Rounded 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1356" y="3323712"/>
                <a:ext cx="914400" cy="914400"/>
              </a:xfrm>
              <a:prstGeom prst="roundRect">
                <a:avLst>
                  <a:gd name="adj" fmla="val 11604"/>
                </a:avLst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1865468" y="2332459"/>
                <a:ext cx="825500" cy="32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dirty="0">
                          <a:solidFill>
                            <a:sysClr val="windowText" lastClr="000000"/>
                          </a:solidFill>
                          <a:latin typeface="Cambria Math"/>
                        </a:rPr>
                        <m:t>CRS</m:t>
                      </m:r>
                    </m:oMath>
                  </m:oMathPara>
                </a14:m>
                <a:endParaRPr lang="en-US" sz="2400" dirty="0" smtClean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5468" y="2332459"/>
                <a:ext cx="825500" cy="320040"/>
              </a:xfrm>
              <a:prstGeom prst="rect">
                <a:avLst/>
              </a:prstGeom>
              <a:blipFill rotWithShape="1">
                <a:blip r:embed="rId7"/>
                <a:stretch>
                  <a:fillRect b="-1071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Curved Connector 19"/>
          <p:cNvCxnSpPr>
            <a:stCxn id="19" idx="0"/>
            <a:endCxn id="23" idx="1"/>
          </p:cNvCxnSpPr>
          <p:nvPr/>
        </p:nvCxnSpPr>
        <p:spPr>
          <a:xfrm rot="5400000" flipH="1" flipV="1">
            <a:off x="2205853" y="1858920"/>
            <a:ext cx="545904" cy="401175"/>
          </a:xfrm>
          <a:prstGeom prst="curvedConnector2">
            <a:avLst/>
          </a:prstGeom>
          <a:ln w="28575">
            <a:solidFill>
              <a:schemeClr val="tx1"/>
            </a:solidFill>
            <a:prstDash val="solid"/>
            <a:headEnd type="triangle" w="lg" len="lg"/>
            <a:tailEnd type="non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>
            <a:stCxn id="16" idx="0"/>
            <a:endCxn id="19" idx="1"/>
          </p:cNvCxnSpPr>
          <p:nvPr/>
        </p:nvCxnSpPr>
        <p:spPr>
          <a:xfrm rot="5400000" flipH="1" flipV="1">
            <a:off x="979483" y="2437728"/>
            <a:ext cx="831233" cy="940737"/>
          </a:xfrm>
          <a:prstGeom prst="curvedConnector2">
            <a:avLst/>
          </a:prstGeom>
          <a:ln w="28575">
            <a:solidFill>
              <a:schemeClr val="tx1"/>
            </a:solidFill>
            <a:prstDash val="solid"/>
            <a:headEnd type="triangle" w="lg" len="lg"/>
            <a:tailEnd type="non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>
            <a:stCxn id="17" idx="0"/>
            <a:endCxn id="19" idx="3"/>
          </p:cNvCxnSpPr>
          <p:nvPr/>
        </p:nvCxnSpPr>
        <p:spPr>
          <a:xfrm rot="16200000" flipV="1">
            <a:off x="2734146" y="2449302"/>
            <a:ext cx="831233" cy="917588"/>
          </a:xfrm>
          <a:prstGeom prst="curvedConnector2">
            <a:avLst/>
          </a:prstGeom>
          <a:ln w="28575">
            <a:solidFill>
              <a:schemeClr val="tx1"/>
            </a:solidFill>
            <a:prstDash val="solid"/>
            <a:headEnd type="triangle" w="lg" len="lg"/>
            <a:tailEnd type="non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ounded Rectangle 22"/>
              <p:cNvSpPr/>
              <p:nvPr/>
            </p:nvSpPr>
            <p:spPr>
              <a:xfrm>
                <a:off x="2679393" y="1453327"/>
                <a:ext cx="667512" cy="66645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000" b="0" i="0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 </m:t>
                      </m:r>
                      <m:r>
                        <a:rPr lang="en-US" sz="3000" b="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𝐺</m:t>
                      </m:r>
                    </m:oMath>
                  </m:oMathPara>
                </a14:m>
                <a:endParaRPr lang="en-US" sz="3000" i="1" dirty="0">
                  <a:solidFill>
                    <a:sysClr val="windowText" lastClr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23" name="Rounded 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9393" y="1453327"/>
                <a:ext cx="667512" cy="666455"/>
              </a:xfrm>
              <a:prstGeom prst="round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/>
          <p:cNvCxnSpPr>
            <a:stCxn id="16" idx="3"/>
            <a:endCxn id="17" idx="1"/>
          </p:cNvCxnSpPr>
          <p:nvPr/>
        </p:nvCxnSpPr>
        <p:spPr>
          <a:xfrm>
            <a:off x="1381931" y="3780912"/>
            <a:ext cx="1769425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1471971" y="3358249"/>
                <a:ext cx="1423555" cy="32004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9144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 </m:t>
                      </m:r>
                      <m:r>
                        <a:rPr lang="en-US" sz="2800" b="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𝜋</m:t>
                      </m:r>
                    </m:oMath>
                  </m:oMathPara>
                </a14:m>
                <a:endParaRPr lang="en-US" sz="2800" dirty="0" smtClean="0">
                  <a:solidFill>
                    <a:sysClr val="windowText" lastClr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1971" y="3358249"/>
                <a:ext cx="1423555" cy="32004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" descr="Money icon set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6000" b="24500" l="3500" r="27000">
                        <a14:foregroundMark x1="9500" y1="12750" x2="12000" y2="19000"/>
                        <a14:foregroundMark x1="14750" y1="18250" x2="19500" y2="14000"/>
                        <a14:foregroundMark x1="19500" y1="13500" x2="18000" y2="18000"/>
                        <a14:foregroundMark x1="19000" y1="11500" x2="19000" y2="11500"/>
                        <a14:foregroundMark x1="17250" y1="11000" x2="17250" y2="11000"/>
                        <a14:foregroundMark x1="9500" y1="12250" x2="9500" y2="12250"/>
                        <a14:foregroundMark x1="8000" y1="17250" x2="8000" y2="17250"/>
                        <a14:foregroundMark x1="7500" y1="15500" x2="8000" y2="12000"/>
                        <a14:foregroundMark x1="12750" y1="18750" x2="12250" y2="20250"/>
                        <a14:foregroundMark x1="10000" y1="19250" x2="10750" y2="20500"/>
                        <a14:foregroundMark x1="22000" y1="18250" x2="22000" y2="11500"/>
                        <a14:foregroundMark x1="11000" y1="14000" x2="17000" y2="14000"/>
                        <a14:foregroundMark x1="18500" y1="10000" x2="13500" y2="12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73" t="7589" r="75827" b="76959"/>
          <a:stretch/>
        </p:blipFill>
        <p:spPr bwMode="auto">
          <a:xfrm>
            <a:off x="3741984" y="1552628"/>
            <a:ext cx="544996" cy="467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Rectangle 38"/>
          <p:cNvSpPr/>
          <p:nvPr/>
        </p:nvSpPr>
        <p:spPr>
          <a:xfrm>
            <a:off x="161143" y="808373"/>
            <a:ext cx="4410857" cy="3578432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4572000" y="808373"/>
            <a:ext cx="4410857" cy="3578432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149568" y="1331593"/>
            <a:ext cx="8833289" cy="0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28" idx="1"/>
            <a:endCxn id="23" idx="3"/>
          </p:cNvCxnSpPr>
          <p:nvPr/>
        </p:nvCxnSpPr>
        <p:spPr>
          <a:xfrm flipH="1">
            <a:off x="3346905" y="1786555"/>
            <a:ext cx="395079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1923181" y="808373"/>
            <a:ext cx="8867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NIZK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172936" y="808373"/>
            <a:ext cx="12089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SNARK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ounded Rectangle 50"/>
              <p:cNvSpPr/>
              <p:nvPr/>
            </p:nvSpPr>
            <p:spPr>
              <a:xfrm>
                <a:off x="4844690" y="3323283"/>
                <a:ext cx="914400" cy="9144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 </m:t>
                      </m:r>
                      <m:r>
                        <a:rPr lang="en-US" sz="400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𝑃</m:t>
                      </m:r>
                    </m:oMath>
                  </m:oMathPara>
                </a14:m>
                <a:endParaRPr lang="en-US" sz="4000" dirty="0">
                  <a:solidFill>
                    <a:sysClr val="windowText" lastClr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51" name="Rounded Rectangle 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4690" y="3323283"/>
                <a:ext cx="914400" cy="914400"/>
              </a:xfrm>
              <a:prstGeom prst="round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ounded Rectangle 51"/>
              <p:cNvSpPr/>
              <p:nvPr/>
            </p:nvSpPr>
            <p:spPr>
              <a:xfrm>
                <a:off x="7515877" y="3506163"/>
                <a:ext cx="548640" cy="548640"/>
              </a:xfrm>
              <a:prstGeom prst="roundRect">
                <a:avLst>
                  <a:gd name="adj" fmla="val 11604"/>
                </a:avLst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 </m:t>
                      </m:r>
                      <m:r>
                        <a:rPr lang="en-US" sz="4000" b="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𝑉</m:t>
                      </m:r>
                    </m:oMath>
                  </m:oMathPara>
                </a14:m>
                <a:endParaRPr lang="en-US" sz="4000" dirty="0">
                  <a:solidFill>
                    <a:sysClr val="windowText" lastClr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52" name="Rounded Rectangle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5877" y="3506163"/>
                <a:ext cx="548640" cy="548640"/>
              </a:xfrm>
              <a:prstGeom prst="roundRect">
                <a:avLst>
                  <a:gd name="adj" fmla="val 11604"/>
                </a:avLst>
              </a:prstGeom>
              <a:blipFill rotWithShape="1">
                <a:blip r:embed="rId1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53"/>
              <p:cNvSpPr/>
              <p:nvPr/>
            </p:nvSpPr>
            <p:spPr>
              <a:xfrm>
                <a:off x="6242627" y="2332030"/>
                <a:ext cx="825500" cy="32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dirty="0">
                          <a:solidFill>
                            <a:sysClr val="windowText" lastClr="000000"/>
                          </a:solidFill>
                          <a:latin typeface="Cambria Math"/>
                        </a:rPr>
                        <m:t>CRS</m:t>
                      </m:r>
                    </m:oMath>
                  </m:oMathPara>
                </a14:m>
                <a:endParaRPr lang="en-US" sz="2400" dirty="0" smtClean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54" name="Rectangle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2627" y="2332030"/>
                <a:ext cx="825500" cy="320040"/>
              </a:xfrm>
              <a:prstGeom prst="rect">
                <a:avLst/>
              </a:prstGeom>
              <a:blipFill rotWithShape="1">
                <a:blip r:embed="rId15"/>
                <a:stretch>
                  <a:fillRect b="-1071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Curved Connector 54"/>
          <p:cNvCxnSpPr>
            <a:stCxn id="54" idx="0"/>
            <a:endCxn id="58" idx="1"/>
          </p:cNvCxnSpPr>
          <p:nvPr/>
        </p:nvCxnSpPr>
        <p:spPr>
          <a:xfrm rot="5400000" flipH="1" flipV="1">
            <a:off x="6583012" y="1858491"/>
            <a:ext cx="545904" cy="401175"/>
          </a:xfrm>
          <a:prstGeom prst="curvedConnector2">
            <a:avLst/>
          </a:prstGeom>
          <a:ln w="28575">
            <a:solidFill>
              <a:schemeClr val="tx1"/>
            </a:solidFill>
            <a:prstDash val="solid"/>
            <a:headEnd type="triangle" w="lg" len="lg"/>
            <a:tailEnd type="non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urved Connector 55"/>
          <p:cNvCxnSpPr>
            <a:stCxn id="51" idx="0"/>
            <a:endCxn id="54" idx="1"/>
          </p:cNvCxnSpPr>
          <p:nvPr/>
        </p:nvCxnSpPr>
        <p:spPr>
          <a:xfrm rot="5400000" flipH="1" flipV="1">
            <a:off x="5356642" y="2437299"/>
            <a:ext cx="831233" cy="940737"/>
          </a:xfrm>
          <a:prstGeom prst="curvedConnector2">
            <a:avLst/>
          </a:prstGeom>
          <a:ln w="28575">
            <a:solidFill>
              <a:schemeClr val="tx1"/>
            </a:solidFill>
            <a:prstDash val="solid"/>
            <a:headEnd type="triangle" w="lg" len="lg"/>
            <a:tailEnd type="non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urved Connector 56"/>
          <p:cNvCxnSpPr>
            <a:stCxn id="52" idx="0"/>
            <a:endCxn id="54" idx="3"/>
          </p:cNvCxnSpPr>
          <p:nvPr/>
        </p:nvCxnSpPr>
        <p:spPr>
          <a:xfrm rot="16200000" flipV="1">
            <a:off x="6922106" y="2638072"/>
            <a:ext cx="1014113" cy="722070"/>
          </a:xfrm>
          <a:prstGeom prst="curvedConnector2">
            <a:avLst/>
          </a:prstGeom>
          <a:ln w="28575">
            <a:solidFill>
              <a:schemeClr val="tx1"/>
            </a:solidFill>
            <a:prstDash val="solid"/>
            <a:headEnd type="triangle" w="lg" len="lg"/>
            <a:tailEnd type="non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ounded Rectangle 57"/>
              <p:cNvSpPr/>
              <p:nvPr/>
            </p:nvSpPr>
            <p:spPr>
              <a:xfrm>
                <a:off x="7056552" y="1452898"/>
                <a:ext cx="667512" cy="66645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000" b="0" i="0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 </m:t>
                      </m:r>
                      <m:r>
                        <a:rPr lang="en-US" sz="3000" b="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𝐺</m:t>
                      </m:r>
                    </m:oMath>
                  </m:oMathPara>
                </a14:m>
                <a:endParaRPr lang="en-US" sz="3000" i="1" dirty="0">
                  <a:solidFill>
                    <a:sysClr val="windowText" lastClr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58" name="Rounded Rectangle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6552" y="1452898"/>
                <a:ext cx="667512" cy="666455"/>
              </a:xfrm>
              <a:prstGeom prst="roundRect">
                <a:avLst/>
              </a:prstGeom>
              <a:blipFill rotWithShape="1">
                <a:blip r:embed="rId1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9" name="Straight Arrow Connector 58"/>
          <p:cNvCxnSpPr>
            <a:stCxn id="51" idx="3"/>
            <a:endCxn id="52" idx="1"/>
          </p:cNvCxnSpPr>
          <p:nvPr/>
        </p:nvCxnSpPr>
        <p:spPr>
          <a:xfrm>
            <a:off x="5759090" y="3780483"/>
            <a:ext cx="1756787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 59"/>
              <p:cNvSpPr/>
              <p:nvPr/>
            </p:nvSpPr>
            <p:spPr>
              <a:xfrm>
                <a:off x="6487016" y="3357820"/>
                <a:ext cx="310896" cy="3200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9144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 </m:t>
                      </m:r>
                      <m:r>
                        <a:rPr lang="en-US" sz="2800" b="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𝜋</m:t>
                      </m:r>
                    </m:oMath>
                  </m:oMathPara>
                </a14:m>
                <a:endParaRPr lang="en-US" sz="2800" dirty="0" smtClean="0">
                  <a:solidFill>
                    <a:sysClr val="windowText" lastClr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60" name="Rectangle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7016" y="3357820"/>
                <a:ext cx="310896" cy="320040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" name="Picture 2" descr="Money icon set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6000" b="24500" l="3500" r="27000">
                        <a14:foregroundMark x1="9500" y1="12750" x2="12000" y2="19000"/>
                        <a14:foregroundMark x1="14750" y1="18250" x2="19500" y2="14000"/>
                        <a14:foregroundMark x1="19500" y1="13500" x2="18000" y2="18000"/>
                        <a14:foregroundMark x1="19000" y1="11500" x2="19000" y2="11500"/>
                        <a14:foregroundMark x1="17250" y1="11000" x2="17250" y2="11000"/>
                        <a14:foregroundMark x1="9500" y1="12250" x2="9500" y2="12250"/>
                        <a14:foregroundMark x1="8000" y1="17250" x2="8000" y2="17250"/>
                        <a14:foregroundMark x1="7500" y1="15500" x2="8000" y2="12000"/>
                        <a14:foregroundMark x1="12750" y1="18750" x2="12250" y2="20250"/>
                        <a14:foregroundMark x1="10000" y1="19250" x2="10750" y2="20500"/>
                        <a14:foregroundMark x1="22000" y1="18250" x2="22000" y2="11500"/>
                        <a14:foregroundMark x1="11000" y1="14000" x2="17000" y2="14000"/>
                        <a14:foregroundMark x1="18500" y1="10000" x2="13500" y2="12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73" t="7589" r="75827" b="76959"/>
          <a:stretch/>
        </p:blipFill>
        <p:spPr bwMode="auto">
          <a:xfrm>
            <a:off x="8119143" y="1552199"/>
            <a:ext cx="544996" cy="467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2" name="Straight Arrow Connector 61"/>
          <p:cNvCxnSpPr>
            <a:stCxn id="61" idx="1"/>
            <a:endCxn id="58" idx="3"/>
          </p:cNvCxnSpPr>
          <p:nvPr/>
        </p:nvCxnSpPr>
        <p:spPr>
          <a:xfrm flipH="1">
            <a:off x="7724064" y="1786126"/>
            <a:ext cx="395079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161143" y="4386805"/>
            <a:ext cx="4410857" cy="817555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4581828" y="4369416"/>
                <a:ext cx="3426456" cy="80021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800" b="0" dirty="0" smtClean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b="0" i="1" dirty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𝜋</m:t>
                        </m:r>
                      </m:e>
                    </m:d>
                    <m:r>
                      <a:rPr lang="en-US" sz="2400" b="0" i="1" dirty="0" smtClean="0">
                        <a:solidFill>
                          <a:srgbClr val="0000FF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400" b="0" i="1" dirty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dirty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O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𝜆</m:t>
                        </m:r>
                      </m:sub>
                    </m:sSub>
                    <m:d>
                      <m:dPr>
                        <m:ctrlPr>
                          <a:rPr lang="en-US" sz="2400" b="0" i="1" dirty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1</m:t>
                        </m:r>
                      </m:e>
                    </m:d>
                  </m:oMath>
                </a14:m>
                <a:endParaRPr lang="en-US" sz="2400" b="0" i="1" dirty="0" smtClean="0">
                  <a:solidFill>
                    <a:srgbClr val="0000FF"/>
                  </a:solidFill>
                  <a:latin typeface="Cambria Math"/>
                </a:endParaRPr>
              </a:p>
              <a:p>
                <a:r>
                  <a:rPr lang="en-US" sz="2400" dirty="0" smtClean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dirty="0">
                        <a:solidFill>
                          <a:srgbClr val="0000FF"/>
                        </a:solidFill>
                        <a:latin typeface="Cambria Math"/>
                      </a:rPr>
                      <m:t>time</m:t>
                    </m:r>
                    <m:d>
                      <m:dPr>
                        <m:ctrlPr>
                          <a:rPr lang="en-US" sz="2400" i="1" dirty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 dirty="0">
                            <a:solidFill>
                              <a:srgbClr val="0000FF"/>
                            </a:solidFill>
                            <a:latin typeface="Cambria Math"/>
                          </a:rPr>
                          <m:t>𝑉</m:t>
                        </m:r>
                      </m:e>
                    </m:d>
                    <m:r>
                      <a:rPr lang="en-US" sz="2400" i="1" dirty="0">
                        <a:solidFill>
                          <a:srgbClr val="0000FF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400" i="1" dirty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dirty="0">
                            <a:solidFill>
                              <a:srgbClr val="0000FF"/>
                            </a:solidFill>
                            <a:latin typeface="Cambria Math"/>
                          </a:rPr>
                          <m:t>O</m:t>
                        </m:r>
                      </m:e>
                      <m:sub>
                        <m:r>
                          <a:rPr lang="en-US" sz="2400" i="1" dirty="0">
                            <a:solidFill>
                              <a:srgbClr val="0000FF"/>
                            </a:solidFill>
                            <a:latin typeface="Cambria Math"/>
                          </a:rPr>
                          <m:t>𝜆</m:t>
                        </m:r>
                      </m:sub>
                    </m:sSub>
                    <m:d>
                      <m:dPr>
                        <m:ctrlPr>
                          <a:rPr lang="en-US" sz="2400" i="1" dirty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 dirty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 dirty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</m:d>
                      </m:e>
                    </m:d>
                  </m:oMath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1828" y="4369416"/>
                <a:ext cx="3426456" cy="800219"/>
              </a:xfrm>
              <a:prstGeom prst="rect">
                <a:avLst/>
              </a:prstGeom>
              <a:blipFill rotWithShape="1">
                <a:blip r:embed="rId18"/>
                <a:stretch>
                  <a:fillRect l="-890" b="-6870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/>
              <p:cNvSpPr txBox="1"/>
              <p:nvPr/>
            </p:nvSpPr>
            <p:spPr>
              <a:xfrm>
                <a:off x="172718" y="4363655"/>
                <a:ext cx="3426456" cy="80021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800" b="0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𝜋</m:t>
                        </m:r>
                      </m:e>
                    </m:d>
                    <m:r>
                      <a:rPr lang="en-US" sz="2400" b="0" i="1" dirty="0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4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Ω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𝜆</m:t>
                        </m:r>
                      </m:sub>
                    </m:sSub>
                    <m:d>
                      <m:dPr>
                        <m:ctrlPr>
                          <a:rPr lang="en-US" sz="24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e>
                    </m:d>
                  </m:oMath>
                </a14:m>
                <a:endParaRPr lang="en-US" sz="2400" b="0" i="1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dirty="0">
                        <a:solidFill>
                          <a:srgbClr val="FF0000"/>
                        </a:solidFill>
                        <a:latin typeface="Cambria Math"/>
                      </a:rPr>
                      <m:t>time</m:t>
                    </m:r>
                    <m:d>
                      <m:dPr>
                        <m:ctrlPr>
                          <a:rPr lang="en-US" sz="24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𝑉</m:t>
                        </m:r>
                      </m:e>
                    </m:d>
                    <m:r>
                      <a:rPr lang="en-US" sz="2400" i="1" dirty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4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Ω</m:t>
                        </m:r>
                      </m:e>
                      <m:sub>
                        <m:r>
                          <a:rPr lang="en-US" sz="24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𝜆</m:t>
                        </m:r>
                      </m:sub>
                    </m:sSub>
                    <m:d>
                      <m:dPr>
                        <m:ctrlPr>
                          <a:rPr lang="en-US" sz="24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e>
                    </m:d>
                  </m:oMath>
                </a14:m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7" name="TextBox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718" y="4363655"/>
                <a:ext cx="3426456" cy="800219"/>
              </a:xfrm>
              <a:prstGeom prst="rect">
                <a:avLst/>
              </a:prstGeom>
              <a:blipFill rotWithShape="1">
                <a:blip r:embed="rId19"/>
                <a:stretch>
                  <a:fillRect l="-712" b="-6870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Rectangle 77"/>
          <p:cNvSpPr/>
          <p:nvPr/>
        </p:nvSpPr>
        <p:spPr>
          <a:xfrm>
            <a:off x="4576347" y="4386805"/>
            <a:ext cx="4410857" cy="817555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10668" y="5240327"/>
            <a:ext cx="1931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Much work:</a:t>
            </a:r>
          </a:p>
        </p:txBody>
      </p:sp>
      <p:sp>
        <p:nvSpPr>
          <p:cNvPr id="63" name="Rectangle 62"/>
          <p:cNvSpPr/>
          <p:nvPr/>
        </p:nvSpPr>
        <p:spPr>
          <a:xfrm>
            <a:off x="4577234" y="1343054"/>
            <a:ext cx="18004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[Mic00][GW11]</a:t>
            </a:r>
          </a:p>
          <a:p>
            <a:r>
              <a:rPr lang="en-US" sz="1400" dirty="0" smtClean="0"/>
              <a:t>[BCCT12][BCIOP13</a:t>
            </a:r>
            <a:r>
              <a:rPr lang="en-US" sz="1400" dirty="0"/>
              <a:t>]</a:t>
            </a:r>
          </a:p>
        </p:txBody>
      </p:sp>
      <p:sp>
        <p:nvSpPr>
          <p:cNvPr id="64" name="Rectangle 63"/>
          <p:cNvSpPr/>
          <p:nvPr/>
        </p:nvSpPr>
        <p:spPr>
          <a:xfrm>
            <a:off x="1818920" y="5371427"/>
            <a:ext cx="741767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>
                <a:latin typeface="Calibri" pitchFamily="34" charset="0"/>
                <a:cs typeface="Calibri" pitchFamily="34" charset="0"/>
              </a:rPr>
              <a:t>[Mic00][Val08][Mie08][DL08][Gro10][GW11][GLR11][Lip12][BCCT12][DFH12][BC12][BCCT13</a:t>
            </a:r>
            <a:r>
              <a:rPr lang="en-US" sz="1500" dirty="0" smtClean="0">
                <a:latin typeface="Calibri" pitchFamily="34" charset="0"/>
                <a:cs typeface="Calibri" pitchFamily="34" charset="0"/>
              </a:rPr>
              <a:t>]</a:t>
            </a:r>
          </a:p>
          <a:p>
            <a:r>
              <a:rPr lang="en-US" sz="1500" dirty="0" smtClean="0">
                <a:latin typeface="Calibri" pitchFamily="34" charset="0"/>
                <a:cs typeface="Calibri" pitchFamily="34" charset="0"/>
              </a:rPr>
              <a:t>[</a:t>
            </a:r>
            <a:r>
              <a:rPr lang="en-US" sz="1500" dirty="0">
                <a:latin typeface="Calibri" pitchFamily="34" charset="0"/>
                <a:cs typeface="Calibri" pitchFamily="34" charset="0"/>
              </a:rPr>
              <a:t>BCIOP13][GGPR13][PGHR13][BCGTV13][Lip13][FLZ13][BCTV14a][BCTV14b][BCCGLRT14</a:t>
            </a:r>
            <a:r>
              <a:rPr lang="en-US" sz="1500" dirty="0" smtClean="0">
                <a:latin typeface="Calibri" pitchFamily="34" charset="0"/>
                <a:cs typeface="Calibri" pitchFamily="34" charset="0"/>
              </a:rPr>
              <a:t>]</a:t>
            </a:r>
          </a:p>
          <a:p>
            <a:r>
              <a:rPr lang="en-US" sz="1500" dirty="0" smtClean="0">
                <a:latin typeface="Calibri" pitchFamily="34" charset="0"/>
                <a:cs typeface="Calibri" pitchFamily="34" charset="0"/>
              </a:rPr>
              <a:t>[</a:t>
            </a:r>
            <a:r>
              <a:rPr lang="en-US" sz="1500" dirty="0">
                <a:latin typeface="Calibri" pitchFamily="34" charset="0"/>
                <a:cs typeface="Calibri" pitchFamily="34" charset="0"/>
              </a:rPr>
              <a:t>BCTV14b][Lip14][KPPSST14][BFR14][WSRBW14][ZPK14][DFGK14][</a:t>
            </a:r>
            <a:r>
              <a:rPr lang="en-US" sz="1500" dirty="0" smtClean="0">
                <a:latin typeface="Calibri" pitchFamily="34" charset="0"/>
                <a:cs typeface="Calibri" pitchFamily="34" charset="0"/>
              </a:rPr>
              <a:t>CFHKNP14]…</a:t>
            </a:r>
            <a:endParaRPr lang="en-US" sz="1500" dirty="0">
              <a:latin typeface="Calibri" pitchFamily="34" charset="0"/>
              <a:cs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/>
              <p:cNvSpPr txBox="1"/>
              <p:nvPr/>
            </p:nvSpPr>
            <p:spPr>
              <a:xfrm>
                <a:off x="849314" y="6249258"/>
                <a:ext cx="7445372" cy="523220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latin typeface="Calibri" pitchFamily="34" charset="0"/>
                    <a:cs typeface="Calibri" pitchFamily="34" charset="0"/>
                  </a:rPr>
                  <a:t>Summary:</a:t>
                </a:r>
                <a:r>
                  <a:rPr lang="en-US" sz="2800" dirty="0" smtClean="0">
                    <a:latin typeface="Calibri" pitchFamily="34" charset="0"/>
                    <a:cs typeface="Calibri" pitchFamily="34" charset="0"/>
                  </a:rPr>
                  <a:t> RO or extractability </a:t>
                </a:r>
                <a:r>
                  <a:rPr lang="en-US" sz="2200" dirty="0" smtClean="0">
                    <a:latin typeface="Calibri" pitchFamily="34" charset="0"/>
                    <a:cs typeface="Calibri" pitchFamily="34" charset="0"/>
                  </a:rPr>
                  <a:t>(</a:t>
                </a:r>
                <a:r>
                  <a:rPr lang="en-US" sz="2200" dirty="0" err="1" smtClean="0">
                    <a:latin typeface="Calibri" pitchFamily="34" charset="0"/>
                    <a:cs typeface="Calibri" pitchFamily="34" charset="0"/>
                  </a:rPr>
                  <a:t>eg</a:t>
                </a:r>
                <a:r>
                  <a:rPr lang="en-US" sz="2200" dirty="0" smtClean="0">
                    <a:latin typeface="Calibri" pitchFamily="34" charset="0"/>
                    <a:cs typeface="Calibri" pitchFamily="34" charset="0"/>
                  </a:rPr>
                  <a:t> KEA)</a:t>
                </a:r>
                <a:r>
                  <a:rPr lang="en-US" sz="2800" dirty="0" smtClean="0">
                    <a:latin typeface="Calibri" pitchFamily="34" charset="0"/>
                    <a:cs typeface="Calibri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Calibri" pitchFamily="34" charset="0"/>
                      </a:rPr>
                      <m:t>⇒</m:t>
                    </m:r>
                  </m:oMath>
                </a14:m>
                <a:r>
                  <a:rPr lang="en-US" sz="2800" dirty="0" smtClean="0">
                    <a:latin typeface="Calibri" pitchFamily="34" charset="0"/>
                    <a:cs typeface="Calibri" pitchFamily="34" charset="0"/>
                  </a:rPr>
                  <a:t> SNARKs</a:t>
                </a:r>
              </a:p>
            </p:txBody>
          </p:sp>
        </mc:Choice>
        <mc:Fallback xmlns="">
          <p:sp>
            <p:nvSpPr>
              <p:cNvPr id="86" name="TextBox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314" y="6249258"/>
                <a:ext cx="7445372" cy="523220"/>
              </a:xfrm>
              <a:prstGeom prst="rect">
                <a:avLst/>
              </a:prstGeom>
              <a:blipFill rotWithShape="1">
                <a:blip r:embed="rId20"/>
                <a:stretch>
                  <a:fillRect l="-1637"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636338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628"/>
    </mc:Choice>
    <mc:Fallback xmlns="">
      <p:transition spd="slow" advTm="296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3" grpId="0" animBg="1"/>
      <p:bldP spid="27" grpId="0" animBg="1"/>
      <p:bldP spid="39" grpId="0" animBg="1"/>
      <p:bldP spid="40" grpId="0" animBg="1"/>
      <p:bldP spid="49" grpId="0"/>
      <p:bldP spid="50" grpId="0"/>
      <p:bldP spid="51" grpId="0" animBg="1"/>
      <p:bldP spid="52" grpId="0" animBg="1"/>
      <p:bldP spid="54" grpId="0" animBg="1"/>
      <p:bldP spid="58" grpId="0" animBg="1"/>
      <p:bldP spid="60" grpId="0" animBg="1"/>
      <p:bldP spid="74" grpId="0" animBg="1"/>
      <p:bldP spid="75" grpId="0"/>
      <p:bldP spid="77" grpId="0"/>
      <p:bldP spid="78" grpId="0" animBg="1"/>
      <p:bldP spid="81" grpId="0"/>
      <p:bldP spid="63" grpId="0"/>
      <p:bldP spid="64" grpId="0"/>
      <p:bldP spid="8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09345" y="6491820"/>
            <a:ext cx="2133600" cy="365125"/>
          </a:xfrm>
        </p:spPr>
        <p:txBody>
          <a:bodyPr/>
          <a:lstStyle/>
          <a:p>
            <a:fld id="{42FD3653-FC6B-458C-BF87-0A6BC69CD764}" type="slidenum">
              <a:rPr lang="en-US" smtClean="0">
                <a:latin typeface="Calibri" pitchFamily="34" charset="0"/>
                <a:cs typeface="Calibri" pitchFamily="34" charset="0"/>
              </a:rPr>
              <a:t>13</a:t>
            </a:fld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0" y="0"/>
            <a:ext cx="9144000" cy="680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Technical Core: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383225" y="2969567"/>
            <a:ext cx="1640040" cy="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703986" y="1291225"/>
                <a:ext cx="785477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en-US" sz="2800" dirty="0" smtClean="0">
                    <a:latin typeface="Calibri" pitchFamily="34" charset="0"/>
                    <a:cs typeface="Calibri" pitchFamily="34" charset="0"/>
                  </a:rPr>
                  <a:t>Assume </a:t>
                </a:r>
                <a:r>
                  <a:rPr lang="en-US" sz="2800" dirty="0">
                    <a:latin typeface="Calibri" pitchFamily="34" charset="0"/>
                    <a:cs typeface="Calibri" pitchFamily="34" charset="0"/>
                  </a:rPr>
                  <a:t>CRHs exist</a:t>
                </a:r>
                <a:r>
                  <a:rPr lang="en-US" sz="2800" dirty="0" smtClean="0">
                    <a:latin typeface="Calibri" pitchFamily="34" charset="0"/>
                    <a:cs typeface="Calibri" pitchFamily="34" charset="0"/>
                  </a:rPr>
                  <a:t>. </a:t>
                </a:r>
                <a:r>
                  <a:rPr lang="en-US" sz="2800" dirty="0">
                    <a:solidFill>
                      <a:srgbClr val="000000"/>
                    </a:solidFill>
                    <a:latin typeface="Calibri" pitchFamily="34" charset="0"/>
                    <a:cs typeface="Calibri" pitchFamily="34" charset="0"/>
                  </a:rPr>
                  <a:t>There is a transformation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𝕋</m:t>
                    </m:r>
                  </m:oMath>
                </a14:m>
                <a:r>
                  <a:rPr lang="en-US" sz="2800" dirty="0">
                    <a:solidFill>
                      <a:srgbClr val="000000"/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en-US" sz="2800" dirty="0" err="1">
                    <a:solidFill>
                      <a:srgbClr val="000000"/>
                    </a:solidFill>
                    <a:latin typeface="Calibri" pitchFamily="34" charset="0"/>
                    <a:cs typeface="Calibri" pitchFamily="34" charset="0"/>
                  </a:rPr>
                  <a:t>s.t</a:t>
                </a:r>
                <a:r>
                  <a:rPr lang="en-US" sz="2800" dirty="0" err="1" smtClean="0">
                    <a:solidFill>
                      <a:srgbClr val="000000"/>
                    </a:solidFill>
                    <a:latin typeface="Calibri" pitchFamily="34" charset="0"/>
                    <a:cs typeface="Calibri" pitchFamily="34" charset="0"/>
                  </a:rPr>
                  <a:t>.</a:t>
                </a:r>
                <a:r>
                  <a:rPr lang="en-US" sz="2800" dirty="0" smtClean="0">
                    <a:latin typeface="Calibri" pitchFamily="34" charset="0"/>
                    <a:cs typeface="Calibri" pitchFamily="34" charset="0"/>
                  </a:rPr>
                  <a:t> </a:t>
                </a:r>
                <a:endParaRPr lang="en-US" sz="2800" dirty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986" y="1291225"/>
                <a:ext cx="7854779" cy="523220"/>
              </a:xfrm>
              <a:prstGeom prst="rect">
                <a:avLst/>
              </a:prstGeom>
              <a:blipFill rotWithShape="1">
                <a:blip r:embed="rId4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 bwMode="auto">
              <a:xfrm>
                <a:off x="3778463" y="2614362"/>
                <a:ext cx="710411" cy="710411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57150">
                <a:solidFill>
                  <a:schemeClr val="tx1"/>
                </a:solidFill>
                <a:headEnd type="none" w="med" len="med"/>
                <a:tailEnd type="none" w="med" len="med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099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𝕋</m:t>
                      </m:r>
                    </m:oMath>
                  </m:oMathPara>
                </a14:m>
                <a:endParaRPr lang="en-US" sz="3600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78463" y="2614362"/>
                <a:ext cx="710411" cy="71041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57150">
                <a:solidFill>
                  <a:schemeClr val="tx1"/>
                </a:solidFill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ounded Rectangle 76"/>
              <p:cNvSpPr/>
              <p:nvPr/>
            </p:nvSpPr>
            <p:spPr>
              <a:xfrm>
                <a:off x="467410" y="2629040"/>
                <a:ext cx="667512" cy="66645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000" b="0" i="0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 </m:t>
                      </m:r>
                      <m:r>
                        <a:rPr lang="en-US" sz="3000" b="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𝐺</m:t>
                      </m:r>
                    </m:oMath>
                  </m:oMathPara>
                </a14:m>
                <a:endParaRPr lang="en-US" sz="3000" i="1" dirty="0">
                  <a:solidFill>
                    <a:sysClr val="windowText" lastClr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77" name="Rounded Rectangle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410" y="2629040"/>
                <a:ext cx="667512" cy="666455"/>
              </a:xfrm>
              <a:prstGeom prst="round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ounded Rectangle 77"/>
              <p:cNvSpPr/>
              <p:nvPr/>
            </p:nvSpPr>
            <p:spPr>
              <a:xfrm>
                <a:off x="1228423" y="2106959"/>
                <a:ext cx="1190421" cy="118853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000" b="0" i="0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 </m:t>
                      </m:r>
                      <m:r>
                        <a:rPr lang="en-US" sz="3000" b="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𝑃</m:t>
                      </m:r>
                    </m:oMath>
                  </m:oMathPara>
                </a14:m>
                <a:endParaRPr lang="en-US" sz="3000" i="1" dirty="0">
                  <a:solidFill>
                    <a:sysClr val="windowText" lastClr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78" name="Rounded Rectangle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8423" y="2106959"/>
                <a:ext cx="1190421" cy="1188536"/>
              </a:xfrm>
              <a:prstGeom prst="round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ounded Rectangle 78"/>
              <p:cNvSpPr/>
              <p:nvPr/>
            </p:nvSpPr>
            <p:spPr>
              <a:xfrm>
                <a:off x="2512345" y="2629040"/>
                <a:ext cx="667512" cy="66645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000" b="0" i="0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 </m:t>
                      </m:r>
                      <m:r>
                        <a:rPr lang="en-US" sz="3000" b="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𝑉</m:t>
                      </m:r>
                    </m:oMath>
                  </m:oMathPara>
                </a14:m>
                <a:endParaRPr lang="en-US" sz="3000" i="1" dirty="0">
                  <a:solidFill>
                    <a:sysClr val="windowText" lastClr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79" name="Rounded Rectangle 7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2345" y="2629040"/>
                <a:ext cx="667512" cy="666455"/>
              </a:xfrm>
              <a:prstGeom prst="round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ounded Rectangle 79"/>
              <p:cNvSpPr/>
              <p:nvPr/>
            </p:nvSpPr>
            <p:spPr>
              <a:xfrm>
                <a:off x="5215024" y="2644910"/>
                <a:ext cx="667512" cy="66645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000" b="0" i="0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 </m:t>
                      </m:r>
                      <m:sSup>
                        <m:sSupPr>
                          <m:ctrlPr>
                            <a:rPr lang="en-US" sz="3000" b="0" i="1" dirty="0" smtClean="0">
                              <a:solidFill>
                                <a:sysClr val="windowText" lastClr="000000"/>
                              </a:solidFill>
                              <a:latin typeface="Cambria Math"/>
                              <a:cs typeface="Calibri" pitchFamily="34" charset="0"/>
                            </a:rPr>
                          </m:ctrlPr>
                        </m:sSupPr>
                        <m:e>
                          <m:r>
                            <a:rPr lang="en-US" sz="3000" b="0" i="1" dirty="0" smtClean="0">
                              <a:solidFill>
                                <a:sysClr val="windowText" lastClr="000000"/>
                              </a:solidFill>
                              <a:latin typeface="Cambria Math"/>
                              <a:cs typeface="Calibri" pitchFamily="34" charset="0"/>
                            </a:rPr>
                            <m:t>𝐺</m:t>
                          </m:r>
                        </m:e>
                        <m:sup>
                          <m:r>
                            <a:rPr lang="en-US" sz="3000" b="0" i="1" dirty="0" smtClean="0">
                              <a:solidFill>
                                <a:sysClr val="windowText" lastClr="000000"/>
                              </a:solidFill>
                              <a:latin typeface="Cambria Math"/>
                              <a:cs typeface="Calibri" pitchFamily="34" charset="0"/>
                            </a:rPr>
                            <m:t>⋆</m:t>
                          </m:r>
                        </m:sup>
                      </m:sSup>
                    </m:oMath>
                  </m:oMathPara>
                </a14:m>
                <a:endParaRPr lang="en-US" sz="3000" i="1" dirty="0">
                  <a:solidFill>
                    <a:sysClr val="windowText" lastClr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80" name="Rounded Rectangle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5024" y="2644910"/>
                <a:ext cx="667512" cy="666455"/>
              </a:xfrm>
              <a:prstGeom prst="round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Rounded Rectangle 81"/>
              <p:cNvSpPr/>
              <p:nvPr/>
            </p:nvSpPr>
            <p:spPr>
              <a:xfrm>
                <a:off x="7937335" y="2644910"/>
                <a:ext cx="667512" cy="66645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000" b="0" i="0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 </m:t>
                      </m:r>
                      <m:sSup>
                        <m:sSupPr>
                          <m:ctrlPr>
                            <a:rPr lang="en-US" sz="3000" b="0" i="1" dirty="0" smtClean="0">
                              <a:solidFill>
                                <a:sysClr val="windowText" lastClr="000000"/>
                              </a:solidFill>
                              <a:latin typeface="Cambria Math"/>
                              <a:cs typeface="Calibri" pitchFamily="34" charset="0"/>
                            </a:rPr>
                          </m:ctrlPr>
                        </m:sSupPr>
                        <m:e>
                          <m:r>
                            <a:rPr lang="en-US" sz="3000" b="0" i="1" dirty="0" smtClean="0">
                              <a:solidFill>
                                <a:sysClr val="windowText" lastClr="000000"/>
                              </a:solidFill>
                              <a:latin typeface="Cambria Math"/>
                              <a:cs typeface="Calibri" pitchFamily="34" charset="0"/>
                            </a:rPr>
                            <m:t>𝑉</m:t>
                          </m:r>
                        </m:e>
                        <m:sup>
                          <m:r>
                            <a:rPr lang="en-US" sz="3000" b="0" i="1" dirty="0" smtClean="0">
                              <a:solidFill>
                                <a:sysClr val="windowText" lastClr="000000"/>
                              </a:solidFill>
                              <a:latin typeface="Cambria Math"/>
                              <a:cs typeface="Calibri" pitchFamily="34" charset="0"/>
                            </a:rPr>
                            <m:t>⋆</m:t>
                          </m:r>
                        </m:sup>
                      </m:sSup>
                    </m:oMath>
                  </m:oMathPara>
                </a14:m>
                <a:endParaRPr lang="en-US" sz="3000" i="1" dirty="0">
                  <a:solidFill>
                    <a:sysClr val="windowText" lastClr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82" name="Rounded Rectangle 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7335" y="2644910"/>
                <a:ext cx="667512" cy="666455"/>
              </a:xfrm>
              <a:prstGeom prst="round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8" name="Rectangle 107"/>
          <p:cNvSpPr/>
          <p:nvPr/>
        </p:nvSpPr>
        <p:spPr>
          <a:xfrm>
            <a:off x="1233777" y="3377930"/>
            <a:ext cx="113364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SNARK</a:t>
            </a:r>
            <a:endParaRPr lang="en-US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5473403" y="3401679"/>
            <a:ext cx="2733697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distributed SNARK</a:t>
            </a:r>
          </a:p>
          <a:p>
            <a:pPr algn="ctr"/>
            <a:r>
              <a:rPr lang="en-US" sz="26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for MapReduce</a:t>
            </a:r>
            <a:endParaRPr lang="en-US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342" y="2002231"/>
            <a:ext cx="1901186" cy="1309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8" name="Rectangle 167"/>
          <p:cNvSpPr/>
          <p:nvPr/>
        </p:nvSpPr>
        <p:spPr>
          <a:xfrm>
            <a:off x="1439988" y="549894"/>
            <a:ext cx="62640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A Bootstrapping Theorem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9" name="Rectangle 168"/>
              <p:cNvSpPr/>
              <p:nvPr/>
            </p:nvSpPr>
            <p:spPr>
              <a:xfrm>
                <a:off x="253778" y="4923091"/>
                <a:ext cx="849040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US" sz="2800" b="1" dirty="0" smtClean="0">
                    <a:latin typeface="Calibri" pitchFamily="34" charset="0"/>
                    <a:cs typeface="Calibri" pitchFamily="34" charset="0"/>
                  </a:rPr>
                  <a:t>Previously:</a:t>
                </a:r>
                <a:r>
                  <a:rPr lang="en-US" sz="2800" dirty="0" smtClean="0">
                    <a:latin typeface="Calibri" pitchFamily="34" charset="0"/>
                    <a:cs typeface="Calibri" pitchFamily="34" charset="0"/>
                  </a:rPr>
                  <a:t> [BCCT12] showed “SNARK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Calibri" pitchFamily="34" charset="0"/>
                      </a:rPr>
                      <m:t>⇒</m:t>
                    </m:r>
                  </m:oMath>
                </a14:m>
                <a:r>
                  <a:rPr lang="en-US" sz="2800" dirty="0" smtClean="0">
                    <a:latin typeface="Calibri" pitchFamily="34" charset="0"/>
                    <a:cs typeface="Calibri" pitchFamily="34" charset="0"/>
                  </a:rPr>
                  <a:t> scalable SNARK”</a:t>
                </a:r>
                <a:endParaRPr lang="en-US" sz="2800" dirty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169" name="Rectangle 1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778" y="4923091"/>
                <a:ext cx="8490401" cy="523220"/>
              </a:xfrm>
              <a:prstGeom prst="rect">
                <a:avLst/>
              </a:prstGeom>
              <a:blipFill rotWithShape="1">
                <a:blip r:embed="rId12"/>
                <a:stretch>
                  <a:fillRect l="-1509" t="-10588" r="-1078" b="-34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0" name="Rectangle 169"/>
          <p:cNvSpPr/>
          <p:nvPr/>
        </p:nvSpPr>
        <p:spPr>
          <a:xfrm>
            <a:off x="253778" y="5709615"/>
            <a:ext cx="80262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Technique: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u="sng" dirty="0" smtClean="0">
                <a:latin typeface="Calibri" pitchFamily="34" charset="0"/>
                <a:cs typeface="Calibri" pitchFamily="34" charset="0"/>
              </a:rPr>
              <a:t>recursive proof composition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[Val08][CT10]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1" name="Rectangle 170"/>
          <p:cNvSpPr/>
          <p:nvPr/>
        </p:nvSpPr>
        <p:spPr>
          <a:xfrm>
            <a:off x="221107" y="618372"/>
            <a:ext cx="8701786" cy="3877733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07443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501"/>
    </mc:Choice>
    <mc:Fallback xmlns="">
      <p:transition spd="slow" advTm="1305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9" grpId="0" animBg="1"/>
      <p:bldP spid="77" grpId="0" animBg="1"/>
      <p:bldP spid="78" grpId="0" animBg="1"/>
      <p:bldP spid="79" grpId="0" animBg="1"/>
      <p:bldP spid="80" grpId="0" animBg="1"/>
      <p:bldP spid="82" grpId="0" animBg="1"/>
      <p:bldP spid="108" grpId="0"/>
      <p:bldP spid="109" grpId="0"/>
      <p:bldP spid="169" grpId="0"/>
      <p:bldP spid="170" grpId="0"/>
      <p:bldP spid="17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be 137"/>
          <p:cNvSpPr/>
          <p:nvPr/>
        </p:nvSpPr>
        <p:spPr>
          <a:xfrm>
            <a:off x="467053" y="1428734"/>
            <a:ext cx="3819644" cy="4224215"/>
          </a:xfrm>
          <a:prstGeom prst="cube">
            <a:avLst>
              <a:gd name="adj" fmla="val 5936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09345" y="6491820"/>
            <a:ext cx="2133600" cy="365125"/>
          </a:xfrm>
        </p:spPr>
        <p:txBody>
          <a:bodyPr/>
          <a:lstStyle/>
          <a:p>
            <a:fld id="{42FD3653-FC6B-458C-BF87-0A6BC69CD764}" type="slidenum">
              <a:rPr lang="en-US" smtClean="0">
                <a:latin typeface="Calibri" pitchFamily="34" charset="0"/>
                <a:cs typeface="Calibri" pitchFamily="34" charset="0"/>
              </a:rPr>
              <a:t>14</a:t>
            </a:fld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0" y="0"/>
            <a:ext cx="9144000" cy="680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Construction: Attempt #1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ounded Rectangle 67"/>
              <p:cNvSpPr/>
              <p:nvPr/>
            </p:nvSpPr>
            <p:spPr>
              <a:xfrm>
                <a:off x="641840" y="2308722"/>
                <a:ext cx="630921" cy="3746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8" name="Rounded Rectangle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840" y="2308722"/>
                <a:ext cx="630921" cy="374623"/>
              </a:xfrm>
              <a:prstGeom prst="roundRect">
                <a:avLst/>
              </a:prstGeom>
              <a:blipFill rotWithShape="1">
                <a:blip r:embed="rId4"/>
                <a:stretch>
                  <a:fillRect l="-10280" r="-9346" b="-20313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Rounded Rectangle 69"/>
              <p:cNvSpPr/>
              <p:nvPr/>
            </p:nvSpPr>
            <p:spPr>
              <a:xfrm>
                <a:off x="641840" y="2774718"/>
                <a:ext cx="630921" cy="3746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0" name="Rounded 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840" y="2774718"/>
                <a:ext cx="630921" cy="374623"/>
              </a:xfrm>
              <a:prstGeom prst="roundRect">
                <a:avLst/>
              </a:prstGeom>
              <a:blipFill rotWithShape="1">
                <a:blip r:embed="rId5"/>
                <a:stretch>
                  <a:fillRect l="-10280" r="-9346" b="-20000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ounded Rectangle 70"/>
              <p:cNvSpPr/>
              <p:nvPr/>
            </p:nvSpPr>
            <p:spPr>
              <a:xfrm>
                <a:off x="641840" y="3240714"/>
                <a:ext cx="630921" cy="3746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1" name="Rounded 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840" y="3240714"/>
                <a:ext cx="630921" cy="374623"/>
              </a:xfrm>
              <a:prstGeom prst="roundRect">
                <a:avLst/>
              </a:prstGeom>
              <a:blipFill rotWithShape="1">
                <a:blip r:embed="rId6"/>
                <a:stretch>
                  <a:fillRect l="-10280" r="-9346" b="-20313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ounded Rectangle 71"/>
              <p:cNvSpPr/>
              <p:nvPr/>
            </p:nvSpPr>
            <p:spPr>
              <a:xfrm>
                <a:off x="641840" y="3706710"/>
                <a:ext cx="630921" cy="3746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2" name="Rounded Rectangle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840" y="3706710"/>
                <a:ext cx="630921" cy="374623"/>
              </a:xfrm>
              <a:prstGeom prst="roundRect">
                <a:avLst/>
              </a:prstGeom>
              <a:blipFill rotWithShape="1">
                <a:blip r:embed="rId7"/>
                <a:stretch>
                  <a:fillRect l="-10280" r="-9346" b="-20000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ounded Rectangle 72"/>
              <p:cNvSpPr/>
              <p:nvPr/>
            </p:nvSpPr>
            <p:spPr>
              <a:xfrm>
                <a:off x="641840" y="4172706"/>
                <a:ext cx="630921" cy="3746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3" name="Rounded 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840" y="4172706"/>
                <a:ext cx="630921" cy="374623"/>
              </a:xfrm>
              <a:prstGeom prst="roundRect">
                <a:avLst/>
              </a:prstGeom>
              <a:blipFill rotWithShape="1">
                <a:blip r:embed="rId8"/>
                <a:stretch>
                  <a:fillRect l="-10280" r="-9346" b="-20000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ounded Rectangle 73"/>
              <p:cNvSpPr/>
              <p:nvPr/>
            </p:nvSpPr>
            <p:spPr>
              <a:xfrm>
                <a:off x="641840" y="4638702"/>
                <a:ext cx="630921" cy="3746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4" name="Rounded Rectangle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840" y="4638702"/>
                <a:ext cx="630921" cy="374623"/>
              </a:xfrm>
              <a:prstGeom prst="roundRect">
                <a:avLst/>
              </a:prstGeom>
              <a:blipFill rotWithShape="1">
                <a:blip r:embed="rId9"/>
                <a:stretch>
                  <a:fillRect l="-10280" r="-9346" b="-21875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ounded Rectangle 74"/>
              <p:cNvSpPr/>
              <p:nvPr/>
            </p:nvSpPr>
            <p:spPr>
              <a:xfrm>
                <a:off x="641840" y="5104700"/>
                <a:ext cx="630921" cy="3746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5" name="Rounded Rectangle 7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840" y="5104700"/>
                <a:ext cx="630921" cy="374623"/>
              </a:xfrm>
              <a:prstGeom prst="roundRect">
                <a:avLst/>
              </a:prstGeom>
              <a:blipFill rotWithShape="1">
                <a:blip r:embed="rId10"/>
                <a:stretch>
                  <a:fillRect l="-10280" r="-9346" b="-20000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Rounded Rectangle 132"/>
              <p:cNvSpPr/>
              <p:nvPr/>
            </p:nvSpPr>
            <p:spPr>
              <a:xfrm>
                <a:off x="2849100" y="1842725"/>
                <a:ext cx="998748" cy="148507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Reduce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3" name="Rounded Rectangle 1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9100" y="1842725"/>
                <a:ext cx="998748" cy="1485076"/>
              </a:xfrm>
              <a:prstGeom prst="roundRect">
                <a:avLst/>
              </a:prstGeom>
              <a:blipFill rotWithShape="1">
                <a:blip r:embed="rId11"/>
                <a:stretch>
                  <a:fillRect l="-3593" r="-2395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Rounded Rectangle 133"/>
              <p:cNvSpPr/>
              <p:nvPr/>
            </p:nvSpPr>
            <p:spPr>
              <a:xfrm>
                <a:off x="2849100" y="3428025"/>
                <a:ext cx="998748" cy="1001085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Reduce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4" name="Rounded Rectangle 1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9100" y="3428025"/>
                <a:ext cx="998748" cy="1001085"/>
              </a:xfrm>
              <a:prstGeom prst="roundRect">
                <a:avLst/>
              </a:prstGeom>
              <a:blipFill rotWithShape="1">
                <a:blip r:embed="rId12"/>
                <a:stretch>
                  <a:fillRect l="-3593" r="-2395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Rounded Rectangle 134"/>
              <p:cNvSpPr/>
              <p:nvPr/>
            </p:nvSpPr>
            <p:spPr>
              <a:xfrm>
                <a:off x="2849100" y="4526249"/>
                <a:ext cx="998748" cy="95307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Reduce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5" name="Rounded Rectangle 1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9100" y="4526249"/>
                <a:ext cx="998748" cy="953073"/>
              </a:xfrm>
              <a:prstGeom prst="roundRect">
                <a:avLst/>
              </a:prstGeom>
              <a:blipFill rotWithShape="1">
                <a:blip r:embed="rId13"/>
                <a:stretch>
                  <a:fillRect l="-3593" r="-2395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Rounded Rectangle 135"/>
              <p:cNvSpPr/>
              <p:nvPr/>
            </p:nvSpPr>
            <p:spPr>
              <a:xfrm>
                <a:off x="1374924" y="1842725"/>
                <a:ext cx="1386626" cy="3636597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Shuffle</m:t>
                      </m:r>
                    </m:oMath>
                  </m:oMathPara>
                </a14:m>
                <a:endParaRPr lang="en-US" sz="22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6" name="Rounded Rectangle 1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4924" y="1842725"/>
                <a:ext cx="1386626" cy="3636597"/>
              </a:xfrm>
              <a:prstGeom prst="round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Rounded Rectangle 136"/>
              <p:cNvSpPr/>
              <p:nvPr/>
            </p:nvSpPr>
            <p:spPr>
              <a:xfrm>
                <a:off x="641840" y="1842726"/>
                <a:ext cx="630921" cy="37462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7" name="Rounded Rectangle 1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840" y="1842726"/>
                <a:ext cx="630921" cy="374623"/>
              </a:xfrm>
              <a:prstGeom prst="roundRect">
                <a:avLst/>
              </a:prstGeom>
              <a:blipFill rotWithShape="1">
                <a:blip r:embed="rId15"/>
                <a:stretch>
                  <a:fillRect l="-10280" r="-9346" b="-20000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9" name="Straight Arrow Connector 138"/>
          <p:cNvCxnSpPr>
            <a:stCxn id="138" idx="4"/>
            <a:endCxn id="140" idx="1"/>
          </p:cNvCxnSpPr>
          <p:nvPr/>
        </p:nvCxnSpPr>
        <p:spPr>
          <a:xfrm>
            <a:off x="4059963" y="3654209"/>
            <a:ext cx="800242" cy="0"/>
          </a:xfrm>
          <a:prstGeom prst="straightConnector1">
            <a:avLst/>
          </a:prstGeom>
          <a:ln w="3810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Rectangle 139"/>
              <p:cNvSpPr/>
              <p:nvPr/>
            </p:nvSpPr>
            <p:spPr>
              <a:xfrm>
                <a:off x="4860205" y="3392599"/>
                <a:ext cx="495328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𝜋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40" name="Rectangle 1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205" y="3392599"/>
                <a:ext cx="495328" cy="523220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3120754" y="6042156"/>
            <a:ext cx="39742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Problem: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not distributed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!</a:t>
            </a:r>
            <a:endParaRPr lang="en-US" sz="28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252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501"/>
    </mc:Choice>
    <mc:Fallback xmlns="">
      <p:transition spd="slow" advTm="1305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68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40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be 56"/>
          <p:cNvSpPr/>
          <p:nvPr/>
        </p:nvSpPr>
        <p:spPr>
          <a:xfrm>
            <a:off x="3658604" y="5817582"/>
            <a:ext cx="941832" cy="960120"/>
          </a:xfrm>
          <a:prstGeom prst="cube">
            <a:avLst>
              <a:gd name="adj" fmla="val 702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Rounded Rectangle 134"/>
              <p:cNvSpPr/>
              <p:nvPr/>
            </p:nvSpPr>
            <p:spPr>
              <a:xfrm>
                <a:off x="3703615" y="5937069"/>
                <a:ext cx="777240" cy="781622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Reduce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5" name="Rounded Rectangle 1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3615" y="5937069"/>
                <a:ext cx="777240" cy="781622"/>
              </a:xfrm>
              <a:prstGeom prst="roundRect">
                <a:avLst/>
              </a:prstGeom>
              <a:blipFill rotWithShape="1">
                <a:blip r:embed="rId4"/>
                <a:stretch>
                  <a:fillRect l="-6923" r="-6154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Cube 55"/>
          <p:cNvSpPr/>
          <p:nvPr/>
        </p:nvSpPr>
        <p:spPr>
          <a:xfrm>
            <a:off x="3658604" y="5072947"/>
            <a:ext cx="941832" cy="758952"/>
          </a:xfrm>
          <a:prstGeom prst="cube">
            <a:avLst>
              <a:gd name="adj" fmla="val 836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Rounded Rectangle 133"/>
              <p:cNvSpPr/>
              <p:nvPr/>
            </p:nvSpPr>
            <p:spPr>
              <a:xfrm>
                <a:off x="3703615" y="5206767"/>
                <a:ext cx="777240" cy="571787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Reduce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4" name="Rounded Rectangle 1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3615" y="5206767"/>
                <a:ext cx="777240" cy="571787"/>
              </a:xfrm>
              <a:prstGeom prst="roundRect">
                <a:avLst/>
              </a:prstGeom>
              <a:blipFill rotWithShape="1">
                <a:blip r:embed="rId5"/>
                <a:stretch>
                  <a:fillRect l="-6923" r="-6154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Straight Arrow Connector 59"/>
          <p:cNvCxnSpPr>
            <a:stCxn id="138" idx="4"/>
            <a:endCxn id="116" idx="1"/>
          </p:cNvCxnSpPr>
          <p:nvPr/>
        </p:nvCxnSpPr>
        <p:spPr>
          <a:xfrm flipV="1">
            <a:off x="977759" y="907020"/>
            <a:ext cx="2968787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90" idx="4"/>
            <a:endCxn id="117" idx="1"/>
          </p:cNvCxnSpPr>
          <p:nvPr/>
        </p:nvCxnSpPr>
        <p:spPr>
          <a:xfrm flipV="1">
            <a:off x="977759" y="1270530"/>
            <a:ext cx="2968787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94" idx="4"/>
            <a:endCxn id="121" idx="1"/>
          </p:cNvCxnSpPr>
          <p:nvPr/>
        </p:nvCxnSpPr>
        <p:spPr>
          <a:xfrm flipV="1">
            <a:off x="977759" y="1635002"/>
            <a:ext cx="2968787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100" idx="4"/>
            <a:endCxn id="122" idx="1"/>
          </p:cNvCxnSpPr>
          <p:nvPr/>
        </p:nvCxnSpPr>
        <p:spPr>
          <a:xfrm flipV="1">
            <a:off x="977759" y="1999090"/>
            <a:ext cx="2968787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stCxn id="139" idx="4"/>
            <a:endCxn id="123" idx="1"/>
          </p:cNvCxnSpPr>
          <p:nvPr/>
        </p:nvCxnSpPr>
        <p:spPr>
          <a:xfrm flipV="1">
            <a:off x="977759" y="2365292"/>
            <a:ext cx="2968787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142" idx="4"/>
            <a:endCxn id="124" idx="1"/>
          </p:cNvCxnSpPr>
          <p:nvPr/>
        </p:nvCxnSpPr>
        <p:spPr>
          <a:xfrm flipV="1">
            <a:off x="977759" y="2732746"/>
            <a:ext cx="2968787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stCxn id="145" idx="4"/>
            <a:endCxn id="125" idx="1"/>
          </p:cNvCxnSpPr>
          <p:nvPr/>
        </p:nvCxnSpPr>
        <p:spPr>
          <a:xfrm flipV="1">
            <a:off x="977759" y="3096866"/>
            <a:ext cx="2968787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>
            <a:stCxn id="148" idx="4"/>
            <a:endCxn id="126" idx="1"/>
          </p:cNvCxnSpPr>
          <p:nvPr/>
        </p:nvCxnSpPr>
        <p:spPr>
          <a:xfrm flipV="1">
            <a:off x="977759" y="3461053"/>
            <a:ext cx="2968787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09345" y="6491820"/>
            <a:ext cx="2133600" cy="365125"/>
          </a:xfrm>
        </p:spPr>
        <p:txBody>
          <a:bodyPr/>
          <a:lstStyle/>
          <a:p>
            <a:fld id="{42FD3653-FC6B-458C-BF87-0A6BC69CD764}" type="slidenum">
              <a:rPr lang="en-US" smtClean="0">
                <a:latin typeface="Calibri" pitchFamily="34" charset="0"/>
                <a:cs typeface="Calibri" pitchFamily="34" charset="0"/>
              </a:rPr>
              <a:t>15</a:t>
            </a:fld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0" y="0"/>
            <a:ext cx="9144000" cy="680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Construction: Attempt #2</a:t>
            </a:r>
          </a:p>
        </p:txBody>
      </p:sp>
      <p:sp>
        <p:nvSpPr>
          <p:cNvPr id="55" name="Cube 54"/>
          <p:cNvSpPr/>
          <p:nvPr/>
        </p:nvSpPr>
        <p:spPr>
          <a:xfrm>
            <a:off x="3658604" y="3940820"/>
            <a:ext cx="941832" cy="1152144"/>
          </a:xfrm>
          <a:prstGeom prst="cube">
            <a:avLst>
              <a:gd name="adj" fmla="val 7114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Rounded Rectangle 132"/>
              <p:cNvSpPr/>
              <p:nvPr/>
            </p:nvSpPr>
            <p:spPr>
              <a:xfrm>
                <a:off x="3703615" y="4063869"/>
                <a:ext cx="778745" cy="984802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Reduce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3" name="Rounded Rectangle 1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3615" y="4063869"/>
                <a:ext cx="778745" cy="984802"/>
              </a:xfrm>
              <a:prstGeom prst="roundRect">
                <a:avLst/>
              </a:prstGeom>
              <a:blipFill rotWithShape="1">
                <a:blip r:embed="rId6"/>
                <a:stretch>
                  <a:fillRect l="-6923" r="-6154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3" name="Straight Arrow Connector 102"/>
          <p:cNvCxnSpPr>
            <a:stCxn id="55" idx="4"/>
            <a:endCxn id="118" idx="1"/>
          </p:cNvCxnSpPr>
          <p:nvPr/>
        </p:nvCxnSpPr>
        <p:spPr>
          <a:xfrm>
            <a:off x="4533434" y="4550393"/>
            <a:ext cx="449247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>
            <a:stCxn id="56" idx="4"/>
            <a:endCxn id="119" idx="1"/>
          </p:cNvCxnSpPr>
          <p:nvPr/>
        </p:nvCxnSpPr>
        <p:spPr>
          <a:xfrm>
            <a:off x="4536942" y="5484170"/>
            <a:ext cx="445739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>
            <a:stCxn id="57" idx="4"/>
            <a:endCxn id="120" idx="1"/>
          </p:cNvCxnSpPr>
          <p:nvPr/>
        </p:nvCxnSpPr>
        <p:spPr>
          <a:xfrm>
            <a:off x="4534319" y="6330700"/>
            <a:ext cx="448362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Rectangle 115"/>
              <p:cNvSpPr/>
              <p:nvPr/>
            </p:nvSpPr>
            <p:spPr>
              <a:xfrm>
                <a:off x="3946546" y="717866"/>
                <a:ext cx="1542858" cy="3783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(</m:t>
                    </m:r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M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M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US" b="0" i="0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M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16" name="Rectangle 1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6546" y="717866"/>
                <a:ext cx="1542858" cy="378309"/>
              </a:xfrm>
              <a:prstGeom prst="rect">
                <a:avLst/>
              </a:prstGeom>
              <a:blipFill rotWithShape="1">
                <a:blip r:embed="rId7"/>
                <a:stretch>
                  <a:fillRect l="-791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Rectangle 116"/>
              <p:cNvSpPr/>
              <p:nvPr/>
            </p:nvSpPr>
            <p:spPr>
              <a:xfrm>
                <a:off x="3946546" y="1081120"/>
                <a:ext cx="1542858" cy="3788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(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i="0" dirty="0" smtClean="0">
                    <a:solidFill>
                      <a:prstClr val="black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prstClr val="black"/>
                        </a:solidFill>
                        <a:latin typeface="Cambria Math"/>
                      </a:rPr>
                      <m:t>,</m:t>
                    </m:r>
                  </m:oMath>
                </a14:m>
                <a:r>
                  <a:rPr lang="en-US" i="0" dirty="0" smtClean="0">
                    <a:solidFill>
                      <a:prstClr val="black"/>
                    </a:solidFill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US" b="0" i="0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M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17" name="Rectangle 1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6546" y="1081120"/>
                <a:ext cx="1542858" cy="378822"/>
              </a:xfrm>
              <a:prstGeom prst="rect">
                <a:avLst/>
              </a:prstGeom>
              <a:blipFill rotWithShape="1">
                <a:blip r:embed="rId8"/>
                <a:stretch>
                  <a:fillRect l="-791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8" name="Rectangle 117"/>
              <p:cNvSpPr/>
              <p:nvPr/>
            </p:nvSpPr>
            <p:spPr>
              <a:xfrm>
                <a:off x="4982681" y="4361238"/>
                <a:ext cx="1437060" cy="3783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(</m:t>
                    </m:r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US" b="0" i="0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R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18" name="Rectangle 1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2681" y="4361238"/>
                <a:ext cx="1437060" cy="378309"/>
              </a:xfrm>
              <a:prstGeom prst="rect">
                <a:avLst/>
              </a:prstGeom>
              <a:blipFill rotWithShape="1">
                <a:blip r:embed="rId9"/>
                <a:stretch>
                  <a:fillRect l="-847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9" name="Rectangle 118"/>
              <p:cNvSpPr/>
              <p:nvPr/>
            </p:nvSpPr>
            <p:spPr>
              <a:xfrm>
                <a:off x="4982681" y="5294759"/>
                <a:ext cx="1437060" cy="3788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(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US" b="0" i="0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R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19" name="Rectangle 1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2681" y="5294759"/>
                <a:ext cx="1437060" cy="378822"/>
              </a:xfrm>
              <a:prstGeom prst="rect">
                <a:avLst/>
              </a:prstGeom>
              <a:blipFill rotWithShape="1">
                <a:blip r:embed="rId10"/>
                <a:stretch>
                  <a:fillRect l="-847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Rectangle 119"/>
              <p:cNvSpPr/>
              <p:nvPr/>
            </p:nvSpPr>
            <p:spPr>
              <a:xfrm>
                <a:off x="4982681" y="6140584"/>
                <a:ext cx="1437060" cy="3802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(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US" b="0" i="0" smtClean="0">
                            <a:latin typeface="Cambria Math"/>
                          </a:rPr>
                          <m:t>3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R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0" name="Rectangle 1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2681" y="6140584"/>
                <a:ext cx="1437060" cy="380232"/>
              </a:xfrm>
              <a:prstGeom prst="rect">
                <a:avLst/>
              </a:prstGeom>
              <a:blipFill rotWithShape="1">
                <a:blip r:embed="rId11"/>
                <a:stretch>
                  <a:fillRect l="-847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1" name="Rectangle 120"/>
              <p:cNvSpPr/>
              <p:nvPr/>
            </p:nvSpPr>
            <p:spPr>
              <a:xfrm>
                <a:off x="3946546" y="1444887"/>
                <a:ext cx="1542858" cy="3802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(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US" b="0" i="0" smtClean="0">
                            <a:latin typeface="Cambria Math"/>
                          </a:rPr>
                          <m:t>3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M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1" name="Rectangle 1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6546" y="1444887"/>
                <a:ext cx="1542858" cy="380232"/>
              </a:xfrm>
              <a:prstGeom prst="rect">
                <a:avLst/>
              </a:prstGeom>
              <a:blipFill rotWithShape="1">
                <a:blip r:embed="rId12"/>
                <a:stretch>
                  <a:fillRect l="-791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2" name="Rectangle 121"/>
              <p:cNvSpPr/>
              <p:nvPr/>
            </p:nvSpPr>
            <p:spPr>
              <a:xfrm>
                <a:off x="3946546" y="1810064"/>
                <a:ext cx="1542858" cy="3780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(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US" b="0" i="0" smtClean="0">
                            <a:latin typeface="Cambria Math"/>
                          </a:rPr>
                          <m:t>4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M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2" name="Rectangle 1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6546" y="1810064"/>
                <a:ext cx="1542858" cy="378052"/>
              </a:xfrm>
              <a:prstGeom prst="rect">
                <a:avLst/>
              </a:prstGeom>
              <a:blipFill rotWithShape="1">
                <a:blip r:embed="rId13"/>
                <a:stretch>
                  <a:fillRect l="-791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Rectangle 122"/>
              <p:cNvSpPr/>
              <p:nvPr/>
            </p:nvSpPr>
            <p:spPr>
              <a:xfrm>
                <a:off x="3946546" y="2173061"/>
                <a:ext cx="1542858" cy="3844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(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US" b="0" i="0" smtClean="0">
                            <a:latin typeface="Cambria Math"/>
                          </a:rPr>
                          <m:t>5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M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3" name="Rectangle 1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6546" y="2173061"/>
                <a:ext cx="1542858" cy="384464"/>
              </a:xfrm>
              <a:prstGeom prst="rect">
                <a:avLst/>
              </a:prstGeom>
              <a:blipFill rotWithShape="1">
                <a:blip r:embed="rId14"/>
                <a:stretch>
                  <a:fillRect l="-791" b="-10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4" name="Rectangle 123"/>
              <p:cNvSpPr/>
              <p:nvPr/>
            </p:nvSpPr>
            <p:spPr>
              <a:xfrm>
                <a:off x="3946546" y="2542470"/>
                <a:ext cx="1542858" cy="3805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(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US" b="0" i="0" smtClean="0">
                            <a:latin typeface="Cambria Math"/>
                          </a:rPr>
                          <m:t>6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M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4" name="Rectangle 1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6546" y="2542470"/>
                <a:ext cx="1542858" cy="380553"/>
              </a:xfrm>
              <a:prstGeom prst="rect">
                <a:avLst/>
              </a:prstGeom>
              <a:blipFill rotWithShape="1">
                <a:blip r:embed="rId15"/>
                <a:stretch>
                  <a:fillRect l="-791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Rectangle 124"/>
              <p:cNvSpPr/>
              <p:nvPr/>
            </p:nvSpPr>
            <p:spPr>
              <a:xfrm>
                <a:off x="3946546" y="2907968"/>
                <a:ext cx="1542858" cy="3777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(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US" b="0" i="0" smtClean="0">
                            <a:latin typeface="Cambria Math"/>
                          </a:rPr>
                          <m:t>7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M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5" name="Rectangle 1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6546" y="2907968"/>
                <a:ext cx="1542858" cy="377796"/>
              </a:xfrm>
              <a:prstGeom prst="rect">
                <a:avLst/>
              </a:prstGeom>
              <a:blipFill rotWithShape="1">
                <a:blip r:embed="rId16"/>
                <a:stretch>
                  <a:fillRect l="-791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Rectangle 125"/>
              <p:cNvSpPr/>
              <p:nvPr/>
            </p:nvSpPr>
            <p:spPr>
              <a:xfrm>
                <a:off x="3946546" y="3270712"/>
                <a:ext cx="1542858" cy="3806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(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US" b="0" i="0" smtClean="0">
                            <a:latin typeface="Cambria Math"/>
                          </a:rPr>
                          <m:t>8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M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6" name="Rectangle 1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6546" y="3270712"/>
                <a:ext cx="1542858" cy="380682"/>
              </a:xfrm>
              <a:prstGeom prst="rect">
                <a:avLst/>
              </a:prstGeom>
              <a:blipFill rotWithShape="1">
                <a:blip r:embed="rId17"/>
                <a:stretch>
                  <a:fillRect l="-791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7" name="Cube 126"/>
          <p:cNvSpPr/>
          <p:nvPr/>
        </p:nvSpPr>
        <p:spPr>
          <a:xfrm>
            <a:off x="1472622" y="2239599"/>
            <a:ext cx="1979060" cy="2997285"/>
          </a:xfrm>
          <a:prstGeom prst="cube">
            <a:avLst>
              <a:gd name="adj" fmla="val 5498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Rounded Rectangle 135"/>
              <p:cNvSpPr/>
              <p:nvPr/>
            </p:nvSpPr>
            <p:spPr>
              <a:xfrm>
                <a:off x="1534200" y="2448939"/>
                <a:ext cx="1725340" cy="2682902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Shuffle</m:t>
                      </m:r>
                    </m:oMath>
                  </m:oMathPara>
                </a14:m>
                <a:endParaRPr lang="en-US" sz="22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6" name="Rounded Rectangle 1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4200" y="2448939"/>
                <a:ext cx="1725340" cy="2682902"/>
              </a:xfrm>
              <a:prstGeom prst="roundRect">
                <a:avLst/>
              </a:prstGeom>
              <a:blipFill rotWithShape="1">
                <a:blip r:embed="rId18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8" name="Straight Arrow Connector 127"/>
          <p:cNvCxnSpPr>
            <a:stCxn id="127" idx="4"/>
            <a:endCxn id="129" idx="1"/>
          </p:cNvCxnSpPr>
          <p:nvPr/>
        </p:nvCxnSpPr>
        <p:spPr>
          <a:xfrm flipV="1">
            <a:off x="3342873" y="3790390"/>
            <a:ext cx="2511678" cy="2256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Rectangle 128"/>
              <p:cNvSpPr/>
              <p:nvPr/>
            </p:nvSpPr>
            <p:spPr>
              <a:xfrm>
                <a:off x="5854551" y="3570907"/>
                <a:ext cx="564770" cy="438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𝜋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/>
                            </a:rPr>
                            <m:t>S</m:t>
                          </m:r>
                        </m:sup>
                      </m:sSup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129" name="Rectangle 1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4551" y="3570907"/>
                <a:ext cx="564770" cy="438966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8" name="Cube 147"/>
          <p:cNvSpPr/>
          <p:nvPr/>
        </p:nvSpPr>
        <p:spPr>
          <a:xfrm>
            <a:off x="405471" y="3267346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Rounded Rectangle 148"/>
              <p:cNvSpPr/>
              <p:nvPr/>
            </p:nvSpPr>
            <p:spPr>
              <a:xfrm>
                <a:off x="452133" y="3361657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9" name="Rounded Rectangle 1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133" y="3361657"/>
                <a:ext cx="481024" cy="247679"/>
              </a:xfrm>
              <a:prstGeom prst="roundRect">
                <a:avLst/>
              </a:prstGeom>
              <a:blipFill rotWithShape="1">
                <a:blip r:embed="rId20"/>
                <a:stretch>
                  <a:fillRect l="-14634" r="-14634" b="-36364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5" name="Cube 144"/>
          <p:cNvSpPr/>
          <p:nvPr/>
        </p:nvSpPr>
        <p:spPr>
          <a:xfrm>
            <a:off x="405471" y="2901363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Rounded Rectangle 145"/>
              <p:cNvSpPr/>
              <p:nvPr/>
            </p:nvSpPr>
            <p:spPr>
              <a:xfrm>
                <a:off x="452133" y="2995674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6" name="Rounded Rectangle 1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133" y="2995674"/>
                <a:ext cx="481024" cy="247679"/>
              </a:xfrm>
              <a:prstGeom prst="roundRect">
                <a:avLst/>
              </a:prstGeom>
              <a:blipFill rotWithShape="1">
                <a:blip r:embed="rId21"/>
                <a:stretch>
                  <a:fillRect l="-14634" r="-14634" b="-36364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2" name="Cube 141"/>
          <p:cNvSpPr/>
          <p:nvPr/>
        </p:nvSpPr>
        <p:spPr>
          <a:xfrm>
            <a:off x="405471" y="2535381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Rounded Rectangle 142"/>
              <p:cNvSpPr/>
              <p:nvPr/>
            </p:nvSpPr>
            <p:spPr>
              <a:xfrm>
                <a:off x="452133" y="2629692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3" name="Rounded Rectangle 1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133" y="2629692"/>
                <a:ext cx="481024" cy="247679"/>
              </a:xfrm>
              <a:prstGeom prst="roundRect">
                <a:avLst/>
              </a:prstGeom>
              <a:blipFill rotWithShape="1">
                <a:blip r:embed="rId22"/>
                <a:stretch>
                  <a:fillRect l="-14634" r="-14634" b="-36364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9" name="Cube 138"/>
          <p:cNvSpPr/>
          <p:nvPr/>
        </p:nvSpPr>
        <p:spPr>
          <a:xfrm>
            <a:off x="405471" y="2169399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Rounded Rectangle 139"/>
              <p:cNvSpPr/>
              <p:nvPr/>
            </p:nvSpPr>
            <p:spPr>
              <a:xfrm>
                <a:off x="452133" y="2263710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0" name="Rounded Rectangle 1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133" y="2263710"/>
                <a:ext cx="481024" cy="247679"/>
              </a:xfrm>
              <a:prstGeom prst="roundRect">
                <a:avLst/>
              </a:prstGeom>
              <a:blipFill rotWithShape="1">
                <a:blip r:embed="rId23"/>
                <a:stretch>
                  <a:fillRect l="-14634" r="-14634" b="-36364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0" name="Cube 99"/>
          <p:cNvSpPr/>
          <p:nvPr/>
        </p:nvSpPr>
        <p:spPr>
          <a:xfrm>
            <a:off x="405471" y="1803417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Rounded Rectangle 100"/>
              <p:cNvSpPr/>
              <p:nvPr/>
            </p:nvSpPr>
            <p:spPr>
              <a:xfrm>
                <a:off x="452133" y="1897728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1" name="Rounded Rectangle 10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133" y="1897728"/>
                <a:ext cx="481024" cy="247679"/>
              </a:xfrm>
              <a:prstGeom prst="roundRect">
                <a:avLst/>
              </a:prstGeom>
              <a:blipFill rotWithShape="1">
                <a:blip r:embed="rId24"/>
                <a:stretch>
                  <a:fillRect l="-14634" r="-14634" b="-36364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Cube 93"/>
          <p:cNvSpPr/>
          <p:nvPr/>
        </p:nvSpPr>
        <p:spPr>
          <a:xfrm>
            <a:off x="405471" y="1437435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Rounded Rectangle 96"/>
              <p:cNvSpPr/>
              <p:nvPr/>
            </p:nvSpPr>
            <p:spPr>
              <a:xfrm>
                <a:off x="452133" y="1531746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7" name="Rounded Rectangle 9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133" y="1531746"/>
                <a:ext cx="481024" cy="247679"/>
              </a:xfrm>
              <a:prstGeom prst="roundRect">
                <a:avLst/>
              </a:prstGeom>
              <a:blipFill rotWithShape="1">
                <a:blip r:embed="rId25"/>
                <a:stretch>
                  <a:fillRect l="-14634" r="-14634" b="-36364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0" name="Cube 89"/>
          <p:cNvSpPr/>
          <p:nvPr/>
        </p:nvSpPr>
        <p:spPr>
          <a:xfrm>
            <a:off x="405471" y="1071453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Rounded Rectangle 90"/>
              <p:cNvSpPr/>
              <p:nvPr/>
            </p:nvSpPr>
            <p:spPr>
              <a:xfrm>
                <a:off x="452133" y="1165764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1" name="Rounded Rectangle 9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133" y="1165764"/>
                <a:ext cx="481024" cy="247679"/>
              </a:xfrm>
              <a:prstGeom prst="roundRect">
                <a:avLst/>
              </a:prstGeom>
              <a:blipFill rotWithShape="1">
                <a:blip r:embed="rId26"/>
                <a:stretch>
                  <a:fillRect l="-14634" r="-14634" b="-36364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8" name="Cube 137"/>
          <p:cNvSpPr/>
          <p:nvPr/>
        </p:nvSpPr>
        <p:spPr>
          <a:xfrm>
            <a:off x="405471" y="705471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Rounded Rectangle 136"/>
              <p:cNvSpPr/>
              <p:nvPr/>
            </p:nvSpPr>
            <p:spPr>
              <a:xfrm>
                <a:off x="452133" y="799782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7" name="Rounded Rectangle 1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133" y="799782"/>
                <a:ext cx="481024" cy="247679"/>
              </a:xfrm>
              <a:prstGeom prst="roundRect">
                <a:avLst/>
              </a:prstGeom>
              <a:blipFill rotWithShape="1">
                <a:blip r:embed="rId27"/>
                <a:stretch>
                  <a:fillRect l="-14634" r="-14634" b="-36364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0" name="Rectangle 149"/>
          <p:cNvSpPr/>
          <p:nvPr/>
        </p:nvSpPr>
        <p:spPr>
          <a:xfrm>
            <a:off x="-1" y="5750004"/>
            <a:ext cx="3259541" cy="11079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US" sz="2200" b="1" dirty="0" smtClean="0">
                <a:latin typeface="Calibri" pitchFamily="34" charset="0"/>
                <a:cs typeface="Calibri" pitchFamily="34" charset="0"/>
              </a:rPr>
              <a:t>temporary simplification:</a:t>
            </a:r>
          </a:p>
          <a:p>
            <a:pPr lvl="0" algn="ctr"/>
            <a:r>
              <a:rPr lang="en-US" sz="2200" dirty="0" smtClean="0">
                <a:latin typeface="Calibri" pitchFamily="34" charset="0"/>
                <a:cs typeface="Calibri" pitchFamily="34" charset="0"/>
              </a:rPr>
              <a:t>each mapper/reducer</a:t>
            </a:r>
          </a:p>
          <a:p>
            <a:pPr lvl="0" algn="ctr"/>
            <a:r>
              <a:rPr lang="en-US" sz="2200" dirty="0" smtClean="0">
                <a:latin typeface="Calibri" pitchFamily="34" charset="0"/>
                <a:cs typeface="Calibri" pitchFamily="34" charset="0"/>
              </a:rPr>
              <a:t>outputs only 1 record</a:t>
            </a:r>
            <a:endParaRPr lang="en-US" sz="2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363826" y="1502286"/>
            <a:ext cx="16871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Problems:</a:t>
            </a:r>
            <a:endParaRPr lang="en-US" sz="28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363826" y="1980802"/>
            <a:ext cx="26080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- not distributed</a:t>
            </a:r>
            <a:endParaRPr lang="en-US" sz="28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363826" y="2459318"/>
            <a:ext cx="21611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- not succinct</a:t>
            </a:r>
            <a:endParaRPr lang="en-US" sz="28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363826" y="2937833"/>
            <a:ext cx="13372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- not ZK</a:t>
            </a:r>
            <a:endParaRPr lang="en-US" sz="28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6177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501"/>
    </mc:Choice>
    <mc:Fallback xmlns="">
      <p:transition spd="slow" advTm="1305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135" grpId="0" animBg="1"/>
      <p:bldP spid="56" grpId="0" animBg="1"/>
      <p:bldP spid="134" grpId="0" animBg="1"/>
      <p:bldP spid="55" grpId="0" animBg="1"/>
      <p:bldP spid="133" grpId="0" animBg="1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 animBg="1"/>
      <p:bldP spid="136" grpId="0" animBg="1"/>
      <p:bldP spid="129" grpId="0"/>
      <p:bldP spid="148" grpId="0" animBg="1"/>
      <p:bldP spid="149" grpId="0" animBg="1"/>
      <p:bldP spid="145" grpId="0" animBg="1"/>
      <p:bldP spid="146" grpId="0" animBg="1"/>
      <p:bldP spid="142" grpId="0" animBg="1"/>
      <p:bldP spid="143" grpId="0" animBg="1"/>
      <p:bldP spid="139" grpId="0" animBg="1"/>
      <p:bldP spid="140" grpId="0" animBg="1"/>
      <p:bldP spid="100" grpId="0" animBg="1"/>
      <p:bldP spid="101" grpId="0" animBg="1"/>
      <p:bldP spid="94" grpId="0" animBg="1"/>
      <p:bldP spid="97" grpId="0" animBg="1"/>
      <p:bldP spid="90" grpId="0" animBg="1"/>
      <p:bldP spid="91" grpId="0" animBg="1"/>
      <p:bldP spid="138" grpId="0" animBg="1"/>
      <p:bldP spid="137" grpId="0" animBg="1"/>
      <p:bldP spid="150" grpId="0" animBg="1"/>
      <p:bldP spid="53" grpId="0"/>
      <p:bldP spid="54" grpId="0"/>
      <p:bldP spid="58" grpId="0"/>
      <p:bldP spid="5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09345" y="6491820"/>
            <a:ext cx="2133600" cy="365125"/>
          </a:xfrm>
        </p:spPr>
        <p:txBody>
          <a:bodyPr/>
          <a:lstStyle/>
          <a:p>
            <a:fld id="{42FD3653-FC6B-458C-BF87-0A6BC69CD764}" type="slidenum">
              <a:rPr lang="en-US" smtClean="0">
                <a:latin typeface="Calibri" pitchFamily="34" charset="0"/>
                <a:cs typeface="Calibri" pitchFamily="34" charset="0"/>
              </a:rPr>
              <a:t>16</a:t>
            </a:fld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0" y="0"/>
            <a:ext cx="9144000" cy="680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Construction: Attempt #3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8" name="Rectangle 117"/>
              <p:cNvSpPr/>
              <p:nvPr/>
            </p:nvSpPr>
            <p:spPr>
              <a:xfrm>
                <a:off x="6900073" y="1374103"/>
                <a:ext cx="1437060" cy="3783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(</m:t>
                    </m:r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US" b="0" i="0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R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18" name="Rectangle 1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0073" y="1374103"/>
                <a:ext cx="1437060" cy="378309"/>
              </a:xfrm>
              <a:prstGeom prst="rect">
                <a:avLst/>
              </a:prstGeom>
              <a:blipFill rotWithShape="1">
                <a:blip r:embed="rId4"/>
                <a:stretch>
                  <a:fillRect l="-1271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9" name="Rectangle 118"/>
              <p:cNvSpPr/>
              <p:nvPr/>
            </p:nvSpPr>
            <p:spPr>
              <a:xfrm>
                <a:off x="6900073" y="2307624"/>
                <a:ext cx="1437060" cy="3788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(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US" b="0" i="0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R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19" name="Rectangle 1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0073" y="2307624"/>
                <a:ext cx="1437060" cy="378822"/>
              </a:xfrm>
              <a:prstGeom prst="rect">
                <a:avLst/>
              </a:prstGeom>
              <a:blipFill rotWithShape="1">
                <a:blip r:embed="rId5"/>
                <a:stretch>
                  <a:fillRect l="-1271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Rectangle 119"/>
              <p:cNvSpPr/>
              <p:nvPr/>
            </p:nvSpPr>
            <p:spPr>
              <a:xfrm>
                <a:off x="6900073" y="3153449"/>
                <a:ext cx="1437060" cy="3802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(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US" b="0" i="0" smtClean="0">
                            <a:latin typeface="Cambria Math"/>
                          </a:rPr>
                          <m:t>3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R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0" name="Rectangle 1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0073" y="3153449"/>
                <a:ext cx="1437060" cy="380232"/>
              </a:xfrm>
              <a:prstGeom prst="rect">
                <a:avLst/>
              </a:prstGeom>
              <a:blipFill rotWithShape="1">
                <a:blip r:embed="rId6"/>
                <a:stretch>
                  <a:fillRect l="-1271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8" name="Cube 147"/>
          <p:cNvSpPr/>
          <p:nvPr/>
        </p:nvSpPr>
        <p:spPr>
          <a:xfrm>
            <a:off x="1042254" y="3473065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Rounded Rectangle 148"/>
              <p:cNvSpPr/>
              <p:nvPr/>
            </p:nvSpPr>
            <p:spPr>
              <a:xfrm>
                <a:off x="1088916" y="3567376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9" name="Rounded Rectangle 1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916" y="3567376"/>
                <a:ext cx="481024" cy="247679"/>
              </a:xfrm>
              <a:prstGeom prst="roundRect">
                <a:avLst/>
              </a:prstGeom>
              <a:blipFill rotWithShape="1">
                <a:blip r:embed="rId7"/>
                <a:stretch>
                  <a:fillRect l="-15854" r="-13415" b="-36364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5" name="Cube 144"/>
          <p:cNvSpPr/>
          <p:nvPr/>
        </p:nvSpPr>
        <p:spPr>
          <a:xfrm>
            <a:off x="1042254" y="3107082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Rounded Rectangle 145"/>
              <p:cNvSpPr/>
              <p:nvPr/>
            </p:nvSpPr>
            <p:spPr>
              <a:xfrm>
                <a:off x="1088916" y="3201393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6" name="Rounded Rectangle 1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916" y="3201393"/>
                <a:ext cx="481024" cy="247679"/>
              </a:xfrm>
              <a:prstGeom prst="roundRect">
                <a:avLst/>
              </a:prstGeom>
              <a:blipFill rotWithShape="1">
                <a:blip r:embed="rId8"/>
                <a:stretch>
                  <a:fillRect l="-15854" t="-2273" r="-13415" b="-34091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2" name="Cube 141"/>
          <p:cNvSpPr/>
          <p:nvPr/>
        </p:nvSpPr>
        <p:spPr>
          <a:xfrm>
            <a:off x="1042254" y="2741100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Rounded Rectangle 142"/>
              <p:cNvSpPr/>
              <p:nvPr/>
            </p:nvSpPr>
            <p:spPr>
              <a:xfrm>
                <a:off x="1088916" y="2835411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3" name="Rounded Rectangle 1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916" y="2835411"/>
                <a:ext cx="481024" cy="247679"/>
              </a:xfrm>
              <a:prstGeom prst="roundRect">
                <a:avLst/>
              </a:prstGeom>
              <a:blipFill rotWithShape="1">
                <a:blip r:embed="rId9"/>
                <a:stretch>
                  <a:fillRect l="-15854" t="-2273" r="-13415" b="-34091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9" name="Cube 138"/>
          <p:cNvSpPr/>
          <p:nvPr/>
        </p:nvSpPr>
        <p:spPr>
          <a:xfrm>
            <a:off x="1042254" y="2375118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Rounded Rectangle 139"/>
              <p:cNvSpPr/>
              <p:nvPr/>
            </p:nvSpPr>
            <p:spPr>
              <a:xfrm>
                <a:off x="1088916" y="2469429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0" name="Rounded Rectangle 1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916" y="2469429"/>
                <a:ext cx="481024" cy="247679"/>
              </a:xfrm>
              <a:prstGeom prst="roundRect">
                <a:avLst/>
              </a:prstGeom>
              <a:blipFill rotWithShape="1">
                <a:blip r:embed="rId10"/>
                <a:stretch>
                  <a:fillRect l="-15854" t="-2273" r="-13415" b="-34091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0" name="Cube 99"/>
          <p:cNvSpPr/>
          <p:nvPr/>
        </p:nvSpPr>
        <p:spPr>
          <a:xfrm>
            <a:off x="1042254" y="2009136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Rounded Rectangle 100"/>
              <p:cNvSpPr/>
              <p:nvPr/>
            </p:nvSpPr>
            <p:spPr>
              <a:xfrm>
                <a:off x="1088916" y="2103447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1" name="Rounded Rectangle 10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916" y="2103447"/>
                <a:ext cx="481024" cy="247679"/>
              </a:xfrm>
              <a:prstGeom prst="roundRect">
                <a:avLst/>
              </a:prstGeom>
              <a:blipFill rotWithShape="1">
                <a:blip r:embed="rId11"/>
                <a:stretch>
                  <a:fillRect l="-15854" t="-2273" r="-13415" b="-34091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Cube 93"/>
          <p:cNvSpPr/>
          <p:nvPr/>
        </p:nvSpPr>
        <p:spPr>
          <a:xfrm>
            <a:off x="1042254" y="1643154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Rounded Rectangle 96"/>
              <p:cNvSpPr/>
              <p:nvPr/>
            </p:nvSpPr>
            <p:spPr>
              <a:xfrm>
                <a:off x="1088916" y="1737465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7" name="Rounded Rectangle 9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916" y="1737465"/>
                <a:ext cx="481024" cy="247679"/>
              </a:xfrm>
              <a:prstGeom prst="roundRect">
                <a:avLst/>
              </a:prstGeom>
              <a:blipFill rotWithShape="1">
                <a:blip r:embed="rId12"/>
                <a:stretch>
                  <a:fillRect l="-15854" t="-2273" r="-13415" b="-34091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0" name="Cube 89"/>
          <p:cNvSpPr/>
          <p:nvPr/>
        </p:nvSpPr>
        <p:spPr>
          <a:xfrm>
            <a:off x="1042254" y="1277172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Rounded Rectangle 90"/>
              <p:cNvSpPr/>
              <p:nvPr/>
            </p:nvSpPr>
            <p:spPr>
              <a:xfrm>
                <a:off x="1088916" y="1371483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1" name="Rounded Rectangle 9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916" y="1371483"/>
                <a:ext cx="481024" cy="247679"/>
              </a:xfrm>
              <a:prstGeom prst="roundRect">
                <a:avLst/>
              </a:prstGeom>
              <a:blipFill rotWithShape="1">
                <a:blip r:embed="rId13"/>
                <a:stretch>
                  <a:fillRect l="-15854" t="-2273" r="-13415" b="-34091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8" name="Cube 137"/>
          <p:cNvSpPr/>
          <p:nvPr/>
        </p:nvSpPr>
        <p:spPr>
          <a:xfrm>
            <a:off x="1042254" y="911190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Rounded Rectangle 136"/>
              <p:cNvSpPr/>
              <p:nvPr/>
            </p:nvSpPr>
            <p:spPr>
              <a:xfrm>
                <a:off x="1088916" y="1005501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7" name="Rounded Rectangle 1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916" y="1005501"/>
                <a:ext cx="481024" cy="247679"/>
              </a:xfrm>
              <a:prstGeom prst="roundRect">
                <a:avLst/>
              </a:prstGeom>
              <a:blipFill rotWithShape="1">
                <a:blip r:embed="rId14"/>
                <a:stretch>
                  <a:fillRect l="-15854" t="-2273" r="-13415" b="-34091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7" name="Cube 126"/>
          <p:cNvSpPr/>
          <p:nvPr/>
        </p:nvSpPr>
        <p:spPr>
          <a:xfrm>
            <a:off x="2065953" y="768853"/>
            <a:ext cx="2423160" cy="3145536"/>
          </a:xfrm>
          <a:prstGeom prst="cube">
            <a:avLst>
              <a:gd name="adj" fmla="val 372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Rounded Rectangle 135"/>
              <p:cNvSpPr/>
              <p:nvPr/>
            </p:nvSpPr>
            <p:spPr>
              <a:xfrm>
                <a:off x="2577108" y="952719"/>
                <a:ext cx="1725340" cy="286233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Shuffle</m:t>
                      </m:r>
                    </m:oMath>
                  </m:oMathPara>
                </a14:m>
                <a:endParaRPr lang="en-US" sz="22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6" name="Rounded Rectangle 1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7108" y="952719"/>
                <a:ext cx="1725340" cy="2862336"/>
              </a:xfrm>
              <a:prstGeom prst="roundRect">
                <a:avLst/>
              </a:prstGeom>
              <a:blipFill rotWithShape="1">
                <a:blip r:embed="rId15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Rounded Rectangle 65"/>
              <p:cNvSpPr/>
              <p:nvPr/>
            </p:nvSpPr>
            <p:spPr>
              <a:xfrm>
                <a:off x="2158580" y="952719"/>
                <a:ext cx="320040" cy="32004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V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6" name="Rounded Rectangle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8580" y="952719"/>
                <a:ext cx="320040" cy="320040"/>
              </a:xfrm>
              <a:prstGeom prst="roundRect">
                <a:avLst/>
              </a:prstGeom>
              <a:blipFill rotWithShape="1">
                <a:blip r:embed="rId16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ounded Rectangle 68"/>
              <p:cNvSpPr/>
              <p:nvPr/>
            </p:nvSpPr>
            <p:spPr>
              <a:xfrm>
                <a:off x="2158580" y="1317340"/>
                <a:ext cx="320040" cy="32004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V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9" name="Rounded Rectangle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8580" y="1317340"/>
                <a:ext cx="320040" cy="320040"/>
              </a:xfrm>
              <a:prstGeom prst="roundRect">
                <a:avLst/>
              </a:prstGeom>
              <a:blipFill rotWithShape="1">
                <a:blip r:embed="rId17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Rounded Rectangle 69"/>
              <p:cNvSpPr/>
              <p:nvPr/>
            </p:nvSpPr>
            <p:spPr>
              <a:xfrm>
                <a:off x="2158580" y="1681961"/>
                <a:ext cx="320040" cy="32004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V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0" name="Rounded 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8580" y="1681961"/>
                <a:ext cx="320040" cy="320040"/>
              </a:xfrm>
              <a:prstGeom prst="roundRect">
                <a:avLst/>
              </a:prstGeom>
              <a:blipFill rotWithShape="1">
                <a:blip r:embed="rId18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ounded Rectangle 70"/>
              <p:cNvSpPr/>
              <p:nvPr/>
            </p:nvSpPr>
            <p:spPr>
              <a:xfrm>
                <a:off x="2158580" y="2046582"/>
                <a:ext cx="320040" cy="32004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V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1" name="Rounded 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8580" y="2046582"/>
                <a:ext cx="320040" cy="320040"/>
              </a:xfrm>
              <a:prstGeom prst="roundRect">
                <a:avLst/>
              </a:prstGeom>
              <a:blipFill rotWithShape="1">
                <a:blip r:embed="rId19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ounded Rectangle 71"/>
              <p:cNvSpPr/>
              <p:nvPr/>
            </p:nvSpPr>
            <p:spPr>
              <a:xfrm>
                <a:off x="2158580" y="2411203"/>
                <a:ext cx="320040" cy="32004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V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2" name="Rounded Rectangle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8580" y="2411203"/>
                <a:ext cx="320040" cy="320040"/>
              </a:xfrm>
              <a:prstGeom prst="roundRect">
                <a:avLst/>
              </a:prstGeom>
              <a:blipFill rotWithShape="1">
                <a:blip r:embed="rId20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ounded Rectangle 72"/>
              <p:cNvSpPr/>
              <p:nvPr/>
            </p:nvSpPr>
            <p:spPr>
              <a:xfrm>
                <a:off x="2158580" y="2775824"/>
                <a:ext cx="320040" cy="32004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V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3" name="Rounded 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8580" y="2775824"/>
                <a:ext cx="320040" cy="320040"/>
              </a:xfrm>
              <a:prstGeom prst="roundRect">
                <a:avLst/>
              </a:prstGeom>
              <a:blipFill rotWithShape="1">
                <a:blip r:embed="rId21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ounded Rectangle 73"/>
              <p:cNvSpPr/>
              <p:nvPr/>
            </p:nvSpPr>
            <p:spPr>
              <a:xfrm>
                <a:off x="2158580" y="3140445"/>
                <a:ext cx="320040" cy="32004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V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4" name="Rounded Rectangle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8580" y="3140445"/>
                <a:ext cx="320040" cy="320040"/>
              </a:xfrm>
              <a:prstGeom prst="roundRect">
                <a:avLst/>
              </a:prstGeom>
              <a:blipFill rotWithShape="1">
                <a:blip r:embed="rId22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ounded Rectangle 74"/>
              <p:cNvSpPr/>
              <p:nvPr/>
            </p:nvSpPr>
            <p:spPr>
              <a:xfrm>
                <a:off x="2158580" y="3505069"/>
                <a:ext cx="320040" cy="32004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V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5" name="Rounded Rectangle 7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8580" y="3505069"/>
                <a:ext cx="320040" cy="320040"/>
              </a:xfrm>
              <a:prstGeom prst="roundRect">
                <a:avLst/>
              </a:prstGeom>
              <a:blipFill rotWithShape="1">
                <a:blip r:embed="rId23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Straight Arrow Connector 78"/>
          <p:cNvCxnSpPr>
            <a:stCxn id="127" idx="4"/>
            <a:endCxn id="56" idx="2"/>
          </p:cNvCxnSpPr>
          <p:nvPr/>
        </p:nvCxnSpPr>
        <p:spPr>
          <a:xfrm>
            <a:off x="4398971" y="2386692"/>
            <a:ext cx="695056" cy="110343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127" idx="4"/>
            <a:endCxn id="57" idx="2"/>
          </p:cNvCxnSpPr>
          <p:nvPr/>
        </p:nvCxnSpPr>
        <p:spPr>
          <a:xfrm>
            <a:off x="4398971" y="2386692"/>
            <a:ext cx="695056" cy="957515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ube 56"/>
          <p:cNvSpPr/>
          <p:nvPr/>
        </p:nvSpPr>
        <p:spPr>
          <a:xfrm>
            <a:off x="5094027" y="2830447"/>
            <a:ext cx="1336249" cy="960120"/>
          </a:xfrm>
          <a:prstGeom prst="cube">
            <a:avLst>
              <a:gd name="adj" fmla="val 702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Rounded Rectangle 134"/>
              <p:cNvSpPr/>
              <p:nvPr/>
            </p:nvSpPr>
            <p:spPr>
              <a:xfrm>
                <a:off x="5533455" y="2949934"/>
                <a:ext cx="777240" cy="781622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Reduce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5" name="Rounded Rectangle 1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3455" y="2949934"/>
                <a:ext cx="777240" cy="781622"/>
              </a:xfrm>
              <a:prstGeom prst="roundRect">
                <a:avLst/>
              </a:prstGeom>
              <a:blipFill rotWithShape="1">
                <a:blip r:embed="rId24"/>
                <a:stretch>
                  <a:fillRect l="-6923" r="-6154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Rounded Rectangle 103"/>
              <p:cNvSpPr/>
              <p:nvPr/>
            </p:nvSpPr>
            <p:spPr>
              <a:xfrm>
                <a:off x="5150631" y="3180725"/>
                <a:ext cx="320040" cy="32004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V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4" name="Rounded Rectangle 10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0631" y="3180725"/>
                <a:ext cx="320040" cy="320040"/>
              </a:xfrm>
              <a:prstGeom prst="roundRect">
                <a:avLst/>
              </a:prstGeom>
              <a:blipFill rotWithShape="1">
                <a:blip r:embed="rId25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8" name="Straight Arrow Connector 127"/>
          <p:cNvCxnSpPr>
            <a:stCxn id="127" idx="4"/>
            <a:endCxn id="55" idx="2"/>
          </p:cNvCxnSpPr>
          <p:nvPr/>
        </p:nvCxnSpPr>
        <p:spPr>
          <a:xfrm flipV="1">
            <a:off x="4398971" y="1555237"/>
            <a:ext cx="695056" cy="831455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ube 55"/>
          <p:cNvSpPr/>
          <p:nvPr/>
        </p:nvSpPr>
        <p:spPr>
          <a:xfrm>
            <a:off x="5094027" y="2085812"/>
            <a:ext cx="1336249" cy="758952"/>
          </a:xfrm>
          <a:prstGeom prst="cube">
            <a:avLst>
              <a:gd name="adj" fmla="val 836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Rounded Rectangle 133"/>
              <p:cNvSpPr/>
              <p:nvPr/>
            </p:nvSpPr>
            <p:spPr>
              <a:xfrm>
                <a:off x="5533455" y="2219632"/>
                <a:ext cx="777240" cy="571787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Reduce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4" name="Rounded Rectangle 1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3455" y="2219632"/>
                <a:ext cx="777240" cy="571787"/>
              </a:xfrm>
              <a:prstGeom prst="roundRect">
                <a:avLst/>
              </a:prstGeom>
              <a:blipFill rotWithShape="1">
                <a:blip r:embed="rId26"/>
                <a:stretch>
                  <a:fillRect l="-6923" r="-6154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Rounded Rectangle 101"/>
              <p:cNvSpPr/>
              <p:nvPr/>
            </p:nvSpPr>
            <p:spPr>
              <a:xfrm>
                <a:off x="5148948" y="2344813"/>
                <a:ext cx="320040" cy="32004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V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2" name="Rounded Rectangle 10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948" y="2344813"/>
                <a:ext cx="320040" cy="320040"/>
              </a:xfrm>
              <a:prstGeom prst="roundRect">
                <a:avLst/>
              </a:prstGeom>
              <a:blipFill rotWithShape="1">
                <a:blip r:embed="rId27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Cube 54"/>
          <p:cNvSpPr/>
          <p:nvPr/>
        </p:nvSpPr>
        <p:spPr>
          <a:xfrm>
            <a:off x="5094027" y="953685"/>
            <a:ext cx="1336249" cy="1152144"/>
          </a:xfrm>
          <a:prstGeom prst="cube">
            <a:avLst>
              <a:gd name="adj" fmla="val 4423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Rounded Rectangle 132"/>
              <p:cNvSpPr/>
              <p:nvPr/>
            </p:nvSpPr>
            <p:spPr>
              <a:xfrm>
                <a:off x="5533455" y="1076734"/>
                <a:ext cx="778745" cy="984802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Reduce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3" name="Rounded Rectangle 1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3455" y="1076734"/>
                <a:ext cx="778745" cy="984802"/>
              </a:xfrm>
              <a:prstGeom prst="roundRect">
                <a:avLst/>
              </a:prstGeom>
              <a:blipFill rotWithShape="1">
                <a:blip r:embed="rId28"/>
                <a:stretch>
                  <a:fillRect l="-6923" r="-6154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Rounded Rectangle 95"/>
              <p:cNvSpPr/>
              <p:nvPr/>
            </p:nvSpPr>
            <p:spPr>
              <a:xfrm>
                <a:off x="5148948" y="1403238"/>
                <a:ext cx="320040" cy="32004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V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6" name="Rounded Rectangle 9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948" y="1403238"/>
                <a:ext cx="320040" cy="320040"/>
              </a:xfrm>
              <a:prstGeom prst="roundRect">
                <a:avLst/>
              </a:prstGeom>
              <a:blipFill rotWithShape="1">
                <a:blip r:embed="rId29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Straight Arrow Connector 59"/>
          <p:cNvCxnSpPr>
            <a:stCxn id="138" idx="4"/>
          </p:cNvCxnSpPr>
          <p:nvPr/>
        </p:nvCxnSpPr>
        <p:spPr>
          <a:xfrm flipV="1">
            <a:off x="1614542" y="1112739"/>
            <a:ext cx="457200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90" idx="4"/>
          </p:cNvCxnSpPr>
          <p:nvPr/>
        </p:nvCxnSpPr>
        <p:spPr>
          <a:xfrm flipV="1">
            <a:off x="1614542" y="1476249"/>
            <a:ext cx="457200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94" idx="4"/>
          </p:cNvCxnSpPr>
          <p:nvPr/>
        </p:nvCxnSpPr>
        <p:spPr>
          <a:xfrm flipV="1">
            <a:off x="1614542" y="1840721"/>
            <a:ext cx="457200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100" idx="4"/>
          </p:cNvCxnSpPr>
          <p:nvPr/>
        </p:nvCxnSpPr>
        <p:spPr>
          <a:xfrm flipV="1">
            <a:off x="1614542" y="2204809"/>
            <a:ext cx="457200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stCxn id="139" idx="4"/>
          </p:cNvCxnSpPr>
          <p:nvPr/>
        </p:nvCxnSpPr>
        <p:spPr>
          <a:xfrm flipV="1">
            <a:off x="1614542" y="2571011"/>
            <a:ext cx="457200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142" idx="4"/>
          </p:cNvCxnSpPr>
          <p:nvPr/>
        </p:nvCxnSpPr>
        <p:spPr>
          <a:xfrm flipV="1">
            <a:off x="1614542" y="2938465"/>
            <a:ext cx="457200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stCxn id="145" idx="4"/>
          </p:cNvCxnSpPr>
          <p:nvPr/>
        </p:nvCxnSpPr>
        <p:spPr>
          <a:xfrm flipV="1">
            <a:off x="1614542" y="3302585"/>
            <a:ext cx="457200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>
            <a:stCxn id="148" idx="4"/>
          </p:cNvCxnSpPr>
          <p:nvPr/>
        </p:nvCxnSpPr>
        <p:spPr>
          <a:xfrm flipV="1">
            <a:off x="1614542" y="3666772"/>
            <a:ext cx="457200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>
            <a:stCxn id="55" idx="4"/>
            <a:endCxn id="118" idx="1"/>
          </p:cNvCxnSpPr>
          <p:nvPr/>
        </p:nvCxnSpPr>
        <p:spPr>
          <a:xfrm>
            <a:off x="6379317" y="1555237"/>
            <a:ext cx="520756" cy="8021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>
            <a:stCxn id="56" idx="4"/>
            <a:endCxn id="119" idx="1"/>
          </p:cNvCxnSpPr>
          <p:nvPr/>
        </p:nvCxnSpPr>
        <p:spPr>
          <a:xfrm>
            <a:off x="6366782" y="2497035"/>
            <a:ext cx="533291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>
            <a:stCxn id="57" idx="4"/>
            <a:endCxn id="120" idx="1"/>
          </p:cNvCxnSpPr>
          <p:nvPr/>
        </p:nvCxnSpPr>
        <p:spPr>
          <a:xfrm flipV="1">
            <a:off x="6362876" y="3343565"/>
            <a:ext cx="537197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3024086" y="4740378"/>
            <a:ext cx="38572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Problem: not distributed</a:t>
            </a:r>
            <a:endParaRPr lang="en-US" sz="28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7025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501"/>
    </mc:Choice>
    <mc:Fallback xmlns="">
      <p:transition spd="slow" advTm="1305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9" grpId="0"/>
      <p:bldP spid="120" grpId="0"/>
      <p:bldP spid="148" grpId="0" animBg="1"/>
      <p:bldP spid="149" grpId="0" animBg="1"/>
      <p:bldP spid="145" grpId="0" animBg="1"/>
      <p:bldP spid="146" grpId="0" animBg="1"/>
      <p:bldP spid="142" grpId="0" animBg="1"/>
      <p:bldP spid="143" grpId="0" animBg="1"/>
      <p:bldP spid="139" grpId="0" animBg="1"/>
      <p:bldP spid="140" grpId="0" animBg="1"/>
      <p:bldP spid="100" grpId="0" animBg="1"/>
      <p:bldP spid="101" grpId="0" animBg="1"/>
      <p:bldP spid="94" grpId="0" animBg="1"/>
      <p:bldP spid="97" grpId="0" animBg="1"/>
      <p:bldP spid="90" grpId="0" animBg="1"/>
      <p:bldP spid="91" grpId="0" animBg="1"/>
      <p:bldP spid="138" grpId="0" animBg="1"/>
      <p:bldP spid="137" grpId="0" animBg="1"/>
      <p:bldP spid="127" grpId="0" animBg="1"/>
      <p:bldP spid="136" grpId="0" animBg="1"/>
      <p:bldP spid="66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57" grpId="0" animBg="1"/>
      <p:bldP spid="135" grpId="0" animBg="1"/>
      <p:bldP spid="104" grpId="0" animBg="1"/>
      <p:bldP spid="56" grpId="0" animBg="1"/>
      <p:bldP spid="134" grpId="0" animBg="1"/>
      <p:bldP spid="102" grpId="0" animBg="1"/>
      <p:bldP spid="55" grpId="0" animBg="1"/>
      <p:bldP spid="133" grpId="0" animBg="1"/>
      <p:bldP spid="96" grpId="0" animBg="1"/>
      <p:bldP spid="5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Oval 409"/>
          <p:cNvSpPr/>
          <p:nvPr/>
        </p:nvSpPr>
        <p:spPr>
          <a:xfrm>
            <a:off x="3205555" y="3028964"/>
            <a:ext cx="182880" cy="182880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/>
            <a:endParaRPr lang="en-US" sz="800" b="0" dirty="0" smtClean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90" name="Oval 389"/>
          <p:cNvSpPr/>
          <p:nvPr/>
        </p:nvSpPr>
        <p:spPr>
          <a:xfrm rot="1232588">
            <a:off x="3227711" y="1254780"/>
            <a:ext cx="182880" cy="182880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/>
            <a:endParaRPr lang="en-US" sz="800" b="0" dirty="0" smtClean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2" name="Cube 111"/>
          <p:cNvSpPr/>
          <p:nvPr/>
        </p:nvSpPr>
        <p:spPr>
          <a:xfrm>
            <a:off x="213479" y="3252725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Rounded Rectangle 112"/>
              <p:cNvSpPr/>
              <p:nvPr/>
            </p:nvSpPr>
            <p:spPr>
              <a:xfrm>
                <a:off x="260141" y="3347036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3" name="Rounded Rectangle 1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141" y="3347036"/>
                <a:ext cx="481024" cy="247679"/>
              </a:xfrm>
              <a:prstGeom prst="roundRect">
                <a:avLst/>
              </a:prstGeom>
              <a:blipFill rotWithShape="1">
                <a:blip r:embed="rId4"/>
                <a:stretch>
                  <a:fillRect l="-15854" t="-2273" r="-13415" b="-34091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5" name="Cube 114"/>
          <p:cNvSpPr/>
          <p:nvPr/>
        </p:nvSpPr>
        <p:spPr>
          <a:xfrm>
            <a:off x="213479" y="2886742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Rounded Rectangle 115"/>
              <p:cNvSpPr/>
              <p:nvPr/>
            </p:nvSpPr>
            <p:spPr>
              <a:xfrm>
                <a:off x="260141" y="2981053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6" name="Rounded Rectangle 1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141" y="2981053"/>
                <a:ext cx="481024" cy="247679"/>
              </a:xfrm>
              <a:prstGeom prst="roundRect">
                <a:avLst/>
              </a:prstGeom>
              <a:blipFill rotWithShape="1">
                <a:blip r:embed="rId5"/>
                <a:stretch>
                  <a:fillRect l="-15854" t="-2273" r="-13415" b="-34091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1" name="Cube 120"/>
          <p:cNvSpPr/>
          <p:nvPr/>
        </p:nvSpPr>
        <p:spPr>
          <a:xfrm>
            <a:off x="213479" y="2520760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2" name="Rounded Rectangle 121"/>
              <p:cNvSpPr/>
              <p:nvPr/>
            </p:nvSpPr>
            <p:spPr>
              <a:xfrm>
                <a:off x="260141" y="2615071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2" name="Rounded Rectangle 1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141" y="2615071"/>
                <a:ext cx="481024" cy="247679"/>
              </a:xfrm>
              <a:prstGeom prst="roundRect">
                <a:avLst/>
              </a:prstGeom>
              <a:blipFill rotWithShape="1">
                <a:blip r:embed="rId6"/>
                <a:stretch>
                  <a:fillRect l="-15854" t="-2273" r="-13415" b="-34091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4" name="Cube 123"/>
          <p:cNvSpPr/>
          <p:nvPr/>
        </p:nvSpPr>
        <p:spPr>
          <a:xfrm>
            <a:off x="213479" y="2154778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Rounded Rectangle 124"/>
              <p:cNvSpPr/>
              <p:nvPr/>
            </p:nvSpPr>
            <p:spPr>
              <a:xfrm>
                <a:off x="260141" y="2249089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5" name="Rounded Rectangle 1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141" y="2249089"/>
                <a:ext cx="481024" cy="247679"/>
              </a:xfrm>
              <a:prstGeom prst="roundRect">
                <a:avLst/>
              </a:prstGeom>
              <a:blipFill rotWithShape="1">
                <a:blip r:embed="rId7"/>
                <a:stretch>
                  <a:fillRect l="-15854" t="-2273" r="-13415" b="-34091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9" name="Cube 128"/>
          <p:cNvSpPr/>
          <p:nvPr/>
        </p:nvSpPr>
        <p:spPr>
          <a:xfrm>
            <a:off x="213479" y="1788796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0" name="Rounded Rectangle 129"/>
              <p:cNvSpPr/>
              <p:nvPr/>
            </p:nvSpPr>
            <p:spPr>
              <a:xfrm>
                <a:off x="260141" y="1883107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0" name="Rounded Rectangle 1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141" y="1883107"/>
                <a:ext cx="481024" cy="247679"/>
              </a:xfrm>
              <a:prstGeom prst="roundRect">
                <a:avLst/>
              </a:prstGeom>
              <a:blipFill rotWithShape="1">
                <a:blip r:embed="rId8"/>
                <a:stretch>
                  <a:fillRect l="-15854" t="-2273" r="-13415" b="-34091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0" name="Cube 149"/>
          <p:cNvSpPr/>
          <p:nvPr/>
        </p:nvSpPr>
        <p:spPr>
          <a:xfrm>
            <a:off x="213479" y="1422814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1" name="Rounded Rectangle 150"/>
              <p:cNvSpPr/>
              <p:nvPr/>
            </p:nvSpPr>
            <p:spPr>
              <a:xfrm>
                <a:off x="260141" y="1517125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1" name="Rounded Rectangle 1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141" y="1517125"/>
                <a:ext cx="481024" cy="247679"/>
              </a:xfrm>
              <a:prstGeom prst="roundRect">
                <a:avLst/>
              </a:prstGeom>
              <a:blipFill rotWithShape="1">
                <a:blip r:embed="rId9"/>
                <a:stretch>
                  <a:fillRect l="-15854" t="-2273" r="-13415" b="-34091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" name="Cube 152"/>
          <p:cNvSpPr/>
          <p:nvPr/>
        </p:nvSpPr>
        <p:spPr>
          <a:xfrm>
            <a:off x="213479" y="1056832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ounded Rectangle 153"/>
              <p:cNvSpPr/>
              <p:nvPr/>
            </p:nvSpPr>
            <p:spPr>
              <a:xfrm>
                <a:off x="260141" y="1151143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4" name="Rounded 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141" y="1151143"/>
                <a:ext cx="481024" cy="247679"/>
              </a:xfrm>
              <a:prstGeom prst="roundRect">
                <a:avLst/>
              </a:prstGeom>
              <a:blipFill rotWithShape="1">
                <a:blip r:embed="rId10"/>
                <a:stretch>
                  <a:fillRect l="-15854" t="-2326" r="-13415" b="-37209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6" name="Cube 155"/>
          <p:cNvSpPr/>
          <p:nvPr/>
        </p:nvSpPr>
        <p:spPr>
          <a:xfrm>
            <a:off x="213479" y="690850"/>
            <a:ext cx="615747" cy="384048"/>
          </a:xfrm>
          <a:prstGeom prst="cube">
            <a:avLst>
              <a:gd name="adj" fmla="val 1131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ounded Rectangle 156"/>
              <p:cNvSpPr/>
              <p:nvPr/>
            </p:nvSpPr>
            <p:spPr>
              <a:xfrm>
                <a:off x="260141" y="785161"/>
                <a:ext cx="481024" cy="24767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Map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7" name="Rounded Rectangle 1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141" y="785161"/>
                <a:ext cx="481024" cy="247679"/>
              </a:xfrm>
              <a:prstGeom prst="roundRect">
                <a:avLst/>
              </a:prstGeom>
              <a:blipFill rotWithShape="1">
                <a:blip r:embed="rId11"/>
                <a:stretch>
                  <a:fillRect l="-15854" t="-2326" r="-13415" b="-37209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09345" y="6491820"/>
            <a:ext cx="2133600" cy="365125"/>
          </a:xfrm>
        </p:spPr>
        <p:txBody>
          <a:bodyPr/>
          <a:lstStyle/>
          <a:p>
            <a:fld id="{42FD3653-FC6B-458C-BF87-0A6BC69CD764}" type="slidenum">
              <a:rPr lang="en-US" smtClean="0">
                <a:latin typeface="Calibri" pitchFamily="34" charset="0"/>
                <a:cs typeface="Calibri" pitchFamily="34" charset="0"/>
              </a:rPr>
              <a:t>17</a:t>
            </a:fld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0" y="0"/>
            <a:ext cx="9144000" cy="680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Sketch of Our Construction</a:t>
            </a:r>
          </a:p>
        </p:txBody>
      </p:sp>
      <p:cxnSp>
        <p:nvCxnSpPr>
          <p:cNvPr id="68" name="Straight Arrow Connector 67"/>
          <p:cNvCxnSpPr>
            <a:stCxn id="191" idx="6"/>
            <a:endCxn id="390" idx="1"/>
          </p:cNvCxnSpPr>
          <p:nvPr/>
        </p:nvCxnSpPr>
        <p:spPr>
          <a:xfrm>
            <a:off x="1055903" y="904603"/>
            <a:ext cx="2225391" cy="358381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192" idx="6"/>
            <a:endCxn id="410" idx="1"/>
          </p:cNvCxnSpPr>
          <p:nvPr/>
        </p:nvCxnSpPr>
        <p:spPr>
          <a:xfrm>
            <a:off x="1055903" y="1270445"/>
            <a:ext cx="2176434" cy="1785301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193" idx="6"/>
            <a:endCxn id="390" idx="2"/>
          </p:cNvCxnSpPr>
          <p:nvPr/>
        </p:nvCxnSpPr>
        <p:spPr>
          <a:xfrm flipV="1">
            <a:off x="1055903" y="1314133"/>
            <a:ext cx="2177623" cy="322154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194" idx="6"/>
            <a:endCxn id="176" idx="2"/>
          </p:cNvCxnSpPr>
          <p:nvPr/>
        </p:nvCxnSpPr>
        <p:spPr>
          <a:xfrm>
            <a:off x="1055903" y="2002129"/>
            <a:ext cx="2241093" cy="274566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195" idx="6"/>
            <a:endCxn id="390" idx="3"/>
          </p:cNvCxnSpPr>
          <p:nvPr/>
        </p:nvCxnSpPr>
        <p:spPr>
          <a:xfrm flipV="1">
            <a:off x="1055903" y="1384077"/>
            <a:ext cx="2180012" cy="983894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196" idx="6"/>
            <a:endCxn id="410" idx="2"/>
          </p:cNvCxnSpPr>
          <p:nvPr/>
        </p:nvCxnSpPr>
        <p:spPr>
          <a:xfrm>
            <a:off x="1055903" y="2733813"/>
            <a:ext cx="2149652" cy="386591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197" idx="6"/>
            <a:endCxn id="390" idx="4"/>
          </p:cNvCxnSpPr>
          <p:nvPr/>
        </p:nvCxnSpPr>
        <p:spPr>
          <a:xfrm flipV="1">
            <a:off x="1055903" y="1431845"/>
            <a:ext cx="2231161" cy="166781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198" idx="6"/>
            <a:endCxn id="410" idx="3"/>
          </p:cNvCxnSpPr>
          <p:nvPr/>
        </p:nvCxnSpPr>
        <p:spPr>
          <a:xfrm flipV="1">
            <a:off x="1055903" y="3185062"/>
            <a:ext cx="2176434" cy="280434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Rectangle 106"/>
              <p:cNvSpPr/>
              <p:nvPr/>
            </p:nvSpPr>
            <p:spPr>
              <a:xfrm>
                <a:off x="7338274" y="1153763"/>
                <a:ext cx="1437060" cy="3783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(</m:t>
                    </m:r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US" b="0" i="0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R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7" name="Rectangle 10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8274" y="1153763"/>
                <a:ext cx="1437060" cy="378309"/>
              </a:xfrm>
              <a:prstGeom prst="rect">
                <a:avLst/>
              </a:prstGeom>
              <a:blipFill rotWithShape="1">
                <a:blip r:embed="rId12"/>
                <a:stretch>
                  <a:fillRect l="-1271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Rectangle 107"/>
              <p:cNvSpPr/>
              <p:nvPr/>
            </p:nvSpPr>
            <p:spPr>
              <a:xfrm>
                <a:off x="7338274" y="2087284"/>
                <a:ext cx="1437060" cy="3788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(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US" b="0" i="0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R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8" name="Rectangle 10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8274" y="2087284"/>
                <a:ext cx="1437060" cy="378822"/>
              </a:xfrm>
              <a:prstGeom prst="rect">
                <a:avLst/>
              </a:prstGeom>
              <a:blipFill rotWithShape="1">
                <a:blip r:embed="rId13"/>
                <a:stretch>
                  <a:fillRect l="-1271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Rectangle 108"/>
              <p:cNvSpPr/>
              <p:nvPr/>
            </p:nvSpPr>
            <p:spPr>
              <a:xfrm>
                <a:off x="7338274" y="2933109"/>
                <a:ext cx="1437060" cy="3802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(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US" b="0" i="0" smtClean="0">
                            <a:latin typeface="Cambria Math"/>
                          </a:rPr>
                          <m:t>3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R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9" name="Rectangle 10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8274" y="2933109"/>
                <a:ext cx="1437060" cy="380232"/>
              </a:xfrm>
              <a:prstGeom prst="rect">
                <a:avLst/>
              </a:prstGeom>
              <a:blipFill rotWithShape="1">
                <a:blip r:embed="rId14"/>
                <a:stretch>
                  <a:fillRect l="-1271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6" name="Cube 175"/>
          <p:cNvSpPr/>
          <p:nvPr/>
        </p:nvSpPr>
        <p:spPr>
          <a:xfrm>
            <a:off x="3296996" y="1865472"/>
            <a:ext cx="1336249" cy="758952"/>
          </a:xfrm>
          <a:prstGeom prst="cube">
            <a:avLst>
              <a:gd name="adj" fmla="val 836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Rounded Rectangle 176"/>
              <p:cNvSpPr/>
              <p:nvPr/>
            </p:nvSpPr>
            <p:spPr>
              <a:xfrm>
                <a:off x="3736424" y="1999292"/>
                <a:ext cx="777240" cy="571787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Reduce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7" name="Rounded Rectangle 1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6424" y="1999292"/>
                <a:ext cx="777240" cy="571787"/>
              </a:xfrm>
              <a:prstGeom prst="roundRect">
                <a:avLst/>
              </a:prstGeom>
              <a:blipFill rotWithShape="1">
                <a:blip r:embed="rId15"/>
                <a:stretch>
                  <a:fillRect l="-6923" r="-6154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Rounded Rectangle 177"/>
              <p:cNvSpPr/>
              <p:nvPr/>
            </p:nvSpPr>
            <p:spPr>
              <a:xfrm>
                <a:off x="3351917" y="2124473"/>
                <a:ext cx="320040" cy="32004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V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8" name="Rounded Rectangle 1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1917" y="2124473"/>
                <a:ext cx="320040" cy="320040"/>
              </a:xfrm>
              <a:prstGeom prst="roundRect">
                <a:avLst/>
              </a:prstGeom>
              <a:blipFill rotWithShape="1">
                <a:blip r:embed="rId16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2" name="Cube 171"/>
          <p:cNvSpPr/>
          <p:nvPr/>
        </p:nvSpPr>
        <p:spPr>
          <a:xfrm>
            <a:off x="3296996" y="733345"/>
            <a:ext cx="1336249" cy="1152144"/>
          </a:xfrm>
          <a:prstGeom prst="cube">
            <a:avLst>
              <a:gd name="adj" fmla="val 4424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3" name="Rounded Rectangle 172"/>
              <p:cNvSpPr/>
              <p:nvPr/>
            </p:nvSpPr>
            <p:spPr>
              <a:xfrm>
                <a:off x="3736424" y="856394"/>
                <a:ext cx="778745" cy="984802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Reduce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3" name="Rounded Rectangle 1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6424" y="856394"/>
                <a:ext cx="778745" cy="984802"/>
              </a:xfrm>
              <a:prstGeom prst="roundRect">
                <a:avLst/>
              </a:prstGeom>
              <a:blipFill rotWithShape="1">
                <a:blip r:embed="rId17"/>
                <a:stretch>
                  <a:fillRect l="-6107" r="-6107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Rounded Rectangle 173"/>
              <p:cNvSpPr/>
              <p:nvPr/>
            </p:nvSpPr>
            <p:spPr>
              <a:xfrm>
                <a:off x="3348605" y="1292227"/>
                <a:ext cx="320040" cy="32004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V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4" name="Rounded Rectangle 1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8605" y="1292227"/>
                <a:ext cx="320040" cy="320040"/>
              </a:xfrm>
              <a:prstGeom prst="roundRect">
                <a:avLst/>
              </a:prstGeom>
              <a:blipFill rotWithShape="1">
                <a:blip r:embed="rId18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4" name="Rounded Rectangle 183"/>
              <p:cNvSpPr/>
              <p:nvPr/>
            </p:nvSpPr>
            <p:spPr>
              <a:xfrm>
                <a:off x="3348605" y="1211612"/>
                <a:ext cx="320040" cy="32004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V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4" name="Rounded Rectangle 18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8605" y="1211612"/>
                <a:ext cx="320040" cy="320040"/>
              </a:xfrm>
              <a:prstGeom prst="roundRect">
                <a:avLst/>
              </a:prstGeom>
              <a:blipFill rotWithShape="1">
                <a:blip r:embed="rId19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5" name="Rounded Rectangle 184"/>
              <p:cNvSpPr/>
              <p:nvPr/>
            </p:nvSpPr>
            <p:spPr>
              <a:xfrm>
                <a:off x="3348605" y="1130997"/>
                <a:ext cx="320040" cy="32004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V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5" name="Rounded Rectangle 18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8605" y="1130997"/>
                <a:ext cx="320040" cy="320040"/>
              </a:xfrm>
              <a:prstGeom prst="roundRect">
                <a:avLst/>
              </a:prstGeom>
              <a:blipFill rotWithShape="1">
                <a:blip r:embed="rId20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6" name="Rounded Rectangle 185"/>
              <p:cNvSpPr/>
              <p:nvPr/>
            </p:nvSpPr>
            <p:spPr>
              <a:xfrm>
                <a:off x="3348605" y="1050382"/>
                <a:ext cx="320040" cy="32004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V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6" name="Rounded Rectangle 18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8605" y="1050382"/>
                <a:ext cx="320040" cy="320040"/>
              </a:xfrm>
              <a:prstGeom prst="roundRect">
                <a:avLst/>
              </a:prstGeom>
              <a:blipFill rotWithShape="1">
                <a:blip r:embed="rId21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0" name="Cube 179"/>
          <p:cNvSpPr/>
          <p:nvPr/>
        </p:nvSpPr>
        <p:spPr>
          <a:xfrm>
            <a:off x="3296996" y="2610107"/>
            <a:ext cx="1336249" cy="960120"/>
          </a:xfrm>
          <a:prstGeom prst="cube">
            <a:avLst>
              <a:gd name="adj" fmla="val 702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1" name="Rounded Rectangle 180"/>
              <p:cNvSpPr/>
              <p:nvPr/>
            </p:nvSpPr>
            <p:spPr>
              <a:xfrm>
                <a:off x="3736424" y="2729594"/>
                <a:ext cx="777240" cy="781622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Reduce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1" name="Rounded Rectangle 18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6424" y="2729594"/>
                <a:ext cx="777240" cy="781622"/>
              </a:xfrm>
              <a:prstGeom prst="roundRect">
                <a:avLst/>
              </a:prstGeom>
              <a:blipFill rotWithShape="1">
                <a:blip r:embed="rId22"/>
                <a:stretch>
                  <a:fillRect l="-6923" r="-6154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7" name="Rounded Rectangle 186"/>
              <p:cNvSpPr/>
              <p:nvPr/>
            </p:nvSpPr>
            <p:spPr>
              <a:xfrm>
                <a:off x="3350300" y="3054583"/>
                <a:ext cx="320040" cy="32004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V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7" name="Rounded Rectangle 18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0300" y="3054583"/>
                <a:ext cx="320040" cy="320040"/>
              </a:xfrm>
              <a:prstGeom prst="roundRect">
                <a:avLst/>
              </a:prstGeom>
              <a:blipFill rotWithShape="1">
                <a:blip r:embed="rId23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8" name="Rounded Rectangle 187"/>
              <p:cNvSpPr/>
              <p:nvPr/>
            </p:nvSpPr>
            <p:spPr>
              <a:xfrm>
                <a:off x="3350300" y="2973968"/>
                <a:ext cx="320040" cy="32004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V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8" name="Rounded Rectangle 18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0300" y="2973968"/>
                <a:ext cx="320040" cy="320040"/>
              </a:xfrm>
              <a:prstGeom prst="roundRect">
                <a:avLst/>
              </a:prstGeom>
              <a:blipFill rotWithShape="1">
                <a:blip r:embed="rId24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9" name="Rounded Rectangle 188"/>
              <p:cNvSpPr/>
              <p:nvPr/>
            </p:nvSpPr>
            <p:spPr>
              <a:xfrm>
                <a:off x="3350300" y="2893353"/>
                <a:ext cx="320040" cy="32004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V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9" name="Rounded Rectangle 18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0300" y="2893353"/>
                <a:ext cx="320040" cy="320040"/>
              </a:xfrm>
              <a:prstGeom prst="roundRect">
                <a:avLst/>
              </a:prstGeom>
              <a:blipFill rotWithShape="1">
                <a:blip r:embed="rId25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1" name="Oval 190"/>
          <p:cNvSpPr/>
          <p:nvPr/>
        </p:nvSpPr>
        <p:spPr>
          <a:xfrm>
            <a:off x="964463" y="858883"/>
            <a:ext cx="91440" cy="9144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/>
            <a:endParaRPr lang="en-US" sz="800" b="0" dirty="0" smtClean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2" name="Oval 191"/>
          <p:cNvSpPr/>
          <p:nvPr/>
        </p:nvSpPr>
        <p:spPr>
          <a:xfrm>
            <a:off x="964463" y="1224725"/>
            <a:ext cx="91440" cy="9144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/>
            <a:endParaRPr lang="en-US" sz="800" b="0" dirty="0" smtClean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3" name="Oval 192"/>
          <p:cNvSpPr/>
          <p:nvPr/>
        </p:nvSpPr>
        <p:spPr>
          <a:xfrm>
            <a:off x="964463" y="1590567"/>
            <a:ext cx="91440" cy="9144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/>
            <a:endParaRPr lang="en-US" sz="800" b="0" dirty="0" smtClean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4" name="Oval 193"/>
          <p:cNvSpPr/>
          <p:nvPr/>
        </p:nvSpPr>
        <p:spPr>
          <a:xfrm>
            <a:off x="964463" y="1956409"/>
            <a:ext cx="91440" cy="9144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/>
            <a:endParaRPr lang="en-US" sz="800" b="0" dirty="0" smtClean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5" name="Oval 194"/>
          <p:cNvSpPr/>
          <p:nvPr/>
        </p:nvSpPr>
        <p:spPr>
          <a:xfrm>
            <a:off x="964463" y="2322251"/>
            <a:ext cx="91440" cy="9144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/>
            <a:endParaRPr lang="en-US" sz="800" b="0" dirty="0" smtClean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6" name="Oval 195"/>
          <p:cNvSpPr/>
          <p:nvPr/>
        </p:nvSpPr>
        <p:spPr>
          <a:xfrm>
            <a:off x="964463" y="2688093"/>
            <a:ext cx="91440" cy="9144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/>
            <a:endParaRPr lang="en-US" sz="800" b="0" dirty="0" smtClean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7" name="Oval 196"/>
          <p:cNvSpPr/>
          <p:nvPr/>
        </p:nvSpPr>
        <p:spPr>
          <a:xfrm>
            <a:off x="964463" y="3053935"/>
            <a:ext cx="91440" cy="9144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/>
            <a:endParaRPr lang="en-US" sz="800" b="0" dirty="0" smtClean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8" name="Oval 197"/>
          <p:cNvSpPr/>
          <p:nvPr/>
        </p:nvSpPr>
        <p:spPr>
          <a:xfrm>
            <a:off x="964463" y="3419776"/>
            <a:ext cx="91440" cy="9144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/>
            <a:endParaRPr lang="en-US" sz="800" b="0" dirty="0" smtClean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99" name="Straight Arrow Connector 198"/>
          <p:cNvCxnSpPr>
            <a:stCxn id="156" idx="4"/>
            <a:endCxn id="191" idx="2"/>
          </p:cNvCxnSpPr>
          <p:nvPr/>
        </p:nvCxnSpPr>
        <p:spPr>
          <a:xfrm>
            <a:off x="785767" y="904603"/>
            <a:ext cx="178696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Arrow Connector 199"/>
          <p:cNvCxnSpPr>
            <a:stCxn id="153" idx="4"/>
            <a:endCxn id="192" idx="2"/>
          </p:cNvCxnSpPr>
          <p:nvPr/>
        </p:nvCxnSpPr>
        <p:spPr>
          <a:xfrm flipV="1">
            <a:off x="785767" y="1270445"/>
            <a:ext cx="178696" cy="14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/>
          <p:cNvCxnSpPr>
            <a:stCxn id="150" idx="4"/>
            <a:endCxn id="193" idx="2"/>
          </p:cNvCxnSpPr>
          <p:nvPr/>
        </p:nvCxnSpPr>
        <p:spPr>
          <a:xfrm flipV="1">
            <a:off x="785767" y="1636287"/>
            <a:ext cx="178696" cy="28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Arrow Connector 201"/>
          <p:cNvCxnSpPr>
            <a:stCxn id="129" idx="4"/>
            <a:endCxn id="194" idx="2"/>
          </p:cNvCxnSpPr>
          <p:nvPr/>
        </p:nvCxnSpPr>
        <p:spPr>
          <a:xfrm flipV="1">
            <a:off x="785767" y="2002129"/>
            <a:ext cx="178696" cy="42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Arrow Connector 202"/>
          <p:cNvCxnSpPr>
            <a:stCxn id="124" idx="4"/>
            <a:endCxn id="195" idx="2"/>
          </p:cNvCxnSpPr>
          <p:nvPr/>
        </p:nvCxnSpPr>
        <p:spPr>
          <a:xfrm flipV="1">
            <a:off x="785767" y="2367971"/>
            <a:ext cx="178696" cy="56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Arrow Connector 203"/>
          <p:cNvCxnSpPr>
            <a:stCxn id="121" idx="4"/>
            <a:endCxn id="196" idx="2"/>
          </p:cNvCxnSpPr>
          <p:nvPr/>
        </p:nvCxnSpPr>
        <p:spPr>
          <a:xfrm flipV="1">
            <a:off x="785767" y="2733813"/>
            <a:ext cx="178696" cy="70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Arrow Connector 204"/>
          <p:cNvCxnSpPr>
            <a:stCxn id="115" idx="4"/>
            <a:endCxn id="197" idx="2"/>
          </p:cNvCxnSpPr>
          <p:nvPr/>
        </p:nvCxnSpPr>
        <p:spPr>
          <a:xfrm flipV="1">
            <a:off x="785767" y="3099655"/>
            <a:ext cx="178696" cy="84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>
            <a:stCxn id="112" idx="4"/>
            <a:endCxn id="198" idx="2"/>
          </p:cNvCxnSpPr>
          <p:nvPr/>
        </p:nvCxnSpPr>
        <p:spPr>
          <a:xfrm flipV="1">
            <a:off x="785767" y="3465496"/>
            <a:ext cx="178696" cy="98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216" idx="6"/>
            <a:endCxn id="107" idx="1"/>
          </p:cNvCxnSpPr>
          <p:nvPr/>
        </p:nvCxnSpPr>
        <p:spPr>
          <a:xfrm>
            <a:off x="4841492" y="1333305"/>
            <a:ext cx="2496782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220" idx="6"/>
            <a:endCxn id="108" idx="1"/>
          </p:cNvCxnSpPr>
          <p:nvPr/>
        </p:nvCxnSpPr>
        <p:spPr>
          <a:xfrm>
            <a:off x="4841492" y="2276695"/>
            <a:ext cx="2496782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>
            <a:stCxn id="221" idx="6"/>
            <a:endCxn id="109" idx="1"/>
          </p:cNvCxnSpPr>
          <p:nvPr/>
        </p:nvCxnSpPr>
        <p:spPr>
          <a:xfrm>
            <a:off x="4841492" y="3120405"/>
            <a:ext cx="2496782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Oval 215"/>
          <p:cNvSpPr/>
          <p:nvPr/>
        </p:nvSpPr>
        <p:spPr>
          <a:xfrm>
            <a:off x="4750052" y="1287585"/>
            <a:ext cx="91440" cy="9144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/>
            <a:endParaRPr lang="en-US" sz="800" b="0" dirty="0" smtClean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17" name="Straight Arrow Connector 216"/>
          <p:cNvCxnSpPr>
            <a:stCxn id="172" idx="4"/>
            <a:endCxn id="216" idx="2"/>
          </p:cNvCxnSpPr>
          <p:nvPr/>
        </p:nvCxnSpPr>
        <p:spPr>
          <a:xfrm flipV="1">
            <a:off x="4582274" y="1333305"/>
            <a:ext cx="167778" cy="159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Oval 219"/>
          <p:cNvSpPr/>
          <p:nvPr/>
        </p:nvSpPr>
        <p:spPr>
          <a:xfrm>
            <a:off x="4750052" y="2230975"/>
            <a:ext cx="91440" cy="9144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/>
            <a:endParaRPr lang="en-US" sz="800" b="0" dirty="0" smtClean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1" name="Oval 220"/>
          <p:cNvSpPr/>
          <p:nvPr/>
        </p:nvSpPr>
        <p:spPr>
          <a:xfrm>
            <a:off x="4750052" y="3074685"/>
            <a:ext cx="91440" cy="9144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/>
            <a:endParaRPr lang="en-US" sz="800" b="0" dirty="0" smtClean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23" name="Straight Arrow Connector 222"/>
          <p:cNvCxnSpPr>
            <a:stCxn id="176" idx="4"/>
            <a:endCxn id="220" idx="2"/>
          </p:cNvCxnSpPr>
          <p:nvPr/>
        </p:nvCxnSpPr>
        <p:spPr>
          <a:xfrm>
            <a:off x="4569751" y="2276695"/>
            <a:ext cx="180301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Arrow Connector 225"/>
          <p:cNvCxnSpPr>
            <a:stCxn id="180" idx="4"/>
            <a:endCxn id="221" idx="2"/>
          </p:cNvCxnSpPr>
          <p:nvPr/>
        </p:nvCxnSpPr>
        <p:spPr>
          <a:xfrm flipV="1">
            <a:off x="4565845" y="3120405"/>
            <a:ext cx="184207" cy="346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Arrow Connector 280"/>
          <p:cNvCxnSpPr>
            <a:stCxn id="191" idx="4"/>
            <a:endCxn id="263" idx="2"/>
          </p:cNvCxnSpPr>
          <p:nvPr/>
        </p:nvCxnSpPr>
        <p:spPr>
          <a:xfrm>
            <a:off x="1010183" y="950323"/>
            <a:ext cx="2098112" cy="2910794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Arrow Connector 283"/>
          <p:cNvCxnSpPr>
            <a:stCxn id="192" idx="4"/>
            <a:endCxn id="262" idx="2"/>
          </p:cNvCxnSpPr>
          <p:nvPr/>
        </p:nvCxnSpPr>
        <p:spPr>
          <a:xfrm>
            <a:off x="1010183" y="1316165"/>
            <a:ext cx="2015280" cy="2854087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Arrow Connector 286"/>
          <p:cNvCxnSpPr>
            <a:stCxn id="193" idx="4"/>
            <a:endCxn id="261" idx="2"/>
          </p:cNvCxnSpPr>
          <p:nvPr/>
        </p:nvCxnSpPr>
        <p:spPr>
          <a:xfrm>
            <a:off x="1010183" y="1682007"/>
            <a:ext cx="1932447" cy="279738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Straight Arrow Connector 289"/>
          <p:cNvCxnSpPr>
            <a:stCxn id="194" idx="4"/>
            <a:endCxn id="260" idx="2"/>
          </p:cNvCxnSpPr>
          <p:nvPr/>
        </p:nvCxnSpPr>
        <p:spPr>
          <a:xfrm>
            <a:off x="1010183" y="2047849"/>
            <a:ext cx="1849615" cy="2740673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Straight Arrow Connector 292"/>
          <p:cNvCxnSpPr>
            <a:stCxn id="195" idx="4"/>
            <a:endCxn id="259" idx="2"/>
          </p:cNvCxnSpPr>
          <p:nvPr/>
        </p:nvCxnSpPr>
        <p:spPr>
          <a:xfrm>
            <a:off x="1010183" y="2413691"/>
            <a:ext cx="1766782" cy="2683965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Arrow Connector 295"/>
          <p:cNvCxnSpPr>
            <a:stCxn id="196" idx="4"/>
            <a:endCxn id="258" idx="2"/>
          </p:cNvCxnSpPr>
          <p:nvPr/>
        </p:nvCxnSpPr>
        <p:spPr>
          <a:xfrm>
            <a:off x="1010183" y="2779533"/>
            <a:ext cx="1683950" cy="2627258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Arrow Connector 298"/>
          <p:cNvCxnSpPr>
            <a:stCxn id="197" idx="4"/>
            <a:endCxn id="257" idx="2"/>
          </p:cNvCxnSpPr>
          <p:nvPr/>
        </p:nvCxnSpPr>
        <p:spPr>
          <a:xfrm>
            <a:off x="1010183" y="3145375"/>
            <a:ext cx="1601117" cy="2570551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Straight Arrow Connector 301"/>
          <p:cNvCxnSpPr>
            <a:stCxn id="198" idx="4"/>
            <a:endCxn id="233" idx="2"/>
          </p:cNvCxnSpPr>
          <p:nvPr/>
        </p:nvCxnSpPr>
        <p:spPr>
          <a:xfrm>
            <a:off x="1010183" y="3511216"/>
            <a:ext cx="1518285" cy="2513845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3" name="Group 422"/>
          <p:cNvGrpSpPr/>
          <p:nvPr/>
        </p:nvGrpSpPr>
        <p:grpSpPr>
          <a:xfrm rot="900000">
            <a:off x="2784872" y="3935565"/>
            <a:ext cx="2241931" cy="2560320"/>
            <a:chOff x="2158695" y="3870012"/>
            <a:chExt cx="2241931" cy="2560320"/>
          </a:xfrm>
        </p:grpSpPr>
        <p:sp>
          <p:nvSpPr>
            <p:cNvPr id="233" name="Cube 232"/>
            <p:cNvSpPr/>
            <p:nvPr/>
          </p:nvSpPr>
          <p:spPr>
            <a:xfrm>
              <a:off x="2158695" y="6110292"/>
              <a:ext cx="320040" cy="320040"/>
            </a:xfrm>
            <a:prstGeom prst="cube">
              <a:avLst>
                <a:gd name="adj" fmla="val 11316"/>
              </a:avLst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Cube 256"/>
            <p:cNvSpPr/>
            <p:nvPr/>
          </p:nvSpPr>
          <p:spPr>
            <a:xfrm>
              <a:off x="2158695" y="5790252"/>
              <a:ext cx="320040" cy="320040"/>
            </a:xfrm>
            <a:prstGeom prst="cube">
              <a:avLst>
                <a:gd name="adj" fmla="val 11316"/>
              </a:avLst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Cube 257"/>
            <p:cNvSpPr/>
            <p:nvPr/>
          </p:nvSpPr>
          <p:spPr>
            <a:xfrm>
              <a:off x="2158695" y="5470212"/>
              <a:ext cx="320040" cy="320040"/>
            </a:xfrm>
            <a:prstGeom prst="cube">
              <a:avLst>
                <a:gd name="adj" fmla="val 11316"/>
              </a:avLst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Cube 258"/>
            <p:cNvSpPr/>
            <p:nvPr/>
          </p:nvSpPr>
          <p:spPr>
            <a:xfrm>
              <a:off x="2158695" y="5150172"/>
              <a:ext cx="320040" cy="320040"/>
            </a:xfrm>
            <a:prstGeom prst="cube">
              <a:avLst>
                <a:gd name="adj" fmla="val 11316"/>
              </a:avLst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Cube 259"/>
            <p:cNvSpPr/>
            <p:nvPr/>
          </p:nvSpPr>
          <p:spPr>
            <a:xfrm>
              <a:off x="2158695" y="4830132"/>
              <a:ext cx="320040" cy="320040"/>
            </a:xfrm>
            <a:prstGeom prst="cube">
              <a:avLst>
                <a:gd name="adj" fmla="val 11316"/>
              </a:avLst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Cube 260"/>
            <p:cNvSpPr/>
            <p:nvPr/>
          </p:nvSpPr>
          <p:spPr>
            <a:xfrm>
              <a:off x="2158695" y="4510092"/>
              <a:ext cx="320040" cy="320040"/>
            </a:xfrm>
            <a:prstGeom prst="cube">
              <a:avLst>
                <a:gd name="adj" fmla="val 11316"/>
              </a:avLst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Cube 261"/>
            <p:cNvSpPr/>
            <p:nvPr/>
          </p:nvSpPr>
          <p:spPr>
            <a:xfrm>
              <a:off x="2158695" y="4190052"/>
              <a:ext cx="320040" cy="320040"/>
            </a:xfrm>
            <a:prstGeom prst="cube">
              <a:avLst>
                <a:gd name="adj" fmla="val 11316"/>
              </a:avLst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Cube 262"/>
            <p:cNvSpPr/>
            <p:nvPr/>
          </p:nvSpPr>
          <p:spPr>
            <a:xfrm>
              <a:off x="2158695" y="3870012"/>
              <a:ext cx="320040" cy="320040"/>
            </a:xfrm>
            <a:prstGeom prst="cube">
              <a:avLst>
                <a:gd name="adj" fmla="val 11316"/>
              </a:avLst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Cube 267"/>
            <p:cNvSpPr/>
            <p:nvPr/>
          </p:nvSpPr>
          <p:spPr>
            <a:xfrm>
              <a:off x="2692509" y="5930236"/>
              <a:ext cx="320040" cy="320040"/>
            </a:xfrm>
            <a:prstGeom prst="cube">
              <a:avLst>
                <a:gd name="adj" fmla="val 11316"/>
              </a:avLst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Cube 268"/>
            <p:cNvSpPr/>
            <p:nvPr/>
          </p:nvSpPr>
          <p:spPr>
            <a:xfrm>
              <a:off x="2692509" y="5305448"/>
              <a:ext cx="320040" cy="320040"/>
            </a:xfrm>
            <a:prstGeom prst="cube">
              <a:avLst>
                <a:gd name="adj" fmla="val 11316"/>
              </a:avLst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Cube 269"/>
            <p:cNvSpPr/>
            <p:nvPr/>
          </p:nvSpPr>
          <p:spPr>
            <a:xfrm>
              <a:off x="2692509" y="4680661"/>
              <a:ext cx="320040" cy="320040"/>
            </a:xfrm>
            <a:prstGeom prst="cube">
              <a:avLst>
                <a:gd name="adj" fmla="val 11316"/>
              </a:avLst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Cube 270"/>
            <p:cNvSpPr/>
            <p:nvPr/>
          </p:nvSpPr>
          <p:spPr>
            <a:xfrm>
              <a:off x="2692509" y="4055874"/>
              <a:ext cx="320040" cy="320040"/>
            </a:xfrm>
            <a:prstGeom prst="cube">
              <a:avLst>
                <a:gd name="adj" fmla="val 11316"/>
              </a:avLst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Cube 273"/>
            <p:cNvSpPr/>
            <p:nvPr/>
          </p:nvSpPr>
          <p:spPr>
            <a:xfrm>
              <a:off x="3268095" y="5598480"/>
              <a:ext cx="320040" cy="320040"/>
            </a:xfrm>
            <a:prstGeom prst="cube">
              <a:avLst>
                <a:gd name="adj" fmla="val 11316"/>
              </a:avLst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Cube 274"/>
            <p:cNvSpPr/>
            <p:nvPr/>
          </p:nvSpPr>
          <p:spPr>
            <a:xfrm>
              <a:off x="3268095" y="4375255"/>
              <a:ext cx="320040" cy="320040"/>
            </a:xfrm>
            <a:prstGeom prst="cube">
              <a:avLst>
                <a:gd name="adj" fmla="val 11316"/>
              </a:avLst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Cube 276"/>
            <p:cNvSpPr/>
            <p:nvPr/>
          </p:nvSpPr>
          <p:spPr>
            <a:xfrm>
              <a:off x="4080586" y="4989166"/>
              <a:ext cx="320040" cy="320040"/>
            </a:xfrm>
            <a:prstGeom prst="cube">
              <a:avLst>
                <a:gd name="adj" fmla="val 11316"/>
              </a:avLst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5" name="Straight Arrow Connector 304"/>
            <p:cNvCxnSpPr>
              <a:stCxn id="263" idx="4"/>
              <a:endCxn id="271" idx="2"/>
            </p:cNvCxnSpPr>
            <p:nvPr/>
          </p:nvCxnSpPr>
          <p:spPr>
            <a:xfrm>
              <a:off x="2442519" y="4048140"/>
              <a:ext cx="249990" cy="18586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Arrow Connector 307"/>
            <p:cNvCxnSpPr>
              <a:stCxn id="262" idx="4"/>
              <a:endCxn id="271" idx="2"/>
            </p:cNvCxnSpPr>
            <p:nvPr/>
          </p:nvCxnSpPr>
          <p:spPr>
            <a:xfrm flipV="1">
              <a:off x="2442519" y="4234002"/>
              <a:ext cx="249990" cy="13417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Arrow Connector 310"/>
            <p:cNvCxnSpPr>
              <a:stCxn id="261" idx="4"/>
              <a:endCxn id="270" idx="2"/>
            </p:cNvCxnSpPr>
            <p:nvPr/>
          </p:nvCxnSpPr>
          <p:spPr>
            <a:xfrm>
              <a:off x="2442519" y="4688220"/>
              <a:ext cx="249990" cy="170569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Arrow Connector 313"/>
            <p:cNvCxnSpPr>
              <a:stCxn id="260" idx="4"/>
              <a:endCxn id="270" idx="2"/>
            </p:cNvCxnSpPr>
            <p:nvPr/>
          </p:nvCxnSpPr>
          <p:spPr>
            <a:xfrm flipV="1">
              <a:off x="2442519" y="4858789"/>
              <a:ext cx="249990" cy="14947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Arrow Connector 316"/>
            <p:cNvCxnSpPr>
              <a:stCxn id="259" idx="4"/>
              <a:endCxn id="269" idx="2"/>
            </p:cNvCxnSpPr>
            <p:nvPr/>
          </p:nvCxnSpPr>
          <p:spPr>
            <a:xfrm>
              <a:off x="2442519" y="5328300"/>
              <a:ext cx="249990" cy="15527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Arrow Connector 319"/>
            <p:cNvCxnSpPr>
              <a:stCxn id="258" idx="4"/>
              <a:endCxn id="269" idx="2"/>
            </p:cNvCxnSpPr>
            <p:nvPr/>
          </p:nvCxnSpPr>
          <p:spPr>
            <a:xfrm flipV="1">
              <a:off x="2442519" y="5483576"/>
              <a:ext cx="249990" cy="16476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Arrow Connector 322"/>
            <p:cNvCxnSpPr>
              <a:stCxn id="257" idx="4"/>
              <a:endCxn id="268" idx="2"/>
            </p:cNvCxnSpPr>
            <p:nvPr/>
          </p:nvCxnSpPr>
          <p:spPr>
            <a:xfrm>
              <a:off x="2442519" y="5968380"/>
              <a:ext cx="249990" cy="13998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Arrow Connector 325"/>
            <p:cNvCxnSpPr>
              <a:stCxn id="233" idx="4"/>
              <a:endCxn id="268" idx="2"/>
            </p:cNvCxnSpPr>
            <p:nvPr/>
          </p:nvCxnSpPr>
          <p:spPr>
            <a:xfrm flipV="1">
              <a:off x="2442519" y="6108364"/>
              <a:ext cx="249990" cy="18005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Arrow Connector 328"/>
            <p:cNvCxnSpPr>
              <a:stCxn id="271" idx="4"/>
              <a:endCxn id="275" idx="2"/>
            </p:cNvCxnSpPr>
            <p:nvPr/>
          </p:nvCxnSpPr>
          <p:spPr>
            <a:xfrm>
              <a:off x="2976333" y="4234002"/>
              <a:ext cx="291762" cy="31938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Arrow Connector 331"/>
            <p:cNvCxnSpPr>
              <a:stCxn id="270" idx="4"/>
              <a:endCxn id="275" idx="2"/>
            </p:cNvCxnSpPr>
            <p:nvPr/>
          </p:nvCxnSpPr>
          <p:spPr>
            <a:xfrm flipV="1">
              <a:off x="2976333" y="4553383"/>
              <a:ext cx="291762" cy="30540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Arrow Connector 334"/>
            <p:cNvCxnSpPr>
              <a:stCxn id="269" idx="4"/>
              <a:endCxn id="274" idx="2"/>
            </p:cNvCxnSpPr>
            <p:nvPr/>
          </p:nvCxnSpPr>
          <p:spPr>
            <a:xfrm>
              <a:off x="2976333" y="5483576"/>
              <a:ext cx="291762" cy="29303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Arrow Connector 337"/>
            <p:cNvCxnSpPr>
              <a:stCxn id="268" idx="5"/>
              <a:endCxn id="274" idx="2"/>
            </p:cNvCxnSpPr>
            <p:nvPr/>
          </p:nvCxnSpPr>
          <p:spPr>
            <a:xfrm flipV="1">
              <a:off x="3012549" y="5776608"/>
              <a:ext cx="255546" cy="29554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Straight Arrow Connector 340"/>
            <p:cNvCxnSpPr>
              <a:stCxn id="275" idx="4"/>
              <a:endCxn id="277" idx="2"/>
            </p:cNvCxnSpPr>
            <p:nvPr/>
          </p:nvCxnSpPr>
          <p:spPr>
            <a:xfrm rot="19318889">
              <a:off x="3797066" y="4455708"/>
              <a:ext cx="38372" cy="80926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Straight Arrow Connector 343"/>
            <p:cNvCxnSpPr>
              <a:stCxn id="274" idx="5"/>
              <a:endCxn id="277" idx="2"/>
            </p:cNvCxnSpPr>
            <p:nvPr/>
          </p:nvCxnSpPr>
          <p:spPr>
            <a:xfrm rot="19318889" flipV="1">
              <a:off x="3463891" y="5379751"/>
              <a:ext cx="740938" cy="14818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7" name="Straight Arrow Connector 356"/>
          <p:cNvCxnSpPr>
            <a:stCxn id="216" idx="4"/>
            <a:endCxn id="356" idx="2"/>
          </p:cNvCxnSpPr>
          <p:nvPr/>
        </p:nvCxnSpPr>
        <p:spPr>
          <a:xfrm>
            <a:off x="4795772" y="1379025"/>
            <a:ext cx="601563" cy="1498075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0" name="Straight Arrow Connector 359"/>
          <p:cNvCxnSpPr>
            <a:stCxn id="220" idx="4"/>
            <a:endCxn id="355" idx="2"/>
          </p:cNvCxnSpPr>
          <p:nvPr/>
        </p:nvCxnSpPr>
        <p:spPr>
          <a:xfrm>
            <a:off x="4795772" y="2322415"/>
            <a:ext cx="441543" cy="831848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3" name="Straight Arrow Connector 362"/>
          <p:cNvCxnSpPr>
            <a:stCxn id="221" idx="4"/>
            <a:endCxn id="354" idx="2"/>
          </p:cNvCxnSpPr>
          <p:nvPr/>
        </p:nvCxnSpPr>
        <p:spPr>
          <a:xfrm>
            <a:off x="4795772" y="3166125"/>
            <a:ext cx="281523" cy="265301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4" name="Group 423"/>
          <p:cNvGrpSpPr/>
          <p:nvPr/>
        </p:nvGrpSpPr>
        <p:grpSpPr>
          <a:xfrm rot="1800000">
            <a:off x="5153676" y="3004455"/>
            <a:ext cx="1383735" cy="960120"/>
            <a:chOff x="5208761" y="3830730"/>
            <a:chExt cx="1383735" cy="960120"/>
          </a:xfrm>
        </p:grpSpPr>
        <p:sp>
          <p:nvSpPr>
            <p:cNvPr id="278" name="Cube 277"/>
            <p:cNvSpPr/>
            <p:nvPr/>
          </p:nvSpPr>
          <p:spPr>
            <a:xfrm>
              <a:off x="5741265" y="4411298"/>
              <a:ext cx="320040" cy="320040"/>
            </a:xfrm>
            <a:prstGeom prst="cube">
              <a:avLst>
                <a:gd name="adj" fmla="val 11316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Cube 278"/>
            <p:cNvSpPr/>
            <p:nvPr/>
          </p:nvSpPr>
          <p:spPr>
            <a:xfrm>
              <a:off x="5741265" y="3959054"/>
              <a:ext cx="320040" cy="320040"/>
            </a:xfrm>
            <a:prstGeom prst="cube">
              <a:avLst>
                <a:gd name="adj" fmla="val 11316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0" name="Cube 279"/>
            <p:cNvSpPr/>
            <p:nvPr/>
          </p:nvSpPr>
          <p:spPr>
            <a:xfrm>
              <a:off x="6272456" y="4170762"/>
              <a:ext cx="320040" cy="320040"/>
            </a:xfrm>
            <a:prstGeom prst="cube">
              <a:avLst>
                <a:gd name="adj" fmla="val 11316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Straight Arrow Connector 346"/>
            <p:cNvCxnSpPr>
              <a:stCxn id="279" idx="4"/>
              <a:endCxn id="280" idx="2"/>
            </p:cNvCxnSpPr>
            <p:nvPr/>
          </p:nvCxnSpPr>
          <p:spPr>
            <a:xfrm>
              <a:off x="6025089" y="4137182"/>
              <a:ext cx="247367" cy="21170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Straight Arrow Connector 350"/>
            <p:cNvCxnSpPr>
              <a:stCxn id="278" idx="4"/>
              <a:endCxn id="280" idx="2"/>
            </p:cNvCxnSpPr>
            <p:nvPr/>
          </p:nvCxnSpPr>
          <p:spPr>
            <a:xfrm flipV="1">
              <a:off x="6025089" y="4348890"/>
              <a:ext cx="247367" cy="24053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4" name="Cube 353"/>
            <p:cNvSpPr/>
            <p:nvPr/>
          </p:nvSpPr>
          <p:spPr>
            <a:xfrm>
              <a:off x="5208761" y="4470810"/>
              <a:ext cx="320040" cy="320040"/>
            </a:xfrm>
            <a:prstGeom prst="cube">
              <a:avLst>
                <a:gd name="adj" fmla="val 11316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5" name="Cube 354"/>
            <p:cNvSpPr/>
            <p:nvPr/>
          </p:nvSpPr>
          <p:spPr>
            <a:xfrm>
              <a:off x="5208761" y="4150770"/>
              <a:ext cx="320040" cy="320040"/>
            </a:xfrm>
            <a:prstGeom prst="cube">
              <a:avLst>
                <a:gd name="adj" fmla="val 11316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6" name="Cube 355"/>
            <p:cNvSpPr/>
            <p:nvPr/>
          </p:nvSpPr>
          <p:spPr>
            <a:xfrm>
              <a:off x="5208761" y="3830730"/>
              <a:ext cx="320040" cy="320040"/>
            </a:xfrm>
            <a:prstGeom prst="cube">
              <a:avLst>
                <a:gd name="adj" fmla="val 11316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6" name="Straight Arrow Connector 365"/>
            <p:cNvCxnSpPr>
              <a:stCxn id="356" idx="4"/>
              <a:endCxn id="279" idx="2"/>
            </p:cNvCxnSpPr>
            <p:nvPr/>
          </p:nvCxnSpPr>
          <p:spPr>
            <a:xfrm>
              <a:off x="5492585" y="4008858"/>
              <a:ext cx="248680" cy="12832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Arrow Connector 368"/>
            <p:cNvCxnSpPr>
              <a:stCxn id="355" idx="4"/>
              <a:endCxn id="279" idx="2"/>
            </p:cNvCxnSpPr>
            <p:nvPr/>
          </p:nvCxnSpPr>
          <p:spPr>
            <a:xfrm flipV="1">
              <a:off x="5492585" y="4137182"/>
              <a:ext cx="248680" cy="19171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Arrow Connector 371"/>
            <p:cNvCxnSpPr>
              <a:stCxn id="354" idx="4"/>
              <a:endCxn id="278" idx="2"/>
            </p:cNvCxnSpPr>
            <p:nvPr/>
          </p:nvCxnSpPr>
          <p:spPr>
            <a:xfrm flipV="1">
              <a:off x="5492585" y="4589426"/>
              <a:ext cx="248680" cy="5951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5" name="Cube 374"/>
          <p:cNvSpPr/>
          <p:nvPr/>
        </p:nvSpPr>
        <p:spPr>
          <a:xfrm rot="20700000">
            <a:off x="6705450" y="3710341"/>
            <a:ext cx="320040" cy="320040"/>
          </a:xfrm>
          <a:prstGeom prst="cube">
            <a:avLst>
              <a:gd name="adj" fmla="val 11316"/>
            </a:avLst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6" name="Straight Arrow Connector 375"/>
          <p:cNvCxnSpPr>
            <a:stCxn id="277" idx="4"/>
            <a:endCxn id="375" idx="2"/>
          </p:cNvCxnSpPr>
          <p:nvPr/>
        </p:nvCxnSpPr>
        <p:spPr>
          <a:xfrm flipV="1">
            <a:off x="4949194" y="3929268"/>
            <a:ext cx="1766395" cy="158375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Straight Arrow Connector 380"/>
          <p:cNvCxnSpPr>
            <a:stCxn id="280" idx="4"/>
            <a:endCxn id="375" idx="2"/>
          </p:cNvCxnSpPr>
          <p:nvPr/>
        </p:nvCxnSpPr>
        <p:spPr>
          <a:xfrm>
            <a:off x="6394304" y="3845336"/>
            <a:ext cx="321285" cy="83932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Straight Arrow Connector 384"/>
          <p:cNvCxnSpPr>
            <a:stCxn id="375" idx="4"/>
            <a:endCxn id="388" idx="1"/>
          </p:cNvCxnSpPr>
          <p:nvPr/>
        </p:nvCxnSpPr>
        <p:spPr>
          <a:xfrm flipV="1">
            <a:off x="6989742" y="3809099"/>
            <a:ext cx="348532" cy="4671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8" name="Rectangle 387"/>
              <p:cNvSpPr/>
              <p:nvPr/>
            </p:nvSpPr>
            <p:spPr>
              <a:xfrm>
                <a:off x="7338274" y="3589616"/>
                <a:ext cx="564770" cy="438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𝜋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/>
                            </a:rPr>
                            <m:t>S</m:t>
                          </m:r>
                        </m:sup>
                      </m:sSup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388" name="Rectangle 38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8274" y="3589616"/>
                <a:ext cx="564770" cy="438966"/>
              </a:xfrm>
              <a:prstGeom prst="rect">
                <a:avLst/>
              </a:prstGeom>
              <a:blipFill rotWithShape="1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993150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501"/>
    </mc:Choice>
    <mc:Fallback xmlns="">
      <p:transition spd="slow" advTm="1305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" grpId="0" animBg="1"/>
      <p:bldP spid="390" grpId="0" animBg="1"/>
      <p:bldP spid="112" grpId="0" animBg="1"/>
      <p:bldP spid="113" grpId="0" animBg="1"/>
      <p:bldP spid="115" grpId="0" animBg="1"/>
      <p:bldP spid="116" grpId="0" animBg="1"/>
      <p:bldP spid="121" grpId="0" animBg="1"/>
      <p:bldP spid="122" grpId="0" animBg="1"/>
      <p:bldP spid="124" grpId="0" animBg="1"/>
      <p:bldP spid="125" grpId="0" animBg="1"/>
      <p:bldP spid="129" grpId="0" animBg="1"/>
      <p:bldP spid="130" grpId="0" animBg="1"/>
      <p:bldP spid="150" grpId="0" animBg="1"/>
      <p:bldP spid="151" grpId="0" animBg="1"/>
      <p:bldP spid="153" grpId="0" animBg="1"/>
      <p:bldP spid="154" grpId="0" animBg="1"/>
      <p:bldP spid="156" grpId="0" animBg="1"/>
      <p:bldP spid="157" grpId="0" animBg="1"/>
      <p:bldP spid="107" grpId="0"/>
      <p:bldP spid="108" grpId="0"/>
      <p:bldP spid="109" grpId="0"/>
      <p:bldP spid="176" grpId="0" animBg="1"/>
      <p:bldP spid="177" grpId="0" animBg="1"/>
      <p:bldP spid="178" grpId="0" animBg="1"/>
      <p:bldP spid="172" grpId="0" animBg="1"/>
      <p:bldP spid="173" grpId="0" animBg="1"/>
      <p:bldP spid="174" grpId="0" animBg="1"/>
      <p:bldP spid="184" grpId="0" animBg="1"/>
      <p:bldP spid="185" grpId="0" animBg="1"/>
      <p:bldP spid="186" grpId="0" animBg="1"/>
      <p:bldP spid="180" grpId="0" animBg="1"/>
      <p:bldP spid="181" grpId="0" animBg="1"/>
      <p:bldP spid="187" grpId="0" animBg="1"/>
      <p:bldP spid="188" grpId="0" animBg="1"/>
      <p:bldP spid="189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  <p:bldP spid="198" grpId="0" animBg="1"/>
      <p:bldP spid="216" grpId="0" animBg="1"/>
      <p:bldP spid="220" grpId="0" animBg="1"/>
      <p:bldP spid="221" grpId="0" animBg="1"/>
      <p:bldP spid="375" grpId="0" animBg="1"/>
      <p:bldP spid="38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09345" y="6491820"/>
            <a:ext cx="2133600" cy="365125"/>
          </a:xfrm>
        </p:spPr>
        <p:txBody>
          <a:bodyPr/>
          <a:lstStyle/>
          <a:p>
            <a:fld id="{42FD3653-FC6B-458C-BF87-0A6BC69CD764}" type="slidenum">
              <a:rPr lang="en-US" smtClean="0">
                <a:latin typeface="Calibri" pitchFamily="34" charset="0"/>
                <a:cs typeface="Calibri" pitchFamily="34" charset="0"/>
              </a:rPr>
              <a:t>18</a:t>
            </a:fld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0" y="0"/>
            <a:ext cx="9144000" cy="680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Sketch of Our Construction</a:t>
            </a:r>
          </a:p>
        </p:txBody>
      </p:sp>
      <p:sp>
        <p:nvSpPr>
          <p:cNvPr id="209" name="Rounded Rectangle 208"/>
          <p:cNvSpPr/>
          <p:nvPr/>
        </p:nvSpPr>
        <p:spPr>
          <a:xfrm>
            <a:off x="1938970" y="930917"/>
            <a:ext cx="4562458" cy="3299560"/>
          </a:xfrm>
          <a:prstGeom prst="roundRect">
            <a:avLst>
              <a:gd name="adj" fmla="val 8811"/>
            </a:avLst>
          </a:pr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0" name="Rectangle 209"/>
              <p:cNvSpPr/>
              <p:nvPr/>
            </p:nvSpPr>
            <p:spPr>
              <a:xfrm>
                <a:off x="3744177" y="931181"/>
                <a:ext cx="576348" cy="65639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dirty="0" smtClean="0">
                          <a:latin typeface="Cambria Math"/>
                          <a:cs typeface="Calibri" pitchFamily="34" charset="0"/>
                        </a:rPr>
                        <m:t>  </m:t>
                      </m:r>
                      <m:acc>
                        <m:accPr>
                          <m:chr m:val="̃"/>
                          <m:ctrlPr>
                            <a:rPr lang="en-US" sz="3600" b="0" i="1" dirty="0" smtClean="0">
                              <a:latin typeface="Cambria Math"/>
                              <a:cs typeface="Calibri" pitchFamily="34" charset="0"/>
                            </a:rPr>
                          </m:ctrlPr>
                        </m:accPr>
                        <m:e>
                          <m:r>
                            <a:rPr lang="en-US" sz="3600" b="0" i="1" dirty="0" smtClean="0">
                              <a:latin typeface="Cambria Math"/>
                              <a:cs typeface="Calibri" pitchFamily="34" charset="0"/>
                            </a:rPr>
                            <m:t>𝑃</m:t>
                          </m:r>
                        </m:e>
                      </m:acc>
                    </m:oMath>
                  </m:oMathPara>
                </a14:m>
                <a:endParaRPr lang="en-US" sz="36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210" name="Rectangle 20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4177" y="931181"/>
                <a:ext cx="576348" cy="65639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1" name="Rectangle 210"/>
              <p:cNvSpPr/>
              <p:nvPr/>
            </p:nvSpPr>
            <p:spPr>
              <a:xfrm>
                <a:off x="7338274" y="1153763"/>
                <a:ext cx="1437060" cy="3783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(</m:t>
                    </m:r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US" b="0" i="0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R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11" name="Rectangle 2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8274" y="1153763"/>
                <a:ext cx="1437060" cy="378309"/>
              </a:xfrm>
              <a:prstGeom prst="rect">
                <a:avLst/>
              </a:prstGeom>
              <a:blipFill rotWithShape="1">
                <a:blip r:embed="rId5"/>
                <a:stretch>
                  <a:fillRect l="-1271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2" name="Rectangle 211"/>
              <p:cNvSpPr/>
              <p:nvPr/>
            </p:nvSpPr>
            <p:spPr>
              <a:xfrm>
                <a:off x="7338274" y="2087284"/>
                <a:ext cx="1437060" cy="3788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(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US" b="0" i="0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R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12" name="Rectangle 2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8274" y="2087284"/>
                <a:ext cx="1437060" cy="378822"/>
              </a:xfrm>
              <a:prstGeom prst="rect">
                <a:avLst/>
              </a:prstGeom>
              <a:blipFill rotWithShape="1">
                <a:blip r:embed="rId6"/>
                <a:stretch>
                  <a:fillRect l="-1271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3" name="Rectangle 212"/>
              <p:cNvSpPr/>
              <p:nvPr/>
            </p:nvSpPr>
            <p:spPr>
              <a:xfrm>
                <a:off x="7338274" y="2933109"/>
                <a:ext cx="1437060" cy="3802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(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R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US" b="0" i="0" smtClean="0">
                            <a:latin typeface="Cambria Math"/>
                          </a:rPr>
                          <m:t>3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R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13" name="Rectangle 2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8274" y="2933109"/>
                <a:ext cx="1437060" cy="380232"/>
              </a:xfrm>
              <a:prstGeom prst="rect">
                <a:avLst/>
              </a:prstGeom>
              <a:blipFill rotWithShape="1">
                <a:blip r:embed="rId7"/>
                <a:stretch>
                  <a:fillRect l="-1271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4" name="Straight Arrow Connector 213"/>
          <p:cNvCxnSpPr>
            <a:endCxn id="211" idx="1"/>
          </p:cNvCxnSpPr>
          <p:nvPr/>
        </p:nvCxnSpPr>
        <p:spPr>
          <a:xfrm>
            <a:off x="6501427" y="1333305"/>
            <a:ext cx="836847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>
            <a:endCxn id="212" idx="1"/>
          </p:cNvCxnSpPr>
          <p:nvPr/>
        </p:nvCxnSpPr>
        <p:spPr>
          <a:xfrm>
            <a:off x="6501427" y="2276695"/>
            <a:ext cx="836847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Arrow Connector 217"/>
          <p:cNvCxnSpPr>
            <a:endCxn id="213" idx="1"/>
          </p:cNvCxnSpPr>
          <p:nvPr/>
        </p:nvCxnSpPr>
        <p:spPr>
          <a:xfrm>
            <a:off x="6501427" y="3123225"/>
            <a:ext cx="836847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Arrow Connector 218"/>
          <p:cNvCxnSpPr>
            <a:endCxn id="222" idx="1"/>
          </p:cNvCxnSpPr>
          <p:nvPr/>
        </p:nvCxnSpPr>
        <p:spPr>
          <a:xfrm>
            <a:off x="6501427" y="3804070"/>
            <a:ext cx="836847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2" name="Rectangle 221"/>
              <p:cNvSpPr/>
              <p:nvPr/>
            </p:nvSpPr>
            <p:spPr>
              <a:xfrm>
                <a:off x="7338274" y="3589616"/>
                <a:ext cx="564770" cy="438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𝜋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/>
                            </a:rPr>
                            <m:t>S</m:t>
                          </m:r>
                        </m:sup>
                      </m:sSup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222" name="Rectangle 2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8274" y="3589616"/>
                <a:ext cx="564770" cy="43896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821" y="1622750"/>
            <a:ext cx="2991740" cy="1915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9" name="Rectangle 248"/>
          <p:cNvSpPr/>
          <p:nvPr/>
        </p:nvSpPr>
        <p:spPr>
          <a:xfrm>
            <a:off x="94129" y="4338461"/>
            <a:ext cx="37566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Theorem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(very informal)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94129" y="4780789"/>
                <a:ext cx="8565777" cy="5870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28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There exists a vector of local predicates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800" b="0" i="1" dirty="0" smtClean="0">
                            <a:solidFill>
                              <a:prstClr val="black"/>
                            </a:solidFill>
                            <a:latin typeface="Cambria Math"/>
                            <a:cs typeface="Calibri" pitchFamily="34" charset="0"/>
                          </a:rPr>
                        </m:ctrlPr>
                      </m:accPr>
                      <m:e>
                        <m:r>
                          <a:rPr lang="en-US" sz="2800" b="0" i="1" dirty="0" smtClean="0">
                            <a:solidFill>
                              <a:prstClr val="black"/>
                            </a:solidFill>
                            <a:latin typeface="Cambria Math"/>
                            <a:cs typeface="Calibri" pitchFamily="34" charset="0"/>
                          </a:rPr>
                          <m:t>𝒫</m:t>
                        </m:r>
                      </m:e>
                    </m:acc>
                  </m:oMath>
                </a14:m>
                <a:r>
                  <a:rPr lang="en-US" sz="28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en-US" sz="2800" dirty="0" err="1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s.t.</a:t>
                </a:r>
                <a:endParaRPr lang="en-US" sz="2800" dirty="0" smtClean="0">
                  <a:solidFill>
                    <a:prstClr val="black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29" y="4780789"/>
                <a:ext cx="8565777" cy="587084"/>
              </a:xfrm>
              <a:prstGeom prst="rect">
                <a:avLst/>
              </a:prstGeom>
              <a:blipFill rotWithShape="1">
                <a:blip r:embed="rId10"/>
                <a:stretch>
                  <a:fillRect l="-1422" b="-268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0" name="Rectangle 249"/>
              <p:cNvSpPr/>
              <p:nvPr/>
            </p:nvSpPr>
            <p:spPr>
              <a:xfrm>
                <a:off x="4528203" y="5413591"/>
                <a:ext cx="3997236" cy="14400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/>
                        <a:cs typeface="Calibri" pitchFamily="34" charset="0"/>
                      </a:rPr>
                      <m:t>∃</m:t>
                    </m:r>
                  </m:oMath>
                </a14:m>
                <a:r>
                  <a:rPr lang="en-US" sz="28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 distributed computation</a:t>
                </a:r>
              </a:p>
              <a:p>
                <a:pPr lvl="0" algn="ctr"/>
                <a:r>
                  <a:rPr lang="en-US" sz="28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where each node</a:t>
                </a:r>
              </a:p>
              <a:p>
                <a:pPr lvl="0" algn="ctr"/>
                <a:r>
                  <a:rPr lang="en-US" sz="28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is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800" i="1" dirty="0">
                            <a:solidFill>
                              <a:prstClr val="black"/>
                            </a:solidFill>
                            <a:latin typeface="Cambria Math"/>
                            <a:cs typeface="Calibri" pitchFamily="34" charset="0"/>
                          </a:rPr>
                        </m:ctrlPr>
                      </m:accPr>
                      <m:e>
                        <m:r>
                          <a:rPr lang="en-US" sz="2800" b="0" i="1" dirty="0" smtClean="0">
                            <a:solidFill>
                              <a:prstClr val="black"/>
                            </a:solidFill>
                            <a:latin typeface="Cambria Math"/>
                            <a:cs typeface="Calibri" pitchFamily="34" charset="0"/>
                          </a:rPr>
                          <m:t>𝒫</m:t>
                        </m:r>
                      </m:e>
                    </m:acc>
                  </m:oMath>
                </a14:m>
                <a:r>
                  <a:rPr lang="en-US" sz="2800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-</a:t>
                </a:r>
                <a:r>
                  <a:rPr lang="en-US" sz="2800" i="1" dirty="0" smtClean="0">
                    <a:solidFill>
                      <a:prstClr val="black"/>
                    </a:solidFill>
                    <a:latin typeface="Calibri" pitchFamily="34" charset="0"/>
                    <a:cs typeface="Calibri" pitchFamily="34" charset="0"/>
                  </a:rPr>
                  <a:t>compliant </a:t>
                </a:r>
                <a:endParaRPr lang="en-US" sz="2800" i="1" dirty="0">
                  <a:solidFill>
                    <a:prstClr val="black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250" name="Rectangle 2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8203" y="5413591"/>
                <a:ext cx="3997236" cy="1440074"/>
              </a:xfrm>
              <a:prstGeom prst="rect">
                <a:avLst/>
              </a:prstGeom>
              <a:blipFill rotWithShape="1">
                <a:blip r:embed="rId11"/>
                <a:stretch>
                  <a:fillRect t="-3814" r="-2591" b="-114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/>
          <p:cNvSpPr/>
          <p:nvPr/>
        </p:nvSpPr>
        <p:spPr>
          <a:xfrm>
            <a:off x="782520" y="5441131"/>
            <a:ext cx="25841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MapReduce</a:t>
            </a:r>
          </a:p>
          <a:p>
            <a:pPr lvl="0" algn="ctr"/>
            <a:r>
              <a:rPr lang="en-US" sz="2800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computation</a:t>
            </a:r>
          </a:p>
          <a:p>
            <a:pPr lvl="0" algn="ctr"/>
            <a:r>
              <a:rPr lang="en-US" sz="2800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is </a:t>
            </a:r>
            <a:r>
              <a:rPr lang="en-U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correct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1" name="Rectangle 250"/>
              <p:cNvSpPr/>
              <p:nvPr/>
            </p:nvSpPr>
            <p:spPr>
              <a:xfrm>
                <a:off x="3513787" y="5810463"/>
                <a:ext cx="86733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dirty="0" smtClean="0">
                          <a:solidFill>
                            <a:prstClr val="black"/>
                          </a:solidFill>
                          <a:latin typeface="Cambria Math"/>
                          <a:cs typeface="Calibri" pitchFamily="34" charset="0"/>
                        </a:rPr>
                        <m:t> ⇔</m:t>
                      </m:r>
                    </m:oMath>
                  </m:oMathPara>
                </a14:m>
                <a:endParaRPr lang="en-US" sz="3600" dirty="0">
                  <a:solidFill>
                    <a:prstClr val="black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251" name="Rectangle 2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3787" y="5810463"/>
                <a:ext cx="867336" cy="646331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12304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501"/>
    </mc:Choice>
    <mc:Fallback xmlns="">
      <p:transition spd="slow" advTm="1305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" grpId="0"/>
      <p:bldP spid="18" grpId="0"/>
      <p:bldP spid="250" grpId="0"/>
      <p:bldP spid="20" grpId="0"/>
      <p:bldP spid="25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Rectangular Callout 181"/>
          <p:cNvSpPr/>
          <p:nvPr/>
        </p:nvSpPr>
        <p:spPr>
          <a:xfrm>
            <a:off x="78638" y="3975703"/>
            <a:ext cx="3861350" cy="830997"/>
          </a:xfrm>
          <a:prstGeom prst="wedgeRectCallout">
            <a:avLst>
              <a:gd name="adj1" fmla="val 14068"/>
              <a:gd name="adj2" fmla="val -145692"/>
            </a:avLst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Calibri" pitchFamily="34" charset="0"/>
                <a:cs typeface="Calibri" pitchFamily="34" charset="0"/>
              </a:rPr>
              <a:t>Encapsulate power of</a:t>
            </a:r>
          </a:p>
          <a:p>
            <a:pPr algn="ctr"/>
            <a:r>
              <a:rPr lang="en-US" sz="2400" dirty="0" smtClean="0">
                <a:latin typeface="Calibri" pitchFamily="34" charset="0"/>
                <a:cs typeface="Calibri" pitchFamily="34" charset="0"/>
              </a:rPr>
              <a:t>recursive proof composition</a:t>
            </a:r>
          </a:p>
        </p:txBody>
      </p:sp>
      <p:sp>
        <p:nvSpPr>
          <p:cNvPr id="183" name="Rectangular Callout 182"/>
          <p:cNvSpPr/>
          <p:nvPr/>
        </p:nvSpPr>
        <p:spPr>
          <a:xfrm>
            <a:off x="4881282" y="3975703"/>
            <a:ext cx="4170935" cy="1200329"/>
          </a:xfrm>
          <a:prstGeom prst="wedgeRectCallout">
            <a:avLst>
              <a:gd name="adj1" fmla="val -16893"/>
              <a:gd name="adj2" fmla="val -100507"/>
            </a:avLst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Compliance Engineering:</a:t>
            </a:r>
          </a:p>
          <a:p>
            <a:pPr algn="ctr"/>
            <a:r>
              <a:rPr lang="en-US" sz="2400" dirty="0" smtClean="0">
                <a:latin typeface="Calibri" pitchFamily="34" charset="0"/>
                <a:cs typeface="Calibri" pitchFamily="34" charset="0"/>
              </a:rPr>
              <a:t>reduce goal to compliance</a:t>
            </a:r>
          </a:p>
          <a:p>
            <a:pPr algn="ctr"/>
            <a:r>
              <a:rPr lang="en-US" sz="2400" dirty="0" smtClean="0">
                <a:latin typeface="Calibri" pitchFamily="34" charset="0"/>
                <a:cs typeface="Calibri" pitchFamily="34" charset="0"/>
              </a:rPr>
              <a:t>with a vector of local predicates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09345" y="6491820"/>
            <a:ext cx="2133600" cy="365125"/>
          </a:xfrm>
        </p:spPr>
        <p:txBody>
          <a:bodyPr/>
          <a:lstStyle/>
          <a:p>
            <a:fld id="{42FD3653-FC6B-458C-BF87-0A6BC69CD764}" type="slidenum">
              <a:rPr lang="en-US" smtClean="0">
                <a:latin typeface="Calibri" pitchFamily="34" charset="0"/>
                <a:cs typeface="Calibri" pitchFamily="34" charset="0"/>
              </a:rPr>
              <a:t>19</a:t>
            </a:fld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0" y="0"/>
            <a:ext cx="9144000" cy="680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Summary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3107946" y="3046658"/>
            <a:ext cx="2928109" cy="7694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Proof-Carrying Data</a:t>
            </a:r>
          </a:p>
          <a:p>
            <a:pPr algn="ctr"/>
            <a:r>
              <a:rPr lang="en-US" dirty="0" smtClean="0">
                <a:latin typeface="Calibri" pitchFamily="34" charset="0"/>
                <a:cs typeface="Calibri" pitchFamily="34" charset="0"/>
              </a:rPr>
              <a:t>[CT10][BCCT12]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61" name="Straight Arrow Connector 160"/>
          <p:cNvCxnSpPr>
            <a:stCxn id="170" idx="2"/>
            <a:endCxn id="149" idx="1"/>
          </p:cNvCxnSpPr>
          <p:nvPr/>
        </p:nvCxnSpPr>
        <p:spPr>
          <a:xfrm>
            <a:off x="1867834" y="2539120"/>
            <a:ext cx="1240112" cy="892259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>
            <a:stCxn id="149" idx="3"/>
          </p:cNvCxnSpPr>
          <p:nvPr/>
        </p:nvCxnSpPr>
        <p:spPr>
          <a:xfrm flipV="1">
            <a:off x="6036055" y="2948186"/>
            <a:ext cx="941115" cy="483193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/>
          <p:nvPr/>
        </p:nvCxnSpPr>
        <p:spPr>
          <a:xfrm>
            <a:off x="3450460" y="1638314"/>
            <a:ext cx="1640040" cy="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Rectangle 163"/>
              <p:cNvSpPr/>
              <p:nvPr/>
            </p:nvSpPr>
            <p:spPr bwMode="auto">
              <a:xfrm>
                <a:off x="3845698" y="1283109"/>
                <a:ext cx="710411" cy="710411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57150">
                <a:solidFill>
                  <a:schemeClr val="tx1"/>
                </a:solidFill>
                <a:headEnd type="none" w="med" len="med"/>
                <a:tailEnd type="none" w="med" len="med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099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𝕋</m:t>
                      </m:r>
                    </m:oMath>
                  </m:oMathPara>
                </a14:m>
                <a:endParaRPr lang="en-US" sz="3600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164" name="Rectangle 1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45698" y="1283109"/>
                <a:ext cx="710411" cy="71041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57150">
                <a:solidFill>
                  <a:schemeClr val="tx1"/>
                </a:solidFill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5" name="Rounded Rectangle 164"/>
              <p:cNvSpPr/>
              <p:nvPr/>
            </p:nvSpPr>
            <p:spPr>
              <a:xfrm>
                <a:off x="534645" y="1297787"/>
                <a:ext cx="667512" cy="66645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000" b="0" i="0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 </m:t>
                      </m:r>
                      <m:r>
                        <a:rPr lang="en-US" sz="3000" b="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𝐺</m:t>
                      </m:r>
                    </m:oMath>
                  </m:oMathPara>
                </a14:m>
                <a:endParaRPr lang="en-US" sz="3000" i="1" dirty="0">
                  <a:solidFill>
                    <a:sysClr val="windowText" lastClr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165" name="Rounded Rectangle 1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645" y="1297787"/>
                <a:ext cx="667512" cy="666455"/>
              </a:xfrm>
              <a:prstGeom prst="round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6" name="Rounded Rectangle 165"/>
              <p:cNvSpPr/>
              <p:nvPr/>
            </p:nvSpPr>
            <p:spPr>
              <a:xfrm>
                <a:off x="1295658" y="775706"/>
                <a:ext cx="1190421" cy="118853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000" b="0" i="0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 </m:t>
                      </m:r>
                      <m:r>
                        <a:rPr lang="en-US" sz="3000" b="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𝑃</m:t>
                      </m:r>
                    </m:oMath>
                  </m:oMathPara>
                </a14:m>
                <a:endParaRPr lang="en-US" sz="3000" i="1" dirty="0">
                  <a:solidFill>
                    <a:sysClr val="windowText" lastClr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166" name="Rounded Rectangle 1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658" y="775706"/>
                <a:ext cx="1190421" cy="1188536"/>
              </a:xfrm>
              <a:prstGeom prst="round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7" name="Rounded Rectangle 166"/>
              <p:cNvSpPr/>
              <p:nvPr/>
            </p:nvSpPr>
            <p:spPr>
              <a:xfrm>
                <a:off x="2579580" y="1297787"/>
                <a:ext cx="667512" cy="66645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000" b="0" i="0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 </m:t>
                      </m:r>
                      <m:r>
                        <a:rPr lang="en-US" sz="3000" b="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𝑉</m:t>
                      </m:r>
                    </m:oMath>
                  </m:oMathPara>
                </a14:m>
                <a:endParaRPr lang="en-US" sz="3000" i="1" dirty="0">
                  <a:solidFill>
                    <a:sysClr val="windowText" lastClr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167" name="Rounded Rectangle 1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9580" y="1297787"/>
                <a:ext cx="667512" cy="666455"/>
              </a:xfrm>
              <a:prstGeom prst="round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8" name="Rounded Rectangle 167"/>
              <p:cNvSpPr/>
              <p:nvPr/>
            </p:nvSpPr>
            <p:spPr>
              <a:xfrm>
                <a:off x="5282259" y="1313657"/>
                <a:ext cx="667512" cy="66645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000" b="0" i="0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 </m:t>
                      </m:r>
                      <m:sSup>
                        <m:sSupPr>
                          <m:ctrlPr>
                            <a:rPr lang="en-US" sz="3000" b="0" i="1" dirty="0" smtClean="0">
                              <a:solidFill>
                                <a:sysClr val="windowText" lastClr="000000"/>
                              </a:solidFill>
                              <a:latin typeface="Cambria Math"/>
                              <a:cs typeface="Calibri" pitchFamily="34" charset="0"/>
                            </a:rPr>
                          </m:ctrlPr>
                        </m:sSupPr>
                        <m:e>
                          <m:r>
                            <a:rPr lang="en-US" sz="3000" b="0" i="1" dirty="0" smtClean="0">
                              <a:solidFill>
                                <a:sysClr val="windowText" lastClr="000000"/>
                              </a:solidFill>
                              <a:latin typeface="Cambria Math"/>
                              <a:cs typeface="Calibri" pitchFamily="34" charset="0"/>
                            </a:rPr>
                            <m:t>𝐺</m:t>
                          </m:r>
                        </m:e>
                        <m:sup>
                          <m:r>
                            <a:rPr lang="en-US" sz="3000" b="0" i="1" dirty="0" smtClean="0">
                              <a:solidFill>
                                <a:sysClr val="windowText" lastClr="000000"/>
                              </a:solidFill>
                              <a:latin typeface="Cambria Math"/>
                              <a:cs typeface="Calibri" pitchFamily="34" charset="0"/>
                            </a:rPr>
                            <m:t>⋆</m:t>
                          </m:r>
                        </m:sup>
                      </m:sSup>
                    </m:oMath>
                  </m:oMathPara>
                </a14:m>
                <a:endParaRPr lang="en-US" sz="3000" i="1" dirty="0">
                  <a:solidFill>
                    <a:sysClr val="windowText" lastClr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168" name="Rounded Rectangle 1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2259" y="1313657"/>
                <a:ext cx="667512" cy="666455"/>
              </a:xfrm>
              <a:prstGeom prst="round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9" name="Rounded Rectangle 168"/>
              <p:cNvSpPr/>
              <p:nvPr/>
            </p:nvSpPr>
            <p:spPr>
              <a:xfrm>
                <a:off x="8004570" y="1313657"/>
                <a:ext cx="667512" cy="66645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000" b="0" i="0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 </m:t>
                      </m:r>
                      <m:sSup>
                        <m:sSupPr>
                          <m:ctrlPr>
                            <a:rPr lang="en-US" sz="3000" b="0" i="1" dirty="0" smtClean="0">
                              <a:solidFill>
                                <a:sysClr val="windowText" lastClr="000000"/>
                              </a:solidFill>
                              <a:latin typeface="Cambria Math"/>
                              <a:cs typeface="Calibri" pitchFamily="34" charset="0"/>
                            </a:rPr>
                          </m:ctrlPr>
                        </m:sSupPr>
                        <m:e>
                          <m:r>
                            <a:rPr lang="en-US" sz="3000" b="0" i="1" dirty="0" smtClean="0">
                              <a:solidFill>
                                <a:sysClr val="windowText" lastClr="000000"/>
                              </a:solidFill>
                              <a:latin typeface="Cambria Math"/>
                              <a:cs typeface="Calibri" pitchFamily="34" charset="0"/>
                            </a:rPr>
                            <m:t>𝑉</m:t>
                          </m:r>
                        </m:e>
                        <m:sup>
                          <m:r>
                            <a:rPr lang="en-US" sz="3000" b="0" i="1" dirty="0" smtClean="0">
                              <a:solidFill>
                                <a:sysClr val="windowText" lastClr="000000"/>
                              </a:solidFill>
                              <a:latin typeface="Cambria Math"/>
                              <a:cs typeface="Calibri" pitchFamily="34" charset="0"/>
                            </a:rPr>
                            <m:t>⋆</m:t>
                          </m:r>
                        </m:sup>
                      </m:sSup>
                    </m:oMath>
                  </m:oMathPara>
                </a14:m>
                <a:endParaRPr lang="en-US" sz="3000" i="1" dirty="0">
                  <a:solidFill>
                    <a:sysClr val="windowText" lastClr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169" name="Rounded Rectangle 1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4570" y="1313657"/>
                <a:ext cx="667512" cy="666455"/>
              </a:xfrm>
              <a:prstGeom prst="round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0" name="Rectangle 169"/>
          <p:cNvSpPr/>
          <p:nvPr/>
        </p:nvSpPr>
        <p:spPr>
          <a:xfrm>
            <a:off x="1301012" y="2046677"/>
            <a:ext cx="113364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SNARK</a:t>
            </a:r>
            <a:endParaRPr lang="en-US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1" name="Rectangle 170"/>
          <p:cNvSpPr/>
          <p:nvPr/>
        </p:nvSpPr>
        <p:spPr>
          <a:xfrm>
            <a:off x="5540638" y="2070426"/>
            <a:ext cx="2733697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distributed SNARK</a:t>
            </a:r>
          </a:p>
          <a:p>
            <a:pPr algn="ctr"/>
            <a:r>
              <a:rPr lang="en-US" sz="26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for MapReduce</a:t>
            </a:r>
            <a:endParaRPr lang="en-US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79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577" y="670978"/>
            <a:ext cx="1901186" cy="1309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0" name="Rectangle 189"/>
          <p:cNvSpPr/>
          <p:nvPr/>
        </p:nvSpPr>
        <p:spPr>
          <a:xfrm>
            <a:off x="169408" y="6245037"/>
            <a:ext cx="86115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US" sz="2800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) alternative approach w/o recursive proof composition?</a:t>
            </a:r>
          </a:p>
        </p:txBody>
      </p:sp>
      <p:sp>
        <p:nvSpPr>
          <p:cNvPr id="207" name="Rectangle 206"/>
          <p:cNvSpPr/>
          <p:nvPr/>
        </p:nvSpPr>
        <p:spPr>
          <a:xfrm>
            <a:off x="169408" y="5721817"/>
            <a:ext cx="86115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1</a:t>
            </a:r>
            <a:r>
              <a:rPr lang="en-US" sz="2800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) which computation classes can be distributed?</a:t>
            </a:r>
            <a:endParaRPr lang="en-US" sz="2400" dirty="0" smtClean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9" name="Rectangle 208"/>
          <p:cNvSpPr/>
          <p:nvPr/>
        </p:nvSpPr>
        <p:spPr>
          <a:xfrm>
            <a:off x="169408" y="5199717"/>
            <a:ext cx="10797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Open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7199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501"/>
    </mc:Choice>
    <mc:Fallback xmlns="">
      <p:transition spd="slow" advTm="1305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" grpId="0" animBg="1"/>
      <p:bldP spid="183" grpId="0" animBg="1"/>
      <p:bldP spid="149" grpId="0" animBg="1"/>
      <p:bldP spid="190" grpId="0"/>
      <p:bldP spid="207" grpId="0"/>
      <p:bldP spid="20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06829" y="6494411"/>
            <a:ext cx="2133600" cy="365125"/>
          </a:xfrm>
        </p:spPr>
        <p:txBody>
          <a:bodyPr/>
          <a:lstStyle/>
          <a:p>
            <a:fld id="{42FD3653-FC6B-458C-BF87-0A6BC69CD764}" type="slidenum">
              <a:rPr lang="en-US" smtClean="0">
                <a:latin typeface="Calibri" pitchFamily="34" charset="0"/>
                <a:cs typeface="Calibri" pitchFamily="34" charset="0"/>
              </a:rPr>
              <a:t>2</a:t>
            </a:fld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0" y="0"/>
            <a:ext cx="9144000" cy="680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Cluster Computing</a:t>
            </a:r>
          </a:p>
        </p:txBody>
      </p:sp>
      <p:cxnSp>
        <p:nvCxnSpPr>
          <p:cNvPr id="18" name="Straight Arrow Connector 17"/>
          <p:cNvCxnSpPr>
            <a:stCxn id="38" idx="3"/>
            <a:endCxn id="37" idx="3"/>
          </p:cNvCxnSpPr>
          <p:nvPr/>
        </p:nvCxnSpPr>
        <p:spPr>
          <a:xfrm flipV="1">
            <a:off x="6245492" y="4903410"/>
            <a:ext cx="599617" cy="295105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38" idx="3"/>
            <a:endCxn id="43" idx="3"/>
          </p:cNvCxnSpPr>
          <p:nvPr/>
        </p:nvCxnSpPr>
        <p:spPr>
          <a:xfrm>
            <a:off x="6245492" y="5198515"/>
            <a:ext cx="1094899" cy="23920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43" idx="3"/>
            <a:endCxn id="44" idx="3"/>
          </p:cNvCxnSpPr>
          <p:nvPr/>
        </p:nvCxnSpPr>
        <p:spPr>
          <a:xfrm flipV="1">
            <a:off x="7340391" y="4233469"/>
            <a:ext cx="166495" cy="1204253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44" idx="3"/>
            <a:endCxn id="36" idx="3"/>
          </p:cNvCxnSpPr>
          <p:nvPr/>
        </p:nvCxnSpPr>
        <p:spPr>
          <a:xfrm flipH="1" flipV="1">
            <a:off x="6978881" y="3863225"/>
            <a:ext cx="528005" cy="370244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37" idx="3"/>
            <a:endCxn id="36" idx="3"/>
          </p:cNvCxnSpPr>
          <p:nvPr/>
        </p:nvCxnSpPr>
        <p:spPr>
          <a:xfrm flipV="1">
            <a:off x="6845109" y="3863225"/>
            <a:ext cx="133772" cy="1040185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37" idx="3"/>
            <a:endCxn id="44" idx="3"/>
          </p:cNvCxnSpPr>
          <p:nvPr/>
        </p:nvCxnSpPr>
        <p:spPr>
          <a:xfrm flipV="1">
            <a:off x="6845109" y="4233469"/>
            <a:ext cx="661777" cy="66994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37" idx="3"/>
            <a:endCxn id="35" idx="3"/>
          </p:cNvCxnSpPr>
          <p:nvPr/>
        </p:nvCxnSpPr>
        <p:spPr>
          <a:xfrm flipH="1" flipV="1">
            <a:off x="6339207" y="4238394"/>
            <a:ext cx="505902" cy="66501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5662824" y="3884014"/>
            <a:ext cx="274320" cy="5883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n 26"/>
          <p:cNvSpPr/>
          <p:nvPr/>
        </p:nvSpPr>
        <p:spPr>
          <a:xfrm>
            <a:off x="4985743" y="3517076"/>
            <a:ext cx="640080" cy="1626832"/>
          </a:xfrm>
          <a:prstGeom prst="can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5959869" y="3031332"/>
            <a:ext cx="1865870" cy="2506191"/>
          </a:xfrm>
          <a:prstGeom prst="roundRect">
            <a:avLst/>
          </a:pr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7883135" y="4290016"/>
            <a:ext cx="27432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6150174" y="3001544"/>
                <a:ext cx="334999" cy="55399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i="1" dirty="0" smtClean="0">
                          <a:latin typeface="Cambria Math"/>
                          <a:cs typeface="Calibri" pitchFamily="34" charset="0"/>
                        </a:rPr>
                        <m:t>𝐹</m:t>
                      </m:r>
                    </m:oMath>
                  </m:oMathPara>
                </a14:m>
                <a:endParaRPr lang="en-US" sz="30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0174" y="3001544"/>
                <a:ext cx="334999" cy="55399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Can 31"/>
          <p:cNvSpPr/>
          <p:nvPr/>
        </p:nvSpPr>
        <p:spPr>
          <a:xfrm>
            <a:off x="8187513" y="3880334"/>
            <a:ext cx="640080" cy="807541"/>
          </a:xfrm>
          <a:prstGeom prst="can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5101212" y="4029261"/>
                <a:ext cx="334999" cy="55399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dirty="0" smtClean="0">
                          <a:latin typeface="Cambria Math"/>
                          <a:cs typeface="Calibri" pitchFamily="34" charset="0"/>
                        </a:rPr>
                        <m:t>𝑥</m:t>
                      </m:r>
                    </m:oMath>
                  </m:oMathPara>
                </a14:m>
                <a:endParaRPr lang="en-US" sz="30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1212" y="4029261"/>
                <a:ext cx="334999" cy="55399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8290625" y="4011276"/>
                <a:ext cx="334999" cy="55399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dirty="0" smtClean="0">
                          <a:latin typeface="Cambria Math"/>
                          <a:cs typeface="Calibri" pitchFamily="34" charset="0"/>
                        </a:rPr>
                        <m:t>𝑦</m:t>
                      </m:r>
                    </m:oMath>
                  </m:oMathPara>
                </a14:m>
                <a:endParaRPr lang="en-US" sz="30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0625" y="4011276"/>
                <a:ext cx="334999" cy="55399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Cube 34"/>
          <p:cNvSpPr/>
          <p:nvPr/>
        </p:nvSpPr>
        <p:spPr>
          <a:xfrm>
            <a:off x="6185939" y="3598314"/>
            <a:ext cx="365760" cy="640080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ube 35"/>
          <p:cNvSpPr/>
          <p:nvPr/>
        </p:nvSpPr>
        <p:spPr>
          <a:xfrm>
            <a:off x="6825613" y="3223145"/>
            <a:ext cx="365760" cy="640080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Cube 36"/>
          <p:cNvSpPr/>
          <p:nvPr/>
        </p:nvSpPr>
        <p:spPr>
          <a:xfrm>
            <a:off x="6691841" y="4263330"/>
            <a:ext cx="365760" cy="640080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Cube 37"/>
          <p:cNvSpPr/>
          <p:nvPr/>
        </p:nvSpPr>
        <p:spPr>
          <a:xfrm>
            <a:off x="6092224" y="4558435"/>
            <a:ext cx="365760" cy="640080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Cube 42"/>
          <p:cNvSpPr/>
          <p:nvPr/>
        </p:nvSpPr>
        <p:spPr>
          <a:xfrm>
            <a:off x="7187123" y="4797642"/>
            <a:ext cx="365760" cy="640080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ube 43"/>
          <p:cNvSpPr/>
          <p:nvPr/>
        </p:nvSpPr>
        <p:spPr>
          <a:xfrm>
            <a:off x="7353618" y="3593389"/>
            <a:ext cx="365760" cy="640080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5671501" y="4095244"/>
            <a:ext cx="27432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5671545" y="4662607"/>
            <a:ext cx="274320" cy="72828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5671500" y="4291769"/>
            <a:ext cx="27432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5671566" y="4465482"/>
            <a:ext cx="274320" cy="77546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7883135" y="4435660"/>
            <a:ext cx="274320" cy="66842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7883135" y="4103662"/>
            <a:ext cx="274320" cy="33691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an 56"/>
          <p:cNvSpPr/>
          <p:nvPr/>
        </p:nvSpPr>
        <p:spPr>
          <a:xfrm>
            <a:off x="684741" y="3550423"/>
            <a:ext cx="640080" cy="1022517"/>
          </a:xfrm>
          <a:prstGeom prst="can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Can 64"/>
          <p:cNvSpPr/>
          <p:nvPr/>
        </p:nvSpPr>
        <p:spPr>
          <a:xfrm>
            <a:off x="2787676" y="3728172"/>
            <a:ext cx="640080" cy="671770"/>
          </a:xfrm>
          <a:prstGeom prst="can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Rectangle 65"/>
              <p:cNvSpPr/>
              <p:nvPr/>
            </p:nvSpPr>
            <p:spPr>
              <a:xfrm>
                <a:off x="800210" y="3801485"/>
                <a:ext cx="334999" cy="55399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dirty="0" smtClean="0">
                          <a:latin typeface="Cambria Math"/>
                          <a:cs typeface="Calibri" pitchFamily="34" charset="0"/>
                        </a:rPr>
                        <m:t>𝑥</m:t>
                      </m:r>
                    </m:oMath>
                  </m:oMathPara>
                </a14:m>
                <a:endParaRPr lang="en-US" sz="30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66" name="Rectangle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210" y="3801485"/>
                <a:ext cx="334999" cy="55399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Rectangle 66"/>
              <p:cNvSpPr/>
              <p:nvPr/>
            </p:nvSpPr>
            <p:spPr>
              <a:xfrm>
                <a:off x="2890788" y="3801485"/>
                <a:ext cx="334999" cy="55399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dirty="0" smtClean="0">
                          <a:latin typeface="Cambria Math"/>
                          <a:cs typeface="Calibri" pitchFamily="34" charset="0"/>
                        </a:rPr>
                        <m:t>𝑦</m:t>
                      </m:r>
                    </m:oMath>
                  </m:oMathPara>
                </a14:m>
                <a:endParaRPr lang="en-US" sz="30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67" name="Rectangle 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0788" y="3801485"/>
                <a:ext cx="334999" cy="55399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Cube 67"/>
          <p:cNvSpPr/>
          <p:nvPr/>
        </p:nvSpPr>
        <p:spPr>
          <a:xfrm>
            <a:off x="1698188" y="3350734"/>
            <a:ext cx="778220" cy="1282271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Arrow Connector 55"/>
          <p:cNvCxnSpPr>
            <a:stCxn id="57" idx="4"/>
            <a:endCxn id="68" idx="2"/>
          </p:cNvCxnSpPr>
          <p:nvPr/>
        </p:nvCxnSpPr>
        <p:spPr>
          <a:xfrm flipV="1">
            <a:off x="1324821" y="4054874"/>
            <a:ext cx="373367" cy="6808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68" idx="4"/>
            <a:endCxn id="65" idx="2"/>
          </p:cNvCxnSpPr>
          <p:nvPr/>
        </p:nvCxnSpPr>
        <p:spPr>
          <a:xfrm>
            <a:off x="2350399" y="4054874"/>
            <a:ext cx="437277" cy="9183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268931" y="804168"/>
                <a:ext cx="8606139" cy="1384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latin typeface="Calibri" pitchFamily="34" charset="0"/>
                    <a:cs typeface="Calibri" pitchFamily="34" charset="0"/>
                  </a:rPr>
                  <a:t>Computing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solidFill>
                          <a:srgbClr val="0000FF"/>
                        </a:solidFill>
                        <a:latin typeface="Cambria Math"/>
                        <a:cs typeface="Calibri" pitchFamily="34" charset="0"/>
                      </a:rPr>
                      <m:t>𝑦</m:t>
                    </m:r>
                    <m:box>
                      <m:boxPr>
                        <m:ctrlPr>
                          <a:rPr lang="en-US" sz="2800" i="1" dirty="0" smtClean="0">
                            <a:solidFill>
                              <a:srgbClr val="0000FF"/>
                            </a:solidFill>
                            <a:latin typeface="Cambria Math"/>
                            <a:cs typeface="Calibri" pitchFamily="34" charset="0"/>
                          </a:rPr>
                        </m:ctrlPr>
                      </m:boxPr>
                      <m:e>
                        <m:r>
                          <a:rPr lang="en-US" sz="2800" i="1" dirty="0" smtClean="0">
                            <a:solidFill>
                              <a:srgbClr val="0000FF"/>
                            </a:solidFill>
                            <a:latin typeface="Cambria Math"/>
                            <a:cs typeface="Calibri" pitchFamily="34" charset="0"/>
                          </a:rPr>
                          <m:t>≔</m:t>
                        </m:r>
                      </m:e>
                    </m:box>
                    <m:r>
                      <a:rPr lang="en-US" sz="2800" i="1" dirty="0" smtClean="0">
                        <a:solidFill>
                          <a:srgbClr val="0000FF"/>
                        </a:solidFill>
                        <a:latin typeface="Cambria Math"/>
                        <a:cs typeface="Calibri" pitchFamily="34" charset="0"/>
                      </a:rPr>
                      <m:t>𝐹</m:t>
                    </m:r>
                    <m:r>
                      <a:rPr lang="en-US" sz="2800" i="1" dirty="0" smtClean="0">
                        <a:solidFill>
                          <a:srgbClr val="0000FF"/>
                        </a:solidFill>
                        <a:latin typeface="Cambria Math"/>
                        <a:cs typeface="Calibri" pitchFamily="34" charset="0"/>
                      </a:rPr>
                      <m:t>(</m:t>
                    </m:r>
                    <m:r>
                      <a:rPr lang="en-US" sz="2800" i="1" dirty="0" smtClean="0">
                        <a:solidFill>
                          <a:srgbClr val="0000FF"/>
                        </a:solidFill>
                        <a:latin typeface="Cambria Math"/>
                        <a:cs typeface="Calibri" pitchFamily="34" charset="0"/>
                      </a:rPr>
                      <m:t>𝑥</m:t>
                    </m:r>
                    <m:r>
                      <a:rPr lang="en-US" sz="2800" i="1" dirty="0" smtClean="0">
                        <a:solidFill>
                          <a:srgbClr val="0000FF"/>
                        </a:solidFill>
                        <a:latin typeface="Cambria Math"/>
                        <a:cs typeface="Calibri" pitchFamily="34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Calibri" pitchFamily="34" charset="0"/>
                    <a:cs typeface="Calibri" pitchFamily="34" charset="0"/>
                  </a:rPr>
                  <a:t> by using machines </a:t>
                </a:r>
                <a:r>
                  <a:rPr lang="en-US" sz="2800" dirty="0">
                    <a:latin typeface="Calibri" pitchFamily="34" charset="0"/>
                    <a:cs typeface="Calibri" pitchFamily="34" charset="0"/>
                  </a:rPr>
                  <a:t>connected via </a:t>
                </a:r>
                <a:r>
                  <a:rPr lang="en-US" sz="2800" dirty="0" smtClean="0">
                    <a:latin typeface="Calibri" pitchFamily="34" charset="0"/>
                    <a:cs typeface="Calibri" pitchFamily="34" charset="0"/>
                  </a:rPr>
                  <a:t>a</a:t>
                </a:r>
              </a:p>
              <a:p>
                <a:r>
                  <a:rPr lang="en-US" sz="2800" dirty="0" smtClean="0">
                    <a:latin typeface="Calibri" pitchFamily="34" charset="0"/>
                    <a:cs typeface="Calibri" pitchFamily="34" charset="0"/>
                  </a:rPr>
                  <a:t>network, and </a:t>
                </a:r>
                <a:r>
                  <a:rPr lang="en-US" sz="2800" dirty="0">
                    <a:latin typeface="Calibri" pitchFamily="34" charset="0"/>
                    <a:cs typeface="Calibri" pitchFamily="34" charset="0"/>
                  </a:rPr>
                  <a:t>each </a:t>
                </a:r>
                <a:r>
                  <a:rPr lang="en-US" sz="2800" dirty="0" smtClean="0">
                    <a:latin typeface="Calibri" pitchFamily="34" charset="0"/>
                    <a:cs typeface="Calibri" pitchFamily="34" charset="0"/>
                  </a:rPr>
                  <a:t>machine </a:t>
                </a:r>
                <a:r>
                  <a:rPr lang="en-US" sz="2800" dirty="0">
                    <a:latin typeface="Calibri" pitchFamily="34" charset="0"/>
                    <a:cs typeface="Calibri" pitchFamily="34" charset="0"/>
                  </a:rPr>
                  <a:t>performs local </a:t>
                </a:r>
                <a:r>
                  <a:rPr lang="en-US" sz="2800" dirty="0" smtClean="0">
                    <a:latin typeface="Calibri" pitchFamily="34" charset="0"/>
                    <a:cs typeface="Calibri" pitchFamily="34" charset="0"/>
                  </a:rPr>
                  <a:t>computations</a:t>
                </a:r>
              </a:p>
              <a:p>
                <a:r>
                  <a:rPr lang="en-US" sz="2800" dirty="0" smtClean="0">
                    <a:latin typeface="Calibri" pitchFamily="34" charset="0"/>
                    <a:cs typeface="Calibri" pitchFamily="34" charset="0"/>
                  </a:rPr>
                  <a:t>as </a:t>
                </a:r>
                <a:r>
                  <a:rPr lang="en-US" sz="2800" dirty="0">
                    <a:latin typeface="Calibri" pitchFamily="34" charset="0"/>
                    <a:cs typeface="Calibri" pitchFamily="34" charset="0"/>
                  </a:rPr>
                  <a:t>coordinated via messages with other </a:t>
                </a:r>
                <a:r>
                  <a:rPr lang="en-US" sz="2800" dirty="0" smtClean="0">
                    <a:latin typeface="Calibri" pitchFamily="34" charset="0"/>
                    <a:cs typeface="Calibri" pitchFamily="34" charset="0"/>
                  </a:rPr>
                  <a:t>machines.</a:t>
                </a:r>
                <a:endParaRPr lang="en-US" sz="2800" u="sng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931" y="804168"/>
                <a:ext cx="8606139" cy="1384995"/>
              </a:xfrm>
              <a:prstGeom prst="rect">
                <a:avLst/>
              </a:prstGeom>
              <a:blipFill rotWithShape="1">
                <a:blip r:embed="rId9"/>
                <a:stretch>
                  <a:fillRect l="-1416" t="-3965" b="-11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Rectangle 70"/>
          <p:cNvSpPr/>
          <p:nvPr/>
        </p:nvSpPr>
        <p:spPr>
          <a:xfrm>
            <a:off x="857388" y="2447109"/>
            <a:ext cx="24032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single machine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5500651" y="2447109"/>
            <a:ext cx="27958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computer cluster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Rectangle 63"/>
              <p:cNvSpPr/>
              <p:nvPr/>
            </p:nvSpPr>
            <p:spPr>
              <a:xfrm>
                <a:off x="1854153" y="3793264"/>
                <a:ext cx="334999" cy="52322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dirty="0" smtClean="0">
                          <a:latin typeface="Cambria Math"/>
                          <a:cs typeface="Calibri" pitchFamily="34" charset="0"/>
                        </a:rPr>
                        <m:t>𝐹</m:t>
                      </m:r>
                    </m:oMath>
                  </m:oMathPara>
                </a14:m>
                <a:endParaRPr lang="en-US" sz="28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64" name="Rectangle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4153" y="3793264"/>
                <a:ext cx="334999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Rectangle 72"/>
          <p:cNvSpPr/>
          <p:nvPr/>
        </p:nvSpPr>
        <p:spPr>
          <a:xfrm>
            <a:off x="302961" y="5962922"/>
            <a:ext cx="50914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Why is cluster computing useful?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5531972" y="5962922"/>
            <a:ext cx="2778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cost, scalability, …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3881316" y="3726338"/>
            <a:ext cx="7950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VS.</a:t>
            </a:r>
            <a:endParaRPr lang="en-US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367803" y="2447109"/>
            <a:ext cx="3382393" cy="3201568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4803667" y="2428477"/>
            <a:ext cx="4189863" cy="3201568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574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105"/>
    </mc:Choice>
    <mc:Fallback xmlns="">
      <p:transition spd="slow" advTm="511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1" grpId="0"/>
      <p:bldP spid="32" grpId="0" animBg="1"/>
      <p:bldP spid="33" grpId="0"/>
      <p:bldP spid="34" grpId="0"/>
      <p:bldP spid="35" grpId="0" animBg="1"/>
      <p:bldP spid="36" grpId="0" animBg="1"/>
      <p:bldP spid="37" grpId="0" animBg="1"/>
      <p:bldP spid="38" grpId="0" animBg="1"/>
      <p:bldP spid="43" grpId="0" animBg="1"/>
      <p:bldP spid="44" grpId="0" animBg="1"/>
      <p:bldP spid="57" grpId="0" animBg="1"/>
      <p:bldP spid="65" grpId="0" animBg="1"/>
      <p:bldP spid="66" grpId="0"/>
      <p:bldP spid="67" grpId="0"/>
      <p:bldP spid="68" grpId="0" animBg="1"/>
      <p:bldP spid="69" grpId="0"/>
      <p:bldP spid="71" grpId="0"/>
      <p:bldP spid="72" grpId="0"/>
      <p:bldP spid="64" grpId="0"/>
      <p:bldP spid="73" grpId="0"/>
      <p:bldP spid="74" grpId="0"/>
      <p:bldP spid="75" grpId="0"/>
      <p:bldP spid="76" grpId="0" animBg="1"/>
      <p:bldP spid="7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83389" y="2597843"/>
            <a:ext cx="3780058" cy="1600438"/>
          </a:xfrm>
          <a:prstGeom prst="rect">
            <a:avLst/>
          </a:prstGeom>
          <a:noFill/>
          <a:ln w="38100">
            <a:noFill/>
          </a:ln>
          <a:effectLst/>
        </p:spPr>
        <p:txBody>
          <a:bodyPr wrap="square" tIns="182880" bIns="182880">
            <a:spAutoFit/>
          </a:bodyPr>
          <a:lstStyle/>
          <a:p>
            <a:r>
              <a:rPr lang="en-US" sz="80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Thanks!</a:t>
            </a:r>
            <a:endParaRPr lang="en-US" sz="80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06829" y="6494411"/>
            <a:ext cx="2133600" cy="365125"/>
          </a:xfrm>
        </p:spPr>
        <p:txBody>
          <a:bodyPr/>
          <a:lstStyle/>
          <a:p>
            <a:fld id="{42FD3653-FC6B-458C-BF87-0A6BC69CD764}" type="slidenum">
              <a:rPr lang="en-US" smtClean="0">
                <a:latin typeface="Calibri" pitchFamily="34" charset="0"/>
                <a:cs typeface="Calibri" pitchFamily="34" charset="0"/>
              </a:rPr>
              <a:t>20</a:t>
            </a:fld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0066" y="5534561"/>
            <a:ext cx="872386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4000" b="1" dirty="0" smtClean="0">
                <a:solidFill>
                  <a:srgbClr val="0000FF"/>
                </a:solidFill>
                <a:latin typeface="Calibri"/>
                <a:cs typeface="Arial" pitchFamily="34" charset="0"/>
              </a:rPr>
              <a:t>Full version: </a:t>
            </a:r>
            <a:r>
              <a:rPr lang="en-US" sz="4000" b="1" dirty="0" err="1" smtClean="0">
                <a:solidFill>
                  <a:srgbClr val="0000FF"/>
                </a:solidFill>
                <a:latin typeface="Calibri"/>
                <a:cs typeface="Arial" pitchFamily="34" charset="0"/>
              </a:rPr>
              <a:t>ePrint</a:t>
            </a:r>
            <a:r>
              <a:rPr lang="en-US" sz="4000" b="1" dirty="0" smtClean="0">
                <a:solidFill>
                  <a:srgbClr val="0000FF"/>
                </a:solidFill>
                <a:latin typeface="Calibri"/>
                <a:cs typeface="Arial" pitchFamily="34" charset="0"/>
              </a:rPr>
              <a:t> </a:t>
            </a:r>
            <a:r>
              <a:rPr lang="en-US" sz="4000" b="1" dirty="0" smtClean="0">
                <a:solidFill>
                  <a:srgbClr val="0000FF"/>
                </a:solidFill>
                <a:latin typeface="Calibri"/>
                <a:cs typeface="Arial" pitchFamily="34" charset="0"/>
              </a:rPr>
              <a:t>2015/377</a:t>
            </a:r>
            <a:endParaRPr lang="en-US" sz="4000" b="1" dirty="0" smtClean="0">
              <a:solidFill>
                <a:srgbClr val="0000FF"/>
              </a:solidFill>
              <a:latin typeface="Calibri"/>
              <a:cs typeface="Arial" pitchFamily="34" charset="0"/>
            </a:endParaRPr>
          </a:p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/>
                <a:cs typeface="Arial" pitchFamily="34" charset="0"/>
              </a:rPr>
              <a:t>Code: </a:t>
            </a:r>
            <a:r>
              <a:rPr lang="en-US" sz="3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github.com/</a:t>
            </a:r>
            <a:r>
              <a:rPr lang="en-US" sz="3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scipr</a:t>
            </a:r>
            <a:r>
              <a:rPr lang="en-US" sz="3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-lab/</a:t>
            </a:r>
            <a:r>
              <a:rPr lang="en-US" sz="3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libsnark</a:t>
            </a:r>
            <a:endParaRPr lang="en-US" sz="3000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72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394"/>
    </mc:Choice>
    <mc:Fallback xmlns="">
      <p:transition spd="slow" advTm="13394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83389" y="2597843"/>
            <a:ext cx="3780058" cy="1600438"/>
          </a:xfrm>
          <a:prstGeom prst="rect">
            <a:avLst/>
          </a:prstGeom>
          <a:noFill/>
          <a:ln w="38100">
            <a:noFill/>
          </a:ln>
          <a:effectLst/>
        </p:spPr>
        <p:txBody>
          <a:bodyPr wrap="square" tIns="182880" bIns="182880">
            <a:spAutoFit/>
          </a:bodyPr>
          <a:lstStyle/>
          <a:p>
            <a:r>
              <a:rPr lang="en-US" sz="80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Thanks!</a:t>
            </a:r>
            <a:endParaRPr lang="en-US" sz="80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06829" y="6494411"/>
            <a:ext cx="2133600" cy="365125"/>
          </a:xfrm>
        </p:spPr>
        <p:txBody>
          <a:bodyPr/>
          <a:lstStyle/>
          <a:p>
            <a:fld id="{42FD3653-FC6B-458C-BF87-0A6BC69CD764}" type="slidenum">
              <a:rPr lang="en-US" smtClean="0">
                <a:latin typeface="Calibri" pitchFamily="34" charset="0"/>
                <a:cs typeface="Calibri" pitchFamily="34" charset="0"/>
              </a:rPr>
              <a:t>21</a:t>
            </a:fld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0066" y="5534561"/>
            <a:ext cx="872386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4000" b="1" dirty="0" smtClean="0">
                <a:solidFill>
                  <a:srgbClr val="0000FF"/>
                </a:solidFill>
                <a:latin typeface="Calibri"/>
                <a:cs typeface="Arial" pitchFamily="34" charset="0"/>
              </a:rPr>
              <a:t>Full version: </a:t>
            </a:r>
            <a:r>
              <a:rPr lang="en-US" sz="4000" b="1" dirty="0" err="1" smtClean="0">
                <a:solidFill>
                  <a:srgbClr val="0000FF"/>
                </a:solidFill>
                <a:latin typeface="Calibri"/>
                <a:cs typeface="Arial" pitchFamily="34" charset="0"/>
              </a:rPr>
              <a:t>ePrint</a:t>
            </a:r>
            <a:r>
              <a:rPr lang="en-US" sz="4000" b="1" dirty="0" smtClean="0">
                <a:solidFill>
                  <a:srgbClr val="0000FF"/>
                </a:solidFill>
                <a:latin typeface="Calibri"/>
                <a:cs typeface="Arial" pitchFamily="34" charset="0"/>
              </a:rPr>
              <a:t> </a:t>
            </a:r>
            <a:r>
              <a:rPr lang="en-US" sz="4000" b="1" dirty="0" smtClean="0">
                <a:solidFill>
                  <a:srgbClr val="0000FF"/>
                </a:solidFill>
                <a:latin typeface="Calibri"/>
                <a:cs typeface="Arial" pitchFamily="34" charset="0"/>
              </a:rPr>
              <a:t>2015/377</a:t>
            </a:r>
            <a:endParaRPr lang="en-US" sz="4000" b="1" dirty="0" smtClean="0">
              <a:solidFill>
                <a:srgbClr val="0000FF"/>
              </a:solidFill>
              <a:latin typeface="Calibri"/>
              <a:cs typeface="Arial" pitchFamily="34" charset="0"/>
            </a:endParaRPr>
          </a:p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/>
                <a:cs typeface="Arial" pitchFamily="34" charset="0"/>
              </a:rPr>
              <a:t>Code: </a:t>
            </a:r>
            <a:r>
              <a:rPr lang="en-US" sz="3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github.com/</a:t>
            </a:r>
            <a:r>
              <a:rPr lang="en-US" sz="3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scipr</a:t>
            </a:r>
            <a:r>
              <a:rPr lang="en-US" sz="3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-lab/</a:t>
            </a:r>
            <a:r>
              <a:rPr lang="en-US" sz="3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libsnark</a:t>
            </a:r>
            <a:endParaRPr lang="en-US" sz="3000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031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53"/>
    </mc:Choice>
    <mc:Fallback xmlns="">
      <p:transition spd="slow" advTm="12953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3653-FC6B-458C-BF87-0A6BC69CD76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7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06"/>
    </mc:Choice>
    <mc:Fallback xmlns="">
      <p:transition spd="slow" advTm="2706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D3653-FC6B-458C-BF87-0A6BC69CD76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76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06829" y="6494411"/>
            <a:ext cx="2133600" cy="365125"/>
          </a:xfrm>
        </p:spPr>
        <p:txBody>
          <a:bodyPr/>
          <a:lstStyle/>
          <a:p>
            <a:fld id="{42FD3653-FC6B-458C-BF87-0A6BC69CD764}" type="slidenum">
              <a:rPr lang="en-US" smtClean="0">
                <a:latin typeface="Calibri" pitchFamily="34" charset="0"/>
                <a:cs typeface="Calibri" pitchFamily="34" charset="0"/>
              </a:rPr>
              <a:t>3</a:t>
            </a:fld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" y="0"/>
            <a:ext cx="9143999" cy="10732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Non-Interactive</a:t>
            </a:r>
            <a:endParaRPr lang="en-US" sz="4000" b="1" dirty="0">
              <a:latin typeface="Calibri" pitchFamily="34" charset="0"/>
              <a:cs typeface="Calibri" pitchFamily="34" charset="0"/>
            </a:endParaRPr>
          </a:p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Zero Knowledge</a:t>
            </a:r>
            <a:endParaRPr lang="en-US" sz="40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81677" y="0"/>
            <a:ext cx="146232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>
                <a:latin typeface="Calibri" pitchFamily="34" charset="0"/>
                <a:cs typeface="Calibri" pitchFamily="34" charset="0"/>
              </a:rPr>
              <a:t>[GMR89]</a:t>
            </a:r>
          </a:p>
          <a:p>
            <a:pPr algn="r"/>
            <a:r>
              <a:rPr lang="en-US" sz="2400" dirty="0" smtClean="0">
                <a:latin typeface="Calibri" pitchFamily="34" charset="0"/>
                <a:cs typeface="Calibri" pitchFamily="34" charset="0"/>
              </a:rPr>
              <a:t>[BFM88]</a:t>
            </a:r>
          </a:p>
          <a:p>
            <a:pPr algn="r"/>
            <a:r>
              <a:rPr lang="en-US" sz="2400" dirty="0" smtClean="0">
                <a:latin typeface="Calibri" pitchFamily="34" charset="0"/>
                <a:cs typeface="Calibri" pitchFamily="34" charset="0"/>
              </a:rPr>
              <a:t>[NY90]</a:t>
            </a:r>
          </a:p>
          <a:p>
            <a:pPr algn="r"/>
            <a:r>
              <a:rPr lang="en-US" sz="2400" dirty="0" smtClean="0">
                <a:latin typeface="Calibri" pitchFamily="34" charset="0"/>
                <a:cs typeface="Calibri" pitchFamily="34" charset="0"/>
              </a:rPr>
              <a:t>[BDMP91]</a:t>
            </a:r>
          </a:p>
          <a:p>
            <a:pPr algn="r"/>
            <a:r>
              <a:rPr lang="en-US" sz="2400" dirty="0" smtClean="0">
                <a:latin typeface="Calibri" pitchFamily="34" charset="0"/>
                <a:cs typeface="Calibri" pitchFamily="34" charset="0"/>
              </a:rPr>
              <a:t>[FLS99]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ounded Rectangle 38"/>
              <p:cNvSpPr/>
              <p:nvPr/>
            </p:nvSpPr>
            <p:spPr>
              <a:xfrm>
                <a:off x="1396840" y="3671529"/>
                <a:ext cx="1645920" cy="164592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000" b="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 </m:t>
                      </m:r>
                      <m:r>
                        <a:rPr lang="en-US" sz="600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𝑃</m:t>
                      </m:r>
                    </m:oMath>
                  </m:oMathPara>
                </a14:m>
                <a:endParaRPr lang="en-US" sz="6000" dirty="0">
                  <a:solidFill>
                    <a:sysClr val="windowText" lastClr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39" name="Rounded 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6840" y="3671529"/>
                <a:ext cx="1645920" cy="164592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ounded Rectangle 39"/>
              <p:cNvSpPr/>
              <p:nvPr/>
            </p:nvSpPr>
            <p:spPr>
              <a:xfrm>
                <a:off x="6102869" y="3671529"/>
                <a:ext cx="1645920" cy="164592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200" dirty="0" smtClean="0">
                    <a:solidFill>
                      <a:sysClr val="windowText" lastClr="000000"/>
                    </a:solidFill>
                    <a:cs typeface="Calibri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6000" b="0" i="1" dirty="0" smtClean="0">
                        <a:solidFill>
                          <a:sysClr val="windowText" lastClr="000000"/>
                        </a:solidFill>
                        <a:latin typeface="Cambria Math"/>
                        <a:cs typeface="Calibri" pitchFamily="34" charset="0"/>
                      </a:rPr>
                      <m:t>𝑉</m:t>
                    </m:r>
                  </m:oMath>
                </a14:m>
                <a:endParaRPr lang="en-US" sz="6000" dirty="0">
                  <a:solidFill>
                    <a:sysClr val="windowText" lastClr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40" name="Rounded 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2869" y="3671529"/>
                <a:ext cx="1645920" cy="1645920"/>
              </a:xfrm>
              <a:prstGeom prst="round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/>
              <p:cNvSpPr/>
              <p:nvPr/>
            </p:nvSpPr>
            <p:spPr>
              <a:xfrm>
                <a:off x="4159250" y="2339111"/>
                <a:ext cx="825500" cy="34079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1" dirty="0" smtClean="0">
                          <a:solidFill>
                            <a:sysClr val="windowText" lastClr="000000"/>
                          </a:solidFill>
                          <a:latin typeface="Cambria Math"/>
                        </a:rPr>
                        <m:t>CRS</m:t>
                      </m:r>
                    </m:oMath>
                  </m:oMathPara>
                </a14:m>
                <a:endParaRPr lang="en-US" sz="2400" dirty="0" smtClean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9250" y="2339111"/>
                <a:ext cx="825500" cy="340792"/>
              </a:xfrm>
              <a:prstGeom prst="rect">
                <a:avLst/>
              </a:prstGeom>
              <a:blipFill rotWithShape="1">
                <a:blip r:embed="rId7"/>
                <a:stretch>
                  <a:fillRect b="-666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Curved Connector 44"/>
          <p:cNvCxnSpPr>
            <a:stCxn id="42" idx="0"/>
            <a:endCxn id="53" idx="1"/>
          </p:cNvCxnSpPr>
          <p:nvPr/>
        </p:nvCxnSpPr>
        <p:spPr>
          <a:xfrm rot="5400000" flipH="1" flipV="1">
            <a:off x="4904758" y="1592685"/>
            <a:ext cx="413669" cy="1079184"/>
          </a:xfrm>
          <a:prstGeom prst="curvedConnector2">
            <a:avLst/>
          </a:prstGeom>
          <a:ln w="38100">
            <a:solidFill>
              <a:schemeClr val="tx1"/>
            </a:solidFill>
            <a:prstDash val="solid"/>
            <a:headEnd type="triangle" w="lg" len="lg"/>
            <a:tailEnd type="non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59645" y="1452362"/>
            <a:ext cx="12418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CRS = </a:t>
            </a:r>
          </a:p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ommon</a:t>
            </a:r>
          </a:p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eference</a:t>
            </a:r>
          </a:p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tring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51" name="Curved Connector 50"/>
          <p:cNvCxnSpPr>
            <a:stCxn id="39" idx="0"/>
            <a:endCxn id="42" idx="1"/>
          </p:cNvCxnSpPr>
          <p:nvPr/>
        </p:nvCxnSpPr>
        <p:spPr>
          <a:xfrm rot="5400000" flipH="1" flipV="1">
            <a:off x="2608514" y="2120793"/>
            <a:ext cx="1162022" cy="1939450"/>
          </a:xfrm>
          <a:prstGeom prst="curvedConnector2">
            <a:avLst/>
          </a:prstGeom>
          <a:ln w="38100">
            <a:solidFill>
              <a:schemeClr val="tx1"/>
            </a:solidFill>
            <a:prstDash val="solid"/>
            <a:headEnd type="triangle" w="lg" len="lg"/>
            <a:tailEnd type="non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urved Connector 51"/>
          <p:cNvCxnSpPr>
            <a:stCxn id="40" idx="0"/>
            <a:endCxn id="42" idx="3"/>
          </p:cNvCxnSpPr>
          <p:nvPr/>
        </p:nvCxnSpPr>
        <p:spPr>
          <a:xfrm rot="16200000" flipV="1">
            <a:off x="5374279" y="2119978"/>
            <a:ext cx="1162022" cy="1941079"/>
          </a:xfrm>
          <a:prstGeom prst="curvedConnector2">
            <a:avLst/>
          </a:prstGeom>
          <a:ln w="38100">
            <a:solidFill>
              <a:schemeClr val="tx1"/>
            </a:solidFill>
            <a:prstDash val="solid"/>
            <a:headEnd type="triangle" w="lg" len="lg"/>
            <a:tailEnd type="non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Rounded Rectangle 52"/>
              <p:cNvSpPr/>
              <p:nvPr/>
            </p:nvSpPr>
            <p:spPr>
              <a:xfrm>
                <a:off x="5651184" y="1592214"/>
                <a:ext cx="667512" cy="66645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000" b="0" i="0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 </m:t>
                      </m:r>
                      <m:r>
                        <a:rPr lang="en-US" sz="3000" b="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𝐺</m:t>
                      </m:r>
                    </m:oMath>
                  </m:oMathPara>
                </a14:m>
                <a:endParaRPr lang="en-US" sz="3000" i="1" dirty="0">
                  <a:solidFill>
                    <a:sysClr val="windowText" lastClr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53" name="Rounded Rectangle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1184" y="1592214"/>
                <a:ext cx="667512" cy="666455"/>
              </a:xfrm>
              <a:prstGeom prst="round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Straight Arrow Connector 57"/>
          <p:cNvCxnSpPr/>
          <p:nvPr/>
        </p:nvCxnSpPr>
        <p:spPr>
          <a:xfrm>
            <a:off x="3035575" y="4563311"/>
            <a:ext cx="3060109" cy="0"/>
          </a:xfrm>
          <a:prstGeom prst="straightConnector1">
            <a:avLst/>
          </a:prstGeom>
          <a:ln w="3810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endCxn id="53" idx="3"/>
          </p:cNvCxnSpPr>
          <p:nvPr/>
        </p:nvCxnSpPr>
        <p:spPr>
          <a:xfrm flipH="1">
            <a:off x="6318696" y="1925441"/>
            <a:ext cx="419205" cy="1"/>
          </a:xfrm>
          <a:prstGeom prst="straightConnector1">
            <a:avLst/>
          </a:prstGeom>
          <a:ln w="3810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930811" y="5746873"/>
                <a:ext cx="728237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err="1" smtClean="0">
                    <a:latin typeface="Calibri" pitchFamily="34" charset="0"/>
                    <a:cs typeface="Calibri" pitchFamily="34" charset="0"/>
                  </a:rPr>
                  <a:t>Thm</a:t>
                </a:r>
                <a:r>
                  <a:rPr lang="en-US" sz="3200" b="1" dirty="0"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en-US" sz="3200" b="1" dirty="0" smtClean="0">
                    <a:latin typeface="Calibri" pitchFamily="34" charset="0"/>
                    <a:cs typeface="Calibri" pitchFamily="34" charset="0"/>
                  </a:rPr>
                  <a:t>[classical]: </a:t>
                </a:r>
                <a:r>
                  <a:rPr lang="en-US" sz="3200" dirty="0" smtClean="0">
                    <a:latin typeface="Calibri" pitchFamily="34" charset="0"/>
                    <a:cs typeface="Calibri" pitchFamily="34" charset="0"/>
                  </a:rPr>
                  <a:t>there is NIZK for all </a:t>
                </a:r>
                <a14:m>
                  <m:oMath xmlns:m="http://schemas.openxmlformats.org/officeDocument/2006/math">
                    <m:r>
                      <a:rPr lang="en-US" sz="3200" i="1" dirty="0" smtClean="0">
                        <a:latin typeface="Cambria Math"/>
                        <a:cs typeface="Calibri" pitchFamily="34" charset="0"/>
                      </a:rPr>
                      <m:t>𝐿</m:t>
                    </m:r>
                  </m:oMath>
                </a14:m>
                <a:r>
                  <a:rPr lang="en-US" sz="3200" dirty="0" smtClean="0">
                    <a:latin typeface="Calibri" pitchFamily="34" charset="0"/>
                    <a:cs typeface="Calibri" pitchFamily="34" charset="0"/>
                  </a:rPr>
                  <a:t> in NP</a:t>
                </a:r>
                <a:endParaRPr lang="en-US" sz="2800" u="sng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811" y="5746873"/>
                <a:ext cx="7282378" cy="584775"/>
              </a:xfrm>
              <a:prstGeom prst="rect">
                <a:avLst/>
              </a:prstGeom>
              <a:blipFill rotWithShape="1">
                <a:blip r:embed="rId10"/>
                <a:stretch>
                  <a:fillRect l="-2178" t="-12500" r="-201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" descr="Money icon set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6000" b="24500" l="3500" r="27000">
                        <a14:foregroundMark x1="9500" y1="12750" x2="12000" y2="19000"/>
                        <a14:foregroundMark x1="14750" y1="18250" x2="19500" y2="14000"/>
                        <a14:foregroundMark x1="19500" y1="13500" x2="18000" y2="18000"/>
                        <a14:foregroundMark x1="19000" y1="11500" x2="19000" y2="11500"/>
                        <a14:foregroundMark x1="17250" y1="11000" x2="17250" y2="11000"/>
                        <a14:foregroundMark x1="9500" y1="12250" x2="9500" y2="12250"/>
                        <a14:foregroundMark x1="8000" y1="17250" x2="8000" y2="17250"/>
                        <a14:foregroundMark x1="7500" y1="15500" x2="8000" y2="12000"/>
                        <a14:foregroundMark x1="12750" y1="18750" x2="12250" y2="20250"/>
                        <a14:foregroundMark x1="10000" y1="19250" x2="10750" y2="20500"/>
                        <a14:foregroundMark x1="22000" y1="18250" x2="22000" y2="11500"/>
                        <a14:foregroundMark x1="11000" y1="14000" x2="17000" y2="14000"/>
                        <a14:foregroundMark x1="18500" y1="10000" x2="13500" y2="12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73" t="7589" r="75827" b="76959"/>
          <a:stretch/>
        </p:blipFill>
        <p:spPr bwMode="auto">
          <a:xfrm>
            <a:off x="6762615" y="1691514"/>
            <a:ext cx="544996" cy="467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2860828" y="29270"/>
            <a:ext cx="3606151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solidFill>
                <a:sysClr val="windowText" lastClr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748789" y="460848"/>
            <a:ext cx="1803075" cy="1478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solidFill>
                <a:sysClr val="windowText" lastClr="000000"/>
              </a:solidFill>
              <a:latin typeface="Calibri" pitchFamily="34" charset="0"/>
              <a:cs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3622543" y="4158423"/>
                <a:ext cx="1861861" cy="32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9144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 </m:t>
                      </m:r>
                      <m:r>
                        <a:rPr lang="en-US" sz="2800" b="0" i="1" dirty="0" smtClean="0">
                          <a:solidFill>
                            <a:sysClr val="windowText" lastClr="000000"/>
                          </a:solidFill>
                          <a:latin typeface="Cambria Math"/>
                          <a:cs typeface="Calibri" pitchFamily="34" charset="0"/>
                        </a:rPr>
                        <m:t>𝜋</m:t>
                      </m:r>
                    </m:oMath>
                  </m:oMathPara>
                </a14:m>
                <a:endParaRPr lang="en-US" sz="2800" dirty="0" smtClean="0">
                  <a:solidFill>
                    <a:sysClr val="windowText" lastClr="00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2543" y="4158423"/>
                <a:ext cx="1861861" cy="32004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ounded Rectangular Callout 40"/>
              <p:cNvSpPr/>
              <p:nvPr/>
            </p:nvSpPr>
            <p:spPr>
              <a:xfrm>
                <a:off x="3842417" y="4728310"/>
                <a:ext cx="1142333" cy="442674"/>
              </a:xfrm>
              <a:prstGeom prst="wedgeRoundRectCallout">
                <a:avLst>
                  <a:gd name="adj1" fmla="val -15516"/>
                  <a:gd name="adj2" fmla="val -129067"/>
                  <a:gd name="adj3" fmla="val 16667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anchor="ctr" anchorCtr="0">
                <a:spAutoFit/>
              </a:bodyPr>
              <a:lstStyle/>
              <a:p>
                <a:r>
                  <a:rPr lang="en-US" sz="2600" b="0" dirty="0" smtClean="0"/>
                  <a:t>“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/>
                      </a:rPr>
                      <m:t>𝑥</m:t>
                    </m:r>
                    <m:r>
                      <a:rPr lang="en-US" sz="2600" b="0" i="1" smtClean="0">
                        <a:latin typeface="Cambria Math"/>
                      </a:rPr>
                      <m:t>∈</m:t>
                    </m:r>
                    <m:r>
                      <a:rPr lang="en-US" sz="2600" b="0" i="1" smtClean="0">
                        <a:latin typeface="Cambria Math"/>
                      </a:rPr>
                      <m:t>𝐿</m:t>
                    </m:r>
                  </m:oMath>
                </a14:m>
                <a:r>
                  <a:rPr lang="en-US" sz="2600" dirty="0" smtClean="0"/>
                  <a:t>”</a:t>
                </a:r>
                <a:endParaRPr lang="en-US" sz="2600" dirty="0"/>
              </a:p>
            </p:txBody>
          </p:sp>
        </mc:Choice>
        <mc:Fallback xmlns="">
          <p:sp>
            <p:nvSpPr>
              <p:cNvPr id="41" name="Rounded Rectangular Callout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2417" y="4728310"/>
                <a:ext cx="1142333" cy="442674"/>
              </a:xfrm>
              <a:prstGeom prst="wedgeRoundRectCallout">
                <a:avLst>
                  <a:gd name="adj1" fmla="val -15516"/>
                  <a:gd name="adj2" fmla="val -129067"/>
                  <a:gd name="adj3" fmla="val 16667"/>
                </a:avLst>
              </a:prstGeom>
              <a:blipFill rotWithShape="1">
                <a:blip r:embed="rId14"/>
                <a:stretch>
                  <a:fillRect l="-14737" r="-14211" b="-2137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41383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105"/>
    </mc:Choice>
    <mc:Fallback xmlns="">
      <p:transition spd="slow" advTm="511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6" grpId="0"/>
      <p:bldP spid="53" grpId="0" animBg="1"/>
      <p:bldP spid="25" grpId="0"/>
      <p:bldP spid="22" grpId="0" animBg="1"/>
      <p:bldP spid="23" grpId="0" animBg="1"/>
      <p:bldP spid="21" grpId="0" animBg="1"/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06829" y="6494411"/>
            <a:ext cx="2133600" cy="365125"/>
          </a:xfrm>
        </p:spPr>
        <p:txBody>
          <a:bodyPr/>
          <a:lstStyle/>
          <a:p>
            <a:fld id="{42FD3653-FC6B-458C-BF87-0A6BC69CD764}" type="slidenum">
              <a:rPr lang="en-US" smtClean="0">
                <a:latin typeface="Calibri" pitchFamily="34" charset="0"/>
                <a:cs typeface="Calibri" pitchFamily="34" charset="0"/>
              </a:rPr>
              <a:t>4</a:t>
            </a:fld>
            <a:endParaRPr lang="en-US">
              <a:latin typeface="Calibri" pitchFamily="34" charset="0"/>
              <a:cs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/>
              <p:cNvSpPr/>
              <p:nvPr/>
            </p:nvSpPr>
            <p:spPr>
              <a:xfrm>
                <a:off x="844816" y="901694"/>
                <a:ext cx="7454368" cy="1815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dirty="0" smtClean="0">
                    <a:latin typeface="Calibri" pitchFamily="34" charset="0"/>
                    <a:cs typeface="Calibri" pitchFamily="34" charset="0"/>
                  </a:rPr>
                  <a:t>Are there NIZK proofs for statements of the form</a:t>
                </a:r>
              </a:p>
              <a:p>
                <a:pPr algn="ctr"/>
                <a:endParaRPr lang="en-US" sz="2800" dirty="0">
                  <a:latin typeface="Calibri" pitchFamily="34" charset="0"/>
                  <a:cs typeface="Calibri" pitchFamily="34" charset="0"/>
                </a:endParaRPr>
              </a:p>
              <a:p>
                <a:pPr algn="ctr"/>
                <a:endParaRPr lang="en-US" sz="2800" dirty="0">
                  <a:latin typeface="Calibri" pitchFamily="34" charset="0"/>
                  <a:cs typeface="Calibri" pitchFamily="34" charset="0"/>
                </a:endParaRPr>
              </a:p>
              <a:p>
                <a:pPr algn="ctr"/>
                <a:r>
                  <a:rPr lang="en-US" sz="2800" dirty="0" smtClean="0">
                    <a:latin typeface="Calibri" pitchFamily="34" charset="0"/>
                    <a:cs typeface="Calibri" pitchFamily="34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Calibri" pitchFamily="34" charset="0"/>
                      </a:rPr>
                      <m:t>𝐹</m:t>
                    </m:r>
                  </m:oMath>
                </a14:m>
                <a:r>
                  <a:rPr lang="en-US" sz="2800" dirty="0" smtClean="0">
                    <a:latin typeface="Calibri" pitchFamily="34" charset="0"/>
                    <a:cs typeface="Calibri" pitchFamily="34" charset="0"/>
                  </a:rPr>
                  <a:t> is a cluster computation?</a:t>
                </a:r>
                <a:endParaRPr lang="en-US" sz="2800" dirty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52" name="Rectangle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816" y="901694"/>
                <a:ext cx="7454368" cy="1815882"/>
              </a:xfrm>
              <a:prstGeom prst="rect">
                <a:avLst/>
              </a:prstGeom>
              <a:blipFill rotWithShape="1">
                <a:blip r:embed="rId4"/>
                <a:stretch>
                  <a:fillRect t="-3020" b="-8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Vertical Scroll 59"/>
              <p:cNvSpPr/>
              <p:nvPr/>
            </p:nvSpPr>
            <p:spPr>
              <a:xfrm>
                <a:off x="3164333" y="1492485"/>
                <a:ext cx="2815334" cy="625965"/>
              </a:xfrm>
              <a:prstGeom prst="verticalScroll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chemeClr val="tx1"/>
                        </a:solidFill>
                        <a:latin typeface="Cambria Math"/>
                        <a:cs typeface="Calibri" pitchFamily="34" charset="0"/>
                      </a:rPr>
                      <m:t>∃ </m:t>
                    </m:r>
                    <m:r>
                      <a:rPr lang="en-US" sz="2800" i="1" smtClean="0">
                        <a:solidFill>
                          <a:srgbClr val="0000FF"/>
                        </a:solidFill>
                        <a:latin typeface="Cambria Math"/>
                        <a:cs typeface="Calibri" pitchFamily="34" charset="0"/>
                      </a:rPr>
                      <m:t>𝑥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  <a:cs typeface="Calibri" pitchFamily="34" charset="0"/>
                  </a:rPr>
                  <a:t> s.t.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chemeClr val="tx1"/>
                        </a:solidFill>
                        <a:latin typeface="Cambria Math"/>
                        <a:cs typeface="Calibri" pitchFamily="34" charset="0"/>
                      </a:rPr>
                      <m:t>𝑦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/>
                        <a:cs typeface="Calibri" pitchFamily="34" charset="0"/>
                      </a:rPr>
                      <m:t>=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/>
                        <a:cs typeface="Calibri" pitchFamily="34" charset="0"/>
                      </a:rPr>
                      <m:t>𝐹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/>
                        <a:cs typeface="Calibri" pitchFamily="34" charset="0"/>
                      </a:rPr>
                      <m:t>(</m:t>
                    </m:r>
                    <m:r>
                      <a:rPr lang="en-US" sz="2800" i="1" smtClean="0">
                        <a:solidFill>
                          <a:srgbClr val="0000FF"/>
                        </a:solidFill>
                        <a:latin typeface="Cambria Math"/>
                        <a:cs typeface="Calibri" pitchFamily="34" charset="0"/>
                      </a:rPr>
                      <m:t>𝑥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/>
                        <a:cs typeface="Calibri" pitchFamily="34" charset="0"/>
                      </a:rPr>
                      <m:t>)</m:t>
                    </m:r>
                  </m:oMath>
                </a14:m>
                <a:endParaRPr lang="en-US" sz="2800" dirty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60" name="Vertical Scroll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4333" y="1492485"/>
                <a:ext cx="2815334" cy="625965"/>
              </a:xfrm>
              <a:prstGeom prst="verticalScroll">
                <a:avLst/>
              </a:prstGeom>
              <a:blipFill rotWithShape="1">
                <a:blip r:embed="rId5"/>
                <a:stretch>
                  <a:fillRect b="-17593"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Rectangle 61"/>
          <p:cNvSpPr/>
          <p:nvPr/>
        </p:nvSpPr>
        <p:spPr>
          <a:xfrm>
            <a:off x="1839602" y="3232481"/>
            <a:ext cx="54647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Of course. Those are NP statements.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471821" y="4732548"/>
            <a:ext cx="62003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cluster computing in zero knowledge</a:t>
            </a:r>
          </a:p>
          <a:p>
            <a:pPr algn="ctr"/>
            <a:r>
              <a:rPr lang="en-US" sz="30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is possible!</a:t>
            </a:r>
            <a:endParaRPr lang="en-US" sz="30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86" name="Straight Arrow Connector 85"/>
          <p:cNvCxnSpPr/>
          <p:nvPr/>
        </p:nvCxnSpPr>
        <p:spPr>
          <a:xfrm flipV="1">
            <a:off x="9801035" y="2447907"/>
            <a:ext cx="82894" cy="27432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H="1" flipV="1">
            <a:off x="9883930" y="2447907"/>
            <a:ext cx="91439" cy="27432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H="1" flipV="1">
            <a:off x="9884585" y="2192256"/>
            <a:ext cx="36" cy="27721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H="1" flipV="1">
            <a:off x="9719231" y="2134624"/>
            <a:ext cx="165355" cy="179753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V="1">
            <a:off x="9884585" y="2134624"/>
            <a:ext cx="163057" cy="179753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91"/>
          <p:cNvSpPr/>
          <p:nvPr/>
        </p:nvSpPr>
        <p:spPr>
          <a:xfrm>
            <a:off x="9770321" y="1963656"/>
            <a:ext cx="228600" cy="2286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Flowchart: Manual Operation 106"/>
          <p:cNvSpPr/>
          <p:nvPr/>
        </p:nvSpPr>
        <p:spPr>
          <a:xfrm>
            <a:off x="10018968" y="2077956"/>
            <a:ext cx="114300" cy="114498"/>
          </a:xfrm>
          <a:prstGeom prst="flowChartManualOperation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7381169" y="4366567"/>
            <a:ext cx="1865888" cy="2469841"/>
            <a:chOff x="7381169" y="4366567"/>
            <a:chExt cx="1865888" cy="2469841"/>
          </a:xfrm>
        </p:grpSpPr>
        <p:cxnSp>
          <p:nvCxnSpPr>
            <p:cNvPr id="79" name="Straight Arrow Connector 78"/>
            <p:cNvCxnSpPr/>
            <p:nvPr/>
          </p:nvCxnSpPr>
          <p:spPr>
            <a:xfrm>
              <a:off x="8208796" y="4881086"/>
              <a:ext cx="0" cy="521149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Arc 5"/>
            <p:cNvSpPr/>
            <p:nvPr/>
          </p:nvSpPr>
          <p:spPr>
            <a:xfrm>
              <a:off x="7677749" y="5377268"/>
              <a:ext cx="1569308" cy="914400"/>
            </a:xfrm>
            <a:prstGeom prst="arc">
              <a:avLst>
                <a:gd name="adj1" fmla="val 12565227"/>
                <a:gd name="adj2" fmla="val 20425623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1" name="Straight Arrow Connector 80"/>
            <p:cNvCxnSpPr/>
            <p:nvPr/>
          </p:nvCxnSpPr>
          <p:spPr>
            <a:xfrm>
              <a:off x="8792900" y="4869511"/>
              <a:ext cx="0" cy="521149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 flipH="1">
              <a:off x="8125637" y="4508010"/>
              <a:ext cx="372766" cy="460399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flipH="1" flipV="1">
              <a:off x="8508703" y="4502349"/>
              <a:ext cx="372766" cy="460399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 flipV="1">
              <a:off x="7693150" y="5390660"/>
              <a:ext cx="696098" cy="1105253"/>
            </a:xfrm>
            <a:prstGeom prst="straightConnector1">
              <a:avLst/>
            </a:prstGeom>
            <a:ln w="28575">
              <a:solidFill>
                <a:schemeClr val="bg1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flipV="1">
              <a:off x="8177126" y="5377268"/>
              <a:ext cx="331577" cy="1118645"/>
            </a:xfrm>
            <a:prstGeom prst="straightConnector1">
              <a:avLst/>
            </a:prstGeom>
            <a:ln w="28575">
              <a:solidFill>
                <a:schemeClr val="bg1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465578">
              <a:off x="7766599" y="5703126"/>
              <a:ext cx="331951" cy="5982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6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465578">
              <a:off x="7381169" y="5877551"/>
              <a:ext cx="532049" cy="9588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7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465578">
              <a:off x="8021715" y="5483897"/>
              <a:ext cx="235240" cy="4239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8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465578">
              <a:off x="8211966" y="5378760"/>
              <a:ext cx="168276" cy="303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9" name="12-Point Star 118"/>
            <p:cNvSpPr/>
            <p:nvPr/>
          </p:nvSpPr>
          <p:spPr>
            <a:xfrm>
              <a:off x="7483854" y="4366567"/>
              <a:ext cx="590617" cy="594479"/>
            </a:xfrm>
            <a:prstGeom prst="star12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iley Face 119"/>
            <p:cNvSpPr/>
            <p:nvPr/>
          </p:nvSpPr>
          <p:spPr>
            <a:xfrm>
              <a:off x="7581580" y="4454447"/>
              <a:ext cx="417415" cy="417415"/>
            </a:xfrm>
            <a:prstGeom prst="smileyFac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itle 1"/>
          <p:cNvSpPr txBox="1">
            <a:spLocks/>
          </p:cNvSpPr>
          <p:nvPr/>
        </p:nvSpPr>
        <p:spPr>
          <a:xfrm>
            <a:off x="0" y="0"/>
            <a:ext cx="9144000" cy="680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Cluster Computing + Zero Knowledge</a:t>
            </a:r>
          </a:p>
        </p:txBody>
      </p:sp>
      <p:sp>
        <p:nvSpPr>
          <p:cNvPr id="39" name="Right Arrow 38"/>
          <p:cNvSpPr/>
          <p:nvPr/>
        </p:nvSpPr>
        <p:spPr>
          <a:xfrm rot="5400000">
            <a:off x="4210278" y="4029586"/>
            <a:ext cx="723444" cy="473528"/>
          </a:xfrm>
          <a:prstGeom prst="rightArrow">
            <a:avLst>
              <a:gd name="adj1" fmla="val 32279"/>
              <a:gd name="adj2" fmla="val 88018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1145894" y="4328932"/>
            <a:ext cx="7893934" cy="2617784"/>
          </a:xfrm>
          <a:custGeom>
            <a:avLst/>
            <a:gdLst>
              <a:gd name="connsiteX0" fmla="*/ 0 w 7893934"/>
              <a:gd name="connsiteY0" fmla="*/ 1076445 h 2617784"/>
              <a:gd name="connsiteX1" fmla="*/ 34724 w 7893934"/>
              <a:gd name="connsiteY1" fmla="*/ 972273 h 2617784"/>
              <a:gd name="connsiteX2" fmla="*/ 405114 w 7893934"/>
              <a:gd name="connsiteY2" fmla="*/ 648182 h 2617784"/>
              <a:gd name="connsiteX3" fmla="*/ 509286 w 7893934"/>
              <a:gd name="connsiteY3" fmla="*/ 567159 h 2617784"/>
              <a:gd name="connsiteX4" fmla="*/ 590309 w 7893934"/>
              <a:gd name="connsiteY4" fmla="*/ 509286 h 2617784"/>
              <a:gd name="connsiteX5" fmla="*/ 636607 w 7893934"/>
              <a:gd name="connsiteY5" fmla="*/ 474562 h 2617784"/>
              <a:gd name="connsiteX6" fmla="*/ 740779 w 7893934"/>
              <a:gd name="connsiteY6" fmla="*/ 393539 h 2617784"/>
              <a:gd name="connsiteX7" fmla="*/ 509286 w 7893934"/>
              <a:gd name="connsiteY7" fmla="*/ 1493134 h 2617784"/>
              <a:gd name="connsiteX8" fmla="*/ 405114 w 7893934"/>
              <a:gd name="connsiteY8" fmla="*/ 1828800 h 2617784"/>
              <a:gd name="connsiteX9" fmla="*/ 370390 w 7893934"/>
              <a:gd name="connsiteY9" fmla="*/ 1921397 h 2617784"/>
              <a:gd name="connsiteX10" fmla="*/ 416688 w 7893934"/>
              <a:gd name="connsiteY10" fmla="*/ 1909822 h 2617784"/>
              <a:gd name="connsiteX11" fmla="*/ 706055 w 7893934"/>
              <a:gd name="connsiteY11" fmla="*/ 1516283 h 2617784"/>
              <a:gd name="connsiteX12" fmla="*/ 902825 w 7893934"/>
              <a:gd name="connsiteY12" fmla="*/ 1250065 h 2617784"/>
              <a:gd name="connsiteX13" fmla="*/ 1192192 w 7893934"/>
              <a:gd name="connsiteY13" fmla="*/ 902825 h 2617784"/>
              <a:gd name="connsiteX14" fmla="*/ 1331088 w 7893934"/>
              <a:gd name="connsiteY14" fmla="*/ 717630 h 2617784"/>
              <a:gd name="connsiteX15" fmla="*/ 1388962 w 7893934"/>
              <a:gd name="connsiteY15" fmla="*/ 648182 h 2617784"/>
              <a:gd name="connsiteX16" fmla="*/ 1423686 w 7893934"/>
              <a:gd name="connsiteY16" fmla="*/ 636607 h 2617784"/>
              <a:gd name="connsiteX17" fmla="*/ 1388962 w 7893934"/>
              <a:gd name="connsiteY17" fmla="*/ 1192192 h 2617784"/>
              <a:gd name="connsiteX18" fmla="*/ 1354238 w 7893934"/>
              <a:gd name="connsiteY18" fmla="*/ 1331088 h 2617784"/>
              <a:gd name="connsiteX19" fmla="*/ 1331088 w 7893934"/>
              <a:gd name="connsiteY19" fmla="*/ 1435260 h 2617784"/>
              <a:gd name="connsiteX20" fmla="*/ 1296364 w 7893934"/>
              <a:gd name="connsiteY20" fmla="*/ 1539433 h 2617784"/>
              <a:gd name="connsiteX21" fmla="*/ 1493134 w 7893934"/>
              <a:gd name="connsiteY21" fmla="*/ 1215341 h 2617784"/>
              <a:gd name="connsiteX22" fmla="*/ 1620455 w 7893934"/>
              <a:gd name="connsiteY22" fmla="*/ 1030146 h 2617784"/>
              <a:gd name="connsiteX23" fmla="*/ 1840374 w 7893934"/>
              <a:gd name="connsiteY23" fmla="*/ 682906 h 2617784"/>
              <a:gd name="connsiteX24" fmla="*/ 2025569 w 7893934"/>
              <a:gd name="connsiteY24" fmla="*/ 416688 h 2617784"/>
              <a:gd name="connsiteX25" fmla="*/ 2129741 w 7893934"/>
              <a:gd name="connsiteY25" fmla="*/ 277792 h 2617784"/>
              <a:gd name="connsiteX26" fmla="*/ 2164465 w 7893934"/>
              <a:gd name="connsiteY26" fmla="*/ 254643 h 2617784"/>
              <a:gd name="connsiteX27" fmla="*/ 2187615 w 7893934"/>
              <a:gd name="connsiteY27" fmla="*/ 324091 h 2617784"/>
              <a:gd name="connsiteX28" fmla="*/ 2083443 w 7893934"/>
              <a:gd name="connsiteY28" fmla="*/ 798653 h 2617784"/>
              <a:gd name="connsiteX29" fmla="*/ 1944547 w 7893934"/>
              <a:gd name="connsiteY29" fmla="*/ 1226916 h 2617784"/>
              <a:gd name="connsiteX30" fmla="*/ 1840374 w 7893934"/>
              <a:gd name="connsiteY30" fmla="*/ 1469984 h 2617784"/>
              <a:gd name="connsiteX31" fmla="*/ 1805650 w 7893934"/>
              <a:gd name="connsiteY31" fmla="*/ 1574157 h 2617784"/>
              <a:gd name="connsiteX32" fmla="*/ 2002420 w 7893934"/>
              <a:gd name="connsiteY32" fmla="*/ 1284790 h 2617784"/>
              <a:gd name="connsiteX33" fmla="*/ 2152891 w 7893934"/>
              <a:gd name="connsiteY33" fmla="*/ 1111169 h 2617784"/>
              <a:gd name="connsiteX34" fmla="*/ 2372810 w 7893934"/>
              <a:gd name="connsiteY34" fmla="*/ 891250 h 2617784"/>
              <a:gd name="connsiteX35" fmla="*/ 2453833 w 7893934"/>
              <a:gd name="connsiteY35" fmla="*/ 810227 h 2617784"/>
              <a:gd name="connsiteX36" fmla="*/ 2558005 w 7893934"/>
              <a:gd name="connsiteY36" fmla="*/ 671331 h 2617784"/>
              <a:gd name="connsiteX37" fmla="*/ 2581154 w 7893934"/>
              <a:gd name="connsiteY37" fmla="*/ 636607 h 2617784"/>
              <a:gd name="connsiteX38" fmla="*/ 2662177 w 7893934"/>
              <a:gd name="connsiteY38" fmla="*/ 555584 h 2617784"/>
              <a:gd name="connsiteX39" fmla="*/ 2720050 w 7893934"/>
              <a:gd name="connsiteY39" fmla="*/ 497711 h 2617784"/>
              <a:gd name="connsiteX40" fmla="*/ 2766349 w 7893934"/>
              <a:gd name="connsiteY40" fmla="*/ 451412 h 2617784"/>
              <a:gd name="connsiteX41" fmla="*/ 2835797 w 7893934"/>
              <a:gd name="connsiteY41" fmla="*/ 405114 h 2617784"/>
              <a:gd name="connsiteX42" fmla="*/ 2824222 w 7893934"/>
              <a:gd name="connsiteY42" fmla="*/ 682906 h 2617784"/>
              <a:gd name="connsiteX43" fmla="*/ 2801073 w 7893934"/>
              <a:gd name="connsiteY43" fmla="*/ 833377 h 2617784"/>
              <a:gd name="connsiteX44" fmla="*/ 2777924 w 7893934"/>
              <a:gd name="connsiteY44" fmla="*/ 1006997 h 2617784"/>
              <a:gd name="connsiteX45" fmla="*/ 2754774 w 7893934"/>
              <a:gd name="connsiteY45" fmla="*/ 1238491 h 2617784"/>
              <a:gd name="connsiteX46" fmla="*/ 2766349 w 7893934"/>
              <a:gd name="connsiteY46" fmla="*/ 1342663 h 2617784"/>
              <a:gd name="connsiteX47" fmla="*/ 2801073 w 7893934"/>
              <a:gd name="connsiteY47" fmla="*/ 1296364 h 2617784"/>
              <a:gd name="connsiteX48" fmla="*/ 2882096 w 7893934"/>
              <a:gd name="connsiteY48" fmla="*/ 1203767 h 2617784"/>
              <a:gd name="connsiteX49" fmla="*/ 3067291 w 7893934"/>
              <a:gd name="connsiteY49" fmla="*/ 925974 h 2617784"/>
              <a:gd name="connsiteX50" fmla="*/ 3437681 w 7893934"/>
              <a:gd name="connsiteY50" fmla="*/ 486136 h 2617784"/>
              <a:gd name="connsiteX51" fmla="*/ 3553428 w 7893934"/>
              <a:gd name="connsiteY51" fmla="*/ 370390 h 2617784"/>
              <a:gd name="connsiteX52" fmla="*/ 3576577 w 7893934"/>
              <a:gd name="connsiteY52" fmla="*/ 347240 h 2617784"/>
              <a:gd name="connsiteX53" fmla="*/ 3553428 w 7893934"/>
              <a:gd name="connsiteY53" fmla="*/ 416688 h 2617784"/>
              <a:gd name="connsiteX54" fmla="*/ 3518703 w 7893934"/>
              <a:gd name="connsiteY54" fmla="*/ 509286 h 2617784"/>
              <a:gd name="connsiteX55" fmla="*/ 3460830 w 7893934"/>
              <a:gd name="connsiteY55" fmla="*/ 694481 h 2617784"/>
              <a:gd name="connsiteX56" fmla="*/ 3426106 w 7893934"/>
              <a:gd name="connsiteY56" fmla="*/ 821802 h 2617784"/>
              <a:gd name="connsiteX57" fmla="*/ 3530278 w 7893934"/>
              <a:gd name="connsiteY57" fmla="*/ 706055 h 2617784"/>
              <a:gd name="connsiteX58" fmla="*/ 3657600 w 7893934"/>
              <a:gd name="connsiteY58" fmla="*/ 578734 h 2617784"/>
              <a:gd name="connsiteX59" fmla="*/ 3692324 w 7893934"/>
              <a:gd name="connsiteY59" fmla="*/ 544010 h 2617784"/>
              <a:gd name="connsiteX60" fmla="*/ 3692324 w 7893934"/>
              <a:gd name="connsiteY60" fmla="*/ 1273215 h 2617784"/>
              <a:gd name="connsiteX61" fmla="*/ 3669174 w 7893934"/>
              <a:gd name="connsiteY61" fmla="*/ 1342663 h 2617784"/>
              <a:gd name="connsiteX62" fmla="*/ 3657600 w 7893934"/>
              <a:gd name="connsiteY62" fmla="*/ 1388962 h 2617784"/>
              <a:gd name="connsiteX63" fmla="*/ 3727048 w 7893934"/>
              <a:gd name="connsiteY63" fmla="*/ 1250065 h 2617784"/>
              <a:gd name="connsiteX64" fmla="*/ 4224759 w 7893934"/>
              <a:gd name="connsiteY64" fmla="*/ 578734 h 2617784"/>
              <a:gd name="connsiteX65" fmla="*/ 4386805 w 7893934"/>
              <a:gd name="connsiteY65" fmla="*/ 381964 h 2617784"/>
              <a:gd name="connsiteX66" fmla="*/ 4595149 w 7893934"/>
              <a:gd name="connsiteY66" fmla="*/ 150471 h 2617784"/>
              <a:gd name="connsiteX67" fmla="*/ 4629873 w 7893934"/>
              <a:gd name="connsiteY67" fmla="*/ 104172 h 2617784"/>
              <a:gd name="connsiteX68" fmla="*/ 4676172 w 7893934"/>
              <a:gd name="connsiteY68" fmla="*/ 57873 h 2617784"/>
              <a:gd name="connsiteX69" fmla="*/ 4606724 w 7893934"/>
              <a:gd name="connsiteY69" fmla="*/ 451412 h 2617784"/>
              <a:gd name="connsiteX70" fmla="*/ 4352081 w 7893934"/>
              <a:gd name="connsiteY70" fmla="*/ 1088020 h 2617784"/>
              <a:gd name="connsiteX71" fmla="*/ 4328931 w 7893934"/>
              <a:gd name="connsiteY71" fmla="*/ 1192192 h 2617784"/>
              <a:gd name="connsiteX72" fmla="*/ 4317357 w 7893934"/>
              <a:gd name="connsiteY72" fmla="*/ 1238491 h 2617784"/>
              <a:gd name="connsiteX73" fmla="*/ 4294207 w 7893934"/>
              <a:gd name="connsiteY73" fmla="*/ 1296364 h 2617784"/>
              <a:gd name="connsiteX74" fmla="*/ 4282633 w 7893934"/>
              <a:gd name="connsiteY74" fmla="*/ 1342663 h 2617784"/>
              <a:gd name="connsiteX75" fmla="*/ 4259483 w 7893934"/>
              <a:gd name="connsiteY75" fmla="*/ 1412111 h 2617784"/>
              <a:gd name="connsiteX76" fmla="*/ 4305782 w 7893934"/>
              <a:gd name="connsiteY76" fmla="*/ 1331088 h 2617784"/>
              <a:gd name="connsiteX77" fmla="*/ 4699321 w 7893934"/>
              <a:gd name="connsiteY77" fmla="*/ 1006997 h 2617784"/>
              <a:gd name="connsiteX78" fmla="*/ 4791919 w 7893934"/>
              <a:gd name="connsiteY78" fmla="*/ 914400 h 2617784"/>
              <a:gd name="connsiteX79" fmla="*/ 4872941 w 7893934"/>
              <a:gd name="connsiteY79" fmla="*/ 844952 h 2617784"/>
              <a:gd name="connsiteX80" fmla="*/ 4988688 w 7893934"/>
              <a:gd name="connsiteY80" fmla="*/ 717630 h 2617784"/>
              <a:gd name="connsiteX81" fmla="*/ 5034987 w 7893934"/>
              <a:gd name="connsiteY81" fmla="*/ 682906 h 2617784"/>
              <a:gd name="connsiteX82" fmla="*/ 5092860 w 7893934"/>
              <a:gd name="connsiteY82" fmla="*/ 625033 h 2617784"/>
              <a:gd name="connsiteX83" fmla="*/ 5173883 w 7893934"/>
              <a:gd name="connsiteY83" fmla="*/ 567159 h 2617784"/>
              <a:gd name="connsiteX84" fmla="*/ 5127584 w 7893934"/>
              <a:gd name="connsiteY84" fmla="*/ 787078 h 2617784"/>
              <a:gd name="connsiteX85" fmla="*/ 5104435 w 7893934"/>
              <a:gd name="connsiteY85" fmla="*/ 856526 h 2617784"/>
              <a:gd name="connsiteX86" fmla="*/ 5243331 w 7893934"/>
              <a:gd name="connsiteY86" fmla="*/ 717630 h 2617784"/>
              <a:gd name="connsiteX87" fmla="*/ 5416952 w 7893934"/>
              <a:gd name="connsiteY87" fmla="*/ 544010 h 2617784"/>
              <a:gd name="connsiteX88" fmla="*/ 5497974 w 7893934"/>
              <a:gd name="connsiteY88" fmla="*/ 474562 h 2617784"/>
              <a:gd name="connsiteX89" fmla="*/ 5486400 w 7893934"/>
              <a:gd name="connsiteY89" fmla="*/ 775503 h 2617784"/>
              <a:gd name="connsiteX90" fmla="*/ 5440101 w 7893934"/>
              <a:gd name="connsiteY90" fmla="*/ 949124 h 2617784"/>
              <a:gd name="connsiteX91" fmla="*/ 5416952 w 7893934"/>
              <a:gd name="connsiteY91" fmla="*/ 983848 h 2617784"/>
              <a:gd name="connsiteX92" fmla="*/ 5451676 w 7893934"/>
              <a:gd name="connsiteY92" fmla="*/ 995422 h 2617784"/>
              <a:gd name="connsiteX93" fmla="*/ 5486400 w 7893934"/>
              <a:gd name="connsiteY93" fmla="*/ 937549 h 2617784"/>
              <a:gd name="connsiteX94" fmla="*/ 5625296 w 7893934"/>
              <a:gd name="connsiteY94" fmla="*/ 798653 h 2617784"/>
              <a:gd name="connsiteX95" fmla="*/ 5868364 w 7893934"/>
              <a:gd name="connsiteY95" fmla="*/ 613458 h 2617784"/>
              <a:gd name="connsiteX96" fmla="*/ 5995686 w 7893934"/>
              <a:gd name="connsiteY96" fmla="*/ 509286 h 2617784"/>
              <a:gd name="connsiteX97" fmla="*/ 6111433 w 7893934"/>
              <a:gd name="connsiteY97" fmla="*/ 370390 h 2617784"/>
              <a:gd name="connsiteX98" fmla="*/ 6180881 w 7893934"/>
              <a:gd name="connsiteY98" fmla="*/ 266217 h 2617784"/>
              <a:gd name="connsiteX99" fmla="*/ 6354501 w 7893934"/>
              <a:gd name="connsiteY99" fmla="*/ 81022 h 2617784"/>
              <a:gd name="connsiteX100" fmla="*/ 6481822 w 7893934"/>
              <a:gd name="connsiteY100" fmla="*/ 0 h 2617784"/>
              <a:gd name="connsiteX101" fmla="*/ 6447098 w 7893934"/>
              <a:gd name="connsiteY101" fmla="*/ 127321 h 2617784"/>
              <a:gd name="connsiteX102" fmla="*/ 6134582 w 7893934"/>
              <a:gd name="connsiteY102" fmla="*/ 810227 h 2617784"/>
              <a:gd name="connsiteX103" fmla="*/ 6007260 w 7893934"/>
              <a:gd name="connsiteY103" fmla="*/ 1134319 h 2617784"/>
              <a:gd name="connsiteX104" fmla="*/ 5960962 w 7893934"/>
              <a:gd name="connsiteY104" fmla="*/ 1365812 h 2617784"/>
              <a:gd name="connsiteX105" fmla="*/ 5949387 w 7893934"/>
              <a:gd name="connsiteY105" fmla="*/ 1435260 h 2617784"/>
              <a:gd name="connsiteX106" fmla="*/ 6342926 w 7893934"/>
              <a:gd name="connsiteY106" fmla="*/ 1030146 h 2617784"/>
              <a:gd name="connsiteX107" fmla="*/ 6481822 w 7893934"/>
              <a:gd name="connsiteY107" fmla="*/ 879676 h 2617784"/>
              <a:gd name="connsiteX108" fmla="*/ 6585995 w 7893934"/>
              <a:gd name="connsiteY108" fmla="*/ 763929 h 2617784"/>
              <a:gd name="connsiteX109" fmla="*/ 6713316 w 7893934"/>
              <a:gd name="connsiteY109" fmla="*/ 636607 h 2617784"/>
              <a:gd name="connsiteX110" fmla="*/ 6817488 w 7893934"/>
              <a:gd name="connsiteY110" fmla="*/ 520860 h 2617784"/>
              <a:gd name="connsiteX111" fmla="*/ 6886936 w 7893934"/>
              <a:gd name="connsiteY111" fmla="*/ 451412 h 2617784"/>
              <a:gd name="connsiteX112" fmla="*/ 6933235 w 7893934"/>
              <a:gd name="connsiteY112" fmla="*/ 381964 h 2617784"/>
              <a:gd name="connsiteX113" fmla="*/ 7014258 w 7893934"/>
              <a:gd name="connsiteY113" fmla="*/ 243068 h 2617784"/>
              <a:gd name="connsiteX114" fmla="*/ 7060557 w 7893934"/>
              <a:gd name="connsiteY114" fmla="*/ 162045 h 2617784"/>
              <a:gd name="connsiteX115" fmla="*/ 7072131 w 7893934"/>
              <a:gd name="connsiteY115" fmla="*/ 115746 h 2617784"/>
              <a:gd name="connsiteX116" fmla="*/ 7095281 w 7893934"/>
              <a:gd name="connsiteY116" fmla="*/ 81022 h 2617784"/>
              <a:gd name="connsiteX117" fmla="*/ 6991109 w 7893934"/>
              <a:gd name="connsiteY117" fmla="*/ 439838 h 2617784"/>
              <a:gd name="connsiteX118" fmla="*/ 6921660 w 7893934"/>
              <a:gd name="connsiteY118" fmla="*/ 590309 h 2617784"/>
              <a:gd name="connsiteX119" fmla="*/ 6875362 w 7893934"/>
              <a:gd name="connsiteY119" fmla="*/ 740779 h 2617784"/>
              <a:gd name="connsiteX120" fmla="*/ 6829063 w 7893934"/>
              <a:gd name="connsiteY120" fmla="*/ 856526 h 2617784"/>
              <a:gd name="connsiteX121" fmla="*/ 6771190 w 7893934"/>
              <a:gd name="connsiteY121" fmla="*/ 1088020 h 2617784"/>
              <a:gd name="connsiteX122" fmla="*/ 6736465 w 7893934"/>
              <a:gd name="connsiteY122" fmla="*/ 1180617 h 2617784"/>
              <a:gd name="connsiteX123" fmla="*/ 6701741 w 7893934"/>
              <a:gd name="connsiteY123" fmla="*/ 1261640 h 2617784"/>
              <a:gd name="connsiteX124" fmla="*/ 6678592 w 7893934"/>
              <a:gd name="connsiteY124" fmla="*/ 1354238 h 2617784"/>
              <a:gd name="connsiteX125" fmla="*/ 6667017 w 7893934"/>
              <a:gd name="connsiteY125" fmla="*/ 1388962 h 2617784"/>
              <a:gd name="connsiteX126" fmla="*/ 6643868 w 7893934"/>
              <a:gd name="connsiteY126" fmla="*/ 1585731 h 2617784"/>
              <a:gd name="connsiteX127" fmla="*/ 6585995 w 7893934"/>
              <a:gd name="connsiteY127" fmla="*/ 1736202 h 2617784"/>
              <a:gd name="connsiteX128" fmla="*/ 6539696 w 7893934"/>
              <a:gd name="connsiteY128" fmla="*/ 1875098 h 2617784"/>
              <a:gd name="connsiteX129" fmla="*/ 6528121 w 7893934"/>
              <a:gd name="connsiteY129" fmla="*/ 1921397 h 2617784"/>
              <a:gd name="connsiteX130" fmla="*/ 6504972 w 7893934"/>
              <a:gd name="connsiteY130" fmla="*/ 1967696 h 2617784"/>
              <a:gd name="connsiteX131" fmla="*/ 6493397 w 7893934"/>
              <a:gd name="connsiteY131" fmla="*/ 2013995 h 2617784"/>
              <a:gd name="connsiteX132" fmla="*/ 6470248 w 7893934"/>
              <a:gd name="connsiteY132" fmla="*/ 2083443 h 2617784"/>
              <a:gd name="connsiteX133" fmla="*/ 6458673 w 7893934"/>
              <a:gd name="connsiteY133" fmla="*/ 2118167 h 2617784"/>
              <a:gd name="connsiteX134" fmla="*/ 6447098 w 7893934"/>
              <a:gd name="connsiteY134" fmla="*/ 2152891 h 2617784"/>
              <a:gd name="connsiteX135" fmla="*/ 6655443 w 7893934"/>
              <a:gd name="connsiteY135" fmla="*/ 1747777 h 2617784"/>
              <a:gd name="connsiteX136" fmla="*/ 7199453 w 7893934"/>
              <a:gd name="connsiteY136" fmla="*/ 1053296 h 2617784"/>
              <a:gd name="connsiteX137" fmla="*/ 7465671 w 7893934"/>
              <a:gd name="connsiteY137" fmla="*/ 717630 h 2617784"/>
              <a:gd name="connsiteX138" fmla="*/ 7535119 w 7893934"/>
              <a:gd name="connsiteY138" fmla="*/ 613458 h 2617784"/>
              <a:gd name="connsiteX139" fmla="*/ 7616141 w 7893934"/>
              <a:gd name="connsiteY139" fmla="*/ 474562 h 2617784"/>
              <a:gd name="connsiteX140" fmla="*/ 7650865 w 7893934"/>
              <a:gd name="connsiteY140" fmla="*/ 393539 h 2617784"/>
              <a:gd name="connsiteX141" fmla="*/ 7685590 w 7893934"/>
              <a:gd name="connsiteY141" fmla="*/ 335665 h 2617784"/>
              <a:gd name="connsiteX142" fmla="*/ 7639291 w 7893934"/>
              <a:gd name="connsiteY142" fmla="*/ 520860 h 2617784"/>
              <a:gd name="connsiteX143" fmla="*/ 7558268 w 7893934"/>
              <a:gd name="connsiteY143" fmla="*/ 694481 h 2617784"/>
              <a:gd name="connsiteX144" fmla="*/ 7500395 w 7893934"/>
              <a:gd name="connsiteY144" fmla="*/ 879676 h 2617784"/>
              <a:gd name="connsiteX145" fmla="*/ 7384648 w 7893934"/>
              <a:gd name="connsiteY145" fmla="*/ 1180617 h 2617784"/>
              <a:gd name="connsiteX146" fmla="*/ 7280476 w 7893934"/>
              <a:gd name="connsiteY146" fmla="*/ 1620455 h 2617784"/>
              <a:gd name="connsiteX147" fmla="*/ 7257326 w 7893934"/>
              <a:gd name="connsiteY147" fmla="*/ 1851949 h 2617784"/>
              <a:gd name="connsiteX148" fmla="*/ 7153154 w 7893934"/>
              <a:gd name="connsiteY148" fmla="*/ 2395959 h 2617784"/>
              <a:gd name="connsiteX149" fmla="*/ 7106855 w 7893934"/>
              <a:gd name="connsiteY149" fmla="*/ 2534855 h 2617784"/>
              <a:gd name="connsiteX150" fmla="*/ 7095281 w 7893934"/>
              <a:gd name="connsiteY150" fmla="*/ 2581154 h 2617784"/>
              <a:gd name="connsiteX151" fmla="*/ 7083706 w 7893934"/>
              <a:gd name="connsiteY151" fmla="*/ 2615878 h 2617784"/>
              <a:gd name="connsiteX152" fmla="*/ 7118430 w 7893934"/>
              <a:gd name="connsiteY152" fmla="*/ 2546430 h 2617784"/>
              <a:gd name="connsiteX153" fmla="*/ 7234177 w 7893934"/>
              <a:gd name="connsiteY153" fmla="*/ 2361235 h 2617784"/>
              <a:gd name="connsiteX154" fmla="*/ 7280476 w 7893934"/>
              <a:gd name="connsiteY154" fmla="*/ 2280212 h 2617784"/>
              <a:gd name="connsiteX155" fmla="*/ 7396222 w 7893934"/>
              <a:gd name="connsiteY155" fmla="*/ 2118167 h 2617784"/>
              <a:gd name="connsiteX156" fmla="*/ 7500395 w 7893934"/>
              <a:gd name="connsiteY156" fmla="*/ 1967696 h 2617784"/>
              <a:gd name="connsiteX157" fmla="*/ 7546693 w 7893934"/>
              <a:gd name="connsiteY157" fmla="*/ 1898248 h 2617784"/>
              <a:gd name="connsiteX158" fmla="*/ 7616141 w 7893934"/>
              <a:gd name="connsiteY158" fmla="*/ 1770926 h 2617784"/>
              <a:gd name="connsiteX159" fmla="*/ 7639291 w 7893934"/>
              <a:gd name="connsiteY159" fmla="*/ 1736202 h 2617784"/>
              <a:gd name="connsiteX160" fmla="*/ 7674015 w 7893934"/>
              <a:gd name="connsiteY160" fmla="*/ 1701478 h 2617784"/>
              <a:gd name="connsiteX161" fmla="*/ 7697164 w 7893934"/>
              <a:gd name="connsiteY161" fmla="*/ 1655179 h 2617784"/>
              <a:gd name="connsiteX162" fmla="*/ 7743463 w 7893934"/>
              <a:gd name="connsiteY162" fmla="*/ 1551007 h 2617784"/>
              <a:gd name="connsiteX163" fmla="*/ 7766612 w 7893934"/>
              <a:gd name="connsiteY163" fmla="*/ 1516283 h 2617784"/>
              <a:gd name="connsiteX164" fmla="*/ 7789762 w 7893934"/>
              <a:gd name="connsiteY164" fmla="*/ 1469984 h 2617784"/>
              <a:gd name="connsiteX165" fmla="*/ 7801336 w 7893934"/>
              <a:gd name="connsiteY165" fmla="*/ 1435260 h 2617784"/>
              <a:gd name="connsiteX166" fmla="*/ 7859210 w 7893934"/>
              <a:gd name="connsiteY166" fmla="*/ 1377387 h 2617784"/>
              <a:gd name="connsiteX167" fmla="*/ 7893934 w 7893934"/>
              <a:gd name="connsiteY167" fmla="*/ 1354238 h 2617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7893934" h="2617784">
                <a:moveTo>
                  <a:pt x="0" y="1076445"/>
                </a:moveTo>
                <a:cubicBezTo>
                  <a:pt x="11575" y="1041721"/>
                  <a:pt x="12577" y="1001414"/>
                  <a:pt x="34724" y="972273"/>
                </a:cubicBezTo>
                <a:cubicBezTo>
                  <a:pt x="143449" y="829214"/>
                  <a:pt x="265896" y="753987"/>
                  <a:pt x="405114" y="648182"/>
                </a:cubicBezTo>
                <a:cubicBezTo>
                  <a:pt x="440138" y="621564"/>
                  <a:pt x="474094" y="593553"/>
                  <a:pt x="509286" y="567159"/>
                </a:cubicBezTo>
                <a:cubicBezTo>
                  <a:pt x="535838" y="547245"/>
                  <a:pt x="563467" y="528807"/>
                  <a:pt x="590309" y="509286"/>
                </a:cubicBezTo>
                <a:cubicBezTo>
                  <a:pt x="605910" y="497940"/>
                  <a:pt x="622966" y="488203"/>
                  <a:pt x="636607" y="474562"/>
                </a:cubicBezTo>
                <a:cubicBezTo>
                  <a:pt x="714682" y="396487"/>
                  <a:pt x="674997" y="415467"/>
                  <a:pt x="740779" y="393539"/>
                </a:cubicBezTo>
                <a:cubicBezTo>
                  <a:pt x="667542" y="845170"/>
                  <a:pt x="652640" y="1005736"/>
                  <a:pt x="509286" y="1493134"/>
                </a:cubicBezTo>
                <a:cubicBezTo>
                  <a:pt x="462689" y="1651563"/>
                  <a:pt x="455152" y="1685833"/>
                  <a:pt x="405114" y="1828800"/>
                </a:cubicBezTo>
                <a:cubicBezTo>
                  <a:pt x="394224" y="1859914"/>
                  <a:pt x="365728" y="1888764"/>
                  <a:pt x="370390" y="1921397"/>
                </a:cubicBezTo>
                <a:cubicBezTo>
                  <a:pt x="372640" y="1937145"/>
                  <a:pt x="401255" y="1913680"/>
                  <a:pt x="416688" y="1909822"/>
                </a:cubicBezTo>
                <a:lnTo>
                  <a:pt x="706055" y="1516283"/>
                </a:lnTo>
                <a:cubicBezTo>
                  <a:pt x="771513" y="1427447"/>
                  <a:pt x="830160" y="1333110"/>
                  <a:pt x="902825" y="1250065"/>
                </a:cubicBezTo>
                <a:cubicBezTo>
                  <a:pt x="1000217" y="1138760"/>
                  <a:pt x="1106220" y="1024197"/>
                  <a:pt x="1192192" y="902825"/>
                </a:cubicBezTo>
                <a:cubicBezTo>
                  <a:pt x="1403077" y="605104"/>
                  <a:pt x="1139170" y="930873"/>
                  <a:pt x="1331088" y="717630"/>
                </a:cubicBezTo>
                <a:cubicBezTo>
                  <a:pt x="1339410" y="708383"/>
                  <a:pt x="1370810" y="659073"/>
                  <a:pt x="1388962" y="648182"/>
                </a:cubicBezTo>
                <a:cubicBezTo>
                  <a:pt x="1399424" y="641905"/>
                  <a:pt x="1412111" y="640465"/>
                  <a:pt x="1423686" y="636607"/>
                </a:cubicBezTo>
                <a:cubicBezTo>
                  <a:pt x="1495846" y="420114"/>
                  <a:pt x="1465748" y="501113"/>
                  <a:pt x="1388962" y="1192192"/>
                </a:cubicBezTo>
                <a:cubicBezTo>
                  <a:pt x="1383692" y="1239624"/>
                  <a:pt x="1365292" y="1284662"/>
                  <a:pt x="1354238" y="1331088"/>
                </a:cubicBezTo>
                <a:cubicBezTo>
                  <a:pt x="1345999" y="1365692"/>
                  <a:pt x="1340608" y="1400987"/>
                  <a:pt x="1331088" y="1435260"/>
                </a:cubicBezTo>
                <a:cubicBezTo>
                  <a:pt x="1321291" y="1470527"/>
                  <a:pt x="1279995" y="1572171"/>
                  <a:pt x="1296364" y="1539433"/>
                </a:cubicBezTo>
                <a:cubicBezTo>
                  <a:pt x="1364498" y="1403169"/>
                  <a:pt x="1334740" y="1459025"/>
                  <a:pt x="1493134" y="1215341"/>
                </a:cubicBezTo>
                <a:cubicBezTo>
                  <a:pt x="1533961" y="1152530"/>
                  <a:pt x="1580373" y="1093434"/>
                  <a:pt x="1620455" y="1030146"/>
                </a:cubicBezTo>
                <a:cubicBezTo>
                  <a:pt x="1693761" y="914399"/>
                  <a:pt x="1765612" y="797718"/>
                  <a:pt x="1840374" y="682906"/>
                </a:cubicBezTo>
                <a:cubicBezTo>
                  <a:pt x="1855880" y="659093"/>
                  <a:pt x="1998711" y="454737"/>
                  <a:pt x="2025569" y="416688"/>
                </a:cubicBezTo>
                <a:cubicBezTo>
                  <a:pt x="2040875" y="395004"/>
                  <a:pt x="2105082" y="302451"/>
                  <a:pt x="2129741" y="277792"/>
                </a:cubicBezTo>
                <a:cubicBezTo>
                  <a:pt x="2139578" y="267955"/>
                  <a:pt x="2152890" y="262359"/>
                  <a:pt x="2164465" y="254643"/>
                </a:cubicBezTo>
                <a:cubicBezTo>
                  <a:pt x="2172182" y="277792"/>
                  <a:pt x="2187615" y="299689"/>
                  <a:pt x="2187615" y="324091"/>
                </a:cubicBezTo>
                <a:cubicBezTo>
                  <a:pt x="2187615" y="633773"/>
                  <a:pt x="2171983" y="533032"/>
                  <a:pt x="2083443" y="798653"/>
                </a:cubicBezTo>
                <a:cubicBezTo>
                  <a:pt x="1952021" y="1192918"/>
                  <a:pt x="2107540" y="819434"/>
                  <a:pt x="1944547" y="1226916"/>
                </a:cubicBezTo>
                <a:cubicBezTo>
                  <a:pt x="1911809" y="1308761"/>
                  <a:pt x="1868249" y="1386357"/>
                  <a:pt x="1840374" y="1469984"/>
                </a:cubicBezTo>
                <a:cubicBezTo>
                  <a:pt x="1828799" y="1504708"/>
                  <a:pt x="1785999" y="1605037"/>
                  <a:pt x="1805650" y="1574157"/>
                </a:cubicBezTo>
                <a:cubicBezTo>
                  <a:pt x="1873088" y="1468183"/>
                  <a:pt x="1922384" y="1385705"/>
                  <a:pt x="2002420" y="1284790"/>
                </a:cubicBezTo>
                <a:cubicBezTo>
                  <a:pt x="2050009" y="1224787"/>
                  <a:pt x="2100403" y="1166937"/>
                  <a:pt x="2152891" y="1111169"/>
                </a:cubicBezTo>
                <a:cubicBezTo>
                  <a:pt x="2223943" y="1035676"/>
                  <a:pt x="2299504" y="964556"/>
                  <a:pt x="2372810" y="891250"/>
                </a:cubicBezTo>
                <a:cubicBezTo>
                  <a:pt x="2399818" y="864242"/>
                  <a:pt x="2431633" y="841307"/>
                  <a:pt x="2453833" y="810227"/>
                </a:cubicBezTo>
                <a:cubicBezTo>
                  <a:pt x="2638660" y="551470"/>
                  <a:pt x="2407162" y="872457"/>
                  <a:pt x="2558005" y="671331"/>
                </a:cubicBezTo>
                <a:cubicBezTo>
                  <a:pt x="2566352" y="660202"/>
                  <a:pt x="2571848" y="646947"/>
                  <a:pt x="2581154" y="636607"/>
                </a:cubicBezTo>
                <a:cubicBezTo>
                  <a:pt x="2606705" y="608217"/>
                  <a:pt x="2635169" y="582592"/>
                  <a:pt x="2662177" y="555584"/>
                </a:cubicBezTo>
                <a:lnTo>
                  <a:pt x="2720050" y="497711"/>
                </a:lnTo>
                <a:cubicBezTo>
                  <a:pt x="2735483" y="482278"/>
                  <a:pt x="2748189" y="463519"/>
                  <a:pt x="2766349" y="451412"/>
                </a:cubicBezTo>
                <a:lnTo>
                  <a:pt x="2835797" y="405114"/>
                </a:lnTo>
                <a:cubicBezTo>
                  <a:pt x="2831939" y="497711"/>
                  <a:pt x="2831712" y="590531"/>
                  <a:pt x="2824222" y="682906"/>
                </a:cubicBezTo>
                <a:cubicBezTo>
                  <a:pt x="2820121" y="733487"/>
                  <a:pt x="2808250" y="783140"/>
                  <a:pt x="2801073" y="833377"/>
                </a:cubicBezTo>
                <a:cubicBezTo>
                  <a:pt x="2792816" y="891176"/>
                  <a:pt x="2784554" y="948989"/>
                  <a:pt x="2777924" y="1006997"/>
                </a:cubicBezTo>
                <a:cubicBezTo>
                  <a:pt x="2769118" y="1084045"/>
                  <a:pt x="2754774" y="1238491"/>
                  <a:pt x="2754774" y="1238491"/>
                </a:cubicBezTo>
                <a:cubicBezTo>
                  <a:pt x="2758632" y="1273215"/>
                  <a:pt x="2744523" y="1315381"/>
                  <a:pt x="2766349" y="1342663"/>
                </a:cubicBezTo>
                <a:cubicBezTo>
                  <a:pt x="2778400" y="1357727"/>
                  <a:pt x="2788723" y="1311184"/>
                  <a:pt x="2801073" y="1296364"/>
                </a:cubicBezTo>
                <a:cubicBezTo>
                  <a:pt x="2827329" y="1264857"/>
                  <a:pt x="2858159" y="1237071"/>
                  <a:pt x="2882096" y="1203767"/>
                </a:cubicBezTo>
                <a:cubicBezTo>
                  <a:pt x="2947048" y="1113399"/>
                  <a:pt x="3005559" y="1018572"/>
                  <a:pt x="3067291" y="925974"/>
                </a:cubicBezTo>
                <a:cubicBezTo>
                  <a:pt x="3248035" y="654858"/>
                  <a:pt x="3140467" y="794358"/>
                  <a:pt x="3437681" y="486136"/>
                </a:cubicBezTo>
                <a:cubicBezTo>
                  <a:pt x="3437717" y="486099"/>
                  <a:pt x="3553392" y="370426"/>
                  <a:pt x="3553428" y="370390"/>
                </a:cubicBezTo>
                <a:lnTo>
                  <a:pt x="3576577" y="347240"/>
                </a:lnTo>
                <a:cubicBezTo>
                  <a:pt x="3568861" y="370389"/>
                  <a:pt x="3561635" y="393708"/>
                  <a:pt x="3553428" y="416688"/>
                </a:cubicBezTo>
                <a:cubicBezTo>
                  <a:pt x="3542341" y="447732"/>
                  <a:pt x="3529127" y="478013"/>
                  <a:pt x="3518703" y="509286"/>
                </a:cubicBezTo>
                <a:cubicBezTo>
                  <a:pt x="3498251" y="570643"/>
                  <a:pt x="3479204" y="632470"/>
                  <a:pt x="3460830" y="694481"/>
                </a:cubicBezTo>
                <a:cubicBezTo>
                  <a:pt x="3448333" y="736659"/>
                  <a:pt x="3382714" y="814570"/>
                  <a:pt x="3426106" y="821802"/>
                </a:cubicBezTo>
                <a:cubicBezTo>
                  <a:pt x="3477307" y="830335"/>
                  <a:pt x="3494480" y="743643"/>
                  <a:pt x="3530278" y="706055"/>
                </a:cubicBezTo>
                <a:cubicBezTo>
                  <a:pt x="3571671" y="662592"/>
                  <a:pt x="3615159" y="621174"/>
                  <a:pt x="3657600" y="578734"/>
                </a:cubicBezTo>
                <a:lnTo>
                  <a:pt x="3692324" y="544010"/>
                </a:lnTo>
                <a:cubicBezTo>
                  <a:pt x="3732512" y="825342"/>
                  <a:pt x="3719790" y="705593"/>
                  <a:pt x="3692324" y="1273215"/>
                </a:cubicBezTo>
                <a:cubicBezTo>
                  <a:pt x="3691145" y="1297588"/>
                  <a:pt x="3676186" y="1319290"/>
                  <a:pt x="3669174" y="1342663"/>
                </a:cubicBezTo>
                <a:cubicBezTo>
                  <a:pt x="3664603" y="1357900"/>
                  <a:pt x="3649169" y="1402452"/>
                  <a:pt x="3657600" y="1388962"/>
                </a:cubicBezTo>
                <a:cubicBezTo>
                  <a:pt x="3685035" y="1345066"/>
                  <a:pt x="3700219" y="1294333"/>
                  <a:pt x="3727048" y="1250065"/>
                </a:cubicBezTo>
                <a:cubicBezTo>
                  <a:pt x="3878949" y="999427"/>
                  <a:pt x="4035317" y="816638"/>
                  <a:pt x="4224759" y="578734"/>
                </a:cubicBezTo>
                <a:cubicBezTo>
                  <a:pt x="4277688" y="512265"/>
                  <a:pt x="4329964" y="445121"/>
                  <a:pt x="4386805" y="381964"/>
                </a:cubicBezTo>
                <a:cubicBezTo>
                  <a:pt x="4456253" y="304800"/>
                  <a:pt x="4532861" y="233522"/>
                  <a:pt x="4595149" y="150471"/>
                </a:cubicBezTo>
                <a:cubicBezTo>
                  <a:pt x="4606724" y="135038"/>
                  <a:pt x="4617170" y="118690"/>
                  <a:pt x="4629873" y="104172"/>
                </a:cubicBezTo>
                <a:cubicBezTo>
                  <a:pt x="4644245" y="87747"/>
                  <a:pt x="4676172" y="57873"/>
                  <a:pt x="4676172" y="57873"/>
                </a:cubicBezTo>
                <a:cubicBezTo>
                  <a:pt x="4658505" y="234537"/>
                  <a:pt x="4666305" y="295011"/>
                  <a:pt x="4606724" y="451412"/>
                </a:cubicBezTo>
                <a:cubicBezTo>
                  <a:pt x="4554680" y="588029"/>
                  <a:pt x="4385201" y="938984"/>
                  <a:pt x="4352081" y="1088020"/>
                </a:cubicBezTo>
                <a:cubicBezTo>
                  <a:pt x="4344364" y="1122744"/>
                  <a:pt x="4336929" y="1157532"/>
                  <a:pt x="4328931" y="1192192"/>
                </a:cubicBezTo>
                <a:cubicBezTo>
                  <a:pt x="4325354" y="1207693"/>
                  <a:pt x="4322388" y="1223399"/>
                  <a:pt x="4317357" y="1238491"/>
                </a:cubicBezTo>
                <a:cubicBezTo>
                  <a:pt x="4310787" y="1258202"/>
                  <a:pt x="4300777" y="1276653"/>
                  <a:pt x="4294207" y="1296364"/>
                </a:cubicBezTo>
                <a:cubicBezTo>
                  <a:pt x="4289176" y="1311456"/>
                  <a:pt x="4287204" y="1327426"/>
                  <a:pt x="4282633" y="1342663"/>
                </a:cubicBezTo>
                <a:cubicBezTo>
                  <a:pt x="4275621" y="1366036"/>
                  <a:pt x="4247376" y="1433298"/>
                  <a:pt x="4259483" y="1412111"/>
                </a:cubicBezTo>
                <a:cubicBezTo>
                  <a:pt x="4274916" y="1385103"/>
                  <a:pt x="4286167" y="1355230"/>
                  <a:pt x="4305782" y="1331088"/>
                </a:cubicBezTo>
                <a:cubicBezTo>
                  <a:pt x="4444243" y="1160674"/>
                  <a:pt x="4497608" y="1208708"/>
                  <a:pt x="4699321" y="1006997"/>
                </a:cubicBezTo>
                <a:cubicBezTo>
                  <a:pt x="4730187" y="976131"/>
                  <a:pt x="4760008" y="944184"/>
                  <a:pt x="4791919" y="914400"/>
                </a:cubicBezTo>
                <a:cubicBezTo>
                  <a:pt x="4817923" y="890129"/>
                  <a:pt x="4847789" y="870105"/>
                  <a:pt x="4872941" y="844952"/>
                </a:cubicBezTo>
                <a:cubicBezTo>
                  <a:pt x="4982378" y="735514"/>
                  <a:pt x="4691480" y="940534"/>
                  <a:pt x="4988688" y="717630"/>
                </a:cubicBezTo>
                <a:cubicBezTo>
                  <a:pt x="5004121" y="706055"/>
                  <a:pt x="5020569" y="695722"/>
                  <a:pt x="5034987" y="682906"/>
                </a:cubicBezTo>
                <a:cubicBezTo>
                  <a:pt x="5055378" y="664781"/>
                  <a:pt x="5071325" y="641782"/>
                  <a:pt x="5092860" y="625033"/>
                </a:cubicBezTo>
                <a:cubicBezTo>
                  <a:pt x="5229974" y="518389"/>
                  <a:pt x="5054694" y="686348"/>
                  <a:pt x="5173883" y="567159"/>
                </a:cubicBezTo>
                <a:cubicBezTo>
                  <a:pt x="5193218" y="702498"/>
                  <a:pt x="5194727" y="614427"/>
                  <a:pt x="5127584" y="787078"/>
                </a:cubicBezTo>
                <a:cubicBezTo>
                  <a:pt x="5118740" y="809820"/>
                  <a:pt x="5083511" y="869080"/>
                  <a:pt x="5104435" y="856526"/>
                </a:cubicBezTo>
                <a:cubicBezTo>
                  <a:pt x="5160580" y="822839"/>
                  <a:pt x="5198175" y="765044"/>
                  <a:pt x="5243331" y="717630"/>
                </a:cubicBezTo>
                <a:cubicBezTo>
                  <a:pt x="5477436" y="471821"/>
                  <a:pt x="5210405" y="731781"/>
                  <a:pt x="5416952" y="544010"/>
                </a:cubicBezTo>
                <a:cubicBezTo>
                  <a:pt x="5494139" y="473839"/>
                  <a:pt x="5431671" y="518763"/>
                  <a:pt x="5497974" y="474562"/>
                </a:cubicBezTo>
                <a:cubicBezTo>
                  <a:pt x="5513313" y="643282"/>
                  <a:pt x="5517267" y="582585"/>
                  <a:pt x="5486400" y="775503"/>
                </a:cubicBezTo>
                <a:cubicBezTo>
                  <a:pt x="5475597" y="843024"/>
                  <a:pt x="5469191" y="890943"/>
                  <a:pt x="5440101" y="949124"/>
                </a:cubicBezTo>
                <a:cubicBezTo>
                  <a:pt x="5433880" y="961566"/>
                  <a:pt x="5424668" y="972273"/>
                  <a:pt x="5416952" y="983848"/>
                </a:cubicBezTo>
                <a:cubicBezTo>
                  <a:pt x="5428527" y="987706"/>
                  <a:pt x="5441524" y="1002190"/>
                  <a:pt x="5451676" y="995422"/>
                </a:cubicBezTo>
                <a:cubicBezTo>
                  <a:pt x="5470395" y="982943"/>
                  <a:pt x="5471515" y="954418"/>
                  <a:pt x="5486400" y="937549"/>
                </a:cubicBezTo>
                <a:cubicBezTo>
                  <a:pt x="5529721" y="888453"/>
                  <a:pt x="5573214" y="838334"/>
                  <a:pt x="5625296" y="798653"/>
                </a:cubicBezTo>
                <a:lnTo>
                  <a:pt x="5868364" y="613458"/>
                </a:lnTo>
                <a:cubicBezTo>
                  <a:pt x="5911576" y="579699"/>
                  <a:pt x="5960581" y="551412"/>
                  <a:pt x="5995686" y="509286"/>
                </a:cubicBezTo>
                <a:cubicBezTo>
                  <a:pt x="6034268" y="462987"/>
                  <a:pt x="6074908" y="418329"/>
                  <a:pt x="6111433" y="370390"/>
                </a:cubicBezTo>
                <a:cubicBezTo>
                  <a:pt x="6136725" y="337194"/>
                  <a:pt x="6156125" y="299815"/>
                  <a:pt x="6180881" y="266217"/>
                </a:cubicBezTo>
                <a:cubicBezTo>
                  <a:pt x="6256729" y="163280"/>
                  <a:pt x="6264020" y="153407"/>
                  <a:pt x="6354501" y="81022"/>
                </a:cubicBezTo>
                <a:cubicBezTo>
                  <a:pt x="6445892" y="7909"/>
                  <a:pt x="6413964" y="22618"/>
                  <a:pt x="6481822" y="0"/>
                </a:cubicBezTo>
                <a:cubicBezTo>
                  <a:pt x="6470247" y="42440"/>
                  <a:pt x="6464427" y="86887"/>
                  <a:pt x="6447098" y="127321"/>
                </a:cubicBezTo>
                <a:cubicBezTo>
                  <a:pt x="6252544" y="581279"/>
                  <a:pt x="6274662" y="453661"/>
                  <a:pt x="6134582" y="810227"/>
                </a:cubicBezTo>
                <a:lnTo>
                  <a:pt x="6007260" y="1134319"/>
                </a:lnTo>
                <a:cubicBezTo>
                  <a:pt x="5938338" y="1513392"/>
                  <a:pt x="6025966" y="1040790"/>
                  <a:pt x="5960962" y="1365812"/>
                </a:cubicBezTo>
                <a:cubicBezTo>
                  <a:pt x="5956359" y="1388825"/>
                  <a:pt x="5930719" y="1449483"/>
                  <a:pt x="5949387" y="1435260"/>
                </a:cubicBezTo>
                <a:cubicBezTo>
                  <a:pt x="6027923" y="1375423"/>
                  <a:pt x="6250196" y="1130603"/>
                  <a:pt x="6342926" y="1030146"/>
                </a:cubicBezTo>
                <a:lnTo>
                  <a:pt x="6481822" y="879676"/>
                </a:lnTo>
                <a:cubicBezTo>
                  <a:pt x="6516822" y="841343"/>
                  <a:pt x="6550197" y="801517"/>
                  <a:pt x="6585995" y="763929"/>
                </a:cubicBezTo>
                <a:cubicBezTo>
                  <a:pt x="6627388" y="720466"/>
                  <a:pt x="6673165" y="681220"/>
                  <a:pt x="6713316" y="636607"/>
                </a:cubicBezTo>
                <a:cubicBezTo>
                  <a:pt x="6748040" y="598025"/>
                  <a:pt x="6781987" y="558728"/>
                  <a:pt x="6817488" y="520860"/>
                </a:cubicBezTo>
                <a:cubicBezTo>
                  <a:pt x="6839879" y="496976"/>
                  <a:pt x="6865978" y="476562"/>
                  <a:pt x="6886936" y="451412"/>
                </a:cubicBezTo>
                <a:cubicBezTo>
                  <a:pt x="6904747" y="430038"/>
                  <a:pt x="6918727" y="405704"/>
                  <a:pt x="6933235" y="381964"/>
                </a:cubicBezTo>
                <a:cubicBezTo>
                  <a:pt x="6961185" y="336228"/>
                  <a:pt x="6990288" y="291010"/>
                  <a:pt x="7014258" y="243068"/>
                </a:cubicBezTo>
                <a:cubicBezTo>
                  <a:pt x="7043628" y="184326"/>
                  <a:pt x="7027836" y="211126"/>
                  <a:pt x="7060557" y="162045"/>
                </a:cubicBezTo>
                <a:cubicBezTo>
                  <a:pt x="7064415" y="146612"/>
                  <a:pt x="7065865" y="130368"/>
                  <a:pt x="7072131" y="115746"/>
                </a:cubicBezTo>
                <a:cubicBezTo>
                  <a:pt x="7077611" y="102960"/>
                  <a:pt x="7097845" y="67349"/>
                  <a:pt x="7095281" y="81022"/>
                </a:cubicBezTo>
                <a:cubicBezTo>
                  <a:pt x="7082292" y="150296"/>
                  <a:pt x="7024483" y="356404"/>
                  <a:pt x="6991109" y="439838"/>
                </a:cubicBezTo>
                <a:cubicBezTo>
                  <a:pt x="6970593" y="491129"/>
                  <a:pt x="6941491" y="538750"/>
                  <a:pt x="6921660" y="590309"/>
                </a:cubicBezTo>
                <a:cubicBezTo>
                  <a:pt x="6902822" y="639288"/>
                  <a:pt x="6892602" y="691214"/>
                  <a:pt x="6875362" y="740779"/>
                </a:cubicBezTo>
                <a:cubicBezTo>
                  <a:pt x="6861711" y="780027"/>
                  <a:pt x="6844496" y="817944"/>
                  <a:pt x="6829063" y="856526"/>
                </a:cubicBezTo>
                <a:cubicBezTo>
                  <a:pt x="6805509" y="974299"/>
                  <a:pt x="6809548" y="972949"/>
                  <a:pt x="6771190" y="1088020"/>
                </a:cubicBezTo>
                <a:cubicBezTo>
                  <a:pt x="6760766" y="1119293"/>
                  <a:pt x="6748708" y="1150010"/>
                  <a:pt x="6736465" y="1180617"/>
                </a:cubicBezTo>
                <a:cubicBezTo>
                  <a:pt x="6725552" y="1207899"/>
                  <a:pt x="6711033" y="1233764"/>
                  <a:pt x="6701741" y="1261640"/>
                </a:cubicBezTo>
                <a:cubicBezTo>
                  <a:pt x="6691680" y="1291823"/>
                  <a:pt x="6686963" y="1323543"/>
                  <a:pt x="6678592" y="1354238"/>
                </a:cubicBezTo>
                <a:cubicBezTo>
                  <a:pt x="6675382" y="1366009"/>
                  <a:pt x="6670875" y="1377387"/>
                  <a:pt x="6667017" y="1388962"/>
                </a:cubicBezTo>
                <a:cubicBezTo>
                  <a:pt x="6661624" y="1453680"/>
                  <a:pt x="6661246" y="1522014"/>
                  <a:pt x="6643868" y="1585731"/>
                </a:cubicBezTo>
                <a:cubicBezTo>
                  <a:pt x="6619407" y="1675421"/>
                  <a:pt x="6620722" y="1641943"/>
                  <a:pt x="6585995" y="1736202"/>
                </a:cubicBezTo>
                <a:cubicBezTo>
                  <a:pt x="6569123" y="1781996"/>
                  <a:pt x="6551533" y="1827752"/>
                  <a:pt x="6539696" y="1875098"/>
                </a:cubicBezTo>
                <a:cubicBezTo>
                  <a:pt x="6535838" y="1890531"/>
                  <a:pt x="6533707" y="1906502"/>
                  <a:pt x="6528121" y="1921397"/>
                </a:cubicBezTo>
                <a:cubicBezTo>
                  <a:pt x="6522063" y="1937553"/>
                  <a:pt x="6511030" y="1951540"/>
                  <a:pt x="6504972" y="1967696"/>
                </a:cubicBezTo>
                <a:cubicBezTo>
                  <a:pt x="6499386" y="1982591"/>
                  <a:pt x="6497968" y="1998758"/>
                  <a:pt x="6493397" y="2013995"/>
                </a:cubicBezTo>
                <a:cubicBezTo>
                  <a:pt x="6486385" y="2037367"/>
                  <a:pt x="6477964" y="2060294"/>
                  <a:pt x="6470248" y="2083443"/>
                </a:cubicBezTo>
                <a:lnTo>
                  <a:pt x="6458673" y="2118167"/>
                </a:lnTo>
                <a:cubicBezTo>
                  <a:pt x="6454815" y="2129742"/>
                  <a:pt x="6444139" y="2164728"/>
                  <a:pt x="6447098" y="2152891"/>
                </a:cubicBezTo>
                <a:cubicBezTo>
                  <a:pt x="6488953" y="1985474"/>
                  <a:pt x="6475073" y="2024344"/>
                  <a:pt x="6655443" y="1747777"/>
                </a:cubicBezTo>
                <a:cubicBezTo>
                  <a:pt x="7026933" y="1178158"/>
                  <a:pt x="6590930" y="1820563"/>
                  <a:pt x="7199453" y="1053296"/>
                </a:cubicBezTo>
                <a:cubicBezTo>
                  <a:pt x="7288192" y="941407"/>
                  <a:pt x="7386456" y="836452"/>
                  <a:pt x="7465671" y="717630"/>
                </a:cubicBezTo>
                <a:cubicBezTo>
                  <a:pt x="7488820" y="682906"/>
                  <a:pt x="7514659" y="649832"/>
                  <a:pt x="7535119" y="613458"/>
                </a:cubicBezTo>
                <a:cubicBezTo>
                  <a:pt x="7626371" y="451232"/>
                  <a:pt x="7512143" y="604561"/>
                  <a:pt x="7616141" y="474562"/>
                </a:cubicBezTo>
                <a:cubicBezTo>
                  <a:pt x="7640231" y="378205"/>
                  <a:pt x="7610899" y="473472"/>
                  <a:pt x="7650865" y="393539"/>
                </a:cubicBezTo>
                <a:cubicBezTo>
                  <a:pt x="7680916" y="333437"/>
                  <a:pt x="7640374" y="380881"/>
                  <a:pt x="7685590" y="335665"/>
                </a:cubicBezTo>
                <a:cubicBezTo>
                  <a:pt x="7673145" y="410332"/>
                  <a:pt x="7670885" y="441874"/>
                  <a:pt x="7639291" y="520860"/>
                </a:cubicBezTo>
                <a:cubicBezTo>
                  <a:pt x="7615572" y="580157"/>
                  <a:pt x="7581323" y="634922"/>
                  <a:pt x="7558268" y="694481"/>
                </a:cubicBezTo>
                <a:cubicBezTo>
                  <a:pt x="7534921" y="754795"/>
                  <a:pt x="7522148" y="818768"/>
                  <a:pt x="7500395" y="879676"/>
                </a:cubicBezTo>
                <a:cubicBezTo>
                  <a:pt x="7433968" y="1065670"/>
                  <a:pt x="7443944" y="978022"/>
                  <a:pt x="7384648" y="1180617"/>
                </a:cubicBezTo>
                <a:cubicBezTo>
                  <a:pt x="7357057" y="1274885"/>
                  <a:pt x="7297119" y="1491472"/>
                  <a:pt x="7280476" y="1620455"/>
                </a:cubicBezTo>
                <a:cubicBezTo>
                  <a:pt x="7270552" y="1697367"/>
                  <a:pt x="7269578" y="1775373"/>
                  <a:pt x="7257326" y="1851949"/>
                </a:cubicBezTo>
                <a:cubicBezTo>
                  <a:pt x="7226478" y="2044753"/>
                  <a:pt x="7206655" y="2208704"/>
                  <a:pt x="7153154" y="2395959"/>
                </a:cubicBezTo>
                <a:cubicBezTo>
                  <a:pt x="7078896" y="2655867"/>
                  <a:pt x="7174021" y="2333358"/>
                  <a:pt x="7106855" y="2534855"/>
                </a:cubicBezTo>
                <a:cubicBezTo>
                  <a:pt x="7101824" y="2549947"/>
                  <a:pt x="7099651" y="2565858"/>
                  <a:pt x="7095281" y="2581154"/>
                </a:cubicBezTo>
                <a:cubicBezTo>
                  <a:pt x="7091929" y="2592885"/>
                  <a:pt x="7076938" y="2626030"/>
                  <a:pt x="7083706" y="2615878"/>
                </a:cubicBezTo>
                <a:cubicBezTo>
                  <a:pt x="7098062" y="2594343"/>
                  <a:pt x="7105741" y="2568988"/>
                  <a:pt x="7118430" y="2546430"/>
                </a:cubicBezTo>
                <a:cubicBezTo>
                  <a:pt x="7235561" y="2338197"/>
                  <a:pt x="7142286" y="2510557"/>
                  <a:pt x="7234177" y="2361235"/>
                </a:cubicBezTo>
                <a:cubicBezTo>
                  <a:pt x="7250480" y="2334743"/>
                  <a:pt x="7263221" y="2306094"/>
                  <a:pt x="7280476" y="2280212"/>
                </a:cubicBezTo>
                <a:cubicBezTo>
                  <a:pt x="7317296" y="2224981"/>
                  <a:pt x="7357640" y="2172182"/>
                  <a:pt x="7396222" y="2118167"/>
                </a:cubicBezTo>
                <a:cubicBezTo>
                  <a:pt x="7470263" y="2014510"/>
                  <a:pt x="7435690" y="2064755"/>
                  <a:pt x="7500395" y="1967696"/>
                </a:cubicBezTo>
                <a:cubicBezTo>
                  <a:pt x="7515828" y="1944547"/>
                  <a:pt x="7534251" y="1923133"/>
                  <a:pt x="7546693" y="1898248"/>
                </a:cubicBezTo>
                <a:cubicBezTo>
                  <a:pt x="7582263" y="1827107"/>
                  <a:pt x="7576111" y="1834974"/>
                  <a:pt x="7616141" y="1770926"/>
                </a:cubicBezTo>
                <a:cubicBezTo>
                  <a:pt x="7623514" y="1759129"/>
                  <a:pt x="7630385" y="1746889"/>
                  <a:pt x="7639291" y="1736202"/>
                </a:cubicBezTo>
                <a:cubicBezTo>
                  <a:pt x="7649770" y="1723627"/>
                  <a:pt x="7662440" y="1713053"/>
                  <a:pt x="7674015" y="1701478"/>
                </a:cubicBezTo>
                <a:cubicBezTo>
                  <a:pt x="7681731" y="1686045"/>
                  <a:pt x="7690156" y="1670946"/>
                  <a:pt x="7697164" y="1655179"/>
                </a:cubicBezTo>
                <a:cubicBezTo>
                  <a:pt x="7721964" y="1599379"/>
                  <a:pt x="7714974" y="1600864"/>
                  <a:pt x="7743463" y="1551007"/>
                </a:cubicBezTo>
                <a:cubicBezTo>
                  <a:pt x="7750365" y="1538929"/>
                  <a:pt x="7759710" y="1528361"/>
                  <a:pt x="7766612" y="1516283"/>
                </a:cubicBezTo>
                <a:cubicBezTo>
                  <a:pt x="7775173" y="1501302"/>
                  <a:pt x="7782965" y="1485844"/>
                  <a:pt x="7789762" y="1469984"/>
                </a:cubicBezTo>
                <a:cubicBezTo>
                  <a:pt x="7794568" y="1458770"/>
                  <a:pt x="7794016" y="1445021"/>
                  <a:pt x="7801336" y="1435260"/>
                </a:cubicBezTo>
                <a:cubicBezTo>
                  <a:pt x="7817705" y="1413435"/>
                  <a:pt x="7836510" y="1392520"/>
                  <a:pt x="7859210" y="1377387"/>
                </a:cubicBezTo>
                <a:lnTo>
                  <a:pt x="7893934" y="1354238"/>
                </a:ln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6302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105"/>
    </mc:Choice>
    <mc:Fallback xmlns="">
      <p:transition spd="slow" advTm="511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60" grpId="0" animBg="1"/>
      <p:bldP spid="62" grpId="0"/>
      <p:bldP spid="77" grpId="0"/>
      <p:bldP spid="39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06829" y="6494411"/>
            <a:ext cx="2133600" cy="365125"/>
          </a:xfrm>
        </p:spPr>
        <p:txBody>
          <a:bodyPr/>
          <a:lstStyle/>
          <a:p>
            <a:fld id="{42FD3653-FC6B-458C-BF87-0A6BC69CD764}" type="slidenum">
              <a:rPr lang="en-US" smtClean="0">
                <a:latin typeface="Calibri" pitchFamily="34" charset="0"/>
                <a:cs typeface="Calibri" pitchFamily="34" charset="0"/>
              </a:rPr>
              <a:t>5</a:t>
            </a:fld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1" name="Cube 150"/>
          <p:cNvSpPr/>
          <p:nvPr/>
        </p:nvSpPr>
        <p:spPr>
          <a:xfrm>
            <a:off x="235717" y="951135"/>
            <a:ext cx="3896424" cy="2575347"/>
          </a:xfrm>
          <a:prstGeom prst="cube">
            <a:avLst>
              <a:gd name="adj" fmla="val 10835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Cloud 151"/>
          <p:cNvSpPr/>
          <p:nvPr/>
        </p:nvSpPr>
        <p:spPr>
          <a:xfrm rot="319543">
            <a:off x="386295" y="1371348"/>
            <a:ext cx="3331700" cy="2021518"/>
          </a:xfrm>
          <a:prstGeom prst="cloud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452" y="1598134"/>
            <a:ext cx="2258970" cy="1492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1" name="Straight Arrow Connector 180"/>
          <p:cNvCxnSpPr>
            <a:stCxn id="151" idx="4"/>
            <a:endCxn id="39" idx="2"/>
          </p:cNvCxnSpPr>
          <p:nvPr/>
        </p:nvCxnSpPr>
        <p:spPr>
          <a:xfrm>
            <a:off x="3853102" y="2378328"/>
            <a:ext cx="1164890" cy="0"/>
          </a:xfrm>
          <a:prstGeom prst="straightConnector1">
            <a:avLst/>
          </a:prstGeom>
          <a:ln w="3810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2" name="Rectangle 181"/>
              <p:cNvSpPr/>
              <p:nvPr/>
            </p:nvSpPr>
            <p:spPr>
              <a:xfrm>
                <a:off x="4215566" y="1841209"/>
                <a:ext cx="495328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𝜋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82" name="Rectangle 1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5566" y="1841209"/>
                <a:ext cx="495328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4" name="Rectangle 183"/>
              <p:cNvSpPr/>
              <p:nvPr/>
            </p:nvSpPr>
            <p:spPr>
              <a:xfrm>
                <a:off x="224085" y="1212202"/>
                <a:ext cx="576348" cy="646331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dirty="0" smtClean="0">
                          <a:latin typeface="Cambria Math"/>
                          <a:cs typeface="Calibri" pitchFamily="34" charset="0"/>
                        </a:rPr>
                        <m:t> </m:t>
                      </m:r>
                      <m:r>
                        <a:rPr lang="en-US" sz="3600" i="1" dirty="0" smtClean="0">
                          <a:latin typeface="Cambria Math"/>
                          <a:cs typeface="Calibri" pitchFamily="34" charset="0"/>
                        </a:rPr>
                        <m:t>𝑃</m:t>
                      </m:r>
                    </m:oMath>
                  </m:oMathPara>
                </a14:m>
                <a:endParaRPr lang="en-US" sz="36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184" name="Rectangle 18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085" y="1212202"/>
                <a:ext cx="576348" cy="64633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itle 1"/>
          <p:cNvSpPr txBox="1">
            <a:spLocks/>
          </p:cNvSpPr>
          <p:nvPr/>
        </p:nvSpPr>
        <p:spPr>
          <a:xfrm>
            <a:off x="0" y="0"/>
            <a:ext cx="9144000" cy="680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Inefficiencies</a:t>
            </a:r>
          </a:p>
        </p:txBody>
      </p:sp>
      <p:sp>
        <p:nvSpPr>
          <p:cNvPr id="39" name="Cube 38"/>
          <p:cNvSpPr/>
          <p:nvPr/>
        </p:nvSpPr>
        <p:spPr>
          <a:xfrm>
            <a:off x="5017992" y="951135"/>
            <a:ext cx="3896424" cy="2575347"/>
          </a:xfrm>
          <a:prstGeom prst="cube">
            <a:avLst>
              <a:gd name="adj" fmla="val 10835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…</a:t>
            </a:r>
            <a:endParaRPr lang="en-US" sz="60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/>
              <p:cNvSpPr/>
              <p:nvPr/>
            </p:nvSpPr>
            <p:spPr>
              <a:xfrm>
                <a:off x="5017992" y="1221091"/>
                <a:ext cx="576348" cy="646331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dirty="0" smtClean="0">
                          <a:latin typeface="Cambria Math"/>
                          <a:cs typeface="Calibri" pitchFamily="34" charset="0"/>
                        </a:rPr>
                        <m:t> </m:t>
                      </m:r>
                      <m:r>
                        <a:rPr lang="en-US" sz="3600" b="0" i="1" dirty="0" smtClean="0">
                          <a:latin typeface="Cambria Math"/>
                          <a:cs typeface="Calibri" pitchFamily="34" charset="0"/>
                        </a:rPr>
                        <m:t>𝑉</m:t>
                      </m:r>
                    </m:oMath>
                  </m:oMathPara>
                </a14:m>
                <a:endParaRPr lang="en-US" sz="36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43" name="Rectangle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7992" y="1221091"/>
                <a:ext cx="576348" cy="64633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Rectangular Callout 43"/>
          <p:cNvSpPr/>
          <p:nvPr/>
        </p:nvSpPr>
        <p:spPr>
          <a:xfrm>
            <a:off x="5359954" y="4825367"/>
            <a:ext cx="3730258" cy="1357023"/>
          </a:xfrm>
          <a:prstGeom prst="wedgeRectCallout">
            <a:avLst>
              <a:gd name="adj1" fmla="val -33811"/>
              <a:gd name="adj2" fmla="val -160458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anchor="ctr" anchorCtr="0">
            <a:noAutofit/>
          </a:bodyPr>
          <a:lstStyle/>
          <a:p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Inefficiency #2: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verifying a proof may be as expensive as proving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Rectangular Callout 122"/>
              <p:cNvSpPr/>
              <p:nvPr/>
            </p:nvSpPr>
            <p:spPr>
              <a:xfrm>
                <a:off x="60220" y="4831162"/>
                <a:ext cx="5232499" cy="1969790"/>
              </a:xfrm>
              <a:prstGeom prst="wedgeRectCallout">
                <a:avLst>
                  <a:gd name="adj1" fmla="val -22889"/>
                  <a:gd name="adj2" fmla="val -12455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</p:spPr>
            <p:txBody>
              <a:bodyPr wrap="square" anchor="ctr" anchorCtr="0">
                <a:noAutofit/>
              </a:bodyPr>
              <a:lstStyle/>
              <a:p>
                <a:r>
                  <a:rPr lang="en-US" sz="2800" b="1" dirty="0" smtClean="0">
                    <a:latin typeface="Calibri" pitchFamily="34" charset="0"/>
                    <a:cs typeface="Calibri" pitchFamily="34" charset="0"/>
                  </a:rPr>
                  <a:t>Inefficiency #1:</a:t>
                </a:r>
                <a:endParaRPr lang="en-US" sz="2800" b="1" dirty="0">
                  <a:latin typeface="Calibri" pitchFamily="34" charset="0"/>
                  <a:cs typeface="Calibri" pitchFamily="34" charset="0"/>
                </a:endParaRPr>
              </a:p>
              <a:p>
                <a:r>
                  <a:rPr lang="en-US" sz="2800" dirty="0" smtClean="0">
                    <a:latin typeface="Calibri" pitchFamily="34" charset="0"/>
                    <a:cs typeface="Calibri" pitchFamily="34" charset="0"/>
                  </a:rPr>
                  <a:t>producing a proof </a:t>
                </a:r>
                <a14:m>
                  <m:oMath xmlns:m="http://schemas.openxmlformats.org/officeDocument/2006/math">
                    <m:r>
                      <a:rPr lang="en-US" sz="2800" b="0" i="1" dirty="0" smtClean="0">
                        <a:latin typeface="Cambria Math"/>
                        <a:cs typeface="Calibri" pitchFamily="34" charset="0"/>
                      </a:rPr>
                      <m:t>𝜋</m:t>
                    </m:r>
                  </m:oMath>
                </a14:m>
                <a:r>
                  <a:rPr lang="en-US" sz="2800" dirty="0" smtClean="0">
                    <a:latin typeface="Calibri" pitchFamily="34" charset="0"/>
                    <a:cs typeface="Calibri" pitchFamily="34" charset="0"/>
                  </a:rPr>
                  <a:t> may be a computation that is </a:t>
                </a:r>
                <a:r>
                  <a:rPr lang="en-US" sz="2800" u="sng" dirty="0" smtClean="0">
                    <a:latin typeface="Calibri" pitchFamily="34" charset="0"/>
                    <a:cs typeface="Calibri" pitchFamily="34" charset="0"/>
                  </a:rPr>
                  <a:t>not</a:t>
                </a:r>
                <a:r>
                  <a:rPr lang="en-US" sz="2800" dirty="0" smtClean="0">
                    <a:latin typeface="Calibri" pitchFamily="34" charset="0"/>
                    <a:cs typeface="Calibri" pitchFamily="34" charset="0"/>
                  </a:rPr>
                  <a:t> amenable to cluster computing</a:t>
                </a:r>
                <a:endParaRPr lang="en-US" sz="2800" dirty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123" name="Rectangular Callout 1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20" y="4831162"/>
                <a:ext cx="5232499" cy="1969790"/>
              </a:xfrm>
              <a:prstGeom prst="wedgeRectCallout">
                <a:avLst>
                  <a:gd name="adj1" fmla="val -22889"/>
                  <a:gd name="adj2" fmla="val -124550"/>
                </a:avLst>
              </a:prstGeom>
              <a:blipFill rotWithShape="1">
                <a:blip r:embed="rId9"/>
                <a:stretch>
                  <a:fillRect l="-2202" r="-927" b="-2109"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73207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105"/>
    </mc:Choice>
    <mc:Fallback xmlns="">
      <p:transition spd="slow" advTm="511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 animBg="1"/>
      <p:bldP spid="152" grpId="0" animBg="1"/>
      <p:bldP spid="182" grpId="0"/>
      <p:bldP spid="184" grpId="0"/>
      <p:bldP spid="39" grpId="0" animBg="1"/>
      <p:bldP spid="43" grpId="0"/>
      <p:bldP spid="44" grpId="0" animBg="1"/>
      <p:bldP spid="1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09345" y="6491820"/>
            <a:ext cx="2133600" cy="365125"/>
          </a:xfrm>
        </p:spPr>
        <p:txBody>
          <a:bodyPr/>
          <a:lstStyle/>
          <a:p>
            <a:fld id="{42FD3653-FC6B-458C-BF87-0A6BC69CD764}" type="slidenum">
              <a:rPr lang="en-US" smtClean="0">
                <a:latin typeface="Calibri" pitchFamily="34" charset="0"/>
                <a:cs typeface="Calibri" pitchFamily="34" charset="0"/>
              </a:rPr>
              <a:t>6</a:t>
            </a:fld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80677" y="549894"/>
            <a:ext cx="55826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Distributed </a:t>
            </a:r>
            <a:r>
              <a:rPr lang="en-US" sz="30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3000" b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zk</a:t>
            </a:r>
            <a:r>
              <a:rPr lang="en-US" sz="30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)</a:t>
            </a:r>
            <a:r>
              <a:rPr lang="en-US" sz="36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SNARKs</a:t>
            </a:r>
          </a:p>
        </p:txBody>
      </p:sp>
      <p:sp>
        <p:nvSpPr>
          <p:cNvPr id="38" name="Title 1"/>
          <p:cNvSpPr txBox="1">
            <a:spLocks/>
          </p:cNvSpPr>
          <p:nvPr/>
        </p:nvSpPr>
        <p:spPr>
          <a:xfrm>
            <a:off x="0" y="0"/>
            <a:ext cx="9144000" cy="680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A New Goal:</a:t>
            </a:r>
          </a:p>
        </p:txBody>
      </p:sp>
      <p:sp>
        <p:nvSpPr>
          <p:cNvPr id="53" name="Line Callout 1 52"/>
          <p:cNvSpPr/>
          <p:nvPr/>
        </p:nvSpPr>
        <p:spPr>
          <a:xfrm>
            <a:off x="7542775" y="57875"/>
            <a:ext cx="1547213" cy="877163"/>
          </a:xfrm>
          <a:prstGeom prst="borderCallout1">
            <a:avLst>
              <a:gd name="adj1" fmla="val 50419"/>
              <a:gd name="adj2" fmla="val -104"/>
              <a:gd name="adj3" fmla="val 88748"/>
              <a:gd name="adj4" fmla="val -48806"/>
            </a:avLst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7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S</a:t>
            </a:r>
            <a:r>
              <a:rPr lang="en-US" sz="17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uccinct</a:t>
            </a:r>
          </a:p>
          <a:p>
            <a:pPr algn="ctr"/>
            <a:r>
              <a:rPr lang="en-US" sz="17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N</a:t>
            </a:r>
            <a:r>
              <a:rPr lang="en-US" sz="17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I </a:t>
            </a:r>
            <a:r>
              <a:rPr lang="en-US" sz="1700" b="1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AR</a:t>
            </a:r>
            <a:r>
              <a:rPr lang="en-US" sz="17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gument</a:t>
            </a:r>
            <a:endParaRPr lang="en-US" sz="1700" dirty="0">
              <a:solidFill>
                <a:schemeClr val="bg1">
                  <a:lumMod val="50000"/>
                </a:schemeClr>
              </a:solidFill>
              <a:latin typeface="Calibri" pitchFamily="34" charset="0"/>
              <a:ea typeface="+mj-ea"/>
              <a:cs typeface="Calibri" pitchFamily="34" charset="0"/>
            </a:endParaRPr>
          </a:p>
          <a:p>
            <a:pPr algn="ctr"/>
            <a:r>
              <a:rPr lang="en-US" sz="17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of </a:t>
            </a:r>
            <a:r>
              <a:rPr lang="en-US" sz="17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K</a:t>
            </a:r>
            <a:r>
              <a:rPr lang="en-US" sz="17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nowledge</a:t>
            </a:r>
            <a:endParaRPr lang="en-US" sz="17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60" name="Straight Arrow Connector 59"/>
          <p:cNvCxnSpPr>
            <a:stCxn id="90" idx="3"/>
            <a:endCxn id="89" idx="3"/>
          </p:cNvCxnSpPr>
          <p:nvPr/>
        </p:nvCxnSpPr>
        <p:spPr>
          <a:xfrm flipV="1">
            <a:off x="3562659" y="2590999"/>
            <a:ext cx="401905" cy="18094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90" idx="3"/>
            <a:endCxn id="92" idx="3"/>
          </p:cNvCxnSpPr>
          <p:nvPr/>
        </p:nvCxnSpPr>
        <p:spPr>
          <a:xfrm>
            <a:off x="3562659" y="2771940"/>
            <a:ext cx="814953" cy="17654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93" idx="3"/>
            <a:endCxn id="88" idx="3"/>
          </p:cNvCxnSpPr>
          <p:nvPr/>
        </p:nvCxnSpPr>
        <p:spPr>
          <a:xfrm flipH="1" flipV="1">
            <a:off x="4006373" y="1973903"/>
            <a:ext cx="526691" cy="370244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89" idx="3"/>
            <a:endCxn id="93" idx="3"/>
          </p:cNvCxnSpPr>
          <p:nvPr/>
        </p:nvCxnSpPr>
        <p:spPr>
          <a:xfrm flipV="1">
            <a:off x="3964564" y="2344147"/>
            <a:ext cx="568500" cy="24685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89" idx="3"/>
            <a:endCxn id="87" idx="3"/>
          </p:cNvCxnSpPr>
          <p:nvPr/>
        </p:nvCxnSpPr>
        <p:spPr>
          <a:xfrm flipH="1" flipV="1">
            <a:off x="3538383" y="2139003"/>
            <a:ext cx="426181" cy="45199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97" idx="3"/>
            <a:endCxn id="96" idx="3"/>
          </p:cNvCxnSpPr>
          <p:nvPr/>
        </p:nvCxnSpPr>
        <p:spPr>
          <a:xfrm flipV="1">
            <a:off x="4989588" y="2656910"/>
            <a:ext cx="418089" cy="229493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96" idx="3"/>
            <a:endCxn id="95" idx="3"/>
          </p:cNvCxnSpPr>
          <p:nvPr/>
        </p:nvCxnSpPr>
        <p:spPr>
          <a:xfrm flipV="1">
            <a:off x="5407677" y="2039814"/>
            <a:ext cx="106545" cy="61709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96" idx="3"/>
            <a:endCxn id="94" idx="3"/>
          </p:cNvCxnSpPr>
          <p:nvPr/>
        </p:nvCxnSpPr>
        <p:spPr>
          <a:xfrm flipH="1" flipV="1">
            <a:off x="4941036" y="2164454"/>
            <a:ext cx="466641" cy="49245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95" idx="3"/>
            <a:endCxn id="88" idx="3"/>
          </p:cNvCxnSpPr>
          <p:nvPr/>
        </p:nvCxnSpPr>
        <p:spPr>
          <a:xfrm flipH="1" flipV="1">
            <a:off x="4006373" y="1973903"/>
            <a:ext cx="1507849" cy="6591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96" idx="3"/>
            <a:endCxn id="93" idx="3"/>
          </p:cNvCxnSpPr>
          <p:nvPr/>
        </p:nvCxnSpPr>
        <p:spPr>
          <a:xfrm flipH="1" flipV="1">
            <a:off x="4533064" y="2344147"/>
            <a:ext cx="874613" cy="312763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94" idx="3"/>
            <a:endCxn id="92" idx="3"/>
          </p:cNvCxnSpPr>
          <p:nvPr/>
        </p:nvCxnSpPr>
        <p:spPr>
          <a:xfrm flipH="1">
            <a:off x="4377612" y="2164454"/>
            <a:ext cx="563424" cy="78403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92" idx="3"/>
            <a:endCxn id="93" idx="3"/>
          </p:cNvCxnSpPr>
          <p:nvPr/>
        </p:nvCxnSpPr>
        <p:spPr>
          <a:xfrm flipV="1">
            <a:off x="4377612" y="2344147"/>
            <a:ext cx="155452" cy="60433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89" idx="3"/>
            <a:endCxn id="88" idx="3"/>
          </p:cNvCxnSpPr>
          <p:nvPr/>
        </p:nvCxnSpPr>
        <p:spPr>
          <a:xfrm flipV="1">
            <a:off x="3964564" y="1973903"/>
            <a:ext cx="41809" cy="61709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Cube 86"/>
          <p:cNvSpPr/>
          <p:nvPr/>
        </p:nvSpPr>
        <p:spPr>
          <a:xfrm>
            <a:off x="3425770" y="1696201"/>
            <a:ext cx="268740" cy="442802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Cube 87"/>
          <p:cNvSpPr/>
          <p:nvPr/>
        </p:nvSpPr>
        <p:spPr>
          <a:xfrm>
            <a:off x="3893760" y="1531101"/>
            <a:ext cx="268740" cy="442802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Cube 88"/>
          <p:cNvSpPr/>
          <p:nvPr/>
        </p:nvSpPr>
        <p:spPr>
          <a:xfrm>
            <a:off x="3851951" y="2148197"/>
            <a:ext cx="268740" cy="442802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Cube 89"/>
          <p:cNvSpPr/>
          <p:nvPr/>
        </p:nvSpPr>
        <p:spPr>
          <a:xfrm>
            <a:off x="3450046" y="2329138"/>
            <a:ext cx="268740" cy="442802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Cube 91"/>
          <p:cNvSpPr/>
          <p:nvPr/>
        </p:nvSpPr>
        <p:spPr>
          <a:xfrm>
            <a:off x="4264999" y="2505684"/>
            <a:ext cx="268740" cy="442802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Cube 92"/>
          <p:cNvSpPr/>
          <p:nvPr/>
        </p:nvSpPr>
        <p:spPr>
          <a:xfrm>
            <a:off x="4420451" y="1901345"/>
            <a:ext cx="268740" cy="442802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Cube 93"/>
          <p:cNvSpPr/>
          <p:nvPr/>
        </p:nvSpPr>
        <p:spPr>
          <a:xfrm>
            <a:off x="4828423" y="1721652"/>
            <a:ext cx="268740" cy="442802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Cube 94"/>
          <p:cNvSpPr/>
          <p:nvPr/>
        </p:nvSpPr>
        <p:spPr>
          <a:xfrm>
            <a:off x="5401609" y="1597012"/>
            <a:ext cx="268740" cy="442802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Cube 95"/>
          <p:cNvSpPr/>
          <p:nvPr/>
        </p:nvSpPr>
        <p:spPr>
          <a:xfrm>
            <a:off x="5295064" y="2214108"/>
            <a:ext cx="268740" cy="442802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Cube 96"/>
          <p:cNvSpPr/>
          <p:nvPr/>
        </p:nvSpPr>
        <p:spPr>
          <a:xfrm>
            <a:off x="4876975" y="2443601"/>
            <a:ext cx="268740" cy="442802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ounded Rectangle 97"/>
          <p:cNvSpPr/>
          <p:nvPr/>
        </p:nvSpPr>
        <p:spPr>
          <a:xfrm>
            <a:off x="3345850" y="1401216"/>
            <a:ext cx="2430684" cy="1622504"/>
          </a:xfrm>
          <a:prstGeom prst="roundRect">
            <a:avLst/>
          </a:pr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Rectangle 98"/>
              <p:cNvSpPr/>
              <p:nvPr/>
            </p:nvSpPr>
            <p:spPr>
              <a:xfrm>
                <a:off x="4314575" y="1346997"/>
                <a:ext cx="576348" cy="646331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dirty="0" smtClean="0">
                          <a:latin typeface="Cambria Math"/>
                          <a:cs typeface="Calibri" pitchFamily="34" charset="0"/>
                        </a:rPr>
                        <m:t>𝑃</m:t>
                      </m:r>
                    </m:oMath>
                  </m:oMathPara>
                </a14:m>
                <a:endParaRPr lang="en-US" sz="36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99" name="Rectangle 9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4575" y="1346997"/>
                <a:ext cx="576348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Rounded Rectangle 99"/>
              <p:cNvSpPr/>
              <p:nvPr/>
            </p:nvSpPr>
            <p:spPr>
              <a:xfrm>
                <a:off x="7063585" y="1938148"/>
                <a:ext cx="548640" cy="548640"/>
              </a:xfrm>
              <a:prstGeom prst="round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6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US" sz="3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0" name="Rounded Rectangle 9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3585" y="1938148"/>
                <a:ext cx="548640" cy="548640"/>
              </a:xfrm>
              <a:prstGeom prst="round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Rectangle 100"/>
              <p:cNvSpPr/>
              <p:nvPr/>
            </p:nvSpPr>
            <p:spPr>
              <a:xfrm>
                <a:off x="6163208" y="1687998"/>
                <a:ext cx="469837" cy="52322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solidFill>
                            <a:schemeClr val="tx1"/>
                          </a:solidFill>
                          <a:latin typeface="Cambria Math"/>
                          <a:cs typeface="Calibri" pitchFamily="34" charset="0"/>
                        </a:rPr>
                        <m:t>𝜋</m:t>
                      </m:r>
                    </m:oMath>
                  </m:oMathPara>
                </a14:m>
                <a:endParaRPr lang="en-US" sz="2800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101" name="Rectangle 10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3208" y="1687998"/>
                <a:ext cx="469837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2" name="Straight Arrow Connector 101"/>
          <p:cNvCxnSpPr>
            <a:stCxn id="98" idx="3"/>
            <a:endCxn id="100" idx="1"/>
          </p:cNvCxnSpPr>
          <p:nvPr/>
        </p:nvCxnSpPr>
        <p:spPr>
          <a:xfrm>
            <a:off x="5776534" y="2212468"/>
            <a:ext cx="1287051" cy="0"/>
          </a:xfrm>
          <a:prstGeom prst="straightConnector1">
            <a:avLst/>
          </a:prstGeom>
          <a:ln w="3810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Cloud Callout 102"/>
          <p:cNvSpPr/>
          <p:nvPr/>
        </p:nvSpPr>
        <p:spPr>
          <a:xfrm rot="319543">
            <a:off x="760212" y="1415090"/>
            <a:ext cx="2281462" cy="1526608"/>
          </a:xfrm>
          <a:prstGeom prst="cloudCallout">
            <a:avLst>
              <a:gd name="adj1" fmla="val 65831"/>
              <a:gd name="adj2" fmla="val -5002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4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042" y="1630955"/>
            <a:ext cx="1562019" cy="1031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Rectangular Callout 48"/>
          <p:cNvSpPr/>
          <p:nvPr/>
        </p:nvSpPr>
        <p:spPr>
          <a:xfrm>
            <a:off x="104805" y="3989150"/>
            <a:ext cx="3624459" cy="830997"/>
          </a:xfrm>
          <a:prstGeom prst="wedgeRectCallout">
            <a:avLst>
              <a:gd name="adj1" fmla="val -4226"/>
              <a:gd name="adj2" fmla="val -191001"/>
            </a:avLst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Calibri" pitchFamily="34" charset="0"/>
                <a:cs typeface="Calibri" pitchFamily="34" charset="0"/>
              </a:rPr>
              <a:t>Computation being proved</a:t>
            </a:r>
          </a:p>
          <a:p>
            <a:pPr algn="ctr"/>
            <a:r>
              <a:rPr lang="en-US" sz="2400" dirty="0" smtClean="0">
                <a:latin typeface="Calibri" pitchFamily="34" charset="0"/>
                <a:cs typeface="Calibri" pitchFamily="34" charset="0"/>
              </a:rPr>
              <a:t>is a cluster computation.</a:t>
            </a:r>
          </a:p>
        </p:txBody>
      </p:sp>
      <p:sp>
        <p:nvSpPr>
          <p:cNvPr id="50" name="Rectangular Callout 49"/>
          <p:cNvSpPr/>
          <p:nvPr/>
        </p:nvSpPr>
        <p:spPr>
          <a:xfrm>
            <a:off x="3059955" y="5064934"/>
            <a:ext cx="4134280" cy="1200329"/>
          </a:xfrm>
          <a:prstGeom prst="wedgeRectCallout">
            <a:avLst>
              <a:gd name="adj1" fmla="val -11873"/>
              <a:gd name="adj2" fmla="val -229680"/>
            </a:avLst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Calibri" pitchFamily="34" charset="0"/>
                <a:cs typeface="Calibri" pitchFamily="34" charset="0"/>
              </a:rPr>
              <a:t>Prover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is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a cluster computation, similar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in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structure/complexity</a:t>
            </a:r>
          </a:p>
          <a:p>
            <a:pPr algn="ctr"/>
            <a:r>
              <a:rPr lang="en-US" sz="2400" dirty="0" smtClean="0">
                <a:latin typeface="Calibri" pitchFamily="34" charset="0"/>
                <a:cs typeface="Calibri" pitchFamily="34" charset="0"/>
              </a:rPr>
              <a:t>to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the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original one.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1" name="Rectangular Callout 50"/>
          <p:cNvSpPr/>
          <p:nvPr/>
        </p:nvSpPr>
        <p:spPr>
          <a:xfrm>
            <a:off x="4796214" y="3531181"/>
            <a:ext cx="4255180" cy="800219"/>
          </a:xfrm>
          <a:prstGeom prst="wedgeRectCallout">
            <a:avLst>
              <a:gd name="adj1" fmla="val 11756"/>
              <a:gd name="adj2" fmla="val -197955"/>
            </a:avLst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Calibri" pitchFamily="34" charset="0"/>
                <a:cs typeface="Calibri" pitchFamily="34" charset="0"/>
              </a:rPr>
              <a:t>Verifier is succinct.</a:t>
            </a:r>
          </a:p>
          <a:p>
            <a:pPr algn="ctr"/>
            <a:r>
              <a:rPr lang="en-US" sz="2200" dirty="0" smtClean="0">
                <a:latin typeface="Calibri" pitchFamily="34" charset="0"/>
                <a:cs typeface="Calibri" pitchFamily="34" charset="0"/>
              </a:rPr>
              <a:t>(proofs are short and easy to verify)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352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628"/>
    </mc:Choice>
    <mc:Fallback xmlns="">
      <p:transition spd="slow" advTm="296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8" grpId="0" animBg="1"/>
      <p:bldP spid="89" grpId="0" animBg="1"/>
      <p:bldP spid="90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/>
      <p:bldP spid="100" grpId="0" animBg="1"/>
      <p:bldP spid="101" grpId="0"/>
      <p:bldP spid="103" grpId="0" animBg="1"/>
      <p:bldP spid="49" grpId="0" animBg="1"/>
      <p:bldP spid="50" grpId="0" animBg="1"/>
      <p:bldP spid="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09345" y="6491820"/>
            <a:ext cx="2133600" cy="365125"/>
          </a:xfrm>
        </p:spPr>
        <p:txBody>
          <a:bodyPr/>
          <a:lstStyle/>
          <a:p>
            <a:fld id="{42FD3653-FC6B-458C-BF87-0A6BC69CD764}" type="slidenum">
              <a:rPr lang="en-US" smtClean="0">
                <a:latin typeface="Calibri" pitchFamily="34" charset="0"/>
                <a:cs typeface="Calibri" pitchFamily="34" charset="0"/>
              </a:rPr>
              <a:t>7</a:t>
            </a:fld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80677" y="549894"/>
            <a:ext cx="55826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Distributed </a:t>
            </a:r>
            <a:r>
              <a:rPr lang="en-US" sz="30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3000" b="1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zk</a:t>
            </a:r>
            <a:r>
              <a:rPr lang="en-US" sz="30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)</a:t>
            </a:r>
            <a:r>
              <a:rPr lang="en-US" sz="36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SNARKs</a:t>
            </a:r>
          </a:p>
        </p:txBody>
      </p:sp>
      <p:cxnSp>
        <p:nvCxnSpPr>
          <p:cNvPr id="27" name="Straight Arrow Connector 26"/>
          <p:cNvCxnSpPr>
            <a:stCxn id="74" idx="3"/>
            <a:endCxn id="73" idx="3"/>
          </p:cNvCxnSpPr>
          <p:nvPr/>
        </p:nvCxnSpPr>
        <p:spPr>
          <a:xfrm flipV="1">
            <a:off x="3562659" y="2590999"/>
            <a:ext cx="401905" cy="18094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74" idx="3"/>
            <a:endCxn id="75" idx="3"/>
          </p:cNvCxnSpPr>
          <p:nvPr/>
        </p:nvCxnSpPr>
        <p:spPr>
          <a:xfrm>
            <a:off x="3562659" y="2771940"/>
            <a:ext cx="814953" cy="17654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76" idx="3"/>
            <a:endCxn id="72" idx="3"/>
          </p:cNvCxnSpPr>
          <p:nvPr/>
        </p:nvCxnSpPr>
        <p:spPr>
          <a:xfrm flipH="1" flipV="1">
            <a:off x="4006373" y="1973903"/>
            <a:ext cx="526691" cy="370244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73" idx="3"/>
            <a:endCxn id="76" idx="3"/>
          </p:cNvCxnSpPr>
          <p:nvPr/>
        </p:nvCxnSpPr>
        <p:spPr>
          <a:xfrm flipV="1">
            <a:off x="3964564" y="2344147"/>
            <a:ext cx="568500" cy="24685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73" idx="3"/>
            <a:endCxn id="71" idx="3"/>
          </p:cNvCxnSpPr>
          <p:nvPr/>
        </p:nvCxnSpPr>
        <p:spPr>
          <a:xfrm flipH="1" flipV="1">
            <a:off x="3538383" y="2139003"/>
            <a:ext cx="426181" cy="45199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80" idx="3"/>
            <a:endCxn id="79" idx="3"/>
          </p:cNvCxnSpPr>
          <p:nvPr/>
        </p:nvCxnSpPr>
        <p:spPr>
          <a:xfrm flipV="1">
            <a:off x="4989588" y="2656910"/>
            <a:ext cx="418089" cy="229493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79" idx="3"/>
            <a:endCxn id="78" idx="3"/>
          </p:cNvCxnSpPr>
          <p:nvPr/>
        </p:nvCxnSpPr>
        <p:spPr>
          <a:xfrm flipV="1">
            <a:off x="5407677" y="2039814"/>
            <a:ext cx="106545" cy="61709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79" idx="3"/>
            <a:endCxn id="77" idx="3"/>
          </p:cNvCxnSpPr>
          <p:nvPr/>
        </p:nvCxnSpPr>
        <p:spPr>
          <a:xfrm flipH="1" flipV="1">
            <a:off x="4941036" y="2164454"/>
            <a:ext cx="466641" cy="49245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78" idx="3"/>
            <a:endCxn id="72" idx="3"/>
          </p:cNvCxnSpPr>
          <p:nvPr/>
        </p:nvCxnSpPr>
        <p:spPr>
          <a:xfrm flipH="1" flipV="1">
            <a:off x="4006373" y="1973903"/>
            <a:ext cx="1507849" cy="6591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79" idx="3"/>
            <a:endCxn id="76" idx="3"/>
          </p:cNvCxnSpPr>
          <p:nvPr/>
        </p:nvCxnSpPr>
        <p:spPr>
          <a:xfrm flipH="1" flipV="1">
            <a:off x="4533064" y="2344147"/>
            <a:ext cx="874613" cy="312763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77" idx="3"/>
            <a:endCxn id="75" idx="3"/>
          </p:cNvCxnSpPr>
          <p:nvPr/>
        </p:nvCxnSpPr>
        <p:spPr>
          <a:xfrm flipH="1">
            <a:off x="4377612" y="2164454"/>
            <a:ext cx="563424" cy="78403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75" idx="3"/>
            <a:endCxn id="76" idx="3"/>
          </p:cNvCxnSpPr>
          <p:nvPr/>
        </p:nvCxnSpPr>
        <p:spPr>
          <a:xfrm flipV="1">
            <a:off x="4377612" y="2344147"/>
            <a:ext cx="155452" cy="60433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73" idx="3"/>
            <a:endCxn id="72" idx="3"/>
          </p:cNvCxnSpPr>
          <p:nvPr/>
        </p:nvCxnSpPr>
        <p:spPr>
          <a:xfrm flipV="1">
            <a:off x="3964564" y="1973903"/>
            <a:ext cx="41809" cy="61709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Cube 70"/>
          <p:cNvSpPr/>
          <p:nvPr/>
        </p:nvSpPr>
        <p:spPr>
          <a:xfrm>
            <a:off x="3425770" y="1696201"/>
            <a:ext cx="268740" cy="442802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Cube 71"/>
          <p:cNvSpPr/>
          <p:nvPr/>
        </p:nvSpPr>
        <p:spPr>
          <a:xfrm>
            <a:off x="3893760" y="1531101"/>
            <a:ext cx="268740" cy="442802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Cube 72"/>
          <p:cNvSpPr/>
          <p:nvPr/>
        </p:nvSpPr>
        <p:spPr>
          <a:xfrm>
            <a:off x="3851951" y="2148197"/>
            <a:ext cx="268740" cy="442802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Cube 73"/>
          <p:cNvSpPr/>
          <p:nvPr/>
        </p:nvSpPr>
        <p:spPr>
          <a:xfrm>
            <a:off x="3450046" y="2329138"/>
            <a:ext cx="268740" cy="442802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Cube 74"/>
          <p:cNvSpPr/>
          <p:nvPr/>
        </p:nvSpPr>
        <p:spPr>
          <a:xfrm>
            <a:off x="4264999" y="2505684"/>
            <a:ext cx="268740" cy="442802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Cube 75"/>
          <p:cNvSpPr/>
          <p:nvPr/>
        </p:nvSpPr>
        <p:spPr>
          <a:xfrm>
            <a:off x="4420451" y="1901345"/>
            <a:ext cx="268740" cy="442802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Cube 76"/>
          <p:cNvSpPr/>
          <p:nvPr/>
        </p:nvSpPr>
        <p:spPr>
          <a:xfrm>
            <a:off x="4828423" y="1721652"/>
            <a:ext cx="268740" cy="442802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Cube 77"/>
          <p:cNvSpPr/>
          <p:nvPr/>
        </p:nvSpPr>
        <p:spPr>
          <a:xfrm>
            <a:off x="5401609" y="1597012"/>
            <a:ext cx="268740" cy="442802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Cube 78"/>
          <p:cNvSpPr/>
          <p:nvPr/>
        </p:nvSpPr>
        <p:spPr>
          <a:xfrm>
            <a:off x="5295064" y="2214108"/>
            <a:ext cx="268740" cy="442802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Cube 79"/>
          <p:cNvSpPr/>
          <p:nvPr/>
        </p:nvSpPr>
        <p:spPr>
          <a:xfrm>
            <a:off x="4876975" y="2443601"/>
            <a:ext cx="268740" cy="442802"/>
          </a:xfrm>
          <a:prstGeom prst="cube">
            <a:avLst>
              <a:gd name="adj" fmla="val 16192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ounded Rectangle 80"/>
          <p:cNvSpPr/>
          <p:nvPr/>
        </p:nvSpPr>
        <p:spPr>
          <a:xfrm>
            <a:off x="3345850" y="1401216"/>
            <a:ext cx="2430684" cy="1622504"/>
          </a:xfrm>
          <a:prstGeom prst="roundRect">
            <a:avLst/>
          </a:pr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Rectangle 81"/>
              <p:cNvSpPr/>
              <p:nvPr/>
            </p:nvSpPr>
            <p:spPr>
              <a:xfrm>
                <a:off x="4314575" y="1346997"/>
                <a:ext cx="576348" cy="646331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dirty="0" smtClean="0">
                          <a:latin typeface="Cambria Math"/>
                          <a:cs typeface="Calibri" pitchFamily="34" charset="0"/>
                        </a:rPr>
                        <m:t>𝑃</m:t>
                      </m:r>
                    </m:oMath>
                  </m:oMathPara>
                </a14:m>
                <a:endParaRPr lang="en-US" sz="36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82" name="Rectangle 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4575" y="1346997"/>
                <a:ext cx="576348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Rounded Rectangle 90"/>
              <p:cNvSpPr/>
              <p:nvPr/>
            </p:nvSpPr>
            <p:spPr>
              <a:xfrm>
                <a:off x="7063585" y="1938148"/>
                <a:ext cx="548640" cy="548640"/>
              </a:xfrm>
              <a:prstGeom prst="round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6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US" sz="3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1" name="Rounded Rectangle 9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3585" y="1938148"/>
                <a:ext cx="548640" cy="548640"/>
              </a:xfrm>
              <a:prstGeom prst="round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Rectangle 106"/>
              <p:cNvSpPr/>
              <p:nvPr/>
            </p:nvSpPr>
            <p:spPr>
              <a:xfrm>
                <a:off x="6163208" y="1687998"/>
                <a:ext cx="469837" cy="52322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solidFill>
                            <a:schemeClr val="tx1"/>
                          </a:solidFill>
                          <a:latin typeface="Cambria Math"/>
                          <a:cs typeface="Calibri" pitchFamily="34" charset="0"/>
                        </a:rPr>
                        <m:t>𝜋</m:t>
                      </m:r>
                    </m:oMath>
                  </m:oMathPara>
                </a14:m>
                <a:endParaRPr lang="en-US" sz="2800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107" name="Rectangle 10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3208" y="1687998"/>
                <a:ext cx="469837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3" name="Straight Arrow Connector 112"/>
          <p:cNvCxnSpPr>
            <a:stCxn id="81" idx="3"/>
            <a:endCxn id="91" idx="1"/>
          </p:cNvCxnSpPr>
          <p:nvPr/>
        </p:nvCxnSpPr>
        <p:spPr>
          <a:xfrm>
            <a:off x="5776534" y="2212468"/>
            <a:ext cx="1287051" cy="0"/>
          </a:xfrm>
          <a:prstGeom prst="straightConnector1">
            <a:avLst/>
          </a:prstGeom>
          <a:ln w="3810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1"/>
          <p:cNvSpPr txBox="1">
            <a:spLocks/>
          </p:cNvSpPr>
          <p:nvPr/>
        </p:nvSpPr>
        <p:spPr>
          <a:xfrm>
            <a:off x="0" y="0"/>
            <a:ext cx="9144000" cy="680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A New Goal:</a:t>
            </a:r>
          </a:p>
        </p:txBody>
      </p:sp>
      <p:sp>
        <p:nvSpPr>
          <p:cNvPr id="111" name="Cloud Callout 110"/>
          <p:cNvSpPr/>
          <p:nvPr/>
        </p:nvSpPr>
        <p:spPr>
          <a:xfrm rot="319543">
            <a:off x="760212" y="1415090"/>
            <a:ext cx="2281462" cy="1526608"/>
          </a:xfrm>
          <a:prstGeom prst="cloudCallout">
            <a:avLst>
              <a:gd name="adj1" fmla="val 65831"/>
              <a:gd name="adj2" fmla="val -50026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042" y="1630955"/>
            <a:ext cx="1562019" cy="1031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" name="Line Callout 1 52"/>
          <p:cNvSpPr/>
          <p:nvPr/>
        </p:nvSpPr>
        <p:spPr>
          <a:xfrm>
            <a:off x="7542775" y="57875"/>
            <a:ext cx="1547213" cy="877163"/>
          </a:xfrm>
          <a:prstGeom prst="borderCallout1">
            <a:avLst>
              <a:gd name="adj1" fmla="val 50419"/>
              <a:gd name="adj2" fmla="val -104"/>
              <a:gd name="adj3" fmla="val 88748"/>
              <a:gd name="adj4" fmla="val -48806"/>
            </a:avLst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7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S</a:t>
            </a:r>
            <a:r>
              <a:rPr lang="en-US" sz="17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uccinct</a:t>
            </a:r>
          </a:p>
          <a:p>
            <a:pPr algn="ctr"/>
            <a:r>
              <a:rPr lang="en-US" sz="17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N</a:t>
            </a:r>
            <a:r>
              <a:rPr lang="en-US" sz="17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I </a:t>
            </a:r>
            <a:r>
              <a:rPr lang="en-US" sz="1700" b="1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AR</a:t>
            </a:r>
            <a:r>
              <a:rPr lang="en-US" sz="17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gument</a:t>
            </a:r>
            <a:endParaRPr lang="en-US" sz="1700" dirty="0">
              <a:solidFill>
                <a:schemeClr val="bg1">
                  <a:lumMod val="50000"/>
                </a:schemeClr>
              </a:solidFill>
              <a:latin typeface="Calibri" pitchFamily="34" charset="0"/>
              <a:ea typeface="+mj-ea"/>
              <a:cs typeface="Calibri" pitchFamily="34" charset="0"/>
            </a:endParaRPr>
          </a:p>
          <a:p>
            <a:pPr algn="ctr"/>
            <a:r>
              <a:rPr lang="en-US" sz="17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of </a:t>
            </a:r>
            <a:r>
              <a:rPr lang="en-US" sz="17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K</a:t>
            </a:r>
            <a:r>
              <a:rPr lang="en-US" sz="17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nowledge</a:t>
            </a:r>
            <a:endParaRPr lang="en-US" sz="17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780678" y="3241806"/>
            <a:ext cx="55826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Today</a:t>
            </a:r>
          </a:p>
        </p:txBody>
      </p:sp>
      <p:sp>
        <p:nvSpPr>
          <p:cNvPr id="56" name="Rectangle 55"/>
          <p:cNvSpPr/>
          <p:nvPr/>
        </p:nvSpPr>
        <p:spPr>
          <a:xfrm>
            <a:off x="1708000" y="3765309"/>
            <a:ext cx="57280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Calibri" pitchFamily="34" charset="0"/>
                <a:cs typeface="Calibri" pitchFamily="34" charset="0"/>
              </a:rPr>
              <a:t>focus on 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MapReduce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computations</a:t>
            </a:r>
          </a:p>
        </p:txBody>
      </p:sp>
      <p:sp>
        <p:nvSpPr>
          <p:cNvPr id="57" name="Rectangle 56"/>
          <p:cNvSpPr/>
          <p:nvPr/>
        </p:nvSpPr>
        <p:spPr>
          <a:xfrm>
            <a:off x="3786832" y="4189132"/>
            <a:ext cx="9204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[DG04]</a:t>
            </a:r>
            <a:endParaRPr lang="en-US" sz="2000" dirty="0"/>
          </a:p>
        </p:txBody>
      </p:sp>
      <p:sp>
        <p:nvSpPr>
          <p:cNvPr id="58" name="Rounded Rectangular Callout 57"/>
          <p:cNvSpPr/>
          <p:nvPr/>
        </p:nvSpPr>
        <p:spPr>
          <a:xfrm>
            <a:off x="1708000" y="4491625"/>
            <a:ext cx="1608155" cy="1352988"/>
          </a:xfrm>
          <a:prstGeom prst="wedgeRoundRectCallout">
            <a:avLst>
              <a:gd name="adj1" fmla="val 63127"/>
              <a:gd name="adj2" fmla="val -72083"/>
              <a:gd name="adj3" fmla="val 16667"/>
            </a:avLst>
          </a:prstGeom>
          <a:ln w="28575">
            <a:solidFill>
              <a:schemeClr val="tx1"/>
            </a:solidFill>
          </a:ln>
        </p:spPr>
        <p:txBody>
          <a:bodyPr wrap="none" lIns="0" tIns="0" rIns="0" bIns="0" anchor="ctr" anchorCtr="0">
            <a:noAutofit/>
          </a:bodyPr>
          <a:lstStyle/>
          <a:p>
            <a:pPr algn="ctr"/>
            <a:r>
              <a:rPr lang="en-US" sz="2800" dirty="0" smtClean="0">
                <a:latin typeface="Calibri" pitchFamily="34" charset="0"/>
                <a:cs typeface="Calibri" pitchFamily="34" charset="0"/>
              </a:rPr>
              <a:t>elegant</a:t>
            </a:r>
          </a:p>
          <a:p>
            <a:pPr algn="ctr"/>
            <a:r>
              <a:rPr lang="en-US" sz="2800" dirty="0">
                <a:latin typeface="Calibri" pitchFamily="34" charset="0"/>
                <a:cs typeface="Calibri" pitchFamily="34" charset="0"/>
              </a:rPr>
              <a:t>&amp;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US" sz="2800" dirty="0" smtClean="0">
                <a:latin typeface="Calibri" pitchFamily="34" charset="0"/>
                <a:cs typeface="Calibri" pitchFamily="34" charset="0"/>
              </a:rPr>
              <a:t>powerful</a:t>
            </a:r>
          </a:p>
        </p:txBody>
      </p:sp>
      <p:sp>
        <p:nvSpPr>
          <p:cNvPr id="59" name="Rounded Rectangular Callout 58"/>
          <p:cNvSpPr/>
          <p:nvPr/>
        </p:nvSpPr>
        <p:spPr>
          <a:xfrm>
            <a:off x="3509230" y="5116153"/>
            <a:ext cx="5565320" cy="1532334"/>
          </a:xfrm>
          <a:prstGeom prst="wedgeRoundRectCallout">
            <a:avLst>
              <a:gd name="adj1" fmla="val -55918"/>
              <a:gd name="adj2" fmla="val -15680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lIns="0" tIns="0" rIns="0" bIns="0" anchor="ctr" anchorCtr="0">
            <a:spAutoFit/>
          </a:bodyPr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- machine </a:t>
            </a:r>
            <a:r>
              <a:rPr lang="en-US" dirty="0">
                <a:latin typeface="Calibri" pitchFamily="34" charset="0"/>
                <a:cs typeface="Calibri" pitchFamily="34" charset="0"/>
              </a:rPr>
              <a:t>learning 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[CKLYBNO06,WHK08,PHBB09]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- graph </a:t>
            </a:r>
            <a:r>
              <a:rPr lang="en-US" dirty="0">
                <a:latin typeface="Calibri" pitchFamily="34" charset="0"/>
                <a:cs typeface="Calibri" pitchFamily="34" charset="0"/>
              </a:rPr>
              <a:t>mining and processing 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[LS10,KCF12]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- statistical </a:t>
            </a:r>
            <a:r>
              <a:rPr lang="en-US" dirty="0">
                <a:latin typeface="Calibri" pitchFamily="34" charset="0"/>
                <a:cs typeface="Calibri" pitchFamily="34" charset="0"/>
              </a:rPr>
              <a:t>machine translation 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[BPXOD07,DCML08,LD10,PWB12]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- document </a:t>
            </a:r>
            <a:r>
              <a:rPr lang="en-US" dirty="0">
                <a:latin typeface="Calibri" pitchFamily="34" charset="0"/>
                <a:cs typeface="Calibri" pitchFamily="34" charset="0"/>
              </a:rPr>
              <a:t>similarity 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[Lin09]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- bioinformatics 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[LSLPS09,Sch09]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1433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628"/>
    </mc:Choice>
    <mc:Fallback xmlns="">
      <p:transition spd="slow" advTm="296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09345" y="6491820"/>
            <a:ext cx="2133600" cy="365125"/>
          </a:xfrm>
        </p:spPr>
        <p:txBody>
          <a:bodyPr/>
          <a:lstStyle/>
          <a:p>
            <a:fld id="{42FD3653-FC6B-458C-BF87-0A6BC69CD764}" type="slidenum">
              <a:rPr lang="en-US" smtClean="0">
                <a:latin typeface="Calibri" pitchFamily="34" charset="0"/>
                <a:cs typeface="Calibri" pitchFamily="34" charset="0"/>
              </a:rPr>
              <a:t>8</a:t>
            </a:fld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0" y="0"/>
            <a:ext cx="9144000" cy="680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Some Prior Work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76022" y="809052"/>
            <a:ext cx="81286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Protocols for outsourcing MapReduce computations: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139036"/>
              </p:ext>
            </p:extLst>
          </p:nvPr>
        </p:nvGraphicFramePr>
        <p:xfrm>
          <a:off x="560831" y="1835446"/>
          <a:ext cx="6959321" cy="3426424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3285955"/>
                <a:gridCol w="1387366"/>
                <a:gridCol w="693682"/>
                <a:gridCol w="1592318"/>
              </a:tblGrid>
              <a:tr h="527925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succinct?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ZK?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trusted</a:t>
                      </a: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hardware?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8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Pantry </a:t>
                      </a:r>
                      <a:r>
                        <a:rPr lang="en-US" sz="22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[BFRSBW13]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NO</a:t>
                      </a:r>
                      <a:endParaRPr lang="en-US" sz="26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NO</a:t>
                      </a:r>
                      <a:endParaRPr lang="en-US" sz="26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NO</a:t>
                      </a:r>
                      <a:endParaRPr lang="en-US" sz="26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8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Geppetto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22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[CFHKKNPZ15]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NO</a:t>
                      </a:r>
                      <a:endParaRPr lang="en-US" sz="26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NO</a:t>
                      </a:r>
                      <a:endParaRPr lang="en-US" sz="26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NO</a:t>
                      </a:r>
                      <a:endParaRPr lang="en-US" sz="26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8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VC3 </a:t>
                      </a:r>
                      <a:r>
                        <a:rPr lang="en-US" sz="22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[SCFGPMR15]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YES</a:t>
                      </a:r>
                      <a:endParaRPr lang="en-US" sz="26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NO</a:t>
                      </a:r>
                      <a:endParaRPr lang="en-US" sz="26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YES</a:t>
                      </a:r>
                      <a:endParaRPr lang="en-US" sz="26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508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distributed SNARK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(our goal)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YES</a:t>
                      </a:r>
                      <a:endParaRPr lang="en-US" sz="26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YES</a:t>
                      </a:r>
                      <a:endParaRPr lang="en-US" sz="26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NO</a:t>
                      </a:r>
                      <a:endParaRPr lang="en-US" sz="26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Rounded Rectangular Callout 13"/>
          <p:cNvSpPr/>
          <p:nvPr/>
        </p:nvSpPr>
        <p:spPr>
          <a:xfrm>
            <a:off x="6047051" y="5456082"/>
            <a:ext cx="2844694" cy="814074"/>
          </a:xfrm>
          <a:prstGeom prst="wedgeRoundRectCallout">
            <a:avLst>
              <a:gd name="adj1" fmla="val 2202"/>
              <a:gd name="adj2" fmla="val -173174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lIns="0" tIns="0" rIns="0" bIns="0" anchor="ctr" anchorCtr="0">
            <a:noAutofit/>
          </a:bodyPr>
          <a:lstStyle/>
          <a:p>
            <a:pPr algn="ctr"/>
            <a:r>
              <a:rPr lang="en-US" sz="2200" dirty="0" smtClean="0">
                <a:latin typeface="Calibri" pitchFamily="34" charset="0"/>
                <a:cs typeface="Calibri" pitchFamily="34" charset="0"/>
              </a:rPr>
              <a:t>each cluster node</a:t>
            </a:r>
          </a:p>
          <a:p>
            <a:pPr algn="ctr"/>
            <a:r>
              <a:rPr lang="en-US" sz="2200" dirty="0" smtClean="0">
                <a:latin typeface="Calibri" pitchFamily="34" charset="0"/>
                <a:cs typeface="Calibri" pitchFamily="34" charset="0"/>
              </a:rPr>
              <a:t>has a trusted processor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8261" y="2662462"/>
            <a:ext cx="7244949" cy="1925303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672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628"/>
    </mc:Choice>
    <mc:Fallback xmlns="">
      <p:transition spd="slow" advTm="296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09345" y="6491820"/>
            <a:ext cx="2133600" cy="365125"/>
          </a:xfrm>
        </p:spPr>
        <p:txBody>
          <a:bodyPr/>
          <a:lstStyle/>
          <a:p>
            <a:fld id="{42FD3653-FC6B-458C-BF87-0A6BC69CD764}" type="slidenum">
              <a:rPr lang="en-US" smtClean="0">
                <a:latin typeface="Calibri" pitchFamily="34" charset="0"/>
                <a:cs typeface="Calibri" pitchFamily="34" charset="0"/>
              </a:rPr>
              <a:t>9</a:t>
            </a:fld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0" y="0"/>
            <a:ext cx="9144000" cy="680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Results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17761" y="879570"/>
            <a:ext cx="53415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(1) MapReduce in zero knowledge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50211" y="1634853"/>
            <a:ext cx="41706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Calibri" pitchFamily="34" charset="0"/>
                <a:cs typeface="Calibri" pitchFamily="34" charset="0"/>
              </a:rPr>
              <a:t>knowledge-of-exponent</a:t>
            </a:r>
          </a:p>
          <a:p>
            <a:pPr algn="ctr"/>
            <a:r>
              <a:rPr lang="en-US" sz="2800" dirty="0" smtClean="0">
                <a:latin typeface="Calibri" pitchFamily="34" charset="0"/>
                <a:cs typeface="Calibri" pitchFamily="34" charset="0"/>
              </a:rPr>
              <a:t>assumptions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[Dam92</a:t>
            </a:r>
            <a:r>
              <a:rPr lang="en-US" dirty="0">
                <a:latin typeface="Calibri" pitchFamily="34" charset="0"/>
                <a:cs typeface="Calibri" pitchFamily="34" charset="0"/>
              </a:rPr>
              <a:t>][HT98][BP04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]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01584" y="3608554"/>
            <a:ext cx="83424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Design, build, and evaluate a prototype of the above.</a:t>
            </a:r>
          </a:p>
          <a:p>
            <a:r>
              <a:rPr lang="en-US" sz="2800" dirty="0">
                <a:latin typeface="Calibri" pitchFamily="34" charset="0"/>
                <a:cs typeface="Calibri" pitchFamily="34" charset="0"/>
              </a:rPr>
              <a:t>Integrated with 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libsnark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(a C++ library for SNARKs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).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75988" y="1634853"/>
            <a:ext cx="29902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Calibri" pitchFamily="34" charset="0"/>
                <a:cs typeface="Calibri" pitchFamily="34" charset="0"/>
              </a:rPr>
              <a:t>distributed SNARKs</a:t>
            </a:r>
          </a:p>
          <a:p>
            <a:pPr algn="ctr"/>
            <a:r>
              <a:rPr lang="en-US" sz="2800" dirty="0" smtClean="0">
                <a:latin typeface="Calibri" pitchFamily="34" charset="0"/>
                <a:cs typeface="Calibri" pitchFamily="34" charset="0"/>
              </a:rPr>
              <a:t>for MapReduce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7761" y="2893780"/>
            <a:ext cx="35979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(2) Working prototype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7761" y="5087346"/>
            <a:ext cx="26296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Main technique: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13577" y="5782545"/>
            <a:ext cx="63168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Calibri" pitchFamily="34" charset="0"/>
                <a:cs typeface="Calibri" pitchFamily="34" charset="0"/>
              </a:rPr>
              <a:t>A new bootstrapping theorem for SNARKs.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4943565" y="1875142"/>
            <a:ext cx="723444" cy="473528"/>
          </a:xfrm>
          <a:prstGeom prst="rightArrow">
            <a:avLst>
              <a:gd name="adj1" fmla="val 32279"/>
              <a:gd name="adj2" fmla="val 88018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879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628"/>
    </mc:Choice>
    <mc:Fallback xmlns="">
      <p:transition spd="slow" advTm="296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" grpId="0"/>
      <p:bldP spid="3" grpId="0"/>
      <p:bldP spid="10" grpId="0"/>
      <p:bldP spid="11" grpId="0"/>
      <p:bldP spid="13" grpId="0"/>
      <p:bldP spid="14" grpId="0"/>
      <p:bldP spid="1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7|3.4|4.3|12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2|13.5|7.6|11.3|8.9|6.9|5|20.4|6.6|1.3|1.6|12.7|1.1|8.3|6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2|13.5|7.6|11.3|8.9|6.9|5|20.4|6.6|1.3|1.6|12.7|1.1|8.3|6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2|13.5|7.6|11.3|8.9|6.9|5|20.4|6.6|1.3|1.6|12.7|1.1|8.3|6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2|13.5|7.6|11.3|8.9|6.9|5|20.4|6.6|1.3|1.6|12.7|1.1|8.3|6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2|13.5|7.6|11.3|8.9|6.9|5|20.4|6.6|1.3|1.6|12.7|1.1|8.3|6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2|13.5|7.6|11.3|8.9|6.9|5|20.4|6.6|1.3|1.6|12.7|1.1|8.3|6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2|13.5|7.6|11.3|8.9|6.9|5|20.4|6.6|1.3|1.6|12.7|1.1|8.3|6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7|3.4|4.3|12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7|3.4|4.3|1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7|3.4|4.3|12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"/>
</p:tagLst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121431</TotalTime>
  <Words>1509</Words>
  <Application>Microsoft Office PowerPoint</Application>
  <PresentationFormat>On-screen Show (4:3)</PresentationFormat>
  <Paragraphs>371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Cluster Computing in Zero Knowledge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Cluster Computing in Zero Knowledge</dc:title>
  <dc:creator>User</dc:creator>
  <cp:lastModifiedBy>Windows User</cp:lastModifiedBy>
  <cp:revision>1070</cp:revision>
  <dcterms:created xsi:type="dcterms:W3CDTF">2013-08-10T01:48:30Z</dcterms:created>
  <dcterms:modified xsi:type="dcterms:W3CDTF">2015-04-28T07:26:16Z</dcterms:modified>
</cp:coreProperties>
</file>