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7" r:id="rId3"/>
    <p:sldMasterId id="2147483710" r:id="rId4"/>
  </p:sldMasterIdLst>
  <p:notesMasterIdLst>
    <p:notesMasterId r:id="rId41"/>
  </p:notesMasterIdLst>
  <p:sldIdLst>
    <p:sldId id="257" r:id="rId5"/>
    <p:sldId id="281" r:id="rId6"/>
    <p:sldId id="296" r:id="rId7"/>
    <p:sldId id="280" r:id="rId8"/>
    <p:sldId id="299" r:id="rId9"/>
    <p:sldId id="300" r:id="rId10"/>
    <p:sldId id="261" r:id="rId11"/>
    <p:sldId id="283" r:id="rId12"/>
    <p:sldId id="263" r:id="rId13"/>
    <p:sldId id="265" r:id="rId14"/>
    <p:sldId id="267" r:id="rId15"/>
    <p:sldId id="268" r:id="rId16"/>
    <p:sldId id="290" r:id="rId17"/>
    <p:sldId id="292" r:id="rId18"/>
    <p:sldId id="293" r:id="rId19"/>
    <p:sldId id="294" r:id="rId20"/>
    <p:sldId id="266" r:id="rId21"/>
    <p:sldId id="298" r:id="rId22"/>
    <p:sldId id="284" r:id="rId23"/>
    <p:sldId id="270" r:id="rId24"/>
    <p:sldId id="271" r:id="rId25"/>
    <p:sldId id="272" r:id="rId26"/>
    <p:sldId id="285" r:id="rId27"/>
    <p:sldId id="295" r:id="rId28"/>
    <p:sldId id="274" r:id="rId29"/>
    <p:sldId id="297" r:id="rId30"/>
    <p:sldId id="286" r:id="rId31"/>
    <p:sldId id="288" r:id="rId32"/>
    <p:sldId id="276" r:id="rId33"/>
    <p:sldId id="279" r:id="rId34"/>
    <p:sldId id="273" r:id="rId35"/>
    <p:sldId id="269" r:id="rId36"/>
    <p:sldId id="289" r:id="rId37"/>
    <p:sldId id="258" r:id="rId38"/>
    <p:sldId id="282" r:id="rId39"/>
    <p:sldId id="260"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8837"/>
    <a:srgbClr val="98F672"/>
    <a:srgbClr val="990000"/>
    <a:srgbClr val="FFCA7D"/>
    <a:srgbClr val="FEBEA4"/>
    <a:srgbClr val="FDB091"/>
    <a:srgbClr val="FFB343"/>
    <a:srgbClr val="52F113"/>
    <a:srgbClr val="66FF33"/>
    <a:srgbClr val="FDA0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53" autoAdjust="0"/>
    <p:restoredTop sz="69811" autoAdjust="0"/>
  </p:normalViewPr>
  <p:slideViewPr>
    <p:cSldViewPr snapToGrid="0">
      <p:cViewPr varScale="1">
        <p:scale>
          <a:sx n="64" d="100"/>
          <a:sy n="64" d="100"/>
        </p:scale>
        <p:origin x="894" y="96"/>
      </p:cViewPr>
      <p:guideLst/>
    </p:cSldViewPr>
  </p:slideViewPr>
  <p:notesTextViewPr>
    <p:cViewPr>
      <p:scale>
        <a:sx n="1" d="1"/>
        <a:sy n="1" d="1"/>
      </p:scale>
      <p:origin x="0" y="0"/>
    </p:cViewPr>
  </p:notesTextViewPr>
  <p:sorterViewPr>
    <p:cViewPr>
      <p:scale>
        <a:sx n="100" d="100"/>
        <a:sy n="100" d="100"/>
      </p:scale>
      <p:origin x="0" y="-18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0E1D3B-71FC-4962-A5F1-2973CD1D399E}" type="datetimeFigureOut">
              <a:rPr lang="en-US" smtClean="0"/>
              <a:t>4/23/2015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645325-3DF3-469D-B724-105A20EFC620}" type="slidenum">
              <a:rPr lang="en-US" smtClean="0"/>
              <a:t>‹#›</a:t>
            </a:fld>
            <a:endParaRPr lang="en-US"/>
          </a:p>
        </p:txBody>
      </p:sp>
    </p:spTree>
    <p:extLst>
      <p:ext uri="{BB962C8B-B14F-4D97-AF65-F5344CB8AC3E}">
        <p14:creationId xmlns:p14="http://schemas.microsoft.com/office/powerpoint/2010/main" val="425734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80D22A3B-A6DE-4DA5-A969-56797BB9908E}"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306422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smtClean="0"/>
              <a:t>The third and final setting is when the adversary corrupts both the cloud and a bunch of clients. Here we want that the adversary does not learn anything beyond the functionality provided to the corrupt clients who are </a:t>
            </a:r>
            <a:r>
              <a:rPr lang="en-US" baseline="0" dirty="0" err="1" smtClean="0"/>
              <a:t>authentocated</a:t>
            </a:r>
            <a:r>
              <a:rPr lang="en-US" baseline="0" dirty="0" smtClean="0"/>
              <a:t>. That is, in the example shown, adversary learns nothing beyond  the program restricted to id3 if this client is authenticated.</a:t>
            </a:r>
          </a:p>
          <a:p>
            <a:pPr marL="0" indent="0">
              <a:buNone/>
            </a:pPr>
            <a:endParaRPr lang="en-US" baseline="0" dirty="0" smtClean="0"/>
          </a:p>
          <a:p>
            <a:pPr marL="0" indent="0">
              <a:buNone/>
            </a:pPr>
            <a:r>
              <a:rPr lang="en-US" baseline="0" dirty="0" smtClean="0"/>
              <a:t>If a client 3 is not authenticated, the adversary learns nothing.</a:t>
            </a:r>
          </a:p>
          <a:p>
            <a:pPr marL="0" indent="0">
              <a:buNone/>
            </a:pPr>
            <a:endParaRPr lang="en-US" baseline="0" dirty="0" smtClean="0"/>
          </a:p>
          <a:p>
            <a:pPr marL="0" indent="0">
              <a:buNone/>
            </a:pPr>
            <a:r>
              <a:rPr lang="en-US" baseline="0" dirty="0" smtClean="0"/>
              <a:t>This will be the most non-trivial property to achieve. </a:t>
            </a:r>
          </a:p>
          <a:p>
            <a:pPr marL="0" indent="0">
              <a:buNone/>
            </a:pPr>
            <a:endParaRPr lang="en-US" baseline="0" dirty="0" smtClean="0"/>
          </a:p>
          <a:p>
            <a:pPr marL="0" indent="0">
              <a:buNone/>
            </a:pPr>
            <a:r>
              <a:rPr lang="en-US" baseline="0" dirty="0" smtClean="0"/>
              <a:t>At a high level, we formalize this security guarantee using a </a:t>
            </a:r>
            <a:r>
              <a:rPr lang="en-US" baseline="0" dirty="0" err="1" smtClean="0"/>
              <a:t>indtinguishability</a:t>
            </a:r>
            <a:r>
              <a:rPr lang="en-US" baseline="0" dirty="0" smtClean="0"/>
              <a:t> based security definition inspired from indistinguishability obfuscation.</a:t>
            </a:r>
          </a:p>
          <a:p>
            <a:pPr marL="0" indent="0">
              <a:buNone/>
            </a:pPr>
            <a:endParaRPr lang="en-US" baseline="0" dirty="0" smtClean="0"/>
          </a:p>
          <a:p>
            <a:pPr marL="0" indent="0">
              <a:buNone/>
            </a:pPr>
            <a:r>
              <a:rPr lang="en-US" baseline="0" dirty="0" smtClean="0"/>
              <a:t>I will give the exact formulation in the technical part of the talk.</a:t>
            </a:r>
          </a:p>
          <a:p>
            <a:pPr marL="0" indent="0">
              <a:buNone/>
            </a:pP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912509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smtClean="0"/>
              <a:t>Based on what I have described so far, a secure cloud service can be formalized as follows:</a:t>
            </a:r>
          </a:p>
          <a:p>
            <a:pPr marL="0" indent="0">
              <a:buNone/>
            </a:pPr>
            <a:endParaRPr lang="en-US" baseline="0" dirty="0" smtClean="0"/>
          </a:p>
          <a:p>
            <a:pPr marL="228600" indent="-228600">
              <a:buAutoNum type="arabicPeriod"/>
            </a:pPr>
            <a:r>
              <a:rPr lang="en-US" baseline="0" dirty="0" smtClean="0"/>
              <a:t>Allows a weak service provider to host a service on an untrusted </a:t>
            </a:r>
            <a:r>
              <a:rPr lang="en-US" baseline="0" dirty="0" smtClean="0"/>
              <a:t>cloud SO THAT</a:t>
            </a:r>
            <a:endParaRPr lang="en-US" baseline="0" dirty="0" smtClean="0"/>
          </a:p>
          <a:p>
            <a:pPr marL="228600" indent="-228600">
              <a:buAutoNum type="arabicPeriod"/>
            </a:pPr>
            <a:r>
              <a:rPr lang="en-US" baseline="0" dirty="0" smtClean="0"/>
              <a:t>authenticated </a:t>
            </a:r>
            <a:r>
              <a:rPr lang="en-US" baseline="0" dirty="0" smtClean="0"/>
              <a:t>clients to access this </a:t>
            </a:r>
            <a:r>
              <a:rPr lang="en-US" baseline="0" dirty="0" smtClean="0"/>
              <a:t>service</a:t>
            </a:r>
          </a:p>
          <a:p>
            <a:pPr marL="228600" indent="-228600">
              <a:buAutoNum type="arabicPeriod"/>
            </a:pPr>
            <a:endParaRPr lang="en-US" baseline="0" dirty="0" smtClean="0"/>
          </a:p>
          <a:p>
            <a:pPr marL="228600" indent="-228600">
              <a:buAutoNum type="arabicPeriod"/>
            </a:pPr>
            <a:r>
              <a:rPr lang="en-US" baseline="0" dirty="0" smtClean="0"/>
              <a:t>Recall that both service provider and clients are computationally weak. We require that only the offline complexity of the provider which involves encoding of the program depends on the size of P</a:t>
            </a:r>
          </a:p>
          <a:p>
            <a:pPr marL="228600" indent="-228600">
              <a:buAutoNum type="arabicPeriod"/>
            </a:pPr>
            <a:r>
              <a:rPr lang="en-US" baseline="0" dirty="0" smtClean="0"/>
              <a:t>Apart from this all the other algorithms are highly efficient</a:t>
            </a:r>
          </a:p>
          <a:p>
            <a:pPr marL="228600" indent="-228600">
              <a:buAutoNum type="arabicPeriod"/>
            </a:pPr>
            <a:r>
              <a:rPr lang="en-US" baseline="0" dirty="0" smtClean="0"/>
              <a:t>During the online phase which includes both authentication as well as encoding of inputs by the clients is efficient that is, independent of P</a:t>
            </a:r>
            <a:endParaRPr lang="en-US" baseline="0" dirty="0" smtClean="0"/>
          </a:p>
          <a:p>
            <a:pPr marL="0" indent="0">
              <a:buNone/>
            </a:pPr>
            <a:endParaRPr lang="en-US" baseline="0" dirty="0" smtClean="0"/>
          </a:p>
          <a:p>
            <a:pPr marL="0" indent="0">
              <a:buNone/>
            </a:pPr>
            <a:r>
              <a:rPr lang="en-US" baseline="0" dirty="0" smtClean="0"/>
              <a:t>We want to achieve all this while guaranteeing the privacy </a:t>
            </a:r>
            <a:r>
              <a:rPr lang="en-US" baseline="0" dirty="0" smtClean="0"/>
              <a:t>of service provider and honest clients against any subset of malicious clients and cloud</a:t>
            </a:r>
          </a:p>
          <a:p>
            <a:pPr marL="228600" indent="-228600">
              <a:buAutoNum type="arabicPeriod"/>
            </a:pP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368358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smtClean="0"/>
              <a:t>Now our results:</a:t>
            </a:r>
          </a:p>
          <a:p>
            <a:pPr marL="0" indent="0">
              <a:buNone/>
            </a:pPr>
            <a:r>
              <a:rPr lang="en-US" baseline="0" dirty="0" smtClean="0"/>
              <a:t>We formalize the notion of a secure cloud service scheme and obtain the following positive result:</a:t>
            </a:r>
          </a:p>
          <a:p>
            <a:pPr marL="0" indent="0">
              <a:buNone/>
            </a:pPr>
            <a:r>
              <a:rPr lang="en-US" baseline="0" dirty="0" smtClean="0"/>
              <a:t>Assuming </a:t>
            </a:r>
            <a:r>
              <a:rPr lang="en-US" baseline="0" dirty="0" err="1" smtClean="0"/>
              <a:t>iO</a:t>
            </a:r>
            <a:r>
              <a:rPr lang="en-US" baseline="0" dirty="0" smtClean="0"/>
              <a:t> and SSS-NIZK, there exists a secure SCSS scheme for any bounded number of corrupt clients.</a:t>
            </a:r>
          </a:p>
          <a:p>
            <a:pPr marL="0" indent="0">
              <a:buNone/>
            </a:pPr>
            <a:endParaRPr lang="en-US" baseline="0" dirty="0" smtClean="0"/>
          </a:p>
          <a:p>
            <a:pPr marL="0" indent="0">
              <a:buNone/>
            </a:pPr>
            <a:r>
              <a:rPr lang="en-US" baseline="0" dirty="0" smtClean="0"/>
              <a:t>Note that we only need a bound on #corrupt clients. Total number of clients can be any unbounded polynomial. </a:t>
            </a:r>
          </a:p>
          <a:p>
            <a:pPr marL="0" indent="0">
              <a:buNone/>
            </a:pPr>
            <a:endParaRPr lang="en-US" baseline="0" dirty="0" smtClean="0"/>
          </a:p>
          <a:p>
            <a:pPr marL="0" indent="0">
              <a:buNone/>
            </a:pPr>
            <a:r>
              <a:rPr lang="en-US" baseline="0" dirty="0" smtClean="0"/>
              <a:t>In fact, it is an interesting </a:t>
            </a:r>
            <a:r>
              <a:rPr lang="en-US" baseline="0" dirty="0" smtClean="0"/>
              <a:t>open problem </a:t>
            </a:r>
            <a:r>
              <a:rPr lang="en-US" baseline="0" dirty="0" smtClean="0"/>
              <a:t>to design a scheme which can handle any unbounded polynomial number of corrupt clients.</a:t>
            </a:r>
            <a:endParaRPr lang="en-US" baseline="0" dirty="0" smtClean="0"/>
          </a:p>
          <a:p>
            <a:pPr marL="228600" indent="-228600">
              <a:buAutoNum type="arabicPeriod"/>
            </a:pPr>
            <a:endParaRPr lang="en-US" baseline="0" dirty="0" smtClean="0"/>
          </a:p>
          <a:p>
            <a:pPr marL="0" indent="0">
              <a:buNone/>
            </a:pPr>
            <a:r>
              <a:rPr lang="en-US" baseline="0" dirty="0" smtClean="0"/>
              <a:t>Later in the </a:t>
            </a:r>
            <a:r>
              <a:rPr lang="en-US" baseline="0" dirty="0" smtClean="0"/>
              <a:t>talk, </a:t>
            </a:r>
            <a:r>
              <a:rPr lang="en-US" baseline="0" dirty="0" smtClean="0"/>
              <a:t>I will </a:t>
            </a:r>
            <a:r>
              <a:rPr lang="en-US" baseline="0" dirty="0" smtClean="0"/>
              <a:t>briefly mention the reason for this constraint in our construction.</a:t>
            </a:r>
          </a:p>
          <a:p>
            <a:pPr marL="0" indent="0">
              <a:buNone/>
            </a:pPr>
            <a:endParaRPr lang="en-US" baseline="0" dirty="0" smtClean="0"/>
          </a:p>
          <a:p>
            <a:pPr marL="0" indent="0">
              <a:buNone/>
            </a:pPr>
            <a:r>
              <a:rPr lang="en-US" baseline="0" dirty="0" smtClean="0"/>
              <a:t>Moreover, I would like to point out that it is necessary to assume </a:t>
            </a:r>
            <a:r>
              <a:rPr lang="en-US" baseline="0" dirty="0" err="1" smtClean="0"/>
              <a:t>iO</a:t>
            </a:r>
            <a:r>
              <a:rPr lang="en-US" baseline="0" dirty="0" smtClean="0"/>
              <a:t> since our NOTION implies </a:t>
            </a:r>
            <a:r>
              <a:rPr lang="en-US" baseline="0" dirty="0" err="1" smtClean="0"/>
              <a:t>iO</a:t>
            </a:r>
            <a:r>
              <a:rPr lang="en-US" baseline="0" dirty="0" smtClean="0"/>
              <a:t>.</a:t>
            </a: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3143500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I go any further </a:t>
            </a:r>
            <a:r>
              <a:rPr lang="en-US" baseline="0" dirty="0" smtClean="0"/>
              <a:t>let me describe the main challenges for our scheme </a:t>
            </a:r>
          </a:p>
          <a:p>
            <a:r>
              <a:rPr lang="en-US" baseline="0" dirty="0" smtClean="0"/>
              <a:t>Let us start by considering the simplest case when the adversary only corrupts the cloud. Security requirement says that it should learn nothing.</a:t>
            </a:r>
          </a:p>
          <a:p>
            <a:endParaRPr lang="en-US" baseline="0" dirty="0" smtClean="0"/>
          </a:p>
          <a:p>
            <a:r>
              <a:rPr lang="en-US" baseline="0" dirty="0" smtClean="0"/>
              <a:t>Since the provider wants to hide program P from the cloud, one would think that an obvious solution is to obfuscate the program P and send this obfuscation to the cloud. </a:t>
            </a:r>
          </a:p>
          <a:p>
            <a:endParaRPr lang="en-US" baseline="0" dirty="0" smtClean="0"/>
          </a:p>
          <a:p>
            <a:r>
              <a:rPr lang="en-US" baseline="0" dirty="0" smtClean="0"/>
              <a:t>Does this already solve our problem? The answer is no. </a:t>
            </a:r>
            <a:endParaRPr lang="en-US" dirty="0"/>
          </a:p>
        </p:txBody>
      </p:sp>
      <p:sp>
        <p:nvSpPr>
          <p:cNvPr id="4" name="Slide Number Placeholder 3"/>
          <p:cNvSpPr>
            <a:spLocks noGrp="1"/>
          </p:cNvSpPr>
          <p:nvPr>
            <p:ph type="sldNum" sz="quarter" idx="10"/>
          </p:nvPr>
        </p:nvSpPr>
        <p:spPr/>
        <p:txBody>
          <a:bodyPr/>
          <a:lstStyle/>
          <a:p>
            <a:fld id="{D9645325-3DF3-469D-B724-105A20EFC620}" type="slidenum">
              <a:rPr lang="en-US" smtClean="0"/>
              <a:t>13</a:t>
            </a:fld>
            <a:endParaRPr lang="en-US"/>
          </a:p>
        </p:txBody>
      </p:sp>
    </p:spTree>
    <p:extLst>
      <p:ext uri="{BB962C8B-B14F-4D97-AF65-F5344CB8AC3E}">
        <p14:creationId xmlns:p14="http://schemas.microsoft.com/office/powerpoint/2010/main" val="1032940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understand</a:t>
            </a:r>
            <a:r>
              <a:rPr lang="en-US" baseline="0" dirty="0" smtClean="0"/>
              <a:t> why this is the case, let us zoom at what a cloud can learn.</a:t>
            </a:r>
          </a:p>
          <a:p>
            <a:endParaRPr lang="en-US" baseline="0" dirty="0" smtClean="0"/>
          </a:p>
          <a:p>
            <a:r>
              <a:rPr lang="en-US" baseline="0" dirty="0" smtClean="0"/>
              <a:t>It gets inputs from an honest client and runs the program to get the output.</a:t>
            </a:r>
          </a:p>
          <a:p>
            <a:r>
              <a:rPr lang="en-US" baseline="0" dirty="0" smtClean="0"/>
              <a:t>But we want to hide these inputs and outputs from the cloud.</a:t>
            </a:r>
          </a:p>
          <a:p>
            <a:endParaRPr lang="en-US" baseline="0" dirty="0" smtClean="0"/>
          </a:p>
          <a:p>
            <a:r>
              <a:rPr lang="en-US" baseline="0" dirty="0" smtClean="0"/>
              <a:t>So the first goal is to establish a secure communication channel from a client to the obfuscated program which reveals nothing to the cloud or other corrupt clients.</a:t>
            </a:r>
            <a:endParaRPr lang="en-US" dirty="0"/>
          </a:p>
        </p:txBody>
      </p:sp>
      <p:sp>
        <p:nvSpPr>
          <p:cNvPr id="4" name="Slide Number Placeholder 3"/>
          <p:cNvSpPr>
            <a:spLocks noGrp="1"/>
          </p:cNvSpPr>
          <p:nvPr>
            <p:ph type="sldNum" sz="quarter" idx="10"/>
          </p:nvPr>
        </p:nvSpPr>
        <p:spPr/>
        <p:txBody>
          <a:bodyPr/>
          <a:lstStyle/>
          <a:p>
            <a:fld id="{D9645325-3DF3-469D-B724-105A20EFC620}" type="slidenum">
              <a:rPr lang="en-US" smtClean="0"/>
              <a:t>14</a:t>
            </a:fld>
            <a:endParaRPr lang="en-US"/>
          </a:p>
        </p:txBody>
      </p:sp>
    </p:spTree>
    <p:extLst>
      <p:ext uri="{BB962C8B-B14F-4D97-AF65-F5344CB8AC3E}">
        <p14:creationId xmlns:p14="http://schemas.microsoft.com/office/powerpoint/2010/main" val="1609689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next challenge relates to the authentication of clients. Consider an adversary who corrupts the cloud and one of the clients with identity id^*. Let id be a honest authenticated client. </a:t>
            </a:r>
          </a:p>
          <a:p>
            <a:endParaRPr lang="en-US" baseline="0" dirty="0" smtClean="0"/>
          </a:p>
          <a:p>
            <a:r>
              <a:rPr lang="en-US" baseline="0" dirty="0" smtClean="0"/>
              <a:t>As mentioned before we want that only authenticated clients should access this program. To ensure this, the program on receiving the input, would check the corresponding authentication before providing a meaningful output. That is, the clients need to prove their authentication to the obfuscated program. </a:t>
            </a:r>
          </a:p>
          <a:p>
            <a:endParaRPr lang="en-US" baseline="0" dirty="0" smtClean="0"/>
          </a:p>
          <a:p>
            <a:r>
              <a:rPr lang="en-US" baseline="0" dirty="0" smtClean="0"/>
              <a:t>But we need to ensure that the adversary which sees this authentication to the obfuscated program should not be able to run program P corresponding to id on inputs of its choice. More precisely, we want that corrupt clients should not be able to run the program on behalf of honest clients. This has to hold even for an authenticated corrupt client.</a:t>
            </a:r>
          </a:p>
          <a:p>
            <a:endParaRPr lang="en-US" baseline="0" dirty="0" smtClean="0"/>
          </a:p>
          <a:p>
            <a:r>
              <a:rPr lang="en-US" baseline="0" dirty="0" smtClean="0"/>
              <a:t>So our goal is to design a </a:t>
            </a:r>
            <a:r>
              <a:rPr lang="en-US" baseline="0" dirty="0" smtClean="0"/>
              <a:t>mechanism to securely prove authentication to an obfuscated program </a:t>
            </a:r>
            <a:r>
              <a:rPr lang="en-US" baseline="0" dirty="0" smtClean="0"/>
              <a:t>held by the cloud </a:t>
            </a:r>
            <a:r>
              <a:rPr lang="en-US" baseline="0" dirty="0" smtClean="0"/>
              <a:t>and at the same time hide this authentication from the adversary.</a:t>
            </a:r>
            <a:endParaRPr lang="en-US" dirty="0" smtClean="0"/>
          </a:p>
        </p:txBody>
      </p:sp>
      <p:sp>
        <p:nvSpPr>
          <p:cNvPr id="4" name="Slide Number Placeholder 3"/>
          <p:cNvSpPr>
            <a:spLocks noGrp="1"/>
          </p:cNvSpPr>
          <p:nvPr>
            <p:ph type="sldNum" sz="quarter" idx="10"/>
          </p:nvPr>
        </p:nvSpPr>
        <p:spPr/>
        <p:txBody>
          <a:bodyPr/>
          <a:lstStyle/>
          <a:p>
            <a:fld id="{D9645325-3DF3-469D-B724-105A20EFC620}" type="slidenum">
              <a:rPr lang="en-US" smtClean="0"/>
              <a:t>15</a:t>
            </a:fld>
            <a:endParaRPr lang="en-US"/>
          </a:p>
        </p:txBody>
      </p:sp>
    </p:spTree>
    <p:extLst>
      <p:ext uri="{BB962C8B-B14F-4D97-AF65-F5344CB8AC3E}">
        <p14:creationId xmlns:p14="http://schemas.microsoft.com/office/powerpoint/2010/main" val="1608177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conclude, the two</a:t>
            </a:r>
            <a:r>
              <a:rPr lang="en-US" baseline="0" dirty="0" smtClean="0"/>
              <a:t> challenges are secure communication which allows to send encrypted inputs and receive encrypted outputs from the program which reveal no information to the cloud or other corrupt clients</a:t>
            </a:r>
          </a:p>
          <a:p>
            <a:endParaRPr lang="en-US" baseline="0" dirty="0" smtClean="0"/>
          </a:p>
          <a:p>
            <a:r>
              <a:rPr lang="en-US" baseline="0" dirty="0" smtClean="0"/>
              <a:t>And Secure authentication to the program, such that it is not possible for corrupt clients to pose as a honest client.</a:t>
            </a:r>
          </a:p>
          <a:p>
            <a:endParaRPr lang="en-US" dirty="0" smtClean="0"/>
          </a:p>
        </p:txBody>
      </p:sp>
      <p:sp>
        <p:nvSpPr>
          <p:cNvPr id="4" name="Slide Number Placeholder 3"/>
          <p:cNvSpPr>
            <a:spLocks noGrp="1"/>
          </p:cNvSpPr>
          <p:nvPr>
            <p:ph type="sldNum" sz="quarter" idx="10"/>
          </p:nvPr>
        </p:nvSpPr>
        <p:spPr/>
        <p:txBody>
          <a:bodyPr/>
          <a:lstStyle/>
          <a:p>
            <a:fld id="{D9645325-3DF3-469D-B724-105A20EFC620}" type="slidenum">
              <a:rPr lang="en-US" smtClean="0"/>
              <a:t>16</a:t>
            </a:fld>
            <a:endParaRPr lang="en-US"/>
          </a:p>
        </p:txBody>
      </p:sp>
    </p:spTree>
    <p:extLst>
      <p:ext uri="{BB962C8B-B14F-4D97-AF65-F5344CB8AC3E}">
        <p14:creationId xmlns:p14="http://schemas.microsoft.com/office/powerpoint/2010/main" val="1853496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main contribution</a:t>
            </a:r>
            <a:r>
              <a:rPr lang="en-US" baseline="0" dirty="0" smtClean="0"/>
              <a:t> is a novel technique to securely ….</a:t>
            </a:r>
          </a:p>
          <a:p>
            <a:r>
              <a:rPr lang="en-US" baseline="0" dirty="0" smtClean="0"/>
              <a:t>Which is hidden from the cloud itself who holds this obfuscated program.</a:t>
            </a:r>
            <a:endParaRPr lang="en-US" dirty="0"/>
          </a:p>
        </p:txBody>
      </p:sp>
      <p:sp>
        <p:nvSpPr>
          <p:cNvPr id="4" name="Slide Number Placeholder 3"/>
          <p:cNvSpPr>
            <a:spLocks noGrp="1"/>
          </p:cNvSpPr>
          <p:nvPr>
            <p:ph type="sldNum" sz="quarter" idx="10"/>
          </p:nvPr>
        </p:nvSpPr>
        <p:spPr/>
        <p:txBody>
          <a:bodyPr/>
          <a:lstStyle/>
          <a:p>
            <a:fld id="{D9645325-3DF3-469D-B724-105A20EFC620}" type="slidenum">
              <a:rPr lang="en-US" smtClean="0"/>
              <a:t>17</a:t>
            </a:fld>
            <a:endParaRPr lang="en-US"/>
          </a:p>
        </p:txBody>
      </p:sp>
    </p:spTree>
    <p:extLst>
      <p:ext uri="{BB962C8B-B14F-4D97-AF65-F5344CB8AC3E}">
        <p14:creationId xmlns:p14="http://schemas.microsoft.com/office/powerpoint/2010/main" val="4230175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Before I go on describe our scheme, I would like compare and contrast our model with other models well-studied in cryptography.</a:t>
            </a:r>
          </a:p>
          <a:p>
            <a:endParaRPr lang="en-US" dirty="0"/>
          </a:p>
        </p:txBody>
      </p:sp>
      <p:sp>
        <p:nvSpPr>
          <p:cNvPr id="4" name="Slide Number Placeholder 3"/>
          <p:cNvSpPr>
            <a:spLocks noGrp="1"/>
          </p:cNvSpPr>
          <p:nvPr>
            <p:ph type="sldNum" sz="quarter" idx="10"/>
          </p:nvPr>
        </p:nvSpPr>
        <p:spPr/>
        <p:txBody>
          <a:bodyPr/>
          <a:lstStyle/>
          <a:p>
            <a:fld id="{D9645325-3DF3-469D-B724-105A20EFC620}" type="slidenum">
              <a:rPr lang="en-US" smtClean="0"/>
              <a:t>18</a:t>
            </a:fld>
            <a:endParaRPr lang="en-US"/>
          </a:p>
        </p:txBody>
      </p:sp>
    </p:spTree>
    <p:extLst>
      <p:ext uri="{BB962C8B-B14F-4D97-AF65-F5344CB8AC3E}">
        <p14:creationId xmlns:p14="http://schemas.microsoft.com/office/powerpoint/2010/main" val="26128216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From a distance our setting might seem similar to that of delegation of computation which allows a weak client to outsource a computation to an all powerful cloud. Moreover, for privacy the client can send encrypted program and inputs such that they reveal nothing to the cloud. But in this setting a single party holds both the input as well as the program being evaluated</a:t>
            </a:r>
          </a:p>
          <a:p>
            <a:pPr marL="228600" indent="-228600">
              <a:buAutoNum type="arabicPeriod"/>
            </a:pPr>
            <a:endParaRPr lang="en-US" baseline="0" dirty="0" smtClean="0"/>
          </a:p>
          <a:p>
            <a:pPr marL="0" indent="0">
              <a:buNone/>
            </a:pPr>
            <a:r>
              <a:rPr lang="en-US" baseline="0" dirty="0" smtClean="0"/>
              <a:t>We note that this setting is weaker than that of secure cloud service scheme since it does not imply obfuscation. In fact, most schemes in literature work under weaker assumptions than obfuscation. As mentioned before, our setting implies obfuscation.</a:t>
            </a:r>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3296237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Good morning everyone, I am </a:t>
            </a:r>
            <a:r>
              <a:rPr lang="en-US" baseline="0" dirty="0" err="1" smtClean="0"/>
              <a:t>Divya</a:t>
            </a:r>
            <a:r>
              <a:rPr lang="en-US" baseline="0" dirty="0" smtClean="0"/>
              <a:t> Gupta and I will be talking about hosting services on an untrusted cloud.</a:t>
            </a:r>
          </a:p>
          <a:p>
            <a:endParaRPr lang="en-US" baseline="0" dirty="0" smtClean="0"/>
          </a:p>
          <a:p>
            <a:r>
              <a:rPr lang="en-US" baseline="0" dirty="0" smtClean="0"/>
              <a:t>Let me begin by describing a motivating example…</a:t>
            </a:r>
          </a:p>
          <a:p>
            <a:r>
              <a:rPr lang="en-US" baseline="0" dirty="0" smtClean="0"/>
              <a:t>Consider </a:t>
            </a:r>
            <a:r>
              <a:rPr lang="en-US" baseline="0" dirty="0" smtClean="0"/>
              <a:t>the following scenario. </a:t>
            </a:r>
          </a:p>
          <a:p>
            <a:r>
              <a:rPr lang="en-US" baseline="0" dirty="0" smtClean="0"/>
              <a:t>Bob, a seller of books, movies </a:t>
            </a:r>
            <a:r>
              <a:rPr lang="en-US" baseline="0" dirty="0" err="1" smtClean="0"/>
              <a:t>etc</a:t>
            </a:r>
            <a:r>
              <a:rPr lang="en-US" baseline="0" dirty="0" smtClean="0"/>
              <a:t>, uses the cloud services of Amazon to </a:t>
            </a:r>
            <a:r>
              <a:rPr lang="en-US" baseline="0" dirty="0" smtClean="0"/>
              <a:t>sell </a:t>
            </a:r>
            <a:r>
              <a:rPr lang="en-US" baseline="0" dirty="0" smtClean="0"/>
              <a:t>his </a:t>
            </a:r>
            <a:r>
              <a:rPr lang="en-US" baseline="0" dirty="0" smtClean="0"/>
              <a:t>products</a:t>
            </a:r>
            <a:r>
              <a:rPr lang="en-US" baseline="0" dirty="0" smtClean="0"/>
              <a:t>.</a:t>
            </a:r>
          </a:p>
          <a:p>
            <a:r>
              <a:rPr lang="en-US" baseline="0" dirty="0" smtClean="0"/>
              <a:t>He also has a collection of buyers who buy his products via amazon.</a:t>
            </a:r>
            <a:endParaRPr lang="en-US" baseline="0" dirty="0" smtClean="0"/>
          </a:p>
          <a:p>
            <a:endParaRPr lang="en-US" baseline="0" dirty="0" smtClean="0"/>
          </a:p>
          <a:p>
            <a:r>
              <a:rPr lang="en-US" baseline="0" dirty="0" smtClean="0"/>
              <a:t>Now for the benefit of its users as well as increase his sales, he </a:t>
            </a:r>
            <a:r>
              <a:rPr lang="en-US" baseline="0" dirty="0" smtClean="0"/>
              <a:t> </a:t>
            </a:r>
            <a:r>
              <a:rPr lang="en-US" baseline="0" dirty="0" smtClean="0"/>
              <a:t>builds a </a:t>
            </a:r>
            <a:r>
              <a:rPr lang="en-US" baseline="0" dirty="0" smtClean="0"/>
              <a:t>machine learning software which recommends books </a:t>
            </a:r>
            <a:r>
              <a:rPr lang="en-US" baseline="0" dirty="0" smtClean="0"/>
              <a:t>and movies </a:t>
            </a:r>
            <a:r>
              <a:rPr lang="en-US" baseline="0" dirty="0" smtClean="0"/>
              <a:t>to the users. Since Bob is computationally weak, for convenience, Bob also wants to host this software on amazon itself. </a:t>
            </a:r>
          </a:p>
          <a:p>
            <a:endParaRPr lang="en-US" baseline="0" dirty="0" smtClean="0"/>
          </a:p>
          <a:p>
            <a:r>
              <a:rPr lang="en-US" baseline="0" dirty="0" smtClean="0"/>
              <a:t>Bob would like that the buyers on amazon, who pay </a:t>
            </a:r>
            <a:r>
              <a:rPr lang="en-US" baseline="0" dirty="0" smtClean="0"/>
              <a:t>for this service should be </a:t>
            </a:r>
            <a:r>
              <a:rPr lang="en-US" baseline="0" dirty="0" smtClean="0"/>
              <a:t>able to access it from the cloud.</a:t>
            </a:r>
          </a:p>
          <a:p>
            <a:endParaRPr lang="en-US" baseline="0" dirty="0" smtClean="0"/>
          </a:p>
          <a:p>
            <a:r>
              <a:rPr lang="en-US" baseline="0" dirty="0" smtClean="0"/>
              <a:t>In fact, the software is fairly complex and provides a MULTITUDE of functionalities to which users can subscribe.</a:t>
            </a:r>
          </a:p>
          <a:p>
            <a:endParaRPr lang="en-US" baseline="0" dirty="0" smtClean="0"/>
          </a:p>
          <a:p>
            <a:r>
              <a:rPr lang="en-US" baseline="0" dirty="0" smtClean="0"/>
              <a:t>For example, the first </a:t>
            </a:r>
            <a:r>
              <a:rPr lang="en-US" baseline="0" dirty="0" smtClean="0"/>
              <a:t>buyers </a:t>
            </a:r>
            <a:r>
              <a:rPr lang="en-US" baseline="0" dirty="0" smtClean="0"/>
              <a:t>is mostly into reading and subscribes to only the book recommendation system.</a:t>
            </a:r>
          </a:p>
          <a:p>
            <a:r>
              <a:rPr lang="en-US" baseline="0" dirty="0" smtClean="0"/>
              <a:t>And the second </a:t>
            </a:r>
            <a:r>
              <a:rPr lang="en-US" baseline="0" dirty="0" smtClean="0"/>
              <a:t>buyers </a:t>
            </a:r>
            <a:r>
              <a:rPr lang="en-US" baseline="0" dirty="0" smtClean="0"/>
              <a:t>may subscribe for </a:t>
            </a:r>
            <a:r>
              <a:rPr lang="en-US" baseline="0" dirty="0" smtClean="0"/>
              <a:t>Sci-fi </a:t>
            </a:r>
            <a:r>
              <a:rPr lang="en-US" baseline="0" dirty="0" smtClean="0"/>
              <a:t>books and </a:t>
            </a:r>
            <a:r>
              <a:rPr lang="en-US" baseline="0" dirty="0" smtClean="0"/>
              <a:t>movies. The third buyer only subscribes to comedy movie.</a:t>
            </a:r>
          </a:p>
          <a:p>
            <a:endParaRPr lang="en-US" baseline="0" dirty="0" smtClean="0"/>
          </a:p>
          <a:p>
            <a:r>
              <a:rPr lang="en-US" baseline="0" dirty="0" smtClean="0"/>
              <a:t>At this point I would like to emphasize that different buyers may have access to very different parts of the functionality. </a:t>
            </a:r>
          </a:p>
          <a:p>
            <a:endParaRPr lang="en-US" baseline="0" dirty="0" smtClean="0"/>
          </a:p>
          <a:p>
            <a:r>
              <a:rPr lang="en-US" baseline="0" dirty="0" smtClean="0"/>
              <a:t>So we want to design </a:t>
            </a:r>
            <a:r>
              <a:rPr lang="en-US" baseline="0" dirty="0" smtClean="0"/>
              <a:t>an almost </a:t>
            </a:r>
            <a:r>
              <a:rPr lang="en-US" b="1" i="1" baseline="0" dirty="0" smtClean="0"/>
              <a:t>non-interactive</a:t>
            </a:r>
            <a:r>
              <a:rPr lang="en-US" baseline="0" dirty="0" smtClean="0"/>
              <a:t> </a:t>
            </a:r>
            <a:r>
              <a:rPr lang="en-US" baseline="0" dirty="0" smtClean="0"/>
              <a:t>scheme, which allows BOB to host this program on the cloud such that it can be accessed only by users who pay Bob for this service.</a:t>
            </a:r>
          </a:p>
          <a:p>
            <a:endParaRPr lang="en-US" baseline="0" dirty="0" smtClean="0"/>
          </a:p>
          <a:p>
            <a:r>
              <a:rPr lang="en-US" baseline="0" dirty="0" smtClean="0"/>
              <a:t>Intellectual property…</a:t>
            </a:r>
            <a:endParaRPr lang="en-US" baseline="0" dirty="0" smtClean="0"/>
          </a:p>
          <a:p>
            <a:r>
              <a:rPr lang="en-US" baseline="0" dirty="0" smtClean="0"/>
              <a:t>Moreover, since Bob is earning money from the clients for access to this </a:t>
            </a:r>
            <a:r>
              <a:rPr lang="en-US" baseline="0" dirty="0" smtClean="0"/>
              <a:t>GREAT </a:t>
            </a:r>
            <a:r>
              <a:rPr lang="en-US" baseline="0" dirty="0" smtClean="0"/>
              <a:t>piece of software, he wants to keep the internals of this software a secret both from the cloud as well as the users. This is one of the biggest requirements.</a:t>
            </a:r>
          </a:p>
          <a:p>
            <a:endParaRPr lang="en-US" baseline="0" dirty="0" smtClean="0"/>
          </a:p>
          <a:p>
            <a:r>
              <a:rPr lang="en-US" baseline="0" dirty="0" smtClean="0"/>
              <a:t>Finally, as is expected, </a:t>
            </a:r>
            <a:r>
              <a:rPr lang="en-US" baseline="0" dirty="0" smtClean="0"/>
              <a:t>in most natural scenarios, the </a:t>
            </a:r>
            <a:r>
              <a:rPr lang="en-US" baseline="0" dirty="0" smtClean="0"/>
              <a:t>users would like to maintain the secrecy of their </a:t>
            </a:r>
            <a:r>
              <a:rPr lang="en-US" baseline="0" dirty="0" smtClean="0"/>
              <a:t>inputs as well as outputs. </a:t>
            </a:r>
          </a:p>
          <a:p>
            <a:endParaRPr lang="en-US" baseline="0" dirty="0" smtClean="0"/>
          </a:p>
          <a:p>
            <a:r>
              <a:rPr lang="en-US" baseline="0" dirty="0" smtClean="0"/>
              <a:t>Building on this example the setting of our paper is as follows:</a:t>
            </a:r>
          </a:p>
          <a:p>
            <a:endParaRPr lang="en-US" baseline="0" dirty="0" smtClean="0"/>
          </a:p>
          <a:p>
            <a:r>
              <a:rPr lang="en-US" baseline="0" dirty="0" smtClean="0"/>
              <a:t>Keeping this example in mind, the setting of hosting services on the cloud is as follows:</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4204667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GGG… introduced </a:t>
            </a:r>
            <a:r>
              <a:rPr lang="en-US" baseline="0" dirty="0" smtClean="0"/>
              <a:t>this general notion of MIFE</a:t>
            </a:r>
          </a:p>
          <a:p>
            <a:pPr marL="228600" indent="-228600">
              <a:buAutoNum type="arabicPeriod"/>
            </a:pPr>
            <a:r>
              <a:rPr lang="en-US" baseline="0" dirty="0" err="1" smtClean="0"/>
              <a:t>Goldwasser</a:t>
            </a:r>
            <a:r>
              <a:rPr lang="en-US" baseline="0" dirty="0" smtClean="0"/>
              <a:t> et al.</a:t>
            </a:r>
          </a:p>
          <a:p>
            <a:pPr marL="228600" indent="-228600">
              <a:buAutoNum type="arabicPeriod"/>
            </a:pPr>
            <a:endParaRPr lang="en-US" baseline="0" dirty="0" smtClean="0"/>
          </a:p>
          <a:p>
            <a:pPr marL="228600" indent="-228600">
              <a:buAutoNum type="arabicPeriod"/>
            </a:pPr>
            <a:r>
              <a:rPr lang="en-US" baseline="0" dirty="0" smtClean="0"/>
              <a:t>In this setting there are multiple clients; each having a different encryption key using which they encrypt their inputs and send to the cloud. He cloud holds a decryption key corresponding to a function f which allows it compute a the function f on all the inputs.</a:t>
            </a:r>
          </a:p>
          <a:p>
            <a:pPr marL="228600" indent="-228600">
              <a:buAutoNum type="arabicPeriod"/>
            </a:pPr>
            <a:endParaRPr lang="en-US" baseline="0" dirty="0" smtClean="0"/>
          </a:p>
          <a:p>
            <a:pPr marL="228600" indent="-228600">
              <a:buAutoNum type="arabicPeriod"/>
            </a:pPr>
            <a:r>
              <a:rPr lang="en-US" baseline="0" dirty="0" smtClean="0"/>
              <a:t>Though this notion is general, and captures </a:t>
            </a:r>
            <a:r>
              <a:rPr lang="en-US" baseline="0" dirty="0" smtClean="0"/>
              <a:t>vast range of </a:t>
            </a:r>
            <a:r>
              <a:rPr lang="en-US" baseline="0" dirty="0" smtClean="0"/>
              <a:t>scenarios, it does not directly deal with the issue of secure authentication which is one of the main challenges in our setting.</a:t>
            </a: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235741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The outline of the rest of the talk is as follows:</a:t>
            </a:r>
          </a:p>
          <a:p>
            <a:pPr marL="228600" indent="-228600">
              <a:buAutoNum type="arabicPeriod"/>
            </a:pPr>
            <a:endParaRPr lang="en-US" baseline="0" dirty="0" smtClean="0"/>
          </a:p>
          <a:p>
            <a:pPr marL="228600" indent="-228600">
              <a:buAutoNum type="arabicPeriod"/>
            </a:pPr>
            <a:r>
              <a:rPr lang="en-US" baseline="0" dirty="0" smtClean="0"/>
              <a:t>I will first describe the model of secure cloud service scheme formally</a:t>
            </a:r>
          </a:p>
          <a:p>
            <a:pPr marL="228600" indent="-228600">
              <a:buAutoNum type="arabicPeriod"/>
            </a:pPr>
            <a:endParaRPr lang="en-US" baseline="0" dirty="0" smtClean="0"/>
          </a:p>
          <a:p>
            <a:pPr marL="228600" indent="-228600">
              <a:buAutoNum type="arabicPeriod"/>
            </a:pPr>
            <a:r>
              <a:rPr lang="en-US" baseline="0" dirty="0" smtClean="0"/>
              <a:t>Next I will give the formal definition of security against a malicious cloud and set of clients</a:t>
            </a:r>
          </a:p>
          <a:p>
            <a:pPr marL="228600" indent="-228600">
              <a:buAutoNum type="arabicPeriod"/>
            </a:pPr>
            <a:endParaRPr lang="en-US" baseline="0" dirty="0" smtClean="0"/>
          </a:p>
          <a:p>
            <a:pPr marL="228600" indent="-228600">
              <a:buAutoNum type="arabicPeriod"/>
            </a:pPr>
            <a:r>
              <a:rPr lang="en-US" baseline="0" dirty="0" smtClean="0"/>
              <a:t>And finally I will describe the key parts of the construction at a high level.</a:t>
            </a: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97159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Let me begin by describing our model more formally.</a:t>
            </a:r>
          </a:p>
          <a:p>
            <a:pPr marL="228600" indent="-228600">
              <a:buAutoNum type="arabicPeriod"/>
            </a:pPr>
            <a:endParaRPr lang="en-US" baseline="0" dirty="0" smtClean="0"/>
          </a:p>
          <a:p>
            <a:pPr marL="228600" indent="-228600">
              <a:buAutoNum type="arabicPeriod"/>
            </a:pPr>
            <a:r>
              <a:rPr lang="en-US" baseline="0" dirty="0" smtClean="0"/>
              <a:t>There will be four algorithms: Setup, authenticate, encrypt and Evaluate</a:t>
            </a:r>
          </a:p>
          <a:p>
            <a:pPr marL="228600" indent="-228600">
              <a:buAutoNum type="arabicPeriod"/>
            </a:pPr>
            <a:endParaRPr lang="en-US" baseline="0" dirty="0" smtClean="0"/>
          </a:p>
          <a:p>
            <a:pPr marL="228600" indent="-228600">
              <a:buAutoNum type="arabicPeriod"/>
            </a:pPr>
            <a:r>
              <a:rPr lang="en-US" baseline="0" dirty="0" smtClean="0"/>
              <a:t>The setup algorithm will be run by the service provider.. On input, the program P and bound m on number of corrupt clients it produces an encoding of the program P and master secret key to be used in authentication later. It sends the encoded program to the cloud.</a:t>
            </a:r>
          </a:p>
          <a:p>
            <a:pPr marL="228600" indent="-228600">
              <a:buAutoNum type="arabicPeriod"/>
            </a:pPr>
            <a:endParaRPr lang="en-US" baseline="0" dirty="0" smtClean="0"/>
          </a:p>
          <a:p>
            <a:pPr marL="228600" indent="-228600">
              <a:buAutoNum type="arabicPeriod"/>
            </a:pPr>
            <a:r>
              <a:rPr lang="en-US" baseline="0" dirty="0" smtClean="0"/>
              <a:t>When a client wants to be authenticated, the provider run the algorithm authenticate on MSK and his identity and produces a key </a:t>
            </a:r>
            <a:r>
              <a:rPr lang="en-US" baseline="0" dirty="0" err="1" smtClean="0"/>
              <a:t>EK_id</a:t>
            </a:r>
            <a:r>
              <a:rPr lang="en-US" baseline="0" dirty="0" smtClean="0"/>
              <a:t> for that client.</a:t>
            </a:r>
          </a:p>
          <a:p>
            <a:pPr marL="228600" indent="-228600">
              <a:buAutoNum type="arabicPeriod"/>
            </a:pPr>
            <a:endParaRPr lang="en-US" baseline="0" dirty="0" smtClean="0"/>
          </a:p>
          <a:p>
            <a:pPr marL="228600" indent="-228600">
              <a:buAutoNum type="arabicPeriod"/>
            </a:pPr>
            <a:r>
              <a:rPr lang="en-US" baseline="0" dirty="0" smtClean="0"/>
              <a:t>Next, algorithm encrypt takes the input of the client and </a:t>
            </a:r>
            <a:r>
              <a:rPr lang="en-US" baseline="0" dirty="0" err="1" smtClean="0"/>
              <a:t>EK_id</a:t>
            </a:r>
            <a:r>
              <a:rPr lang="en-US" baseline="0" dirty="0" smtClean="0"/>
              <a:t> as input and produces encrypted input.</a:t>
            </a:r>
          </a:p>
          <a:p>
            <a:pPr marL="228600" indent="-228600">
              <a:buAutoNum type="arabicPeriod"/>
            </a:pPr>
            <a:endParaRPr lang="en-US" baseline="0" dirty="0" smtClean="0"/>
          </a:p>
          <a:p>
            <a:pPr marL="228600" indent="-228600">
              <a:buAutoNum type="arabicPeriod"/>
            </a:pPr>
            <a:r>
              <a:rPr lang="en-US" baseline="0" dirty="0" smtClean="0"/>
              <a:t>The algorithm evaluate runs the encoded program on encrypted input to get encrypted output.</a:t>
            </a:r>
          </a:p>
          <a:p>
            <a:pPr marL="228600" indent="-228600">
              <a:buAutoNum type="arabicPeriod"/>
            </a:pPr>
            <a:endParaRPr lang="en-US" baseline="0" dirty="0" smtClean="0"/>
          </a:p>
          <a:p>
            <a:pPr marL="228600" indent="-228600">
              <a:buAutoNum type="arabicPeriod"/>
            </a:pPr>
            <a:r>
              <a:rPr lang="en-US" baseline="0" dirty="0" smtClean="0"/>
              <a:t>On receiving this encrypted input x from client, the cloud runs the encoded program on encrypted input to get encrypted output which is sent back to the client.</a:t>
            </a:r>
            <a:endParaRPr lang="en-US" baseline="0" dirty="0" smtClean="0"/>
          </a:p>
          <a:p>
            <a:pPr marL="228600" indent="-228600">
              <a:buAutoNum type="arabicPeriod"/>
            </a:pP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12579012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Having described the model of our scheme, let me give formal definition of security against a malicious cloud and a malicious client.</a:t>
            </a:r>
          </a:p>
          <a:p>
            <a:r>
              <a:rPr lang="en-US" baseline="0" dirty="0" smtClean="0"/>
              <a:t>For simplicity, let us consider the case of one malicious client and one honest client. </a:t>
            </a:r>
          </a:p>
          <a:p>
            <a:r>
              <a:rPr lang="en-US" baseline="0" dirty="0" smtClean="0"/>
              <a:t>Let the identity of the malicious client be id^* and honest client be id.</a:t>
            </a:r>
          </a:p>
          <a:p>
            <a:endParaRPr lang="en-US" baseline="0" dirty="0" smtClean="0"/>
          </a:p>
          <a:p>
            <a:r>
              <a:rPr lang="en-US" baseline="0" dirty="0" smtClean="0"/>
              <a:t>The service provider holds a program P_0 and  sends its encoding to the cloud and the input of the honest client is x_0.</a:t>
            </a:r>
          </a:p>
          <a:p>
            <a:r>
              <a:rPr lang="en-US" baseline="0" dirty="0" smtClean="0"/>
              <a:t>Intuitively we want that the adversary should learn nothing about functionality P_0 for this honest client as well as the input x_0.</a:t>
            </a:r>
          </a:p>
          <a:p>
            <a:endParaRPr lang="en-US" baseline="0" dirty="0" smtClean="0"/>
          </a:p>
          <a:p>
            <a:r>
              <a:rPr lang="en-US" baseline="0" dirty="0" smtClean="0"/>
              <a:t>We can formalize this using a </a:t>
            </a:r>
            <a:r>
              <a:rPr lang="en-US" baseline="0" dirty="0" err="1" smtClean="0"/>
              <a:t>ind</a:t>
            </a:r>
            <a:r>
              <a:rPr lang="en-US" baseline="0" dirty="0" smtClean="0"/>
              <a:t>-based security as follows:</a:t>
            </a:r>
          </a:p>
          <a:p>
            <a:r>
              <a:rPr lang="en-US" baseline="0" dirty="0" smtClean="0"/>
              <a:t>We consider a parallel scenario, where we have program P_1 instead of P_0 and honest guys input is x_1</a:t>
            </a:r>
          </a:p>
          <a:p>
            <a:endParaRPr lang="en-US" baseline="0" dirty="0" smtClean="0"/>
          </a:p>
          <a:p>
            <a:r>
              <a:rPr lang="en-US" baseline="0" dirty="0" smtClean="0"/>
              <a:t>We would want that adversary should not be able to distinguish between the left and the right worlds.</a:t>
            </a:r>
          </a:p>
          <a:p>
            <a:r>
              <a:rPr lang="en-US" baseline="0" dirty="0" smtClean="0"/>
              <a:t>This is impossible to achieve unconditionally.</a:t>
            </a:r>
          </a:p>
          <a:p>
            <a:endParaRPr lang="en-US" baseline="0" dirty="0" smtClean="0"/>
          </a:p>
          <a:p>
            <a:r>
              <a:rPr lang="en-US" baseline="0" dirty="0" smtClean="0"/>
              <a:t>This is because in both the settings, the adversary learns the functionality for client id^* and can clearly distinguish if there is an input on which output of the corrupt client is different for P_0 and P_1. Hence, this condition cannot hold unconditionally. </a:t>
            </a:r>
          </a:p>
          <a:p>
            <a:endParaRPr lang="en-US" baseline="0" dirty="0" smtClean="0"/>
          </a:p>
          <a:p>
            <a:r>
              <a:rPr lang="en-US" baseline="0" dirty="0" smtClean="0"/>
              <a:t>Hence, we require that if P_0 and P_1 are functionally equivalent for the corrupt client, then the adversary cannot distinguish between left and right worlds. </a:t>
            </a:r>
          </a:p>
          <a:p>
            <a:endParaRPr lang="en-US" baseline="0" dirty="0" smtClean="0"/>
          </a:p>
          <a:p>
            <a:endParaRPr lang="en-US" baseline="0" dirty="0" smtClean="0"/>
          </a:p>
          <a:p>
            <a:r>
              <a:rPr lang="en-US" baseline="0" dirty="0" smtClean="0"/>
              <a:t>Hence, we require that if P_0(\id^*) = P_1(id^*) for all inputs then the adversary cannot distinguish between left and right worlds. </a:t>
            </a:r>
          </a:p>
          <a:p>
            <a:endParaRPr lang="en-US" baseline="0" dirty="0" smtClean="0"/>
          </a:p>
          <a:p>
            <a:r>
              <a:rPr lang="en-US" baseline="0" dirty="0" smtClean="0"/>
              <a:t>In general, when the adversary can corrupt at multiple clients, we require that </a:t>
            </a:r>
          </a:p>
          <a:p>
            <a:r>
              <a:rPr lang="en-US" baseline="0" dirty="0" smtClean="0"/>
              <a:t>for any two programs P_0 and P_1 which are functionally identical for corrupt parties, the adversary cannot distinguish between left and right worlds. Note that there is no restriction on the honest party inputs.</a:t>
            </a:r>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28772292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in the remaining time, I would like to</a:t>
            </a:r>
            <a:r>
              <a:rPr lang="en-US" baseline="0" dirty="0" smtClean="0"/>
              <a:t> focus on one of the key parts of our construction, which is secure authentication to an obfuscated program. </a:t>
            </a:r>
          </a:p>
          <a:p>
            <a:endParaRPr lang="en-US" baseline="0" dirty="0" smtClean="0"/>
          </a:p>
          <a:p>
            <a:r>
              <a:rPr lang="en-US" baseline="0" dirty="0" smtClean="0"/>
              <a:t>For the lack of time I wont be able to go into the details of secure communication. I would like to refer you to the paper for this part of the construction.</a:t>
            </a:r>
            <a:endParaRPr lang="en-US" dirty="0"/>
          </a:p>
        </p:txBody>
      </p:sp>
      <p:sp>
        <p:nvSpPr>
          <p:cNvPr id="4" name="Slide Number Placeholder 3"/>
          <p:cNvSpPr>
            <a:spLocks noGrp="1"/>
          </p:cNvSpPr>
          <p:nvPr>
            <p:ph type="sldNum" sz="quarter" idx="10"/>
          </p:nvPr>
        </p:nvSpPr>
        <p:spPr/>
        <p:txBody>
          <a:bodyPr/>
          <a:lstStyle/>
          <a:p>
            <a:fld id="{D9645325-3DF3-469D-B724-105A20EFC620}" type="slidenum">
              <a:rPr lang="en-US" smtClean="0"/>
              <a:t>24</a:t>
            </a:fld>
            <a:endParaRPr lang="en-US"/>
          </a:p>
        </p:txBody>
      </p:sp>
    </p:spTree>
    <p:extLst>
      <p:ext uri="{BB962C8B-B14F-4D97-AF65-F5344CB8AC3E}">
        <p14:creationId xmlns:p14="http://schemas.microsoft.com/office/powerpoint/2010/main" val="21548957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smtClean="0"/>
              <a:t>So let me begin by describing the first attempt at construction using VBB obfuscation.</a:t>
            </a:r>
          </a:p>
          <a:p>
            <a:pPr marL="0" indent="0">
              <a:buNone/>
            </a:pPr>
            <a:endParaRPr lang="en-US" baseline="0" dirty="0" smtClean="0"/>
          </a:p>
          <a:p>
            <a:pPr marL="0" indent="0">
              <a:buNone/>
            </a:pPr>
            <a:r>
              <a:rPr lang="en-US" baseline="0" dirty="0" smtClean="0"/>
              <a:t>As </a:t>
            </a:r>
            <a:r>
              <a:rPr lang="en-US" baseline="0" dirty="0" smtClean="0"/>
              <a:t>I mentioned before, a secure cloud service scheme implies obfuscation…</a:t>
            </a:r>
          </a:p>
          <a:p>
            <a:pPr marL="0" indent="0">
              <a:buNone/>
            </a:pPr>
            <a:r>
              <a:rPr lang="en-US" baseline="0" dirty="0" smtClean="0"/>
              <a:t>So as a starter let us assume </a:t>
            </a:r>
            <a:r>
              <a:rPr lang="en-US" baseline="0" dirty="0" smtClean="0"/>
              <a:t>the strongest </a:t>
            </a:r>
            <a:r>
              <a:rPr lang="en-US" baseline="0" dirty="0" smtClean="0"/>
              <a:t>notion of obfuscation, VBB </a:t>
            </a:r>
            <a:r>
              <a:rPr lang="en-US" baseline="0" dirty="0" smtClean="0"/>
              <a:t>obfuscation which guarantees that the obfuscated program only gives a black box access to the program; revealing only the input output behavior of the program.</a:t>
            </a:r>
          </a:p>
          <a:p>
            <a:pPr marL="0" indent="0">
              <a:buNone/>
            </a:pPr>
            <a:endParaRPr lang="en-US" baseline="0" dirty="0" smtClean="0"/>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4264403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smtClean="0"/>
              <a:t>In the next few slides I will describe a simple construction for our setting assuming VBB obfuscation and prove its security at a high level..</a:t>
            </a:r>
          </a:p>
          <a:p>
            <a:pPr marL="0" indent="0">
              <a:buNone/>
            </a:pPr>
            <a:endParaRPr lang="en-US" baseline="0" dirty="0" smtClean="0"/>
          </a:p>
          <a:p>
            <a:pPr marL="0" indent="0">
              <a:buNone/>
            </a:pPr>
            <a:r>
              <a:rPr lang="en-US" baseline="0" dirty="0" smtClean="0"/>
              <a:t>And finally I will describe key challenges which arise when proving security using </a:t>
            </a:r>
            <a:r>
              <a:rPr lang="en-US" baseline="0" dirty="0" err="1" smtClean="0"/>
              <a:t>iO</a:t>
            </a:r>
            <a:r>
              <a:rPr lang="en-US" baseline="0" dirty="0" smtClean="0"/>
              <a:t> instead of VBB obfuscation</a:t>
            </a:r>
          </a:p>
          <a:p>
            <a:pPr marL="0" indent="0">
              <a:buNone/>
            </a:pPr>
            <a:endParaRPr lang="en-US" baseline="0" dirty="0" smtClean="0"/>
          </a:p>
          <a:p>
            <a:pPr marL="0" indent="0">
              <a:buNone/>
            </a:pPr>
            <a:r>
              <a:rPr lang="en-US" baseline="0" dirty="0" smtClean="0"/>
              <a:t>And finally I will describe our authentication scheme for secure authentication to an obfuscated program.</a:t>
            </a: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54181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let me begin by describing a simple construction using VBB obfuscation.</a:t>
            </a:r>
          </a:p>
          <a:p>
            <a:r>
              <a:rPr lang="en-US" baseline="0" dirty="0" smtClean="0"/>
              <a:t>The setup algorithm is simple. It generates keys for a classical encryption scheme and classical signature scheme.</a:t>
            </a:r>
          </a:p>
          <a:p>
            <a:r>
              <a:rPr lang="en-US" baseline="0" dirty="0" smtClean="0"/>
              <a:t>Next generates an obfuscation of a program which has program P, secret key of encryption and verification key of signatures hard coded. It first decrypts the encrypted input to get input x, identity id and a signature on id.</a:t>
            </a:r>
          </a:p>
          <a:p>
            <a:r>
              <a:rPr lang="en-US" baseline="0" dirty="0" smtClean="0"/>
              <a:t>It verifies the signatures. If verification succeeds it computes the program and produces the output. For simplicity of exposition in this talk, let us assume that the program produces an encrypted output under a key provided by the user.</a:t>
            </a:r>
          </a:p>
          <a:p>
            <a:endParaRPr lang="en-US" baseline="0" dirty="0" smtClean="0"/>
          </a:p>
          <a:p>
            <a:r>
              <a:rPr lang="en-US" baseline="0" dirty="0" smtClean="0"/>
              <a:t>The master secret key consists of public encryption key and signing key.</a:t>
            </a:r>
          </a:p>
          <a:p>
            <a:endParaRPr lang="en-US" baseline="0" dirty="0" smtClean="0"/>
          </a:p>
          <a:p>
            <a:r>
              <a:rPr lang="en-US" baseline="0" dirty="0" smtClean="0"/>
              <a:t>---------------------------------------------------</a:t>
            </a:r>
          </a:p>
          <a:p>
            <a:r>
              <a:rPr lang="en-US" baseline="0" dirty="0" smtClean="0"/>
              <a:t>The other algorithms are pretty straight forward. Authentication on an id is just the public encryption key, and a signature on the id.</a:t>
            </a:r>
          </a:p>
          <a:p>
            <a:endParaRPr lang="en-US" baseline="0" dirty="0" smtClean="0"/>
          </a:p>
          <a:p>
            <a:r>
              <a:rPr lang="en-US" baseline="0" dirty="0" smtClean="0"/>
              <a:t>To encrypt an input x, the client encrypts x along with his identity and the signature on his identity obtained from the provider.</a:t>
            </a:r>
          </a:p>
          <a:p>
            <a:endParaRPr lang="en-US" baseline="0" dirty="0" smtClean="0"/>
          </a:p>
          <a:p>
            <a:r>
              <a:rPr lang="en-US" baseline="0" dirty="0" smtClean="0"/>
              <a:t>Evaluation simply runs encoded program on encrypted input.</a:t>
            </a:r>
          </a:p>
          <a:p>
            <a:r>
              <a:rPr lang="en-US" dirty="0" smtClean="0"/>
              <a:t>---------------------------------------------------------------------------------------</a:t>
            </a:r>
          </a:p>
          <a:p>
            <a:endParaRPr lang="en-US" dirty="0" smtClean="0"/>
          </a:p>
          <a:p>
            <a:r>
              <a:rPr lang="en-US" dirty="0" smtClean="0"/>
              <a:t>This</a:t>
            </a:r>
            <a:r>
              <a:rPr lang="en-US" baseline="0" dirty="0" smtClean="0"/>
              <a:t> completes the description of a scheme using VBB obfuscation. Now how do we prove security? With VBB this proof is pretty straight forward.</a:t>
            </a:r>
            <a:endParaRPr lang="en-US"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2239799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Recall the security definition, which says that for any two programs P_0 and P_1 which are functionally equivalent on id^*, the adversary cannot distinguish between left and right worlds. </a:t>
            </a:r>
          </a:p>
          <a:p>
            <a:endParaRPr lang="en-US" baseline="0" dirty="0" smtClean="0"/>
          </a:p>
          <a:p>
            <a:r>
              <a:rPr lang="en-US" baseline="0" dirty="0" smtClean="0"/>
              <a:t>The program provided to an adversary is the obfuscation of the this program In black box.</a:t>
            </a:r>
          </a:p>
          <a:p>
            <a:endParaRPr lang="en-US" baseline="0" dirty="0" smtClean="0"/>
          </a:p>
          <a:p>
            <a:r>
              <a:rPr lang="en-US" baseline="0" dirty="0" smtClean="0"/>
              <a:t>In the left world, it receives an </a:t>
            </a:r>
            <a:r>
              <a:rPr lang="en-US" baseline="0" dirty="0" err="1" smtClean="0"/>
              <a:t>enc</a:t>
            </a:r>
            <a:r>
              <a:rPr lang="en-US" baseline="0" dirty="0" smtClean="0"/>
              <a:t> of x_0 and outputs </a:t>
            </a:r>
            <a:r>
              <a:rPr lang="en-US" baseline="0" dirty="0" err="1" smtClean="0"/>
              <a:t>enc</a:t>
            </a:r>
            <a:r>
              <a:rPr lang="en-US" baseline="0" dirty="0" smtClean="0"/>
              <a:t> of y_0 and ….</a:t>
            </a:r>
          </a:p>
          <a:p>
            <a:endParaRPr lang="en-US" baseline="0" dirty="0" smtClean="0"/>
          </a:p>
          <a:p>
            <a:r>
              <a:rPr lang="en-US" baseline="0" dirty="0" smtClean="0"/>
              <a:t>At a high level, the proof would work as follows:</a:t>
            </a:r>
          </a:p>
          <a:p>
            <a:r>
              <a:rPr lang="en-US" baseline="0" dirty="0" smtClean="0"/>
              <a:t>By security of VBB obfuscation we know that this obfuscation reveals nothing beyond input and output</a:t>
            </a:r>
          </a:p>
          <a:p>
            <a:r>
              <a:rPr lang="en-US" baseline="0" dirty="0" smtClean="0"/>
              <a:t>Which are encryptions of x_0 and y_0</a:t>
            </a:r>
          </a:p>
          <a:p>
            <a:r>
              <a:rPr lang="en-US" baseline="0" dirty="0" smtClean="0"/>
              <a:t>Now applying semantic security of encryption, we know that adversary cannot distinguish between encryptions of x_0 and x_1</a:t>
            </a:r>
          </a:p>
          <a:p>
            <a:endParaRPr lang="en-US" baseline="0" dirty="0" smtClean="0"/>
          </a:p>
          <a:p>
            <a:r>
              <a:rPr lang="en-US" baseline="0" dirty="0" smtClean="0"/>
              <a:t>Then by </a:t>
            </a:r>
            <a:r>
              <a:rPr lang="en-US" baseline="0" dirty="0" err="1" smtClean="0"/>
              <a:t>unforgeability</a:t>
            </a:r>
            <a:r>
              <a:rPr lang="en-US" baseline="0" dirty="0" smtClean="0"/>
              <a:t> of signing key we know that adversary cannot query the program on behalf of the honest party.</a:t>
            </a:r>
          </a:p>
          <a:p>
            <a:r>
              <a:rPr lang="en-US" baseline="0" dirty="0" smtClean="0"/>
              <a:t>Here I am ignoring the issues due to malleability of the standard encryption scheme. We take care of these while designing our secure communication scheme. I would like to refer you to our paper for details on these.</a:t>
            </a:r>
          </a:p>
          <a:p>
            <a:endParaRPr lang="en-US" baseline="0" dirty="0" smtClean="0"/>
          </a:p>
          <a:p>
            <a:r>
              <a:rPr lang="en-US" baseline="0" dirty="0" smtClean="0"/>
              <a:t>So what have we achieved so far… </a:t>
            </a:r>
          </a:p>
          <a:p>
            <a:r>
              <a:rPr lang="en-US" baseline="0" dirty="0" smtClean="0"/>
              <a:t>This shows that we have a relatively simple scheme for secure cloud service assuming VBB obfuscation.</a:t>
            </a:r>
          </a:p>
          <a:p>
            <a:endParaRPr lang="en-US" baseline="0" dirty="0" smtClean="0"/>
          </a:p>
          <a:p>
            <a:r>
              <a:rPr lang="en-US" baseline="0" dirty="0" smtClean="0"/>
              <a:t>But here is a problem!!</a:t>
            </a: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9920325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smtClean="0"/>
              <a:t>We know that VBB obfuscation is impossible in general.</a:t>
            </a:r>
          </a:p>
          <a:p>
            <a:pPr marL="0" indent="0">
              <a:buNone/>
            </a:pPr>
            <a:endParaRPr lang="en-US" baseline="0" dirty="0" smtClean="0"/>
          </a:p>
          <a:p>
            <a:pPr marL="0" indent="0">
              <a:buNone/>
            </a:pPr>
            <a:r>
              <a:rPr lang="en-US" baseline="0" dirty="0" smtClean="0"/>
              <a:t>The next best thing is </a:t>
            </a:r>
            <a:r>
              <a:rPr lang="en-US" baseline="0" dirty="0" err="1" smtClean="0"/>
              <a:t>iO</a:t>
            </a:r>
            <a:r>
              <a:rPr lang="en-US" baseline="0" dirty="0" smtClean="0"/>
              <a:t> for which we know some candidate constructions. </a:t>
            </a:r>
            <a:r>
              <a:rPr lang="en-US" baseline="0" dirty="0" err="1" smtClean="0"/>
              <a:t>iO</a:t>
            </a:r>
            <a:r>
              <a:rPr lang="en-US" baseline="0" dirty="0" smtClean="0"/>
              <a:t> gives us the following</a:t>
            </a:r>
          </a:p>
          <a:p>
            <a:pPr marL="0" indent="0">
              <a:buNone/>
            </a:pPr>
            <a:r>
              <a:rPr lang="en-US" baseline="0" dirty="0" smtClean="0"/>
              <a:t>If there are two functionally </a:t>
            </a:r>
            <a:r>
              <a:rPr lang="en-US" baseline="0" dirty="0" err="1" smtClean="0"/>
              <a:t>equiv</a:t>
            </a:r>
            <a:r>
              <a:rPr lang="en-US" baseline="0" dirty="0" smtClean="0"/>
              <a:t> programs, then their obfuscations are computationally indistinguishable.</a:t>
            </a:r>
          </a:p>
          <a:p>
            <a:pPr marL="0" indent="0">
              <a:buNone/>
            </a:pPr>
            <a:endParaRPr lang="en-US" baseline="0" dirty="0" smtClean="0"/>
          </a:p>
          <a:p>
            <a:pPr marL="0" indent="0">
              <a:buNone/>
            </a:pPr>
            <a:r>
              <a:rPr lang="en-US" baseline="0" dirty="0" smtClean="0"/>
              <a:t>So the question is: can we prove the security of the previous scheme using just the weaker security of </a:t>
            </a:r>
            <a:r>
              <a:rPr lang="en-US" baseline="0" dirty="0" err="1" smtClean="0"/>
              <a:t>iO</a:t>
            </a:r>
            <a:r>
              <a:rPr lang="en-US" baseline="0" dirty="0" smtClean="0"/>
              <a:t> instead of full power of VBB obfuscation?</a:t>
            </a:r>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767385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There are three parties in this setting. We call Bob who holds the program P a service provider. And the buyers in the previous example who want to access this service, the clients. Each client will have a unique identity. When a client subscribes to a plan he gets a secret information based on his identity which allows him to access this service.  </a:t>
            </a:r>
          </a:p>
          <a:p>
            <a:endParaRPr lang="en-US" baseline="0" dirty="0" smtClean="0"/>
          </a:p>
          <a:p>
            <a:r>
              <a:rPr lang="en-US" baseline="0" dirty="0" smtClean="0"/>
              <a:t>Note that both the service provider as well as the clients are computationally weak parties.</a:t>
            </a:r>
          </a:p>
          <a:p>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8247235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Again recall that for security we need to prove that for P_0 and P_1 which are functionally </a:t>
            </a:r>
            <a:r>
              <a:rPr lang="en-US" baseline="0" dirty="0" err="1" smtClean="0"/>
              <a:t>equiv</a:t>
            </a:r>
            <a:r>
              <a:rPr lang="en-US" baseline="0" dirty="0" smtClean="0"/>
              <a:t> on id^*, the left and right worlds are indistinguishable.</a:t>
            </a:r>
          </a:p>
          <a:p>
            <a:pPr marL="228600" indent="-228600">
              <a:buAutoNum type="arabicPeriod"/>
            </a:pPr>
            <a:endParaRPr lang="en-US" baseline="0" dirty="0" smtClean="0"/>
          </a:p>
          <a:p>
            <a:pPr marL="228600" indent="-228600">
              <a:buAutoNum type="arabicPeriod"/>
            </a:pPr>
            <a:r>
              <a:rPr lang="en-US" baseline="0" dirty="0" smtClean="0"/>
              <a:t>Thinking at a high level, in one of our hybrids, we would need to switch from obfuscation using P_0 to obfuscation using P_1. and we have to rely on security of </a:t>
            </a:r>
            <a:r>
              <a:rPr lang="en-US" baseline="0" dirty="0" err="1" smtClean="0"/>
              <a:t>iO</a:t>
            </a:r>
            <a:r>
              <a:rPr lang="en-US" baseline="0" dirty="0" smtClean="0"/>
              <a:t> for this switch.</a:t>
            </a:r>
          </a:p>
          <a:p>
            <a:pPr marL="228600" indent="-228600">
              <a:buAutoNum type="arabicPeriod"/>
            </a:pPr>
            <a:endParaRPr lang="en-US" baseline="0" dirty="0" smtClean="0"/>
          </a:p>
          <a:p>
            <a:pPr marL="228600" indent="-228600">
              <a:buAutoNum type="arabicPeriod"/>
            </a:pPr>
            <a:r>
              <a:rPr lang="en-US" baseline="0" dirty="0" smtClean="0"/>
              <a:t>Recall that to use </a:t>
            </a:r>
            <a:r>
              <a:rPr lang="en-US" baseline="0" dirty="0" err="1" smtClean="0"/>
              <a:t>iO</a:t>
            </a:r>
            <a:r>
              <a:rPr lang="en-US" baseline="0" dirty="0" smtClean="0"/>
              <a:t> between two programs, they have to functionally </a:t>
            </a:r>
            <a:r>
              <a:rPr lang="en-US" baseline="0" dirty="0" err="1" smtClean="0"/>
              <a:t>equiv</a:t>
            </a:r>
            <a:r>
              <a:rPr lang="en-US" baseline="0" dirty="0" smtClean="0"/>
              <a:t> on all possible inputs. In case of P_0 and P_1 we have this guarantee for corrupt </a:t>
            </a:r>
            <a:r>
              <a:rPr lang="en-US" baseline="0" dirty="0" err="1" smtClean="0"/>
              <a:t>cliets</a:t>
            </a:r>
            <a:r>
              <a:rPr lang="en-US" baseline="0" dirty="0" smtClean="0"/>
              <a:t> inputs BUT there might exist inputs x such that P_0(id, x) \ne P_1(</a:t>
            </a:r>
            <a:r>
              <a:rPr lang="en-US" baseline="0" dirty="0" err="1" smtClean="0"/>
              <a:t>id,x</a:t>
            </a:r>
            <a:r>
              <a:rPr lang="en-US" baseline="0" dirty="0" smtClean="0"/>
              <a:t>)</a:t>
            </a:r>
          </a:p>
          <a:p>
            <a:pPr marL="228600" indent="-228600">
              <a:buAutoNum type="arabicPeriod"/>
            </a:pPr>
            <a:endParaRPr lang="en-US" baseline="0" dirty="0" smtClean="0"/>
          </a:p>
          <a:p>
            <a:pPr marL="228600" indent="-228600">
              <a:buAutoNum type="arabicPeriod"/>
            </a:pPr>
            <a:r>
              <a:rPr lang="en-US" baseline="0" dirty="0" smtClean="0"/>
              <a:t>So the only way we can make this switch is by first blocking all the inputs of the honest clients. Of course we have to this in a way such that it goes unnoticed by the cloud holding program. Hence, the need for secure authentication to an obfuscated program.</a:t>
            </a:r>
          </a:p>
          <a:p>
            <a:pPr marL="228600" indent="-228600">
              <a:buAutoNum type="arabicPeriod"/>
            </a:pPr>
            <a:endParaRPr lang="en-US" baseline="0" dirty="0" smtClean="0"/>
          </a:p>
          <a:p>
            <a:pPr marL="228600" indent="-228600">
              <a:buAutoNum type="arabicPeriod"/>
            </a:pP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40269503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So one of the keys ideas behind our final scheme is the authentication scheme. Our </a:t>
            </a:r>
            <a:r>
              <a:rPr lang="en-US" baseline="0" dirty="0" err="1" smtClean="0"/>
              <a:t>auth</a:t>
            </a:r>
            <a:r>
              <a:rPr lang="en-US" baseline="0" dirty="0" smtClean="0"/>
              <a:t> scheme works in two modes:</a:t>
            </a:r>
          </a:p>
          <a:p>
            <a:pPr marL="228600" indent="-228600">
              <a:buAutoNum type="arabicPeriod"/>
            </a:pPr>
            <a:r>
              <a:rPr lang="en-US" baseline="0" dirty="0" smtClean="0"/>
              <a:t>Real and Fake</a:t>
            </a:r>
          </a:p>
          <a:p>
            <a:pPr marL="228600" indent="-228600">
              <a:buAutoNum type="arabicPeriod"/>
            </a:pPr>
            <a:r>
              <a:rPr lang="en-US" baseline="0" dirty="0" smtClean="0"/>
              <a:t>In the real mode, it is possible to authenticate all the clients. Let \</a:t>
            </a:r>
            <a:r>
              <a:rPr lang="en-US" baseline="0" dirty="0" err="1" smtClean="0"/>
              <a:t>sigma^real</a:t>
            </a:r>
            <a:r>
              <a:rPr lang="en-US" baseline="0" dirty="0" smtClean="0"/>
              <a:t> be the authentication for malicious client</a:t>
            </a:r>
          </a:p>
          <a:p>
            <a:pPr marL="228600" indent="-228600">
              <a:buAutoNum type="arabicPeriod"/>
            </a:pPr>
            <a:endParaRPr lang="en-US" baseline="0" dirty="0" smtClean="0"/>
          </a:p>
          <a:p>
            <a:pPr marL="228600" indent="-228600">
              <a:buAutoNum type="arabicPeriod"/>
            </a:pPr>
            <a:r>
              <a:rPr lang="en-US" baseline="0" dirty="0" smtClean="0"/>
              <a:t>In contrast in fake mode, there does not exist any authentication for honest clients. Let \</a:t>
            </a:r>
            <a:r>
              <a:rPr lang="en-US" baseline="0" dirty="0" err="1" smtClean="0"/>
              <a:t>sigma^fake</a:t>
            </a:r>
            <a:r>
              <a:rPr lang="en-US" baseline="0" dirty="0" smtClean="0"/>
              <a:t> me </a:t>
            </a:r>
            <a:r>
              <a:rPr lang="en-US" baseline="0" dirty="0" err="1" smtClean="0"/>
              <a:t>auth</a:t>
            </a:r>
            <a:r>
              <a:rPr lang="en-US" baseline="0" dirty="0" smtClean="0"/>
              <a:t> for id^* in this mode</a:t>
            </a:r>
          </a:p>
          <a:p>
            <a:pPr marL="228600" indent="-228600">
              <a:buAutoNum type="arabicPeriod"/>
            </a:pPr>
            <a:r>
              <a:rPr lang="en-US" baseline="0" dirty="0" smtClean="0"/>
              <a:t>Then the schemes guarantees that the joint distribution of verification key and </a:t>
            </a:r>
            <a:r>
              <a:rPr lang="en-US" baseline="0" dirty="0" err="1" smtClean="0"/>
              <a:t>auth</a:t>
            </a:r>
            <a:r>
              <a:rPr lang="en-US" baseline="0" dirty="0" smtClean="0"/>
              <a:t> corrupt clients is </a:t>
            </a:r>
            <a:r>
              <a:rPr lang="en-US" baseline="0" dirty="0" err="1" smtClean="0"/>
              <a:t>indis</a:t>
            </a:r>
            <a:r>
              <a:rPr lang="en-US" baseline="0" dirty="0" smtClean="0"/>
              <a:t> in two modes.</a:t>
            </a:r>
          </a:p>
          <a:p>
            <a:pPr marL="0" indent="0">
              <a:buNone/>
            </a:pPr>
            <a:endParaRPr lang="en-US" baseline="0" dirty="0" smtClean="0"/>
          </a:p>
          <a:p>
            <a:pPr marL="0" indent="0">
              <a:buNone/>
            </a:pPr>
            <a:r>
              <a:rPr lang="en-US" baseline="0" dirty="0" smtClean="0"/>
              <a:t>6. Now intuitively speaking, in our hybrids, we will first switch from real mode to fake mode. This would ensure that both the programs would not produce anything meaningful for honest clients. We would set it up so that they produce identical outputs in this case.</a:t>
            </a:r>
          </a:p>
          <a:p>
            <a:pPr marL="0" indent="0">
              <a:buNone/>
            </a:pPr>
            <a:r>
              <a:rPr lang="en-US" baseline="0" dirty="0" smtClean="0"/>
              <a:t>Now we can switch from P_0 to P_1 using only </a:t>
            </a:r>
            <a:r>
              <a:rPr lang="en-US" baseline="0" dirty="0" err="1" smtClean="0"/>
              <a:t>iO</a:t>
            </a:r>
            <a:r>
              <a:rPr lang="en-US" baseline="0" dirty="0" smtClean="0"/>
              <a:t>.</a:t>
            </a:r>
          </a:p>
          <a:p>
            <a:pPr marL="228600" indent="-228600">
              <a:buAutoNum type="arabicPeriod"/>
            </a:pPr>
            <a:endParaRPr lang="en-US" baseline="0" dirty="0" smtClean="0"/>
          </a:p>
          <a:p>
            <a:pPr marL="228600" indent="-228600">
              <a:buAutoNum type="arabicPeriod"/>
            </a:pP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37610411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In the last slide I would like to briefly mention the second result in our paper. We also extend our scheme to the case when cloud also has input to the program in each execution.</a:t>
            </a:r>
          </a:p>
          <a:p>
            <a:pPr marL="228600" indent="-228600">
              <a:buAutoNum type="arabicPeriod"/>
            </a:pPr>
            <a:endParaRPr lang="en-US" baseline="0" dirty="0" smtClean="0"/>
          </a:p>
          <a:p>
            <a:pPr marL="228600" indent="-228600">
              <a:buAutoNum type="arabicPeriod"/>
            </a:pPr>
            <a:r>
              <a:rPr lang="en-US" baseline="0" dirty="0" smtClean="0"/>
              <a:t>That is the program takes two inputs: one from the client and one from the cloud and produces P(id, (</a:t>
            </a:r>
            <a:r>
              <a:rPr lang="en-US" baseline="0" dirty="0" err="1" smtClean="0"/>
              <a:t>x,z</a:t>
            </a:r>
            <a:r>
              <a:rPr lang="en-US" baseline="0" dirty="0" smtClean="0"/>
              <a:t>)).</a:t>
            </a:r>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r>
              <a:rPr lang="en-US" baseline="0" dirty="0" smtClean="0"/>
              <a:t>Describe </a:t>
            </a:r>
            <a:r>
              <a:rPr lang="en-US" baseline="0" dirty="0" smtClean="0"/>
              <a:t>this model and its result</a:t>
            </a:r>
          </a:p>
          <a:p>
            <a:pPr marL="228600" indent="-228600">
              <a:buAutoNum type="arabicPeriod"/>
            </a:pPr>
            <a:r>
              <a:rPr lang="en-US" baseline="0" dirty="0" smtClean="0"/>
              <a:t>And say that in this talk mainly focus on the simpler case when only the client has the inputs</a:t>
            </a:r>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3582583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Need to design an authentication scheme such that….</a:t>
            </a:r>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1779966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We all know about the classical setting of delegation which allows a weak client to outsource a computationally intensive task to powerful cloud. </a:t>
            </a:r>
          </a:p>
          <a:p>
            <a:endParaRPr lang="en-US" baseline="0" dirty="0" smtClean="0"/>
          </a:p>
          <a:p>
            <a:r>
              <a:rPr lang="en-US" baseline="0" dirty="0" smtClean="0"/>
              <a:t>Here we have a weak client holding a program P and input x</a:t>
            </a:r>
          </a:p>
          <a:p>
            <a:r>
              <a:rPr lang="en-US" baseline="0" dirty="0" smtClean="0"/>
              <a:t>He sends these to the cloud. The cloud does the computation for him and sends back the result.</a:t>
            </a:r>
          </a:p>
          <a:p>
            <a:r>
              <a:rPr lang="en-US" baseline="0" dirty="0" smtClean="0"/>
              <a:t>Moreover, if the user wants privacy for his input or program or both, he can encrypt them appropriately.</a:t>
            </a:r>
          </a:p>
          <a:p>
            <a:endParaRPr lang="en-US" baseline="0" dirty="0" smtClean="0"/>
          </a:p>
          <a:p>
            <a:r>
              <a:rPr lang="en-US" baseline="0" dirty="0" smtClean="0"/>
              <a:t>The important point to note is that a single party holds both the program as well as the input and demands privacy from the second party which is the cloud.</a:t>
            </a:r>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25978869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the example of book recommendation system, that is a carefully designed machine learning software, which is the intellectual property of the service provider. He does not want to reveal any information to the cloud (who holds the program itself) as well as clients who can learn input/output behavior accessible to them</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037617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There are three parties in this setting. We call Bob who holds the program P a service provider. And the buyers in the previous example who want to access this service, the clients. Each client will have a unique identity. When a client subscribes to a plan he gets a secret information based on his identity which allows him to access this service.  </a:t>
            </a:r>
          </a:p>
          <a:p>
            <a:endParaRPr lang="en-US" baseline="0" dirty="0" smtClean="0"/>
          </a:p>
          <a:p>
            <a:r>
              <a:rPr lang="en-US" baseline="0" dirty="0" smtClean="0"/>
              <a:t>Note that both the service provider as well as the clients are computationally weak parties.</a:t>
            </a:r>
          </a:p>
          <a:p>
            <a:endParaRPr lang="en-US" baseline="0" dirty="0" smtClean="0"/>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16254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 at a high level, the scheme </a:t>
            </a:r>
            <a:r>
              <a:rPr lang="en-US" baseline="0" dirty="0" smtClean="0"/>
              <a:t>will work as </a:t>
            </a:r>
            <a:r>
              <a:rPr lang="en-US" baseline="0" dirty="0" smtClean="0"/>
              <a:t>follows</a:t>
            </a:r>
            <a:r>
              <a:rPr lang="en-US" baseline="0" dirty="0" smtClean="0"/>
              <a:t>:</a:t>
            </a:r>
          </a:p>
          <a:p>
            <a:endParaRPr lang="en-US" baseline="0" dirty="0" smtClean="0"/>
          </a:p>
          <a:p>
            <a:r>
              <a:rPr lang="en-US" baseline="0" dirty="0" smtClean="0"/>
              <a:t>To preserve the secrecy of the program, the service provider encodes it and sends it to the cloud.</a:t>
            </a:r>
          </a:p>
          <a:p>
            <a:endParaRPr lang="en-US" baseline="0" dirty="0" smtClean="0"/>
          </a:p>
          <a:p>
            <a:r>
              <a:rPr lang="en-US" baseline="0" dirty="0" smtClean="0"/>
              <a:t>The cloud will maintain this encoded program to be accessed by clients in future.</a:t>
            </a:r>
            <a:endParaRPr lang="en-US" baseline="0" dirty="0" smtClean="0"/>
          </a:p>
          <a:p>
            <a:endParaRPr lang="en-US" baseline="0" dirty="0" smtClean="0"/>
          </a:p>
          <a:p>
            <a:endParaRPr lang="en-US" baseline="0" dirty="0" smtClean="0"/>
          </a:p>
          <a:p>
            <a:r>
              <a:rPr lang="en-US" baseline="0" dirty="0" smtClean="0"/>
              <a:t>Now a client </a:t>
            </a:r>
            <a:r>
              <a:rPr lang="en-US" baseline="0" dirty="0" smtClean="0"/>
              <a:t>who </a:t>
            </a:r>
            <a:r>
              <a:rPr lang="en-US" baseline="0" dirty="0" smtClean="0"/>
              <a:t>wants </a:t>
            </a:r>
            <a:r>
              <a:rPr lang="en-US" baseline="0" dirty="0" smtClean="0"/>
              <a:t>to </a:t>
            </a:r>
            <a:r>
              <a:rPr lang="en-US" baseline="0" dirty="0" smtClean="0"/>
              <a:t>access this </a:t>
            </a:r>
            <a:r>
              <a:rPr lang="en-US" baseline="0" dirty="0" smtClean="0"/>
              <a:t>service </a:t>
            </a:r>
            <a:r>
              <a:rPr lang="en-US" baseline="0" dirty="0" smtClean="0"/>
              <a:t>interacts </a:t>
            </a:r>
            <a:r>
              <a:rPr lang="en-US" baseline="0" dirty="0" smtClean="0"/>
              <a:t>with the provider to get authenticated</a:t>
            </a:r>
            <a:r>
              <a:rPr lang="en-US" baseline="0" dirty="0" smtClean="0"/>
              <a:t>.</a:t>
            </a:r>
          </a:p>
          <a:p>
            <a:endParaRPr lang="en-US" baseline="0" dirty="0" smtClean="0"/>
          </a:p>
          <a:p>
            <a:r>
              <a:rPr lang="en-US" baseline="0" dirty="0" smtClean="0"/>
              <a:t>Once authenticated the client can send the encoded inputs of its choice to learn the output from program P.</a:t>
            </a:r>
            <a:endParaRPr lang="en-US" baseline="0" dirty="0" smtClean="0"/>
          </a:p>
          <a:p>
            <a:endParaRPr lang="en-US" baseline="0" dirty="0" smtClean="0"/>
          </a:p>
          <a:p>
            <a:r>
              <a:rPr lang="en-US" baseline="0" dirty="0" smtClean="0"/>
              <a:t>Note that the authentication phase is run once and an authenticated client can access the program as many times as he wants.</a:t>
            </a:r>
            <a:endParaRPr lang="en-US" baseline="0" dirty="0" smtClean="0"/>
          </a:p>
          <a:p>
            <a:endParaRPr lang="en-US" baseline="0" dirty="0" smtClean="0"/>
          </a:p>
          <a:p>
            <a:r>
              <a:rPr lang="en-US" baseline="0" dirty="0" smtClean="0"/>
              <a:t>Finally, if a client is not authenticated, he should not be able to learn anything meaningful about the program.</a:t>
            </a:r>
          </a:p>
          <a:p>
            <a:endParaRPr lang="en-US" baseline="0" dirty="0" smtClean="0"/>
          </a:p>
          <a:p>
            <a:r>
              <a:rPr lang="en-US" baseline="0" dirty="0" smtClean="0"/>
              <a:t>Now that I have described the functionality at a high level, the next question is how do we define security?</a:t>
            </a:r>
            <a:endParaRPr lang="en-US" baseline="0" dirty="0" smtClean="0"/>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926321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Finally, we require that the service provider can be offline almost always except for authenticating the clients. For instance, he can take a vacation on the beach and rely on the cloud to do all the work for the authenticated clients. </a:t>
            </a:r>
          </a:p>
          <a:p>
            <a:endParaRPr lang="en-US" baseline="0" dirty="0" smtClean="0"/>
          </a:p>
          <a:p>
            <a:r>
              <a:rPr lang="en-US" baseline="0" dirty="0" smtClean="0"/>
              <a:t>On a serious note, being able to be offline almost always, helps protect the secret of the service provider.</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59468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Now that I have described the functionality at a high level, the next question is how do we define security?</a:t>
            </a:r>
            <a:endParaRPr lang="en-US" baseline="0" dirty="0" smtClean="0"/>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13441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smtClean="0"/>
              <a:t>The first question to ask is: What are all the secrets in our setting. As mentioned before, the secrets are the program of the service provider and the  inputs and outputs of the clients..</a:t>
            </a:r>
          </a:p>
          <a:p>
            <a:pPr marL="0" indent="0">
              <a:buNone/>
            </a:pPr>
            <a:endParaRPr lang="en-US" baseline="0" dirty="0" smtClean="0"/>
          </a:p>
          <a:p>
            <a:pPr marL="0" indent="0">
              <a:buNone/>
            </a:pPr>
            <a:r>
              <a:rPr lang="en-US" baseline="0" dirty="0" smtClean="0"/>
              <a:t>What all can an adversary do? Since this whole system is designed for the benefit of the service provider, we can safely assume that he is a honest party in the system. The adversary can corrupt the cloud as well as any subset of the clients.</a:t>
            </a:r>
          </a:p>
          <a:p>
            <a:pPr marL="0" indent="0">
              <a:buNone/>
            </a:pPr>
            <a:r>
              <a:rPr lang="en-US" baseline="0" dirty="0" smtClean="0"/>
              <a:t>As always, for security we require that an adversary SHOULD not learn anything beyond what it should.</a:t>
            </a:r>
          </a:p>
          <a:p>
            <a:pPr marL="0" indent="0">
              <a:buNone/>
            </a:pPr>
            <a:endParaRPr lang="en-US" baseline="0" dirty="0" smtClean="0"/>
          </a:p>
          <a:p>
            <a:pPr marL="0" indent="0">
              <a:buNone/>
            </a:pPr>
            <a:r>
              <a:rPr lang="en-US" baseline="0" dirty="0" smtClean="0"/>
              <a:t>Since we consider different corruption patterns, I describe these in detail next.</a:t>
            </a:r>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127858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Let us start with the simplest case when the adversary only corrupts the cloud. We want that in this setting the adversary learns nothing.</a:t>
            </a:r>
          </a:p>
          <a:p>
            <a:r>
              <a:rPr lang="en-US" baseline="0" dirty="0" smtClean="0"/>
              <a:t> It does not learn anything about program P, does not learn any thing about the inputs and outputs etc…</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571651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smtClean="0"/>
              <a:t>The next case is when the adversary only corrupts a bunch of clients but not the cloud. For instance, here the adversary corrupts the third client. If this client is authenticated, then he should only be able to learn outputs of the program for id3 on specific inputs of his choice.</a:t>
            </a:r>
          </a:p>
          <a:p>
            <a:pPr marL="0" indent="0">
              <a:buNone/>
            </a:pPr>
            <a:r>
              <a:rPr lang="en-US" baseline="0" dirty="0" smtClean="0"/>
              <a:t>That is the adversary learns the output of P restricted to id_3 on specific inputs.</a:t>
            </a:r>
          </a:p>
          <a:p>
            <a:pPr marL="0" indent="0">
              <a:buNone/>
            </a:pPr>
            <a:endParaRPr lang="en-US" baseline="0" dirty="0" smtClean="0"/>
          </a:p>
          <a:p>
            <a:pPr marL="0" indent="0">
              <a:buNone/>
            </a:pPr>
            <a:r>
              <a:rPr lang="en-US" baseline="0" dirty="0" smtClean="0"/>
              <a:t>Otherwise, if this client is not authenticated, the adversary learns nothing</a:t>
            </a:r>
          </a:p>
          <a:p>
            <a:pPr marL="0" indent="0">
              <a:buNone/>
            </a:pPr>
            <a:endParaRPr lang="en-US" baseline="0" dirty="0" smtClean="0"/>
          </a:p>
          <a:p>
            <a:pPr marL="0" indent="0">
              <a:buNone/>
            </a:pPr>
            <a:r>
              <a:rPr lang="en-US" baseline="0" dirty="0" smtClean="0"/>
              <a:t>This can be naturally extended to the setting when the adversary corrupts more than one client. </a:t>
            </a:r>
          </a:p>
          <a:p>
            <a:pPr marL="0" indent="0">
              <a:buNone/>
            </a:pPr>
            <a:endParaRPr lang="en-US" baseline="0" dirty="0" smtClean="0"/>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75D01657-C1CE-CF4B-8963-9B6520744362}"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475365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F6A969-ED64-404A-B9F6-1A10275A2C76}" type="datetime1">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8659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8B6060-1330-4E80-BB6C-22704F0D78AD}" type="datetime1">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3733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6106AD-0615-4F45-93D7-B574DAA4758A}" type="datetime1">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1396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white">
                    <a:tint val="75000"/>
                  </a:prstClr>
                </a:solidFill>
              </a:rPr>
              <a:pPr/>
              <a:t>4/23/2015</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extLst>
      <p:ext uri="{BB962C8B-B14F-4D97-AF65-F5344CB8AC3E}">
        <p14:creationId xmlns:p14="http://schemas.microsoft.com/office/powerpoint/2010/main" val="2937294764"/>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2223783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extLst>
      <p:ext uri="{BB962C8B-B14F-4D97-AF65-F5344CB8AC3E}">
        <p14:creationId xmlns:p14="http://schemas.microsoft.com/office/powerpoint/2010/main" val="7580555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1704669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33919545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3947420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83702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extLst>
      <p:ext uri="{BB962C8B-B14F-4D97-AF65-F5344CB8AC3E}">
        <p14:creationId xmlns:p14="http://schemas.microsoft.com/office/powerpoint/2010/main" val="114163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85C8AF-8535-4DF8-9B49-AA8FDD5B59C9}" type="datetime1">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82472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extLst>
      <p:ext uri="{BB962C8B-B14F-4D97-AF65-F5344CB8AC3E}">
        <p14:creationId xmlns:p14="http://schemas.microsoft.com/office/powerpoint/2010/main" val="11564623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extLst>
      <p:ext uri="{BB962C8B-B14F-4D97-AF65-F5344CB8AC3E}">
        <p14:creationId xmlns:p14="http://schemas.microsoft.com/office/powerpoint/2010/main" val="5364140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15795924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extLst>
      <p:ext uri="{BB962C8B-B14F-4D97-AF65-F5344CB8AC3E}">
        <p14:creationId xmlns:p14="http://schemas.microsoft.com/office/powerpoint/2010/main" val="3032665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white">
                    <a:tint val="75000"/>
                  </a:prstClr>
                </a:solidFill>
              </a:rPr>
              <a:pPr/>
              <a:t>4/23/2015</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extLst>
      <p:ext uri="{BB962C8B-B14F-4D97-AF65-F5344CB8AC3E}">
        <p14:creationId xmlns:p14="http://schemas.microsoft.com/office/powerpoint/2010/main" val="1976316523"/>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42530463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extLst>
      <p:ext uri="{BB962C8B-B14F-4D97-AF65-F5344CB8AC3E}">
        <p14:creationId xmlns:p14="http://schemas.microsoft.com/office/powerpoint/2010/main" val="33582780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1874515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906740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1238007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AB855-C76B-44D3-A161-187D755CB9DA}" type="datetime1">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59075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057695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extLst>
      <p:ext uri="{BB962C8B-B14F-4D97-AF65-F5344CB8AC3E}">
        <p14:creationId xmlns:p14="http://schemas.microsoft.com/office/powerpoint/2010/main" val="12887342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extLst>
      <p:ext uri="{BB962C8B-B14F-4D97-AF65-F5344CB8AC3E}">
        <p14:creationId xmlns:p14="http://schemas.microsoft.com/office/powerpoint/2010/main" val="1813609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extLst>
      <p:ext uri="{BB962C8B-B14F-4D97-AF65-F5344CB8AC3E}">
        <p14:creationId xmlns:p14="http://schemas.microsoft.com/office/powerpoint/2010/main" val="33271760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22770998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extLst>
      <p:ext uri="{BB962C8B-B14F-4D97-AF65-F5344CB8AC3E}">
        <p14:creationId xmlns:p14="http://schemas.microsoft.com/office/powerpoint/2010/main" val="11884404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white">
                    <a:tint val="75000"/>
                  </a:prstClr>
                </a:solidFill>
              </a:rPr>
              <a:pPr/>
              <a:t>4/23/2015</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extLst>
      <p:ext uri="{BB962C8B-B14F-4D97-AF65-F5344CB8AC3E}">
        <p14:creationId xmlns:p14="http://schemas.microsoft.com/office/powerpoint/2010/main" val="97714154"/>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4919902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extLst>
      <p:ext uri="{BB962C8B-B14F-4D97-AF65-F5344CB8AC3E}">
        <p14:creationId xmlns:p14="http://schemas.microsoft.com/office/powerpoint/2010/main" val="7393975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1836263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E6748B-B067-41B6-85FF-A179BA2A914D}" type="datetime1">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6007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14208727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621311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76269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extLst>
      <p:ext uri="{BB962C8B-B14F-4D97-AF65-F5344CB8AC3E}">
        <p14:creationId xmlns:p14="http://schemas.microsoft.com/office/powerpoint/2010/main" val="1385295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extLst>
      <p:ext uri="{BB962C8B-B14F-4D97-AF65-F5344CB8AC3E}">
        <p14:creationId xmlns:p14="http://schemas.microsoft.com/office/powerpoint/2010/main" val="2656741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extLst>
      <p:ext uri="{BB962C8B-B14F-4D97-AF65-F5344CB8AC3E}">
        <p14:creationId xmlns:p14="http://schemas.microsoft.com/office/powerpoint/2010/main" val="32722667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extLst>
      <p:ext uri="{BB962C8B-B14F-4D97-AF65-F5344CB8AC3E}">
        <p14:creationId xmlns:p14="http://schemas.microsoft.com/office/powerpoint/2010/main" val="36828228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extLst>
      <p:ext uri="{BB962C8B-B14F-4D97-AF65-F5344CB8AC3E}">
        <p14:creationId xmlns:p14="http://schemas.microsoft.com/office/powerpoint/2010/main" val="1052790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3FBA1C-C8D9-4156-AD01-A011ED27543D}" type="datetime1">
              <a:rPr lang="en-US" smtClean="0">
                <a:solidFill>
                  <a:prstClr val="black">
                    <a:tint val="75000"/>
                  </a:prstClr>
                </a:solidFill>
              </a:rPr>
              <a:pPr/>
              <a:t>4/23/2015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6956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24DE4E-40B7-4FD4-B5C2-AC801C60C967}" type="datetime1">
              <a:rPr lang="en-US" smtClean="0">
                <a:solidFill>
                  <a:prstClr val="black">
                    <a:tint val="75000"/>
                  </a:prstClr>
                </a:solidFill>
              </a:rPr>
              <a:pPr/>
              <a:t>4/23/2015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9157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3E7560-A9AA-4260-9C4B-C0BA86AE1445}" type="datetime1">
              <a:rPr lang="en-US" smtClean="0">
                <a:solidFill>
                  <a:prstClr val="black">
                    <a:tint val="75000"/>
                  </a:prstClr>
                </a:solidFill>
              </a:rPr>
              <a:pPr/>
              <a:t>4/23/2015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2862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5C3DD9-B150-42A8-86C5-92389C7FA313}" type="datetime1">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3574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8F582B-5343-4F34-914F-45E192D66793}" type="datetime1">
              <a:rPr lang="en-US" smtClean="0">
                <a:solidFill>
                  <a:prstClr val="black">
                    <a:tint val="75000"/>
                  </a:prstClr>
                </a:solidFill>
              </a:rPr>
              <a:pPr/>
              <a:t>4/23/2015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5728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0C1722-1C54-4A65-96D0-EBA4E13E6CF9}" type="datetime1">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E5484A-738A-44F0-BC16-06A5BE31993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67542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endParaRPr>
          </a:p>
        </p:txBody>
      </p:sp>
    </p:spTree>
    <p:extLst>
      <p:ext uri="{BB962C8B-B14F-4D97-AF65-F5344CB8AC3E}">
        <p14:creationId xmlns:p14="http://schemas.microsoft.com/office/powerpoint/2010/main" val="396990813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endParaRPr>
          </a:p>
        </p:txBody>
      </p:sp>
    </p:spTree>
    <p:extLst>
      <p:ext uri="{BB962C8B-B14F-4D97-AF65-F5344CB8AC3E}">
        <p14:creationId xmlns:p14="http://schemas.microsoft.com/office/powerpoint/2010/main" val="1706263472"/>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90D9BD3-E57B-4194-A545-2804EB95D970}" type="slidenum">
              <a:rPr lang="en-US" smtClean="0">
                <a:solidFill>
                  <a:prstClr val="black">
                    <a:tint val="75000"/>
                  </a:prstClr>
                </a:solidFill>
              </a:rPr>
              <a:pPr/>
              <a:t>‹#›</a:t>
            </a:fld>
            <a:endParaRPr lang="en-US">
              <a:solidFill>
                <a:prstClr val="black">
                  <a:tint val="75000"/>
                </a:prstClr>
              </a:solidFill>
            </a:endParaRPr>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78F24D-EB19-4AE0-B015-2BEA6D5224F2}" type="datetimeFigureOut">
              <a:rPr lang="en-US" smtClean="0">
                <a:solidFill>
                  <a:prstClr val="black">
                    <a:tint val="75000"/>
                  </a:prstClr>
                </a:solidFill>
              </a:rPr>
              <a:pPr/>
              <a:t>4/23/2015</a:t>
            </a:fld>
            <a:endParaRPr lang="en-US">
              <a:solidFill>
                <a:prstClr val="black">
                  <a:tint val="75000"/>
                </a:prstClr>
              </a:solidFill>
            </a:endParaRPr>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endParaRPr>
          </a:p>
        </p:txBody>
      </p:sp>
    </p:spTree>
    <p:extLst>
      <p:ext uri="{BB962C8B-B14F-4D97-AF65-F5344CB8AC3E}">
        <p14:creationId xmlns:p14="http://schemas.microsoft.com/office/powerpoint/2010/main" val="271954976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3" Type="http://schemas.openxmlformats.org/officeDocument/2006/relationships/image" Target="../media/image9.png"/><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11.png"/><Relationship Id="rId15" Type="http://schemas.openxmlformats.org/officeDocument/2006/relationships/image" Target="../media/image14.png"/><Relationship Id="rId10" Type="http://schemas.openxmlformats.org/officeDocument/2006/relationships/image" Target="../media/image56.png"/><Relationship Id="rId4" Type="http://schemas.openxmlformats.org/officeDocument/2006/relationships/image" Target="../media/image10.png"/><Relationship Id="rId9" Type="http://schemas.openxmlformats.org/officeDocument/2006/relationships/image" Target="../media/image55.png"/><Relationship Id="rId14" Type="http://schemas.openxmlformats.org/officeDocument/2006/relationships/image" Target="../media/image6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1.png"/><Relationship Id="rId10" Type="http://schemas.openxmlformats.org/officeDocument/2006/relationships/image" Target="../media/image20.png"/><Relationship Id="rId4" Type="http://schemas.openxmlformats.org/officeDocument/2006/relationships/image" Target="../media/image10.png"/><Relationship Id="rId9"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39.png"/><Relationship Id="rId3" Type="http://schemas.openxmlformats.org/officeDocument/2006/relationships/image" Target="../media/image9.png"/><Relationship Id="rId7" Type="http://schemas.openxmlformats.org/officeDocument/2006/relationships/image" Target="../media/image17.png"/><Relationship Id="rId12"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94.png"/><Relationship Id="rId5" Type="http://schemas.openxmlformats.org/officeDocument/2006/relationships/image" Target="../media/image11.png"/><Relationship Id="rId10" Type="http://schemas.openxmlformats.org/officeDocument/2006/relationships/image" Target="../media/image22.png"/><Relationship Id="rId4" Type="http://schemas.openxmlformats.org/officeDocument/2006/relationships/image" Target="../media/image10.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23.png"/><Relationship Id="rId5" Type="http://schemas.openxmlformats.org/officeDocument/2006/relationships/image" Target="../media/image11.png"/><Relationship Id="rId10" Type="http://schemas.openxmlformats.org/officeDocument/2006/relationships/image" Target="../media/image94.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24.png"/><Relationship Id="rId5" Type="http://schemas.openxmlformats.org/officeDocument/2006/relationships/image" Target="../media/image11.png"/><Relationship Id="rId10" Type="http://schemas.openxmlformats.org/officeDocument/2006/relationships/image" Target="../media/image28.png"/><Relationship Id="rId4" Type="http://schemas.openxmlformats.org/officeDocument/2006/relationships/image" Target="../media/image10.png"/><Relationship Id="rId9" Type="http://schemas.openxmlformats.org/officeDocument/2006/relationships/image" Target="../media/image27.png"/></Relationships>
</file>

<file path=ppt/slides/_rels/slide20.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4.png"/><Relationship Id="rId3" Type="http://schemas.openxmlformats.org/officeDocument/2006/relationships/image" Target="../media/image51.png"/><Relationship Id="rId7" Type="http://schemas.openxmlformats.org/officeDocument/2006/relationships/image" Target="../media/image68.png"/><Relationship Id="rId12" Type="http://schemas.openxmlformats.org/officeDocument/2006/relationships/image" Target="../media/image73.png"/><Relationship Id="rId2" Type="http://schemas.openxmlformats.org/officeDocument/2006/relationships/notesSlide" Target="../notesSlides/notesSlide20.xml"/><Relationship Id="rId16" Type="http://schemas.openxmlformats.org/officeDocument/2006/relationships/image" Target="../media/image76.png"/><Relationship Id="rId1" Type="http://schemas.openxmlformats.org/officeDocument/2006/relationships/slideLayout" Target="../slideLayouts/slideLayout13.xml"/><Relationship Id="rId6" Type="http://schemas.openxmlformats.org/officeDocument/2006/relationships/image" Target="../media/image67.png"/><Relationship Id="rId11" Type="http://schemas.openxmlformats.org/officeDocument/2006/relationships/image" Target="../media/image72.png"/><Relationship Id="rId5" Type="http://schemas.openxmlformats.org/officeDocument/2006/relationships/image" Target="../media/image52.jpeg"/><Relationship Id="rId15" Type="http://schemas.openxmlformats.org/officeDocument/2006/relationships/image" Target="../media/image130.png"/><Relationship Id="rId10" Type="http://schemas.openxmlformats.org/officeDocument/2006/relationships/image" Target="../media/image71.png"/><Relationship Id="rId4" Type="http://schemas.openxmlformats.org/officeDocument/2006/relationships/image" Target="../media/image11.png"/><Relationship Id="rId9" Type="http://schemas.openxmlformats.org/officeDocument/2006/relationships/image" Target="../media/image70.png"/><Relationship Id="rId14" Type="http://schemas.openxmlformats.org/officeDocument/2006/relationships/image" Target="../media/image6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84.png"/><Relationship Id="rId3" Type="http://schemas.openxmlformats.org/officeDocument/2006/relationships/image" Target="../media/image9.png"/><Relationship Id="rId7" Type="http://schemas.openxmlformats.org/officeDocument/2006/relationships/image" Target="../media/image63.jpeg"/><Relationship Id="rId12" Type="http://schemas.openxmlformats.org/officeDocument/2006/relationships/image" Target="../media/image83.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62.png"/><Relationship Id="rId11" Type="http://schemas.openxmlformats.org/officeDocument/2006/relationships/image" Target="../media/image82.png"/><Relationship Id="rId5" Type="http://schemas.openxmlformats.org/officeDocument/2006/relationships/image" Target="../media/image11.png"/><Relationship Id="rId15" Type="http://schemas.openxmlformats.org/officeDocument/2006/relationships/image" Target="../media/image86.png"/><Relationship Id="rId10" Type="http://schemas.openxmlformats.org/officeDocument/2006/relationships/image" Target="../media/image81.png"/><Relationship Id="rId4" Type="http://schemas.openxmlformats.org/officeDocument/2006/relationships/image" Target="../media/image10.png"/><Relationship Id="rId9" Type="http://schemas.openxmlformats.org/officeDocument/2006/relationships/image" Target="../media/image65.jpeg"/><Relationship Id="rId14" Type="http://schemas.openxmlformats.org/officeDocument/2006/relationships/image" Target="../media/image66.png"/></Relationships>
</file>

<file path=ppt/slides/_rels/slide23.xml.rels><?xml version="1.0" encoding="UTF-8" standalone="yes"?>
<Relationships xmlns="http://schemas.openxmlformats.org/package/2006/relationships"><Relationship Id="rId8" Type="http://schemas.openxmlformats.org/officeDocument/2006/relationships/image" Target="../media/image92.png"/><Relationship Id="rId13" Type="http://schemas.openxmlformats.org/officeDocument/2006/relationships/image" Target="../media/image97.png"/><Relationship Id="rId18" Type="http://schemas.openxmlformats.org/officeDocument/2006/relationships/image" Target="../media/image101.png"/><Relationship Id="rId3" Type="http://schemas.openxmlformats.org/officeDocument/2006/relationships/image" Target="../media/image87.png"/><Relationship Id="rId21" Type="http://schemas.openxmlformats.org/officeDocument/2006/relationships/image" Target="../media/image77.png"/><Relationship Id="rId7" Type="http://schemas.openxmlformats.org/officeDocument/2006/relationships/image" Target="../media/image91.png"/><Relationship Id="rId12" Type="http://schemas.openxmlformats.org/officeDocument/2006/relationships/image" Target="../media/image96.png"/><Relationship Id="rId17" Type="http://schemas.openxmlformats.org/officeDocument/2006/relationships/image" Target="../media/image100.png"/><Relationship Id="rId2" Type="http://schemas.openxmlformats.org/officeDocument/2006/relationships/notesSlide" Target="../notesSlides/notesSlide23.xml"/><Relationship Id="rId16" Type="http://schemas.openxmlformats.org/officeDocument/2006/relationships/image" Target="../media/image99.png"/><Relationship Id="rId20" Type="http://schemas.openxmlformats.org/officeDocument/2006/relationships/image" Target="../media/image103.png"/><Relationship Id="rId1" Type="http://schemas.openxmlformats.org/officeDocument/2006/relationships/slideLayout" Target="../slideLayouts/slideLayout25.xml"/><Relationship Id="rId6" Type="http://schemas.openxmlformats.org/officeDocument/2006/relationships/image" Target="../media/image90.png"/><Relationship Id="rId11" Type="http://schemas.openxmlformats.org/officeDocument/2006/relationships/image" Target="../media/image75.png"/><Relationship Id="rId5" Type="http://schemas.openxmlformats.org/officeDocument/2006/relationships/image" Target="../media/image89.png"/><Relationship Id="rId15" Type="http://schemas.openxmlformats.org/officeDocument/2006/relationships/image" Target="../media/image98.png"/><Relationship Id="rId10" Type="http://schemas.openxmlformats.org/officeDocument/2006/relationships/image" Target="../media/image94.png"/><Relationship Id="rId19" Type="http://schemas.openxmlformats.org/officeDocument/2006/relationships/image" Target="../media/image102.png"/><Relationship Id="rId4" Type="http://schemas.openxmlformats.org/officeDocument/2006/relationships/image" Target="../media/image88.png"/><Relationship Id="rId9" Type="http://schemas.openxmlformats.org/officeDocument/2006/relationships/image" Target="../media/image23.png"/><Relationship Id="rId14" Type="http://schemas.openxmlformats.org/officeDocument/2006/relationships/image" Target="../media/image1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10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8" Type="http://schemas.openxmlformats.org/officeDocument/2006/relationships/image" Target="../media/image111.png"/><Relationship Id="rId13" Type="http://schemas.openxmlformats.org/officeDocument/2006/relationships/image" Target="../media/image116.png"/><Relationship Id="rId18" Type="http://schemas.openxmlformats.org/officeDocument/2006/relationships/image" Target="../media/image95.png"/><Relationship Id="rId3" Type="http://schemas.openxmlformats.org/officeDocument/2006/relationships/image" Target="../media/image79.png"/><Relationship Id="rId7" Type="http://schemas.openxmlformats.org/officeDocument/2006/relationships/image" Target="../media/image86.jpeg"/><Relationship Id="rId12" Type="http://schemas.openxmlformats.org/officeDocument/2006/relationships/image" Target="../media/image115.png"/><Relationship Id="rId17" Type="http://schemas.openxmlformats.org/officeDocument/2006/relationships/image" Target="../media/image63.jpeg"/><Relationship Id="rId2" Type="http://schemas.openxmlformats.org/officeDocument/2006/relationships/notesSlide" Target="../notesSlides/notesSlide27.xml"/><Relationship Id="rId16" Type="http://schemas.openxmlformats.org/officeDocument/2006/relationships/image" Target="../media/image119.png"/><Relationship Id="rId1" Type="http://schemas.openxmlformats.org/officeDocument/2006/relationships/slideLayout" Target="../slideLayouts/slideLayout37.xml"/><Relationship Id="rId6" Type="http://schemas.openxmlformats.org/officeDocument/2006/relationships/image" Target="../media/image85.png"/><Relationship Id="rId11" Type="http://schemas.openxmlformats.org/officeDocument/2006/relationships/image" Target="../media/image114.png"/><Relationship Id="rId5" Type="http://schemas.openxmlformats.org/officeDocument/2006/relationships/image" Target="../media/image62.png"/><Relationship Id="rId15" Type="http://schemas.openxmlformats.org/officeDocument/2006/relationships/image" Target="../media/image118.png"/><Relationship Id="rId10" Type="http://schemas.openxmlformats.org/officeDocument/2006/relationships/image" Target="../media/image113.png"/><Relationship Id="rId19" Type="http://schemas.openxmlformats.org/officeDocument/2006/relationships/image" Target="../media/image121.png"/><Relationship Id="rId4" Type="http://schemas.openxmlformats.org/officeDocument/2006/relationships/image" Target="../media/image80.png"/><Relationship Id="rId9" Type="http://schemas.openxmlformats.org/officeDocument/2006/relationships/image" Target="../media/image112.png"/><Relationship Id="rId14" Type="http://schemas.openxmlformats.org/officeDocument/2006/relationships/image" Target="../media/image93.png"/></Relationships>
</file>

<file path=ppt/slides/_rels/slide28.xml.rels><?xml version="1.0" encoding="UTF-8" standalone="yes"?>
<Relationships xmlns="http://schemas.openxmlformats.org/package/2006/relationships"><Relationship Id="rId8" Type="http://schemas.openxmlformats.org/officeDocument/2006/relationships/image" Target="../media/image98.png"/><Relationship Id="rId13" Type="http://schemas.openxmlformats.org/officeDocument/2006/relationships/image" Target="../media/image125.png"/><Relationship Id="rId18" Type="http://schemas.openxmlformats.org/officeDocument/2006/relationships/image" Target="../media/image131.png"/><Relationship Id="rId26" Type="http://schemas.openxmlformats.org/officeDocument/2006/relationships/image" Target="../media/image139.png"/><Relationship Id="rId3" Type="http://schemas.openxmlformats.org/officeDocument/2006/relationships/image" Target="../media/image94.png"/><Relationship Id="rId21" Type="http://schemas.openxmlformats.org/officeDocument/2006/relationships/image" Target="../media/image134.png"/><Relationship Id="rId7" Type="http://schemas.openxmlformats.org/officeDocument/2006/relationships/image" Target="../media/image122.png"/><Relationship Id="rId12" Type="http://schemas.openxmlformats.org/officeDocument/2006/relationships/image" Target="../media/image124.png"/><Relationship Id="rId17" Type="http://schemas.openxmlformats.org/officeDocument/2006/relationships/image" Target="../media/image129.png"/><Relationship Id="rId25" Type="http://schemas.openxmlformats.org/officeDocument/2006/relationships/image" Target="../media/image138.png"/><Relationship Id="rId2" Type="http://schemas.openxmlformats.org/officeDocument/2006/relationships/notesSlide" Target="../notesSlides/notesSlide28.xml"/><Relationship Id="rId16" Type="http://schemas.openxmlformats.org/officeDocument/2006/relationships/image" Target="../media/image128.png"/><Relationship Id="rId20" Type="http://schemas.openxmlformats.org/officeDocument/2006/relationships/image" Target="../media/image133.png"/><Relationship Id="rId29" Type="http://schemas.openxmlformats.org/officeDocument/2006/relationships/image" Target="../media/image142.png"/><Relationship Id="rId1" Type="http://schemas.openxmlformats.org/officeDocument/2006/relationships/slideLayout" Target="../slideLayouts/slideLayout25.xml"/><Relationship Id="rId6" Type="http://schemas.openxmlformats.org/officeDocument/2006/relationships/image" Target="../media/image96.png"/><Relationship Id="rId11" Type="http://schemas.openxmlformats.org/officeDocument/2006/relationships/image" Target="../media/image123.png"/><Relationship Id="rId24" Type="http://schemas.openxmlformats.org/officeDocument/2006/relationships/image" Target="../media/image107.png"/><Relationship Id="rId32" Type="http://schemas.openxmlformats.org/officeDocument/2006/relationships/image" Target="../media/image145.png"/><Relationship Id="rId5" Type="http://schemas.openxmlformats.org/officeDocument/2006/relationships/image" Target="../media/image75.png"/><Relationship Id="rId15" Type="http://schemas.openxmlformats.org/officeDocument/2006/relationships/image" Target="../media/image127.png"/><Relationship Id="rId23" Type="http://schemas.openxmlformats.org/officeDocument/2006/relationships/image" Target="../media/image105.png"/><Relationship Id="rId28" Type="http://schemas.openxmlformats.org/officeDocument/2006/relationships/image" Target="../media/image141.png"/><Relationship Id="rId10" Type="http://schemas.openxmlformats.org/officeDocument/2006/relationships/image" Target="../media/image100.png"/><Relationship Id="rId19" Type="http://schemas.openxmlformats.org/officeDocument/2006/relationships/image" Target="../media/image132.png"/><Relationship Id="rId31" Type="http://schemas.openxmlformats.org/officeDocument/2006/relationships/image" Target="../media/image144.png"/><Relationship Id="rId4" Type="http://schemas.openxmlformats.org/officeDocument/2006/relationships/image" Target="../media/image23.png"/><Relationship Id="rId9" Type="http://schemas.openxmlformats.org/officeDocument/2006/relationships/image" Target="../media/image99.png"/><Relationship Id="rId14" Type="http://schemas.openxmlformats.org/officeDocument/2006/relationships/image" Target="../media/image126.png"/><Relationship Id="rId22" Type="http://schemas.openxmlformats.org/officeDocument/2006/relationships/image" Target="../media/image104.png"/><Relationship Id="rId27" Type="http://schemas.openxmlformats.org/officeDocument/2006/relationships/image" Target="../media/image140.png"/><Relationship Id="rId30" Type="http://schemas.openxmlformats.org/officeDocument/2006/relationships/image" Target="../media/image143.png"/></Relationships>
</file>

<file path=ppt/slides/_rels/slide29.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29.xml"/><Relationship Id="rId1" Type="http://schemas.openxmlformats.org/officeDocument/2006/relationships/slideLayout" Target="../slideLayouts/slideLayout13.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png"/></Relationships>
</file>

<file path=ppt/slides/_rels/slide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9.png"/><Relationship Id="rId7"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11.png"/><Relationship Id="rId10" Type="http://schemas.openxmlformats.org/officeDocument/2006/relationships/image" Target="../media/image28.png"/><Relationship Id="rId4" Type="http://schemas.openxmlformats.org/officeDocument/2006/relationships/image" Target="../media/image10.png"/><Relationship Id="rId9" Type="http://schemas.openxmlformats.org/officeDocument/2006/relationships/image" Target="../media/image27.png"/></Relationships>
</file>

<file path=ppt/slides/_rels/slide30.xml.rels><?xml version="1.0" encoding="UTF-8" standalone="yes"?>
<Relationships xmlns="http://schemas.openxmlformats.org/package/2006/relationships"><Relationship Id="rId8" Type="http://schemas.openxmlformats.org/officeDocument/2006/relationships/image" Target="../media/image153.png"/><Relationship Id="rId13" Type="http://schemas.openxmlformats.org/officeDocument/2006/relationships/image" Target="../media/image158.png"/><Relationship Id="rId3" Type="http://schemas.openxmlformats.org/officeDocument/2006/relationships/image" Target="../media/image150.png"/><Relationship Id="rId7" Type="http://schemas.openxmlformats.org/officeDocument/2006/relationships/image" Target="../media/image152.png"/><Relationship Id="rId12" Type="http://schemas.openxmlformats.org/officeDocument/2006/relationships/image" Target="../media/image157.png"/><Relationship Id="rId2" Type="http://schemas.openxmlformats.org/officeDocument/2006/relationships/notesSlide" Target="../notesSlides/notesSlide30.xml"/><Relationship Id="rId1" Type="http://schemas.openxmlformats.org/officeDocument/2006/relationships/slideLayout" Target="../slideLayouts/slideLayout18.xml"/><Relationship Id="rId6" Type="http://schemas.openxmlformats.org/officeDocument/2006/relationships/image" Target="../media/image151.png"/><Relationship Id="rId11" Type="http://schemas.openxmlformats.org/officeDocument/2006/relationships/image" Target="../media/image156.png"/><Relationship Id="rId5" Type="http://schemas.openxmlformats.org/officeDocument/2006/relationships/image" Target="../media/image75.png"/><Relationship Id="rId15" Type="http://schemas.openxmlformats.org/officeDocument/2006/relationships/image" Target="../media/image160.png"/><Relationship Id="rId10" Type="http://schemas.openxmlformats.org/officeDocument/2006/relationships/image" Target="../media/image155.png"/><Relationship Id="rId4" Type="http://schemas.openxmlformats.org/officeDocument/2006/relationships/image" Target="../media/image23.png"/><Relationship Id="rId9" Type="http://schemas.openxmlformats.org/officeDocument/2006/relationships/image" Target="../media/image154.png"/><Relationship Id="rId14" Type="http://schemas.openxmlformats.org/officeDocument/2006/relationships/image" Target="../media/image159.png"/></Relationships>
</file>

<file path=ppt/slides/_rels/slide31.xml.rels><?xml version="1.0" encoding="UTF-8" standalone="yes"?>
<Relationships xmlns="http://schemas.openxmlformats.org/package/2006/relationships"><Relationship Id="rId3" Type="http://schemas.openxmlformats.org/officeDocument/2006/relationships/image" Target="../media/image108.png"/><Relationship Id="rId7" Type="http://schemas.openxmlformats.org/officeDocument/2006/relationships/image" Target="../media/image165.png"/><Relationship Id="rId2" Type="http://schemas.openxmlformats.org/officeDocument/2006/relationships/notesSlide" Target="../notesSlides/notesSlide31.xml"/><Relationship Id="rId1" Type="http://schemas.openxmlformats.org/officeDocument/2006/relationships/slideLayout" Target="../slideLayouts/slideLayout13.xml"/><Relationship Id="rId6" Type="http://schemas.openxmlformats.org/officeDocument/2006/relationships/image" Target="../media/image164.png"/><Relationship Id="rId5" Type="http://schemas.openxmlformats.org/officeDocument/2006/relationships/image" Target="../media/image163.png"/><Relationship Id="rId4" Type="http://schemas.openxmlformats.org/officeDocument/2006/relationships/image" Target="../media/image109.png"/></Relationships>
</file>

<file path=ppt/slides/_rels/slide32.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9.png"/><Relationship Id="rId7" Type="http://schemas.openxmlformats.org/officeDocument/2006/relationships/image" Target="../media/image117.png"/><Relationship Id="rId2" Type="http://schemas.openxmlformats.org/officeDocument/2006/relationships/notesSlide" Target="../notesSlides/notesSlide32.xml"/><Relationship Id="rId1" Type="http://schemas.openxmlformats.org/officeDocument/2006/relationships/slideLayout" Target="../slideLayouts/slideLayout13.xml"/><Relationship Id="rId6" Type="http://schemas.openxmlformats.org/officeDocument/2006/relationships/image" Target="../media/image110.png"/><Relationship Id="rId5" Type="http://schemas.openxmlformats.org/officeDocument/2006/relationships/image" Target="../media/image11.png"/><Relationship Id="rId10" Type="http://schemas.openxmlformats.org/officeDocument/2006/relationships/image" Target="../media/image136.png"/><Relationship Id="rId4" Type="http://schemas.openxmlformats.org/officeDocument/2006/relationships/image" Target="../media/image10.png"/><Relationship Id="rId9" Type="http://schemas.openxmlformats.org/officeDocument/2006/relationships/image" Target="../media/image135.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8" Type="http://schemas.openxmlformats.org/officeDocument/2006/relationships/image" Target="../media/image1410.png"/><Relationship Id="rId3" Type="http://schemas.openxmlformats.org/officeDocument/2006/relationships/image" Target="../media/image9.png"/><Relationship Id="rId7" Type="http://schemas.openxmlformats.org/officeDocument/2006/relationships/image" Target="../media/image137.png"/><Relationship Id="rId2" Type="http://schemas.openxmlformats.org/officeDocument/2006/relationships/notesSlide" Target="../notesSlides/notesSlide34.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10.png"/><Relationship Id="rId10" Type="http://schemas.openxmlformats.org/officeDocument/2006/relationships/image" Target="../media/image161.png"/><Relationship Id="rId4" Type="http://schemas.openxmlformats.org/officeDocument/2006/relationships/image" Target="../media/image10.png"/><Relationship Id="rId9" Type="http://schemas.openxmlformats.org/officeDocument/2006/relationships/image" Target="../media/image1510.png"/></Relationships>
</file>

<file path=ppt/slides/_rels/slide35.xml.rels><?xml version="1.0" encoding="UTF-8" standalone="yes"?>
<Relationships xmlns="http://schemas.openxmlformats.org/package/2006/relationships"><Relationship Id="rId8" Type="http://schemas.openxmlformats.org/officeDocument/2006/relationships/image" Target="../media/image390.png"/><Relationship Id="rId13" Type="http://schemas.openxmlformats.org/officeDocument/2006/relationships/image" Target="../media/image37.png"/><Relationship Id="rId3" Type="http://schemas.openxmlformats.org/officeDocument/2006/relationships/image" Target="../media/image9.png"/><Relationship Id="rId7" Type="http://schemas.openxmlformats.org/officeDocument/2006/relationships/image" Target="../media/image31.png"/><Relationship Id="rId12" Type="http://schemas.openxmlformats.org/officeDocument/2006/relationships/image" Target="../media/image410.png"/><Relationship Id="rId2" Type="http://schemas.openxmlformats.org/officeDocument/2006/relationships/notesSlide" Target="../notesSlides/notesSlide35.xml"/><Relationship Id="rId1" Type="http://schemas.openxmlformats.org/officeDocument/2006/relationships/slideLayout" Target="../slideLayouts/slideLayout13.xml"/><Relationship Id="rId6" Type="http://schemas.openxmlformats.org/officeDocument/2006/relationships/image" Target="../media/image30.png"/><Relationship Id="rId11" Type="http://schemas.openxmlformats.org/officeDocument/2006/relationships/image" Target="../media/image400.png"/><Relationship Id="rId5" Type="http://schemas.openxmlformats.org/officeDocument/2006/relationships/image" Target="../media/image11.png"/><Relationship Id="rId10" Type="http://schemas.openxmlformats.org/officeDocument/2006/relationships/image" Target="../media/image34.png"/><Relationship Id="rId4" Type="http://schemas.openxmlformats.org/officeDocument/2006/relationships/image" Target="../media/image10.png"/><Relationship Id="rId9" Type="http://schemas.openxmlformats.org/officeDocument/2006/relationships/image" Target="../media/image33.png"/><Relationship Id="rId14" Type="http://schemas.openxmlformats.org/officeDocument/2006/relationships/image" Target="../media/image38.png"/></Relationships>
</file>

<file path=ppt/slides/_rels/slide36.xml.rels><?xml version="1.0" encoding="UTF-8" standalone="yes"?>
<Relationships xmlns="http://schemas.openxmlformats.org/package/2006/relationships"><Relationship Id="rId8" Type="http://schemas.openxmlformats.org/officeDocument/2006/relationships/image" Target="../media/image200.png"/><Relationship Id="rId3" Type="http://schemas.openxmlformats.org/officeDocument/2006/relationships/image" Target="../media/image9.png"/><Relationship Id="rId7" Type="http://schemas.openxmlformats.org/officeDocument/2006/relationships/image" Target="../media/image190.png"/><Relationship Id="rId2" Type="http://schemas.openxmlformats.org/officeDocument/2006/relationships/notesSlide" Target="../notesSlides/notesSlide36.xml"/><Relationship Id="rId1" Type="http://schemas.openxmlformats.org/officeDocument/2006/relationships/slideLayout" Target="../slideLayouts/slideLayout13.xml"/><Relationship Id="rId6" Type="http://schemas.openxmlformats.org/officeDocument/2006/relationships/image" Target="../media/image180.png"/><Relationship Id="rId11" Type="http://schemas.openxmlformats.org/officeDocument/2006/relationships/image" Target="../media/image230.png"/><Relationship Id="rId5" Type="http://schemas.openxmlformats.org/officeDocument/2006/relationships/image" Target="../media/image11.png"/><Relationship Id="rId10" Type="http://schemas.openxmlformats.org/officeDocument/2006/relationships/image" Target="../media/image220.png"/><Relationship Id="rId4" Type="http://schemas.openxmlformats.org/officeDocument/2006/relationships/image" Target="../media/image10.png"/><Relationship Id="rId9" Type="http://schemas.openxmlformats.org/officeDocument/2006/relationships/image" Target="../media/image210.png"/></Relationships>
</file>

<file path=ppt/slides/_rels/slide4.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9.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11.png"/><Relationship Id="rId10" Type="http://schemas.openxmlformats.org/officeDocument/2006/relationships/image" Target="../media/image34.png"/><Relationship Id="rId4" Type="http://schemas.openxmlformats.org/officeDocument/2006/relationships/image" Target="../media/image10.png"/><Relationship Id="rId9" Type="http://schemas.openxmlformats.org/officeDocument/2006/relationships/image" Target="../media/image33.png"/><Relationship Id="rId14" Type="http://schemas.openxmlformats.org/officeDocument/2006/relationships/image" Target="../media/image38.png"/></Relationships>
</file>

<file path=ppt/slides/_rels/slide5.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9.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11.png"/><Relationship Id="rId15" Type="http://schemas.openxmlformats.org/officeDocument/2006/relationships/image" Target="../media/image12.jpeg"/><Relationship Id="rId10" Type="http://schemas.openxmlformats.org/officeDocument/2006/relationships/image" Target="../media/image34.png"/><Relationship Id="rId4" Type="http://schemas.openxmlformats.org/officeDocument/2006/relationships/image" Target="../media/image10.png"/><Relationship Id="rId9" Type="http://schemas.openxmlformats.org/officeDocument/2006/relationships/image" Target="../media/image33.png"/><Relationship Id="rId14" Type="http://schemas.openxmlformats.org/officeDocument/2006/relationships/image" Target="../media/image38.png"/></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9.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11.png"/><Relationship Id="rId10" Type="http://schemas.openxmlformats.org/officeDocument/2006/relationships/image" Target="../media/image34.png"/><Relationship Id="rId4" Type="http://schemas.openxmlformats.org/officeDocument/2006/relationships/image" Target="../media/image10.png"/><Relationship Id="rId9" Type="http://schemas.openxmlformats.org/officeDocument/2006/relationships/image" Target="../media/image33.png"/><Relationship Id="rId14" Type="http://schemas.openxmlformats.org/officeDocument/2006/relationships/image" Target="../media/image3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3" Type="http://schemas.openxmlformats.org/officeDocument/2006/relationships/image" Target="../media/image9.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11.png"/><Relationship Id="rId10" Type="http://schemas.openxmlformats.org/officeDocument/2006/relationships/image" Target="../media/image46.png"/><Relationship Id="rId4" Type="http://schemas.openxmlformats.org/officeDocument/2006/relationships/image" Target="../media/image10.png"/><Relationship Id="rId9" Type="http://schemas.openxmlformats.org/officeDocument/2006/relationships/image" Target="../media/image45.png"/><Relationship Id="rId14" Type="http://schemas.openxmlformats.org/officeDocument/2006/relationships/image" Target="../media/image50.png"/></Relationships>
</file>

<file path=ppt/slides/_rels/slide9.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3" Type="http://schemas.openxmlformats.org/officeDocument/2006/relationships/image" Target="../media/image9.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11.png"/><Relationship Id="rId15" Type="http://schemas.openxmlformats.org/officeDocument/2006/relationships/image" Target="../media/image13.png"/><Relationship Id="rId10" Type="http://schemas.openxmlformats.org/officeDocument/2006/relationships/image" Target="../media/image46.png"/><Relationship Id="rId4" Type="http://schemas.openxmlformats.org/officeDocument/2006/relationships/image" Target="../media/image10.png"/><Relationship Id="rId9" Type="http://schemas.openxmlformats.org/officeDocument/2006/relationships/image" Target="../media/image45.png"/><Relationship Id="rId14" Type="http://schemas.openxmlformats.org/officeDocument/2006/relationships/image" Target="../media/image5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28600" y="914400"/>
            <a:ext cx="8686800" cy="1470025"/>
          </a:xfrm>
        </p:spPr>
        <p:txBody>
          <a:bodyPr>
            <a:noAutofit/>
          </a:bodyPr>
          <a:lstStyle/>
          <a:p>
            <a:r>
              <a:rPr lang="en-US" sz="5000" b="1" dirty="0" smtClean="0"/>
              <a:t>Hosting Services on an Untrusted Cloud</a:t>
            </a:r>
            <a:endParaRPr lang="en-US" sz="5000" b="1" dirty="0"/>
          </a:p>
        </p:txBody>
      </p:sp>
      <p:sp>
        <p:nvSpPr>
          <p:cNvPr id="4" name="TextBox 3"/>
          <p:cNvSpPr txBox="1"/>
          <p:nvPr/>
        </p:nvSpPr>
        <p:spPr>
          <a:xfrm>
            <a:off x="381000" y="3657600"/>
            <a:ext cx="4343400" cy="1569660"/>
          </a:xfrm>
          <a:prstGeom prst="rect">
            <a:avLst/>
          </a:prstGeom>
          <a:noFill/>
        </p:spPr>
        <p:txBody>
          <a:bodyPr wrap="square" rtlCol="0">
            <a:spAutoFit/>
          </a:bodyPr>
          <a:lstStyle/>
          <a:p>
            <a:pPr algn="ctr"/>
            <a:r>
              <a:rPr lang="en-US" sz="3600" dirty="0" smtClean="0">
                <a:solidFill>
                  <a:prstClr val="black"/>
                </a:solidFill>
              </a:rPr>
              <a:t>Dan </a:t>
            </a:r>
            <a:r>
              <a:rPr lang="en-US" sz="3600" dirty="0" err="1" smtClean="0">
                <a:solidFill>
                  <a:prstClr val="black"/>
                </a:solidFill>
              </a:rPr>
              <a:t>Boneh</a:t>
            </a:r>
            <a:endParaRPr lang="en-US" sz="3600" dirty="0">
              <a:solidFill>
                <a:prstClr val="black"/>
              </a:solidFill>
            </a:endParaRPr>
          </a:p>
          <a:p>
            <a:pPr algn="ctr"/>
            <a:r>
              <a:rPr lang="en-US" sz="3000" dirty="0" smtClean="0">
                <a:solidFill>
                  <a:prstClr val="black"/>
                </a:solidFill>
              </a:rPr>
              <a:t>Stanford</a:t>
            </a:r>
            <a:endParaRPr lang="en-US" sz="3000" dirty="0">
              <a:solidFill>
                <a:prstClr val="black"/>
              </a:solidFill>
            </a:endParaRPr>
          </a:p>
          <a:p>
            <a:pPr algn="ctr"/>
            <a:endParaRPr lang="en-US" sz="3000" dirty="0">
              <a:solidFill>
                <a:prstClr val="black"/>
              </a:solidFill>
            </a:endParaRPr>
          </a:p>
        </p:txBody>
      </p:sp>
      <p:sp>
        <p:nvSpPr>
          <p:cNvPr id="5" name="TextBox 4"/>
          <p:cNvSpPr txBox="1"/>
          <p:nvPr/>
        </p:nvSpPr>
        <p:spPr>
          <a:xfrm>
            <a:off x="4800600" y="3657600"/>
            <a:ext cx="3429000" cy="1107996"/>
          </a:xfrm>
          <a:prstGeom prst="rect">
            <a:avLst/>
          </a:prstGeom>
          <a:noFill/>
        </p:spPr>
        <p:txBody>
          <a:bodyPr wrap="square" rtlCol="0">
            <a:spAutoFit/>
          </a:bodyPr>
          <a:lstStyle/>
          <a:p>
            <a:pPr algn="ctr"/>
            <a:r>
              <a:rPr lang="en-US" sz="3600" dirty="0" err="1">
                <a:solidFill>
                  <a:srgbClr val="C00000"/>
                </a:solidFill>
              </a:rPr>
              <a:t>Divya</a:t>
            </a:r>
            <a:r>
              <a:rPr lang="en-US" sz="3600" dirty="0">
                <a:solidFill>
                  <a:srgbClr val="C00000"/>
                </a:solidFill>
              </a:rPr>
              <a:t> Gupta</a:t>
            </a:r>
          </a:p>
          <a:p>
            <a:pPr algn="ctr"/>
            <a:r>
              <a:rPr lang="en-US" sz="3000" dirty="0">
                <a:solidFill>
                  <a:prstClr val="black"/>
                </a:solidFill>
              </a:rPr>
              <a:t>UCLA</a:t>
            </a:r>
          </a:p>
        </p:txBody>
      </p:sp>
      <p:sp>
        <p:nvSpPr>
          <p:cNvPr id="6" name="TextBox 5"/>
          <p:cNvSpPr txBox="1"/>
          <p:nvPr/>
        </p:nvSpPr>
        <p:spPr>
          <a:xfrm>
            <a:off x="381000" y="5105400"/>
            <a:ext cx="4343400" cy="1107996"/>
          </a:xfrm>
          <a:prstGeom prst="rect">
            <a:avLst/>
          </a:prstGeom>
          <a:noFill/>
        </p:spPr>
        <p:txBody>
          <a:bodyPr wrap="square" rtlCol="0">
            <a:spAutoFit/>
          </a:bodyPr>
          <a:lstStyle/>
          <a:p>
            <a:pPr algn="ctr"/>
            <a:r>
              <a:rPr lang="en-US" sz="3600" dirty="0" smtClean="0">
                <a:solidFill>
                  <a:prstClr val="black"/>
                </a:solidFill>
              </a:rPr>
              <a:t>Ilya </a:t>
            </a:r>
            <a:r>
              <a:rPr lang="en-US" sz="3600" dirty="0" err="1" smtClean="0">
                <a:solidFill>
                  <a:prstClr val="black"/>
                </a:solidFill>
              </a:rPr>
              <a:t>Mironov</a:t>
            </a:r>
            <a:endParaRPr lang="en-US" sz="3600" dirty="0">
              <a:solidFill>
                <a:prstClr val="black"/>
              </a:solidFill>
            </a:endParaRPr>
          </a:p>
          <a:p>
            <a:pPr algn="ctr"/>
            <a:r>
              <a:rPr lang="en-US" sz="3000" dirty="0" smtClean="0">
                <a:solidFill>
                  <a:prstClr val="black"/>
                </a:solidFill>
              </a:rPr>
              <a:t>Google</a:t>
            </a:r>
            <a:endParaRPr lang="en-US" sz="3000" dirty="0">
              <a:solidFill>
                <a:prstClr val="black"/>
              </a:solidFill>
            </a:endParaRPr>
          </a:p>
        </p:txBody>
      </p:sp>
      <p:sp>
        <p:nvSpPr>
          <p:cNvPr id="7" name="TextBox 6"/>
          <p:cNvSpPr txBox="1"/>
          <p:nvPr/>
        </p:nvSpPr>
        <p:spPr>
          <a:xfrm>
            <a:off x="4343400" y="5105400"/>
            <a:ext cx="4343400" cy="1107996"/>
          </a:xfrm>
          <a:prstGeom prst="rect">
            <a:avLst/>
          </a:prstGeom>
          <a:noFill/>
        </p:spPr>
        <p:txBody>
          <a:bodyPr wrap="square" rtlCol="0">
            <a:spAutoFit/>
          </a:bodyPr>
          <a:lstStyle/>
          <a:p>
            <a:pPr algn="ctr"/>
            <a:r>
              <a:rPr lang="en-US" sz="3600" dirty="0">
                <a:solidFill>
                  <a:prstClr val="black"/>
                </a:solidFill>
              </a:rPr>
              <a:t>Amit </a:t>
            </a:r>
            <a:r>
              <a:rPr lang="en-US" sz="3600" dirty="0" err="1">
                <a:solidFill>
                  <a:prstClr val="black"/>
                </a:solidFill>
              </a:rPr>
              <a:t>Sahai</a:t>
            </a:r>
            <a:endParaRPr lang="en-US" sz="3600" dirty="0">
              <a:solidFill>
                <a:prstClr val="black"/>
              </a:solidFill>
            </a:endParaRPr>
          </a:p>
          <a:p>
            <a:pPr algn="ctr"/>
            <a:r>
              <a:rPr lang="en-US" sz="3000" dirty="0">
                <a:solidFill>
                  <a:prstClr val="black"/>
                </a:solidFill>
              </a:rPr>
              <a:t>UCLA</a:t>
            </a:r>
          </a:p>
        </p:txBody>
      </p:sp>
      <p:sp>
        <p:nvSpPr>
          <p:cNvPr id="3" name="Slide Number Placeholder 2"/>
          <p:cNvSpPr>
            <a:spLocks noGrp="1"/>
          </p:cNvSpPr>
          <p:nvPr>
            <p:ph type="sldNum" sz="quarter" idx="12"/>
          </p:nvPr>
        </p:nvSpPr>
        <p:spPr/>
        <p:txBody>
          <a:bodyPr/>
          <a:lstStyle/>
          <a:p>
            <a:fld id="{64E5484A-738A-44F0-BC16-06A5BE31993A}" type="slidenum">
              <a:rPr lang="en-US" smtClean="0">
                <a:solidFill>
                  <a:prstClr val="black">
                    <a:tint val="75000"/>
                  </a:prstClr>
                </a:solidFill>
              </a:rPr>
              <a:pPr/>
              <a:t>1</a:t>
            </a:fld>
            <a:endParaRPr lang="en-US">
              <a:solidFill>
                <a:prstClr val="black">
                  <a:tint val="75000"/>
                </a:prstClr>
              </a:solidFill>
            </a:endParaRPr>
          </a:p>
        </p:txBody>
      </p:sp>
    </p:spTree>
    <p:extLst>
      <p:ext uri="{BB962C8B-B14F-4D97-AF65-F5344CB8AC3E}">
        <p14:creationId xmlns:p14="http://schemas.microsoft.com/office/powerpoint/2010/main" val="31466513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Security against malicious </a:t>
            </a:r>
            <a:br>
              <a:rPr lang="en-US" sz="4200" dirty="0" smtClean="0">
                <a:solidFill>
                  <a:srgbClr val="000099"/>
                </a:solidFill>
              </a:rPr>
            </a:br>
            <a:r>
              <a:rPr lang="en-US" sz="4200" i="1" dirty="0" smtClean="0">
                <a:solidFill>
                  <a:srgbClr val="000099"/>
                </a:solidFill>
              </a:rPr>
              <a:t>Cloud and Clients</a:t>
            </a:r>
            <a:endParaRPr lang="en-US" sz="4200" i="1" dirty="0">
              <a:solidFill>
                <a:srgbClr val="000099"/>
              </a:solidFill>
              <a:effectLst/>
            </a:endParaRPr>
          </a:p>
        </p:txBody>
      </p:sp>
      <p:sp>
        <p:nvSpPr>
          <p:cNvPr id="3" name="Freeform 2"/>
          <p:cNvSpPr>
            <a:spLocks/>
          </p:cNvSpPr>
          <p:nvPr/>
        </p:nvSpPr>
        <p:spPr bwMode="auto">
          <a:xfrm rot="1010604">
            <a:off x="3749282" y="1325936"/>
            <a:ext cx="544022" cy="502759"/>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b="1"/>
          </a:p>
        </p:txBody>
      </p:sp>
      <p:sp>
        <p:nvSpPr>
          <p:cNvPr id="4" name="Freeform 3"/>
          <p:cNvSpPr>
            <a:spLocks/>
          </p:cNvSpPr>
          <p:nvPr/>
        </p:nvSpPr>
        <p:spPr bwMode="auto">
          <a:xfrm rot="21080902">
            <a:off x="4824752" y="1260063"/>
            <a:ext cx="538853" cy="658046"/>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a:p>
        </p:txBody>
      </p:sp>
      <p:grpSp>
        <p:nvGrpSpPr>
          <p:cNvPr id="5" name="Group 4"/>
          <p:cNvGrpSpPr/>
          <p:nvPr/>
        </p:nvGrpSpPr>
        <p:grpSpPr>
          <a:xfrm>
            <a:off x="1249251" y="1462764"/>
            <a:ext cx="7032658" cy="3766067"/>
            <a:chOff x="589057" y="973362"/>
            <a:chExt cx="8323916" cy="4802599"/>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7" name="Picture 6"/>
            <p:cNvPicPr>
              <a:picLocks noChangeAspect="1" noChangeArrowheads="1"/>
            </p:cNvPicPr>
            <p:nvPr/>
          </p:nvPicPr>
          <p:blipFill>
            <a:blip r:embed="rId4"/>
            <a:srcRect/>
            <a:stretch>
              <a:fillRect/>
            </a:stretch>
          </p:blipFill>
          <p:spPr bwMode="auto">
            <a:xfrm>
              <a:off x="936176" y="3415014"/>
              <a:ext cx="797189" cy="1368266"/>
            </a:xfrm>
            <a:prstGeom prst="rect">
              <a:avLst/>
            </a:prstGeom>
            <a:noFill/>
            <a:ln w="12700" cap="flat">
              <a:noFill/>
              <a:miter lim="800000"/>
              <a:headEnd/>
              <a:tailEnd/>
            </a:ln>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431637" y="4525109"/>
              <a:ext cx="811812" cy="8118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741665" y="2427363"/>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481455" y="3798533"/>
              <a:ext cx="811812" cy="81181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5341667" y="1502887"/>
              <a:ext cx="484359" cy="544560"/>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xmlns:a14="http://schemas.microsoft.com/office/drawing/2010/main">
          <mc:Choice Requires="a14">
            <p:sp>
              <p:nvSpPr>
                <p:cNvPr id="12" name="TextBox 11"/>
                <p:cNvSpPr txBox="1"/>
                <p:nvPr/>
              </p:nvSpPr>
              <p:spPr>
                <a:xfrm>
                  <a:off x="8147571" y="3088853"/>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8147571" y="3088853"/>
                  <a:ext cx="765402" cy="523220"/>
                </a:xfrm>
                <a:prstGeom prst="rect">
                  <a:avLst/>
                </a:prstGeom>
                <a:blipFill rotWithShape="0">
                  <a:blip r:embed="rId6"/>
                  <a:stretch>
                    <a:fillRect b="-134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344303" y="3300908"/>
                  <a:ext cx="53508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344303" y="3300908"/>
                  <a:ext cx="535082" cy="430887"/>
                </a:xfrm>
                <a:prstGeom prst="rect">
                  <a:avLst/>
                </a:prstGeom>
                <a:blipFill rotWithShape="0">
                  <a:blip r:embed="rId7"/>
                  <a:stretch>
                    <a:fillRect b="-2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4647211" y="4001890"/>
                  <a:ext cx="528542" cy="4308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647211" y="4001890"/>
                  <a:ext cx="528542" cy="430886"/>
                </a:xfrm>
                <a:prstGeom prst="rect">
                  <a:avLst/>
                </a:prstGeom>
                <a:blipFill rotWithShape="0">
                  <a:blip r:embed="rId8"/>
                  <a:stretch>
                    <a:fillRect b="-29091"/>
                  </a:stretch>
                </a:blipFill>
              </p:spPr>
              <p:txBody>
                <a:bodyPr/>
                <a:lstStyle/>
                <a:p>
                  <a:r>
                    <a:rPr lang="en-US">
                      <a:noFill/>
                    </a:rPr>
                    <a:t> </a:t>
                  </a:r>
                </a:p>
              </p:txBody>
            </p:sp>
          </mc:Fallback>
        </mc:AlternateContent>
        <p:cxnSp>
          <p:nvCxnSpPr>
            <p:cNvPr id="15" name="Straight Arrow Connector 14"/>
            <p:cNvCxnSpPr/>
            <p:nvPr/>
          </p:nvCxnSpPr>
          <p:spPr>
            <a:xfrm flipH="1" flipV="1">
              <a:off x="5513796" y="2603244"/>
              <a:ext cx="662614" cy="899566"/>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322120" y="2833269"/>
              <a:ext cx="659429" cy="804795"/>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p:cNvSpPr txBox="1"/>
                <p:nvPr/>
              </p:nvSpPr>
              <p:spPr>
                <a:xfrm>
                  <a:off x="5667812" y="3703995"/>
                  <a:ext cx="634088" cy="549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dirty="0" smtClean="0">
                                <a:solidFill>
                                  <a:srgbClr val="008000"/>
                                </a:solidFill>
                                <a:latin typeface="Cambria Math" panose="02040503050406030204" pitchFamily="18" charset="0"/>
                              </a:rPr>
                            </m:ctrlPr>
                          </m:sSubPr>
                          <m:e>
                            <m:r>
                              <a:rPr lang="en-US" sz="2200" i="1" dirty="0" smtClean="0">
                                <a:solidFill>
                                  <a:srgbClr val="008000"/>
                                </a:solidFill>
                                <a:latin typeface="Cambria Math" panose="02040503050406030204" pitchFamily="18" charset="0"/>
                              </a:rPr>
                              <m:t>𝑦</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667812" y="3703995"/>
                  <a:ext cx="634088" cy="549481"/>
                </a:xfrm>
                <a:prstGeom prst="rect">
                  <a:avLst/>
                </a:prstGeom>
                <a:blipFill rotWithShape="0">
                  <a:blip r:embed="rId9"/>
                  <a:stretch>
                    <a:fillRect b="-9859"/>
                  </a:stretch>
                </a:blipFill>
              </p:spPr>
              <p:txBody>
                <a:bodyPr/>
                <a:lstStyle/>
                <a:p>
                  <a:r>
                    <a:rPr lang="en-US">
                      <a:noFill/>
                    </a:rPr>
                    <a:t> </a:t>
                  </a:r>
                </a:p>
              </p:txBody>
            </p:sp>
          </mc:Fallback>
        </mc:AlternateContent>
        <p:cxnSp>
          <p:nvCxnSpPr>
            <p:cNvPr id="18" name="Straight Arrow Connector 17"/>
            <p:cNvCxnSpPr/>
            <p:nvPr/>
          </p:nvCxnSpPr>
          <p:spPr>
            <a:xfrm flipH="1" flipV="1">
              <a:off x="4672401" y="2783635"/>
              <a:ext cx="93698" cy="1315512"/>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370198" y="2854790"/>
              <a:ext cx="61439" cy="1244357"/>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6870317" y="4500239"/>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6870317" y="4500239"/>
                  <a:ext cx="765401" cy="523220"/>
                </a:xfrm>
                <a:prstGeom prst="rect">
                  <a:avLst/>
                </a:prstGeom>
                <a:blipFill rotWithShape="0">
                  <a:blip r:embed="rId10"/>
                  <a:stretch>
                    <a:fillRect b="-134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881741" y="5252742"/>
                  <a:ext cx="757130" cy="52321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881741" y="5252742"/>
                  <a:ext cx="757130" cy="523219"/>
                </a:xfrm>
                <a:prstGeom prst="rect">
                  <a:avLst/>
                </a:prstGeom>
                <a:blipFill rotWithShape="0">
                  <a:blip r:embed="rId11"/>
                  <a:stretch>
                    <a:fillRect b="-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4030216" y="4022546"/>
                  <a:ext cx="626347" cy="54948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smtClean="0">
                                <a:solidFill>
                                  <a:srgbClr val="008000"/>
                                </a:solidFill>
                                <a:latin typeface="Cambria Math" panose="02040503050406030204" pitchFamily="18" charset="0"/>
                              </a:rPr>
                            </m:ctrlPr>
                          </m:sSubPr>
                          <m:e>
                            <m:r>
                              <a:rPr lang="en-US" sz="2200" b="0" i="1" smtClean="0">
                                <a:solidFill>
                                  <a:srgbClr val="008000"/>
                                </a:solidFill>
                                <a:latin typeface="Cambria Math" panose="02040503050406030204" pitchFamily="18" charset="0"/>
                              </a:rPr>
                              <m:t>𝑦</m:t>
                            </m:r>
                          </m:e>
                          <m:sub>
                            <m:r>
                              <a:rPr lang="en-US" sz="2200" b="0" i="1"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030216" y="4022546"/>
                  <a:ext cx="626347" cy="549480"/>
                </a:xfrm>
                <a:prstGeom prst="rect">
                  <a:avLst/>
                </a:prstGeom>
                <a:blipFill rotWithShape="0">
                  <a:blip r:embed="rId12"/>
                  <a:stretch>
                    <a:fillRect b="-98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7441086" y="2208084"/>
                  <a:ext cx="535083"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7441086" y="2208084"/>
                  <a:ext cx="535083" cy="430887"/>
                </a:xfrm>
                <a:prstGeom prst="rect">
                  <a:avLst/>
                </a:prstGeom>
                <a:blipFill rotWithShape="0">
                  <a:blip r:embed="rId13"/>
                  <a:stretch>
                    <a:fillRect b="-30909"/>
                  </a:stretch>
                </a:blipFill>
              </p:spPr>
              <p:txBody>
                <a:bodyPr/>
                <a:lstStyle/>
                <a:p>
                  <a:r>
                    <a:rPr lang="en-US">
                      <a:noFill/>
                    </a:rPr>
                    <a:t> </a:t>
                  </a:r>
                </a:p>
              </p:txBody>
            </p:sp>
          </mc:Fallback>
        </mc:AlternateContent>
        <p:cxnSp>
          <p:nvCxnSpPr>
            <p:cNvPr id="25" name="Straight Arrow Connector 24"/>
            <p:cNvCxnSpPr>
              <a:endCxn id="6" idx="3"/>
            </p:cNvCxnSpPr>
            <p:nvPr/>
          </p:nvCxnSpPr>
          <p:spPr>
            <a:xfrm flipH="1" flipV="1">
              <a:off x="6286557" y="2027815"/>
              <a:ext cx="1206957" cy="49290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286557" y="2274269"/>
              <a:ext cx="890233" cy="364702"/>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6978974" y="2611433"/>
                  <a:ext cx="634086" cy="549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dirty="0" smtClean="0">
                                <a:solidFill>
                                  <a:srgbClr val="008000"/>
                                </a:solidFill>
                                <a:latin typeface="Cambria Math" panose="02040503050406030204" pitchFamily="18" charset="0"/>
                              </a:rPr>
                            </m:ctrlPr>
                          </m:sSubPr>
                          <m:e>
                            <m:r>
                              <a:rPr lang="en-US" sz="2200" i="1" dirty="0" smtClean="0">
                                <a:solidFill>
                                  <a:srgbClr val="008000"/>
                                </a:solidFill>
                                <a:latin typeface="Cambria Math" panose="02040503050406030204" pitchFamily="18" charset="0"/>
                              </a:rPr>
                              <m:t>𝑦</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6978974" y="2611433"/>
                  <a:ext cx="634086" cy="549481"/>
                </a:xfrm>
                <a:prstGeom prst="rect">
                  <a:avLst/>
                </a:prstGeom>
                <a:blipFill rotWithShape="0">
                  <a:blip r:embed="rId14"/>
                  <a:stretch>
                    <a:fillRect b="-11429"/>
                  </a:stretch>
                </a:blipFill>
              </p:spPr>
              <p:txBody>
                <a:bodyPr/>
                <a:lstStyle/>
                <a:p>
                  <a:r>
                    <a:rPr lang="en-US">
                      <a:noFill/>
                    </a:rPr>
                    <a:t> </a:t>
                  </a:r>
                </a:p>
              </p:txBody>
            </p:sp>
          </mc:Fallback>
        </mc:AlternateContent>
        <p:sp>
          <p:nvSpPr>
            <p:cNvPr id="28" name="TextBox 27"/>
            <p:cNvSpPr txBox="1"/>
            <p:nvPr/>
          </p:nvSpPr>
          <p:spPr>
            <a:xfrm>
              <a:off x="589057" y="4896484"/>
              <a:ext cx="1472647" cy="430887"/>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29" name="Straight Arrow Connector 28"/>
            <p:cNvCxnSpPr/>
            <p:nvPr/>
          </p:nvCxnSpPr>
          <p:spPr>
            <a:xfrm flipV="1">
              <a:off x="1650486" y="2423527"/>
              <a:ext cx="1448748" cy="92693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1769605" y="2306869"/>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grpSp>
      <p:grpSp>
        <p:nvGrpSpPr>
          <p:cNvPr id="31" name="Group 30"/>
          <p:cNvGrpSpPr/>
          <p:nvPr/>
        </p:nvGrpSpPr>
        <p:grpSpPr>
          <a:xfrm>
            <a:off x="7358263" y="2399692"/>
            <a:ext cx="752083" cy="349781"/>
            <a:chOff x="7226098" y="1182523"/>
            <a:chExt cx="1614323" cy="658046"/>
          </a:xfrm>
        </p:grpSpPr>
        <p:sp>
          <p:nvSpPr>
            <p:cNvPr id="32" name="Freeform 31"/>
            <p:cNvSpPr>
              <a:spLocks/>
            </p:cNvSpPr>
            <p:nvPr/>
          </p:nvSpPr>
          <p:spPr bwMode="auto">
            <a:xfrm rot="1010604">
              <a:off x="7226098" y="1248396"/>
              <a:ext cx="544022" cy="502759"/>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b="1"/>
            </a:p>
          </p:txBody>
        </p:sp>
        <p:sp>
          <p:nvSpPr>
            <p:cNvPr id="33" name="Freeform 32"/>
            <p:cNvSpPr>
              <a:spLocks/>
            </p:cNvSpPr>
            <p:nvPr/>
          </p:nvSpPr>
          <p:spPr bwMode="auto">
            <a:xfrm rot="21080902">
              <a:off x="8301568" y="1182523"/>
              <a:ext cx="538853" cy="658046"/>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a:p>
          </p:txBody>
        </p:sp>
      </p:grpSp>
      <p:sp>
        <p:nvSpPr>
          <p:cNvPr id="38" name="Cloud 37"/>
          <p:cNvSpPr/>
          <p:nvPr/>
        </p:nvSpPr>
        <p:spPr>
          <a:xfrm>
            <a:off x="254862" y="1214995"/>
            <a:ext cx="2575321" cy="1072345"/>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solidFill>
                  <a:schemeClr val="tx1"/>
                </a:solidFill>
              </a:rPr>
              <a:t>Most </a:t>
            </a:r>
          </a:p>
          <a:p>
            <a:pPr algn="ctr"/>
            <a:r>
              <a:rPr lang="en-US" sz="2000" dirty="0" smtClean="0">
                <a:solidFill>
                  <a:schemeClr val="tx1"/>
                </a:solidFill>
              </a:rPr>
              <a:t>Non-Trivial!</a:t>
            </a:r>
            <a:endParaRPr lang="en-US" sz="2000" dirty="0">
              <a:solidFill>
                <a:schemeClr val="tx1"/>
              </a:solidFill>
              <a:latin typeface="Cambria Math" panose="02040503050406030204" pitchFamily="18" charset="0"/>
              <a:ea typeface="Cambria Math" panose="02040503050406030204" pitchFamily="18" charset="0"/>
            </a:endParaRPr>
          </a:p>
        </p:txBody>
      </p:sp>
      <mc:AlternateContent xmlns:mc="http://schemas.openxmlformats.org/markup-compatibility/2006">
        <mc:Choice xmlns:a14="http://schemas.microsoft.com/office/drawing/2010/main" Requires="a14">
          <p:sp>
            <p:nvSpPr>
              <p:cNvPr id="39" name="Rounded Rectangle 38"/>
              <p:cNvSpPr/>
              <p:nvPr/>
            </p:nvSpPr>
            <p:spPr>
              <a:xfrm>
                <a:off x="208997" y="4951204"/>
                <a:ext cx="8726005" cy="805602"/>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If </a:t>
                </a:r>
                <a:r>
                  <a:rPr lang="en-US" sz="2800" i="1" dirty="0" smtClean="0">
                    <a:solidFill>
                      <a:schemeClr val="tx1"/>
                    </a:solidFill>
                  </a:rPr>
                  <a:t>authenticated,</a:t>
                </a:r>
              </a:p>
              <a:p>
                <a:pPr algn="ctr"/>
                <a:r>
                  <a:rPr lang="en-US" sz="2800" dirty="0" smtClean="0">
                    <a:solidFill>
                      <a:schemeClr val="tx1"/>
                    </a:solidFill>
                  </a:rPr>
                  <a:t>Adversary does not learn anything </a:t>
                </a:r>
                <a:r>
                  <a:rPr lang="en-US" sz="2800" i="1" dirty="0" smtClean="0">
                    <a:solidFill>
                      <a:schemeClr val="tx1"/>
                    </a:solidFill>
                  </a:rPr>
                  <a:t>except</a:t>
                </a:r>
                <a:r>
                  <a:rPr lang="en-US" sz="2800" dirty="0" smtClean="0">
                    <a:solidFill>
                      <a:schemeClr val="tx1"/>
                    </a:solidFill>
                  </a:rPr>
                  <a:t> </a:t>
                </a:r>
                <a14:m>
                  <m:oMath xmlns:m="http://schemas.openxmlformats.org/officeDocument/2006/math">
                    <m:r>
                      <a:rPr lang="en-US" sz="2800" b="0" i="1" smtClean="0">
                        <a:solidFill>
                          <a:schemeClr val="tx1"/>
                        </a:solidFill>
                        <a:latin typeface="Cambria Math" panose="02040503050406030204" pitchFamily="18" charset="0"/>
                      </a:rPr>
                      <m:t>𝑃</m:t>
                    </m:r>
                    <m:d>
                      <m:dPr>
                        <m:ctrlPr>
                          <a:rPr lang="en-US" sz="2800" b="0" i="1" smtClean="0">
                            <a:solidFill>
                              <a:schemeClr val="tx1"/>
                            </a:solidFill>
                            <a:latin typeface="Cambria Math" panose="02040503050406030204" pitchFamily="18" charset="0"/>
                          </a:rPr>
                        </m:ctrlPr>
                      </m:dPr>
                      <m:e>
                        <m:r>
                          <a:rPr lang="en-US" sz="2800" b="0" i="1" smtClean="0">
                            <a:solidFill>
                              <a:schemeClr val="tx1"/>
                            </a:solidFill>
                            <a:latin typeface="Cambria Math" panose="02040503050406030204" pitchFamily="18" charset="0"/>
                          </a:rPr>
                          <m:t>𝑖</m:t>
                        </m:r>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𝑑</m:t>
                            </m:r>
                          </m:e>
                          <m:sub>
                            <m:r>
                              <a:rPr lang="en-US" sz="2800" b="0" i="1" smtClean="0">
                                <a:solidFill>
                                  <a:schemeClr val="tx1"/>
                                </a:solidFill>
                                <a:latin typeface="Cambria Math" panose="02040503050406030204" pitchFamily="18" charset="0"/>
                              </a:rPr>
                              <m:t>3</m:t>
                            </m:r>
                          </m:sub>
                        </m:sSub>
                        <m:r>
                          <a:rPr lang="en-US" sz="2800" b="0" i="1" smtClean="0">
                            <a:solidFill>
                              <a:schemeClr val="tx1"/>
                            </a:solidFill>
                            <a:latin typeface="Cambria Math" panose="02040503050406030204" pitchFamily="18" charset="0"/>
                          </a:rPr>
                          <m:t>,⋅</m:t>
                        </m:r>
                      </m:e>
                    </m:d>
                  </m:oMath>
                </a14:m>
                <a:endParaRPr lang="en-US" sz="2800" dirty="0">
                  <a:solidFill>
                    <a:schemeClr val="tx1"/>
                  </a:solidFill>
                </a:endParaRPr>
              </a:p>
            </p:txBody>
          </p:sp>
        </mc:Choice>
        <mc:Fallback>
          <p:sp>
            <p:nvSpPr>
              <p:cNvPr id="39" name="Rounded Rectangle 38"/>
              <p:cNvSpPr>
                <a:spLocks noRot="1" noChangeAspect="1" noMove="1" noResize="1" noEditPoints="1" noAdjustHandles="1" noChangeArrowheads="1" noChangeShapeType="1" noTextEdit="1"/>
              </p:cNvSpPr>
              <p:nvPr/>
            </p:nvSpPr>
            <p:spPr>
              <a:xfrm>
                <a:off x="208997" y="4951204"/>
                <a:ext cx="8726005" cy="805602"/>
              </a:xfrm>
              <a:prstGeom prst="roundRect">
                <a:avLst/>
              </a:prstGeom>
              <a:blipFill rotWithShape="0">
                <a:blip r:embed="rId15"/>
                <a:stretch>
                  <a:fillRect/>
                </a:stretch>
              </a:blipFill>
            </p:spPr>
            <p:txBody>
              <a:bodyPr/>
              <a:lstStyle/>
              <a:p>
                <a:r>
                  <a:rPr lang="en-US">
                    <a:noFill/>
                  </a:rPr>
                  <a:t> </a:t>
                </a:r>
              </a:p>
            </p:txBody>
          </p:sp>
        </mc:Fallback>
      </mc:AlternateContent>
      <p:sp>
        <p:nvSpPr>
          <p:cNvPr id="36" name="Cloud 35"/>
          <p:cNvSpPr/>
          <p:nvPr/>
        </p:nvSpPr>
        <p:spPr>
          <a:xfrm>
            <a:off x="240930" y="2049329"/>
            <a:ext cx="2816166" cy="1396959"/>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solidFill>
                  <a:schemeClr val="tx1"/>
                </a:solidFill>
              </a:rPr>
              <a:t>Formalized using </a:t>
            </a:r>
            <a:r>
              <a:rPr lang="en-US" sz="2000" b="1" dirty="0" err="1" smtClean="0">
                <a:solidFill>
                  <a:schemeClr val="tx1"/>
                </a:solidFill>
              </a:rPr>
              <a:t>iO</a:t>
            </a:r>
            <a:r>
              <a:rPr lang="en-US" sz="2000" b="1" dirty="0" smtClean="0">
                <a:solidFill>
                  <a:schemeClr val="tx1"/>
                </a:solidFill>
              </a:rPr>
              <a:t>-like </a:t>
            </a:r>
            <a:r>
              <a:rPr lang="en-US" sz="2000" dirty="0" smtClean="0">
                <a:solidFill>
                  <a:schemeClr val="tx1"/>
                </a:solidFill>
              </a:rPr>
              <a:t>security</a:t>
            </a:r>
            <a:endParaRPr lang="en-US" sz="2000" i="1" dirty="0">
              <a:solidFill>
                <a:schemeClr val="tx1"/>
              </a:solidFill>
              <a:latin typeface="Cambria Math" panose="02040503050406030204" pitchFamily="18" charset="0"/>
              <a:ea typeface="Cambria Math" panose="02040503050406030204" pitchFamily="18" charset="0"/>
            </a:endParaRPr>
          </a:p>
        </p:txBody>
      </p:sp>
      <p:sp>
        <p:nvSpPr>
          <p:cNvPr id="40" name="Rounded Rectangle 39"/>
          <p:cNvSpPr/>
          <p:nvPr/>
        </p:nvSpPr>
        <p:spPr>
          <a:xfrm>
            <a:off x="254483" y="5917396"/>
            <a:ext cx="8512934" cy="772422"/>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i="1" dirty="0" smtClean="0">
                <a:solidFill>
                  <a:schemeClr val="tx1"/>
                </a:solidFill>
              </a:rPr>
              <a:t>Else</a:t>
            </a:r>
            <a:r>
              <a:rPr lang="en-US" sz="2800" dirty="0" smtClean="0">
                <a:solidFill>
                  <a:schemeClr val="tx1"/>
                </a:solidFill>
              </a:rPr>
              <a:t>, Adversary learns nothing!</a:t>
            </a:r>
            <a:endParaRPr lang="en-US" sz="2800" dirty="0">
              <a:solidFill>
                <a:schemeClr val="tx1"/>
              </a:solidFill>
            </a:endParaRPr>
          </a:p>
        </p:txBody>
      </p:sp>
    </p:spTree>
    <p:extLst>
      <p:ext uri="{BB962C8B-B14F-4D97-AF65-F5344CB8AC3E}">
        <p14:creationId xmlns:p14="http://schemas.microsoft.com/office/powerpoint/2010/main" val="487864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36" grpId="0" animBg="1"/>
      <p:bldP spid="40"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2880"/>
            <a:ext cx="9144000" cy="1246909"/>
          </a:xfrm>
        </p:spPr>
        <p:txBody>
          <a:bodyPr>
            <a:noAutofit/>
          </a:bodyPr>
          <a:lstStyle/>
          <a:p>
            <a:r>
              <a:rPr lang="en-US" sz="4200" dirty="0" smtClean="0">
                <a:solidFill>
                  <a:srgbClr val="000099"/>
                </a:solidFill>
              </a:rPr>
              <a:t>Secure Cloud Service Scheme</a:t>
            </a:r>
            <a:endParaRPr lang="en-US" sz="4200" i="1" dirty="0">
              <a:solidFill>
                <a:srgbClr val="000099"/>
              </a:solidFill>
              <a:effectLst/>
            </a:endParaRPr>
          </a:p>
        </p:txBody>
      </p:sp>
      <p:sp>
        <p:nvSpPr>
          <p:cNvPr id="3" name="Rounded Rectangle 2"/>
          <p:cNvSpPr/>
          <p:nvPr/>
        </p:nvSpPr>
        <p:spPr>
          <a:xfrm>
            <a:off x="930226" y="1066606"/>
            <a:ext cx="7305009" cy="3106150"/>
          </a:xfrm>
          <a:prstGeom prst="roundRect">
            <a:avLst/>
          </a:prstGeom>
          <a:solidFill>
            <a:srgbClr val="98F67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tx1"/>
                </a:solidFill>
              </a:rPr>
              <a:t>Utility</a:t>
            </a:r>
          </a:p>
          <a:p>
            <a:pPr marL="342900" indent="-342900">
              <a:buFont typeface="Arial" panose="020B0604020202020204" pitchFamily="34" charset="0"/>
              <a:buChar char="•"/>
            </a:pPr>
            <a:r>
              <a:rPr lang="en-US" sz="2000" dirty="0" smtClean="0">
                <a:solidFill>
                  <a:schemeClr val="tx1"/>
                </a:solidFill>
              </a:rPr>
              <a:t>Allows a </a:t>
            </a:r>
            <a:r>
              <a:rPr lang="en-US" sz="2000" i="1" dirty="0" smtClean="0">
                <a:solidFill>
                  <a:schemeClr val="tx1"/>
                </a:solidFill>
              </a:rPr>
              <a:t>weak </a:t>
            </a:r>
            <a:r>
              <a:rPr lang="en-US" sz="2000" dirty="0" smtClean="0">
                <a:solidFill>
                  <a:schemeClr val="tx1"/>
                </a:solidFill>
              </a:rPr>
              <a:t>service provider to host a service on </a:t>
            </a:r>
            <a:endParaRPr lang="en-US" sz="2000" dirty="0" smtClean="0">
              <a:solidFill>
                <a:schemeClr val="tx1"/>
              </a:solidFill>
            </a:endParaRPr>
          </a:p>
          <a:p>
            <a:r>
              <a:rPr lang="en-US" sz="2000" dirty="0">
                <a:solidFill>
                  <a:schemeClr val="tx1"/>
                </a:solidFill>
              </a:rPr>
              <a:t> </a:t>
            </a:r>
            <a:r>
              <a:rPr lang="en-US" sz="2000" dirty="0" smtClean="0">
                <a:solidFill>
                  <a:schemeClr val="tx1"/>
                </a:solidFill>
              </a:rPr>
              <a:t>    </a:t>
            </a:r>
            <a:r>
              <a:rPr lang="en-US" sz="2000" dirty="0" smtClean="0">
                <a:solidFill>
                  <a:schemeClr val="tx1"/>
                </a:solidFill>
              </a:rPr>
              <a:t>an </a:t>
            </a:r>
            <a:r>
              <a:rPr lang="en-US" sz="2000" i="1" dirty="0" smtClean="0">
                <a:solidFill>
                  <a:schemeClr val="tx1"/>
                </a:solidFill>
              </a:rPr>
              <a:t>untrusted cloud</a:t>
            </a:r>
          </a:p>
          <a:p>
            <a:pPr marL="342900" indent="-342900">
              <a:buFont typeface="Arial" panose="020B0604020202020204" pitchFamily="34" charset="0"/>
              <a:buChar char="•"/>
            </a:pPr>
            <a:r>
              <a:rPr lang="en-US" sz="2000" i="1" dirty="0" smtClean="0">
                <a:solidFill>
                  <a:schemeClr val="tx1"/>
                </a:solidFill>
              </a:rPr>
              <a:t>Authenticated </a:t>
            </a:r>
            <a:r>
              <a:rPr lang="en-US" sz="2000" dirty="0" smtClean="0">
                <a:solidFill>
                  <a:schemeClr val="tx1"/>
                </a:solidFill>
              </a:rPr>
              <a:t>(weak) clients can access this service</a:t>
            </a:r>
          </a:p>
          <a:p>
            <a:pPr marL="342900" indent="-342900">
              <a:buFont typeface="Arial" panose="020B0604020202020204" pitchFamily="34" charset="0"/>
              <a:buChar char="•"/>
            </a:pPr>
            <a:endParaRPr lang="en-US" sz="2400" u="sng" dirty="0" smtClean="0">
              <a:solidFill>
                <a:schemeClr val="tx1"/>
              </a:solidFill>
            </a:endParaRPr>
          </a:p>
          <a:p>
            <a:pPr marL="342900" indent="-342900">
              <a:buFont typeface="Arial" panose="020B0604020202020204" pitchFamily="34" charset="0"/>
              <a:buChar char="•"/>
            </a:pPr>
            <a:r>
              <a:rPr lang="en-US" sz="2400" u="sng" dirty="0" smtClean="0">
                <a:solidFill>
                  <a:schemeClr val="tx1"/>
                </a:solidFill>
              </a:rPr>
              <a:t>Efficiency</a:t>
            </a:r>
            <a:r>
              <a:rPr lang="en-US" sz="2400" dirty="0" smtClean="0">
                <a:solidFill>
                  <a:schemeClr val="tx1"/>
                </a:solidFill>
              </a:rPr>
              <a:t>: </a:t>
            </a:r>
          </a:p>
          <a:p>
            <a:pPr marL="800100" lvl="1" indent="-342900">
              <a:buFont typeface="Arial" panose="020B0604020202020204" pitchFamily="34" charset="0"/>
              <a:buChar char="•"/>
            </a:pPr>
            <a:r>
              <a:rPr lang="en-US" sz="2000" dirty="0" smtClean="0">
                <a:solidFill>
                  <a:schemeClr val="tx1"/>
                </a:solidFill>
              </a:rPr>
              <a:t>Offline complexity of service provider depends on |P|</a:t>
            </a:r>
          </a:p>
          <a:p>
            <a:pPr marL="800100" lvl="1" indent="-342900">
              <a:buFont typeface="Arial" panose="020B0604020202020204" pitchFamily="34" charset="0"/>
              <a:buChar char="•"/>
            </a:pPr>
            <a:r>
              <a:rPr lang="en-US" sz="2000" dirty="0" smtClean="0">
                <a:solidFill>
                  <a:schemeClr val="tx1"/>
                </a:solidFill>
              </a:rPr>
              <a:t>Online complexity of service provider and client is low</a:t>
            </a:r>
            <a:endParaRPr lang="en-US" sz="2000" dirty="0">
              <a:solidFill>
                <a:schemeClr val="tx1"/>
              </a:solidFill>
            </a:endParaRPr>
          </a:p>
        </p:txBody>
      </p:sp>
      <p:sp>
        <p:nvSpPr>
          <p:cNvPr id="4" name="Rounded Rectangle 3"/>
          <p:cNvSpPr/>
          <p:nvPr/>
        </p:nvSpPr>
        <p:spPr>
          <a:xfrm>
            <a:off x="930226" y="4541751"/>
            <a:ext cx="7305009" cy="1766748"/>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tx1"/>
                </a:solidFill>
              </a:rPr>
              <a:t>Security</a:t>
            </a:r>
          </a:p>
          <a:p>
            <a:pPr marL="342900" indent="-342900">
              <a:buFont typeface="Arial" panose="020B0604020202020204" pitchFamily="34" charset="0"/>
              <a:buChar char="•"/>
            </a:pPr>
            <a:r>
              <a:rPr lang="en-US" sz="2000" dirty="0" smtClean="0">
                <a:solidFill>
                  <a:schemeClr val="tx1"/>
                </a:solidFill>
              </a:rPr>
              <a:t>Privacy of service provider and honest clients against any subset of malicious clients and cloud</a:t>
            </a:r>
            <a:endParaRPr lang="en-US" sz="2000" dirty="0">
              <a:solidFill>
                <a:schemeClr val="tx1"/>
              </a:solidFill>
            </a:endParaRPr>
          </a:p>
        </p:txBody>
      </p:sp>
      <p:sp>
        <p:nvSpPr>
          <p:cNvPr id="5" name="Rectangle 4"/>
          <p:cNvSpPr/>
          <p:nvPr/>
        </p:nvSpPr>
        <p:spPr>
          <a:xfrm>
            <a:off x="662432" y="882108"/>
            <a:ext cx="8339328" cy="34751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766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Our Results</a:t>
            </a:r>
            <a:endParaRPr lang="en-US" sz="4200" i="1" dirty="0">
              <a:solidFill>
                <a:srgbClr val="000099"/>
              </a:solidFill>
              <a:effectLst/>
            </a:endParaRPr>
          </a:p>
        </p:txBody>
      </p:sp>
      <p:sp>
        <p:nvSpPr>
          <p:cNvPr id="3" name="Rectangle 2"/>
          <p:cNvSpPr/>
          <p:nvPr/>
        </p:nvSpPr>
        <p:spPr>
          <a:xfrm>
            <a:off x="380699" y="1202694"/>
            <a:ext cx="3122355" cy="364992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Indistinguishability Obfuscation (</a:t>
            </a:r>
            <a:r>
              <a:rPr lang="en-US" sz="2800" dirty="0" err="1" smtClean="0">
                <a:solidFill>
                  <a:schemeClr val="tx1"/>
                </a:solidFill>
              </a:rPr>
              <a:t>iO</a:t>
            </a:r>
            <a:r>
              <a:rPr lang="en-US" sz="2800" dirty="0" smtClean="0">
                <a:solidFill>
                  <a:schemeClr val="tx1"/>
                </a:solidFill>
              </a:rPr>
              <a:t>)</a:t>
            </a:r>
          </a:p>
          <a:p>
            <a:pPr algn="ctr"/>
            <a:r>
              <a:rPr lang="en-US" sz="2800" dirty="0" smtClean="0">
                <a:solidFill>
                  <a:schemeClr val="tx1"/>
                </a:solidFill>
              </a:rPr>
              <a:t>+</a:t>
            </a:r>
          </a:p>
          <a:p>
            <a:pPr algn="ctr"/>
            <a:r>
              <a:rPr lang="en-US" sz="2800" dirty="0" smtClean="0">
                <a:solidFill>
                  <a:schemeClr val="tx1"/>
                </a:solidFill>
              </a:rPr>
              <a:t>Statistical Simulation-Sound NIZK (SSS-NIZK)</a:t>
            </a:r>
            <a:endParaRPr lang="en-US" sz="2800" dirty="0">
              <a:solidFill>
                <a:srgbClr val="C00000"/>
              </a:solidFill>
            </a:endParaRPr>
          </a:p>
        </p:txBody>
      </p:sp>
      <p:sp>
        <p:nvSpPr>
          <p:cNvPr id="2" name="Right Arrow 1"/>
          <p:cNvSpPr/>
          <p:nvPr/>
        </p:nvSpPr>
        <p:spPr>
          <a:xfrm>
            <a:off x="3670479" y="2744321"/>
            <a:ext cx="1803042" cy="283335"/>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6" name="Rectangle 5"/>
              <p:cNvSpPr/>
              <p:nvPr/>
            </p:nvSpPr>
            <p:spPr>
              <a:xfrm>
                <a:off x="5640946" y="1202694"/>
                <a:ext cx="3212191" cy="364992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For any bound, </a:t>
                </a:r>
                <a14:m>
                  <m:oMath xmlns:m="http://schemas.openxmlformats.org/officeDocument/2006/math">
                    <m:r>
                      <a:rPr lang="en-US" sz="2800" b="0" i="1" smtClean="0">
                        <a:solidFill>
                          <a:srgbClr val="C00000"/>
                        </a:solidFill>
                        <a:latin typeface="Cambria Math" panose="02040503050406030204" pitchFamily="18" charset="0"/>
                      </a:rPr>
                      <m:t>𝑚</m:t>
                    </m:r>
                    <m:r>
                      <a:rPr lang="en-US" sz="2800" b="0" i="1" smtClean="0">
                        <a:solidFill>
                          <a:schemeClr val="tx1"/>
                        </a:solidFill>
                        <a:latin typeface="Cambria Math" panose="02040503050406030204" pitchFamily="18" charset="0"/>
                      </a:rPr>
                      <m:t>,</m:t>
                    </m:r>
                  </m:oMath>
                </a14:m>
                <a:r>
                  <a:rPr lang="en-US" sz="2800" dirty="0" smtClean="0">
                    <a:solidFill>
                      <a:srgbClr val="C00000"/>
                    </a:solidFill>
                  </a:rPr>
                  <a:t> </a:t>
                </a:r>
                <a:r>
                  <a:rPr lang="en-US" sz="2800" dirty="0" smtClean="0">
                    <a:solidFill>
                      <a:schemeClr val="tx1"/>
                    </a:solidFill>
                  </a:rPr>
                  <a:t>on </a:t>
                </a:r>
                <a:r>
                  <a:rPr lang="en-US" sz="2800" dirty="0" smtClean="0">
                    <a:solidFill>
                      <a:schemeClr val="tx1"/>
                    </a:solidFill>
                  </a:rPr>
                  <a:t>#corrupt </a:t>
                </a:r>
                <a:r>
                  <a:rPr lang="en-US" sz="2800" dirty="0" smtClean="0">
                    <a:solidFill>
                      <a:schemeClr val="tx1"/>
                    </a:solidFill>
                  </a:rPr>
                  <a:t>clients,</a:t>
                </a:r>
              </a:p>
              <a:p>
                <a:pPr algn="ctr"/>
                <a:r>
                  <a:rPr lang="en-US" sz="2800" dirty="0" smtClean="0">
                    <a:solidFill>
                      <a:schemeClr val="tx1"/>
                    </a:solidFill>
                  </a:rPr>
                  <a:t>there exists a </a:t>
                </a:r>
              </a:p>
              <a:p>
                <a:pPr algn="ctr"/>
                <a:r>
                  <a:rPr lang="en-US" sz="2800" dirty="0" smtClean="0">
                    <a:solidFill>
                      <a:schemeClr val="tx1"/>
                    </a:solidFill>
                  </a:rPr>
                  <a:t>Secure Cloud Service Scheme (SCSS)</a:t>
                </a:r>
                <a:endParaRPr lang="en-US" sz="2800" dirty="0">
                  <a:solidFill>
                    <a:srgbClr val="C00000"/>
                  </a:solidFill>
                </a:endParaRPr>
              </a:p>
            </p:txBody>
          </p:sp>
        </mc:Choice>
        <mc:Fallback>
          <p:sp>
            <p:nvSpPr>
              <p:cNvPr id="6" name="Rectangle 5"/>
              <p:cNvSpPr>
                <a:spLocks noRot="1" noChangeAspect="1" noMove="1" noResize="1" noEditPoints="1" noAdjustHandles="1" noChangeArrowheads="1" noChangeShapeType="1" noTextEdit="1"/>
              </p:cNvSpPr>
              <p:nvPr/>
            </p:nvSpPr>
            <p:spPr>
              <a:xfrm>
                <a:off x="5640946" y="1202694"/>
                <a:ext cx="3212191" cy="3649924"/>
              </a:xfrm>
              <a:prstGeom prst="rect">
                <a:avLst/>
              </a:prstGeom>
              <a:blipFill rotWithShape="0">
                <a:blip r:embed="rId3"/>
                <a:stretch>
                  <a:fillRect l="-1866" r="-1866"/>
                </a:stretch>
              </a:blipFill>
              <a:ln w="57150">
                <a:solidFill>
                  <a:schemeClr val="tx1"/>
                </a:solidFill>
              </a:ln>
              <a:effectLst/>
            </p:spPr>
            <p:txBody>
              <a:bodyPr/>
              <a:lstStyle/>
              <a:p>
                <a:r>
                  <a:rPr lang="en-US">
                    <a:noFill/>
                  </a:rPr>
                  <a:t> </a:t>
                </a:r>
              </a:p>
            </p:txBody>
          </p:sp>
        </mc:Fallback>
      </mc:AlternateContent>
      <p:grpSp>
        <p:nvGrpSpPr>
          <p:cNvPr id="4" name="Group 3"/>
          <p:cNvGrpSpPr/>
          <p:nvPr/>
        </p:nvGrpSpPr>
        <p:grpSpPr>
          <a:xfrm>
            <a:off x="919495" y="4441138"/>
            <a:ext cx="7305009" cy="1881554"/>
            <a:chOff x="919495" y="4852618"/>
            <a:chExt cx="7305009" cy="1881554"/>
          </a:xfrm>
        </p:grpSpPr>
        <p:sp>
          <p:nvSpPr>
            <p:cNvPr id="7" name="Rounded Rectangle 6"/>
            <p:cNvSpPr/>
            <p:nvPr/>
          </p:nvSpPr>
          <p:spPr>
            <a:xfrm>
              <a:off x="919495" y="4852618"/>
              <a:ext cx="7305009" cy="1881554"/>
            </a:xfrm>
            <a:prstGeom prst="roundRect">
              <a:avLst/>
            </a:prstGeom>
            <a:solidFill>
              <a:srgbClr val="FFCA7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dirty="0">
                <a:solidFill>
                  <a:schemeClr val="tx1"/>
                </a:solidFill>
              </a:endParaRPr>
            </a:p>
          </p:txBody>
        </p:sp>
        <p:sp>
          <p:nvSpPr>
            <p:cNvPr id="8" name="Rectangle 7"/>
            <p:cNvSpPr/>
            <p:nvPr/>
          </p:nvSpPr>
          <p:spPr>
            <a:xfrm>
              <a:off x="1214658" y="5025362"/>
              <a:ext cx="2738406" cy="1652218"/>
            </a:xfrm>
            <a:prstGeom prst="rect">
              <a:avLst/>
            </a:prstGeom>
            <a:noFill/>
            <a:ln w="571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Secure Cloud Service Scheme</a:t>
              </a:r>
              <a:endParaRPr lang="en-US" sz="2800" dirty="0">
                <a:solidFill>
                  <a:srgbClr val="C00000"/>
                </a:solidFill>
              </a:endParaRPr>
            </a:p>
          </p:txBody>
        </p:sp>
        <p:sp>
          <p:nvSpPr>
            <p:cNvPr id="9" name="Right Arrow 8"/>
            <p:cNvSpPr/>
            <p:nvPr/>
          </p:nvSpPr>
          <p:spPr>
            <a:xfrm>
              <a:off x="4248227" y="5728288"/>
              <a:ext cx="1129180" cy="246366"/>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876860" y="4981148"/>
              <a:ext cx="2738406" cy="1652218"/>
            </a:xfrm>
            <a:prstGeom prst="rect">
              <a:avLst/>
            </a:prstGeom>
            <a:noFill/>
            <a:ln w="571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err="1" smtClean="0">
                  <a:solidFill>
                    <a:schemeClr val="tx1"/>
                  </a:solidFill>
                </a:rPr>
                <a:t>iO</a:t>
              </a:r>
              <a:endParaRPr lang="en-US" sz="3200" dirty="0">
                <a:solidFill>
                  <a:srgbClr val="C00000"/>
                </a:solidFill>
              </a:endParaRPr>
            </a:p>
          </p:txBody>
        </p:sp>
      </p:grpSp>
      <p:sp>
        <p:nvSpPr>
          <p:cNvPr id="12" name="Rounded Rectangle 11"/>
          <p:cNvSpPr/>
          <p:nvPr/>
        </p:nvSpPr>
        <p:spPr>
          <a:xfrm>
            <a:off x="919494" y="1554542"/>
            <a:ext cx="7305009" cy="1881554"/>
          </a:xfrm>
          <a:prstGeom prst="roundRect">
            <a:avLst/>
          </a:prstGeom>
          <a:solidFill>
            <a:srgbClr val="FFCA7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000" dirty="0" smtClean="0">
                <a:solidFill>
                  <a:schemeClr val="tx1"/>
                </a:solidFill>
              </a:rPr>
              <a:t>Formalize the notion of Secure Cloud Service Scheme</a:t>
            </a:r>
            <a:endParaRPr lang="en-US" sz="3000" dirty="0">
              <a:solidFill>
                <a:schemeClr val="tx1"/>
              </a:solidFill>
            </a:endParaRPr>
          </a:p>
        </p:txBody>
      </p:sp>
    </p:spTree>
    <p:extLst>
      <p:ext uri="{BB962C8B-B14F-4D97-AF65-F5344CB8AC3E}">
        <p14:creationId xmlns:p14="http://schemas.microsoft.com/office/powerpoint/2010/main" val="356019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6" grpId="0" animBg="1"/>
      <p:bldP spid="12" grpId="0" animBg="1"/>
      <p:bldP spid="12"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loud 26"/>
          <p:cNvSpPr/>
          <p:nvPr/>
        </p:nvSpPr>
        <p:spPr>
          <a:xfrm>
            <a:off x="1611089" y="983428"/>
            <a:ext cx="5891338" cy="1072345"/>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200" dirty="0" smtClean="0">
                <a:solidFill>
                  <a:schemeClr val="tx1"/>
                </a:solidFill>
              </a:rPr>
              <a:t>Obvious Solution: Obfuscate P</a:t>
            </a:r>
            <a:endParaRPr lang="en-US" sz="2200" i="1" dirty="0">
              <a:solidFill>
                <a:schemeClr val="tx1"/>
              </a:solidFill>
              <a:latin typeface="Cambria Math" panose="02040503050406030204" pitchFamily="18" charset="0"/>
              <a:ea typeface="Cambria Math" panose="02040503050406030204" pitchFamily="18" charset="0"/>
            </a:endParaRPr>
          </a:p>
        </p:txBody>
      </p:sp>
      <p:sp>
        <p:nvSpPr>
          <p:cNvPr id="5" name="Title 1"/>
          <p:cNvSpPr txBox="1">
            <a:spLocks/>
          </p:cNvSpPr>
          <p:nvPr/>
        </p:nvSpPr>
        <p:spPr>
          <a:xfrm>
            <a:off x="0" y="-12880"/>
            <a:ext cx="9144000" cy="1246909"/>
          </a:xfrm>
          <a:prstGeom prst="rect">
            <a:avLst/>
          </a:prstGeom>
          <a:effectLst/>
        </p:spPr>
        <p:txBody>
          <a:bodyPr vert="horz" lIns="91440" tIns="45720" rIns="91440" bIns="45720" rtlCol="0" anchor="ctr" anchorCtr="0">
            <a:noAutofit/>
          </a:bodyPr>
          <a:lst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200" b="0" i="0" u="none" strike="noStrike" kern="1200" cap="none" spc="0" normalizeH="0" baseline="0" noProof="0" dirty="0" smtClean="0">
                <a:ln>
                  <a:noFill/>
                </a:ln>
                <a:solidFill>
                  <a:srgbClr val="000099"/>
                </a:solidFill>
                <a:effectLst>
                  <a:outerShdw blurRad="38100" dist="12700" algn="l" rotWithShape="0">
                    <a:prstClr val="black">
                      <a:alpha val="40000"/>
                    </a:prstClr>
                  </a:outerShdw>
                </a:effectLst>
                <a:uLnTx/>
                <a:uFillTx/>
                <a:latin typeface="Calisto MT"/>
                <a:ea typeface="+mj-ea"/>
                <a:cs typeface="+mj-cs"/>
              </a:rPr>
              <a:t>Main Challenges</a:t>
            </a:r>
            <a:endParaRPr kumimoji="0" lang="en-US" sz="4200" b="0" i="1" u="none" strike="noStrike" kern="1200" cap="none" spc="0" normalizeH="0" baseline="0" noProof="0" dirty="0">
              <a:ln>
                <a:noFill/>
              </a:ln>
              <a:solidFill>
                <a:srgbClr val="000099"/>
              </a:solidFill>
              <a:effectLst/>
              <a:uLnTx/>
              <a:uFillTx/>
              <a:latin typeface="Calisto MT"/>
              <a:ea typeface="+mj-ea"/>
              <a:cs typeface="+mj-cs"/>
            </a:endParaRPr>
          </a:p>
        </p:txBody>
      </p:sp>
      <p:grpSp>
        <p:nvGrpSpPr>
          <p:cNvPr id="25" name="Group 24"/>
          <p:cNvGrpSpPr/>
          <p:nvPr/>
        </p:nvGrpSpPr>
        <p:grpSpPr>
          <a:xfrm>
            <a:off x="1249251" y="2771682"/>
            <a:ext cx="6970012" cy="3527215"/>
            <a:chOff x="1249251" y="2771682"/>
            <a:chExt cx="6970012" cy="3527215"/>
          </a:xfrm>
        </p:grpSpPr>
        <p:grpSp>
          <p:nvGrpSpPr>
            <p:cNvPr id="22" name="Group 21"/>
            <p:cNvGrpSpPr/>
            <p:nvPr/>
          </p:nvGrpSpPr>
          <p:grpSpPr>
            <a:xfrm>
              <a:off x="1249251" y="2771682"/>
              <a:ext cx="6970012" cy="3527215"/>
              <a:chOff x="1249251" y="2771682"/>
              <a:chExt cx="6970012" cy="3527215"/>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65751" y="2771682"/>
                <a:ext cx="2897168" cy="1653743"/>
              </a:xfrm>
              <a:prstGeom prst="rect">
                <a:avLst/>
              </a:prstGeom>
            </p:spPr>
          </p:pic>
          <p:pic>
            <p:nvPicPr>
              <p:cNvPr id="7" name="Picture 6"/>
              <p:cNvPicPr>
                <a:picLocks noChangeAspect="1" noChangeArrowheads="1"/>
              </p:cNvPicPr>
              <p:nvPr/>
            </p:nvPicPr>
            <p:blipFill>
              <a:blip r:embed="rId4"/>
              <a:srcRect/>
              <a:stretch>
                <a:fillRect/>
              </a:stretch>
            </p:blipFill>
            <p:spPr bwMode="auto">
              <a:xfrm>
                <a:off x="1542523" y="4686355"/>
                <a:ext cx="673524" cy="1072955"/>
              </a:xfrm>
              <a:prstGeom prst="rect">
                <a:avLst/>
              </a:prstGeom>
              <a:noFill/>
              <a:ln w="12700" cap="flat">
                <a:noFill/>
                <a:miter lim="800000"/>
                <a:headEnd/>
                <a:tailEnd/>
              </a:ln>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38946" y="5205091"/>
                <a:ext cx="685879" cy="6366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5264606" y="318692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mc:Choice xmlns:a14="http://schemas.microsoft.com/office/drawing/2010/main" Requires="a14">
              <p:sp>
                <p:nvSpPr>
                  <p:cNvPr id="10" name="TextBox 9"/>
                  <p:cNvSpPr txBox="1"/>
                  <p:nvPr/>
                </p:nvSpPr>
                <p:spPr>
                  <a:xfrm>
                    <a:off x="7277031" y="4635737"/>
                    <a:ext cx="407997"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dirty="0" smtClean="0">
                              <a:solidFill>
                                <a:srgbClr val="008000"/>
                              </a:solidFill>
                              <a:latin typeface="Cambria Math" panose="02040503050406030204" pitchFamily="18" charset="0"/>
                            </a:rPr>
                            <m:t>𝑥</m:t>
                          </m:r>
                        </m:oMath>
                      </m:oMathPara>
                    </a14:m>
                    <a:endParaRPr lang="en-US" sz="2200" dirty="0">
                      <a:solidFill>
                        <a:srgbClr val="008000"/>
                      </a:solidFill>
                    </a:endParaRPr>
                  </a:p>
                </p:txBody>
              </p:sp>
            </mc:Choice>
            <mc:Fallback>
              <p:sp>
                <p:nvSpPr>
                  <p:cNvPr id="10" name="TextBox 9"/>
                  <p:cNvSpPr txBox="1">
                    <a:spLocks noRot="1" noChangeAspect="1" noMove="1" noResize="1" noEditPoints="1" noAdjustHandles="1" noChangeArrowheads="1" noChangeShapeType="1" noTextEdit="1"/>
                  </p:cNvSpPr>
                  <p:nvPr/>
                </p:nvSpPr>
                <p:spPr>
                  <a:xfrm>
                    <a:off x="7277031" y="4635737"/>
                    <a:ext cx="407997" cy="430887"/>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p:cNvSpPr txBox="1"/>
                  <p:nvPr/>
                </p:nvSpPr>
                <p:spPr>
                  <a:xfrm>
                    <a:off x="7619227" y="5775677"/>
                    <a:ext cx="600036"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rgbClr val="008000"/>
                              </a:solidFill>
                              <a:latin typeface="Cambria Math" panose="02040503050406030204" pitchFamily="18" charset="0"/>
                            </a:rPr>
                            <m:t>𝑖𝑑</m:t>
                          </m:r>
                        </m:oMath>
                      </m:oMathPara>
                    </a14:m>
                    <a:endParaRPr lang="en-US" sz="2800" dirty="0">
                      <a:solidFill>
                        <a:srgbClr val="008000"/>
                      </a:solidFill>
                    </a:endParaRPr>
                  </a:p>
                </p:txBody>
              </p:sp>
            </mc:Choice>
            <mc:Fallback>
              <p:sp>
                <p:nvSpPr>
                  <p:cNvPr id="11" name="TextBox 10"/>
                  <p:cNvSpPr txBox="1">
                    <a:spLocks noRot="1" noChangeAspect="1" noMove="1" noResize="1" noEditPoints="1" noAdjustHandles="1" noChangeArrowheads="1" noChangeShapeType="1" noTextEdit="1"/>
                  </p:cNvSpPr>
                  <p:nvPr/>
                </p:nvSpPr>
                <p:spPr>
                  <a:xfrm>
                    <a:off x="7619227" y="5775677"/>
                    <a:ext cx="600036" cy="523220"/>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p:cNvSpPr txBox="1"/>
                  <p:nvPr/>
                </p:nvSpPr>
                <p:spPr>
                  <a:xfrm>
                    <a:off x="6897470" y="5061377"/>
                    <a:ext cx="444352" cy="7694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solidFill>
                                <a:srgbClr val="008000"/>
                              </a:solidFill>
                              <a:latin typeface="Cambria Math" panose="02040503050406030204" pitchFamily="18" charset="0"/>
                            </a:rPr>
                            <m:t>𝑦</m:t>
                          </m:r>
                        </m:oMath>
                      </m:oMathPara>
                    </a14:m>
                    <a:endParaRPr lang="en-US" sz="2200" b="0" dirty="0" smtClean="0">
                      <a:solidFill>
                        <a:srgbClr val="008000"/>
                      </a:solidFill>
                    </a:endParaRPr>
                  </a:p>
                  <a:p>
                    <a:pPr/>
                    <a:endParaRPr lang="en-US" sz="2200" dirty="0">
                      <a:solidFill>
                        <a:srgbClr val="008000"/>
                      </a:solidFill>
                    </a:endParaRPr>
                  </a:p>
                </p:txBody>
              </p:sp>
            </mc:Choice>
            <mc:Fallback>
              <p:sp>
                <p:nvSpPr>
                  <p:cNvPr id="12" name="TextBox 11"/>
                  <p:cNvSpPr txBox="1">
                    <a:spLocks noRot="1" noChangeAspect="1" noMove="1" noResize="1" noEditPoints="1" noAdjustHandles="1" noChangeArrowheads="1" noChangeShapeType="1" noTextEdit="1"/>
                  </p:cNvSpPr>
                  <p:nvPr/>
                </p:nvSpPr>
                <p:spPr>
                  <a:xfrm>
                    <a:off x="6897470" y="5061377"/>
                    <a:ext cx="444352" cy="769441"/>
                  </a:xfrm>
                  <a:prstGeom prst="rect">
                    <a:avLst/>
                  </a:prstGeom>
                  <a:blipFill rotWithShape="0">
                    <a:blip r:embed="rId8"/>
                    <a:stretch>
                      <a:fillRect/>
                    </a:stretch>
                  </a:blipFill>
                </p:spPr>
                <p:txBody>
                  <a:bodyPr/>
                  <a:lstStyle/>
                  <a:p>
                    <a:r>
                      <a:rPr lang="en-US">
                        <a:noFill/>
                      </a:rPr>
                      <a:t> </a:t>
                    </a:r>
                  </a:p>
                </p:txBody>
              </p:sp>
            </mc:Fallback>
          </mc:AlternateContent>
          <p:sp>
            <p:nvSpPr>
              <p:cNvPr id="13" name="TextBox 12"/>
              <p:cNvSpPr txBox="1"/>
              <p:nvPr/>
            </p:nvSpPr>
            <p:spPr>
              <a:xfrm>
                <a:off x="1249251" y="5848082"/>
                <a:ext cx="1244201" cy="337889"/>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14" name="Straight Arrow Connector 13"/>
              <p:cNvCxnSpPr/>
              <p:nvPr/>
            </p:nvCxnSpPr>
            <p:spPr>
              <a:xfrm flipV="1">
                <a:off x="2146024" y="3908860"/>
                <a:ext cx="1224009" cy="72687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246665" y="381738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cxnSp>
            <p:nvCxnSpPr>
              <p:cNvPr id="16" name="Straight Arrow Connector 15"/>
              <p:cNvCxnSpPr/>
              <p:nvPr/>
            </p:nvCxnSpPr>
            <p:spPr>
              <a:xfrm flipH="1" flipV="1">
                <a:off x="6146200" y="4037373"/>
                <a:ext cx="995550" cy="56935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727699" y="4267797"/>
                <a:ext cx="1297598" cy="70912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23" name="Left-Right Arrow 22"/>
            <p:cNvSpPr/>
            <p:nvPr/>
          </p:nvSpPr>
          <p:spPr>
            <a:xfrm>
              <a:off x="3686429" y="5205091"/>
              <a:ext cx="1681550" cy="312664"/>
            </a:xfrm>
            <a:prstGeom prst="leftRightArrow">
              <a:avLst/>
            </a:prstGeom>
            <a:solidFill>
              <a:srgbClr val="99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3567128" y="5615374"/>
              <a:ext cx="1979260" cy="430887"/>
            </a:xfrm>
            <a:prstGeom prst="rect">
              <a:avLst/>
            </a:prstGeom>
            <a:noFill/>
          </p:spPr>
          <p:txBody>
            <a:bodyPr wrap="none" rtlCol="0">
              <a:spAutoFit/>
            </a:bodyPr>
            <a:lstStyle/>
            <a:p>
              <a:r>
                <a:rPr lang="en-US" sz="2200" dirty="0" smtClean="0">
                  <a:solidFill>
                    <a:srgbClr val="C00000"/>
                  </a:solidFill>
                </a:rPr>
                <a:t>Authentication</a:t>
              </a:r>
              <a:endParaRPr lang="en-US" sz="2200" dirty="0">
                <a:solidFill>
                  <a:srgbClr val="C00000"/>
                </a:solidFill>
              </a:endParaRPr>
            </a:p>
          </p:txBody>
        </p:sp>
      </p:grpSp>
      <p:sp>
        <p:nvSpPr>
          <p:cNvPr id="26" name="Cloud 25"/>
          <p:cNvSpPr/>
          <p:nvPr/>
        </p:nvSpPr>
        <p:spPr>
          <a:xfrm>
            <a:off x="1665278" y="1688464"/>
            <a:ext cx="5891338" cy="1072345"/>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200" dirty="0" smtClean="0">
                <a:solidFill>
                  <a:schemeClr val="tx1"/>
                </a:solidFill>
              </a:rPr>
              <a:t>Does Obfuscation work directly?</a:t>
            </a:r>
            <a:endParaRPr lang="en-US" sz="2200" i="1" dirty="0">
              <a:solidFill>
                <a:schemeClr val="tx1"/>
              </a:solidFill>
              <a:latin typeface="Cambria Math" panose="02040503050406030204" pitchFamily="18" charset="0"/>
              <a:ea typeface="Cambria Math" panose="02040503050406030204" pitchFamily="18" charset="0"/>
            </a:endParaRPr>
          </a:p>
        </p:txBody>
      </p:sp>
      <p:grpSp>
        <p:nvGrpSpPr>
          <p:cNvPr id="28" name="Group 27"/>
          <p:cNvGrpSpPr/>
          <p:nvPr/>
        </p:nvGrpSpPr>
        <p:grpSpPr>
          <a:xfrm>
            <a:off x="4151162" y="2782216"/>
            <a:ext cx="752083" cy="349781"/>
            <a:chOff x="7226098" y="1182523"/>
            <a:chExt cx="1614323" cy="658046"/>
          </a:xfrm>
        </p:grpSpPr>
        <p:sp>
          <p:nvSpPr>
            <p:cNvPr id="29" name="Freeform 28"/>
            <p:cNvSpPr>
              <a:spLocks/>
            </p:cNvSpPr>
            <p:nvPr/>
          </p:nvSpPr>
          <p:spPr bwMode="auto">
            <a:xfrm rot="1010604">
              <a:off x="7226098" y="1248396"/>
              <a:ext cx="544022" cy="502759"/>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b="1"/>
            </a:p>
          </p:txBody>
        </p:sp>
        <p:sp>
          <p:nvSpPr>
            <p:cNvPr id="30" name="Freeform 29"/>
            <p:cNvSpPr>
              <a:spLocks/>
            </p:cNvSpPr>
            <p:nvPr/>
          </p:nvSpPr>
          <p:spPr bwMode="auto">
            <a:xfrm rot="21080902">
              <a:off x="8301568" y="1182523"/>
              <a:ext cx="538853" cy="658046"/>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a:p>
          </p:txBody>
        </p:sp>
      </p:grpSp>
      <p:sp>
        <p:nvSpPr>
          <p:cNvPr id="32" name="Multiply 31"/>
          <p:cNvSpPr/>
          <p:nvPr/>
        </p:nvSpPr>
        <p:spPr>
          <a:xfrm>
            <a:off x="5937318" y="1584169"/>
            <a:ext cx="1619298" cy="1362978"/>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1358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2880"/>
            <a:ext cx="9144000" cy="1246909"/>
          </a:xfrm>
          <a:prstGeom prst="rect">
            <a:avLst/>
          </a:prstGeom>
          <a:effectLst/>
        </p:spPr>
        <p:txBody>
          <a:bodyPr vert="horz" lIns="91440" tIns="45720" rIns="91440" bIns="45720" rtlCol="0" anchor="ctr" anchorCtr="0">
            <a:noAutofit/>
          </a:bodyPr>
          <a:lst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200" b="0" i="0" u="none" strike="noStrike" kern="1200" cap="none" spc="0" normalizeH="0" baseline="0" noProof="0" dirty="0" smtClean="0">
                <a:ln>
                  <a:noFill/>
                </a:ln>
                <a:solidFill>
                  <a:srgbClr val="000099"/>
                </a:solidFill>
                <a:effectLst>
                  <a:outerShdw blurRad="38100" dist="12700" algn="l" rotWithShape="0">
                    <a:prstClr val="black">
                      <a:alpha val="40000"/>
                    </a:prstClr>
                  </a:outerShdw>
                </a:effectLst>
                <a:uLnTx/>
                <a:uFillTx/>
                <a:latin typeface="Calisto MT"/>
                <a:ea typeface="+mj-ea"/>
                <a:cs typeface="+mj-cs"/>
              </a:rPr>
              <a:t>Main Challenges 1</a:t>
            </a:r>
            <a:endParaRPr kumimoji="0" lang="en-US" sz="4200" b="0" i="1" u="none" strike="noStrike" kern="1200" cap="none" spc="0" normalizeH="0" baseline="0" noProof="0" dirty="0">
              <a:ln>
                <a:noFill/>
              </a:ln>
              <a:solidFill>
                <a:srgbClr val="000099"/>
              </a:solidFill>
              <a:effectLst/>
              <a:uLnTx/>
              <a:uFillTx/>
              <a:latin typeface="Calisto MT"/>
              <a:ea typeface="+mj-ea"/>
              <a:cs typeface="+mj-cs"/>
            </a:endParaRPr>
          </a:p>
        </p:txBody>
      </p:sp>
      <p:grpSp>
        <p:nvGrpSpPr>
          <p:cNvPr id="25" name="Group 24"/>
          <p:cNvGrpSpPr/>
          <p:nvPr/>
        </p:nvGrpSpPr>
        <p:grpSpPr>
          <a:xfrm>
            <a:off x="1249251" y="2771682"/>
            <a:ext cx="6970012" cy="3527215"/>
            <a:chOff x="1249251" y="2771682"/>
            <a:chExt cx="6970012" cy="3527215"/>
          </a:xfrm>
        </p:grpSpPr>
        <p:grpSp>
          <p:nvGrpSpPr>
            <p:cNvPr id="22" name="Group 21"/>
            <p:cNvGrpSpPr/>
            <p:nvPr/>
          </p:nvGrpSpPr>
          <p:grpSpPr>
            <a:xfrm>
              <a:off x="1249251" y="2771682"/>
              <a:ext cx="6970012" cy="3527215"/>
              <a:chOff x="1249251" y="2771682"/>
              <a:chExt cx="6970012" cy="3527215"/>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65751" y="2771682"/>
                <a:ext cx="2897168" cy="1653743"/>
              </a:xfrm>
              <a:prstGeom prst="rect">
                <a:avLst/>
              </a:prstGeom>
            </p:spPr>
          </p:pic>
          <p:pic>
            <p:nvPicPr>
              <p:cNvPr id="7" name="Picture 6"/>
              <p:cNvPicPr>
                <a:picLocks noChangeAspect="1" noChangeArrowheads="1"/>
              </p:cNvPicPr>
              <p:nvPr/>
            </p:nvPicPr>
            <p:blipFill>
              <a:blip r:embed="rId4"/>
              <a:srcRect/>
              <a:stretch>
                <a:fillRect/>
              </a:stretch>
            </p:blipFill>
            <p:spPr bwMode="auto">
              <a:xfrm>
                <a:off x="1542523" y="4686355"/>
                <a:ext cx="673524" cy="1072955"/>
              </a:xfrm>
              <a:prstGeom prst="rect">
                <a:avLst/>
              </a:prstGeom>
              <a:noFill/>
              <a:ln w="12700" cap="flat">
                <a:noFill/>
                <a:miter lim="800000"/>
                <a:headEnd/>
                <a:tailEnd/>
              </a:ln>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38946" y="5205091"/>
                <a:ext cx="685879" cy="6366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5264606" y="318692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mc:Choice xmlns:a14="http://schemas.microsoft.com/office/drawing/2010/main" Requires="a14">
              <p:sp>
                <p:nvSpPr>
                  <p:cNvPr id="10" name="TextBox 9"/>
                  <p:cNvSpPr txBox="1"/>
                  <p:nvPr/>
                </p:nvSpPr>
                <p:spPr>
                  <a:xfrm>
                    <a:off x="7277031" y="4635737"/>
                    <a:ext cx="407997"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dirty="0" smtClean="0">
                              <a:solidFill>
                                <a:srgbClr val="008000"/>
                              </a:solidFill>
                              <a:latin typeface="Cambria Math" panose="02040503050406030204" pitchFamily="18" charset="0"/>
                            </a:rPr>
                            <m:t>𝑥</m:t>
                          </m:r>
                        </m:oMath>
                      </m:oMathPara>
                    </a14:m>
                    <a:endParaRPr lang="en-US" sz="2200" dirty="0">
                      <a:solidFill>
                        <a:srgbClr val="008000"/>
                      </a:solidFill>
                    </a:endParaRPr>
                  </a:p>
                </p:txBody>
              </p:sp>
            </mc:Choice>
            <mc:Fallback>
              <p:sp>
                <p:nvSpPr>
                  <p:cNvPr id="10" name="TextBox 9"/>
                  <p:cNvSpPr txBox="1">
                    <a:spLocks noRot="1" noChangeAspect="1" noMove="1" noResize="1" noEditPoints="1" noAdjustHandles="1" noChangeArrowheads="1" noChangeShapeType="1" noTextEdit="1"/>
                  </p:cNvSpPr>
                  <p:nvPr/>
                </p:nvSpPr>
                <p:spPr>
                  <a:xfrm>
                    <a:off x="7277031" y="4635737"/>
                    <a:ext cx="407997" cy="430887"/>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p:cNvSpPr txBox="1"/>
                  <p:nvPr/>
                </p:nvSpPr>
                <p:spPr>
                  <a:xfrm>
                    <a:off x="7619227" y="5775677"/>
                    <a:ext cx="600036"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rgbClr val="008000"/>
                              </a:solidFill>
                              <a:latin typeface="Cambria Math" panose="02040503050406030204" pitchFamily="18" charset="0"/>
                            </a:rPr>
                            <m:t>𝑖𝑑</m:t>
                          </m:r>
                        </m:oMath>
                      </m:oMathPara>
                    </a14:m>
                    <a:endParaRPr lang="en-US" sz="2800" dirty="0">
                      <a:solidFill>
                        <a:srgbClr val="008000"/>
                      </a:solidFill>
                    </a:endParaRPr>
                  </a:p>
                </p:txBody>
              </p:sp>
            </mc:Choice>
            <mc:Fallback>
              <p:sp>
                <p:nvSpPr>
                  <p:cNvPr id="11" name="TextBox 10"/>
                  <p:cNvSpPr txBox="1">
                    <a:spLocks noRot="1" noChangeAspect="1" noMove="1" noResize="1" noEditPoints="1" noAdjustHandles="1" noChangeArrowheads="1" noChangeShapeType="1" noTextEdit="1"/>
                  </p:cNvSpPr>
                  <p:nvPr/>
                </p:nvSpPr>
                <p:spPr>
                  <a:xfrm>
                    <a:off x="7619227" y="5775677"/>
                    <a:ext cx="600036" cy="523220"/>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p:cNvSpPr txBox="1"/>
                  <p:nvPr/>
                </p:nvSpPr>
                <p:spPr>
                  <a:xfrm>
                    <a:off x="6897470" y="5061377"/>
                    <a:ext cx="444352" cy="7694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solidFill>
                                <a:srgbClr val="008000"/>
                              </a:solidFill>
                              <a:latin typeface="Cambria Math" panose="02040503050406030204" pitchFamily="18" charset="0"/>
                            </a:rPr>
                            <m:t>𝑦</m:t>
                          </m:r>
                        </m:oMath>
                      </m:oMathPara>
                    </a14:m>
                    <a:endParaRPr lang="en-US" sz="2200" b="0" dirty="0" smtClean="0">
                      <a:solidFill>
                        <a:srgbClr val="008000"/>
                      </a:solidFill>
                    </a:endParaRPr>
                  </a:p>
                  <a:p>
                    <a:pPr/>
                    <a:endParaRPr lang="en-US" sz="2200" dirty="0">
                      <a:solidFill>
                        <a:srgbClr val="008000"/>
                      </a:solidFill>
                    </a:endParaRPr>
                  </a:p>
                </p:txBody>
              </p:sp>
            </mc:Choice>
            <mc:Fallback>
              <p:sp>
                <p:nvSpPr>
                  <p:cNvPr id="12" name="TextBox 11"/>
                  <p:cNvSpPr txBox="1">
                    <a:spLocks noRot="1" noChangeAspect="1" noMove="1" noResize="1" noEditPoints="1" noAdjustHandles="1" noChangeArrowheads="1" noChangeShapeType="1" noTextEdit="1"/>
                  </p:cNvSpPr>
                  <p:nvPr/>
                </p:nvSpPr>
                <p:spPr>
                  <a:xfrm>
                    <a:off x="6897470" y="5061377"/>
                    <a:ext cx="444352" cy="769441"/>
                  </a:xfrm>
                  <a:prstGeom prst="rect">
                    <a:avLst/>
                  </a:prstGeom>
                  <a:blipFill rotWithShape="0">
                    <a:blip r:embed="rId8"/>
                    <a:stretch>
                      <a:fillRect/>
                    </a:stretch>
                  </a:blipFill>
                </p:spPr>
                <p:txBody>
                  <a:bodyPr/>
                  <a:lstStyle/>
                  <a:p>
                    <a:r>
                      <a:rPr lang="en-US">
                        <a:noFill/>
                      </a:rPr>
                      <a:t> </a:t>
                    </a:r>
                  </a:p>
                </p:txBody>
              </p:sp>
            </mc:Fallback>
          </mc:AlternateContent>
          <p:sp>
            <p:nvSpPr>
              <p:cNvPr id="13" name="TextBox 12"/>
              <p:cNvSpPr txBox="1"/>
              <p:nvPr/>
            </p:nvSpPr>
            <p:spPr>
              <a:xfrm>
                <a:off x="1249251" y="5848082"/>
                <a:ext cx="1244201" cy="337889"/>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14" name="Straight Arrow Connector 13"/>
              <p:cNvCxnSpPr/>
              <p:nvPr/>
            </p:nvCxnSpPr>
            <p:spPr>
              <a:xfrm flipV="1">
                <a:off x="2146024" y="3908860"/>
                <a:ext cx="1224009" cy="72687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246665" y="381738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cxnSp>
            <p:nvCxnSpPr>
              <p:cNvPr id="16" name="Straight Arrow Connector 15"/>
              <p:cNvCxnSpPr/>
              <p:nvPr/>
            </p:nvCxnSpPr>
            <p:spPr>
              <a:xfrm flipH="1" flipV="1">
                <a:off x="6146200" y="4037373"/>
                <a:ext cx="995550" cy="56935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727699" y="4267797"/>
                <a:ext cx="1297598" cy="70912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23" name="Left-Right Arrow 22"/>
            <p:cNvSpPr/>
            <p:nvPr/>
          </p:nvSpPr>
          <p:spPr>
            <a:xfrm>
              <a:off x="3686429" y="5205091"/>
              <a:ext cx="1681550" cy="312664"/>
            </a:xfrm>
            <a:prstGeom prst="leftRightArrow">
              <a:avLst/>
            </a:prstGeom>
            <a:solidFill>
              <a:srgbClr val="99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3567128" y="5615374"/>
              <a:ext cx="1979260" cy="430887"/>
            </a:xfrm>
            <a:prstGeom prst="rect">
              <a:avLst/>
            </a:prstGeom>
            <a:noFill/>
          </p:spPr>
          <p:txBody>
            <a:bodyPr wrap="none" rtlCol="0">
              <a:spAutoFit/>
            </a:bodyPr>
            <a:lstStyle/>
            <a:p>
              <a:r>
                <a:rPr lang="en-US" sz="2200" dirty="0" smtClean="0">
                  <a:solidFill>
                    <a:srgbClr val="C00000"/>
                  </a:solidFill>
                </a:rPr>
                <a:t>Authentication</a:t>
              </a:r>
              <a:endParaRPr lang="en-US" sz="2200" dirty="0">
                <a:solidFill>
                  <a:srgbClr val="C00000"/>
                </a:solidFill>
              </a:endParaRPr>
            </a:p>
          </p:txBody>
        </p:sp>
      </p:grpSp>
      <p:sp>
        <p:nvSpPr>
          <p:cNvPr id="21" name="Rectangle 20"/>
          <p:cNvSpPr/>
          <p:nvPr/>
        </p:nvSpPr>
        <p:spPr>
          <a:xfrm>
            <a:off x="6678191" y="2006625"/>
            <a:ext cx="969109" cy="927642"/>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smtClean="0"/>
              <a:t>P</a:t>
            </a:r>
            <a:endParaRPr lang="en-US" sz="3200" b="1" dirty="0"/>
          </a:p>
        </p:txBody>
      </p:sp>
      <p:cxnSp>
        <p:nvCxnSpPr>
          <p:cNvPr id="3" name="Straight Arrow Connector 2"/>
          <p:cNvCxnSpPr/>
          <p:nvPr/>
        </p:nvCxnSpPr>
        <p:spPr>
          <a:xfrm>
            <a:off x="5727699" y="2470446"/>
            <a:ext cx="779781" cy="0"/>
          </a:xfrm>
          <a:prstGeom prst="straightConnector1">
            <a:avLst/>
          </a:prstGeom>
          <a:ln w="34925">
            <a:solidFill>
              <a:schemeClr val="tx1"/>
            </a:solidFill>
            <a:headEnd w="lg" len="sm"/>
            <a:tailEnd type="stealt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8" name="TextBox 27"/>
              <p:cNvSpPr txBox="1"/>
              <p:nvPr/>
            </p:nvSpPr>
            <p:spPr>
              <a:xfrm>
                <a:off x="4598123" y="2194788"/>
                <a:ext cx="1190839" cy="4924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600" b="1" i="1" dirty="0" smtClean="0">
                          <a:solidFill>
                            <a:schemeClr val="tx1"/>
                          </a:solidFill>
                          <a:latin typeface="Cambria Math" panose="02040503050406030204" pitchFamily="18" charset="0"/>
                        </a:rPr>
                        <m:t>(</m:t>
                      </m:r>
                      <m:r>
                        <a:rPr lang="en-US" sz="2600" b="1" i="1" dirty="0" smtClean="0">
                          <a:solidFill>
                            <a:schemeClr val="tx1"/>
                          </a:solidFill>
                          <a:latin typeface="Cambria Math" panose="02040503050406030204" pitchFamily="18" charset="0"/>
                        </a:rPr>
                        <m:t>𝒊𝒅</m:t>
                      </m:r>
                      <m:r>
                        <a:rPr lang="en-US" sz="2600" b="1" i="1" dirty="0" smtClean="0">
                          <a:solidFill>
                            <a:schemeClr val="tx1"/>
                          </a:solidFill>
                          <a:latin typeface="Cambria Math" panose="02040503050406030204" pitchFamily="18" charset="0"/>
                        </a:rPr>
                        <m:t>,</m:t>
                      </m:r>
                      <m:r>
                        <a:rPr lang="en-US" sz="2600" b="1" i="1" dirty="0" smtClean="0">
                          <a:solidFill>
                            <a:schemeClr val="tx1"/>
                          </a:solidFill>
                          <a:latin typeface="Cambria Math" panose="02040503050406030204" pitchFamily="18" charset="0"/>
                        </a:rPr>
                        <m:t>𝒙</m:t>
                      </m:r>
                      <m:r>
                        <a:rPr lang="en-US" sz="2600" b="1" i="1" dirty="0" smtClean="0">
                          <a:solidFill>
                            <a:schemeClr val="tx1"/>
                          </a:solidFill>
                          <a:latin typeface="Cambria Math" panose="02040503050406030204" pitchFamily="18" charset="0"/>
                        </a:rPr>
                        <m:t>)</m:t>
                      </m:r>
                    </m:oMath>
                  </m:oMathPara>
                </a14:m>
                <a:endParaRPr lang="en-US" sz="2600" b="1" dirty="0">
                  <a:solidFill>
                    <a:schemeClr val="tx1"/>
                  </a:solidFill>
                </a:endParaRPr>
              </a:p>
            </p:txBody>
          </p:sp>
        </mc:Choice>
        <mc:Fallback>
          <p:sp>
            <p:nvSpPr>
              <p:cNvPr id="28" name="TextBox 27"/>
              <p:cNvSpPr txBox="1">
                <a:spLocks noRot="1" noChangeAspect="1" noMove="1" noResize="1" noEditPoints="1" noAdjustHandles="1" noChangeArrowheads="1" noChangeShapeType="1" noTextEdit="1"/>
              </p:cNvSpPr>
              <p:nvPr/>
            </p:nvSpPr>
            <p:spPr>
              <a:xfrm>
                <a:off x="4598123" y="2194788"/>
                <a:ext cx="1190839" cy="492443"/>
              </a:xfrm>
              <a:prstGeom prst="rect">
                <a:avLst/>
              </a:prstGeom>
              <a:blipFill rotWithShape="0">
                <a:blip r:embed="rId9"/>
                <a:stretch>
                  <a:fillRect/>
                </a:stretch>
              </a:blipFill>
            </p:spPr>
            <p:txBody>
              <a:bodyPr/>
              <a:lstStyle/>
              <a:p>
                <a:r>
                  <a:rPr lang="en-US">
                    <a:noFill/>
                  </a:rPr>
                  <a:t> </a:t>
                </a:r>
              </a:p>
            </p:txBody>
          </p:sp>
        </mc:Fallback>
      </mc:AlternateContent>
      <p:cxnSp>
        <p:nvCxnSpPr>
          <p:cNvPr id="29" name="Straight Arrow Connector 28"/>
          <p:cNvCxnSpPr/>
          <p:nvPr/>
        </p:nvCxnSpPr>
        <p:spPr>
          <a:xfrm>
            <a:off x="7798892" y="2470446"/>
            <a:ext cx="779781" cy="0"/>
          </a:xfrm>
          <a:prstGeom prst="straightConnector1">
            <a:avLst/>
          </a:prstGeom>
          <a:ln w="34925">
            <a:solidFill>
              <a:schemeClr val="tx1"/>
            </a:solidFill>
            <a:headEnd w="lg" len="sm"/>
            <a:tailEnd type="stealt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0" name="TextBox 29"/>
              <p:cNvSpPr txBox="1"/>
              <p:nvPr/>
            </p:nvSpPr>
            <p:spPr>
              <a:xfrm>
                <a:off x="8488841" y="2224224"/>
                <a:ext cx="458780" cy="4924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600" b="1" i="1" smtClean="0">
                          <a:solidFill>
                            <a:schemeClr val="tx1"/>
                          </a:solidFill>
                          <a:latin typeface="Cambria Math" panose="02040503050406030204" pitchFamily="18" charset="0"/>
                        </a:rPr>
                        <m:t>𝒚</m:t>
                      </m:r>
                    </m:oMath>
                  </m:oMathPara>
                </a14:m>
                <a:endParaRPr lang="en-US" sz="2600" b="1" dirty="0">
                  <a:solidFill>
                    <a:schemeClr val="tx1"/>
                  </a:solidFill>
                </a:endParaRPr>
              </a:p>
            </p:txBody>
          </p:sp>
        </mc:Choice>
        <mc:Fallback>
          <p:sp>
            <p:nvSpPr>
              <p:cNvPr id="30" name="TextBox 29"/>
              <p:cNvSpPr txBox="1">
                <a:spLocks noRot="1" noChangeAspect="1" noMove="1" noResize="1" noEditPoints="1" noAdjustHandles="1" noChangeArrowheads="1" noChangeShapeType="1" noTextEdit="1"/>
              </p:cNvSpPr>
              <p:nvPr/>
            </p:nvSpPr>
            <p:spPr>
              <a:xfrm>
                <a:off x="8488841" y="2224224"/>
                <a:ext cx="458780" cy="492443"/>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Oval Callout 17"/>
              <p:cNvSpPr/>
              <p:nvPr/>
            </p:nvSpPr>
            <p:spPr>
              <a:xfrm>
                <a:off x="4338288" y="4005361"/>
                <a:ext cx="4338291" cy="874714"/>
              </a:xfrm>
              <a:prstGeom prst="wedgeEllipseCallout">
                <a:avLst>
                  <a:gd name="adj1" fmla="val 21293"/>
                  <a:gd name="adj2" fmla="val -15912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Hide </a:t>
                </a:r>
                <a14:m>
                  <m:oMath xmlns:m="http://schemas.openxmlformats.org/officeDocument/2006/math">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𝑥</m:t>
                    </m:r>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𝑦</m:t>
                    </m:r>
                    <m:r>
                      <a:rPr lang="en-US" sz="2400" b="0" i="1" smtClean="0">
                        <a:solidFill>
                          <a:schemeClr val="tx1"/>
                        </a:solidFill>
                        <a:latin typeface="Cambria Math" panose="02040503050406030204" pitchFamily="18" charset="0"/>
                      </a:rPr>
                      <m:t>)</m:t>
                    </m:r>
                  </m:oMath>
                </a14:m>
                <a:r>
                  <a:rPr lang="en-US" sz="2400" dirty="0" smtClean="0">
                    <a:solidFill>
                      <a:schemeClr val="tx1"/>
                    </a:solidFill>
                  </a:rPr>
                  <a:t> from cloud</a:t>
                </a:r>
                <a:endParaRPr lang="en-US" sz="2400" dirty="0">
                  <a:solidFill>
                    <a:schemeClr val="tx1"/>
                  </a:solidFill>
                </a:endParaRPr>
              </a:p>
            </p:txBody>
          </p:sp>
        </mc:Choice>
        <mc:Fallback>
          <p:sp>
            <p:nvSpPr>
              <p:cNvPr id="18" name="Oval Callout 17"/>
              <p:cNvSpPr>
                <a:spLocks noRot="1" noChangeAspect="1" noMove="1" noResize="1" noEditPoints="1" noAdjustHandles="1" noChangeArrowheads="1" noChangeShapeType="1" noTextEdit="1"/>
              </p:cNvSpPr>
              <p:nvPr/>
            </p:nvSpPr>
            <p:spPr>
              <a:xfrm>
                <a:off x="4338288" y="4005361"/>
                <a:ext cx="4338291" cy="874714"/>
              </a:xfrm>
              <a:prstGeom prst="wedgeEllipseCallout">
                <a:avLst>
                  <a:gd name="adj1" fmla="val 21293"/>
                  <a:gd name="adj2" fmla="val -159127"/>
                </a:avLst>
              </a:prstGeom>
              <a:blipFill rotWithShape="0">
                <a:blip r:embed="rId11"/>
                <a:stretch>
                  <a:fillRect/>
                </a:stretch>
              </a:blipFill>
              <a:ln>
                <a:solidFill>
                  <a:srgbClr val="00B050"/>
                </a:solidFill>
              </a:ln>
            </p:spPr>
            <p:txBody>
              <a:bodyPr/>
              <a:lstStyle/>
              <a:p>
                <a:r>
                  <a:rPr lang="en-US">
                    <a:noFill/>
                  </a:rPr>
                  <a:t> </a:t>
                </a:r>
              </a:p>
            </p:txBody>
          </p:sp>
        </mc:Fallback>
      </mc:AlternateContent>
      <p:sp>
        <p:nvSpPr>
          <p:cNvPr id="19" name="Oval Callout 18"/>
          <p:cNvSpPr/>
          <p:nvPr/>
        </p:nvSpPr>
        <p:spPr>
          <a:xfrm>
            <a:off x="235280" y="959519"/>
            <a:ext cx="4587240" cy="2591192"/>
          </a:xfrm>
          <a:prstGeom prst="wedgeEllipseCallout">
            <a:avLst>
              <a:gd name="adj1" fmla="val -56677"/>
              <a:gd name="adj2" fmla="val 51330"/>
            </a:avLst>
          </a:prstGeom>
          <a:solidFill>
            <a:schemeClr val="bg1"/>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C00000"/>
                </a:solidFill>
              </a:rPr>
              <a:t>Goal 1: </a:t>
            </a:r>
          </a:p>
          <a:p>
            <a:pPr algn="ctr"/>
            <a:r>
              <a:rPr lang="en-US" sz="2400" dirty="0" smtClean="0">
                <a:solidFill>
                  <a:schemeClr val="tx1"/>
                </a:solidFill>
              </a:rPr>
              <a:t>Secure communication between client and obfuscated program</a:t>
            </a:r>
          </a:p>
          <a:p>
            <a:pPr algn="ctr"/>
            <a:r>
              <a:rPr lang="en-US" sz="2400" b="1" i="1" dirty="0" smtClean="0">
                <a:solidFill>
                  <a:schemeClr val="tx1"/>
                </a:solidFill>
              </a:rPr>
              <a:t>hidden from cloud</a:t>
            </a:r>
            <a:endParaRPr lang="en-US" sz="2400" b="1" i="1" dirty="0">
              <a:solidFill>
                <a:schemeClr val="tx1"/>
              </a:solidFill>
            </a:endParaRPr>
          </a:p>
        </p:txBody>
      </p:sp>
      <p:grpSp>
        <p:nvGrpSpPr>
          <p:cNvPr id="31" name="Group 30"/>
          <p:cNvGrpSpPr/>
          <p:nvPr/>
        </p:nvGrpSpPr>
        <p:grpSpPr>
          <a:xfrm>
            <a:off x="4195958" y="2693492"/>
            <a:ext cx="752083" cy="349781"/>
            <a:chOff x="7226098" y="1182523"/>
            <a:chExt cx="1614323" cy="658046"/>
          </a:xfrm>
        </p:grpSpPr>
        <p:sp>
          <p:nvSpPr>
            <p:cNvPr id="32" name="Freeform 31"/>
            <p:cNvSpPr>
              <a:spLocks/>
            </p:cNvSpPr>
            <p:nvPr/>
          </p:nvSpPr>
          <p:spPr bwMode="auto">
            <a:xfrm rot="1010604">
              <a:off x="7226098" y="1248396"/>
              <a:ext cx="544022" cy="502759"/>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b="1"/>
            </a:p>
          </p:txBody>
        </p:sp>
        <p:sp>
          <p:nvSpPr>
            <p:cNvPr id="33" name="Freeform 32"/>
            <p:cNvSpPr>
              <a:spLocks/>
            </p:cNvSpPr>
            <p:nvPr/>
          </p:nvSpPr>
          <p:spPr bwMode="auto">
            <a:xfrm rot="21080902">
              <a:off x="8301568" y="1182523"/>
              <a:ext cx="538853" cy="658046"/>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a:p>
          </p:txBody>
        </p:sp>
      </p:grpSp>
    </p:spTree>
    <p:extLst>
      <p:ext uri="{BB962C8B-B14F-4D97-AF65-F5344CB8AC3E}">
        <p14:creationId xmlns:p14="http://schemas.microsoft.com/office/powerpoint/2010/main" val="22107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afterEffect">
                                  <p:stCondLst>
                                    <p:cond delay="0"/>
                                  </p:stCondLst>
                                  <p:childTnLst>
                                    <p:set>
                                      <p:cBhvr rctx="PPT">
                                        <p:cTn id="6" dur="indefinite"/>
                                        <p:tgtEl>
                                          <p:spTgt spid="25"/>
                                        </p:tgtEl>
                                        <p:attrNameLst>
                                          <p:attrName>style.opacity</p:attrName>
                                        </p:attrNameLst>
                                      </p:cBhvr>
                                      <p:to>
                                        <p:strVal val="0.4"/>
                                      </p:to>
                                    </p:set>
                                    <p:animEffect filter="image" prLst="opacity: 0.4">
                                      <p:cBhvr rctx="IE">
                                        <p:cTn id="7" dur="indefinite"/>
                                        <p:tgtEl>
                                          <p:spTgt spid="25"/>
                                        </p:tgtEl>
                                      </p:cBhvr>
                                    </p:animEffect>
                                  </p:childTnLst>
                                </p:cTn>
                              </p:par>
                              <p:par>
                                <p:cTn id="8" presetID="9" presetClass="emph" presetSubtype="0" nodeType="withEffect">
                                  <p:stCondLst>
                                    <p:cond delay="0"/>
                                  </p:stCondLst>
                                  <p:childTnLst>
                                    <p:set>
                                      <p:cBhvr rctx="PPT">
                                        <p:cTn id="9" dur="indefinite"/>
                                        <p:tgtEl>
                                          <p:spTgt spid="31"/>
                                        </p:tgtEl>
                                        <p:attrNameLst>
                                          <p:attrName>style.opacity</p:attrName>
                                        </p:attrNameLst>
                                      </p:cBhvr>
                                      <p:to>
                                        <p:strVal val="0.4"/>
                                      </p:to>
                                    </p:set>
                                    <p:animEffect filter="image" prLst="opacity: 0.4">
                                      <p:cBhvr rctx="IE">
                                        <p:cTn id="10" dur="indefinite"/>
                                        <p:tgtEl>
                                          <p:spTgt spid="31"/>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p:bldP spid="30" grpId="0"/>
      <p:bldP spid="18"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2880"/>
            <a:ext cx="9144000" cy="1246909"/>
          </a:xfrm>
          <a:prstGeom prst="rect">
            <a:avLst/>
          </a:prstGeom>
          <a:effectLst/>
        </p:spPr>
        <p:txBody>
          <a:bodyPr vert="horz" lIns="91440" tIns="45720" rIns="91440" bIns="45720" rtlCol="0" anchor="ctr" anchorCtr="0">
            <a:noAutofit/>
          </a:bodyPr>
          <a:lst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200" b="0" i="0" u="none" strike="noStrike" kern="1200" cap="none" spc="0" normalizeH="0" baseline="0" noProof="0" dirty="0" smtClean="0">
                <a:ln>
                  <a:noFill/>
                </a:ln>
                <a:solidFill>
                  <a:srgbClr val="000099"/>
                </a:solidFill>
                <a:effectLst>
                  <a:outerShdw blurRad="38100" dist="12700" algn="l" rotWithShape="0">
                    <a:prstClr val="black">
                      <a:alpha val="40000"/>
                    </a:prstClr>
                  </a:outerShdw>
                </a:effectLst>
                <a:uLnTx/>
                <a:uFillTx/>
                <a:latin typeface="Calisto MT"/>
                <a:ea typeface="+mj-ea"/>
                <a:cs typeface="+mj-cs"/>
              </a:rPr>
              <a:t>Main Challenges 2</a:t>
            </a:r>
            <a:endParaRPr kumimoji="0" lang="en-US" sz="4200" b="0" i="1" u="none" strike="noStrike" kern="1200" cap="none" spc="0" normalizeH="0" baseline="0" noProof="0" dirty="0">
              <a:ln>
                <a:noFill/>
              </a:ln>
              <a:solidFill>
                <a:srgbClr val="000099"/>
              </a:solidFill>
              <a:effectLst/>
              <a:uLnTx/>
              <a:uFillTx/>
              <a:latin typeface="Calisto MT"/>
              <a:ea typeface="+mj-ea"/>
              <a:cs typeface="+mj-cs"/>
            </a:endParaRPr>
          </a:p>
        </p:txBody>
      </p:sp>
      <p:grpSp>
        <p:nvGrpSpPr>
          <p:cNvPr id="25" name="Group 24"/>
          <p:cNvGrpSpPr/>
          <p:nvPr/>
        </p:nvGrpSpPr>
        <p:grpSpPr>
          <a:xfrm>
            <a:off x="1249251" y="2771682"/>
            <a:ext cx="6970012" cy="3527215"/>
            <a:chOff x="1249251" y="2771682"/>
            <a:chExt cx="6970012" cy="3527215"/>
          </a:xfrm>
        </p:grpSpPr>
        <p:grpSp>
          <p:nvGrpSpPr>
            <p:cNvPr id="22" name="Group 21"/>
            <p:cNvGrpSpPr/>
            <p:nvPr/>
          </p:nvGrpSpPr>
          <p:grpSpPr>
            <a:xfrm>
              <a:off x="1249251" y="2771682"/>
              <a:ext cx="6970012" cy="3527215"/>
              <a:chOff x="1249251" y="2771682"/>
              <a:chExt cx="6970012" cy="3527215"/>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65751" y="2771682"/>
                <a:ext cx="2897168" cy="1653743"/>
              </a:xfrm>
              <a:prstGeom prst="rect">
                <a:avLst/>
              </a:prstGeom>
            </p:spPr>
          </p:pic>
          <p:pic>
            <p:nvPicPr>
              <p:cNvPr id="7" name="Picture 6"/>
              <p:cNvPicPr>
                <a:picLocks noChangeAspect="1" noChangeArrowheads="1"/>
              </p:cNvPicPr>
              <p:nvPr/>
            </p:nvPicPr>
            <p:blipFill>
              <a:blip r:embed="rId4"/>
              <a:srcRect/>
              <a:stretch>
                <a:fillRect/>
              </a:stretch>
            </p:blipFill>
            <p:spPr bwMode="auto">
              <a:xfrm>
                <a:off x="1542523" y="4686355"/>
                <a:ext cx="673524" cy="1072955"/>
              </a:xfrm>
              <a:prstGeom prst="rect">
                <a:avLst/>
              </a:prstGeom>
              <a:noFill/>
              <a:ln w="12700" cap="flat">
                <a:noFill/>
                <a:miter lim="800000"/>
                <a:headEnd/>
                <a:tailEnd/>
              </a:ln>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38946" y="5205091"/>
                <a:ext cx="685879" cy="6366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5264606" y="318692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mc:Choice xmlns:a14="http://schemas.microsoft.com/office/drawing/2010/main" Requires="a14">
              <p:sp>
                <p:nvSpPr>
                  <p:cNvPr id="10" name="TextBox 9"/>
                  <p:cNvSpPr txBox="1"/>
                  <p:nvPr/>
                </p:nvSpPr>
                <p:spPr>
                  <a:xfrm>
                    <a:off x="7277031" y="4635737"/>
                    <a:ext cx="407997"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dirty="0" smtClean="0">
                              <a:solidFill>
                                <a:srgbClr val="008000"/>
                              </a:solidFill>
                              <a:latin typeface="Cambria Math" panose="02040503050406030204" pitchFamily="18" charset="0"/>
                            </a:rPr>
                            <m:t>𝑥</m:t>
                          </m:r>
                        </m:oMath>
                      </m:oMathPara>
                    </a14:m>
                    <a:endParaRPr lang="en-US" sz="2200" dirty="0">
                      <a:solidFill>
                        <a:srgbClr val="008000"/>
                      </a:solidFill>
                    </a:endParaRPr>
                  </a:p>
                </p:txBody>
              </p:sp>
            </mc:Choice>
            <mc:Fallback>
              <p:sp>
                <p:nvSpPr>
                  <p:cNvPr id="10" name="TextBox 9"/>
                  <p:cNvSpPr txBox="1">
                    <a:spLocks noRot="1" noChangeAspect="1" noMove="1" noResize="1" noEditPoints="1" noAdjustHandles="1" noChangeArrowheads="1" noChangeShapeType="1" noTextEdit="1"/>
                  </p:cNvSpPr>
                  <p:nvPr/>
                </p:nvSpPr>
                <p:spPr>
                  <a:xfrm>
                    <a:off x="7277031" y="4635737"/>
                    <a:ext cx="407997" cy="430887"/>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p:cNvSpPr txBox="1"/>
                  <p:nvPr/>
                </p:nvSpPr>
                <p:spPr>
                  <a:xfrm>
                    <a:off x="7619227" y="5775677"/>
                    <a:ext cx="600036"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rgbClr val="008000"/>
                              </a:solidFill>
                              <a:latin typeface="Cambria Math" panose="02040503050406030204" pitchFamily="18" charset="0"/>
                            </a:rPr>
                            <m:t>𝑖𝑑</m:t>
                          </m:r>
                        </m:oMath>
                      </m:oMathPara>
                    </a14:m>
                    <a:endParaRPr lang="en-US" sz="2800" dirty="0">
                      <a:solidFill>
                        <a:srgbClr val="008000"/>
                      </a:solidFill>
                    </a:endParaRPr>
                  </a:p>
                </p:txBody>
              </p:sp>
            </mc:Choice>
            <mc:Fallback>
              <p:sp>
                <p:nvSpPr>
                  <p:cNvPr id="11" name="TextBox 10"/>
                  <p:cNvSpPr txBox="1">
                    <a:spLocks noRot="1" noChangeAspect="1" noMove="1" noResize="1" noEditPoints="1" noAdjustHandles="1" noChangeArrowheads="1" noChangeShapeType="1" noTextEdit="1"/>
                  </p:cNvSpPr>
                  <p:nvPr/>
                </p:nvSpPr>
                <p:spPr>
                  <a:xfrm>
                    <a:off x="7619227" y="5775677"/>
                    <a:ext cx="600036" cy="523220"/>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p:cNvSpPr txBox="1"/>
                  <p:nvPr/>
                </p:nvSpPr>
                <p:spPr>
                  <a:xfrm>
                    <a:off x="6897470" y="5061377"/>
                    <a:ext cx="444352" cy="7694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solidFill>
                                <a:srgbClr val="008000"/>
                              </a:solidFill>
                              <a:latin typeface="Cambria Math" panose="02040503050406030204" pitchFamily="18" charset="0"/>
                            </a:rPr>
                            <m:t>𝑦</m:t>
                          </m:r>
                        </m:oMath>
                      </m:oMathPara>
                    </a14:m>
                    <a:endParaRPr lang="en-US" sz="2200" b="0" dirty="0" smtClean="0">
                      <a:solidFill>
                        <a:srgbClr val="008000"/>
                      </a:solidFill>
                    </a:endParaRPr>
                  </a:p>
                  <a:p>
                    <a:pPr/>
                    <a:endParaRPr lang="en-US" sz="2200" dirty="0">
                      <a:solidFill>
                        <a:srgbClr val="008000"/>
                      </a:solidFill>
                    </a:endParaRPr>
                  </a:p>
                </p:txBody>
              </p:sp>
            </mc:Choice>
            <mc:Fallback>
              <p:sp>
                <p:nvSpPr>
                  <p:cNvPr id="12" name="TextBox 11"/>
                  <p:cNvSpPr txBox="1">
                    <a:spLocks noRot="1" noChangeAspect="1" noMove="1" noResize="1" noEditPoints="1" noAdjustHandles="1" noChangeArrowheads="1" noChangeShapeType="1" noTextEdit="1"/>
                  </p:cNvSpPr>
                  <p:nvPr/>
                </p:nvSpPr>
                <p:spPr>
                  <a:xfrm>
                    <a:off x="6897470" y="5061377"/>
                    <a:ext cx="444352" cy="769441"/>
                  </a:xfrm>
                  <a:prstGeom prst="rect">
                    <a:avLst/>
                  </a:prstGeom>
                  <a:blipFill rotWithShape="0">
                    <a:blip r:embed="rId8"/>
                    <a:stretch>
                      <a:fillRect/>
                    </a:stretch>
                  </a:blipFill>
                </p:spPr>
                <p:txBody>
                  <a:bodyPr/>
                  <a:lstStyle/>
                  <a:p>
                    <a:r>
                      <a:rPr lang="en-US">
                        <a:noFill/>
                      </a:rPr>
                      <a:t> </a:t>
                    </a:r>
                  </a:p>
                </p:txBody>
              </p:sp>
            </mc:Fallback>
          </mc:AlternateContent>
          <p:sp>
            <p:nvSpPr>
              <p:cNvPr id="13" name="TextBox 12"/>
              <p:cNvSpPr txBox="1"/>
              <p:nvPr/>
            </p:nvSpPr>
            <p:spPr>
              <a:xfrm>
                <a:off x="1249251" y="5848082"/>
                <a:ext cx="1244201" cy="337889"/>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14" name="Straight Arrow Connector 13"/>
              <p:cNvCxnSpPr/>
              <p:nvPr/>
            </p:nvCxnSpPr>
            <p:spPr>
              <a:xfrm flipV="1">
                <a:off x="2146024" y="3908860"/>
                <a:ext cx="1224009" cy="72687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246665" y="381738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cxnSp>
            <p:nvCxnSpPr>
              <p:cNvPr id="16" name="Straight Arrow Connector 15"/>
              <p:cNvCxnSpPr/>
              <p:nvPr/>
            </p:nvCxnSpPr>
            <p:spPr>
              <a:xfrm flipH="1" flipV="1">
                <a:off x="6146200" y="4037373"/>
                <a:ext cx="995550" cy="56935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727699" y="4267797"/>
                <a:ext cx="1297598" cy="70912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23" name="Left-Right Arrow 22"/>
            <p:cNvSpPr/>
            <p:nvPr/>
          </p:nvSpPr>
          <p:spPr>
            <a:xfrm>
              <a:off x="3686429" y="5205091"/>
              <a:ext cx="1681550" cy="312664"/>
            </a:xfrm>
            <a:prstGeom prst="leftRightArrow">
              <a:avLst/>
            </a:prstGeom>
            <a:solidFill>
              <a:srgbClr val="99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3567128" y="5615374"/>
              <a:ext cx="1979260" cy="430887"/>
            </a:xfrm>
            <a:prstGeom prst="rect">
              <a:avLst/>
            </a:prstGeom>
            <a:noFill/>
          </p:spPr>
          <p:txBody>
            <a:bodyPr wrap="none" rtlCol="0">
              <a:spAutoFit/>
            </a:bodyPr>
            <a:lstStyle/>
            <a:p>
              <a:r>
                <a:rPr lang="en-US" sz="2200" dirty="0" smtClean="0">
                  <a:solidFill>
                    <a:srgbClr val="C00000"/>
                  </a:solidFill>
                </a:rPr>
                <a:t>Authentication</a:t>
              </a:r>
              <a:endParaRPr lang="en-US" sz="2200" dirty="0">
                <a:solidFill>
                  <a:srgbClr val="C00000"/>
                </a:solidFill>
              </a:endParaRPr>
            </a:p>
          </p:txBody>
        </p:sp>
      </p:grpSp>
      <p:sp>
        <p:nvSpPr>
          <p:cNvPr id="21" name="Rectangle 20"/>
          <p:cNvSpPr/>
          <p:nvPr/>
        </p:nvSpPr>
        <p:spPr>
          <a:xfrm>
            <a:off x="6678191" y="1488465"/>
            <a:ext cx="969109" cy="927642"/>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smtClean="0"/>
              <a:t>P</a:t>
            </a:r>
            <a:endParaRPr lang="en-US" sz="3200" b="1" dirty="0"/>
          </a:p>
        </p:txBody>
      </p:sp>
      <p:cxnSp>
        <p:nvCxnSpPr>
          <p:cNvPr id="3" name="Straight Arrow Connector 2"/>
          <p:cNvCxnSpPr/>
          <p:nvPr/>
        </p:nvCxnSpPr>
        <p:spPr>
          <a:xfrm>
            <a:off x="5727699" y="1952286"/>
            <a:ext cx="779781" cy="0"/>
          </a:xfrm>
          <a:prstGeom prst="straightConnector1">
            <a:avLst/>
          </a:prstGeom>
          <a:ln w="34925">
            <a:solidFill>
              <a:schemeClr val="tx1"/>
            </a:solidFill>
            <a:headEnd w="lg" len="sm"/>
            <a:tailEnd type="stealth"/>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798892" y="1952286"/>
            <a:ext cx="779781" cy="0"/>
          </a:xfrm>
          <a:prstGeom prst="straightConnector1">
            <a:avLst/>
          </a:prstGeom>
          <a:ln w="34925">
            <a:solidFill>
              <a:schemeClr val="tx1"/>
            </a:solidFill>
            <a:headEnd w="lg" len="sm"/>
            <a:tailEnd type="stealt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0" name="TextBox 29"/>
              <p:cNvSpPr txBox="1"/>
              <p:nvPr/>
            </p:nvSpPr>
            <p:spPr>
              <a:xfrm>
                <a:off x="8488841" y="1706064"/>
                <a:ext cx="458780" cy="4924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600" b="1" i="1" smtClean="0">
                          <a:solidFill>
                            <a:schemeClr val="tx1"/>
                          </a:solidFill>
                          <a:latin typeface="Cambria Math" panose="02040503050406030204" pitchFamily="18" charset="0"/>
                        </a:rPr>
                        <m:t>𝒚</m:t>
                      </m:r>
                    </m:oMath>
                  </m:oMathPara>
                </a14:m>
                <a:endParaRPr lang="en-US" sz="2600" b="1" dirty="0">
                  <a:solidFill>
                    <a:schemeClr val="tx1"/>
                  </a:solidFill>
                </a:endParaRPr>
              </a:p>
            </p:txBody>
          </p:sp>
        </mc:Choice>
        <mc:Fallback>
          <p:sp>
            <p:nvSpPr>
              <p:cNvPr id="30" name="TextBox 29"/>
              <p:cNvSpPr txBox="1">
                <a:spLocks noRot="1" noChangeAspect="1" noMove="1" noResize="1" noEditPoints="1" noAdjustHandles="1" noChangeArrowheads="1" noChangeShapeType="1" noTextEdit="1"/>
              </p:cNvSpPr>
              <p:nvPr/>
            </p:nvSpPr>
            <p:spPr>
              <a:xfrm>
                <a:off x="8488841" y="1706064"/>
                <a:ext cx="458780" cy="492443"/>
              </a:xfrm>
              <a:prstGeom prst="rect">
                <a:avLst/>
              </a:prstGeom>
              <a:blipFill rotWithShape="0">
                <a:blip r:embed="rId9"/>
                <a:stretch>
                  <a:fillRect/>
                </a:stretch>
              </a:blipFill>
            </p:spPr>
            <p:txBody>
              <a:bodyPr/>
              <a:lstStyle/>
              <a:p>
                <a:r>
                  <a:rPr lang="en-US">
                    <a:noFill/>
                  </a:rPr>
                  <a:t> </a:t>
                </a:r>
              </a:p>
            </p:txBody>
          </p:sp>
        </mc:Fallback>
      </mc:AlternateContent>
      <p:grpSp>
        <p:nvGrpSpPr>
          <p:cNvPr id="31" name="Group 30"/>
          <p:cNvGrpSpPr/>
          <p:nvPr/>
        </p:nvGrpSpPr>
        <p:grpSpPr>
          <a:xfrm>
            <a:off x="4195958" y="2693492"/>
            <a:ext cx="752083" cy="349781"/>
            <a:chOff x="7226098" y="1182523"/>
            <a:chExt cx="1614323" cy="658046"/>
          </a:xfrm>
        </p:grpSpPr>
        <p:sp>
          <p:nvSpPr>
            <p:cNvPr id="32" name="Freeform 31"/>
            <p:cNvSpPr>
              <a:spLocks/>
            </p:cNvSpPr>
            <p:nvPr/>
          </p:nvSpPr>
          <p:spPr bwMode="auto">
            <a:xfrm rot="1010604">
              <a:off x="7226098" y="1248396"/>
              <a:ext cx="544022" cy="502759"/>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b="1"/>
            </a:p>
          </p:txBody>
        </p:sp>
        <p:sp>
          <p:nvSpPr>
            <p:cNvPr id="33" name="Freeform 32"/>
            <p:cNvSpPr>
              <a:spLocks/>
            </p:cNvSpPr>
            <p:nvPr/>
          </p:nvSpPr>
          <p:spPr bwMode="auto">
            <a:xfrm rot="21080902">
              <a:off x="8301568" y="1182523"/>
              <a:ext cx="538853" cy="658046"/>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a:p>
          </p:txBody>
        </p:sp>
      </p:grpSp>
      <p:sp>
        <p:nvSpPr>
          <p:cNvPr id="42" name="Oval Callout 41"/>
          <p:cNvSpPr/>
          <p:nvPr/>
        </p:nvSpPr>
        <p:spPr>
          <a:xfrm>
            <a:off x="244929" y="979404"/>
            <a:ext cx="4427190" cy="1447869"/>
          </a:xfrm>
          <a:prstGeom prst="wedgeEllipseCallout">
            <a:avLst>
              <a:gd name="adj1" fmla="val 29835"/>
              <a:gd name="adj2" fmla="val 36232"/>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Only authenticated clients can learn output</a:t>
            </a:r>
            <a:endParaRPr lang="en-US" sz="2400" dirty="0">
              <a:solidFill>
                <a:schemeClr val="tx1"/>
              </a:solidFill>
            </a:endParaRPr>
          </a:p>
        </p:txBody>
      </p:sp>
      <p:sp>
        <p:nvSpPr>
          <p:cNvPr id="43" name="Oval Callout 42"/>
          <p:cNvSpPr/>
          <p:nvPr/>
        </p:nvSpPr>
        <p:spPr>
          <a:xfrm>
            <a:off x="235280" y="959519"/>
            <a:ext cx="4587240" cy="1512643"/>
          </a:xfrm>
          <a:prstGeom prst="wedgeEllipseCallout">
            <a:avLst>
              <a:gd name="adj1" fmla="val -56677"/>
              <a:gd name="adj2" fmla="val 51330"/>
            </a:avLst>
          </a:prstGeom>
          <a:solidFill>
            <a:schemeClr val="bg1"/>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C00000"/>
                </a:solidFill>
              </a:rPr>
              <a:t>Goal 2:</a:t>
            </a:r>
            <a:r>
              <a:rPr lang="en-US" sz="2400" b="1" dirty="0" smtClean="0">
                <a:solidFill>
                  <a:schemeClr val="tx1"/>
                </a:solidFill>
              </a:rPr>
              <a:t> </a:t>
            </a:r>
            <a:r>
              <a:rPr lang="en-US" sz="2400" dirty="0" smtClean="0">
                <a:solidFill>
                  <a:schemeClr val="tx1"/>
                </a:solidFill>
              </a:rPr>
              <a:t>Secure authentication to obfuscated program</a:t>
            </a:r>
          </a:p>
        </p:txBody>
      </p:sp>
      <mc:AlternateContent xmlns:mc="http://schemas.openxmlformats.org/markup-compatibility/2006">
        <mc:Choice xmlns:a14="http://schemas.microsoft.com/office/drawing/2010/main" Requires="a14">
          <p:sp>
            <p:nvSpPr>
              <p:cNvPr id="44" name="TextBox 43"/>
              <p:cNvSpPr txBox="1"/>
              <p:nvPr/>
            </p:nvSpPr>
            <p:spPr>
              <a:xfrm>
                <a:off x="4645811" y="1711194"/>
                <a:ext cx="1190839" cy="4924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600" b="1" i="1" dirty="0" smtClean="0">
                          <a:solidFill>
                            <a:schemeClr val="tx1"/>
                          </a:solidFill>
                          <a:latin typeface="Cambria Math" panose="02040503050406030204" pitchFamily="18" charset="0"/>
                        </a:rPr>
                        <m:t>(</m:t>
                      </m:r>
                      <m:r>
                        <a:rPr lang="en-US" sz="2600" b="1" i="1" dirty="0" smtClean="0">
                          <a:solidFill>
                            <a:schemeClr val="tx1"/>
                          </a:solidFill>
                          <a:latin typeface="Cambria Math" panose="02040503050406030204" pitchFamily="18" charset="0"/>
                        </a:rPr>
                        <m:t>𝒊𝒅</m:t>
                      </m:r>
                      <m:r>
                        <a:rPr lang="en-US" sz="2600" b="1" i="1" dirty="0" smtClean="0">
                          <a:solidFill>
                            <a:schemeClr val="tx1"/>
                          </a:solidFill>
                          <a:latin typeface="Cambria Math" panose="02040503050406030204" pitchFamily="18" charset="0"/>
                        </a:rPr>
                        <m:t>,</m:t>
                      </m:r>
                      <m:r>
                        <a:rPr lang="en-US" sz="2600" b="1" i="1" dirty="0" smtClean="0">
                          <a:solidFill>
                            <a:schemeClr val="tx1"/>
                          </a:solidFill>
                          <a:latin typeface="Cambria Math" panose="02040503050406030204" pitchFamily="18" charset="0"/>
                        </a:rPr>
                        <m:t>𝒙</m:t>
                      </m:r>
                      <m:r>
                        <a:rPr lang="en-US" sz="2600" b="1" i="1" dirty="0" smtClean="0">
                          <a:solidFill>
                            <a:schemeClr val="tx1"/>
                          </a:solidFill>
                          <a:latin typeface="Cambria Math" panose="02040503050406030204" pitchFamily="18" charset="0"/>
                        </a:rPr>
                        <m:t>)</m:t>
                      </m:r>
                    </m:oMath>
                  </m:oMathPara>
                </a14:m>
                <a:endParaRPr lang="en-US" sz="2600" b="1" dirty="0">
                  <a:solidFill>
                    <a:schemeClr val="tx1"/>
                  </a:solidFill>
                </a:endParaRPr>
              </a:p>
            </p:txBody>
          </p:sp>
        </mc:Choice>
        <mc:Fallback>
          <p:sp>
            <p:nvSpPr>
              <p:cNvPr id="44" name="TextBox 43"/>
              <p:cNvSpPr txBox="1">
                <a:spLocks noRot="1" noChangeAspect="1" noMove="1" noResize="1" noEditPoints="1" noAdjustHandles="1" noChangeArrowheads="1" noChangeShapeType="1" noTextEdit="1"/>
              </p:cNvSpPr>
              <p:nvPr/>
            </p:nvSpPr>
            <p:spPr>
              <a:xfrm>
                <a:off x="4645811" y="1711194"/>
                <a:ext cx="1190839" cy="492443"/>
              </a:xfrm>
              <a:prstGeom prst="rect">
                <a:avLst/>
              </a:prstGeom>
              <a:blipFill rotWithShape="0">
                <a:blip r:embed="rId10"/>
                <a:stretch>
                  <a:fillRect/>
                </a:stretch>
              </a:blipFill>
            </p:spPr>
            <p:txBody>
              <a:bodyPr/>
              <a:lstStyle/>
              <a:p>
                <a:r>
                  <a:rPr lang="en-US">
                    <a:noFill/>
                  </a:rPr>
                  <a:t> </a:t>
                </a:r>
              </a:p>
            </p:txBody>
          </p:sp>
        </mc:Fallback>
      </mc:AlternateContent>
      <p:grpSp>
        <p:nvGrpSpPr>
          <p:cNvPr id="45" name="Group 44"/>
          <p:cNvGrpSpPr/>
          <p:nvPr/>
        </p:nvGrpSpPr>
        <p:grpSpPr>
          <a:xfrm>
            <a:off x="2492505" y="2923555"/>
            <a:ext cx="1170023" cy="745750"/>
            <a:chOff x="3132355" y="2329084"/>
            <a:chExt cx="1170023" cy="745750"/>
          </a:xfrm>
        </p:grpSpPr>
        <mc:AlternateContent xmlns:mc="http://schemas.openxmlformats.org/markup-compatibility/2006" xmlns:a14="http://schemas.microsoft.com/office/drawing/2010/main">
          <mc:Choice Requires="a14">
            <p:sp>
              <p:nvSpPr>
                <p:cNvPr id="46" name="TextBox 45"/>
                <p:cNvSpPr txBox="1"/>
                <p:nvPr/>
              </p:nvSpPr>
              <p:spPr>
                <a:xfrm>
                  <a:off x="3622192" y="2613169"/>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622192" y="2613169"/>
                  <a:ext cx="680186" cy="461665"/>
                </a:xfrm>
                <a:prstGeom prst="rect">
                  <a:avLst/>
                </a:prstGeom>
                <a:blipFill rotWithShape="0">
                  <a:blip r:embed="rId11"/>
                  <a:stretch>
                    <a:fillRect/>
                  </a:stretch>
                </a:blipFill>
              </p:spPr>
              <p:txBody>
                <a:bodyPr/>
                <a:lstStyle/>
                <a:p>
                  <a:r>
                    <a:rPr lang="en-US">
                      <a:noFill/>
                    </a:rPr>
                    <a:t> </a:t>
                  </a:r>
                </a:p>
              </p:txBody>
            </p:sp>
          </mc:Fallback>
        </mc:AlternateContent>
        <p:grpSp>
          <p:nvGrpSpPr>
            <p:cNvPr id="47" name="Group 46"/>
            <p:cNvGrpSpPr/>
            <p:nvPr/>
          </p:nvGrpSpPr>
          <p:grpSpPr>
            <a:xfrm>
              <a:off x="3132355" y="2329084"/>
              <a:ext cx="829196" cy="724970"/>
              <a:chOff x="2944236" y="4046319"/>
              <a:chExt cx="829196" cy="724970"/>
            </a:xfrm>
          </p:grpSpPr>
          <p:pic>
            <p:nvPicPr>
              <p:cNvPr id="48" name="Picture 2" descr="C:\Users\elette\AppData\Local\Microsoft\Windows\Temporary Internet Files\Content.IE5\ZP3ZWNWF\MC900434865[1].png"/>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49"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50"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p:sp>
        <p:nvSpPr>
          <p:cNvPr id="52" name="Oval Callout 51"/>
          <p:cNvSpPr/>
          <p:nvPr/>
        </p:nvSpPr>
        <p:spPr>
          <a:xfrm>
            <a:off x="623796" y="4879490"/>
            <a:ext cx="4427190" cy="1447869"/>
          </a:xfrm>
          <a:prstGeom prst="wedgeEllipseCallout">
            <a:avLst>
              <a:gd name="adj1" fmla="val 26117"/>
              <a:gd name="adj2" fmla="val -4095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Client prove authentication to P</a:t>
            </a:r>
            <a:endParaRPr lang="en-US" sz="2400" dirty="0">
              <a:solidFill>
                <a:schemeClr val="tx1"/>
              </a:solidFill>
            </a:endParaRPr>
          </a:p>
        </p:txBody>
      </p:sp>
      <p:sp>
        <p:nvSpPr>
          <p:cNvPr id="51" name="Oval Callout 50"/>
          <p:cNvSpPr/>
          <p:nvPr/>
        </p:nvSpPr>
        <p:spPr>
          <a:xfrm>
            <a:off x="452193" y="3692124"/>
            <a:ext cx="4427190" cy="1447869"/>
          </a:xfrm>
          <a:prstGeom prst="wedgeEllipseCallout">
            <a:avLst>
              <a:gd name="adj1" fmla="val 104603"/>
              <a:gd name="adj2" fmla="val -127970"/>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Program checks authentication!</a:t>
            </a:r>
            <a:endParaRPr lang="en-US" sz="2400" dirty="0">
              <a:solidFill>
                <a:schemeClr val="tx1"/>
              </a:solidFill>
            </a:endParaRPr>
          </a:p>
        </p:txBody>
      </p:sp>
      <p:sp>
        <p:nvSpPr>
          <p:cNvPr id="53" name="Oval Callout 52"/>
          <p:cNvSpPr/>
          <p:nvPr/>
        </p:nvSpPr>
        <p:spPr>
          <a:xfrm>
            <a:off x="4195982" y="4833910"/>
            <a:ext cx="4495837" cy="1447869"/>
          </a:xfrm>
          <a:prstGeom prst="wedgeEllipseCallout">
            <a:avLst>
              <a:gd name="adj1" fmla="val 13159"/>
              <a:gd name="adj2" fmla="val -46852"/>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C00000"/>
                </a:solidFill>
              </a:rPr>
              <a:t> </a:t>
            </a:r>
            <a:r>
              <a:rPr lang="en-US" sz="2400" b="1" dirty="0">
                <a:solidFill>
                  <a:srgbClr val="C00000"/>
                </a:solidFill>
              </a:rPr>
              <a:t>C</a:t>
            </a:r>
            <a:r>
              <a:rPr lang="en-US" sz="2400" b="1" dirty="0" smtClean="0">
                <a:solidFill>
                  <a:srgbClr val="C00000"/>
                </a:solidFill>
              </a:rPr>
              <a:t>orrupt client cannot run P on behalf of honest client</a:t>
            </a:r>
            <a:endParaRPr lang="en-US" sz="2400" b="1" dirty="0">
              <a:solidFill>
                <a:schemeClr val="tx1"/>
              </a:solidFill>
            </a:endParaRPr>
          </a:p>
        </p:txBody>
      </p:sp>
      <mc:AlternateContent xmlns:mc="http://schemas.openxmlformats.org/markup-compatibility/2006">
        <mc:Choice xmlns:a14="http://schemas.microsoft.com/office/drawing/2010/main" Requires="a14">
          <p:sp>
            <p:nvSpPr>
              <p:cNvPr id="40" name="Oval Callout 39"/>
              <p:cNvSpPr/>
              <p:nvPr/>
            </p:nvSpPr>
            <p:spPr>
              <a:xfrm>
                <a:off x="4195982" y="3480757"/>
                <a:ext cx="4495837" cy="1447869"/>
              </a:xfrm>
              <a:prstGeom prst="wedgeEllipseCallout">
                <a:avLst>
                  <a:gd name="adj1" fmla="val 18131"/>
                  <a:gd name="adj2" fmla="val -108603"/>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C00000"/>
                    </a:solidFill>
                  </a:rPr>
                  <a:t>BUT</a:t>
                </a:r>
                <a:r>
                  <a:rPr lang="en-US" sz="2400" dirty="0" smtClean="0">
                    <a:solidFill>
                      <a:schemeClr val="tx1"/>
                    </a:solidFill>
                  </a:rPr>
                  <a:t>, </a:t>
                </a:r>
                <a14:m>
                  <m:oMath xmlns:m="http://schemas.openxmlformats.org/officeDocument/2006/math">
                    <m:r>
                      <a:rPr lang="en-US" sz="2400" b="0" i="1" dirty="0" smtClean="0">
                        <a:solidFill>
                          <a:schemeClr val="tx1"/>
                        </a:solidFill>
                        <a:latin typeface="Cambria Math" panose="02040503050406030204" pitchFamily="18" charset="0"/>
                      </a:rPr>
                      <m:t>𝑖</m:t>
                    </m:r>
                    <m:sSup>
                      <m:sSupPr>
                        <m:ctrlPr>
                          <a:rPr lang="en-US" sz="2400" b="0" i="1" dirty="0" smtClean="0">
                            <a:solidFill>
                              <a:schemeClr val="tx1"/>
                            </a:solidFill>
                            <a:latin typeface="Cambria Math" panose="02040503050406030204" pitchFamily="18" charset="0"/>
                          </a:rPr>
                        </m:ctrlPr>
                      </m:sSupPr>
                      <m:e>
                        <m:r>
                          <a:rPr lang="en-US" sz="2400" b="0" i="1" dirty="0" smtClean="0">
                            <a:solidFill>
                              <a:schemeClr val="tx1"/>
                            </a:solidFill>
                            <a:latin typeface="Cambria Math" panose="02040503050406030204" pitchFamily="18" charset="0"/>
                          </a:rPr>
                          <m:t>𝑑</m:t>
                        </m:r>
                      </m:e>
                      <m:sup>
                        <m:r>
                          <a:rPr lang="en-US" sz="2400" b="0" i="1" dirty="0" smtClean="0">
                            <a:solidFill>
                              <a:schemeClr val="tx1"/>
                            </a:solidFill>
                            <a:latin typeface="Cambria Math" panose="02040503050406030204" pitchFamily="18" charset="0"/>
                          </a:rPr>
                          <m:t>∗</m:t>
                        </m:r>
                      </m:sup>
                    </m:sSup>
                  </m:oMath>
                </a14:m>
                <a:r>
                  <a:rPr lang="en-US" sz="2400" dirty="0" smtClean="0">
                    <a:solidFill>
                      <a:schemeClr val="tx1"/>
                    </a:solidFill>
                  </a:rPr>
                  <a:t> should not be able to run P on </a:t>
                </a:r>
                <a14:m>
                  <m:oMath xmlns:m="http://schemas.openxmlformats.org/officeDocument/2006/math">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𝑖𝑑</m:t>
                        </m:r>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r>
                              <a:rPr lang="en-US" sz="2400" b="0" i="1" smtClean="0">
                                <a:solidFill>
                                  <a:schemeClr val="tx1"/>
                                </a:solidFill>
                                <a:latin typeface="Cambria Math" panose="02040503050406030204" pitchFamily="18" charset="0"/>
                              </a:rPr>
                              <m:t>𝑥</m:t>
                            </m:r>
                          </m:e>
                          <m:sup>
                            <m:r>
                              <a:rPr lang="en-US" sz="2400" b="0" i="1" smtClean="0">
                                <a:solidFill>
                                  <a:schemeClr val="tx1"/>
                                </a:solidFill>
                                <a:latin typeface="Cambria Math" panose="02040503050406030204" pitchFamily="18" charset="0"/>
                              </a:rPr>
                              <m:t>∗</m:t>
                            </m:r>
                          </m:sup>
                        </m:sSup>
                      </m:e>
                    </m:d>
                  </m:oMath>
                </a14:m>
                <a:endParaRPr lang="en-US" sz="2400" dirty="0">
                  <a:solidFill>
                    <a:schemeClr val="tx1"/>
                  </a:solidFill>
                </a:endParaRPr>
              </a:p>
            </p:txBody>
          </p:sp>
        </mc:Choice>
        <mc:Fallback>
          <p:sp>
            <p:nvSpPr>
              <p:cNvPr id="40" name="Oval Callout 39"/>
              <p:cNvSpPr>
                <a:spLocks noRot="1" noChangeAspect="1" noMove="1" noResize="1" noEditPoints="1" noAdjustHandles="1" noChangeArrowheads="1" noChangeShapeType="1" noTextEdit="1"/>
              </p:cNvSpPr>
              <p:nvPr/>
            </p:nvSpPr>
            <p:spPr>
              <a:xfrm>
                <a:off x="4195982" y="3480757"/>
                <a:ext cx="4495837" cy="1447869"/>
              </a:xfrm>
              <a:prstGeom prst="wedgeEllipseCallout">
                <a:avLst>
                  <a:gd name="adj1" fmla="val 18131"/>
                  <a:gd name="adj2" fmla="val -108603"/>
                </a:avLst>
              </a:prstGeom>
              <a:blipFill rotWithShape="0">
                <a:blip r:embed="rId13"/>
                <a:stretch>
                  <a:fillRect/>
                </a:stretch>
              </a:blipFill>
              <a:ln>
                <a:solidFill>
                  <a:srgbClr val="00B050"/>
                </a:solidFill>
              </a:ln>
            </p:spPr>
            <p:txBody>
              <a:bodyPr/>
              <a:lstStyle/>
              <a:p>
                <a:r>
                  <a:rPr lang="en-US">
                    <a:noFill/>
                  </a:rPr>
                  <a:t> </a:t>
                </a:r>
              </a:p>
            </p:txBody>
          </p:sp>
        </mc:Fallback>
      </mc:AlternateContent>
    </p:spTree>
    <p:extLst>
      <p:ext uri="{BB962C8B-B14F-4D97-AF65-F5344CB8AC3E}">
        <p14:creationId xmlns:p14="http://schemas.microsoft.com/office/powerpoint/2010/main" val="746764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42"/>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3" grpId="0" animBg="1"/>
      <p:bldP spid="52" grpId="0" animBg="1"/>
      <p:bldP spid="51" grpId="0" animBg="1"/>
      <p:bldP spid="53" grpId="0" animBg="1"/>
      <p:bldP spid="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Callout 31"/>
          <p:cNvSpPr/>
          <p:nvPr/>
        </p:nvSpPr>
        <p:spPr>
          <a:xfrm>
            <a:off x="4277887" y="1031714"/>
            <a:ext cx="4587240" cy="1512643"/>
          </a:xfrm>
          <a:prstGeom prst="wedgeEllipseCallout">
            <a:avLst>
              <a:gd name="adj1" fmla="val -56677"/>
              <a:gd name="adj2" fmla="val 51330"/>
            </a:avLst>
          </a:prstGeom>
          <a:solidFill>
            <a:schemeClr val="bg1"/>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C00000"/>
                </a:solidFill>
              </a:rPr>
              <a:t>Goal 2:</a:t>
            </a:r>
            <a:r>
              <a:rPr lang="en-US" sz="2400" b="1" dirty="0" smtClean="0">
                <a:solidFill>
                  <a:schemeClr val="tx1"/>
                </a:solidFill>
              </a:rPr>
              <a:t> </a:t>
            </a:r>
            <a:r>
              <a:rPr lang="en-US" sz="2400" dirty="0" smtClean="0">
                <a:solidFill>
                  <a:schemeClr val="tx1"/>
                </a:solidFill>
              </a:rPr>
              <a:t>Secure authentication to obfuscated Program</a:t>
            </a:r>
            <a:endParaRPr lang="en-US" sz="2400" b="1" dirty="0">
              <a:solidFill>
                <a:schemeClr val="tx1"/>
              </a:solidFill>
            </a:endParaRPr>
          </a:p>
        </p:txBody>
      </p:sp>
      <p:sp>
        <p:nvSpPr>
          <p:cNvPr id="5" name="Title 1"/>
          <p:cNvSpPr txBox="1">
            <a:spLocks/>
          </p:cNvSpPr>
          <p:nvPr/>
        </p:nvSpPr>
        <p:spPr>
          <a:xfrm>
            <a:off x="0" y="-12880"/>
            <a:ext cx="9144000" cy="1246909"/>
          </a:xfrm>
          <a:prstGeom prst="rect">
            <a:avLst/>
          </a:prstGeom>
          <a:effectLst/>
        </p:spPr>
        <p:txBody>
          <a:bodyPr vert="horz" lIns="91440" tIns="45720" rIns="91440" bIns="45720" rtlCol="0" anchor="ctr" anchorCtr="0">
            <a:noAutofit/>
          </a:bodyPr>
          <a:lst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200" b="0" i="0" u="none" strike="noStrike" kern="1200" cap="none" spc="0" normalizeH="0" baseline="0" noProof="0" dirty="0" smtClean="0">
                <a:ln>
                  <a:noFill/>
                </a:ln>
                <a:solidFill>
                  <a:srgbClr val="000099"/>
                </a:solidFill>
                <a:effectLst>
                  <a:outerShdw blurRad="38100" dist="12700" algn="l" rotWithShape="0">
                    <a:prstClr val="black">
                      <a:alpha val="40000"/>
                    </a:prstClr>
                  </a:outerShdw>
                </a:effectLst>
                <a:uLnTx/>
                <a:uFillTx/>
                <a:latin typeface="Calisto MT"/>
                <a:ea typeface="+mj-ea"/>
                <a:cs typeface="+mj-cs"/>
              </a:rPr>
              <a:t>Main Challenges</a:t>
            </a:r>
            <a:endParaRPr kumimoji="0" lang="en-US" sz="4200" b="0" i="1" u="none" strike="noStrike" kern="1200" cap="none" spc="0" normalizeH="0" baseline="0" noProof="0" dirty="0">
              <a:ln>
                <a:noFill/>
              </a:ln>
              <a:solidFill>
                <a:srgbClr val="000099"/>
              </a:solidFill>
              <a:effectLst/>
              <a:uLnTx/>
              <a:uFillTx/>
              <a:latin typeface="Calisto MT"/>
              <a:ea typeface="+mj-ea"/>
              <a:cs typeface="+mj-cs"/>
            </a:endParaRPr>
          </a:p>
        </p:txBody>
      </p:sp>
      <p:grpSp>
        <p:nvGrpSpPr>
          <p:cNvPr id="25" name="Group 24"/>
          <p:cNvGrpSpPr/>
          <p:nvPr/>
        </p:nvGrpSpPr>
        <p:grpSpPr>
          <a:xfrm>
            <a:off x="1249251" y="2771682"/>
            <a:ext cx="6970012" cy="3527215"/>
            <a:chOff x="1249251" y="2771682"/>
            <a:chExt cx="6970012" cy="3527215"/>
          </a:xfrm>
        </p:grpSpPr>
        <p:grpSp>
          <p:nvGrpSpPr>
            <p:cNvPr id="22" name="Group 21"/>
            <p:cNvGrpSpPr/>
            <p:nvPr/>
          </p:nvGrpSpPr>
          <p:grpSpPr>
            <a:xfrm>
              <a:off x="1249251" y="2771682"/>
              <a:ext cx="6970012" cy="3527215"/>
              <a:chOff x="1249251" y="2771682"/>
              <a:chExt cx="6970012" cy="3527215"/>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65751" y="2771682"/>
                <a:ext cx="2897168" cy="1653743"/>
              </a:xfrm>
              <a:prstGeom prst="rect">
                <a:avLst/>
              </a:prstGeom>
            </p:spPr>
          </p:pic>
          <p:pic>
            <p:nvPicPr>
              <p:cNvPr id="7" name="Picture 6"/>
              <p:cNvPicPr>
                <a:picLocks noChangeAspect="1" noChangeArrowheads="1"/>
              </p:cNvPicPr>
              <p:nvPr/>
            </p:nvPicPr>
            <p:blipFill>
              <a:blip r:embed="rId4"/>
              <a:srcRect/>
              <a:stretch>
                <a:fillRect/>
              </a:stretch>
            </p:blipFill>
            <p:spPr bwMode="auto">
              <a:xfrm>
                <a:off x="1542523" y="4686355"/>
                <a:ext cx="673524" cy="1072955"/>
              </a:xfrm>
              <a:prstGeom prst="rect">
                <a:avLst/>
              </a:prstGeom>
              <a:noFill/>
              <a:ln w="12700" cap="flat">
                <a:noFill/>
                <a:miter lim="800000"/>
                <a:headEnd/>
                <a:tailEnd/>
              </a:ln>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38946" y="5205091"/>
                <a:ext cx="685879" cy="6366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5264606" y="318692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mc:Choice xmlns:a14="http://schemas.microsoft.com/office/drawing/2010/main" Requires="a14">
              <p:sp>
                <p:nvSpPr>
                  <p:cNvPr id="10" name="TextBox 9"/>
                  <p:cNvSpPr txBox="1"/>
                  <p:nvPr/>
                </p:nvSpPr>
                <p:spPr>
                  <a:xfrm>
                    <a:off x="7277031" y="4635737"/>
                    <a:ext cx="407997"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dirty="0" smtClean="0">
                              <a:solidFill>
                                <a:srgbClr val="008000"/>
                              </a:solidFill>
                              <a:latin typeface="Cambria Math" panose="02040503050406030204" pitchFamily="18" charset="0"/>
                            </a:rPr>
                            <m:t>𝑥</m:t>
                          </m:r>
                        </m:oMath>
                      </m:oMathPara>
                    </a14:m>
                    <a:endParaRPr lang="en-US" sz="2200" dirty="0">
                      <a:solidFill>
                        <a:srgbClr val="008000"/>
                      </a:solidFill>
                    </a:endParaRPr>
                  </a:p>
                </p:txBody>
              </p:sp>
            </mc:Choice>
            <mc:Fallback>
              <p:sp>
                <p:nvSpPr>
                  <p:cNvPr id="10" name="TextBox 9"/>
                  <p:cNvSpPr txBox="1">
                    <a:spLocks noRot="1" noChangeAspect="1" noMove="1" noResize="1" noEditPoints="1" noAdjustHandles="1" noChangeArrowheads="1" noChangeShapeType="1" noTextEdit="1"/>
                  </p:cNvSpPr>
                  <p:nvPr/>
                </p:nvSpPr>
                <p:spPr>
                  <a:xfrm>
                    <a:off x="7277031" y="4635737"/>
                    <a:ext cx="407997" cy="430887"/>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p:cNvSpPr txBox="1"/>
                  <p:nvPr/>
                </p:nvSpPr>
                <p:spPr>
                  <a:xfrm>
                    <a:off x="7619227" y="5775677"/>
                    <a:ext cx="600036"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rgbClr val="008000"/>
                              </a:solidFill>
                              <a:latin typeface="Cambria Math" panose="02040503050406030204" pitchFamily="18" charset="0"/>
                            </a:rPr>
                            <m:t>𝑖𝑑</m:t>
                          </m:r>
                        </m:oMath>
                      </m:oMathPara>
                    </a14:m>
                    <a:endParaRPr lang="en-US" sz="2800" dirty="0">
                      <a:solidFill>
                        <a:srgbClr val="008000"/>
                      </a:solidFill>
                    </a:endParaRPr>
                  </a:p>
                </p:txBody>
              </p:sp>
            </mc:Choice>
            <mc:Fallback>
              <p:sp>
                <p:nvSpPr>
                  <p:cNvPr id="11" name="TextBox 10"/>
                  <p:cNvSpPr txBox="1">
                    <a:spLocks noRot="1" noChangeAspect="1" noMove="1" noResize="1" noEditPoints="1" noAdjustHandles="1" noChangeArrowheads="1" noChangeShapeType="1" noTextEdit="1"/>
                  </p:cNvSpPr>
                  <p:nvPr/>
                </p:nvSpPr>
                <p:spPr>
                  <a:xfrm>
                    <a:off x="7619227" y="5775677"/>
                    <a:ext cx="600036" cy="523220"/>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p:cNvSpPr txBox="1"/>
                  <p:nvPr/>
                </p:nvSpPr>
                <p:spPr>
                  <a:xfrm>
                    <a:off x="6897470" y="5061377"/>
                    <a:ext cx="444352" cy="7694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solidFill>
                                <a:srgbClr val="008000"/>
                              </a:solidFill>
                              <a:latin typeface="Cambria Math" panose="02040503050406030204" pitchFamily="18" charset="0"/>
                            </a:rPr>
                            <m:t>𝑦</m:t>
                          </m:r>
                        </m:oMath>
                      </m:oMathPara>
                    </a14:m>
                    <a:endParaRPr lang="en-US" sz="2200" b="0" dirty="0" smtClean="0">
                      <a:solidFill>
                        <a:srgbClr val="008000"/>
                      </a:solidFill>
                    </a:endParaRPr>
                  </a:p>
                  <a:p>
                    <a:pPr/>
                    <a:endParaRPr lang="en-US" sz="2200" dirty="0">
                      <a:solidFill>
                        <a:srgbClr val="008000"/>
                      </a:solidFill>
                    </a:endParaRPr>
                  </a:p>
                </p:txBody>
              </p:sp>
            </mc:Choice>
            <mc:Fallback>
              <p:sp>
                <p:nvSpPr>
                  <p:cNvPr id="12" name="TextBox 11"/>
                  <p:cNvSpPr txBox="1">
                    <a:spLocks noRot="1" noChangeAspect="1" noMove="1" noResize="1" noEditPoints="1" noAdjustHandles="1" noChangeArrowheads="1" noChangeShapeType="1" noTextEdit="1"/>
                  </p:cNvSpPr>
                  <p:nvPr/>
                </p:nvSpPr>
                <p:spPr>
                  <a:xfrm>
                    <a:off x="6897470" y="5061377"/>
                    <a:ext cx="444352" cy="769441"/>
                  </a:xfrm>
                  <a:prstGeom prst="rect">
                    <a:avLst/>
                  </a:prstGeom>
                  <a:blipFill rotWithShape="0">
                    <a:blip r:embed="rId8"/>
                    <a:stretch>
                      <a:fillRect/>
                    </a:stretch>
                  </a:blipFill>
                </p:spPr>
                <p:txBody>
                  <a:bodyPr/>
                  <a:lstStyle/>
                  <a:p>
                    <a:r>
                      <a:rPr lang="en-US">
                        <a:noFill/>
                      </a:rPr>
                      <a:t> </a:t>
                    </a:r>
                  </a:p>
                </p:txBody>
              </p:sp>
            </mc:Fallback>
          </mc:AlternateContent>
          <p:sp>
            <p:nvSpPr>
              <p:cNvPr id="13" name="TextBox 12"/>
              <p:cNvSpPr txBox="1"/>
              <p:nvPr/>
            </p:nvSpPr>
            <p:spPr>
              <a:xfrm>
                <a:off x="1249251" y="5848082"/>
                <a:ext cx="1244201" cy="337889"/>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14" name="Straight Arrow Connector 13"/>
              <p:cNvCxnSpPr/>
              <p:nvPr/>
            </p:nvCxnSpPr>
            <p:spPr>
              <a:xfrm flipV="1">
                <a:off x="2146024" y="3908860"/>
                <a:ext cx="1224009" cy="72687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246665" y="381738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cxnSp>
            <p:nvCxnSpPr>
              <p:cNvPr id="16" name="Straight Arrow Connector 15"/>
              <p:cNvCxnSpPr/>
              <p:nvPr/>
            </p:nvCxnSpPr>
            <p:spPr>
              <a:xfrm flipH="1" flipV="1">
                <a:off x="6146200" y="4037373"/>
                <a:ext cx="995550" cy="56935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727699" y="4267797"/>
                <a:ext cx="1297598" cy="70912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23" name="Left-Right Arrow 22"/>
            <p:cNvSpPr/>
            <p:nvPr/>
          </p:nvSpPr>
          <p:spPr>
            <a:xfrm>
              <a:off x="3686429" y="5205091"/>
              <a:ext cx="1681550" cy="312664"/>
            </a:xfrm>
            <a:prstGeom prst="leftRightArrow">
              <a:avLst/>
            </a:prstGeom>
            <a:solidFill>
              <a:srgbClr val="99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3567128" y="5615374"/>
              <a:ext cx="1979260" cy="430887"/>
            </a:xfrm>
            <a:prstGeom prst="rect">
              <a:avLst/>
            </a:prstGeom>
            <a:noFill/>
          </p:spPr>
          <p:txBody>
            <a:bodyPr wrap="none" rtlCol="0">
              <a:spAutoFit/>
            </a:bodyPr>
            <a:lstStyle/>
            <a:p>
              <a:r>
                <a:rPr lang="en-US" sz="2200" dirty="0" smtClean="0">
                  <a:solidFill>
                    <a:srgbClr val="C00000"/>
                  </a:solidFill>
                </a:rPr>
                <a:t>Authentication</a:t>
              </a:r>
              <a:endParaRPr lang="en-US" sz="2200" dirty="0">
                <a:solidFill>
                  <a:srgbClr val="C00000"/>
                </a:solidFill>
              </a:endParaRPr>
            </a:p>
          </p:txBody>
        </p:sp>
      </p:grpSp>
      <p:grpSp>
        <p:nvGrpSpPr>
          <p:cNvPr id="28" name="Group 27"/>
          <p:cNvGrpSpPr/>
          <p:nvPr/>
        </p:nvGrpSpPr>
        <p:grpSpPr>
          <a:xfrm>
            <a:off x="4151162" y="2782216"/>
            <a:ext cx="752083" cy="349781"/>
            <a:chOff x="7226098" y="1182523"/>
            <a:chExt cx="1614323" cy="658046"/>
          </a:xfrm>
        </p:grpSpPr>
        <p:sp>
          <p:nvSpPr>
            <p:cNvPr id="29" name="Freeform 28"/>
            <p:cNvSpPr>
              <a:spLocks/>
            </p:cNvSpPr>
            <p:nvPr/>
          </p:nvSpPr>
          <p:spPr bwMode="auto">
            <a:xfrm rot="1010604">
              <a:off x="7226098" y="1248396"/>
              <a:ext cx="544022" cy="502759"/>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b="1"/>
            </a:p>
          </p:txBody>
        </p:sp>
        <p:sp>
          <p:nvSpPr>
            <p:cNvPr id="30" name="Freeform 29"/>
            <p:cNvSpPr>
              <a:spLocks/>
            </p:cNvSpPr>
            <p:nvPr/>
          </p:nvSpPr>
          <p:spPr bwMode="auto">
            <a:xfrm rot="21080902">
              <a:off x="8301568" y="1182523"/>
              <a:ext cx="538853" cy="658046"/>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a:p>
          </p:txBody>
        </p:sp>
      </p:grpSp>
      <p:sp>
        <p:nvSpPr>
          <p:cNvPr id="31" name="Oval Callout 30"/>
          <p:cNvSpPr/>
          <p:nvPr/>
        </p:nvSpPr>
        <p:spPr>
          <a:xfrm>
            <a:off x="235280" y="959519"/>
            <a:ext cx="4587240" cy="1512643"/>
          </a:xfrm>
          <a:prstGeom prst="wedgeEllipseCallout">
            <a:avLst>
              <a:gd name="adj1" fmla="val -56677"/>
              <a:gd name="adj2" fmla="val 51330"/>
            </a:avLst>
          </a:prstGeom>
          <a:solidFill>
            <a:schemeClr val="bg1"/>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C00000"/>
                </a:solidFill>
              </a:rPr>
              <a:t>Goal 1:</a:t>
            </a:r>
            <a:r>
              <a:rPr lang="en-US" sz="2400" b="1" dirty="0" smtClean="0">
                <a:solidFill>
                  <a:schemeClr val="tx1"/>
                </a:solidFill>
              </a:rPr>
              <a:t> </a:t>
            </a:r>
            <a:r>
              <a:rPr lang="en-US" sz="2400" dirty="0" smtClean="0">
                <a:solidFill>
                  <a:schemeClr val="tx1"/>
                </a:solidFill>
              </a:rPr>
              <a:t>Secure communication with obfuscated program</a:t>
            </a:r>
            <a:endParaRPr lang="en-US" sz="2400" b="1" dirty="0">
              <a:solidFill>
                <a:schemeClr val="tx1"/>
              </a:solidFill>
            </a:endParaRPr>
          </a:p>
        </p:txBody>
      </p:sp>
      <p:grpSp>
        <p:nvGrpSpPr>
          <p:cNvPr id="33" name="Group 32"/>
          <p:cNvGrpSpPr/>
          <p:nvPr/>
        </p:nvGrpSpPr>
        <p:grpSpPr>
          <a:xfrm>
            <a:off x="2492505" y="2923555"/>
            <a:ext cx="1170023" cy="745750"/>
            <a:chOff x="3132355" y="2329084"/>
            <a:chExt cx="1170023" cy="745750"/>
          </a:xfrm>
        </p:grpSpPr>
        <mc:AlternateContent xmlns:mc="http://schemas.openxmlformats.org/markup-compatibility/2006" xmlns:a14="http://schemas.microsoft.com/office/drawing/2010/main">
          <mc:Choice Requires="a14">
            <p:sp>
              <p:nvSpPr>
                <p:cNvPr id="34" name="TextBox 33"/>
                <p:cNvSpPr txBox="1"/>
                <p:nvPr/>
              </p:nvSpPr>
              <p:spPr>
                <a:xfrm>
                  <a:off x="3622192" y="2613169"/>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622192" y="2613169"/>
                  <a:ext cx="680186" cy="461665"/>
                </a:xfrm>
                <a:prstGeom prst="rect">
                  <a:avLst/>
                </a:prstGeom>
                <a:blipFill rotWithShape="0">
                  <a:blip r:embed="rId10"/>
                  <a:stretch>
                    <a:fillRect/>
                  </a:stretch>
                </a:blipFill>
              </p:spPr>
              <p:txBody>
                <a:bodyPr/>
                <a:lstStyle/>
                <a:p>
                  <a:r>
                    <a:rPr lang="en-US">
                      <a:noFill/>
                    </a:rPr>
                    <a:t> </a:t>
                  </a:r>
                </a:p>
              </p:txBody>
            </p:sp>
          </mc:Fallback>
        </mc:AlternateContent>
        <p:grpSp>
          <p:nvGrpSpPr>
            <p:cNvPr id="35" name="Group 34"/>
            <p:cNvGrpSpPr/>
            <p:nvPr/>
          </p:nvGrpSpPr>
          <p:grpSpPr>
            <a:xfrm>
              <a:off x="3132355" y="2329084"/>
              <a:ext cx="829196" cy="724970"/>
              <a:chOff x="2944236" y="4046319"/>
              <a:chExt cx="829196" cy="724970"/>
            </a:xfrm>
          </p:grpSpPr>
          <p:pic>
            <p:nvPicPr>
              <p:cNvPr id="36" name="Picture 2" descr="C:\Users\elette\AppData\Local\Microsoft\Windows\Temporary Internet Files\Content.IE5\ZP3ZWNWF\MC900434865[1].png"/>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37"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38"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p:spTree>
    <p:extLst>
      <p:ext uri="{BB962C8B-B14F-4D97-AF65-F5344CB8AC3E}">
        <p14:creationId xmlns:p14="http://schemas.microsoft.com/office/powerpoint/2010/main" val="69908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200" dirty="0" smtClean="0">
                <a:solidFill>
                  <a:srgbClr val="000099"/>
                </a:solidFill>
                <a:effectLst>
                  <a:outerShdw blurRad="38100" dist="12700" algn="l" rotWithShape="0">
                    <a:prstClr val="black">
                      <a:alpha val="40000"/>
                    </a:prstClr>
                  </a:outerShdw>
                </a:effectLst>
                <a:latin typeface="Calisto MT"/>
              </a:rPr>
              <a:t>Main Idea</a:t>
            </a:r>
            <a:endParaRPr lang="en-US" dirty="0"/>
          </a:p>
        </p:txBody>
      </p:sp>
      <p:sp>
        <p:nvSpPr>
          <p:cNvPr id="6" name="Rectangle 5"/>
          <p:cNvSpPr/>
          <p:nvPr/>
        </p:nvSpPr>
        <p:spPr>
          <a:xfrm>
            <a:off x="329184" y="2025654"/>
            <a:ext cx="8485632" cy="364992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rPr>
              <a:t>Novel technique to </a:t>
            </a:r>
          </a:p>
          <a:p>
            <a:pPr algn="ctr"/>
            <a:r>
              <a:rPr lang="en-US" sz="3600" i="1" dirty="0">
                <a:solidFill>
                  <a:srgbClr val="C00000"/>
                </a:solidFill>
              </a:rPr>
              <a:t>s</a:t>
            </a:r>
            <a:r>
              <a:rPr lang="en-US" sz="3600" i="1" dirty="0" smtClean="0">
                <a:solidFill>
                  <a:srgbClr val="C00000"/>
                </a:solidFill>
              </a:rPr>
              <a:t>ecurely</a:t>
            </a:r>
            <a:r>
              <a:rPr lang="en-US" sz="3600" dirty="0" smtClean="0">
                <a:solidFill>
                  <a:srgbClr val="C00000"/>
                </a:solidFill>
              </a:rPr>
              <a:t> </a:t>
            </a:r>
            <a:r>
              <a:rPr lang="en-US" sz="3600" dirty="0" smtClean="0">
                <a:solidFill>
                  <a:schemeClr val="tx2">
                    <a:lumMod val="75000"/>
                  </a:schemeClr>
                </a:solidFill>
              </a:rPr>
              <a:t>authenticate </a:t>
            </a:r>
            <a:r>
              <a:rPr lang="en-US" sz="3600" dirty="0" smtClean="0">
                <a:solidFill>
                  <a:schemeClr val="tx2">
                    <a:lumMod val="75000"/>
                  </a:schemeClr>
                </a:solidFill>
              </a:rPr>
              <a:t>+ </a:t>
            </a:r>
            <a:r>
              <a:rPr lang="en-US" sz="3600" dirty="0" smtClean="0">
                <a:solidFill>
                  <a:schemeClr val="tx2">
                    <a:lumMod val="75000"/>
                  </a:schemeClr>
                </a:solidFill>
              </a:rPr>
              <a:t>communicate</a:t>
            </a:r>
            <a:endParaRPr lang="en-US" sz="3600" dirty="0" smtClean="0">
              <a:solidFill>
                <a:schemeClr val="tx2">
                  <a:lumMod val="75000"/>
                </a:schemeClr>
              </a:solidFill>
            </a:endParaRPr>
          </a:p>
          <a:p>
            <a:pPr algn="ctr"/>
            <a:r>
              <a:rPr lang="en-US" sz="3600" dirty="0" smtClean="0">
                <a:solidFill>
                  <a:schemeClr val="tx1"/>
                </a:solidFill>
              </a:rPr>
              <a:t>with an </a:t>
            </a:r>
            <a:r>
              <a:rPr lang="en-US" sz="3600" dirty="0" smtClean="0">
                <a:solidFill>
                  <a:srgbClr val="1A8837"/>
                </a:solidFill>
              </a:rPr>
              <a:t>Obfuscated program </a:t>
            </a:r>
          </a:p>
          <a:p>
            <a:pPr algn="ctr"/>
            <a:r>
              <a:rPr lang="en-US" sz="3600" dirty="0" smtClean="0">
                <a:solidFill>
                  <a:schemeClr val="tx1"/>
                </a:solidFill>
              </a:rPr>
              <a:t>while</a:t>
            </a:r>
            <a:r>
              <a:rPr lang="en-US" sz="3600" dirty="0" smtClean="0">
                <a:solidFill>
                  <a:srgbClr val="008000"/>
                </a:solidFill>
              </a:rPr>
              <a:t> </a:t>
            </a:r>
            <a:r>
              <a:rPr lang="en-US" sz="3600" dirty="0" smtClean="0">
                <a:solidFill>
                  <a:srgbClr val="C00000"/>
                </a:solidFill>
              </a:rPr>
              <a:t>hiding them from the cloud </a:t>
            </a:r>
          </a:p>
          <a:p>
            <a:pPr algn="ctr"/>
            <a:r>
              <a:rPr lang="en-US" sz="3600" dirty="0" smtClean="0">
                <a:solidFill>
                  <a:schemeClr val="tx1"/>
                </a:solidFill>
              </a:rPr>
              <a:t>who holds the program</a:t>
            </a:r>
            <a:endParaRPr lang="en-US" sz="2400" dirty="0">
              <a:solidFill>
                <a:schemeClr val="tx1"/>
              </a:solidFill>
            </a:endParaRPr>
          </a:p>
        </p:txBody>
      </p:sp>
    </p:spTree>
    <p:extLst>
      <p:ext uri="{BB962C8B-B14F-4D97-AF65-F5344CB8AC3E}">
        <p14:creationId xmlns:p14="http://schemas.microsoft.com/office/powerpoint/2010/main" val="1715354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4E5484A-738A-44F0-BC16-06A5BE31993A}" type="slidenum">
              <a:rPr lang="en-US" smtClean="0">
                <a:solidFill>
                  <a:prstClr val="black">
                    <a:tint val="75000"/>
                  </a:prstClr>
                </a:solidFill>
              </a:rPr>
              <a:pPr/>
              <a:t>18</a:t>
            </a:fld>
            <a:endParaRPr lang="en-US">
              <a:solidFill>
                <a:prstClr val="black">
                  <a:tint val="75000"/>
                </a:prstClr>
              </a:solidFill>
            </a:endParaRPr>
          </a:p>
        </p:txBody>
      </p:sp>
      <p:sp>
        <p:nvSpPr>
          <p:cNvPr id="5" name="Title 1"/>
          <p:cNvSpPr txBox="1">
            <a:spLocks/>
          </p:cNvSpPr>
          <p:nvPr/>
        </p:nvSpPr>
        <p:spPr>
          <a:xfrm>
            <a:off x="0" y="2648606"/>
            <a:ext cx="9144000" cy="1246909"/>
          </a:xfrm>
          <a:prstGeom prst="rect">
            <a:avLst/>
          </a:prstGeom>
        </p:spPr>
        <p:txBody>
          <a:bodyPr>
            <a:noAutofit/>
          </a:bodyPr>
          <a:lst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z="4200" dirty="0" smtClean="0">
                <a:solidFill>
                  <a:srgbClr val="000099"/>
                </a:solidFill>
              </a:rPr>
              <a:t>Relationship to Other Models</a:t>
            </a:r>
            <a:br>
              <a:rPr lang="en-US" sz="4200" dirty="0" smtClean="0">
                <a:solidFill>
                  <a:srgbClr val="000099"/>
                </a:solidFill>
              </a:rPr>
            </a:br>
            <a:endParaRPr lang="en-US" sz="4200" i="1" dirty="0">
              <a:solidFill>
                <a:srgbClr val="000099"/>
              </a:solidFill>
              <a:effectLst/>
            </a:endParaRPr>
          </a:p>
        </p:txBody>
      </p:sp>
    </p:spTree>
    <p:extLst>
      <p:ext uri="{BB962C8B-B14F-4D97-AF65-F5344CB8AC3E}">
        <p14:creationId xmlns:p14="http://schemas.microsoft.com/office/powerpoint/2010/main" val="42097174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Relationship to Other Models:</a:t>
            </a:r>
            <a:br>
              <a:rPr lang="en-US" sz="4200" dirty="0" smtClean="0">
                <a:solidFill>
                  <a:srgbClr val="000099"/>
                </a:solidFill>
              </a:rPr>
            </a:br>
            <a:r>
              <a:rPr lang="en-US" sz="4200" dirty="0" smtClean="0">
                <a:solidFill>
                  <a:srgbClr val="000099"/>
                </a:solidFill>
              </a:rPr>
              <a:t>Delegation of Computation</a:t>
            </a:r>
            <a:endParaRPr lang="en-US" sz="4200" i="1" dirty="0">
              <a:solidFill>
                <a:srgbClr val="000099"/>
              </a:solidFill>
              <a:effectLst/>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963755" y="2625748"/>
            <a:ext cx="2519140" cy="1585885"/>
          </a:xfrm>
          <a:prstGeom prst="rect">
            <a:avLst/>
          </a:prstGeom>
        </p:spPr>
      </p:pic>
      <p:pic>
        <p:nvPicPr>
          <p:cNvPr id="5" name="Picture 4"/>
          <p:cNvPicPr>
            <a:picLocks noChangeAspect="1" noChangeArrowheads="1"/>
          </p:cNvPicPr>
          <p:nvPr/>
        </p:nvPicPr>
        <p:blipFill>
          <a:blip r:embed="rId4"/>
          <a:srcRect/>
          <a:stretch>
            <a:fillRect/>
          </a:stretch>
        </p:blipFill>
        <p:spPr bwMode="auto">
          <a:xfrm>
            <a:off x="2253395" y="2904226"/>
            <a:ext cx="585641" cy="1028929"/>
          </a:xfrm>
          <a:prstGeom prst="rect">
            <a:avLst/>
          </a:prstGeom>
          <a:noFill/>
          <a:ln w="12700" cap="flat">
            <a:noFill/>
            <a:miter lim="800000"/>
            <a:headEnd/>
            <a:tailEnd/>
          </a:ln>
        </p:spPr>
      </p:pic>
      <p:sp>
        <p:nvSpPr>
          <p:cNvPr id="6" name="Rounded Rectangle 5"/>
          <p:cNvSpPr/>
          <p:nvPr/>
        </p:nvSpPr>
        <p:spPr>
          <a:xfrm>
            <a:off x="1740109" y="1534570"/>
            <a:ext cx="5663782" cy="816497"/>
          </a:xfrm>
          <a:prstGeom prst="roundRect">
            <a:avLst/>
          </a:prstGeom>
          <a:solidFill>
            <a:srgbClr val="0BA5B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bg1"/>
                </a:solidFill>
              </a:rPr>
              <a:t>Outsourcing computation from </a:t>
            </a:r>
          </a:p>
          <a:p>
            <a:pPr algn="ctr"/>
            <a:r>
              <a:rPr lang="en-US" sz="2800" i="1" dirty="0" smtClean="0">
                <a:solidFill>
                  <a:schemeClr val="bg1"/>
                </a:solidFill>
              </a:rPr>
              <a:t>Weak Client </a:t>
            </a:r>
            <a:r>
              <a:rPr lang="en-US" sz="2800" dirty="0" smtClean="0">
                <a:solidFill>
                  <a:schemeClr val="bg1"/>
                </a:solidFill>
              </a:rPr>
              <a:t>to</a:t>
            </a:r>
            <a:r>
              <a:rPr lang="en-US" sz="2800" i="1" dirty="0" smtClean="0">
                <a:solidFill>
                  <a:schemeClr val="bg1"/>
                </a:solidFill>
              </a:rPr>
              <a:t> powerful cloud</a:t>
            </a:r>
            <a:endParaRPr lang="en-US" sz="2800" dirty="0">
              <a:solidFill>
                <a:schemeClr val="bg1"/>
              </a:solidFill>
            </a:endParaRPr>
          </a:p>
        </p:txBody>
      </p:sp>
      <p:cxnSp>
        <p:nvCxnSpPr>
          <p:cNvPr id="7" name="Straight Arrow Connector 6"/>
          <p:cNvCxnSpPr/>
          <p:nvPr/>
        </p:nvCxnSpPr>
        <p:spPr>
          <a:xfrm>
            <a:off x="3380965" y="3168507"/>
            <a:ext cx="1623392" cy="0"/>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332992" y="3700596"/>
            <a:ext cx="1671364" cy="0"/>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9" name="TextBox 8"/>
              <p:cNvSpPr txBox="1"/>
              <p:nvPr/>
            </p:nvSpPr>
            <p:spPr>
              <a:xfrm>
                <a:off x="3397708" y="3220016"/>
                <a:ext cx="1623392" cy="3471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𝑦</m:t>
                      </m:r>
                    </m:oMath>
                  </m:oMathPara>
                </a14:m>
                <a:endParaRPr lang="en-US" sz="2400" dirty="0"/>
              </a:p>
            </p:txBody>
          </p:sp>
        </mc:Choice>
        <mc:Fallback>
          <p:sp>
            <p:nvSpPr>
              <p:cNvPr id="9" name="TextBox 8"/>
              <p:cNvSpPr txBox="1">
                <a:spLocks noRot="1" noChangeAspect="1" noMove="1" noResize="1" noEditPoints="1" noAdjustHandles="1" noChangeArrowheads="1" noChangeShapeType="1" noTextEdit="1"/>
              </p:cNvSpPr>
              <p:nvPr/>
            </p:nvSpPr>
            <p:spPr>
              <a:xfrm>
                <a:off x="3397708" y="3220016"/>
                <a:ext cx="1623392" cy="347170"/>
              </a:xfrm>
              <a:prstGeom prst="rect">
                <a:avLst/>
              </a:prstGeom>
              <a:blipFill rotWithShape="0">
                <a:blip r:embed="rId5"/>
                <a:stretch>
                  <a:fillRect b="-49123"/>
                </a:stretch>
              </a:blipFill>
            </p:spPr>
            <p:txBody>
              <a:bodyPr/>
              <a:lstStyle/>
              <a:p>
                <a:r>
                  <a:rPr lang="en-US">
                    <a:noFill/>
                  </a:rPr>
                  <a:t> </a:t>
                </a:r>
              </a:p>
            </p:txBody>
          </p:sp>
        </mc:Fallback>
      </mc:AlternateContent>
      <p:grpSp>
        <p:nvGrpSpPr>
          <p:cNvPr id="10" name="Group 9"/>
          <p:cNvGrpSpPr/>
          <p:nvPr/>
        </p:nvGrpSpPr>
        <p:grpSpPr>
          <a:xfrm>
            <a:off x="2032259" y="4158397"/>
            <a:ext cx="1027913" cy="424790"/>
            <a:chOff x="3903377" y="5952868"/>
            <a:chExt cx="1399220" cy="564885"/>
          </a:xfrm>
        </p:grpSpPr>
        <p:sp>
          <p:nvSpPr>
            <p:cNvPr id="16" name="TextBox 15"/>
            <p:cNvSpPr txBox="1"/>
            <p:nvPr/>
          </p:nvSpPr>
          <p:spPr>
            <a:xfrm>
              <a:off x="4330643" y="5963755"/>
              <a:ext cx="525780" cy="553998"/>
            </a:xfrm>
            <a:prstGeom prst="rect">
              <a:avLst/>
            </a:prstGeom>
            <a:noFill/>
          </p:spPr>
          <p:txBody>
            <a:bodyPr wrap="square" rtlCol="0">
              <a:spAutoFit/>
            </a:bodyPr>
            <a:lstStyle/>
            <a:p>
              <a:pPr algn="ctr"/>
              <a:r>
                <a:rPr lang="en-US" sz="3000" b="1" dirty="0" smtClean="0">
                  <a:solidFill>
                    <a:srgbClr val="C00000"/>
                  </a:solidFill>
                </a:rPr>
                <a:t>,</a:t>
              </a:r>
              <a:endParaRPr lang="en-US" sz="3000" b="1" dirty="0">
                <a:solidFill>
                  <a:srgbClr val="C00000"/>
                </a:solidFill>
              </a:endParaRPr>
            </a:p>
          </p:txBody>
        </p:sp>
        <p:sp>
          <p:nvSpPr>
            <p:cNvPr id="17" name="Oval 16"/>
            <p:cNvSpPr/>
            <p:nvPr/>
          </p:nvSpPr>
          <p:spPr>
            <a:xfrm>
              <a:off x="4777578" y="5952868"/>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solidFill>
                    <a:schemeClr val="bg1"/>
                  </a:solidFill>
                </a:rPr>
                <a:t>x</a:t>
              </a:r>
              <a:endParaRPr lang="en-US" sz="2200" b="1" dirty="0">
                <a:solidFill>
                  <a:schemeClr val="bg1"/>
                </a:solidFill>
              </a:endParaRPr>
            </a:p>
          </p:txBody>
        </p:sp>
        <p:sp>
          <p:nvSpPr>
            <p:cNvPr id="18" name="Rectangle 17"/>
            <p:cNvSpPr/>
            <p:nvPr/>
          </p:nvSpPr>
          <p:spPr>
            <a:xfrm>
              <a:off x="3903377" y="5959364"/>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grpSp>
      <p:grpSp>
        <p:nvGrpSpPr>
          <p:cNvPr id="11" name="Group 10"/>
          <p:cNvGrpSpPr/>
          <p:nvPr/>
        </p:nvGrpSpPr>
        <p:grpSpPr>
          <a:xfrm>
            <a:off x="3663323" y="2647777"/>
            <a:ext cx="1058675" cy="419905"/>
            <a:chOff x="3393415" y="5805791"/>
            <a:chExt cx="1441094" cy="558389"/>
          </a:xfrm>
        </p:grpSpPr>
        <p:sp>
          <p:nvSpPr>
            <p:cNvPr id="13" name="TextBox 12"/>
            <p:cNvSpPr txBox="1"/>
            <p:nvPr/>
          </p:nvSpPr>
          <p:spPr>
            <a:xfrm>
              <a:off x="3864225" y="5810182"/>
              <a:ext cx="525780" cy="553998"/>
            </a:xfrm>
            <a:prstGeom prst="rect">
              <a:avLst/>
            </a:prstGeom>
            <a:noFill/>
          </p:spPr>
          <p:txBody>
            <a:bodyPr wrap="square" rtlCol="0">
              <a:spAutoFit/>
            </a:bodyPr>
            <a:lstStyle/>
            <a:p>
              <a:pPr algn="ctr"/>
              <a:r>
                <a:rPr lang="en-US" sz="3000" b="1" dirty="0" smtClean="0">
                  <a:solidFill>
                    <a:srgbClr val="C00000"/>
                  </a:solidFill>
                </a:rPr>
                <a:t>,</a:t>
              </a:r>
              <a:endParaRPr lang="en-US" sz="3000" b="1" dirty="0">
                <a:solidFill>
                  <a:srgbClr val="C00000"/>
                </a:solidFill>
              </a:endParaRPr>
            </a:p>
          </p:txBody>
        </p:sp>
        <p:sp>
          <p:nvSpPr>
            <p:cNvPr id="14" name="Oval 13"/>
            <p:cNvSpPr/>
            <p:nvPr/>
          </p:nvSpPr>
          <p:spPr>
            <a:xfrm>
              <a:off x="4309490" y="5811653"/>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solidFill>
                    <a:schemeClr val="bg1"/>
                  </a:solidFill>
                </a:rPr>
                <a:t>x</a:t>
              </a:r>
              <a:endParaRPr lang="en-US" sz="2200" b="1" dirty="0">
                <a:solidFill>
                  <a:schemeClr val="bg1"/>
                </a:solidFill>
              </a:endParaRPr>
            </a:p>
          </p:txBody>
        </p:sp>
        <p:sp>
          <p:nvSpPr>
            <p:cNvPr id="15" name="Rectangle 14"/>
            <p:cNvSpPr/>
            <p:nvPr/>
          </p:nvSpPr>
          <p:spPr>
            <a:xfrm>
              <a:off x="3393415" y="5805791"/>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grpSp>
      <mc:AlternateContent xmlns:mc="http://schemas.openxmlformats.org/markup-compatibility/2006">
        <mc:Choice xmlns:a14="http://schemas.microsoft.com/office/drawing/2010/main" Requires="a14">
          <p:sp>
            <p:nvSpPr>
              <p:cNvPr id="12" name="Rounded Rectangular Callout 11"/>
              <p:cNvSpPr/>
              <p:nvPr/>
            </p:nvSpPr>
            <p:spPr>
              <a:xfrm>
                <a:off x="3504370" y="4446732"/>
                <a:ext cx="2999973" cy="719867"/>
              </a:xfrm>
              <a:prstGeom prst="wedgeRoundRectCallout">
                <a:avLst>
                  <a:gd name="adj1" fmla="val -63169"/>
                  <a:gd name="adj2" fmla="val -137722"/>
                  <a:gd name="adj3" fmla="val 16667"/>
                </a:avLst>
              </a:prstGeom>
              <a:solidFill>
                <a:srgbClr val="FFB343"/>
              </a:solidFill>
              <a:ln w="3175"/>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solidFill>
                      <a:srgbClr val="C00000"/>
                    </a:solidFill>
                  </a:rPr>
                  <a:t>ONE</a:t>
                </a:r>
                <a:r>
                  <a:rPr lang="en-US" sz="2400" dirty="0" smtClean="0"/>
                  <a:t> client has </a:t>
                </a:r>
                <a:r>
                  <a:rPr lang="en-US" sz="2400" b="1" dirty="0" smtClean="0">
                    <a:solidFill>
                      <a:srgbClr val="C00000"/>
                    </a:solidFill>
                  </a:rPr>
                  <a:t>BOTH</a:t>
                </a:r>
                <a:r>
                  <a:rPr lang="en-US" sz="2400" dirty="0" smtClean="0"/>
                  <a:t> </a:t>
                </a: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𝑃</m:t>
                    </m:r>
                    <m:r>
                      <a:rPr lang="en-US" sz="2400" b="0" i="1" smtClean="0">
                        <a:latin typeface="Cambria Math" panose="02040503050406030204" pitchFamily="18" charset="0"/>
                      </a:rPr>
                      <m:t>,</m:t>
                    </m:r>
                    <m:r>
                      <a:rPr lang="en-US" sz="2400" b="0" i="1" smtClean="0">
                        <a:latin typeface="Cambria Math" panose="02040503050406030204" pitchFamily="18" charset="0"/>
                      </a:rPr>
                      <m:t>𝑥</m:t>
                    </m:r>
                    <m:r>
                      <a:rPr lang="en-US" sz="2400" b="0" i="1" smtClean="0">
                        <a:latin typeface="Cambria Math" panose="02040503050406030204" pitchFamily="18" charset="0"/>
                      </a:rPr>
                      <m:t>)</m:t>
                    </m:r>
                  </m:oMath>
                </a14:m>
                <a:r>
                  <a:rPr lang="en-US" sz="2400" dirty="0" smtClean="0"/>
                  <a:t> </a:t>
                </a:r>
                <a:endParaRPr lang="en-US" sz="2400" dirty="0"/>
              </a:p>
            </p:txBody>
          </p:sp>
        </mc:Choice>
        <mc:Fallback>
          <p:sp>
            <p:nvSpPr>
              <p:cNvPr id="12" name="Rounded Rectangular Callout 11"/>
              <p:cNvSpPr>
                <a:spLocks noRot="1" noChangeAspect="1" noMove="1" noResize="1" noEditPoints="1" noAdjustHandles="1" noChangeArrowheads="1" noChangeShapeType="1" noTextEdit="1"/>
              </p:cNvSpPr>
              <p:nvPr/>
            </p:nvSpPr>
            <p:spPr>
              <a:xfrm>
                <a:off x="3504370" y="4446732"/>
                <a:ext cx="2999973" cy="719867"/>
              </a:xfrm>
              <a:prstGeom prst="wedgeRoundRectCallout">
                <a:avLst>
                  <a:gd name="adj1" fmla="val -63169"/>
                  <a:gd name="adj2" fmla="val -137722"/>
                  <a:gd name="adj3" fmla="val 16667"/>
                </a:avLst>
              </a:prstGeom>
              <a:blipFill rotWithShape="0">
                <a:blip r:embed="rId6"/>
                <a:stretch>
                  <a:fillRect b="-13333"/>
                </a:stretch>
              </a:blipFill>
              <a:ln w="3175"/>
            </p:spPr>
            <p:txBody>
              <a:bodyPr/>
              <a:lstStyle/>
              <a:p>
                <a:r>
                  <a:rPr lang="en-US">
                    <a:noFill/>
                  </a:rPr>
                  <a:t> </a:t>
                </a:r>
              </a:p>
            </p:txBody>
          </p:sp>
        </mc:Fallback>
      </mc:AlternateContent>
      <p:sp>
        <p:nvSpPr>
          <p:cNvPr id="19" name="Rounded Rectangle 18"/>
          <p:cNvSpPr/>
          <p:nvPr/>
        </p:nvSpPr>
        <p:spPr>
          <a:xfrm>
            <a:off x="1252470" y="5590473"/>
            <a:ext cx="6639059" cy="907796"/>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marL="457200" indent="-457200">
              <a:buFont typeface="Arial" panose="020B0604020202020204" pitchFamily="34" charset="0"/>
              <a:buChar char="•"/>
            </a:pPr>
            <a:r>
              <a:rPr lang="en-US" sz="2400" dirty="0" smtClean="0">
                <a:solidFill>
                  <a:schemeClr val="tx1"/>
                </a:solidFill>
              </a:rPr>
              <a:t>Weaker than Secure Cloud Service Scheme</a:t>
            </a:r>
          </a:p>
          <a:p>
            <a:pPr marL="457200" indent="-457200">
              <a:buFont typeface="Arial" panose="020B0604020202020204" pitchFamily="34" charset="0"/>
              <a:buChar char="•"/>
            </a:pPr>
            <a:r>
              <a:rPr lang="en-US" sz="2400" dirty="0" smtClean="0">
                <a:solidFill>
                  <a:schemeClr val="tx1"/>
                </a:solidFill>
              </a:rPr>
              <a:t>Delegation does not imply obfuscation!</a:t>
            </a:r>
            <a:endParaRPr lang="en-US" sz="2400" dirty="0">
              <a:solidFill>
                <a:schemeClr val="tx1"/>
              </a:solidFill>
            </a:endParaRPr>
          </a:p>
        </p:txBody>
      </p:sp>
    </p:spTree>
    <p:extLst>
      <p:ext uri="{BB962C8B-B14F-4D97-AF65-F5344CB8AC3E}">
        <p14:creationId xmlns:p14="http://schemas.microsoft.com/office/powerpoint/2010/main" val="2567329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973362"/>
          </a:xfrm>
        </p:spPr>
        <p:txBody>
          <a:bodyPr>
            <a:noAutofit/>
          </a:bodyPr>
          <a:lstStyle/>
          <a:p>
            <a:r>
              <a:rPr lang="en-US" sz="4200" dirty="0" smtClean="0">
                <a:solidFill>
                  <a:srgbClr val="000099"/>
                </a:solidFill>
              </a:rPr>
              <a:t>Motivating Example</a:t>
            </a:r>
            <a:endParaRPr lang="en-US" sz="4200" i="1" dirty="0">
              <a:solidFill>
                <a:srgbClr val="000099"/>
              </a:solidFill>
              <a:effectLst/>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4" name="Picture 3"/>
          <p:cNvPicPr>
            <a:picLocks noChangeAspect="1" noChangeArrowheads="1"/>
          </p:cNvPicPr>
          <p:nvPr/>
        </p:nvPicPr>
        <p:blipFill>
          <a:blip r:embed="rId4"/>
          <a:srcRect/>
          <a:stretch>
            <a:fillRect/>
          </a:stretch>
        </p:blipFill>
        <p:spPr bwMode="auto">
          <a:xfrm>
            <a:off x="936176" y="3415014"/>
            <a:ext cx="797189" cy="1368266"/>
          </a:xfrm>
          <a:prstGeom prst="rect">
            <a:avLst/>
          </a:prstGeom>
          <a:noFill/>
          <a:ln w="12700" cap="flat">
            <a:noFill/>
            <a:miter lim="800000"/>
            <a:headEnd/>
            <a:tailEnd/>
          </a:ln>
        </p:spPr>
      </p:pic>
      <p:pic>
        <p:nvPicPr>
          <p:cNvPr id="5"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63124" y="4819034"/>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637426" y="2639275"/>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393288" y="4072067"/>
            <a:ext cx="811813" cy="81181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TextBox 9"/>
              <p:cNvSpPr txBox="1"/>
              <p:nvPr/>
            </p:nvSpPr>
            <p:spPr>
              <a:xfrm>
                <a:off x="8043332" y="3300765"/>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8043332" y="3300765"/>
                <a:ext cx="765402" cy="52322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7062630" y="4233708"/>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062630" y="4233708"/>
                <a:ext cx="765401" cy="523220"/>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013228" y="5546663"/>
                <a:ext cx="75713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013228" y="5546663"/>
                <a:ext cx="757130" cy="523220"/>
              </a:xfrm>
              <a:prstGeom prst="rect">
                <a:avLst/>
              </a:prstGeom>
              <a:blipFill rotWithShape="0">
                <a:blip r:embed="rId10"/>
                <a:stretch>
                  <a:fillRect/>
                </a:stretch>
              </a:blipFill>
            </p:spPr>
            <p:txBody>
              <a:bodyPr/>
              <a:lstStyle/>
              <a:p>
                <a:r>
                  <a:rPr lang="en-US">
                    <a:noFill/>
                  </a:rPr>
                  <a:t> </a:t>
                </a:r>
              </a:p>
            </p:txBody>
          </p:sp>
        </mc:Fallback>
      </mc:AlternateContent>
      <p:sp>
        <p:nvSpPr>
          <p:cNvPr id="38" name="TextBox 37"/>
          <p:cNvSpPr txBox="1"/>
          <p:nvPr/>
        </p:nvSpPr>
        <p:spPr>
          <a:xfrm>
            <a:off x="368164" y="4940087"/>
            <a:ext cx="2313326" cy="1107996"/>
          </a:xfrm>
          <a:prstGeom prst="rect">
            <a:avLst/>
          </a:prstGeom>
          <a:noFill/>
        </p:spPr>
        <p:txBody>
          <a:bodyPr wrap="none" rtlCol="0">
            <a:spAutoFit/>
          </a:bodyPr>
          <a:lstStyle/>
          <a:p>
            <a:pPr algn="ctr"/>
            <a:r>
              <a:rPr lang="en-US" sz="2200" dirty="0" smtClean="0"/>
              <a:t>Book and Movies</a:t>
            </a:r>
          </a:p>
          <a:p>
            <a:pPr algn="ctr"/>
            <a:r>
              <a:rPr lang="en-US" sz="2200" dirty="0" smtClean="0"/>
              <a:t>Recommendation</a:t>
            </a:r>
          </a:p>
          <a:p>
            <a:pPr algn="ctr"/>
            <a:r>
              <a:rPr lang="en-US" sz="2200" dirty="0" smtClean="0"/>
              <a:t>Program </a:t>
            </a:r>
            <a:r>
              <a:rPr lang="en-US" sz="2200" dirty="0" smtClean="0">
                <a:solidFill>
                  <a:srgbClr val="C00000"/>
                </a:solidFill>
              </a:rPr>
              <a:t>P</a:t>
            </a:r>
            <a:endParaRPr lang="en-US" sz="2200" dirty="0">
              <a:solidFill>
                <a:srgbClr val="C00000"/>
              </a:solidFill>
            </a:endParaRPr>
          </a:p>
        </p:txBody>
      </p:sp>
      <p:sp>
        <p:nvSpPr>
          <p:cNvPr id="44" name="Right Brace 43"/>
          <p:cNvSpPr/>
          <p:nvPr/>
        </p:nvSpPr>
        <p:spPr>
          <a:xfrm rot="3024532">
            <a:off x="6977913" y="2797208"/>
            <a:ext cx="742009" cy="4331738"/>
          </a:xfrm>
          <a:prstGeom prst="rightBrace">
            <a:avLst>
              <a:gd name="adj1" fmla="val 8333"/>
              <a:gd name="adj2" fmla="val 49402"/>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6" name="Rounded Rectangle 45"/>
          <p:cNvSpPr/>
          <p:nvPr/>
        </p:nvSpPr>
        <p:spPr>
          <a:xfrm>
            <a:off x="436657" y="6017801"/>
            <a:ext cx="2420786" cy="522514"/>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Service Provider</a:t>
            </a:r>
            <a:endParaRPr lang="en-US" sz="2400" dirty="0">
              <a:solidFill>
                <a:schemeClr val="tx1"/>
              </a:solidFill>
            </a:endParaRPr>
          </a:p>
        </p:txBody>
      </p:sp>
      <p:sp>
        <p:nvSpPr>
          <p:cNvPr id="47" name="Rounded Rectangle 46"/>
          <p:cNvSpPr/>
          <p:nvPr/>
        </p:nvSpPr>
        <p:spPr>
          <a:xfrm rot="19360818">
            <a:off x="6663430" y="5374427"/>
            <a:ext cx="2420786" cy="522514"/>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Buyers</a:t>
            </a:r>
            <a:endParaRPr lang="en-US" sz="2800" dirty="0">
              <a:solidFill>
                <a:schemeClr val="tx1"/>
              </a:solidFill>
            </a:endParaRPr>
          </a:p>
        </p:txBody>
      </p:sp>
      <p:sp>
        <p:nvSpPr>
          <p:cNvPr id="48" name="Rounded Rectangle 47"/>
          <p:cNvSpPr/>
          <p:nvPr/>
        </p:nvSpPr>
        <p:spPr>
          <a:xfrm>
            <a:off x="3361607" y="2700654"/>
            <a:ext cx="2420786" cy="522514"/>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accent1">
                    <a:lumMod val="75000"/>
                  </a:schemeClr>
                </a:solidFill>
              </a:rPr>
              <a:t>Amazon</a:t>
            </a:r>
            <a:endParaRPr lang="en-US" sz="2400" dirty="0">
              <a:solidFill>
                <a:schemeClr val="accent1">
                  <a:lumMod val="75000"/>
                </a:schemeClr>
              </a:solidFill>
            </a:endParaRPr>
          </a:p>
        </p:txBody>
      </p:sp>
      <p:sp>
        <p:nvSpPr>
          <p:cNvPr id="2" name="TextBox 1"/>
          <p:cNvSpPr txBox="1"/>
          <p:nvPr/>
        </p:nvSpPr>
        <p:spPr>
          <a:xfrm>
            <a:off x="288042" y="2575481"/>
            <a:ext cx="2473569" cy="769441"/>
          </a:xfrm>
          <a:prstGeom prst="rect">
            <a:avLst/>
          </a:prstGeom>
          <a:noFill/>
        </p:spPr>
        <p:txBody>
          <a:bodyPr wrap="square" rtlCol="0">
            <a:spAutoFit/>
          </a:bodyPr>
          <a:lstStyle/>
          <a:p>
            <a:pPr algn="ctr"/>
            <a:r>
              <a:rPr lang="en-US" sz="2400" dirty="0" smtClean="0"/>
              <a:t>Bob, </a:t>
            </a:r>
            <a:r>
              <a:rPr lang="en-US" sz="2400" dirty="0" smtClean="0"/>
              <a:t>a </a:t>
            </a:r>
            <a:r>
              <a:rPr lang="en-US" sz="2400" dirty="0" smtClean="0"/>
              <a:t>seller</a:t>
            </a:r>
          </a:p>
          <a:p>
            <a:pPr algn="ctr"/>
            <a:r>
              <a:rPr lang="en-US" sz="2000" dirty="0" smtClean="0"/>
              <a:t>(Books, Movies, </a:t>
            </a:r>
            <a:r>
              <a:rPr lang="en-US" sz="2000" dirty="0" err="1" smtClean="0"/>
              <a:t>etc</a:t>
            </a:r>
            <a:r>
              <a:rPr lang="en-US" sz="2000" dirty="0"/>
              <a:t>)</a:t>
            </a:r>
            <a:endParaRPr lang="en-US" sz="2000" dirty="0" smtClean="0"/>
          </a:p>
        </p:txBody>
      </p:sp>
      <p:sp>
        <p:nvSpPr>
          <p:cNvPr id="23" name="Cloud 22"/>
          <p:cNvSpPr/>
          <p:nvPr/>
        </p:nvSpPr>
        <p:spPr>
          <a:xfrm rot="20612015">
            <a:off x="3840148" y="5595933"/>
            <a:ext cx="2575321" cy="1072345"/>
          </a:xfrm>
          <a:prstGeom prst="cloud">
            <a:avLst/>
          </a:prstGeom>
          <a:ln w="50800">
            <a:solidFill>
              <a:srgbClr val="0070C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solidFill>
                  <a:srgbClr val="C00000"/>
                </a:solidFill>
              </a:rPr>
              <a:t>Books</a:t>
            </a:r>
            <a:endParaRPr lang="en-US" sz="2000" i="1" dirty="0">
              <a:solidFill>
                <a:srgbClr val="C00000"/>
              </a:solidFill>
              <a:latin typeface="Cambria Math" panose="02040503050406030204" pitchFamily="18" charset="0"/>
              <a:ea typeface="Cambria Math" panose="02040503050406030204" pitchFamily="18" charset="0"/>
            </a:endParaRPr>
          </a:p>
        </p:txBody>
      </p:sp>
      <p:sp>
        <p:nvSpPr>
          <p:cNvPr id="24" name="Cloud 23"/>
          <p:cNvSpPr/>
          <p:nvPr/>
        </p:nvSpPr>
        <p:spPr>
          <a:xfrm rot="20612015">
            <a:off x="5828383" y="4587121"/>
            <a:ext cx="2575321" cy="1072345"/>
          </a:xfrm>
          <a:prstGeom prst="cloud">
            <a:avLst/>
          </a:prstGeom>
          <a:ln w="50800">
            <a:solidFill>
              <a:srgbClr val="0070C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solidFill>
                  <a:srgbClr val="C00000"/>
                </a:solidFill>
              </a:rPr>
              <a:t>Sci-Fi </a:t>
            </a:r>
            <a:r>
              <a:rPr lang="en-US" sz="2000" dirty="0" smtClean="0">
                <a:solidFill>
                  <a:srgbClr val="C00000"/>
                </a:solidFill>
              </a:rPr>
              <a:t>Books, Movies</a:t>
            </a:r>
            <a:endParaRPr lang="en-US" sz="2000" i="1" dirty="0">
              <a:solidFill>
                <a:srgbClr val="C00000"/>
              </a:solidFill>
              <a:latin typeface="Cambria Math" panose="02040503050406030204" pitchFamily="18" charset="0"/>
              <a:ea typeface="Cambria Math" panose="02040503050406030204" pitchFamily="18" charset="0"/>
            </a:endParaRPr>
          </a:p>
        </p:txBody>
      </p:sp>
      <p:sp>
        <p:nvSpPr>
          <p:cNvPr id="25" name="Cloud 24"/>
          <p:cNvSpPr/>
          <p:nvPr/>
        </p:nvSpPr>
        <p:spPr>
          <a:xfrm rot="20612015">
            <a:off x="6699658" y="3482956"/>
            <a:ext cx="2575321" cy="1072345"/>
          </a:xfrm>
          <a:prstGeom prst="cloud">
            <a:avLst/>
          </a:prstGeom>
          <a:ln w="50800">
            <a:solidFill>
              <a:srgbClr val="0070C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solidFill>
                  <a:srgbClr val="C00000"/>
                </a:solidFill>
              </a:rPr>
              <a:t>Comedy Movies</a:t>
            </a:r>
            <a:endParaRPr lang="en-US" sz="2000" i="1" dirty="0">
              <a:solidFill>
                <a:srgbClr val="C00000"/>
              </a:solidFill>
              <a:latin typeface="Cambria Math" panose="02040503050406030204" pitchFamily="18" charset="0"/>
              <a:ea typeface="Cambria Math" panose="02040503050406030204" pitchFamily="18" charset="0"/>
            </a:endParaRPr>
          </a:p>
        </p:txBody>
      </p:sp>
      <p:sp>
        <p:nvSpPr>
          <p:cNvPr id="26" name="Cloud 25"/>
          <p:cNvSpPr/>
          <p:nvPr/>
        </p:nvSpPr>
        <p:spPr>
          <a:xfrm>
            <a:off x="417422" y="1214995"/>
            <a:ext cx="2575321" cy="1072345"/>
          </a:xfrm>
          <a:prstGeom prst="cloud">
            <a:avLst/>
          </a:prstGeom>
          <a:ln w="50800">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solidFill>
                  <a:schemeClr val="tx1"/>
                </a:solidFill>
              </a:rPr>
              <a:t>Bob:</a:t>
            </a:r>
            <a:r>
              <a:rPr lang="en-US" sz="2000" dirty="0" smtClean="0">
                <a:solidFill>
                  <a:schemeClr val="tx1"/>
                </a:solidFill>
              </a:rPr>
              <a:t> Hide P</a:t>
            </a:r>
            <a:endParaRPr lang="en-US" sz="2000" i="1" dirty="0">
              <a:solidFill>
                <a:schemeClr val="tx1"/>
              </a:solidFill>
              <a:latin typeface="Cambria Math" panose="02040503050406030204" pitchFamily="18" charset="0"/>
              <a:ea typeface="Cambria Math" panose="02040503050406030204" pitchFamily="18" charset="0"/>
            </a:endParaRPr>
          </a:p>
        </p:txBody>
      </p:sp>
      <p:sp>
        <p:nvSpPr>
          <p:cNvPr id="29" name="Cloud 28"/>
          <p:cNvSpPr/>
          <p:nvPr/>
        </p:nvSpPr>
        <p:spPr>
          <a:xfrm>
            <a:off x="197675" y="2024995"/>
            <a:ext cx="2816166" cy="1396959"/>
          </a:xfrm>
          <a:prstGeom prst="cloud">
            <a:avLst/>
          </a:prstGeom>
          <a:ln w="50800">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solidFill>
                  <a:schemeClr val="tx1"/>
                </a:solidFill>
              </a:rPr>
              <a:t>Buyers: </a:t>
            </a:r>
            <a:r>
              <a:rPr lang="en-US" sz="2000" dirty="0" smtClean="0">
                <a:solidFill>
                  <a:schemeClr val="tx1"/>
                </a:solidFill>
              </a:rPr>
              <a:t>Hide input/output</a:t>
            </a:r>
            <a:endParaRPr lang="en-US" sz="2000" i="1" dirty="0">
              <a:solidFill>
                <a:schemeClr val="tx1"/>
              </a:solidFill>
              <a:latin typeface="Cambria Math" panose="02040503050406030204" pitchFamily="18" charset="0"/>
              <a:ea typeface="Cambria Math" panose="02040503050406030204" pitchFamily="18" charset="0"/>
            </a:endParaRPr>
          </a:p>
        </p:txBody>
      </p:sp>
      <p:sp>
        <p:nvSpPr>
          <p:cNvPr id="31" name="Rectangle 30"/>
          <p:cNvSpPr/>
          <p:nvPr/>
        </p:nvSpPr>
        <p:spPr>
          <a:xfrm>
            <a:off x="4990385" y="111240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
        <p:nvSpPr>
          <p:cNvPr id="33" name="Cloud 32"/>
          <p:cNvSpPr/>
          <p:nvPr/>
        </p:nvSpPr>
        <p:spPr>
          <a:xfrm>
            <a:off x="-115322" y="1250989"/>
            <a:ext cx="3413703" cy="1258857"/>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solidFill>
                  <a:srgbClr val="C00000"/>
                </a:solidFill>
              </a:rPr>
              <a:t>Bob is computationally weak</a:t>
            </a:r>
            <a:endParaRPr lang="en-US" sz="2000" b="1" i="1" dirty="0">
              <a:solidFill>
                <a:srgbClr val="C00000"/>
              </a:solidFill>
              <a:latin typeface="Cambria Math" panose="02040503050406030204" pitchFamily="18" charset="0"/>
              <a:ea typeface="Cambria Math" panose="02040503050406030204" pitchFamily="18" charset="0"/>
            </a:endParaRPr>
          </a:p>
        </p:txBody>
      </p:sp>
      <p:sp>
        <p:nvSpPr>
          <p:cNvPr id="32" name="Cloud 31"/>
          <p:cNvSpPr/>
          <p:nvPr/>
        </p:nvSpPr>
        <p:spPr>
          <a:xfrm>
            <a:off x="93785" y="2424030"/>
            <a:ext cx="2953735" cy="1072345"/>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solidFill>
                  <a:srgbClr val="C00000"/>
                </a:solidFill>
              </a:rPr>
              <a:t>Buyers who pay have access</a:t>
            </a:r>
            <a:endParaRPr lang="en-US" sz="2000" b="1" i="1" dirty="0">
              <a:solidFill>
                <a:srgbClr val="C00000"/>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389550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25"/>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23"/>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24"/>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32"/>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33"/>
                                        </p:tgtEl>
                                        <p:attrNameLst>
                                          <p:attrName>style.visibility</p:attrName>
                                        </p:attrNameLst>
                                      </p:cBhvr>
                                      <p:to>
                                        <p:strVal val="hidden"/>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p:bldP spid="28" grpId="0"/>
      <p:bldP spid="38" grpId="0"/>
      <p:bldP spid="44" grpId="0" animBg="1"/>
      <p:bldP spid="47" grpId="0" animBg="1"/>
      <p:bldP spid="48" grpId="0" animBg="1"/>
      <p:bldP spid="23" grpId="0" animBg="1"/>
      <p:bldP spid="23" grpId="1" animBg="1"/>
      <p:bldP spid="24" grpId="0" animBg="1"/>
      <p:bldP spid="24" grpId="1" animBg="1"/>
      <p:bldP spid="25" grpId="0" animBg="1"/>
      <p:bldP spid="25" grpId="1" animBg="1"/>
      <p:bldP spid="26" grpId="0" animBg="1"/>
      <p:bldP spid="29" grpId="0" animBg="1"/>
      <p:bldP spid="31" grpId="0" animBg="1"/>
      <p:bldP spid="33" grpId="0" animBg="1"/>
      <p:bldP spid="33" grpId="1" animBg="1"/>
      <p:bldP spid="32" grpId="0" animBg="1"/>
      <p:bldP spid="32" grpId="1"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592318"/>
          </a:xfrm>
        </p:spPr>
        <p:txBody>
          <a:bodyPr>
            <a:noAutofit/>
          </a:bodyPr>
          <a:lstStyle/>
          <a:p>
            <a:r>
              <a:rPr lang="en-US" sz="4200" dirty="0">
                <a:solidFill>
                  <a:srgbClr val="000099"/>
                </a:solidFill>
              </a:rPr>
              <a:t>Relationship to Other Models:</a:t>
            </a:r>
            <a:br>
              <a:rPr lang="en-US" sz="4200" dirty="0">
                <a:solidFill>
                  <a:srgbClr val="000099"/>
                </a:solidFill>
              </a:rPr>
            </a:br>
            <a:r>
              <a:rPr lang="en-US" sz="4200" dirty="0" smtClean="0">
                <a:solidFill>
                  <a:srgbClr val="000099"/>
                </a:solidFill>
              </a:rPr>
              <a:t>Multi-Input Functional </a:t>
            </a:r>
            <a:r>
              <a:rPr lang="en-US" sz="4200" dirty="0" smtClean="0">
                <a:solidFill>
                  <a:srgbClr val="000099"/>
                </a:solidFill>
              </a:rPr>
              <a:t>Encryption</a:t>
            </a:r>
            <a:br>
              <a:rPr lang="en-US" sz="4200" dirty="0" smtClean="0">
                <a:solidFill>
                  <a:srgbClr val="000099"/>
                </a:solidFill>
              </a:rPr>
            </a:br>
            <a:r>
              <a:rPr lang="en-US" sz="2400" dirty="0" smtClean="0">
                <a:solidFill>
                  <a:srgbClr val="000099"/>
                </a:solidFill>
              </a:rPr>
              <a:t>[GGGJKLSSZ14]</a:t>
            </a:r>
            <a:endParaRPr lang="en-US" sz="2400" i="1" dirty="0">
              <a:solidFill>
                <a:srgbClr val="000099"/>
              </a:solidFill>
              <a:effectLst/>
            </a:endParaRPr>
          </a:p>
        </p:txBody>
      </p:sp>
      <p:pic>
        <p:nvPicPr>
          <p:cNvPr id="3" name="Picture 2" descr="C:\Users\elette\AppData\Local\Microsoft\Windows\Temporary Internet Files\Content.IE5\ZP3ZWNWF\MC900434865[1].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84105" y="4325252"/>
            <a:ext cx="671850" cy="5194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elette\AppData\Local\Microsoft\Windows\Temporary Internet Files\Content.IE5\ZP3ZWNWF\MC900434865[1].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92594" y="4327938"/>
            <a:ext cx="673379" cy="5206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elette\AppData\Local\Microsoft\Windows\Temporary Internet Files\Content.IE5\ZP3ZWNWF\MC900434865[1].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169885" y="4303480"/>
            <a:ext cx="691944" cy="53498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elette\AppData\Local\Microsoft\Windows\Temporary Internet Files\Content.IE5\ZP3ZWNWF\MC900434865[1].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03396" y="4303480"/>
            <a:ext cx="696140" cy="53823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p:cNvCxnSpPr/>
          <p:nvPr/>
        </p:nvCxnSpPr>
        <p:spPr>
          <a:xfrm flipV="1">
            <a:off x="1799536" y="3632244"/>
            <a:ext cx="736880" cy="48499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flipV="1">
            <a:off x="3360708" y="3686786"/>
            <a:ext cx="280042" cy="48499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flipH="1" flipV="1">
            <a:off x="4627460" y="3699725"/>
            <a:ext cx="362159" cy="49990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0" name="Straight Arrow Connector 9"/>
          <p:cNvCxnSpPr/>
          <p:nvPr/>
        </p:nvCxnSpPr>
        <p:spPr>
          <a:xfrm flipH="1" flipV="1">
            <a:off x="5647437" y="3687458"/>
            <a:ext cx="696812" cy="520283"/>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pic>
        <p:nvPicPr>
          <p:cNvPr id="11" name="Picture 1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611183" y="2129490"/>
            <a:ext cx="3036254" cy="1341148"/>
          </a:xfrm>
          <a:prstGeom prst="rect">
            <a:avLst/>
          </a:prstGeom>
        </p:spPr>
      </p:pic>
      <p:sp>
        <p:nvSpPr>
          <p:cNvPr id="12" name="TextBox 11"/>
          <p:cNvSpPr txBox="1"/>
          <p:nvPr/>
        </p:nvSpPr>
        <p:spPr>
          <a:xfrm>
            <a:off x="951910" y="1592317"/>
            <a:ext cx="7200416" cy="553998"/>
          </a:xfrm>
          <a:prstGeom prst="rect">
            <a:avLst/>
          </a:prstGeom>
          <a:noFill/>
        </p:spPr>
        <p:txBody>
          <a:bodyPr wrap="square" rtlCol="0">
            <a:spAutoFit/>
          </a:bodyPr>
          <a:lstStyle/>
          <a:p>
            <a:pPr algn="ctr"/>
            <a:r>
              <a:rPr lang="en-US" sz="3000" dirty="0" smtClean="0">
                <a:solidFill>
                  <a:srgbClr val="008000"/>
                </a:solidFill>
              </a:rPr>
              <a:t>Computing on private data of </a:t>
            </a:r>
            <a:r>
              <a:rPr lang="en-US" sz="3000" i="1" dirty="0" smtClean="0">
                <a:solidFill>
                  <a:srgbClr val="008000"/>
                </a:solidFill>
              </a:rPr>
              <a:t>multiple</a:t>
            </a:r>
            <a:r>
              <a:rPr lang="en-US" sz="3000" dirty="0" smtClean="0">
                <a:solidFill>
                  <a:srgbClr val="008000"/>
                </a:solidFill>
              </a:rPr>
              <a:t> users</a:t>
            </a:r>
            <a:endParaRPr lang="en-US" sz="3000" dirty="0">
              <a:solidFill>
                <a:srgbClr val="008000"/>
              </a:solidFill>
            </a:endParaRPr>
          </a:p>
        </p:txBody>
      </p:sp>
      <mc:AlternateContent xmlns:mc="http://schemas.openxmlformats.org/markup-compatibility/2006" xmlns:a14="http://schemas.microsoft.com/office/drawing/2010/main">
        <mc:Choice Requires="a14">
          <p:sp>
            <p:nvSpPr>
              <p:cNvPr id="13" name="TextBox 12"/>
              <p:cNvSpPr txBox="1"/>
              <p:nvPr/>
            </p:nvSpPr>
            <p:spPr>
              <a:xfrm>
                <a:off x="4555168" y="4869071"/>
                <a:ext cx="113210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𝐸</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𝐾</m:t>
                              </m:r>
                            </m:e>
                            <m:sub>
                              <m:r>
                                <a:rPr lang="en-US" sz="2200" b="0" i="1" dirty="0" smtClean="0">
                                  <a:solidFill>
                                    <a:srgbClr val="008000"/>
                                  </a:solidFill>
                                  <a:latin typeface="Cambria Math" panose="02040503050406030204" pitchFamily="18" charset="0"/>
                                </a:rPr>
                                <m:t>3</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a:rPr>
                            <m:t>3</m:t>
                          </m:r>
                        </m:sub>
                      </m:sSub>
                    </m:oMath>
                  </m:oMathPara>
                </a14:m>
                <a:endParaRPr lang="en-US" sz="2200" dirty="0">
                  <a:solidFill>
                    <a:srgbClr val="008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555168" y="4869071"/>
                <a:ext cx="1132105" cy="430887"/>
              </a:xfrm>
              <a:prstGeom prst="rect">
                <a:avLst/>
              </a:prstGeom>
              <a:blipFill rotWithShape="0">
                <a:blip r:embed="rId6"/>
                <a:stretch>
                  <a:fillRect b="-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233191" y="4869070"/>
                <a:ext cx="113210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𝐸</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𝐾</m:t>
                              </m:r>
                            </m:e>
                            <m:sub>
                              <m:r>
                                <a:rPr lang="en-US" sz="2200" b="0" i="1" dirty="0" smtClean="0">
                                  <a:solidFill>
                                    <a:srgbClr val="008000"/>
                                  </a:solidFill>
                                  <a:latin typeface="Cambria Math" panose="02040503050406030204" pitchFamily="18" charset="0"/>
                                </a:rPr>
                                <m:t>4</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4</m:t>
                          </m:r>
                        </m:sub>
                      </m:sSub>
                    </m:oMath>
                  </m:oMathPara>
                </a14:m>
                <a:endParaRPr lang="en-US" sz="2200" dirty="0">
                  <a:solidFill>
                    <a:srgbClr val="008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233191" y="4869070"/>
                <a:ext cx="1132105" cy="430887"/>
              </a:xfrm>
              <a:prstGeom prst="rect">
                <a:avLst/>
              </a:prstGeom>
              <a:blipFill rotWithShape="0">
                <a:blip r:embed="rId7"/>
                <a:stretch>
                  <a:fillRect b="-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790990" y="4869071"/>
                <a:ext cx="113210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𝐸</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𝐾</m:t>
                              </m:r>
                            </m:e>
                            <m:sub>
                              <m:r>
                                <a:rPr lang="en-US" sz="2200" b="0" i="1" dirty="0" smtClean="0">
                                  <a:solidFill>
                                    <a:srgbClr val="008000"/>
                                  </a:solidFill>
                                  <a:latin typeface="Cambria Math" panose="02040503050406030204" pitchFamily="18" charset="0"/>
                                </a:rPr>
                                <m:t>2</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790990" y="4869071"/>
                <a:ext cx="1132105" cy="430887"/>
              </a:xfrm>
              <a:prstGeom prst="rect">
                <a:avLst/>
              </a:prstGeom>
              <a:blipFill rotWithShape="0">
                <a:blip r:embed="rId8"/>
                <a:stretch>
                  <a:fillRect b="-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1085248" y="4869072"/>
                <a:ext cx="1119024"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𝐸</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𝐾</m:t>
                              </m:r>
                            </m:e>
                            <m:sub>
                              <m:r>
                                <a:rPr lang="en-US" sz="2200" b="0" i="1" dirty="0" smtClean="0">
                                  <a:solidFill>
                                    <a:srgbClr val="008000"/>
                                  </a:solidFill>
                                  <a:latin typeface="Cambria Math" panose="02040503050406030204" pitchFamily="18" charset="0"/>
                                </a:rPr>
                                <m:t>1</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085248" y="4869072"/>
                <a:ext cx="1119024" cy="430887"/>
              </a:xfrm>
              <a:prstGeom prst="rect">
                <a:avLst/>
              </a:prstGeom>
              <a:blipFill rotWithShape="0">
                <a:blip r:embed="rId9"/>
                <a:stretch>
                  <a:fillRect b="-1429"/>
                </a:stretch>
              </a:blipFill>
            </p:spPr>
            <p:txBody>
              <a:bodyPr/>
              <a:lstStyle/>
              <a:p>
                <a:r>
                  <a:rPr lang="en-US">
                    <a:noFill/>
                  </a:rPr>
                  <a:t> </a:t>
                </a:r>
              </a:p>
            </p:txBody>
          </p:sp>
        </mc:Fallback>
      </mc:AlternateContent>
      <p:sp>
        <p:nvSpPr>
          <p:cNvPr id="17" name="Rectangle 16"/>
          <p:cNvSpPr/>
          <p:nvPr/>
        </p:nvSpPr>
        <p:spPr>
          <a:xfrm>
            <a:off x="2012042" y="3162761"/>
            <a:ext cx="4221150" cy="520736"/>
          </a:xfrm>
          <a:prstGeom prst="rect">
            <a:avLst/>
          </a:prstGeom>
          <a:noFill/>
          <a:ln w="28575">
            <a:solidFill>
              <a:srgbClr val="008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8" name="Oval 17"/>
              <p:cNvSpPr/>
              <p:nvPr/>
            </p:nvSpPr>
            <p:spPr>
              <a:xfrm>
                <a:off x="2454855" y="3192243"/>
                <a:ext cx="587499" cy="461772"/>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800" b="1" i="1" smtClean="0">
                          <a:solidFill>
                            <a:schemeClr val="bg1"/>
                          </a:solidFill>
                          <a:latin typeface="Cambria Math" panose="02040503050406030204" pitchFamily="18" charset="0"/>
                        </a:rPr>
                        <m:t> </m:t>
                      </m:r>
                      <m:sSub>
                        <m:sSubPr>
                          <m:ctrlPr>
                            <a:rPr lang="en-US" sz="2800" b="1" i="1" smtClean="0">
                              <a:solidFill>
                                <a:schemeClr val="bg1"/>
                              </a:solidFill>
                              <a:latin typeface="Cambria Math" panose="02040503050406030204" pitchFamily="18" charset="0"/>
                            </a:rPr>
                          </m:ctrlPr>
                        </m:sSubPr>
                        <m:e>
                          <m:r>
                            <a:rPr lang="en-US" sz="2800" b="1" i="1" smtClean="0">
                              <a:solidFill>
                                <a:schemeClr val="bg1"/>
                              </a:solidFill>
                              <a:latin typeface="Cambria Math" panose="02040503050406030204" pitchFamily="18" charset="0"/>
                            </a:rPr>
                            <m:t> </m:t>
                          </m:r>
                          <m:r>
                            <a:rPr lang="en-US" sz="2800" b="1" i="1" smtClean="0">
                              <a:solidFill>
                                <a:schemeClr val="bg1"/>
                              </a:solidFill>
                              <a:latin typeface="Cambria Math" panose="02040503050406030204" pitchFamily="18" charset="0"/>
                            </a:rPr>
                            <m:t>𝒙</m:t>
                          </m:r>
                        </m:e>
                        <m:sub>
                          <m:r>
                            <a:rPr lang="en-US" sz="2800" b="1" i="1" smtClean="0">
                              <a:solidFill>
                                <a:schemeClr val="bg1"/>
                              </a:solidFill>
                              <a:latin typeface="Cambria Math" panose="02040503050406030204" pitchFamily="18" charset="0"/>
                            </a:rPr>
                            <m:t>𝟏</m:t>
                          </m:r>
                        </m:sub>
                      </m:sSub>
                    </m:oMath>
                  </m:oMathPara>
                </a14:m>
                <a:endParaRPr lang="en-US" sz="2800" b="1" dirty="0">
                  <a:solidFill>
                    <a:schemeClr val="bg1"/>
                  </a:solidFill>
                </a:endParaRPr>
              </a:p>
            </p:txBody>
          </p:sp>
        </mc:Choice>
        <mc:Fallback xmlns="">
          <p:sp>
            <p:nvSpPr>
              <p:cNvPr id="18" name="Oval 17"/>
              <p:cNvSpPr>
                <a:spLocks noRot="1" noChangeAspect="1" noMove="1" noResize="1" noEditPoints="1" noAdjustHandles="1" noChangeArrowheads="1" noChangeShapeType="1" noTextEdit="1"/>
              </p:cNvSpPr>
              <p:nvPr/>
            </p:nvSpPr>
            <p:spPr>
              <a:xfrm>
                <a:off x="2454855" y="3192243"/>
                <a:ext cx="587499" cy="461772"/>
              </a:xfrm>
              <a:prstGeom prst="ellipse">
                <a:avLst/>
              </a:prstGeom>
              <a:blipFill rotWithShape="0">
                <a:blip r:embed="rId10"/>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Oval 18"/>
              <p:cNvSpPr/>
              <p:nvPr/>
            </p:nvSpPr>
            <p:spPr>
              <a:xfrm>
                <a:off x="3421688" y="3194048"/>
                <a:ext cx="587499" cy="461772"/>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800" b="1" i="1" smtClean="0">
                          <a:solidFill>
                            <a:schemeClr val="bg1"/>
                          </a:solidFill>
                          <a:latin typeface="Cambria Math" panose="02040503050406030204" pitchFamily="18" charset="0"/>
                        </a:rPr>
                        <m:t> </m:t>
                      </m:r>
                      <m:sSub>
                        <m:sSubPr>
                          <m:ctrlPr>
                            <a:rPr lang="en-US" sz="2800" b="1" i="1" smtClean="0">
                              <a:solidFill>
                                <a:schemeClr val="bg1"/>
                              </a:solidFill>
                              <a:latin typeface="Cambria Math" panose="02040503050406030204" pitchFamily="18" charset="0"/>
                            </a:rPr>
                          </m:ctrlPr>
                        </m:sSubPr>
                        <m:e>
                          <m:r>
                            <a:rPr lang="en-US" sz="2800" b="1" i="1" smtClean="0">
                              <a:solidFill>
                                <a:schemeClr val="bg1"/>
                              </a:solidFill>
                              <a:latin typeface="Cambria Math" panose="02040503050406030204" pitchFamily="18" charset="0"/>
                            </a:rPr>
                            <m:t> </m:t>
                          </m:r>
                          <m:r>
                            <a:rPr lang="en-US" sz="2800" b="1" i="1" smtClean="0">
                              <a:solidFill>
                                <a:schemeClr val="bg1"/>
                              </a:solidFill>
                              <a:latin typeface="Cambria Math" panose="02040503050406030204" pitchFamily="18" charset="0"/>
                            </a:rPr>
                            <m:t>𝒙</m:t>
                          </m:r>
                        </m:e>
                        <m:sub>
                          <m:r>
                            <a:rPr lang="en-US" sz="2800" b="1" i="1" smtClean="0">
                              <a:solidFill>
                                <a:schemeClr val="bg1"/>
                              </a:solidFill>
                              <a:latin typeface="Cambria Math" panose="02040503050406030204" pitchFamily="18" charset="0"/>
                            </a:rPr>
                            <m:t>𝟐</m:t>
                          </m:r>
                        </m:sub>
                      </m:sSub>
                    </m:oMath>
                  </m:oMathPara>
                </a14:m>
                <a:endParaRPr lang="en-US" sz="2800" b="1" dirty="0">
                  <a:solidFill>
                    <a:schemeClr val="bg1"/>
                  </a:solidFill>
                </a:endParaRPr>
              </a:p>
            </p:txBody>
          </p:sp>
        </mc:Choice>
        <mc:Fallback xmlns="">
          <p:sp>
            <p:nvSpPr>
              <p:cNvPr id="19" name="Oval 18"/>
              <p:cNvSpPr>
                <a:spLocks noRot="1" noChangeAspect="1" noMove="1" noResize="1" noEditPoints="1" noAdjustHandles="1" noChangeArrowheads="1" noChangeShapeType="1" noTextEdit="1"/>
              </p:cNvSpPr>
              <p:nvPr/>
            </p:nvSpPr>
            <p:spPr>
              <a:xfrm>
                <a:off x="3421688" y="3194048"/>
                <a:ext cx="587499" cy="461772"/>
              </a:xfrm>
              <a:prstGeom prst="ellipse">
                <a:avLst/>
              </a:prstGeom>
              <a:blipFill rotWithShape="0">
                <a:blip r:embed="rId11"/>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Oval 19"/>
              <p:cNvSpPr/>
              <p:nvPr/>
            </p:nvSpPr>
            <p:spPr>
              <a:xfrm>
                <a:off x="4335838" y="3194048"/>
                <a:ext cx="587499" cy="461772"/>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800" b="1" i="1" smtClean="0">
                          <a:solidFill>
                            <a:schemeClr val="bg1"/>
                          </a:solidFill>
                          <a:latin typeface="Cambria Math" panose="02040503050406030204" pitchFamily="18" charset="0"/>
                        </a:rPr>
                        <m:t> </m:t>
                      </m:r>
                      <m:sSub>
                        <m:sSubPr>
                          <m:ctrlPr>
                            <a:rPr lang="en-US" sz="2800" b="1" i="1" smtClean="0">
                              <a:solidFill>
                                <a:schemeClr val="bg1"/>
                              </a:solidFill>
                              <a:latin typeface="Cambria Math" panose="02040503050406030204" pitchFamily="18" charset="0"/>
                            </a:rPr>
                          </m:ctrlPr>
                        </m:sSubPr>
                        <m:e>
                          <m:r>
                            <a:rPr lang="en-US" sz="2800" b="1" i="1" smtClean="0">
                              <a:solidFill>
                                <a:schemeClr val="bg1"/>
                              </a:solidFill>
                              <a:latin typeface="Cambria Math" panose="02040503050406030204" pitchFamily="18" charset="0"/>
                            </a:rPr>
                            <m:t> </m:t>
                          </m:r>
                          <m:r>
                            <a:rPr lang="en-US" sz="2800" b="1" i="1" smtClean="0">
                              <a:solidFill>
                                <a:schemeClr val="bg1"/>
                              </a:solidFill>
                              <a:latin typeface="Cambria Math" panose="02040503050406030204" pitchFamily="18" charset="0"/>
                            </a:rPr>
                            <m:t>𝒙</m:t>
                          </m:r>
                        </m:e>
                        <m:sub>
                          <m:r>
                            <a:rPr lang="en-US" sz="2800" b="1" i="1" smtClean="0">
                              <a:solidFill>
                                <a:schemeClr val="bg1"/>
                              </a:solidFill>
                              <a:latin typeface="Cambria Math" panose="02040503050406030204" pitchFamily="18" charset="0"/>
                            </a:rPr>
                            <m:t>𝟑</m:t>
                          </m:r>
                        </m:sub>
                      </m:sSub>
                    </m:oMath>
                  </m:oMathPara>
                </a14:m>
                <a:endParaRPr lang="en-US" sz="2800" b="1" dirty="0">
                  <a:solidFill>
                    <a:schemeClr val="bg1"/>
                  </a:solidFill>
                </a:endParaRPr>
              </a:p>
            </p:txBody>
          </p:sp>
        </mc:Choice>
        <mc:Fallback xmlns="">
          <p:sp>
            <p:nvSpPr>
              <p:cNvPr id="20" name="Oval 19"/>
              <p:cNvSpPr>
                <a:spLocks noRot="1" noChangeAspect="1" noMove="1" noResize="1" noEditPoints="1" noAdjustHandles="1" noChangeArrowheads="1" noChangeShapeType="1" noTextEdit="1"/>
              </p:cNvSpPr>
              <p:nvPr/>
            </p:nvSpPr>
            <p:spPr>
              <a:xfrm>
                <a:off x="4335838" y="3194048"/>
                <a:ext cx="587499" cy="461772"/>
              </a:xfrm>
              <a:prstGeom prst="ellipse">
                <a:avLst/>
              </a:prstGeom>
              <a:blipFill rotWithShape="0">
                <a:blip r:embed="rId12"/>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Oval 20"/>
              <p:cNvSpPr/>
              <p:nvPr/>
            </p:nvSpPr>
            <p:spPr>
              <a:xfrm>
                <a:off x="5216266" y="3194048"/>
                <a:ext cx="587499" cy="461772"/>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800" b="1" i="1" smtClean="0">
                          <a:solidFill>
                            <a:schemeClr val="bg1"/>
                          </a:solidFill>
                          <a:latin typeface="Cambria Math" panose="02040503050406030204" pitchFamily="18" charset="0"/>
                        </a:rPr>
                        <m:t> </m:t>
                      </m:r>
                      <m:sSub>
                        <m:sSubPr>
                          <m:ctrlPr>
                            <a:rPr lang="en-US" sz="2800" b="1" i="1" smtClean="0">
                              <a:solidFill>
                                <a:schemeClr val="bg1"/>
                              </a:solidFill>
                              <a:latin typeface="Cambria Math" panose="02040503050406030204" pitchFamily="18" charset="0"/>
                            </a:rPr>
                          </m:ctrlPr>
                        </m:sSubPr>
                        <m:e>
                          <m:r>
                            <a:rPr lang="en-US" sz="2800" b="1" i="1" smtClean="0">
                              <a:solidFill>
                                <a:schemeClr val="bg1"/>
                              </a:solidFill>
                              <a:latin typeface="Cambria Math" panose="02040503050406030204" pitchFamily="18" charset="0"/>
                            </a:rPr>
                            <m:t> </m:t>
                          </m:r>
                          <m:r>
                            <a:rPr lang="en-US" sz="2800" b="1" i="1" smtClean="0">
                              <a:solidFill>
                                <a:schemeClr val="bg1"/>
                              </a:solidFill>
                              <a:latin typeface="Cambria Math" panose="02040503050406030204" pitchFamily="18" charset="0"/>
                            </a:rPr>
                            <m:t>𝒙</m:t>
                          </m:r>
                        </m:e>
                        <m:sub>
                          <m:r>
                            <a:rPr lang="en-US" sz="2800" b="1" i="1" smtClean="0">
                              <a:solidFill>
                                <a:schemeClr val="bg1"/>
                              </a:solidFill>
                              <a:latin typeface="Cambria Math" panose="02040503050406030204" pitchFamily="18" charset="0"/>
                            </a:rPr>
                            <m:t>𝟒</m:t>
                          </m:r>
                        </m:sub>
                      </m:sSub>
                    </m:oMath>
                  </m:oMathPara>
                </a14:m>
                <a:endParaRPr lang="en-US" sz="2800" b="1" dirty="0">
                  <a:solidFill>
                    <a:schemeClr val="bg1"/>
                  </a:solidFill>
                </a:endParaRPr>
              </a:p>
            </p:txBody>
          </p:sp>
        </mc:Choice>
        <mc:Fallback xmlns="">
          <p:sp>
            <p:nvSpPr>
              <p:cNvPr id="21" name="Oval 20"/>
              <p:cNvSpPr>
                <a:spLocks noRot="1" noChangeAspect="1" noMove="1" noResize="1" noEditPoints="1" noAdjustHandles="1" noChangeArrowheads="1" noChangeShapeType="1" noTextEdit="1"/>
              </p:cNvSpPr>
              <p:nvPr/>
            </p:nvSpPr>
            <p:spPr>
              <a:xfrm>
                <a:off x="5216266" y="3194048"/>
                <a:ext cx="587499" cy="461772"/>
              </a:xfrm>
              <a:prstGeom prst="ellipse">
                <a:avLst/>
              </a:prstGeom>
              <a:blipFill rotWithShape="0">
                <a:blip r:embed="rId13"/>
                <a:stretch>
                  <a:fillRect/>
                </a:stretch>
              </a:blipFill>
              <a:ln w="28575">
                <a:solidFill>
                  <a:srgbClr val="C00000"/>
                </a:solidFill>
              </a:ln>
            </p:spPr>
            <p:txBody>
              <a:bodyPr/>
              <a:lstStyle/>
              <a:p>
                <a:r>
                  <a:rPr lang="en-US">
                    <a:noFill/>
                  </a:rPr>
                  <a:t> </a:t>
                </a:r>
              </a:p>
            </p:txBody>
          </p:sp>
        </mc:Fallback>
      </mc:AlternateContent>
      <p:grpSp>
        <p:nvGrpSpPr>
          <p:cNvPr id="23" name="Group 22"/>
          <p:cNvGrpSpPr/>
          <p:nvPr/>
        </p:nvGrpSpPr>
        <p:grpSpPr>
          <a:xfrm>
            <a:off x="5510015" y="2139754"/>
            <a:ext cx="1624878" cy="1080246"/>
            <a:chOff x="4798677" y="2056237"/>
            <a:chExt cx="1386932" cy="1262443"/>
          </a:xfrm>
        </p:grpSpPr>
        <p:pic>
          <p:nvPicPr>
            <p:cNvPr id="24" name="Picture 2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4798677" y="2056237"/>
              <a:ext cx="1386932" cy="1262443"/>
            </a:xfrm>
            <a:prstGeom prst="rect">
              <a:avLst/>
            </a:prstGeom>
          </p:spPr>
        </p:pic>
        <mc:AlternateContent xmlns:mc="http://schemas.openxmlformats.org/markup-compatibility/2006" xmlns:a14="http://schemas.microsoft.com/office/drawing/2010/main">
          <mc:Choice Requires="a14">
            <p:sp>
              <p:nvSpPr>
                <p:cNvPr id="25" name="TextBox 24"/>
                <p:cNvSpPr txBox="1"/>
                <p:nvPr/>
              </p:nvSpPr>
              <p:spPr>
                <a:xfrm>
                  <a:off x="5026025" y="2513624"/>
                  <a:ext cx="43408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1" i="1" smtClean="0">
                            <a:latin typeface="Cambria Math" panose="02040503050406030204" pitchFamily="18" charset="0"/>
                          </a:rPr>
                          <m:t>𝒇</m:t>
                        </m:r>
                      </m:oMath>
                    </m:oMathPara>
                  </a14:m>
                  <a:endParaRPr lang="en-US" sz="1600" b="1" dirty="0"/>
                </a:p>
              </p:txBody>
            </p:sp>
          </mc:Choice>
          <mc:Fallback xmlns="">
            <p:sp>
              <p:nvSpPr>
                <p:cNvPr id="34" name="TextBox 33"/>
                <p:cNvSpPr txBox="1">
                  <a:spLocks noRot="1" noChangeAspect="1" noMove="1" noResize="1" noEditPoints="1" noAdjustHandles="1" noChangeArrowheads="1" noChangeShapeType="1" noTextEdit="1"/>
                </p:cNvSpPr>
                <p:nvPr/>
              </p:nvSpPr>
              <p:spPr>
                <a:xfrm>
                  <a:off x="5026025" y="2513624"/>
                  <a:ext cx="434080" cy="338554"/>
                </a:xfrm>
                <a:prstGeom prst="rect">
                  <a:avLst/>
                </a:prstGeom>
                <a:blipFill rotWithShape="0">
                  <a:blip r:embed="rId15"/>
                  <a:stretch>
                    <a:fillRect/>
                  </a:stretch>
                </a:blipFill>
              </p:spPr>
              <p:txBody>
                <a:bodyPr/>
                <a:lstStyle/>
                <a:p>
                  <a:r>
                    <a:rPr lang="en-US">
                      <a:noFill/>
                    </a:rPr>
                    <a:t> </a:t>
                  </a:r>
                </a:p>
              </p:txBody>
            </p:sp>
          </mc:Fallback>
        </mc:AlternateContent>
      </p:grpSp>
      <p:sp>
        <p:nvSpPr>
          <p:cNvPr id="26" name="Right Arrow 25"/>
          <p:cNvSpPr/>
          <p:nvPr/>
        </p:nvSpPr>
        <p:spPr>
          <a:xfrm>
            <a:off x="6606862" y="3013656"/>
            <a:ext cx="528031" cy="206344"/>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7" name="TextBox 26"/>
              <p:cNvSpPr txBox="1"/>
              <p:nvPr/>
            </p:nvSpPr>
            <p:spPr>
              <a:xfrm>
                <a:off x="7134893" y="2884866"/>
                <a:ext cx="1687135" cy="4924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panose="02040503050406030204" pitchFamily="18" charset="0"/>
                        </a:rPr>
                        <m:t>𝑓</m:t>
                      </m:r>
                      <m:r>
                        <a:rPr lang="en-US" sz="2600" b="0" i="1" smtClean="0">
                          <a:latin typeface="Cambria Math" panose="02040503050406030204" pitchFamily="18" charset="0"/>
                        </a:rPr>
                        <m:t>(</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𝑥</m:t>
                          </m:r>
                        </m:e>
                        <m:sub>
                          <m:r>
                            <a:rPr lang="en-US" sz="2600" b="0" i="1" smtClean="0">
                              <a:latin typeface="Cambria Math" panose="02040503050406030204" pitchFamily="18" charset="0"/>
                            </a:rPr>
                            <m:t>1</m:t>
                          </m:r>
                        </m:sub>
                      </m:sSub>
                      <m:r>
                        <a:rPr lang="en-US" sz="2600" b="0" i="1" smtClean="0">
                          <a:latin typeface="Cambria Math" panose="02040503050406030204" pitchFamily="18" charset="0"/>
                        </a:rPr>
                        <m:t>,…, </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𝑥</m:t>
                          </m:r>
                        </m:e>
                        <m:sub>
                          <m:r>
                            <a:rPr lang="en-US" sz="2600" b="0" i="1" smtClean="0">
                              <a:latin typeface="Cambria Math" panose="02040503050406030204" pitchFamily="18" charset="0"/>
                            </a:rPr>
                            <m:t>4</m:t>
                          </m:r>
                        </m:sub>
                      </m:sSub>
                      <m:r>
                        <a:rPr lang="en-US" sz="2600" b="0" i="1" smtClean="0">
                          <a:latin typeface="Cambria Math" panose="02040503050406030204" pitchFamily="18" charset="0"/>
                        </a:rPr>
                        <m:t>)</m:t>
                      </m:r>
                    </m:oMath>
                  </m:oMathPara>
                </a14:m>
                <a:endParaRPr lang="en-US" sz="2600" dirty="0"/>
              </a:p>
            </p:txBody>
          </p:sp>
        </mc:Choice>
        <mc:Fallback xmlns="">
          <p:sp>
            <p:nvSpPr>
              <p:cNvPr id="27" name="TextBox 26"/>
              <p:cNvSpPr txBox="1">
                <a:spLocks noRot="1" noChangeAspect="1" noMove="1" noResize="1" noEditPoints="1" noAdjustHandles="1" noChangeArrowheads="1" noChangeShapeType="1" noTextEdit="1"/>
              </p:cNvSpPr>
              <p:nvPr/>
            </p:nvSpPr>
            <p:spPr>
              <a:xfrm>
                <a:off x="7134893" y="2884866"/>
                <a:ext cx="1687135" cy="492443"/>
              </a:xfrm>
              <a:prstGeom prst="rect">
                <a:avLst/>
              </a:prstGeom>
              <a:blipFill rotWithShape="0">
                <a:blip r:embed="rId16"/>
                <a:stretch>
                  <a:fillRect r="-2527"/>
                </a:stretch>
              </a:blipFill>
            </p:spPr>
            <p:txBody>
              <a:bodyPr/>
              <a:lstStyle/>
              <a:p>
                <a:r>
                  <a:rPr lang="en-US">
                    <a:noFill/>
                  </a:rPr>
                  <a:t> </a:t>
                </a:r>
              </a:p>
            </p:txBody>
          </p:sp>
        </mc:Fallback>
      </mc:AlternateContent>
      <p:sp>
        <p:nvSpPr>
          <p:cNvPr id="28" name="Rounded Rectangle 27"/>
          <p:cNvSpPr/>
          <p:nvPr/>
        </p:nvSpPr>
        <p:spPr>
          <a:xfrm>
            <a:off x="1779361" y="5699502"/>
            <a:ext cx="6081337" cy="883080"/>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marL="457200" indent="-457200">
              <a:buFont typeface="Arial" panose="020B0604020202020204" pitchFamily="34" charset="0"/>
              <a:buChar char="•"/>
            </a:pPr>
            <a:r>
              <a:rPr lang="en-US" sz="2400" dirty="0" smtClean="0">
                <a:solidFill>
                  <a:schemeClr val="tx1"/>
                </a:solidFill>
              </a:rPr>
              <a:t>Does not address </a:t>
            </a:r>
            <a:r>
              <a:rPr lang="en-US" sz="2400" dirty="0">
                <a:solidFill>
                  <a:schemeClr val="tx1"/>
                </a:solidFill>
              </a:rPr>
              <a:t>secure </a:t>
            </a:r>
            <a:r>
              <a:rPr lang="en-US" sz="2400" dirty="0" smtClean="0">
                <a:solidFill>
                  <a:schemeClr val="tx1"/>
                </a:solidFill>
              </a:rPr>
              <a:t>authentication</a:t>
            </a:r>
            <a:endParaRPr lang="en-US" sz="2400" dirty="0">
              <a:solidFill>
                <a:schemeClr val="tx1"/>
              </a:solidFill>
            </a:endParaRPr>
          </a:p>
        </p:txBody>
      </p:sp>
    </p:spTree>
    <p:extLst>
      <p:ext uri="{BB962C8B-B14F-4D97-AF65-F5344CB8AC3E}">
        <p14:creationId xmlns:p14="http://schemas.microsoft.com/office/powerpoint/2010/main" val="1040466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Outline of rest of the talk</a:t>
            </a:r>
            <a:endParaRPr lang="en-US" sz="4200" i="1" dirty="0">
              <a:solidFill>
                <a:srgbClr val="000099"/>
              </a:solidFill>
              <a:effectLst/>
            </a:endParaRPr>
          </a:p>
        </p:txBody>
      </p:sp>
      <p:sp>
        <p:nvSpPr>
          <p:cNvPr id="3" name="TextBox 2"/>
          <p:cNvSpPr txBox="1"/>
          <p:nvPr/>
        </p:nvSpPr>
        <p:spPr>
          <a:xfrm>
            <a:off x="304800" y="1752600"/>
            <a:ext cx="8601456" cy="3108543"/>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Define </a:t>
            </a:r>
            <a:r>
              <a:rPr lang="en-US" sz="2800" dirty="0" smtClean="0"/>
              <a:t>Model of SCSS</a:t>
            </a:r>
            <a:endParaRPr lang="en-US" sz="2800" dirty="0" smtClean="0"/>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smtClean="0"/>
              <a:t>S</a:t>
            </a:r>
            <a:r>
              <a:rPr lang="en-US" sz="2800" dirty="0" smtClean="0"/>
              <a:t>ecurity against</a:t>
            </a:r>
            <a:r>
              <a:rPr lang="en-US" sz="2800" dirty="0" smtClean="0"/>
              <a:t> malicious </a:t>
            </a:r>
            <a:r>
              <a:rPr lang="en-US" sz="2800" dirty="0"/>
              <a:t>cloud and malicious clients </a:t>
            </a:r>
            <a:endParaRPr lang="en-US" sz="2800" dirty="0"/>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smtClean="0"/>
              <a:t>Key parts of construction</a:t>
            </a:r>
          </a:p>
          <a:p>
            <a:pPr marL="285750" indent="-285750">
              <a:buFont typeface="Arial" panose="020B0604020202020204" pitchFamily="34" charset="0"/>
              <a:buChar char="•"/>
            </a:pPr>
            <a:endParaRPr lang="en-US" sz="2800" dirty="0" smtClean="0"/>
          </a:p>
          <a:p>
            <a:pPr marL="285750" indent="-285750">
              <a:buFont typeface="Arial" panose="020B0604020202020204" pitchFamily="34" charset="0"/>
              <a:buChar char="•"/>
            </a:pPr>
            <a:endParaRPr lang="en-US" sz="2800" dirty="0"/>
          </a:p>
        </p:txBody>
      </p:sp>
    </p:spTree>
    <p:extLst>
      <p:ext uri="{BB962C8B-B14F-4D97-AF65-F5344CB8AC3E}">
        <p14:creationId xmlns:p14="http://schemas.microsoft.com/office/powerpoint/2010/main" val="836108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3">
                                            <p:txEl>
                                              <p:pRg st="0" end="0"/>
                                            </p:txEl>
                                          </p:spTgt>
                                        </p:tgtEl>
                                        <p:attrNameLst>
                                          <p:attrName>style.color</p:attrName>
                                        </p:attrNameLst>
                                      </p:cBhvr>
                                      <p:to>
                                        <a:srgbClr val="C0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Our Model</a:t>
            </a:r>
            <a:endParaRPr lang="en-US" sz="4200" i="1" dirty="0">
              <a:solidFill>
                <a:srgbClr val="000099"/>
              </a:solidFill>
              <a:effectLst/>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92436" y="896089"/>
            <a:ext cx="2657021" cy="1823631"/>
          </a:xfrm>
          <a:prstGeom prst="rect">
            <a:avLst/>
          </a:prstGeom>
        </p:spPr>
      </p:pic>
      <p:pic>
        <p:nvPicPr>
          <p:cNvPr id="4" name="Picture 3"/>
          <p:cNvPicPr>
            <a:picLocks noChangeAspect="1" noChangeArrowheads="1"/>
          </p:cNvPicPr>
          <p:nvPr/>
        </p:nvPicPr>
        <p:blipFill>
          <a:blip r:embed="rId4"/>
          <a:srcRect/>
          <a:stretch>
            <a:fillRect/>
          </a:stretch>
        </p:blipFill>
        <p:spPr bwMode="auto">
          <a:xfrm>
            <a:off x="1884425" y="3303358"/>
            <a:ext cx="617695" cy="847253"/>
          </a:xfrm>
          <a:prstGeom prst="rect">
            <a:avLst/>
          </a:prstGeom>
          <a:noFill/>
          <a:ln w="12700" cap="flat">
            <a:noFill/>
            <a:miter lim="800000"/>
            <a:headEnd/>
            <a:tailEnd/>
          </a:ln>
        </p:spPr>
      </p:pic>
      <p:pic>
        <p:nvPicPr>
          <p:cNvPr id="5"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089219" y="3799612"/>
            <a:ext cx="629027" cy="70199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622738" y="4315309"/>
            <a:ext cx="1472647" cy="430887"/>
          </a:xfrm>
          <a:prstGeom prst="rect">
            <a:avLst/>
          </a:prstGeom>
          <a:noFill/>
        </p:spPr>
        <p:txBody>
          <a:bodyPr wrap="none" rtlCol="0">
            <a:spAutoFit/>
          </a:bodyPr>
          <a:lstStyle/>
          <a:p>
            <a:r>
              <a:rPr lang="en-US" sz="2200" dirty="0" smtClean="0">
                <a:solidFill>
                  <a:srgbClr val="1A8837"/>
                </a:solidFill>
              </a:rPr>
              <a:t>Program P</a:t>
            </a:r>
            <a:endParaRPr lang="en-US" sz="2200" dirty="0">
              <a:solidFill>
                <a:srgbClr val="1A8837"/>
              </a:solidFill>
            </a:endParaRPr>
          </a:p>
        </p:txBody>
      </p:sp>
      <p:pic>
        <p:nvPicPr>
          <p:cNvPr id="8" name="Picture 7"/>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786077" y="4852609"/>
            <a:ext cx="560516" cy="560516"/>
          </a:xfrm>
          <a:prstGeom prst="rect">
            <a:avLst/>
          </a:prstGeom>
        </p:spPr>
      </p:pic>
      <p:sp>
        <p:nvSpPr>
          <p:cNvPr id="9" name="TextBox 8"/>
          <p:cNvSpPr txBox="1"/>
          <p:nvPr/>
        </p:nvSpPr>
        <p:spPr>
          <a:xfrm>
            <a:off x="1426497" y="5308984"/>
            <a:ext cx="1337310" cy="369332"/>
          </a:xfrm>
          <a:prstGeom prst="rect">
            <a:avLst/>
          </a:prstGeom>
          <a:noFill/>
        </p:spPr>
        <p:txBody>
          <a:bodyPr wrap="square" rtlCol="0">
            <a:spAutoFit/>
          </a:bodyPr>
          <a:lstStyle/>
          <a:p>
            <a:pPr algn="ctr"/>
            <a:r>
              <a:rPr lang="en-US" b="1" dirty="0" smtClean="0"/>
              <a:t>Setup</a:t>
            </a:r>
            <a:endParaRPr lang="en-US" b="1" dirty="0"/>
          </a:p>
        </p:txBody>
      </p:sp>
      <p:sp>
        <p:nvSpPr>
          <p:cNvPr id="10" name="TextBox 9"/>
          <p:cNvSpPr txBox="1"/>
          <p:nvPr/>
        </p:nvSpPr>
        <p:spPr>
          <a:xfrm>
            <a:off x="1422091" y="6269464"/>
            <a:ext cx="1542361" cy="369332"/>
          </a:xfrm>
          <a:prstGeom prst="rect">
            <a:avLst/>
          </a:prstGeom>
          <a:noFill/>
        </p:spPr>
        <p:txBody>
          <a:bodyPr wrap="square" rtlCol="0">
            <a:spAutoFit/>
          </a:bodyPr>
          <a:lstStyle/>
          <a:p>
            <a:pPr algn="ctr"/>
            <a:r>
              <a:rPr lang="en-US" b="1" dirty="0" smtClean="0"/>
              <a:t>Authenticate</a:t>
            </a:r>
            <a:endParaRPr lang="en-US" b="1" dirty="0"/>
          </a:p>
        </p:txBody>
      </p:sp>
      <p:pic>
        <p:nvPicPr>
          <p:cNvPr id="11" name="Picture 1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786077" y="5833056"/>
            <a:ext cx="621318" cy="466334"/>
          </a:xfrm>
          <a:prstGeom prst="rect">
            <a:avLst/>
          </a:prstGeom>
        </p:spPr>
      </p:pic>
      <p:sp>
        <p:nvSpPr>
          <p:cNvPr id="12" name="TextBox 11"/>
          <p:cNvSpPr txBox="1"/>
          <p:nvPr/>
        </p:nvSpPr>
        <p:spPr>
          <a:xfrm>
            <a:off x="6690105" y="5335647"/>
            <a:ext cx="1151398" cy="369332"/>
          </a:xfrm>
          <a:prstGeom prst="rect">
            <a:avLst/>
          </a:prstGeom>
          <a:noFill/>
        </p:spPr>
        <p:txBody>
          <a:bodyPr wrap="square" rtlCol="0">
            <a:spAutoFit/>
          </a:bodyPr>
          <a:lstStyle/>
          <a:p>
            <a:pPr algn="ctr"/>
            <a:r>
              <a:rPr lang="en-US" b="1" dirty="0" smtClean="0"/>
              <a:t>Encrypt</a:t>
            </a:r>
            <a:endParaRPr lang="en-US" b="1" dirty="0"/>
          </a:p>
        </p:txBody>
      </p:sp>
      <p:pic>
        <p:nvPicPr>
          <p:cNvPr id="13" name="Picture 1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910886" y="4825200"/>
            <a:ext cx="522249" cy="522249"/>
          </a:xfrm>
          <a:prstGeom prst="rect">
            <a:avLst/>
          </a:prstGeom>
        </p:spPr>
      </p:pic>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46286" y="2592772"/>
            <a:ext cx="749320" cy="749320"/>
          </a:xfrm>
          <a:prstGeom prst="rect">
            <a:avLst/>
          </a:prstGeom>
        </p:spPr>
      </p:pic>
      <mc:AlternateContent xmlns:mc="http://schemas.openxmlformats.org/markup-compatibility/2006" xmlns:a14="http://schemas.microsoft.com/office/drawing/2010/main">
        <mc:Choice Requires="a14">
          <p:sp>
            <p:nvSpPr>
              <p:cNvPr id="15" name="TextBox 14"/>
              <p:cNvSpPr txBox="1"/>
              <p:nvPr/>
            </p:nvSpPr>
            <p:spPr>
              <a:xfrm>
                <a:off x="7718246" y="3945463"/>
                <a:ext cx="1017010"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solidFill>
                            <a:srgbClr val="008000"/>
                          </a:solidFill>
                          <a:latin typeface="Cambria Math" panose="02040503050406030204" pitchFamily="18" charset="0"/>
                        </a:rPr>
                        <m:t>(</m:t>
                      </m:r>
                      <m:r>
                        <a:rPr lang="en-US" sz="2200" b="0" i="1" smtClean="0">
                          <a:solidFill>
                            <a:srgbClr val="008000"/>
                          </a:solidFill>
                          <a:latin typeface="Cambria Math" panose="02040503050406030204" pitchFamily="18" charset="0"/>
                        </a:rPr>
                        <m:t>𝑖𝑑</m:t>
                      </m:r>
                      <m:r>
                        <a:rPr lang="en-US" sz="2200" b="0" i="1" smtClean="0">
                          <a:solidFill>
                            <a:srgbClr val="008000"/>
                          </a:solidFill>
                          <a:latin typeface="Cambria Math" panose="02040503050406030204" pitchFamily="18" charset="0"/>
                        </a:rPr>
                        <m:t>,</m:t>
                      </m:r>
                      <m:r>
                        <a:rPr lang="en-US" sz="2200" b="0" i="1" smtClean="0">
                          <a:solidFill>
                            <a:srgbClr val="008000"/>
                          </a:solidFill>
                          <a:latin typeface="Cambria Math" panose="02040503050406030204" pitchFamily="18" charset="0"/>
                        </a:rPr>
                        <m:t>𝑥</m:t>
                      </m:r>
                      <m:r>
                        <a:rPr lang="en-US" sz="2200" b="0" i="1"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7718246" y="3945463"/>
                <a:ext cx="1017010" cy="430887"/>
              </a:xfrm>
              <a:prstGeom prst="rect">
                <a:avLst/>
              </a:prstGeom>
              <a:blipFill rotWithShape="0">
                <a:blip r:embed="rId10"/>
                <a:stretch>
                  <a:fillRect b="-169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69051" y="4690670"/>
                <a:ext cx="2026101" cy="461665"/>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solidFill>
                            <a:srgbClr val="1A8837"/>
                          </a:solidFill>
                          <a:latin typeface="Cambria Math" panose="02040503050406030204" pitchFamily="18" charset="0"/>
                        </a:rPr>
                        <m:t>𝑷</m:t>
                      </m:r>
                      <m:r>
                        <a:rPr lang="en-US" sz="2400" b="1" i="1" smtClean="0">
                          <a:solidFill>
                            <a:srgbClr val="1A8837"/>
                          </a:solidFill>
                          <a:latin typeface="Cambria Math" panose="02040503050406030204" pitchFamily="18" charset="0"/>
                        </a:rPr>
                        <m:t>,</m:t>
                      </m:r>
                      <m:r>
                        <a:rPr lang="en-US" sz="2400" b="1" i="1" smtClean="0">
                          <a:solidFill>
                            <a:schemeClr val="tx1"/>
                          </a:solidFill>
                          <a:latin typeface="Cambria Math" panose="02040503050406030204" pitchFamily="18" charset="0"/>
                        </a:rPr>
                        <m:t>𝒎</m:t>
                      </m:r>
                    </m:oMath>
                  </m:oMathPara>
                </a14:m>
                <a:endParaRPr lang="en-US" sz="2400" dirty="0">
                  <a:solidFill>
                    <a:schemeClr val="tx1"/>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69051" y="4690670"/>
                <a:ext cx="2026101" cy="461665"/>
              </a:xfrm>
              <a:prstGeom prst="rect">
                <a:avLst/>
              </a:prstGeom>
              <a:blipFill rotWithShape="0">
                <a:blip r:embed="rId11"/>
                <a:stretch>
                  <a:fillRect/>
                </a:stretch>
              </a:blipFill>
            </p:spPr>
            <p:txBody>
              <a:bodyPr/>
              <a:lstStyle/>
              <a:p>
                <a:r>
                  <a:rPr lang="en-US">
                    <a:noFill/>
                  </a:rPr>
                  <a:t> </a:t>
                </a:r>
              </a:p>
            </p:txBody>
          </p:sp>
        </mc:Fallback>
      </mc:AlternateContent>
      <p:cxnSp>
        <p:nvCxnSpPr>
          <p:cNvPr id="28" name="Straight Arrow Connector 27"/>
          <p:cNvCxnSpPr/>
          <p:nvPr/>
        </p:nvCxnSpPr>
        <p:spPr>
          <a:xfrm>
            <a:off x="627960" y="5122854"/>
            <a:ext cx="100584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2399840" y="5121016"/>
            <a:ext cx="73152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7466357" y="5138769"/>
            <a:ext cx="73152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4" name="Oval 33"/>
          <p:cNvSpPr/>
          <p:nvPr/>
        </p:nvSpPr>
        <p:spPr>
          <a:xfrm>
            <a:off x="8275167" y="4885165"/>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solidFill>
                  <a:schemeClr val="bg1"/>
                </a:solidFill>
              </a:rPr>
              <a:t>x</a:t>
            </a:r>
            <a:endParaRPr lang="en-US" sz="2200" b="1" dirty="0">
              <a:solidFill>
                <a:schemeClr val="bg1"/>
              </a:solidFill>
            </a:endParaRPr>
          </a:p>
        </p:txBody>
      </p:sp>
      <mc:AlternateContent xmlns:mc="http://schemas.openxmlformats.org/markup-compatibility/2006" xmlns:a14="http://schemas.microsoft.com/office/drawing/2010/main">
        <mc:Choice Requires="a14">
          <p:sp>
            <p:nvSpPr>
              <p:cNvPr id="35" name="TextBox 34"/>
              <p:cNvSpPr txBox="1"/>
              <p:nvPr/>
            </p:nvSpPr>
            <p:spPr>
              <a:xfrm>
                <a:off x="5311252" y="4710867"/>
                <a:ext cx="2026101" cy="461665"/>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1" smtClean="0">
                          <a:solidFill>
                            <a:srgbClr val="1A8837"/>
                          </a:solidFill>
                          <a:latin typeface="Cambria Math" panose="02040503050406030204" pitchFamily="18" charset="0"/>
                        </a:rPr>
                        <m:t>𝒙</m:t>
                      </m:r>
                      <m:r>
                        <a:rPr lang="en-US" sz="2400" b="1" i="1" smtClean="0">
                          <a:solidFill>
                            <a:srgbClr val="1A8837"/>
                          </a:solidFill>
                          <a:latin typeface="Cambria Math" panose="02040503050406030204" pitchFamily="18" charset="0"/>
                        </a:rPr>
                        <m:t>, </m:t>
                      </m:r>
                    </m:oMath>
                  </m:oMathPara>
                </a14:m>
                <a:endParaRPr lang="en-US" sz="2400" dirty="0">
                  <a:solidFill>
                    <a:srgbClr val="1A8837"/>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5311252" y="4710867"/>
                <a:ext cx="2026101" cy="461665"/>
              </a:xfrm>
              <a:prstGeom prst="rect">
                <a:avLst/>
              </a:prstGeom>
              <a:blipFill rotWithShape="0">
                <a:blip r:embed="rId12"/>
                <a:stretch>
                  <a:fillRect/>
                </a:stretch>
              </a:blipFill>
            </p:spPr>
            <p:txBody>
              <a:bodyPr/>
              <a:lstStyle/>
              <a:p>
                <a:r>
                  <a:rPr lang="en-US">
                    <a:noFill/>
                  </a:rPr>
                  <a:t> </a:t>
                </a:r>
              </a:p>
            </p:txBody>
          </p:sp>
        </mc:Fallback>
      </mc:AlternateContent>
      <p:cxnSp>
        <p:nvCxnSpPr>
          <p:cNvPr id="36" name="Straight Arrow Connector 35"/>
          <p:cNvCxnSpPr/>
          <p:nvPr/>
        </p:nvCxnSpPr>
        <p:spPr>
          <a:xfrm>
            <a:off x="5870161" y="5143051"/>
            <a:ext cx="100584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53" name="Group 52"/>
          <p:cNvGrpSpPr/>
          <p:nvPr/>
        </p:nvGrpSpPr>
        <p:grpSpPr>
          <a:xfrm>
            <a:off x="3243282" y="4791088"/>
            <a:ext cx="1462569" cy="560532"/>
            <a:chOff x="3243282" y="4791088"/>
            <a:chExt cx="1462569" cy="560532"/>
          </a:xfrm>
        </p:grpSpPr>
        <p:sp>
          <p:nvSpPr>
            <p:cNvPr id="30" name="Rectangle 29"/>
            <p:cNvSpPr/>
            <p:nvPr/>
          </p:nvSpPr>
          <p:spPr>
            <a:xfrm>
              <a:off x="3243282" y="4791088"/>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
          <p:nvSpPr>
            <p:cNvPr id="31" name="TextBox 30"/>
            <p:cNvSpPr txBox="1"/>
            <p:nvPr/>
          </p:nvSpPr>
          <p:spPr>
            <a:xfrm>
              <a:off x="3640559" y="4797622"/>
              <a:ext cx="525780" cy="553998"/>
            </a:xfrm>
            <a:prstGeom prst="rect">
              <a:avLst/>
            </a:prstGeom>
            <a:noFill/>
          </p:spPr>
          <p:txBody>
            <a:bodyPr wrap="square" rtlCol="0">
              <a:spAutoFit/>
            </a:bodyPr>
            <a:lstStyle/>
            <a:p>
              <a:pPr algn="ctr"/>
              <a:r>
                <a:rPr lang="en-US" sz="3000" b="1" dirty="0" smtClean="0">
                  <a:solidFill>
                    <a:srgbClr val="C00000"/>
                  </a:solidFill>
                </a:rPr>
                <a:t>,</a:t>
              </a:r>
              <a:endParaRPr lang="en-US" sz="3000" b="1" dirty="0">
                <a:solidFill>
                  <a:srgbClr val="C00000"/>
                </a:solidFill>
              </a:endParaRPr>
            </a:p>
          </p:txBody>
        </p:sp>
        <p:sp>
          <p:nvSpPr>
            <p:cNvPr id="37" name="TextBox 36"/>
            <p:cNvSpPr txBox="1"/>
            <p:nvPr/>
          </p:nvSpPr>
          <p:spPr>
            <a:xfrm>
              <a:off x="3807526" y="4878701"/>
              <a:ext cx="898325" cy="369332"/>
            </a:xfrm>
            <a:prstGeom prst="rect">
              <a:avLst/>
            </a:prstGeom>
            <a:noFill/>
          </p:spPr>
          <p:txBody>
            <a:bodyPr wrap="square" rtlCol="0">
              <a:spAutoFit/>
            </a:bodyPr>
            <a:lstStyle/>
            <a:p>
              <a:pPr algn="ctr"/>
              <a:r>
                <a:rPr lang="en-US" b="1" dirty="0" smtClean="0">
                  <a:solidFill>
                    <a:srgbClr val="008000"/>
                  </a:solidFill>
                </a:rPr>
                <a:t>MSK</a:t>
              </a:r>
              <a:endParaRPr lang="en-US" b="1" dirty="0">
                <a:solidFill>
                  <a:srgbClr val="008000"/>
                </a:solidFill>
              </a:endParaRPr>
            </a:p>
          </p:txBody>
        </p:sp>
      </p:grpSp>
      <mc:AlternateContent xmlns:mc="http://schemas.openxmlformats.org/markup-compatibility/2006" xmlns:a14="http://schemas.microsoft.com/office/drawing/2010/main">
        <mc:Choice Requires="a14">
          <p:sp>
            <p:nvSpPr>
              <p:cNvPr id="38" name="TextBox 37"/>
              <p:cNvSpPr txBox="1"/>
              <p:nvPr/>
            </p:nvSpPr>
            <p:spPr>
              <a:xfrm>
                <a:off x="75115" y="5686361"/>
                <a:ext cx="2026101" cy="461665"/>
              </a:xfrm>
              <a:prstGeom prst="rect">
                <a:avLst/>
              </a:prstGeom>
              <a:noFill/>
            </p:spPr>
            <p:txBody>
              <a:bodyPr wrap="square" rtlCol="0">
                <a:spAutoFit/>
              </a:bodyPr>
              <a:lstStyle/>
              <a:p>
                <a:pPr lvl="0" algn="ctr"/>
                <a:r>
                  <a:rPr lang="en-US" b="1" dirty="0">
                    <a:solidFill>
                      <a:srgbClr val="008000"/>
                    </a:solidFill>
                  </a:rPr>
                  <a:t>MSK</a:t>
                </a:r>
                <a14:m>
                  <m:oMath xmlns:m="http://schemas.openxmlformats.org/officeDocument/2006/math">
                    <m:r>
                      <a:rPr lang="en-US" sz="2400" b="1" i="1" smtClean="0">
                        <a:solidFill>
                          <a:srgbClr val="1A8837"/>
                        </a:solidFill>
                        <a:latin typeface="Cambria Math" panose="02040503050406030204" pitchFamily="18" charset="0"/>
                      </a:rPr>
                      <m:t>, </m:t>
                    </m:r>
                    <m:r>
                      <a:rPr lang="en-US" sz="2400" b="1" i="1" smtClean="0">
                        <a:solidFill>
                          <a:srgbClr val="1A8837"/>
                        </a:solidFill>
                        <a:latin typeface="Cambria Math" panose="02040503050406030204" pitchFamily="18" charset="0"/>
                      </a:rPr>
                      <m:t>𝒊𝒅</m:t>
                    </m:r>
                  </m:oMath>
                </a14:m>
                <a:endParaRPr lang="en-US" sz="2400" dirty="0">
                  <a:solidFill>
                    <a:srgbClr val="1A8837"/>
                  </a:solidFill>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75115" y="5686361"/>
                <a:ext cx="2026101" cy="461665"/>
              </a:xfrm>
              <a:prstGeom prst="rect">
                <a:avLst/>
              </a:prstGeom>
              <a:blipFill rotWithShape="0">
                <a:blip r:embed="rId13"/>
                <a:stretch>
                  <a:fillRect b="-15789"/>
                </a:stretch>
              </a:blipFill>
            </p:spPr>
            <p:txBody>
              <a:bodyPr/>
              <a:lstStyle/>
              <a:p>
                <a:r>
                  <a:rPr lang="en-US">
                    <a:noFill/>
                  </a:rPr>
                  <a:t> </a:t>
                </a:r>
              </a:p>
            </p:txBody>
          </p:sp>
        </mc:Fallback>
      </mc:AlternateContent>
      <p:cxnSp>
        <p:nvCxnSpPr>
          <p:cNvPr id="39" name="Straight Arrow Connector 38"/>
          <p:cNvCxnSpPr/>
          <p:nvPr/>
        </p:nvCxnSpPr>
        <p:spPr>
          <a:xfrm>
            <a:off x="634024" y="6118545"/>
            <a:ext cx="100584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40" name="Picture 39"/>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3554813" y="5678316"/>
            <a:ext cx="344727" cy="613523"/>
          </a:xfrm>
          <a:prstGeom prst="rect">
            <a:avLst/>
          </a:prstGeom>
        </p:spPr>
      </p:pic>
      <p:pic>
        <p:nvPicPr>
          <p:cNvPr id="41" name="Picture 40"/>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355151" y="4432943"/>
            <a:ext cx="344727" cy="613523"/>
          </a:xfrm>
          <a:prstGeom prst="rect">
            <a:avLst/>
          </a:prstGeom>
        </p:spPr>
      </p:pic>
      <p:cxnSp>
        <p:nvCxnSpPr>
          <p:cNvPr id="42" name="Straight Arrow Connector 41"/>
          <p:cNvCxnSpPr/>
          <p:nvPr/>
        </p:nvCxnSpPr>
        <p:spPr>
          <a:xfrm>
            <a:off x="2598692" y="5985077"/>
            <a:ext cx="73152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3" name="TextBox 42"/>
              <p:cNvSpPr txBox="1"/>
              <p:nvPr/>
            </p:nvSpPr>
            <p:spPr>
              <a:xfrm>
                <a:off x="3239678" y="6275071"/>
                <a:ext cx="84061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solidFill>
                            <a:srgbClr val="008000"/>
                          </a:solidFill>
                          <a:latin typeface="Cambria Math" panose="02040503050406030204" pitchFamily="18" charset="0"/>
                        </a:rPr>
                        <m:t>𝐸</m:t>
                      </m:r>
                      <m:sSub>
                        <m:sSubPr>
                          <m:ctrlPr>
                            <a:rPr lang="en-US" sz="2200" b="0" i="1" smtClean="0">
                              <a:solidFill>
                                <a:srgbClr val="008000"/>
                              </a:solidFill>
                              <a:latin typeface="Cambria Math" panose="02040503050406030204" pitchFamily="18" charset="0"/>
                            </a:rPr>
                          </m:ctrlPr>
                        </m:sSubPr>
                        <m:e>
                          <m:r>
                            <a:rPr lang="en-US" sz="2200" b="0" i="1" smtClean="0">
                              <a:solidFill>
                                <a:srgbClr val="008000"/>
                              </a:solidFill>
                              <a:latin typeface="Cambria Math" panose="02040503050406030204" pitchFamily="18" charset="0"/>
                            </a:rPr>
                            <m:t>𝐾</m:t>
                          </m:r>
                        </m:e>
                        <m:sub>
                          <m:r>
                            <a:rPr lang="en-US" sz="2200" b="0" i="1" smtClean="0">
                              <a:solidFill>
                                <a:srgbClr val="008000"/>
                              </a:solidFill>
                              <a:latin typeface="Cambria Math" panose="02040503050406030204" pitchFamily="18" charset="0"/>
                            </a:rPr>
                            <m:t>𝑖𝑑</m:t>
                          </m:r>
                        </m:sub>
                      </m:sSub>
                    </m:oMath>
                  </m:oMathPara>
                </a14:m>
                <a:endParaRPr lang="en-US" sz="2200" dirty="0">
                  <a:solidFill>
                    <a:srgbClr val="008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3239678" y="6275071"/>
                <a:ext cx="840615" cy="430887"/>
              </a:xfrm>
              <a:prstGeom prst="rect">
                <a:avLst/>
              </a:prstGeom>
              <a:blipFill rotWithShape="0">
                <a:blip r:embed="rId15"/>
                <a:stretch>
                  <a:fillRect b="-2817"/>
                </a:stretch>
              </a:blipFill>
            </p:spPr>
            <p:txBody>
              <a:bodyPr/>
              <a:lstStyle/>
              <a:p>
                <a:r>
                  <a:rPr lang="en-US">
                    <a:noFill/>
                  </a:rPr>
                  <a:t> </a:t>
                </a:r>
              </a:p>
            </p:txBody>
          </p:sp>
        </mc:Fallback>
      </mc:AlternateContent>
      <p:cxnSp>
        <p:nvCxnSpPr>
          <p:cNvPr id="44" name="Straight Arrow Connector 43"/>
          <p:cNvCxnSpPr/>
          <p:nvPr/>
        </p:nvCxnSpPr>
        <p:spPr>
          <a:xfrm>
            <a:off x="2964452" y="2967432"/>
            <a:ext cx="1438008"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54" name="Group 53"/>
          <p:cNvGrpSpPr/>
          <p:nvPr/>
        </p:nvGrpSpPr>
        <p:grpSpPr>
          <a:xfrm>
            <a:off x="3030949" y="2278663"/>
            <a:ext cx="1269196" cy="586330"/>
            <a:chOff x="3030949" y="2278663"/>
            <a:chExt cx="1269196" cy="586330"/>
          </a:xfrm>
        </p:grpSpPr>
        <p:sp>
          <p:nvSpPr>
            <p:cNvPr id="45" name="Rectangle 44"/>
            <p:cNvSpPr/>
            <p:nvPr/>
          </p:nvSpPr>
          <p:spPr>
            <a:xfrm>
              <a:off x="3030949" y="2304461"/>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
          <p:nvSpPr>
            <p:cNvPr id="46" name="TextBox 45"/>
            <p:cNvSpPr txBox="1"/>
            <p:nvPr/>
          </p:nvSpPr>
          <p:spPr>
            <a:xfrm>
              <a:off x="3428226" y="2310995"/>
              <a:ext cx="525780" cy="553998"/>
            </a:xfrm>
            <a:prstGeom prst="rect">
              <a:avLst/>
            </a:prstGeom>
            <a:noFill/>
          </p:spPr>
          <p:txBody>
            <a:bodyPr wrap="square" rtlCol="0">
              <a:spAutoFit/>
            </a:bodyPr>
            <a:lstStyle/>
            <a:p>
              <a:pPr algn="ctr"/>
              <a:r>
                <a:rPr lang="en-US" sz="3000" b="1" dirty="0" smtClean="0">
                  <a:solidFill>
                    <a:srgbClr val="C00000"/>
                  </a:solidFill>
                </a:rPr>
                <a:t>,</a:t>
              </a:r>
              <a:endParaRPr lang="en-US" sz="3000" b="1" dirty="0">
                <a:solidFill>
                  <a:srgbClr val="C00000"/>
                </a:solidFill>
              </a:endParaRPr>
            </a:p>
          </p:txBody>
        </p:sp>
        <p:sp>
          <p:nvSpPr>
            <p:cNvPr id="48" name="Oval 47"/>
            <p:cNvSpPr/>
            <p:nvPr/>
          </p:nvSpPr>
          <p:spPr>
            <a:xfrm>
              <a:off x="3775126" y="2278663"/>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solidFill>
                    <a:schemeClr val="bg1"/>
                  </a:solidFill>
                </a:rPr>
                <a:t>x</a:t>
              </a:r>
              <a:endParaRPr lang="en-US" sz="2200" b="1" dirty="0">
                <a:solidFill>
                  <a:schemeClr val="bg1"/>
                </a:solidFill>
              </a:endParaRPr>
            </a:p>
          </p:txBody>
        </p:sp>
      </p:grpSp>
      <p:sp>
        <p:nvSpPr>
          <p:cNvPr id="49" name="Oval 48"/>
          <p:cNvSpPr/>
          <p:nvPr/>
        </p:nvSpPr>
        <p:spPr>
          <a:xfrm>
            <a:off x="6439018" y="2587994"/>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a:solidFill>
                  <a:schemeClr val="bg1"/>
                </a:solidFill>
              </a:rPr>
              <a:t>y</a:t>
            </a:r>
          </a:p>
        </p:txBody>
      </p:sp>
      <p:cxnSp>
        <p:nvCxnSpPr>
          <p:cNvPr id="50" name="Straight Arrow Connector 49"/>
          <p:cNvCxnSpPr/>
          <p:nvPr/>
        </p:nvCxnSpPr>
        <p:spPr>
          <a:xfrm>
            <a:off x="5483649" y="2967432"/>
            <a:ext cx="889432"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4445247" y="3303358"/>
            <a:ext cx="1151398" cy="369332"/>
          </a:xfrm>
          <a:prstGeom prst="rect">
            <a:avLst/>
          </a:prstGeom>
          <a:noFill/>
        </p:spPr>
        <p:txBody>
          <a:bodyPr wrap="square" rtlCol="0">
            <a:spAutoFit/>
          </a:bodyPr>
          <a:lstStyle/>
          <a:p>
            <a:pPr algn="ctr"/>
            <a:r>
              <a:rPr lang="en-US" b="1" dirty="0" smtClean="0"/>
              <a:t>Evaluate</a:t>
            </a:r>
            <a:endParaRPr lang="en-US" b="1" dirty="0"/>
          </a:p>
        </p:txBody>
      </p:sp>
    </p:spTree>
    <p:extLst>
      <p:ext uri="{BB962C8B-B14F-4D97-AF65-F5344CB8AC3E}">
        <p14:creationId xmlns:p14="http://schemas.microsoft.com/office/powerpoint/2010/main" val="300128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childTnLst>
                          </p:cTn>
                        </p:par>
                        <p:par>
                          <p:cTn id="33" fill="hold">
                            <p:stCondLst>
                              <p:cond delay="500"/>
                            </p:stCondLst>
                            <p:childTnLst>
                              <p:par>
                                <p:cTn id="34" presetID="1" presetClass="entr" presetSubtype="0" fill="hold" nodeType="afterEffect">
                                  <p:stCondLst>
                                    <p:cond delay="0"/>
                                  </p:stCondLst>
                                  <p:childTnLst>
                                    <p:set>
                                      <p:cBhvr>
                                        <p:cTn id="35" dur="1" fill="hold">
                                          <p:stCondLst>
                                            <p:cond delay="0"/>
                                          </p:stCondLst>
                                        </p:cTn>
                                        <p:tgtEl>
                                          <p:spTgt spid="5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left)">
                                      <p:cBhvr>
                                        <p:cTn id="40" dur="500"/>
                                        <p:tgtEl>
                                          <p:spTgt spid="39"/>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childTnLst>
                          </p:cTn>
                        </p:par>
                        <p:par>
                          <p:cTn id="48" fill="hold">
                            <p:stCondLst>
                              <p:cond delay="500"/>
                            </p:stCondLst>
                            <p:childTnLst>
                              <p:par>
                                <p:cTn id="49" presetID="1" presetClass="entr" presetSubtype="0" fill="hold" nodeType="after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1"/>
                                        </p:tgtEl>
                                        <p:attrNameLst>
                                          <p:attrName>style.visibility</p:attrName>
                                        </p:attrNameLst>
                                      </p:cBhvr>
                                      <p:to>
                                        <p:strVal val="visible"/>
                                      </p:to>
                                    </p:set>
                                  </p:childTnLst>
                                </p:cTn>
                              </p:par>
                              <p:par>
                                <p:cTn id="59" presetID="22" presetClass="entr" presetSubtype="8" fill="hold"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500"/>
                                        <p:tgtEl>
                                          <p:spTgt spid="36"/>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left)">
                                      <p:cBhvr>
                                        <p:cTn id="66" dur="500"/>
                                        <p:tgtEl>
                                          <p:spTgt spid="33"/>
                                        </p:tgtEl>
                                      </p:cBhvr>
                                    </p:animEffect>
                                  </p:childTnLst>
                                </p:cTn>
                              </p:par>
                            </p:childTnLst>
                          </p:cTn>
                        </p:par>
                        <p:par>
                          <p:cTn id="67" fill="hold">
                            <p:stCondLst>
                              <p:cond delay="500"/>
                            </p:stCondLst>
                            <p:childTnLst>
                              <p:par>
                                <p:cTn id="68" presetID="1" presetClass="entr" presetSubtype="0"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nodeType="click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wipe(left)">
                                      <p:cBhvr>
                                        <p:cTn id="74" dur="500"/>
                                        <p:tgtEl>
                                          <p:spTgt spid="44"/>
                                        </p:tgtEl>
                                      </p:cBhvr>
                                    </p:animEffect>
                                  </p:childTnLst>
                                </p:cTn>
                              </p:par>
                              <p:par>
                                <p:cTn id="75" presetID="1" presetClass="entr" presetSubtype="0" fill="hold" nodeType="withEffect">
                                  <p:stCondLst>
                                    <p:cond delay="0"/>
                                  </p:stCondLst>
                                  <p:childTnLst>
                                    <p:set>
                                      <p:cBhvr>
                                        <p:cTn id="76" dur="1" fill="hold">
                                          <p:stCondLst>
                                            <p:cond delay="0"/>
                                          </p:stCondLst>
                                        </p:cTn>
                                        <p:tgtEl>
                                          <p:spTgt spid="5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nodeType="click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wipe(left)">
                                      <p:cBhvr>
                                        <p:cTn id="81" dur="500"/>
                                        <p:tgtEl>
                                          <p:spTgt spid="50"/>
                                        </p:tgtEl>
                                      </p:cBhvr>
                                    </p:animEffect>
                                  </p:childTnLst>
                                </p:cTn>
                              </p:par>
                            </p:childTnLst>
                          </p:cTn>
                        </p:par>
                        <p:par>
                          <p:cTn id="82" fill="hold">
                            <p:stCondLst>
                              <p:cond delay="500"/>
                            </p:stCondLst>
                            <p:childTnLst>
                              <p:par>
                                <p:cTn id="83" presetID="1" presetClass="entr" presetSubtype="0"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7" grpId="0"/>
      <p:bldP spid="34" grpId="0" animBg="1"/>
      <p:bldP spid="35" grpId="0"/>
      <p:bldP spid="38" grpId="0"/>
      <p:bldP spid="43" grpId="0"/>
      <p:bldP spid="49" grpId="0" animBg="1"/>
      <p:bldP spid="5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1131570"/>
          </a:xfrm>
        </p:spPr>
        <p:txBody>
          <a:bodyPr>
            <a:noAutofit/>
          </a:bodyPr>
          <a:lstStyle/>
          <a:p>
            <a:r>
              <a:rPr lang="en-US" sz="4400" dirty="0">
                <a:solidFill>
                  <a:srgbClr val="C00000"/>
                </a:solidFill>
              </a:rPr>
              <a:t>Malicious Cloud and Client Security </a:t>
            </a:r>
            <a:r>
              <a:rPr lang="en-US" sz="2400" dirty="0">
                <a:solidFill>
                  <a:srgbClr val="C00000"/>
                </a:solidFill>
              </a:rPr>
              <a:t>(simplified: one malicious </a:t>
            </a:r>
            <a:r>
              <a:rPr lang="en-US" sz="2400" dirty="0" smtClean="0">
                <a:solidFill>
                  <a:srgbClr val="C00000"/>
                </a:solidFill>
              </a:rPr>
              <a:t>client; one honest client)</a:t>
            </a:r>
            <a:endParaRPr lang="en-US" sz="2000" i="1" dirty="0">
              <a:solidFill>
                <a:srgbClr val="C00000"/>
              </a:solidFill>
              <a:effectLst/>
            </a:endParaRPr>
          </a:p>
        </p:txBody>
      </p:sp>
      <mc:AlternateContent xmlns:mc="http://schemas.openxmlformats.org/markup-compatibility/2006" xmlns:a14="http://schemas.microsoft.com/office/drawing/2010/main">
        <mc:Choice Requires="a14">
          <p:sp>
            <p:nvSpPr>
              <p:cNvPr id="8" name="TextBox 7"/>
              <p:cNvSpPr txBox="1"/>
              <p:nvPr/>
            </p:nvSpPr>
            <p:spPr>
              <a:xfrm>
                <a:off x="710516" y="4679822"/>
                <a:ext cx="56348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solidFill>
                                <a:srgbClr val="008000"/>
                              </a:solidFill>
                              <a:latin typeface="Cambria Math" panose="02040503050406030204" pitchFamily="18" charset="0"/>
                            </a:rPr>
                          </m:ctrlPr>
                        </m:sSubPr>
                        <m:e>
                          <m:r>
                            <a:rPr lang="en-US" sz="2400" b="0" i="1" dirty="0" smtClean="0">
                              <a:solidFill>
                                <a:srgbClr val="008000"/>
                              </a:solidFill>
                              <a:latin typeface="Cambria Math" panose="02040503050406030204" pitchFamily="18" charset="0"/>
                            </a:rPr>
                            <m:t>𝑃</m:t>
                          </m:r>
                        </m:e>
                        <m:sub>
                          <m:r>
                            <a:rPr lang="en-US" sz="2400" b="0" i="1" dirty="0" smtClean="0">
                              <a:solidFill>
                                <a:srgbClr val="008000"/>
                              </a:solidFill>
                              <a:latin typeface="Cambria Math" panose="02040503050406030204" pitchFamily="18" charset="0"/>
                            </a:rPr>
                            <m:t>0</m:t>
                          </m:r>
                        </m:sub>
                      </m:sSub>
                    </m:oMath>
                  </m:oMathPara>
                </a14:m>
                <a:endParaRPr lang="en-US" sz="2000" dirty="0">
                  <a:solidFill>
                    <a:srgbClr val="008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710516" y="4679822"/>
                <a:ext cx="563488" cy="461665"/>
              </a:xfrm>
              <a:prstGeom prst="rect">
                <a:avLst/>
              </a:prstGeom>
              <a:blipFill rotWithShape="0">
                <a:blip r:embed="rId3"/>
                <a:stretch>
                  <a:fillRect b="-2667"/>
                </a:stretch>
              </a:blipFill>
            </p:spPr>
            <p:txBody>
              <a:bodyPr/>
              <a:lstStyle/>
              <a:p>
                <a:r>
                  <a:rPr lang="en-US">
                    <a:noFill/>
                  </a:rPr>
                  <a:t> </a:t>
                </a:r>
              </a:p>
            </p:txBody>
          </p:sp>
        </mc:Fallback>
      </mc:AlternateContent>
      <p:cxnSp>
        <p:nvCxnSpPr>
          <p:cNvPr id="11" name="Straight Arrow Connector 10"/>
          <p:cNvCxnSpPr/>
          <p:nvPr/>
        </p:nvCxnSpPr>
        <p:spPr>
          <a:xfrm flipV="1">
            <a:off x="1307942" y="3295910"/>
            <a:ext cx="538814" cy="732022"/>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flipH="1" flipV="1">
            <a:off x="2597612" y="3295909"/>
            <a:ext cx="614722" cy="78160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43" name="Straight Connector 42"/>
          <p:cNvCxnSpPr/>
          <p:nvPr/>
        </p:nvCxnSpPr>
        <p:spPr>
          <a:xfrm>
            <a:off x="4648200" y="2080989"/>
            <a:ext cx="0" cy="3204243"/>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9" name="TextBox 18"/>
              <p:cNvSpPr txBox="1"/>
              <p:nvPr/>
            </p:nvSpPr>
            <p:spPr>
              <a:xfrm>
                <a:off x="7514453" y="4655343"/>
                <a:ext cx="559191"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dirty="0" smtClean="0">
                              <a:solidFill>
                                <a:srgbClr val="008000"/>
                              </a:solidFill>
                              <a:latin typeface="Cambria Math" panose="02040503050406030204" pitchFamily="18" charset="0"/>
                            </a:rPr>
                          </m:ctrlPr>
                        </m:sSubPr>
                        <m:e>
                          <m:r>
                            <a:rPr lang="en-US" sz="2400" b="0" i="1" dirty="0" smtClean="0">
                              <a:solidFill>
                                <a:srgbClr val="008000"/>
                              </a:solidFill>
                              <a:latin typeface="Cambria Math" panose="02040503050406030204" pitchFamily="18" charset="0"/>
                            </a:rPr>
                            <m:t>𝑥</m:t>
                          </m:r>
                        </m:e>
                        <m:sub>
                          <m:r>
                            <a:rPr lang="en-US" sz="2400" b="0" i="1" dirty="0" smtClean="0">
                              <a:solidFill>
                                <a:srgbClr val="008000"/>
                              </a:solidFill>
                              <a:latin typeface="Cambria Math" panose="02040503050406030204" pitchFamily="18" charset="0"/>
                            </a:rPr>
                            <m:t>1</m:t>
                          </m:r>
                        </m:sub>
                      </m:sSub>
                    </m:oMath>
                  </m:oMathPara>
                </a14:m>
                <a:endParaRPr lang="en-US" sz="2000" dirty="0">
                  <a:solidFill>
                    <a:srgbClr val="008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7514453" y="4655343"/>
                <a:ext cx="559191" cy="461665"/>
              </a:xfrm>
              <a:prstGeom prst="rect">
                <a:avLst/>
              </a:prstGeom>
              <a:blipFill rotWithShape="0">
                <a:blip r:embed="rId4"/>
                <a:stretch>
                  <a:fillRect b="-2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5347756" y="4683383"/>
                <a:ext cx="56733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dirty="0" smtClean="0">
                              <a:solidFill>
                                <a:srgbClr val="008000"/>
                              </a:solidFill>
                              <a:latin typeface="Cambria Math" panose="02040503050406030204" pitchFamily="18" charset="0"/>
                            </a:rPr>
                          </m:ctrlPr>
                        </m:sSubPr>
                        <m:e>
                          <m:r>
                            <a:rPr lang="en-US" sz="2400" b="0" i="1" dirty="0" smtClean="0">
                              <a:solidFill>
                                <a:srgbClr val="008000"/>
                              </a:solidFill>
                              <a:latin typeface="Cambria Math" panose="02040503050406030204" pitchFamily="18" charset="0"/>
                            </a:rPr>
                            <m:t>𝑃</m:t>
                          </m:r>
                        </m:e>
                        <m:sub>
                          <m:r>
                            <a:rPr lang="en-US" sz="2400" i="1" dirty="0" smtClean="0">
                              <a:solidFill>
                                <a:srgbClr val="008000"/>
                              </a:solidFill>
                              <a:latin typeface="Cambria Math" panose="02040503050406030204" pitchFamily="18" charset="0"/>
                            </a:rPr>
                            <m:t>1</m:t>
                          </m:r>
                        </m:sub>
                      </m:sSub>
                    </m:oMath>
                  </m:oMathPara>
                </a14:m>
                <a:endParaRPr lang="en-US" sz="2000" dirty="0">
                  <a:solidFill>
                    <a:srgbClr val="008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5347756" y="4683383"/>
                <a:ext cx="567335" cy="461665"/>
              </a:xfrm>
              <a:prstGeom prst="rect">
                <a:avLst/>
              </a:prstGeom>
              <a:blipFill rotWithShape="0">
                <a:blip r:embed="rId5"/>
                <a:stretch>
                  <a:fillRect b="-2632"/>
                </a:stretch>
              </a:blipFill>
            </p:spPr>
            <p:txBody>
              <a:bodyPr/>
              <a:lstStyle/>
              <a:p>
                <a:r>
                  <a:rPr lang="en-US">
                    <a:noFill/>
                  </a:rPr>
                  <a:t> </a:t>
                </a:r>
              </a:p>
            </p:txBody>
          </p:sp>
        </mc:Fallback>
      </mc:AlternateContent>
      <p:cxnSp>
        <p:nvCxnSpPr>
          <p:cNvPr id="23" name="Straight Arrow Connector 22"/>
          <p:cNvCxnSpPr/>
          <p:nvPr/>
        </p:nvCxnSpPr>
        <p:spPr>
          <a:xfrm flipV="1">
            <a:off x="5946376" y="3295910"/>
            <a:ext cx="492883" cy="72739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flipH="1" flipV="1">
            <a:off x="7144396" y="3295909"/>
            <a:ext cx="520410" cy="672621"/>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4" name="Rounded Rectangle 13"/>
          <p:cNvSpPr/>
          <p:nvPr/>
        </p:nvSpPr>
        <p:spPr>
          <a:xfrm>
            <a:off x="1270787" y="5370746"/>
            <a:ext cx="6602239" cy="979170"/>
          </a:xfrm>
          <a:prstGeom prst="round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prstClr val="white"/>
                </a:solidFill>
              </a:rPr>
              <a:t>Adv cannot distinguish between the </a:t>
            </a:r>
          </a:p>
          <a:p>
            <a:pPr algn="ctr"/>
            <a:r>
              <a:rPr lang="en-US" sz="2400" dirty="0" smtClean="0">
                <a:solidFill>
                  <a:prstClr val="white"/>
                </a:solidFill>
              </a:rPr>
              <a:t>left and right worlds</a:t>
            </a:r>
            <a:endParaRPr lang="en-US" sz="2400" dirty="0">
              <a:solidFill>
                <a:prstClr val="white"/>
              </a:solidFill>
            </a:endParaRPr>
          </a:p>
        </p:txBody>
      </p:sp>
      <p:grpSp>
        <p:nvGrpSpPr>
          <p:cNvPr id="49" name="Group 48"/>
          <p:cNvGrpSpPr/>
          <p:nvPr/>
        </p:nvGrpSpPr>
        <p:grpSpPr>
          <a:xfrm>
            <a:off x="912749" y="1605361"/>
            <a:ext cx="2651760" cy="542070"/>
            <a:chOff x="912749" y="1958929"/>
            <a:chExt cx="2651760" cy="542070"/>
          </a:xfrm>
        </p:grpSpPr>
        <mc:AlternateContent xmlns:mc="http://schemas.openxmlformats.org/markup-compatibility/2006" xmlns:a14="http://schemas.microsoft.com/office/drawing/2010/main">
          <mc:Choice Requires="a14">
            <p:sp>
              <p:nvSpPr>
                <p:cNvPr id="45" name="TextBox 44"/>
                <p:cNvSpPr txBox="1"/>
                <p:nvPr/>
              </p:nvSpPr>
              <p:spPr>
                <a:xfrm>
                  <a:off x="985025" y="2015372"/>
                  <a:ext cx="2524822" cy="430887"/>
                </a:xfrm>
                <a:prstGeom prst="rect">
                  <a:avLst/>
                </a:prstGeom>
                <a:noFill/>
              </p:spPr>
              <p:txBody>
                <a:bodyPr wrap="square" rtlCol="0">
                  <a:spAutoFit/>
                </a:bodyPr>
                <a:lstStyle/>
                <a:p>
                  <a:pPr algn="ctr"/>
                  <a:r>
                    <a:rPr lang="en-US" sz="2200" dirty="0" smtClean="0">
                      <a:solidFill>
                        <a:prstClr val="black"/>
                      </a:solidFill>
                    </a:rPr>
                    <a:t>Learns </a:t>
                  </a:r>
                  <a14:m>
                    <m:oMath xmlns:m="http://schemas.openxmlformats.org/officeDocument/2006/math">
                      <m:sSub>
                        <m:sSubPr>
                          <m:ctrlPr>
                            <a:rPr lang="en-US" sz="2200" b="0" i="1" smtClean="0">
                              <a:solidFill>
                                <a:srgbClr val="008000"/>
                              </a:solidFill>
                              <a:latin typeface="Cambria Math" panose="02040503050406030204" pitchFamily="18" charset="0"/>
                            </a:rPr>
                          </m:ctrlPr>
                        </m:sSubPr>
                        <m:e>
                          <m:r>
                            <m:rPr>
                              <m:sty m:val="p"/>
                            </m:rPr>
                            <a:rPr lang="en-US" sz="2200" b="0" i="0" smtClean="0">
                              <a:solidFill>
                                <a:srgbClr val="008000"/>
                              </a:solidFill>
                              <a:latin typeface="Cambria Math" panose="02040503050406030204" pitchFamily="18" charset="0"/>
                            </a:rPr>
                            <m:t>P</m:t>
                          </m:r>
                        </m:e>
                        <m:sub>
                          <m:r>
                            <a:rPr lang="en-US" sz="2200" b="0" i="0" smtClean="0">
                              <a:solidFill>
                                <a:srgbClr val="008000"/>
                              </a:solidFill>
                              <a:latin typeface="Cambria Math" panose="02040503050406030204" pitchFamily="18" charset="0"/>
                            </a:rPr>
                            <m:t>0</m:t>
                          </m:r>
                        </m:sub>
                      </m:sSub>
                      <m:r>
                        <a:rPr lang="en-US" sz="2200" i="1" smtClean="0">
                          <a:solidFill>
                            <a:srgbClr val="008000"/>
                          </a:solidFill>
                          <a:latin typeface="Cambria Math" panose="02040503050406030204" pitchFamily="18" charset="0"/>
                        </a:rPr>
                        <m:t>(</m:t>
                      </m:r>
                      <m:r>
                        <a:rPr lang="en-US" sz="2200" b="0" i="1" smtClean="0">
                          <a:solidFill>
                            <a:srgbClr val="008000"/>
                          </a:solidFill>
                          <a:latin typeface="Cambria Math" panose="02040503050406030204" pitchFamily="18" charset="0"/>
                        </a:rPr>
                        <m:t>𝑖</m:t>
                      </m:r>
                      <m:sSup>
                        <m:sSupPr>
                          <m:ctrlPr>
                            <a:rPr lang="en-US" sz="2200" b="0" i="1" smtClean="0">
                              <a:solidFill>
                                <a:srgbClr val="008000"/>
                              </a:solidFill>
                              <a:latin typeface="Cambria Math" panose="02040503050406030204" pitchFamily="18" charset="0"/>
                            </a:rPr>
                          </m:ctrlPr>
                        </m:sSupPr>
                        <m:e>
                          <m:r>
                            <a:rPr lang="en-US" sz="2200" b="0" i="1" smtClean="0">
                              <a:solidFill>
                                <a:srgbClr val="008000"/>
                              </a:solidFill>
                              <a:latin typeface="Cambria Math" panose="02040503050406030204" pitchFamily="18" charset="0"/>
                            </a:rPr>
                            <m:t>𝑑</m:t>
                          </m:r>
                        </m:e>
                        <m:sup>
                          <m:r>
                            <a:rPr lang="en-US" sz="2200" b="0" i="1" smtClean="0">
                              <a:solidFill>
                                <a:srgbClr val="008000"/>
                              </a:solidFill>
                              <a:latin typeface="Cambria Math" panose="02040503050406030204" pitchFamily="18" charset="0"/>
                            </a:rPr>
                            <m:t>∗</m:t>
                          </m:r>
                        </m:sup>
                      </m:sSup>
                      <m:r>
                        <a:rPr lang="en-US" sz="2200" i="1" smtClean="0">
                          <a:solidFill>
                            <a:srgbClr val="008000"/>
                          </a:solidFill>
                          <a:latin typeface="Cambria Math" panose="02040503050406030204" pitchFamily="18" charset="0"/>
                        </a:rPr>
                        <m:t>,</m:t>
                      </m:r>
                      <m:r>
                        <a:rPr lang="en-US" sz="2200" b="0" i="1" smtClean="0">
                          <a:solidFill>
                            <a:srgbClr val="008000"/>
                          </a:solidFill>
                          <a:latin typeface="Cambria Math" panose="02040503050406030204" pitchFamily="18" charset="0"/>
                        </a:rPr>
                        <m:t>⋅</m:t>
                      </m:r>
                      <m:r>
                        <a:rPr lang="en-US" sz="2200" i="1" smtClean="0">
                          <a:solidFill>
                            <a:srgbClr val="008000"/>
                          </a:solidFill>
                          <a:latin typeface="Cambria Math" panose="02040503050406030204" pitchFamily="18" charset="0"/>
                        </a:rPr>
                        <m:t>)</m:t>
                      </m:r>
                    </m:oMath>
                  </a14:m>
                  <a:endParaRPr lang="en-US" sz="2200" dirty="0">
                    <a:solidFill>
                      <a:srgbClr val="008000"/>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985025" y="2015372"/>
                  <a:ext cx="2524822" cy="430887"/>
                </a:xfrm>
                <a:prstGeom prst="rect">
                  <a:avLst/>
                </a:prstGeom>
                <a:blipFill rotWithShape="0">
                  <a:blip r:embed="rId6"/>
                  <a:stretch>
                    <a:fillRect t="-10000" b="-28571"/>
                  </a:stretch>
                </a:blipFill>
              </p:spPr>
              <p:txBody>
                <a:bodyPr/>
                <a:lstStyle/>
                <a:p>
                  <a:r>
                    <a:rPr lang="en-US">
                      <a:noFill/>
                    </a:rPr>
                    <a:t> </a:t>
                  </a:r>
                </a:p>
              </p:txBody>
            </p:sp>
          </mc:Fallback>
        </mc:AlternateContent>
        <p:sp>
          <p:nvSpPr>
            <p:cNvPr id="46" name="Rectangle 45"/>
            <p:cNvSpPr/>
            <p:nvPr/>
          </p:nvSpPr>
          <p:spPr>
            <a:xfrm>
              <a:off x="912749" y="1958929"/>
              <a:ext cx="2651760" cy="542070"/>
            </a:xfrm>
            <a:prstGeom prst="rect">
              <a:avLst/>
            </a:prstGeom>
            <a:noFill/>
            <a:ln w="28575">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grpSp>
        <p:nvGrpSpPr>
          <p:cNvPr id="50" name="Group 49"/>
          <p:cNvGrpSpPr/>
          <p:nvPr/>
        </p:nvGrpSpPr>
        <p:grpSpPr>
          <a:xfrm>
            <a:off x="5403591" y="1605361"/>
            <a:ext cx="2651760" cy="542070"/>
            <a:chOff x="5403591" y="1958929"/>
            <a:chExt cx="2651760" cy="542070"/>
          </a:xfrm>
        </p:grpSpPr>
        <mc:AlternateContent xmlns:mc="http://schemas.openxmlformats.org/markup-compatibility/2006" xmlns:a14="http://schemas.microsoft.com/office/drawing/2010/main">
          <mc:Choice Requires="a14">
            <p:sp>
              <p:nvSpPr>
                <p:cNvPr id="47" name="TextBox 46"/>
                <p:cNvSpPr txBox="1"/>
                <p:nvPr/>
              </p:nvSpPr>
              <p:spPr>
                <a:xfrm>
                  <a:off x="5475867" y="2015372"/>
                  <a:ext cx="2524822" cy="430887"/>
                </a:xfrm>
                <a:prstGeom prst="rect">
                  <a:avLst/>
                </a:prstGeom>
                <a:noFill/>
              </p:spPr>
              <p:txBody>
                <a:bodyPr wrap="square" rtlCol="0">
                  <a:spAutoFit/>
                </a:bodyPr>
                <a:lstStyle/>
                <a:p>
                  <a:pPr algn="ctr"/>
                  <a:r>
                    <a:rPr lang="en-US" sz="2200" dirty="0" smtClean="0">
                      <a:solidFill>
                        <a:prstClr val="black"/>
                      </a:solidFill>
                    </a:rPr>
                    <a:t>Learns</a:t>
                  </a:r>
                  <a14:m>
                    <m:oMath xmlns:m="http://schemas.openxmlformats.org/officeDocument/2006/math">
                      <m:sSub>
                        <m:sSubPr>
                          <m:ctrlPr>
                            <a:rPr lang="en-US" sz="2200" i="1">
                              <a:solidFill>
                                <a:srgbClr val="008000"/>
                              </a:solidFill>
                              <a:latin typeface="Cambria Math" panose="02040503050406030204" pitchFamily="18" charset="0"/>
                            </a:rPr>
                          </m:ctrlPr>
                        </m:sSubPr>
                        <m:e>
                          <m:r>
                            <a:rPr lang="en-US" sz="2200" b="0" i="0" smtClean="0">
                              <a:solidFill>
                                <a:srgbClr val="008000"/>
                              </a:solidFill>
                              <a:latin typeface="Cambria Math" panose="02040503050406030204" pitchFamily="18" charset="0"/>
                            </a:rPr>
                            <m:t> </m:t>
                          </m:r>
                          <m:r>
                            <m:rPr>
                              <m:sty m:val="p"/>
                            </m:rPr>
                            <a:rPr lang="en-US" sz="2200">
                              <a:solidFill>
                                <a:srgbClr val="008000"/>
                              </a:solidFill>
                              <a:latin typeface="Cambria Math" panose="02040503050406030204" pitchFamily="18" charset="0"/>
                            </a:rPr>
                            <m:t>P</m:t>
                          </m:r>
                        </m:e>
                        <m:sub>
                          <m:r>
                            <a:rPr lang="en-US" sz="2200" b="0" i="0" smtClean="0">
                              <a:solidFill>
                                <a:srgbClr val="008000"/>
                              </a:solidFill>
                              <a:latin typeface="Cambria Math" panose="02040503050406030204" pitchFamily="18" charset="0"/>
                            </a:rPr>
                            <m:t>1</m:t>
                          </m:r>
                        </m:sub>
                      </m:sSub>
                      <m:r>
                        <a:rPr lang="en-US" sz="2200" i="1">
                          <a:solidFill>
                            <a:srgbClr val="008000"/>
                          </a:solidFill>
                          <a:latin typeface="Cambria Math" panose="02040503050406030204" pitchFamily="18" charset="0"/>
                        </a:rPr>
                        <m:t>(</m:t>
                      </m:r>
                      <m:r>
                        <a:rPr lang="en-US" sz="2200" i="1">
                          <a:solidFill>
                            <a:srgbClr val="008000"/>
                          </a:solidFill>
                          <a:latin typeface="Cambria Math" panose="02040503050406030204" pitchFamily="18" charset="0"/>
                        </a:rPr>
                        <m:t>𝑖</m:t>
                      </m:r>
                      <m:sSup>
                        <m:sSupPr>
                          <m:ctrlPr>
                            <a:rPr lang="en-US" sz="2200" b="0" i="1" smtClean="0">
                              <a:solidFill>
                                <a:srgbClr val="008000"/>
                              </a:solidFill>
                              <a:latin typeface="Cambria Math" panose="02040503050406030204" pitchFamily="18" charset="0"/>
                            </a:rPr>
                          </m:ctrlPr>
                        </m:sSupPr>
                        <m:e>
                          <m:r>
                            <a:rPr lang="en-US" sz="2200" i="1">
                              <a:solidFill>
                                <a:srgbClr val="008000"/>
                              </a:solidFill>
                              <a:latin typeface="Cambria Math" panose="02040503050406030204" pitchFamily="18" charset="0"/>
                            </a:rPr>
                            <m:t>𝑑</m:t>
                          </m:r>
                        </m:e>
                        <m:sup>
                          <m:r>
                            <a:rPr lang="en-US" sz="2200" b="0" i="1" smtClean="0">
                              <a:solidFill>
                                <a:srgbClr val="008000"/>
                              </a:solidFill>
                              <a:latin typeface="Cambria Math" panose="02040503050406030204" pitchFamily="18" charset="0"/>
                            </a:rPr>
                            <m:t>∗</m:t>
                          </m:r>
                        </m:sup>
                      </m:sSup>
                      <m:r>
                        <a:rPr lang="en-US" sz="2200" i="1">
                          <a:solidFill>
                            <a:srgbClr val="008000"/>
                          </a:solidFill>
                          <a:latin typeface="Cambria Math" panose="02040503050406030204" pitchFamily="18" charset="0"/>
                        </a:rPr>
                        <m:t>,⋅)</m:t>
                      </m:r>
                    </m:oMath>
                  </a14:m>
                  <a:endParaRPr lang="en-US" sz="2200" dirty="0">
                    <a:solidFill>
                      <a:srgbClr val="008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5475867" y="2015372"/>
                  <a:ext cx="2524822" cy="430887"/>
                </a:xfrm>
                <a:prstGeom prst="rect">
                  <a:avLst/>
                </a:prstGeom>
                <a:blipFill rotWithShape="0">
                  <a:blip r:embed="rId7"/>
                  <a:stretch>
                    <a:fillRect t="-10000" b="-28571"/>
                  </a:stretch>
                </a:blipFill>
              </p:spPr>
              <p:txBody>
                <a:bodyPr/>
                <a:lstStyle/>
                <a:p>
                  <a:r>
                    <a:rPr lang="en-US">
                      <a:noFill/>
                    </a:rPr>
                    <a:t> </a:t>
                  </a:r>
                </a:p>
              </p:txBody>
            </p:sp>
          </mc:Fallback>
        </mc:AlternateContent>
        <p:sp>
          <p:nvSpPr>
            <p:cNvPr id="48" name="Rectangle 47"/>
            <p:cNvSpPr/>
            <p:nvPr/>
          </p:nvSpPr>
          <p:spPr>
            <a:xfrm>
              <a:off x="5403591" y="1958929"/>
              <a:ext cx="2651760" cy="542070"/>
            </a:xfrm>
            <a:prstGeom prst="rect">
              <a:avLst/>
            </a:prstGeom>
            <a:noFill/>
            <a:ln w="28575">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sp>
        <p:nvSpPr>
          <p:cNvPr id="2" name="Multiply 1"/>
          <p:cNvSpPr/>
          <p:nvPr/>
        </p:nvSpPr>
        <p:spPr>
          <a:xfrm>
            <a:off x="3727746" y="5348815"/>
            <a:ext cx="1637748" cy="1051511"/>
          </a:xfrm>
          <a:prstGeom prst="mathMultiply">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mc:AlternateContent xmlns:mc="http://schemas.openxmlformats.org/markup-compatibility/2006" xmlns:a14="http://schemas.microsoft.com/office/drawing/2010/main">
        <mc:Choice Requires="a14">
          <p:sp>
            <p:nvSpPr>
              <p:cNvPr id="51" name="Rounded Rectangle 50"/>
              <p:cNvSpPr/>
              <p:nvPr/>
            </p:nvSpPr>
            <p:spPr>
              <a:xfrm>
                <a:off x="878127" y="5346797"/>
                <a:ext cx="7333929" cy="1086913"/>
              </a:xfrm>
              <a:prstGeom prst="roundRect">
                <a:avLst/>
              </a:prstGeom>
              <a:solidFill>
                <a:srgbClr val="98F67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If </a:t>
                </a:r>
                <a14:m>
                  <m:oMath xmlns:m="http://schemas.openxmlformats.org/officeDocument/2006/math">
                    <m:sSub>
                      <m:sSubPr>
                        <m:ctrlPr>
                          <a:rPr lang="en-US" sz="2200" b="0" i="1" smtClean="0">
                            <a:solidFill>
                              <a:schemeClr val="tx1"/>
                            </a:solidFill>
                            <a:latin typeface="Cambria Math" panose="02040503050406030204" pitchFamily="18" charset="0"/>
                          </a:rPr>
                        </m:ctrlPr>
                      </m:sSubPr>
                      <m:e>
                        <m:r>
                          <a:rPr lang="en-US" sz="2200" b="0" i="1" smtClean="0">
                            <a:solidFill>
                              <a:schemeClr val="tx1"/>
                            </a:solidFill>
                            <a:latin typeface="Cambria Math" panose="02040503050406030204" pitchFamily="18" charset="0"/>
                          </a:rPr>
                          <m:t>𝑃</m:t>
                        </m:r>
                      </m:e>
                      <m:sub>
                        <m:r>
                          <a:rPr lang="en-US" sz="2200" b="0" i="1" smtClean="0">
                            <a:solidFill>
                              <a:schemeClr val="tx1"/>
                            </a:solidFill>
                            <a:latin typeface="Cambria Math" panose="02040503050406030204" pitchFamily="18" charset="0"/>
                          </a:rPr>
                          <m:t>0</m:t>
                        </m:r>
                      </m:sub>
                    </m:sSub>
                    <m:d>
                      <m:dPr>
                        <m:ctrlPr>
                          <a:rPr lang="en-US" sz="2200" b="0" i="1" smtClean="0">
                            <a:solidFill>
                              <a:schemeClr val="tx1"/>
                            </a:solidFill>
                            <a:latin typeface="Cambria Math" panose="02040503050406030204" pitchFamily="18" charset="0"/>
                          </a:rPr>
                        </m:ctrlPr>
                      </m:dPr>
                      <m:e>
                        <m:r>
                          <a:rPr lang="en-US" sz="2200" b="0" i="1" smtClean="0">
                            <a:solidFill>
                              <a:schemeClr val="tx1"/>
                            </a:solidFill>
                            <a:latin typeface="Cambria Math" panose="02040503050406030204" pitchFamily="18" charset="0"/>
                          </a:rPr>
                          <m:t>𝑖</m:t>
                        </m:r>
                        <m:sSup>
                          <m:sSupPr>
                            <m:ctrlPr>
                              <a:rPr lang="en-US" sz="2200" b="0" i="1" smtClean="0">
                                <a:solidFill>
                                  <a:schemeClr val="tx1"/>
                                </a:solidFill>
                                <a:latin typeface="Cambria Math" panose="02040503050406030204" pitchFamily="18" charset="0"/>
                              </a:rPr>
                            </m:ctrlPr>
                          </m:sSupPr>
                          <m:e>
                            <m:r>
                              <a:rPr lang="en-US" sz="2200" b="0" i="1" smtClean="0">
                                <a:solidFill>
                                  <a:schemeClr val="tx1"/>
                                </a:solidFill>
                                <a:latin typeface="Cambria Math" panose="02040503050406030204" pitchFamily="18" charset="0"/>
                              </a:rPr>
                              <m:t>𝑑</m:t>
                            </m:r>
                          </m:e>
                          <m:sup>
                            <m:r>
                              <a:rPr lang="en-US" sz="2200" b="0" i="1" smtClean="0">
                                <a:solidFill>
                                  <a:schemeClr val="tx1"/>
                                </a:solidFill>
                                <a:latin typeface="Cambria Math" panose="02040503050406030204" pitchFamily="18" charset="0"/>
                              </a:rPr>
                              <m:t>∗</m:t>
                            </m:r>
                          </m:sup>
                        </m:sSup>
                        <m:r>
                          <a:rPr lang="en-US" sz="2200" b="0" i="1" smtClean="0">
                            <a:solidFill>
                              <a:schemeClr val="tx1"/>
                            </a:solidFill>
                            <a:latin typeface="Cambria Math" panose="02040503050406030204" pitchFamily="18" charset="0"/>
                          </a:rPr>
                          <m:t>,⋅</m:t>
                        </m:r>
                      </m:e>
                    </m:d>
                    <m:r>
                      <a:rPr lang="en-US" sz="2200" b="0" i="1" smtClean="0">
                        <a:solidFill>
                          <a:schemeClr val="tx1"/>
                        </a:solidFill>
                        <a:latin typeface="Cambria Math" panose="02040503050406030204" pitchFamily="18" charset="0"/>
                      </a:rPr>
                      <m:t>=</m:t>
                    </m:r>
                    <m:sSub>
                      <m:sSubPr>
                        <m:ctrlPr>
                          <a:rPr lang="en-US" sz="2200" b="0" i="1" smtClean="0">
                            <a:solidFill>
                              <a:schemeClr val="tx1"/>
                            </a:solidFill>
                            <a:latin typeface="Cambria Math" panose="02040503050406030204" pitchFamily="18" charset="0"/>
                          </a:rPr>
                        </m:ctrlPr>
                      </m:sSubPr>
                      <m:e>
                        <m:r>
                          <a:rPr lang="en-US" sz="2200" b="0" i="1" smtClean="0">
                            <a:solidFill>
                              <a:schemeClr val="tx1"/>
                            </a:solidFill>
                            <a:latin typeface="Cambria Math" panose="02040503050406030204" pitchFamily="18" charset="0"/>
                          </a:rPr>
                          <m:t>𝑃</m:t>
                        </m:r>
                      </m:e>
                      <m:sub>
                        <m:r>
                          <a:rPr lang="en-US" sz="2200" b="0" i="1" smtClean="0">
                            <a:solidFill>
                              <a:schemeClr val="tx1"/>
                            </a:solidFill>
                            <a:latin typeface="Cambria Math" panose="02040503050406030204" pitchFamily="18" charset="0"/>
                          </a:rPr>
                          <m:t>1</m:t>
                        </m:r>
                      </m:sub>
                    </m:sSub>
                    <m:r>
                      <a:rPr lang="en-US" sz="2200" b="0" i="1" smtClean="0">
                        <a:solidFill>
                          <a:schemeClr val="tx1"/>
                        </a:solidFill>
                        <a:latin typeface="Cambria Math" panose="02040503050406030204" pitchFamily="18" charset="0"/>
                      </a:rPr>
                      <m:t>(</m:t>
                    </m:r>
                    <m:r>
                      <a:rPr lang="en-US" sz="2200" b="0" i="1" smtClean="0">
                        <a:solidFill>
                          <a:schemeClr val="tx1"/>
                        </a:solidFill>
                        <a:latin typeface="Cambria Math" panose="02040503050406030204" pitchFamily="18" charset="0"/>
                      </a:rPr>
                      <m:t>𝑖</m:t>
                    </m:r>
                    <m:sSup>
                      <m:sSupPr>
                        <m:ctrlPr>
                          <a:rPr lang="en-US" sz="2200" b="0" i="1" smtClean="0">
                            <a:solidFill>
                              <a:schemeClr val="tx1"/>
                            </a:solidFill>
                            <a:latin typeface="Cambria Math" panose="02040503050406030204" pitchFamily="18" charset="0"/>
                          </a:rPr>
                        </m:ctrlPr>
                      </m:sSupPr>
                      <m:e>
                        <m:r>
                          <a:rPr lang="en-US" sz="2200" b="0" i="1" smtClean="0">
                            <a:solidFill>
                              <a:schemeClr val="tx1"/>
                            </a:solidFill>
                            <a:latin typeface="Cambria Math" panose="02040503050406030204" pitchFamily="18" charset="0"/>
                          </a:rPr>
                          <m:t>𝑑</m:t>
                        </m:r>
                      </m:e>
                      <m:sup>
                        <m:r>
                          <a:rPr lang="en-US" sz="2200" b="0" i="1" smtClean="0">
                            <a:solidFill>
                              <a:schemeClr val="tx1"/>
                            </a:solidFill>
                            <a:latin typeface="Cambria Math" panose="02040503050406030204" pitchFamily="18" charset="0"/>
                          </a:rPr>
                          <m:t>∗</m:t>
                        </m:r>
                      </m:sup>
                    </m:sSup>
                    <m:r>
                      <a:rPr lang="en-US" sz="2200" b="0" i="1" smtClean="0">
                        <a:solidFill>
                          <a:schemeClr val="tx1"/>
                        </a:solidFill>
                        <a:latin typeface="Cambria Math" panose="02040503050406030204" pitchFamily="18" charset="0"/>
                      </a:rPr>
                      <m:t>,⋅)</m:t>
                    </m:r>
                  </m:oMath>
                </a14:m>
                <a:endParaRPr lang="en-US" sz="2200" dirty="0" smtClean="0">
                  <a:solidFill>
                    <a:schemeClr val="tx1"/>
                  </a:solidFill>
                </a:endParaRPr>
              </a:p>
              <a:p>
                <a:pPr algn="ctr"/>
                <a:endParaRPr lang="en-US" sz="400" dirty="0" smtClean="0">
                  <a:solidFill>
                    <a:schemeClr val="tx1"/>
                  </a:solidFill>
                </a:endParaRPr>
              </a:p>
              <a:p>
                <a:pPr algn="ctr"/>
                <a:r>
                  <a:rPr lang="en-US" sz="2000" dirty="0">
                    <a:solidFill>
                      <a:schemeClr val="tx1"/>
                    </a:solidFill>
                  </a:rPr>
                  <a:t>t</a:t>
                </a:r>
                <a:r>
                  <a:rPr lang="en-US" sz="2000" dirty="0" smtClean="0">
                    <a:solidFill>
                      <a:schemeClr val="tx1"/>
                    </a:solidFill>
                  </a:rPr>
                  <a:t>hen adv cannot distinguish between left and right worlds </a:t>
                </a:r>
                <a:endParaRPr lang="en-US" sz="2000" dirty="0">
                  <a:solidFill>
                    <a:schemeClr val="tx1"/>
                  </a:solidFill>
                </a:endParaRPr>
              </a:p>
            </p:txBody>
          </p:sp>
        </mc:Choice>
        <mc:Fallback xmlns="">
          <p:sp>
            <p:nvSpPr>
              <p:cNvPr id="51" name="Rounded Rectangle 50"/>
              <p:cNvSpPr>
                <a:spLocks noRot="1" noChangeAspect="1" noMove="1" noResize="1" noEditPoints="1" noAdjustHandles="1" noChangeArrowheads="1" noChangeShapeType="1" noTextEdit="1"/>
              </p:cNvSpPr>
              <p:nvPr/>
            </p:nvSpPr>
            <p:spPr>
              <a:xfrm>
                <a:off x="878127" y="5346797"/>
                <a:ext cx="7333929" cy="1086913"/>
              </a:xfrm>
              <a:prstGeom prst="roundRect">
                <a:avLst/>
              </a:prstGeom>
              <a:blipFill rotWithShape="0">
                <a:blip r:embed="rId8"/>
                <a:stretch>
                  <a:fillRect/>
                </a:stretch>
              </a:blipFill>
              <a:ln>
                <a:noFill/>
              </a:ln>
            </p:spPr>
            <p:txBody>
              <a:bodyPr/>
              <a:lstStyle/>
              <a:p>
                <a:r>
                  <a:rPr lang="en-US">
                    <a:noFill/>
                  </a:rPr>
                  <a:t> </a:t>
                </a:r>
              </a:p>
            </p:txBody>
          </p:sp>
        </mc:Fallback>
      </mc:AlternateContent>
      <p:pic>
        <p:nvPicPr>
          <p:cNvPr id="56" name="Picture 2" descr="C:\Users\elette\AppData\Local\Microsoft\Windows\Temporary Internet Files\Content.IE5\ZP3ZWNWF\MC900434865[1].pn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075397" y="4163288"/>
            <a:ext cx="613130" cy="61313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 descr="C:\Users\elette\AppData\Local\Microsoft\Windows\Temporary Internet Files\Content.IE5\ZP3ZWNWF\MC900434865[1].pn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7554792" y="4163675"/>
            <a:ext cx="613130" cy="61313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3132355" y="2329084"/>
            <a:ext cx="1170023" cy="745750"/>
            <a:chOff x="3132355" y="2329084"/>
            <a:chExt cx="1170023" cy="745750"/>
          </a:xfrm>
        </p:grpSpPr>
        <mc:AlternateContent xmlns:mc="http://schemas.openxmlformats.org/markup-compatibility/2006" xmlns:a14="http://schemas.microsoft.com/office/drawing/2010/main">
          <mc:Choice Requires="a14">
            <p:sp>
              <p:nvSpPr>
                <p:cNvPr id="6" name="TextBox 5"/>
                <p:cNvSpPr txBox="1"/>
                <p:nvPr/>
              </p:nvSpPr>
              <p:spPr>
                <a:xfrm>
                  <a:off x="3622192" y="2613169"/>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622192" y="2613169"/>
                  <a:ext cx="680186" cy="461665"/>
                </a:xfrm>
                <a:prstGeom prst="rect">
                  <a:avLst/>
                </a:prstGeom>
                <a:blipFill rotWithShape="0">
                  <a:blip r:embed="rId10"/>
                  <a:stretch>
                    <a:fillRect/>
                  </a:stretch>
                </a:blipFill>
              </p:spPr>
              <p:txBody>
                <a:bodyPr/>
                <a:lstStyle/>
                <a:p>
                  <a:r>
                    <a:rPr lang="en-US">
                      <a:noFill/>
                    </a:rPr>
                    <a:t> </a:t>
                  </a:r>
                </a:p>
              </p:txBody>
            </p:sp>
          </mc:Fallback>
        </mc:AlternateContent>
        <p:grpSp>
          <p:nvGrpSpPr>
            <p:cNvPr id="4" name="Group 3"/>
            <p:cNvGrpSpPr/>
            <p:nvPr/>
          </p:nvGrpSpPr>
          <p:grpSpPr>
            <a:xfrm>
              <a:off x="3132355" y="2329084"/>
              <a:ext cx="829196" cy="724970"/>
              <a:chOff x="2944236" y="4046319"/>
              <a:chExt cx="829196" cy="724970"/>
            </a:xfrm>
          </p:grpSpPr>
          <p:pic>
            <p:nvPicPr>
              <p:cNvPr id="57" name="Picture 2" descr="C:\Users\elette\AppData\Local\Microsoft\Windows\Temporary Internet Files\Content.IE5\ZP3ZWNWF\MC900434865[1].pn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61"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62"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p:grpSp>
        <p:nvGrpSpPr>
          <p:cNvPr id="64" name="Group 63"/>
          <p:cNvGrpSpPr/>
          <p:nvPr/>
        </p:nvGrpSpPr>
        <p:grpSpPr>
          <a:xfrm>
            <a:off x="6063847" y="2365493"/>
            <a:ext cx="1439662" cy="929789"/>
            <a:chOff x="6029339" y="4135835"/>
            <a:chExt cx="2486323" cy="1843056"/>
          </a:xfrm>
        </p:grpSpPr>
        <p:sp>
          <p:nvSpPr>
            <p:cNvPr id="65" name="Freeform 32"/>
            <p:cNvSpPr>
              <a:spLocks/>
            </p:cNvSpPr>
            <p:nvPr/>
          </p:nvSpPr>
          <p:spPr bwMode="auto">
            <a:xfrm rot="21080902">
              <a:off x="7555256" y="4135835"/>
              <a:ext cx="438726" cy="538489"/>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66" name="Freeform 33"/>
            <p:cNvSpPr>
              <a:spLocks/>
            </p:cNvSpPr>
            <p:nvPr/>
          </p:nvSpPr>
          <p:spPr bwMode="auto">
            <a:xfrm rot="1036991">
              <a:off x="6561945" y="4157008"/>
              <a:ext cx="419451" cy="496143"/>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pic>
          <p:nvPicPr>
            <p:cNvPr id="67" name="Picture 66"/>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029339" y="4318234"/>
              <a:ext cx="2486323" cy="1660657"/>
            </a:xfrm>
            <a:prstGeom prst="rect">
              <a:avLst/>
            </a:prstGeom>
          </p:spPr>
        </p:pic>
      </p:grpSp>
      <mc:AlternateContent xmlns:mc="http://schemas.openxmlformats.org/markup-compatibility/2006" xmlns:a14="http://schemas.microsoft.com/office/drawing/2010/main">
        <mc:Choice Requires="a14">
          <p:sp>
            <p:nvSpPr>
              <p:cNvPr id="69" name="Oval 68"/>
              <p:cNvSpPr/>
              <p:nvPr/>
            </p:nvSpPr>
            <p:spPr>
              <a:xfrm>
                <a:off x="3138035" y="3563007"/>
                <a:ext cx="524135" cy="493020"/>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b="1" i="1" smtClean="0">
                              <a:solidFill>
                                <a:prstClr val="white">
                                  <a:lumMod val="85000"/>
                                </a:prstClr>
                              </a:solidFill>
                              <a:latin typeface="Cambria Math" panose="02040503050406030204" pitchFamily="18" charset="0"/>
                            </a:rPr>
                          </m:ctrlPr>
                        </m:sSubPr>
                        <m:e>
                          <m:r>
                            <a:rPr lang="en-US" b="1" i="1" smtClean="0">
                              <a:solidFill>
                                <a:prstClr val="white">
                                  <a:lumMod val="85000"/>
                                </a:prstClr>
                              </a:solidFill>
                              <a:latin typeface="Cambria Math" panose="02040503050406030204" pitchFamily="18" charset="0"/>
                            </a:rPr>
                            <m:t>  </m:t>
                          </m:r>
                          <m:r>
                            <a:rPr lang="en-US" b="1" i="1" smtClean="0">
                              <a:solidFill>
                                <a:prstClr val="white">
                                  <a:lumMod val="85000"/>
                                </a:prstClr>
                              </a:solidFill>
                              <a:latin typeface="Cambria Math" panose="02040503050406030204" pitchFamily="18" charset="0"/>
                            </a:rPr>
                            <m:t>𝒙</m:t>
                          </m:r>
                        </m:e>
                        <m:sub>
                          <m:r>
                            <a:rPr lang="en-US" b="1" i="1" smtClean="0">
                              <a:solidFill>
                                <a:prstClr val="white">
                                  <a:lumMod val="85000"/>
                                </a:prstClr>
                              </a:solidFill>
                              <a:latin typeface="Cambria Math" panose="02040503050406030204" pitchFamily="18" charset="0"/>
                            </a:rPr>
                            <m:t>𝟎</m:t>
                          </m:r>
                        </m:sub>
                      </m:sSub>
                    </m:oMath>
                  </m:oMathPara>
                </a14:m>
                <a:endParaRPr lang="en-US" b="1" dirty="0">
                  <a:solidFill>
                    <a:prstClr val="white">
                      <a:lumMod val="85000"/>
                    </a:prstClr>
                  </a:solidFill>
                </a:endParaRPr>
              </a:p>
            </p:txBody>
          </p:sp>
        </mc:Choice>
        <mc:Fallback xmlns="">
          <p:sp>
            <p:nvSpPr>
              <p:cNvPr id="69" name="Oval 68"/>
              <p:cNvSpPr>
                <a:spLocks noRot="1" noChangeAspect="1" noMove="1" noResize="1" noEditPoints="1" noAdjustHandles="1" noChangeArrowheads="1" noChangeShapeType="1" noTextEdit="1"/>
              </p:cNvSpPr>
              <p:nvPr/>
            </p:nvSpPr>
            <p:spPr>
              <a:xfrm>
                <a:off x="3138035" y="3563007"/>
                <a:ext cx="524135" cy="493020"/>
              </a:xfrm>
              <a:prstGeom prst="ellipse">
                <a:avLst/>
              </a:prstGeom>
              <a:blipFill rotWithShape="0">
                <a:blip r:embed="rId12"/>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Oval 70"/>
              <p:cNvSpPr/>
              <p:nvPr/>
            </p:nvSpPr>
            <p:spPr>
              <a:xfrm>
                <a:off x="7702456" y="3415267"/>
                <a:ext cx="524135" cy="493020"/>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b="1" i="1" smtClean="0">
                              <a:solidFill>
                                <a:prstClr val="white">
                                  <a:lumMod val="85000"/>
                                </a:prstClr>
                              </a:solidFill>
                              <a:latin typeface="Cambria Math" panose="02040503050406030204" pitchFamily="18" charset="0"/>
                            </a:rPr>
                          </m:ctrlPr>
                        </m:sSubPr>
                        <m:e>
                          <m:r>
                            <a:rPr lang="en-US" b="1" i="1" smtClean="0">
                              <a:solidFill>
                                <a:prstClr val="white">
                                  <a:lumMod val="85000"/>
                                </a:prstClr>
                              </a:solidFill>
                              <a:latin typeface="Cambria Math" panose="02040503050406030204" pitchFamily="18" charset="0"/>
                            </a:rPr>
                            <m:t>  </m:t>
                          </m:r>
                          <m:r>
                            <a:rPr lang="en-US" b="1" i="1" smtClean="0">
                              <a:solidFill>
                                <a:prstClr val="white">
                                  <a:lumMod val="85000"/>
                                </a:prstClr>
                              </a:solidFill>
                              <a:latin typeface="Cambria Math" panose="02040503050406030204" pitchFamily="18" charset="0"/>
                            </a:rPr>
                            <m:t>𝒙</m:t>
                          </m:r>
                        </m:e>
                        <m:sub>
                          <m:r>
                            <a:rPr lang="en-US" b="1" i="1" smtClean="0">
                              <a:solidFill>
                                <a:prstClr val="white">
                                  <a:lumMod val="85000"/>
                                </a:prstClr>
                              </a:solidFill>
                              <a:latin typeface="Cambria Math" panose="02040503050406030204" pitchFamily="18" charset="0"/>
                            </a:rPr>
                            <m:t>𝟏</m:t>
                          </m:r>
                        </m:sub>
                      </m:sSub>
                    </m:oMath>
                  </m:oMathPara>
                </a14:m>
                <a:endParaRPr lang="en-US" b="1" dirty="0">
                  <a:solidFill>
                    <a:prstClr val="white">
                      <a:lumMod val="85000"/>
                    </a:prstClr>
                  </a:solidFill>
                </a:endParaRPr>
              </a:p>
            </p:txBody>
          </p:sp>
        </mc:Choice>
        <mc:Fallback xmlns="">
          <p:sp>
            <p:nvSpPr>
              <p:cNvPr id="71" name="Oval 70"/>
              <p:cNvSpPr>
                <a:spLocks noRot="1" noChangeAspect="1" noMove="1" noResize="1" noEditPoints="1" noAdjustHandles="1" noChangeArrowheads="1" noChangeShapeType="1" noTextEdit="1"/>
              </p:cNvSpPr>
              <p:nvPr/>
            </p:nvSpPr>
            <p:spPr>
              <a:xfrm>
                <a:off x="7702456" y="3415267"/>
                <a:ext cx="524135" cy="493020"/>
              </a:xfrm>
              <a:prstGeom prst="ellipse">
                <a:avLst/>
              </a:prstGeom>
              <a:blipFill rotWithShape="0">
                <a:blip r:embed="rId13"/>
                <a:stretch>
                  <a:fillRect/>
                </a:stretch>
              </a:blipFill>
              <a:ln w="28575">
                <a:solidFill>
                  <a:srgbClr val="C00000"/>
                </a:solidFill>
              </a:ln>
            </p:spPr>
            <p:txBody>
              <a:bodyPr/>
              <a:lstStyle/>
              <a:p>
                <a:r>
                  <a:rPr lang="en-US">
                    <a:noFill/>
                  </a:rPr>
                  <a:t> </a:t>
                </a:r>
              </a:p>
            </p:txBody>
          </p:sp>
        </mc:Fallback>
      </mc:AlternateContent>
      <p:grpSp>
        <p:nvGrpSpPr>
          <p:cNvPr id="5" name="Group 4"/>
          <p:cNvGrpSpPr/>
          <p:nvPr/>
        </p:nvGrpSpPr>
        <p:grpSpPr>
          <a:xfrm>
            <a:off x="1577350" y="2337760"/>
            <a:ext cx="1439663" cy="929789"/>
            <a:chOff x="1577350" y="2337760"/>
            <a:chExt cx="1439663" cy="929789"/>
          </a:xfrm>
        </p:grpSpPr>
        <p:pic>
          <p:nvPicPr>
            <p:cNvPr id="63" name="Picture 62"/>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1577350" y="2429777"/>
              <a:ext cx="1439663" cy="837772"/>
            </a:xfrm>
            <a:prstGeom prst="rect">
              <a:avLst/>
            </a:prstGeom>
          </p:spPr>
        </p:pic>
        <p:sp>
          <p:nvSpPr>
            <p:cNvPr id="44" name="Freeform 32"/>
            <p:cNvSpPr>
              <a:spLocks/>
            </p:cNvSpPr>
            <p:nvPr/>
          </p:nvSpPr>
          <p:spPr bwMode="auto">
            <a:xfrm rot="21080902">
              <a:off x="2460905" y="2337760"/>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52" name="Freeform 33"/>
            <p:cNvSpPr>
              <a:spLocks/>
            </p:cNvSpPr>
            <p:nvPr/>
          </p:nvSpPr>
          <p:spPr bwMode="auto">
            <a:xfrm rot="1036991">
              <a:off x="1885745" y="2348441"/>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pic>
        <p:nvPicPr>
          <p:cNvPr id="53" name="Picture 52"/>
          <p:cNvPicPr>
            <a:picLocks noChangeAspect="1" noChangeArrowheads="1"/>
          </p:cNvPicPr>
          <p:nvPr/>
        </p:nvPicPr>
        <p:blipFill>
          <a:blip r:embed="rId14"/>
          <a:srcRect/>
          <a:stretch>
            <a:fillRect/>
          </a:stretch>
        </p:blipFill>
        <p:spPr bwMode="auto">
          <a:xfrm>
            <a:off x="730875" y="4077515"/>
            <a:ext cx="524885" cy="719951"/>
          </a:xfrm>
          <a:prstGeom prst="rect">
            <a:avLst/>
          </a:prstGeom>
          <a:noFill/>
          <a:ln w="12700" cap="flat">
            <a:noFill/>
            <a:miter lim="800000"/>
            <a:headEnd/>
            <a:tailEnd/>
          </a:ln>
        </p:spPr>
      </p:pic>
      <mc:AlternateContent xmlns:mc="http://schemas.openxmlformats.org/markup-compatibility/2006" xmlns:a14="http://schemas.microsoft.com/office/drawing/2010/main">
        <mc:Choice Requires="a14">
          <p:sp>
            <p:nvSpPr>
              <p:cNvPr id="54" name="Rectangle 53"/>
              <p:cNvSpPr/>
              <p:nvPr/>
            </p:nvSpPr>
            <p:spPr>
              <a:xfrm>
                <a:off x="715277" y="341153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𝟎</m:t>
                          </m:r>
                        </m:sub>
                      </m:sSub>
                    </m:oMath>
                  </m:oMathPara>
                </a14:m>
                <a:endParaRPr lang="en-US" sz="2200" b="1" dirty="0"/>
              </a:p>
            </p:txBody>
          </p:sp>
        </mc:Choice>
        <mc:Fallback xmlns="">
          <p:sp>
            <p:nvSpPr>
              <p:cNvPr id="54" name="Rectangle 53"/>
              <p:cNvSpPr>
                <a:spLocks noRot="1" noChangeAspect="1" noMove="1" noResize="1" noEditPoints="1" noAdjustHandles="1" noChangeArrowheads="1" noChangeShapeType="1" noTextEdit="1"/>
              </p:cNvSpPr>
              <p:nvPr/>
            </p:nvSpPr>
            <p:spPr>
              <a:xfrm>
                <a:off x="715277" y="3411536"/>
                <a:ext cx="484359" cy="544559"/>
              </a:xfrm>
              <a:prstGeom prst="rect">
                <a:avLst/>
              </a:prstGeom>
              <a:blipFill rotWithShape="0">
                <a:blip r:embed="rId15"/>
                <a:stretch>
                  <a:fillRect l="-8235"/>
                </a:stretch>
              </a:blipFill>
              <a:ln w="28575">
                <a:solidFill>
                  <a:srgbClr val="C00000"/>
                </a:solid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Rectangle 54"/>
              <p:cNvSpPr/>
              <p:nvPr/>
            </p:nvSpPr>
            <p:spPr>
              <a:xfrm>
                <a:off x="5323785" y="3415267"/>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𝟏</m:t>
                          </m:r>
                        </m:sub>
                      </m:sSub>
                    </m:oMath>
                  </m:oMathPara>
                </a14:m>
                <a:endParaRPr lang="en-US" sz="2200" b="1" dirty="0"/>
              </a:p>
            </p:txBody>
          </p:sp>
        </mc:Choice>
        <mc:Fallback xmlns="">
          <p:sp>
            <p:nvSpPr>
              <p:cNvPr id="55" name="Rectangle 54"/>
              <p:cNvSpPr>
                <a:spLocks noRot="1" noChangeAspect="1" noMove="1" noResize="1" noEditPoints="1" noAdjustHandles="1" noChangeArrowheads="1" noChangeShapeType="1" noTextEdit="1"/>
              </p:cNvSpPr>
              <p:nvPr/>
            </p:nvSpPr>
            <p:spPr>
              <a:xfrm>
                <a:off x="5323785" y="3415267"/>
                <a:ext cx="484359" cy="544559"/>
              </a:xfrm>
              <a:prstGeom prst="rect">
                <a:avLst/>
              </a:prstGeom>
              <a:blipFill rotWithShape="0">
                <a:blip r:embed="rId16"/>
                <a:stretch>
                  <a:fillRect l="-8235"/>
                </a:stretch>
              </a:blipFill>
              <a:ln w="28575">
                <a:solidFill>
                  <a:srgbClr val="C00000"/>
                </a:solidFill>
              </a:ln>
              <a:effectLst/>
            </p:spPr>
            <p:txBody>
              <a:bodyPr/>
              <a:lstStyle/>
              <a:p>
                <a:r>
                  <a:rPr lang="en-US">
                    <a:noFill/>
                  </a:rPr>
                  <a:t> </a:t>
                </a:r>
              </a:p>
            </p:txBody>
          </p:sp>
        </mc:Fallback>
      </mc:AlternateContent>
      <p:pic>
        <p:nvPicPr>
          <p:cNvPr id="72" name="Picture 71"/>
          <p:cNvPicPr>
            <a:picLocks noChangeAspect="1" noChangeArrowheads="1"/>
          </p:cNvPicPr>
          <p:nvPr/>
        </p:nvPicPr>
        <p:blipFill>
          <a:blip r:embed="rId14"/>
          <a:srcRect/>
          <a:stretch>
            <a:fillRect/>
          </a:stretch>
        </p:blipFill>
        <p:spPr bwMode="auto">
          <a:xfrm>
            <a:off x="5276945" y="4071152"/>
            <a:ext cx="524885" cy="719951"/>
          </a:xfrm>
          <a:prstGeom prst="rect">
            <a:avLst/>
          </a:prstGeom>
          <a:noFill/>
          <a:ln w="12700" cap="flat">
            <a:noFill/>
            <a:miter lim="800000"/>
            <a:headEnd/>
            <a:tailEnd/>
          </a:ln>
        </p:spPr>
      </p:pic>
      <p:grpSp>
        <p:nvGrpSpPr>
          <p:cNvPr id="9" name="Group 8"/>
          <p:cNvGrpSpPr/>
          <p:nvPr/>
        </p:nvGrpSpPr>
        <p:grpSpPr>
          <a:xfrm>
            <a:off x="7639379" y="2413241"/>
            <a:ext cx="1170023" cy="745750"/>
            <a:chOff x="7639379" y="2413241"/>
            <a:chExt cx="1170023" cy="745750"/>
          </a:xfrm>
        </p:grpSpPr>
        <mc:AlternateContent xmlns:mc="http://schemas.openxmlformats.org/markup-compatibility/2006" xmlns:a14="http://schemas.microsoft.com/office/drawing/2010/main">
          <mc:Choice Requires="a14">
            <p:sp>
              <p:nvSpPr>
                <p:cNvPr id="74" name="TextBox 73"/>
                <p:cNvSpPr txBox="1"/>
                <p:nvPr/>
              </p:nvSpPr>
              <p:spPr>
                <a:xfrm>
                  <a:off x="8129216" y="2697326"/>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74" name="TextBox 73"/>
                <p:cNvSpPr txBox="1">
                  <a:spLocks noRot="1" noChangeAspect="1" noMove="1" noResize="1" noEditPoints="1" noAdjustHandles="1" noChangeArrowheads="1" noChangeShapeType="1" noTextEdit="1"/>
                </p:cNvSpPr>
                <p:nvPr/>
              </p:nvSpPr>
              <p:spPr>
                <a:xfrm>
                  <a:off x="8129216" y="2697326"/>
                  <a:ext cx="680186" cy="461665"/>
                </a:xfrm>
                <a:prstGeom prst="rect">
                  <a:avLst/>
                </a:prstGeom>
                <a:blipFill rotWithShape="0">
                  <a:blip r:embed="rId17"/>
                  <a:stretch>
                    <a:fillRect/>
                  </a:stretch>
                </a:blipFill>
              </p:spPr>
              <p:txBody>
                <a:bodyPr/>
                <a:lstStyle/>
                <a:p>
                  <a:r>
                    <a:rPr lang="en-US">
                      <a:noFill/>
                    </a:rPr>
                    <a:t> </a:t>
                  </a:r>
                </a:p>
              </p:txBody>
            </p:sp>
          </mc:Fallback>
        </mc:AlternateContent>
        <p:grpSp>
          <p:nvGrpSpPr>
            <p:cNvPr id="75" name="Group 74"/>
            <p:cNvGrpSpPr/>
            <p:nvPr/>
          </p:nvGrpSpPr>
          <p:grpSpPr>
            <a:xfrm>
              <a:off x="7639379" y="2413241"/>
              <a:ext cx="829196" cy="724970"/>
              <a:chOff x="2944236" y="4046319"/>
              <a:chExt cx="829196" cy="724970"/>
            </a:xfrm>
          </p:grpSpPr>
          <p:pic>
            <p:nvPicPr>
              <p:cNvPr id="76" name="Picture 2" descr="C:\Users\elette\AppData\Local\Microsoft\Windows\Temporary Internet Files\Content.IE5\ZP3ZWNWF\MC900434865[1].pn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77"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78"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mc:AlternateContent xmlns:mc="http://schemas.openxmlformats.org/markup-compatibility/2006" xmlns:a14="http://schemas.microsoft.com/office/drawing/2010/main">
        <mc:Choice Requires="a14">
          <p:sp>
            <p:nvSpPr>
              <p:cNvPr id="79" name="TextBox 78"/>
              <p:cNvSpPr txBox="1"/>
              <p:nvPr/>
            </p:nvSpPr>
            <p:spPr>
              <a:xfrm>
                <a:off x="3571916" y="4323125"/>
                <a:ext cx="5486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𝑖𝑑</m:t>
                      </m:r>
                    </m:oMath>
                  </m:oMathPara>
                </a14:m>
                <a:endParaRPr lang="en-US" sz="2000" dirty="0">
                  <a:solidFill>
                    <a:srgbClr val="008000"/>
                  </a:solidFill>
                </a:endParaRPr>
              </a:p>
            </p:txBody>
          </p:sp>
        </mc:Choice>
        <mc:Fallback xmlns="">
          <p:sp>
            <p:nvSpPr>
              <p:cNvPr id="79" name="TextBox 78"/>
              <p:cNvSpPr txBox="1">
                <a:spLocks noRot="1" noChangeAspect="1" noMove="1" noResize="1" noEditPoints="1" noAdjustHandles="1" noChangeArrowheads="1" noChangeShapeType="1" noTextEdit="1"/>
              </p:cNvSpPr>
              <p:nvPr/>
            </p:nvSpPr>
            <p:spPr>
              <a:xfrm>
                <a:off x="3571916" y="4323125"/>
                <a:ext cx="548676" cy="461665"/>
              </a:xfrm>
              <a:prstGeom prst="rect">
                <a:avLst/>
              </a:prstGeom>
              <a:blipFill rotWithShape="0">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0" name="TextBox 79"/>
              <p:cNvSpPr txBox="1"/>
              <p:nvPr/>
            </p:nvSpPr>
            <p:spPr>
              <a:xfrm>
                <a:off x="8035667" y="4315710"/>
                <a:ext cx="5486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𝑖𝑑</m:t>
                      </m:r>
                    </m:oMath>
                  </m:oMathPara>
                </a14:m>
                <a:endParaRPr lang="en-US" sz="2000" dirty="0">
                  <a:solidFill>
                    <a:srgbClr val="008000"/>
                  </a:solidFill>
                </a:endParaRPr>
              </a:p>
            </p:txBody>
          </p:sp>
        </mc:Choice>
        <mc:Fallback xmlns="">
          <p:sp>
            <p:nvSpPr>
              <p:cNvPr id="80" name="TextBox 79"/>
              <p:cNvSpPr txBox="1">
                <a:spLocks noRot="1" noChangeAspect="1" noMove="1" noResize="1" noEditPoints="1" noAdjustHandles="1" noChangeArrowheads="1" noChangeShapeType="1" noTextEdit="1"/>
              </p:cNvSpPr>
              <p:nvPr/>
            </p:nvSpPr>
            <p:spPr>
              <a:xfrm>
                <a:off x="8035667" y="4315710"/>
                <a:ext cx="548676" cy="461665"/>
              </a:xfrm>
              <a:prstGeom prst="rect">
                <a:avLst/>
              </a:prstGeom>
              <a:blipFill rotWithShape="0">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1" name="TextBox 80"/>
              <p:cNvSpPr txBox="1"/>
              <p:nvPr/>
            </p:nvSpPr>
            <p:spPr>
              <a:xfrm>
                <a:off x="3017013" y="4641671"/>
                <a:ext cx="56630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dirty="0" smtClean="0">
                              <a:solidFill>
                                <a:srgbClr val="008000"/>
                              </a:solidFill>
                              <a:latin typeface="Cambria Math" panose="02040503050406030204" pitchFamily="18" charset="0"/>
                            </a:rPr>
                          </m:ctrlPr>
                        </m:sSubPr>
                        <m:e>
                          <m:r>
                            <a:rPr lang="en-US" sz="2400" b="0" i="1" dirty="0" smtClean="0">
                              <a:solidFill>
                                <a:srgbClr val="008000"/>
                              </a:solidFill>
                              <a:latin typeface="Cambria Math" panose="02040503050406030204" pitchFamily="18" charset="0"/>
                            </a:rPr>
                            <m:t>𝑥</m:t>
                          </m:r>
                        </m:e>
                        <m:sub>
                          <m:r>
                            <a:rPr lang="en-US" sz="2400" b="0" i="1" dirty="0" smtClean="0">
                              <a:solidFill>
                                <a:srgbClr val="008000"/>
                              </a:solidFill>
                              <a:latin typeface="Cambria Math" panose="02040503050406030204" pitchFamily="18" charset="0"/>
                            </a:rPr>
                            <m:t>0</m:t>
                          </m:r>
                        </m:sub>
                      </m:sSub>
                    </m:oMath>
                  </m:oMathPara>
                </a14:m>
                <a:endParaRPr lang="en-US" sz="2000" dirty="0">
                  <a:solidFill>
                    <a:srgbClr val="008000"/>
                  </a:solidFill>
                </a:endParaRPr>
              </a:p>
            </p:txBody>
          </p:sp>
        </mc:Choice>
        <mc:Fallback xmlns="">
          <p:sp>
            <p:nvSpPr>
              <p:cNvPr id="81" name="TextBox 80"/>
              <p:cNvSpPr txBox="1">
                <a:spLocks noRot="1" noChangeAspect="1" noMove="1" noResize="1" noEditPoints="1" noAdjustHandles="1" noChangeArrowheads="1" noChangeShapeType="1" noTextEdit="1"/>
              </p:cNvSpPr>
              <p:nvPr/>
            </p:nvSpPr>
            <p:spPr>
              <a:xfrm>
                <a:off x="3017013" y="4641671"/>
                <a:ext cx="566309" cy="461665"/>
              </a:xfrm>
              <a:prstGeom prst="rect">
                <a:avLst/>
              </a:prstGeom>
              <a:blipFill rotWithShape="0">
                <a:blip r:embed="rId20"/>
                <a:stretch>
                  <a:fillRect b="-263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2" name="Rounded Rectangle 81"/>
              <p:cNvSpPr/>
              <p:nvPr/>
            </p:nvSpPr>
            <p:spPr>
              <a:xfrm>
                <a:off x="693563" y="5596479"/>
                <a:ext cx="7756686" cy="883080"/>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r>
                  <a:rPr lang="en-US" sz="2200" dirty="0" smtClean="0">
                    <a:solidFill>
                      <a:schemeClr val="tx1"/>
                    </a:solidFill>
                  </a:rPr>
                  <a:t>Intuition: Adversary </a:t>
                </a:r>
                <a:r>
                  <a:rPr lang="en-US" sz="2200" dirty="0" smtClean="0">
                    <a:solidFill>
                      <a:schemeClr val="tx1"/>
                    </a:solidFill>
                  </a:rPr>
                  <a:t>should learn nothing about </a:t>
                </a:r>
                <a14:m>
                  <m:oMath xmlns:m="http://schemas.openxmlformats.org/officeDocument/2006/math">
                    <m:sSub>
                      <m:sSubPr>
                        <m:ctrlPr>
                          <a:rPr lang="en-US" sz="2200" b="0" i="1" smtClean="0">
                            <a:solidFill>
                              <a:schemeClr val="tx1"/>
                            </a:solidFill>
                            <a:latin typeface="Cambria Math" panose="02040503050406030204" pitchFamily="18" charset="0"/>
                          </a:rPr>
                        </m:ctrlPr>
                      </m:sSubPr>
                      <m:e>
                        <m:r>
                          <a:rPr lang="en-US" sz="2200" b="0" i="1" smtClean="0">
                            <a:solidFill>
                              <a:schemeClr val="tx1"/>
                            </a:solidFill>
                            <a:latin typeface="Cambria Math" panose="02040503050406030204" pitchFamily="18" charset="0"/>
                          </a:rPr>
                          <m:t>𝑃</m:t>
                        </m:r>
                      </m:e>
                      <m:sub>
                        <m:r>
                          <a:rPr lang="en-US" sz="2200" b="0" i="1" smtClean="0">
                            <a:solidFill>
                              <a:schemeClr val="tx1"/>
                            </a:solidFill>
                            <a:latin typeface="Cambria Math" panose="02040503050406030204" pitchFamily="18" charset="0"/>
                          </a:rPr>
                          <m:t>0</m:t>
                        </m:r>
                      </m:sub>
                    </m:sSub>
                    <m:d>
                      <m:dPr>
                        <m:ctrlPr>
                          <a:rPr lang="en-US" sz="2200" b="0" i="1" smtClean="0">
                            <a:solidFill>
                              <a:schemeClr val="tx1"/>
                            </a:solidFill>
                            <a:latin typeface="Cambria Math" panose="02040503050406030204" pitchFamily="18" charset="0"/>
                          </a:rPr>
                        </m:ctrlPr>
                      </m:dPr>
                      <m:e>
                        <m:r>
                          <a:rPr lang="en-US" sz="2200" b="0" i="1" smtClean="0">
                            <a:solidFill>
                              <a:schemeClr val="tx1"/>
                            </a:solidFill>
                            <a:latin typeface="Cambria Math" panose="02040503050406030204" pitchFamily="18" charset="0"/>
                          </a:rPr>
                          <m:t>𝑖𝑑</m:t>
                        </m:r>
                        <m:r>
                          <a:rPr lang="en-US" sz="2200" b="0" i="1" smtClean="0">
                            <a:solidFill>
                              <a:schemeClr val="tx1"/>
                            </a:solidFill>
                            <a:latin typeface="Cambria Math" panose="02040503050406030204" pitchFamily="18" charset="0"/>
                          </a:rPr>
                          <m:t>, ⋅</m:t>
                        </m:r>
                      </m:e>
                    </m:d>
                  </m:oMath>
                </a14:m>
                <a:r>
                  <a:rPr lang="en-US" sz="2200" dirty="0" smtClean="0">
                    <a:solidFill>
                      <a:schemeClr val="tx1"/>
                    </a:solidFill>
                  </a:rPr>
                  <a:t> or </a:t>
                </a:r>
                <a14:m>
                  <m:oMath xmlns:m="http://schemas.openxmlformats.org/officeDocument/2006/math">
                    <m:sSub>
                      <m:sSubPr>
                        <m:ctrlPr>
                          <a:rPr lang="en-US" sz="2200" b="0" i="1" smtClean="0">
                            <a:solidFill>
                              <a:schemeClr val="tx1"/>
                            </a:solidFill>
                            <a:latin typeface="Cambria Math" panose="02040503050406030204" pitchFamily="18" charset="0"/>
                          </a:rPr>
                        </m:ctrlPr>
                      </m:sSubPr>
                      <m:e>
                        <m:r>
                          <a:rPr lang="en-US" sz="2200" b="0" i="1" smtClean="0">
                            <a:solidFill>
                              <a:schemeClr val="tx1"/>
                            </a:solidFill>
                            <a:latin typeface="Cambria Math" panose="02040503050406030204" pitchFamily="18" charset="0"/>
                          </a:rPr>
                          <m:t>𝑥</m:t>
                        </m:r>
                      </m:e>
                      <m:sub>
                        <m:r>
                          <a:rPr lang="en-US" sz="2200" b="0" i="1" smtClean="0">
                            <a:solidFill>
                              <a:schemeClr val="tx1"/>
                            </a:solidFill>
                            <a:latin typeface="Cambria Math" panose="02040503050406030204" pitchFamily="18" charset="0"/>
                          </a:rPr>
                          <m:t>0</m:t>
                        </m:r>
                      </m:sub>
                    </m:sSub>
                  </m:oMath>
                </a14:m>
                <a:endParaRPr lang="en-US" sz="2200" dirty="0">
                  <a:solidFill>
                    <a:schemeClr val="tx1"/>
                  </a:solidFill>
                </a:endParaRPr>
              </a:p>
            </p:txBody>
          </p:sp>
        </mc:Choice>
        <mc:Fallback>
          <p:sp>
            <p:nvSpPr>
              <p:cNvPr id="82" name="Rounded Rectangle 81"/>
              <p:cNvSpPr>
                <a:spLocks noRot="1" noChangeAspect="1" noMove="1" noResize="1" noEditPoints="1" noAdjustHandles="1" noChangeArrowheads="1" noChangeShapeType="1" noTextEdit="1"/>
              </p:cNvSpPr>
              <p:nvPr/>
            </p:nvSpPr>
            <p:spPr>
              <a:xfrm>
                <a:off x="693563" y="5596479"/>
                <a:ext cx="7756686" cy="883080"/>
              </a:xfrm>
              <a:prstGeom prst="roundRect">
                <a:avLst/>
              </a:prstGeom>
              <a:blipFill rotWithShape="0">
                <a:blip r:embed="rId21"/>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5521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82"/>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49"/>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p:bldP spid="21" grpId="0"/>
      <p:bldP spid="14" grpId="0" animBg="1"/>
      <p:bldP spid="2" grpId="0" animBg="1"/>
      <p:bldP spid="51" grpId="0" animBg="1"/>
      <p:bldP spid="69" grpId="0" animBg="1"/>
      <p:bldP spid="71" grpId="0" animBg="1"/>
      <p:bldP spid="54" grpId="0" animBg="1"/>
      <p:bldP spid="55" grpId="0" animBg="1"/>
      <p:bldP spid="79" grpId="0"/>
      <p:bldP spid="80" grpId="0"/>
      <p:bldP spid="81" grpId="0"/>
      <p:bldP spid="82" grpId="0" animBg="1"/>
      <p:bldP spid="8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
            <a:ext cx="9144000" cy="1246909"/>
          </a:xfrm>
          <a:prstGeom prst="rect">
            <a:avLst/>
          </a:prstGeom>
          <a:effectLst/>
        </p:spPr>
        <p:txBody>
          <a:bodyPr vert="horz" lIns="91440" tIns="45720" rIns="91440" bIns="45720" rtlCol="0" anchor="ctr" anchorCtr="0">
            <a:noAutofit/>
          </a:bodyPr>
          <a:lst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200" b="0" i="0" u="none" strike="noStrike" kern="1200" cap="none" spc="0" normalizeH="0" baseline="0" noProof="0" dirty="0" smtClean="0">
                <a:ln>
                  <a:noFill/>
                </a:ln>
                <a:solidFill>
                  <a:srgbClr val="000099"/>
                </a:solidFill>
                <a:effectLst>
                  <a:outerShdw blurRad="38100" dist="12700" algn="l" rotWithShape="0">
                    <a:prstClr val="black">
                      <a:alpha val="40000"/>
                    </a:prstClr>
                  </a:outerShdw>
                </a:effectLst>
                <a:uLnTx/>
                <a:uFillTx/>
                <a:latin typeface="Calisto MT"/>
                <a:ea typeface="+mj-ea"/>
                <a:cs typeface="+mj-cs"/>
              </a:rPr>
              <a:t>The Construction</a:t>
            </a:r>
            <a:endParaRPr kumimoji="0" lang="en-US" sz="4200" b="0" i="1" u="none" strike="noStrike" kern="1200" cap="none" spc="0" normalizeH="0" baseline="0" noProof="0" dirty="0">
              <a:ln>
                <a:noFill/>
              </a:ln>
              <a:solidFill>
                <a:srgbClr val="000099"/>
              </a:solidFill>
              <a:effectLst/>
              <a:uLnTx/>
              <a:uFillTx/>
              <a:latin typeface="Calisto MT"/>
              <a:ea typeface="+mj-ea"/>
              <a:cs typeface="+mj-cs"/>
            </a:endParaRPr>
          </a:p>
        </p:txBody>
      </p:sp>
      <p:sp>
        <p:nvSpPr>
          <p:cNvPr id="6" name="Rectangle 5"/>
          <p:cNvSpPr/>
          <p:nvPr/>
        </p:nvSpPr>
        <p:spPr>
          <a:xfrm>
            <a:off x="329184" y="2025654"/>
            <a:ext cx="8485632" cy="3649924"/>
          </a:xfrm>
          <a:prstGeom prst="rect">
            <a:avLst/>
          </a:prstGeom>
          <a:no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rPr>
              <a:t>Novel technique to </a:t>
            </a:r>
          </a:p>
          <a:p>
            <a:pPr algn="ctr"/>
            <a:r>
              <a:rPr lang="en-US" sz="4200" b="1" i="1" dirty="0">
                <a:solidFill>
                  <a:srgbClr val="FF0000"/>
                </a:solidFill>
              </a:rPr>
              <a:t>s</a:t>
            </a:r>
            <a:r>
              <a:rPr lang="en-US" sz="4200" b="1" i="1" dirty="0" smtClean="0">
                <a:solidFill>
                  <a:srgbClr val="FF0000"/>
                </a:solidFill>
              </a:rPr>
              <a:t>ecurely</a:t>
            </a:r>
            <a:r>
              <a:rPr lang="en-US" sz="4200" b="1" dirty="0" smtClean="0">
                <a:solidFill>
                  <a:srgbClr val="FF0000"/>
                </a:solidFill>
              </a:rPr>
              <a:t> authenticate </a:t>
            </a:r>
            <a:r>
              <a:rPr lang="en-US" sz="3600" dirty="0" smtClean="0">
                <a:solidFill>
                  <a:schemeClr val="tx2">
                    <a:lumMod val="75000"/>
                  </a:schemeClr>
                </a:solidFill>
              </a:rPr>
              <a:t>+ </a:t>
            </a:r>
            <a:r>
              <a:rPr lang="en-US" sz="3600" dirty="0" smtClean="0">
                <a:solidFill>
                  <a:schemeClr val="tx2">
                    <a:lumMod val="75000"/>
                  </a:schemeClr>
                </a:solidFill>
              </a:rPr>
              <a:t>communicate</a:t>
            </a:r>
            <a:endParaRPr lang="en-US" sz="3600" dirty="0" smtClean="0">
              <a:solidFill>
                <a:schemeClr val="tx2">
                  <a:lumMod val="75000"/>
                </a:schemeClr>
              </a:solidFill>
            </a:endParaRPr>
          </a:p>
          <a:p>
            <a:pPr algn="ctr"/>
            <a:r>
              <a:rPr lang="en-US" sz="3600" dirty="0" smtClean="0">
                <a:solidFill>
                  <a:schemeClr val="tx1"/>
                </a:solidFill>
              </a:rPr>
              <a:t>with an Obfuscated program </a:t>
            </a:r>
          </a:p>
          <a:p>
            <a:pPr algn="ctr"/>
            <a:r>
              <a:rPr lang="en-US" sz="3600" dirty="0" smtClean="0">
                <a:solidFill>
                  <a:schemeClr val="tx1"/>
                </a:solidFill>
              </a:rPr>
              <a:t>while hiding them from the cloud </a:t>
            </a:r>
          </a:p>
          <a:p>
            <a:pPr algn="ctr"/>
            <a:r>
              <a:rPr lang="en-US" sz="3600" dirty="0" smtClean="0">
                <a:solidFill>
                  <a:schemeClr val="tx1"/>
                </a:solidFill>
              </a:rPr>
              <a:t>who holds the program</a:t>
            </a:r>
            <a:endParaRPr lang="en-US" sz="2400" dirty="0">
              <a:solidFill>
                <a:schemeClr val="tx1"/>
              </a:solidFill>
            </a:endParaRPr>
          </a:p>
        </p:txBody>
      </p:sp>
      <p:sp>
        <p:nvSpPr>
          <p:cNvPr id="7" name="Oval 6"/>
          <p:cNvSpPr/>
          <p:nvPr/>
        </p:nvSpPr>
        <p:spPr>
          <a:xfrm>
            <a:off x="579120" y="2819400"/>
            <a:ext cx="4983480" cy="1264920"/>
          </a:xfrm>
          <a:prstGeom prst="ellipse">
            <a:avLst/>
          </a:prstGeom>
          <a:noFill/>
          <a:ln w="57150">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2012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First Attempt</a:t>
            </a:r>
            <a:br>
              <a:rPr lang="en-US" sz="4200" dirty="0" smtClean="0">
                <a:solidFill>
                  <a:srgbClr val="000099"/>
                </a:solidFill>
              </a:rPr>
            </a:br>
            <a:r>
              <a:rPr lang="en-US" sz="2800" dirty="0" smtClean="0">
                <a:solidFill>
                  <a:srgbClr val="000099"/>
                </a:solidFill>
              </a:rPr>
              <a:t>(SCSS from </a:t>
            </a:r>
            <a:r>
              <a:rPr lang="en-US" sz="2800" dirty="0">
                <a:solidFill>
                  <a:srgbClr val="000099"/>
                </a:solidFill>
              </a:rPr>
              <a:t>VBB obfuscation</a:t>
            </a:r>
            <a:r>
              <a:rPr lang="en-US" sz="2800" dirty="0" smtClean="0">
                <a:solidFill>
                  <a:srgbClr val="000099"/>
                </a:solidFill>
              </a:rPr>
              <a:t>)</a:t>
            </a:r>
            <a:endParaRPr lang="en-US" sz="2800" i="1" dirty="0">
              <a:solidFill>
                <a:srgbClr val="000099"/>
              </a:solidFill>
              <a:effectLst/>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641" y="3063240"/>
            <a:ext cx="2654423" cy="1844040"/>
          </a:xfrm>
          <a:prstGeom prst="rect">
            <a:avLst/>
          </a:prstGeom>
        </p:spPr>
      </p:pic>
      <p:grpSp>
        <p:nvGrpSpPr>
          <p:cNvPr id="2" name="Group 1"/>
          <p:cNvGrpSpPr/>
          <p:nvPr/>
        </p:nvGrpSpPr>
        <p:grpSpPr>
          <a:xfrm>
            <a:off x="6294120" y="2933799"/>
            <a:ext cx="2042160" cy="1878469"/>
            <a:chOff x="6400800" y="3821668"/>
            <a:chExt cx="1447800" cy="1272441"/>
          </a:xfrm>
        </p:grpSpPr>
        <p:sp>
          <p:nvSpPr>
            <p:cNvPr id="4" name="Cube 3"/>
            <p:cNvSpPr/>
            <p:nvPr/>
          </p:nvSpPr>
          <p:spPr bwMode="auto">
            <a:xfrm>
              <a:off x="6400800" y="3821668"/>
              <a:ext cx="1447800" cy="1272441"/>
            </a:xfrm>
            <a:prstGeom prst="cube">
              <a:avLst/>
            </a:prstGeom>
            <a:solidFill>
              <a:schemeClr val="tx1"/>
            </a:solidFill>
            <a:ln w="25400" cap="flat" cmpd="sng" algn="ctr">
              <a:solidFill>
                <a:schemeClr val="tx2"/>
              </a:solidFill>
              <a:prstDash val="solid"/>
              <a:miter lim="0"/>
              <a:headEnd type="none" w="med" len="med"/>
              <a:tailEnd type="none" w="med" len="med"/>
            </a:ln>
            <a:effectLst/>
            <a:extLst/>
          </p:spPr>
          <p:txBody>
            <a:bodyPr vert="horz" wrap="square" lIns="50800" tIns="50800" rIns="50800" bIns="50800" numCol="1" rtlCol="0" anchor="ctr" anchorCtr="0" compatLnSpc="1">
              <a:prstTxWarp prst="textNoShape">
                <a:avLst/>
              </a:prstTxWarp>
            </a:bodyPr>
            <a:lstStyle/>
            <a:p>
              <a:pPr marL="0" marR="0" indent="0" algn="ctr" defTabSz="584200" rtl="0" eaLnBrk="1" fontAlgn="base" latinLnBrk="0" hangingPunct="0">
                <a:lnSpc>
                  <a:spcPct val="100000"/>
                </a:lnSpc>
                <a:spcBef>
                  <a:spcPct val="0"/>
                </a:spcBef>
                <a:spcAft>
                  <a:spcPct val="0"/>
                </a:spcAft>
                <a:buClrTx/>
                <a:buSzTx/>
                <a:buFontTx/>
                <a:buNone/>
                <a:tabLst/>
              </a:pPr>
              <a:endParaRPr kumimoji="0" lang="en-US" sz="4000" b="0" i="0" u="none" strike="noStrike" cap="none" normalizeH="0" baseline="0">
                <a:ln>
                  <a:noFill/>
                </a:ln>
                <a:solidFill>
                  <a:srgbClr val="000000"/>
                </a:solidFill>
                <a:effectLst/>
                <a:latin typeface="Arial" charset="0"/>
                <a:ea typeface="ＭＳ Ｐゴシック" charset="0"/>
                <a:cs typeface="Arial" charset="0"/>
                <a:sym typeface="Arial"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7000" y="4258058"/>
              <a:ext cx="914400" cy="635238"/>
            </a:xfrm>
            <a:prstGeom prst="rect">
              <a:avLst/>
            </a:prstGeom>
          </p:spPr>
        </p:pic>
      </p:grpSp>
      <p:cxnSp>
        <p:nvCxnSpPr>
          <p:cNvPr id="6" name="Straight Arrow Connector 5"/>
          <p:cNvCxnSpPr>
            <a:stCxn id="8" idx="3"/>
          </p:cNvCxnSpPr>
          <p:nvPr/>
        </p:nvCxnSpPr>
        <p:spPr>
          <a:xfrm flipV="1">
            <a:off x="5260752" y="3619293"/>
            <a:ext cx="713328" cy="30778"/>
          </a:xfrm>
          <a:prstGeom prst="straightConnector1">
            <a:avLst/>
          </a:prstGeom>
          <a:ln w="3810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5288280" y="4278868"/>
            <a:ext cx="685800" cy="0"/>
          </a:xfrm>
          <a:prstGeom prst="straightConnector1">
            <a:avLst/>
          </a:prstGeom>
          <a:ln w="3810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689252" y="3434627"/>
            <a:ext cx="571500" cy="430887"/>
          </a:xfrm>
          <a:prstGeom prst="rect">
            <a:avLst/>
          </a:prstGeom>
          <a:noFill/>
        </p:spPr>
        <p:txBody>
          <a:bodyPr wrap="square" rtlCol="0">
            <a:spAutoFit/>
          </a:bodyPr>
          <a:lstStyle/>
          <a:p>
            <a:r>
              <a:rPr lang="en-US" sz="2200" dirty="0" smtClean="0"/>
              <a:t>  x</a:t>
            </a:r>
            <a:endParaRPr lang="en-US" sz="2200" dirty="0"/>
          </a:p>
        </p:txBody>
      </p:sp>
      <p:sp>
        <p:nvSpPr>
          <p:cNvPr id="9" name="TextBox 8"/>
          <p:cNvSpPr txBox="1"/>
          <p:nvPr/>
        </p:nvSpPr>
        <p:spPr>
          <a:xfrm>
            <a:off x="4395432" y="4094202"/>
            <a:ext cx="865320" cy="430887"/>
          </a:xfrm>
          <a:prstGeom prst="rect">
            <a:avLst/>
          </a:prstGeom>
          <a:noFill/>
        </p:spPr>
        <p:txBody>
          <a:bodyPr wrap="square" rtlCol="0">
            <a:spAutoFit/>
          </a:bodyPr>
          <a:lstStyle/>
          <a:p>
            <a:r>
              <a:rPr lang="en-US" sz="2200" dirty="0" smtClean="0"/>
              <a:t>  P(x)</a:t>
            </a:r>
            <a:endParaRPr lang="en-US" sz="2200" dirty="0"/>
          </a:p>
        </p:txBody>
      </p:sp>
      <p:sp>
        <p:nvSpPr>
          <p:cNvPr id="10" name="TextBox 9"/>
          <p:cNvSpPr txBox="1"/>
          <p:nvPr/>
        </p:nvSpPr>
        <p:spPr>
          <a:xfrm>
            <a:off x="838200" y="5197217"/>
            <a:ext cx="2673006" cy="461665"/>
          </a:xfrm>
          <a:prstGeom prst="rect">
            <a:avLst/>
          </a:prstGeom>
          <a:noFill/>
        </p:spPr>
        <p:txBody>
          <a:bodyPr wrap="square" rtlCol="0">
            <a:spAutoFit/>
          </a:bodyPr>
          <a:lstStyle/>
          <a:p>
            <a:r>
              <a:rPr lang="en-US" sz="2400" dirty="0" smtClean="0"/>
              <a:t>Obfuscated code</a:t>
            </a:r>
            <a:endParaRPr lang="en-US" sz="2400" dirty="0"/>
          </a:p>
        </p:txBody>
      </p:sp>
      <p:sp>
        <p:nvSpPr>
          <p:cNvPr id="11" name="TextBox 10"/>
          <p:cNvSpPr txBox="1"/>
          <p:nvPr/>
        </p:nvSpPr>
        <p:spPr>
          <a:xfrm>
            <a:off x="5654040" y="5225621"/>
            <a:ext cx="3032760" cy="461665"/>
          </a:xfrm>
          <a:prstGeom prst="rect">
            <a:avLst/>
          </a:prstGeom>
          <a:noFill/>
        </p:spPr>
        <p:txBody>
          <a:bodyPr wrap="square" rtlCol="0">
            <a:spAutoFit/>
          </a:bodyPr>
          <a:lstStyle/>
          <a:p>
            <a:r>
              <a:rPr lang="en-US" sz="2400" dirty="0" smtClean="0"/>
              <a:t>Oracle access to code</a:t>
            </a:r>
            <a:endParaRPr lang="en-US" sz="2400" dirty="0"/>
          </a:p>
        </p:txBody>
      </p:sp>
      <mc:AlternateContent xmlns:mc="http://schemas.openxmlformats.org/markup-compatibility/2006" xmlns:a14="http://schemas.microsoft.com/office/drawing/2010/main">
        <mc:Choice Requires="a14">
          <p:sp>
            <p:nvSpPr>
              <p:cNvPr id="15" name="TextBox 14"/>
              <p:cNvSpPr txBox="1"/>
              <p:nvPr/>
            </p:nvSpPr>
            <p:spPr>
              <a:xfrm>
                <a:off x="3875782" y="3739144"/>
                <a:ext cx="492122"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4000" b="1" i="1" smtClean="0">
                          <a:solidFill>
                            <a:srgbClr val="F79646">
                              <a:lumMod val="75000"/>
                            </a:srgbClr>
                          </a:solidFill>
                          <a:latin typeface="Cambria Math" panose="02040503050406030204" pitchFamily="18" charset="0"/>
                        </a:rPr>
                        <m:t>≈</m:t>
                      </m:r>
                    </m:oMath>
                  </m:oMathPara>
                </a14:m>
                <a:endParaRPr lang="en-US" sz="4000" b="1" dirty="0">
                  <a:solidFill>
                    <a:srgbClr val="F79646">
                      <a:lumMod val="75000"/>
                    </a:srgbClr>
                  </a:solidFill>
                  <a:latin typeface="Calibri"/>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3875782" y="3739144"/>
                <a:ext cx="492122" cy="615553"/>
              </a:xfrm>
              <a:prstGeom prst="rect">
                <a:avLst/>
              </a:prstGeom>
              <a:blipFill rotWithShape="0">
                <a:blip r:embed="rId4"/>
                <a:stretch>
                  <a:fillRect/>
                </a:stretch>
              </a:blipFill>
            </p:spPr>
            <p:txBody>
              <a:bodyPr/>
              <a:lstStyle/>
              <a:p>
                <a:r>
                  <a:rPr lang="en-US">
                    <a:noFill/>
                  </a:rPr>
                  <a:t> </a:t>
                </a:r>
              </a:p>
            </p:txBody>
          </p:sp>
        </mc:Fallback>
      </mc:AlternateContent>
      <p:sp>
        <p:nvSpPr>
          <p:cNvPr id="16" name="Rectangle 15"/>
          <p:cNvSpPr/>
          <p:nvPr/>
        </p:nvSpPr>
        <p:spPr>
          <a:xfrm>
            <a:off x="707641" y="3051758"/>
            <a:ext cx="2654423" cy="1890660"/>
          </a:xfrm>
          <a:prstGeom prst="rect">
            <a:avLst/>
          </a:prstGeom>
          <a:solidFill>
            <a:schemeClr val="tx1">
              <a:lumMod val="75000"/>
              <a:lumOff val="25000"/>
              <a:alpha val="7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174703" y="1981455"/>
            <a:ext cx="4800600" cy="892552"/>
          </a:xfrm>
          <a:prstGeom prst="rect">
            <a:avLst/>
          </a:prstGeom>
        </p:spPr>
        <p:txBody>
          <a:bodyPr wrap="square">
            <a:spAutoFit/>
          </a:bodyPr>
          <a:lstStyle/>
          <a:p>
            <a:pPr algn="ctr"/>
            <a:r>
              <a:rPr lang="en-US" sz="2600" b="1" dirty="0"/>
              <a:t>Virtual Black Box Obfuscation</a:t>
            </a:r>
            <a:br>
              <a:rPr lang="en-US" sz="2600" b="1" dirty="0"/>
            </a:br>
            <a:endParaRPr lang="en-US" sz="2600" b="1" dirty="0"/>
          </a:p>
        </p:txBody>
      </p:sp>
    </p:spTree>
    <p:extLst>
      <p:ext uri="{BB962C8B-B14F-4D97-AF65-F5344CB8AC3E}">
        <p14:creationId xmlns:p14="http://schemas.microsoft.com/office/powerpoint/2010/main" val="1341895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up)">
                                      <p:cBhvr>
                                        <p:cTn id="13" dur="500"/>
                                        <p:tgtEl>
                                          <p:spTgt spid="16"/>
                                        </p:tgtEl>
                                      </p:cBhvr>
                                    </p:animEffec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5" grpId="0"/>
      <p:bldP spid="16" grpId="0" animBg="1"/>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Construction: R</a:t>
            </a:r>
            <a:r>
              <a:rPr lang="en-US" sz="4200" dirty="0" smtClean="0">
                <a:solidFill>
                  <a:srgbClr val="000099"/>
                </a:solidFill>
              </a:rPr>
              <a:t>est </a:t>
            </a:r>
            <a:r>
              <a:rPr lang="en-US" sz="4200" dirty="0" smtClean="0">
                <a:solidFill>
                  <a:srgbClr val="000099"/>
                </a:solidFill>
              </a:rPr>
              <a:t>of the talk</a:t>
            </a:r>
            <a:endParaRPr lang="en-US" sz="4200" i="1" dirty="0">
              <a:solidFill>
                <a:srgbClr val="000099"/>
              </a:solidFill>
              <a:effectLst/>
            </a:endParaRPr>
          </a:p>
        </p:txBody>
      </p:sp>
      <p:sp>
        <p:nvSpPr>
          <p:cNvPr id="3" name="TextBox 2"/>
          <p:cNvSpPr txBox="1"/>
          <p:nvPr/>
        </p:nvSpPr>
        <p:spPr>
          <a:xfrm>
            <a:off x="304800" y="1752600"/>
            <a:ext cx="8601456" cy="3970318"/>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Simple construction using VBB obfuscation</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smtClean="0"/>
              <a:t>High Level Proof Technique</a:t>
            </a:r>
            <a:endParaRPr lang="en-US" sz="2800" dirty="0" smtClean="0"/>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smtClean="0"/>
              <a:t>Challenges in using </a:t>
            </a:r>
            <a:r>
              <a:rPr lang="en-US" sz="2800" dirty="0" err="1" smtClean="0"/>
              <a:t>iO</a:t>
            </a:r>
            <a:endParaRPr lang="en-US" sz="2800" dirty="0"/>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smtClean="0"/>
              <a:t>Our Authentication Scheme</a:t>
            </a:r>
            <a:endParaRPr lang="en-US" sz="2800" dirty="0" smtClean="0"/>
          </a:p>
          <a:p>
            <a:pPr marL="285750" indent="-285750">
              <a:buFont typeface="Arial" panose="020B0604020202020204" pitchFamily="34" charset="0"/>
              <a:buChar char="•"/>
            </a:pPr>
            <a:endParaRPr lang="en-US" sz="2800" dirty="0" smtClean="0"/>
          </a:p>
          <a:p>
            <a:pPr marL="285750" indent="-285750">
              <a:buFont typeface="Arial" panose="020B0604020202020204" pitchFamily="34" charset="0"/>
              <a:buChar char="•"/>
            </a:pPr>
            <a:endParaRPr lang="en-US" sz="2800" dirty="0"/>
          </a:p>
        </p:txBody>
      </p:sp>
    </p:spTree>
    <p:extLst>
      <p:ext uri="{BB962C8B-B14F-4D97-AF65-F5344CB8AC3E}">
        <p14:creationId xmlns:p14="http://schemas.microsoft.com/office/powerpoint/2010/main" val="30793189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6" name="TextBox 25"/>
              <p:cNvSpPr txBox="1"/>
              <p:nvPr/>
            </p:nvSpPr>
            <p:spPr>
              <a:xfrm>
                <a:off x="1395058" y="1306081"/>
                <a:ext cx="7613017" cy="447174"/>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prstClr val="black"/>
                    </a:solidFill>
                  </a:rPr>
                  <a:t>Generate </a:t>
                </a:r>
                <a14:m>
                  <m:oMath xmlns:m="http://schemas.openxmlformats.org/officeDocument/2006/math">
                    <m:d>
                      <m:dPr>
                        <m:ctrlPr>
                          <a:rPr lang="en-US" sz="2000" b="0" i="1" smtClean="0">
                            <a:solidFill>
                              <a:prstClr val="black"/>
                            </a:solidFill>
                            <a:latin typeface="Cambria Math" panose="02040503050406030204" pitchFamily="18" charset="0"/>
                          </a:rPr>
                        </m:ctrlPr>
                      </m:dPr>
                      <m:e>
                        <m:r>
                          <a:rPr lang="en-US" sz="2000" b="0" i="1" smtClean="0">
                            <a:solidFill>
                              <a:prstClr val="black"/>
                            </a:solidFill>
                            <a:latin typeface="Cambria Math" panose="02040503050406030204" pitchFamily="18" charset="0"/>
                          </a:rPr>
                          <m:t>𝑃</m:t>
                        </m:r>
                        <m:sSub>
                          <m:sSubPr>
                            <m:ctrlPr>
                              <a:rPr lang="en-US" sz="2000" b="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𝐾</m:t>
                            </m:r>
                          </m:e>
                          <m:sub>
                            <m:r>
                              <a:rPr lang="en-US" sz="2000" b="0" i="1" smtClean="0">
                                <a:solidFill>
                                  <a:prstClr val="black"/>
                                </a:solidFill>
                                <a:latin typeface="Cambria Math" panose="02040503050406030204" pitchFamily="18" charset="0"/>
                              </a:rPr>
                              <m:t>𝑒𝑛𝑐</m:t>
                            </m:r>
                          </m:sub>
                        </m:sSub>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𝑆</m:t>
                        </m:r>
                        <m:sSub>
                          <m:sSubPr>
                            <m:ctrlPr>
                              <a:rPr lang="en-US" sz="2000" b="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𝐾</m:t>
                            </m:r>
                          </m:e>
                          <m:sub>
                            <m:r>
                              <a:rPr lang="en-US" sz="2000" b="0" i="1" smtClean="0">
                                <a:solidFill>
                                  <a:prstClr val="black"/>
                                </a:solidFill>
                                <a:latin typeface="Cambria Math" panose="02040503050406030204" pitchFamily="18" charset="0"/>
                              </a:rPr>
                              <m:t>𝑒𝑛𝑐</m:t>
                            </m:r>
                          </m:sub>
                        </m:sSub>
                      </m:e>
                    </m:d>
                  </m:oMath>
                </a14:m>
                <a:r>
                  <a:rPr lang="en-US" sz="2000" dirty="0" smtClean="0">
                    <a:solidFill>
                      <a:prstClr val="black"/>
                    </a:solidFill>
                  </a:rPr>
                  <a:t> and </a:t>
                </a:r>
                <a14:m>
                  <m:oMath xmlns:m="http://schemas.openxmlformats.org/officeDocument/2006/math">
                    <m:d>
                      <m:dPr>
                        <m:ctrlPr>
                          <a:rPr lang="en-US" sz="2000" i="1">
                            <a:solidFill>
                              <a:prstClr val="black"/>
                            </a:solidFill>
                            <a:latin typeface="Cambria Math" panose="02040503050406030204" pitchFamily="18" charset="0"/>
                          </a:rPr>
                        </m:ctrlPr>
                      </m:dPr>
                      <m:e>
                        <m:r>
                          <a:rPr lang="en-US" sz="2000" b="0" i="1" smtClean="0">
                            <a:solidFill>
                              <a:prstClr val="black"/>
                            </a:solidFill>
                            <a:latin typeface="Cambria Math" panose="02040503050406030204" pitchFamily="18" charset="0"/>
                          </a:rPr>
                          <m:t>𝑉</m:t>
                        </m:r>
                        <m:sSub>
                          <m:sSubPr>
                            <m:ctrlPr>
                              <a:rPr lang="en-US" sz="2000" i="1">
                                <a:solidFill>
                                  <a:prstClr val="black"/>
                                </a:solidFill>
                                <a:latin typeface="Cambria Math" panose="02040503050406030204" pitchFamily="18" charset="0"/>
                              </a:rPr>
                            </m:ctrlPr>
                          </m:sSubPr>
                          <m:e>
                            <m:r>
                              <a:rPr lang="en-US" sz="2000" i="1">
                                <a:solidFill>
                                  <a:prstClr val="black"/>
                                </a:solidFill>
                                <a:latin typeface="Cambria Math" panose="02040503050406030204" pitchFamily="18" charset="0"/>
                              </a:rPr>
                              <m:t>𝐾</m:t>
                            </m:r>
                          </m:e>
                          <m:sub>
                            <m:r>
                              <a:rPr lang="en-US" sz="2000" b="0" i="1" smtClean="0">
                                <a:solidFill>
                                  <a:prstClr val="black"/>
                                </a:solidFill>
                                <a:latin typeface="Cambria Math" panose="02040503050406030204" pitchFamily="18" charset="0"/>
                              </a:rPr>
                              <m:t>𝑠𝑖𝑔𝑛</m:t>
                            </m:r>
                          </m:sub>
                        </m:sSub>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𝑆</m:t>
                        </m:r>
                        <m:sSub>
                          <m:sSubPr>
                            <m:ctrlPr>
                              <a:rPr lang="en-US" sz="2000" i="1">
                                <a:solidFill>
                                  <a:prstClr val="black"/>
                                </a:solidFill>
                                <a:latin typeface="Cambria Math" panose="02040503050406030204" pitchFamily="18" charset="0"/>
                              </a:rPr>
                            </m:ctrlPr>
                          </m:sSubPr>
                          <m:e>
                            <m:r>
                              <a:rPr lang="en-US" sz="2000" i="1">
                                <a:solidFill>
                                  <a:prstClr val="black"/>
                                </a:solidFill>
                                <a:latin typeface="Cambria Math" panose="02040503050406030204" pitchFamily="18" charset="0"/>
                              </a:rPr>
                              <m:t>𝐾</m:t>
                            </m:r>
                          </m:e>
                          <m:sub>
                            <m:r>
                              <a:rPr lang="en-US" sz="2000" b="0" i="1" smtClean="0">
                                <a:solidFill>
                                  <a:prstClr val="black"/>
                                </a:solidFill>
                                <a:latin typeface="Cambria Math" panose="02040503050406030204" pitchFamily="18" charset="0"/>
                              </a:rPr>
                              <m:t>𝑠𝑖𝑔𝑛</m:t>
                            </m:r>
                          </m:sub>
                        </m:sSub>
                      </m:e>
                    </m:d>
                  </m:oMath>
                </a14:m>
                <a:r>
                  <a:rPr lang="en-US" sz="2000" dirty="0" smtClean="0">
                    <a:solidFill>
                      <a:prstClr val="black"/>
                    </a:solidFill>
                  </a:rPr>
                  <a:t> </a:t>
                </a:r>
                <a:endParaRPr lang="en-US" sz="2000" dirty="0">
                  <a:solidFill>
                    <a:prstClr val="black"/>
                  </a:solidFill>
                </a:endParaRPr>
              </a:p>
            </p:txBody>
          </p:sp>
        </mc:Choice>
        <mc:Fallback>
          <p:sp>
            <p:nvSpPr>
              <p:cNvPr id="26" name="TextBox 25"/>
              <p:cNvSpPr txBox="1">
                <a:spLocks noRot="1" noChangeAspect="1" noMove="1" noResize="1" noEditPoints="1" noAdjustHandles="1" noChangeArrowheads="1" noChangeShapeType="1" noTextEdit="1"/>
              </p:cNvSpPr>
              <p:nvPr/>
            </p:nvSpPr>
            <p:spPr>
              <a:xfrm>
                <a:off x="1395058" y="1306081"/>
                <a:ext cx="7613017" cy="447174"/>
              </a:xfrm>
              <a:prstGeom prst="rect">
                <a:avLst/>
              </a:prstGeom>
              <a:blipFill rotWithShape="0">
                <a:blip r:embed="rId3"/>
                <a:stretch>
                  <a:fillRect l="-721" t="-2703" b="-1621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2" name="TextBox 31"/>
              <p:cNvSpPr txBox="1"/>
              <p:nvPr/>
            </p:nvSpPr>
            <p:spPr>
              <a:xfrm>
                <a:off x="1424161" y="5532427"/>
                <a:ext cx="7583914" cy="400110"/>
              </a:xfrm>
              <a:prstGeom prst="rect">
                <a:avLst/>
              </a:prstGeom>
              <a:noFill/>
            </p:spPr>
            <p:txBody>
              <a:bodyPr wrap="square" rtlCol="0">
                <a:spAutoFit/>
              </a:bodyPr>
              <a:lstStyle/>
              <a:p>
                <a:pPr marL="342900" indent="-342900">
                  <a:buFont typeface="Arial" panose="020B0604020202020204" pitchFamily="34" charset="0"/>
                  <a:buChar char="•"/>
                </a:pPr>
                <a:r>
                  <a:rPr lang="en-US" sz="2000" b="0" dirty="0" smtClean="0">
                    <a:solidFill>
                      <a:prstClr val="black"/>
                    </a:solidFill>
                  </a:rPr>
                  <a:t>          </a:t>
                </a:r>
                <a14:m>
                  <m:oMath xmlns:m="http://schemas.openxmlformats.org/officeDocument/2006/math">
                    <m:r>
                      <a:rPr lang="en-US" sz="2000" b="0" i="0" smtClean="0">
                        <a:solidFill>
                          <a:prstClr val="black"/>
                        </a:solidFill>
                        <a:latin typeface="Cambria Math" panose="02040503050406030204" pitchFamily="18" charset="0"/>
                      </a:rPr>
                      <m:t>=</m:t>
                    </m:r>
                    <m:r>
                      <m:rPr>
                        <m:sty m:val="p"/>
                      </m:rPr>
                      <a:rPr lang="en-US" sz="2000" b="0" i="0" smtClean="0">
                        <a:solidFill>
                          <a:prstClr val="black"/>
                        </a:solidFill>
                        <a:latin typeface="Cambria Math" panose="02040503050406030204" pitchFamily="18" charset="0"/>
                      </a:rPr>
                      <m:t>Enc</m:t>
                    </m:r>
                    <m:d>
                      <m:dPr>
                        <m:ctrlPr>
                          <a:rPr lang="en-US" sz="2000" b="0" i="1" smtClean="0">
                            <a:solidFill>
                              <a:prstClr val="black"/>
                            </a:solidFill>
                            <a:latin typeface="Cambria Math" panose="02040503050406030204" pitchFamily="18" charset="0"/>
                          </a:rPr>
                        </m:ctrlPr>
                      </m:dPr>
                      <m:e>
                        <m:r>
                          <a:rPr lang="en-US" sz="2000" b="0" i="1" smtClean="0">
                            <a:solidFill>
                              <a:prstClr val="black"/>
                            </a:solidFill>
                            <a:latin typeface="Cambria Math" panose="02040503050406030204" pitchFamily="18" charset="0"/>
                          </a:rPr>
                          <m:t>𝑥</m:t>
                        </m:r>
                        <m:r>
                          <a:rPr lang="en-US" sz="2000" b="0" i="1" smtClean="0">
                            <a:solidFill>
                              <a:prstClr val="black"/>
                            </a:solidFill>
                            <a:latin typeface="Cambria Math" panose="02040503050406030204" pitchFamily="18" charset="0"/>
                          </a:rPr>
                          <m:t>, </m:t>
                        </m:r>
                        <m:sSub>
                          <m:sSubPr>
                            <m:ctrlPr>
                              <a:rPr lang="en-US" sz="2000" b="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𝑖𝑑</m:t>
                            </m:r>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𝜎</m:t>
                            </m:r>
                          </m:e>
                          <m:sub>
                            <m:r>
                              <a:rPr lang="en-US" sz="2000" b="0" i="1" smtClean="0">
                                <a:solidFill>
                                  <a:prstClr val="black"/>
                                </a:solidFill>
                                <a:latin typeface="Cambria Math" panose="02040503050406030204" pitchFamily="18" charset="0"/>
                              </a:rPr>
                              <m:t>𝑖𝑑</m:t>
                            </m:r>
                          </m:sub>
                        </m:sSub>
                      </m:e>
                    </m:d>
                    <m:r>
                      <a:rPr lang="en-US" sz="2000" b="0" i="1" smtClean="0">
                        <a:solidFill>
                          <a:prstClr val="black"/>
                        </a:solidFill>
                        <a:latin typeface="Cambria Math" panose="02040503050406030204" pitchFamily="18" charset="0"/>
                      </a:rPr>
                      <m:t> </m:t>
                    </m:r>
                  </m:oMath>
                </a14:m>
                <a:r>
                  <a:rPr lang="en-US" sz="2000" dirty="0" smtClean="0">
                    <a:solidFill>
                      <a:prstClr val="black"/>
                    </a:solidFill>
                  </a:rPr>
                  <a:t>normally with </a:t>
                </a:r>
                <a14:m>
                  <m:oMath xmlns:m="http://schemas.openxmlformats.org/officeDocument/2006/math">
                    <m:r>
                      <a:rPr lang="en-US" sz="2000" b="0" i="1" smtClean="0">
                        <a:solidFill>
                          <a:prstClr val="black"/>
                        </a:solidFill>
                        <a:latin typeface="Cambria Math" panose="02040503050406030204" pitchFamily="18" charset="0"/>
                      </a:rPr>
                      <m:t>𝑃</m:t>
                    </m:r>
                    <m:sSub>
                      <m:sSubPr>
                        <m:ctrlPr>
                          <a:rPr lang="en-US" sz="2000" b="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𝐾</m:t>
                        </m:r>
                      </m:e>
                      <m:sub>
                        <m:r>
                          <a:rPr lang="en-US" sz="2000" b="0" i="1" smtClean="0">
                            <a:solidFill>
                              <a:prstClr val="black"/>
                            </a:solidFill>
                            <a:latin typeface="Cambria Math" panose="02040503050406030204" pitchFamily="18" charset="0"/>
                          </a:rPr>
                          <m:t>𝑒𝑛𝑐</m:t>
                        </m:r>
                      </m:sub>
                    </m:sSub>
                  </m:oMath>
                </a14:m>
                <a:r>
                  <a:rPr lang="en-US" sz="2000" dirty="0" smtClean="0">
                    <a:solidFill>
                      <a:prstClr val="black"/>
                    </a:solidFill>
                  </a:rPr>
                  <a:t> </a:t>
                </a:r>
                <a:endParaRPr lang="en-US" sz="2000" dirty="0">
                  <a:solidFill>
                    <a:prstClr val="black"/>
                  </a:solidFill>
                </a:endParaRPr>
              </a:p>
            </p:txBody>
          </p:sp>
        </mc:Choice>
        <mc:Fallback>
          <p:sp>
            <p:nvSpPr>
              <p:cNvPr id="32" name="TextBox 31"/>
              <p:cNvSpPr txBox="1">
                <a:spLocks noRot="1" noChangeAspect="1" noMove="1" noResize="1" noEditPoints="1" noAdjustHandles="1" noChangeArrowheads="1" noChangeShapeType="1" noTextEdit="1"/>
              </p:cNvSpPr>
              <p:nvPr/>
            </p:nvSpPr>
            <p:spPr>
              <a:xfrm>
                <a:off x="1424161" y="5532427"/>
                <a:ext cx="7583914" cy="400110"/>
              </a:xfrm>
              <a:prstGeom prst="rect">
                <a:avLst/>
              </a:prstGeom>
              <a:blipFill rotWithShape="0">
                <a:blip r:embed="rId4"/>
                <a:stretch>
                  <a:fillRect l="-723" t="-9231" b="-27692"/>
                </a:stretch>
              </a:blipFill>
            </p:spPr>
            <p:txBody>
              <a:bodyPr/>
              <a:lstStyle/>
              <a:p>
                <a:r>
                  <a:rPr lang="en-US">
                    <a:noFill/>
                  </a:rPr>
                  <a:t> </a:t>
                </a:r>
              </a:p>
            </p:txBody>
          </p:sp>
        </mc:Fallback>
      </mc:AlternateContent>
      <p:pic>
        <p:nvPicPr>
          <p:cNvPr id="21" name="Picture 2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90447" y="1269681"/>
            <a:ext cx="867452" cy="867452"/>
          </a:xfrm>
          <a:prstGeom prst="rect">
            <a:avLst/>
          </a:prstGeom>
        </p:spPr>
      </p:pic>
      <p:sp>
        <p:nvSpPr>
          <p:cNvPr id="22" name="TextBox 21"/>
          <p:cNvSpPr txBox="1"/>
          <p:nvPr/>
        </p:nvSpPr>
        <p:spPr>
          <a:xfrm>
            <a:off x="227108" y="2056562"/>
            <a:ext cx="1337310" cy="369332"/>
          </a:xfrm>
          <a:prstGeom prst="rect">
            <a:avLst/>
          </a:prstGeom>
          <a:noFill/>
        </p:spPr>
        <p:txBody>
          <a:bodyPr wrap="square" rtlCol="0">
            <a:spAutoFit/>
          </a:bodyPr>
          <a:lstStyle/>
          <a:p>
            <a:pPr algn="ctr"/>
            <a:r>
              <a:rPr lang="en-US" b="1" dirty="0" smtClean="0">
                <a:solidFill>
                  <a:prstClr val="black"/>
                </a:solidFill>
              </a:rPr>
              <a:t>Setup</a:t>
            </a:r>
            <a:endParaRPr lang="en-US" b="1" dirty="0">
              <a:solidFill>
                <a:prstClr val="black"/>
              </a:solidFill>
            </a:endParaRPr>
          </a:p>
        </p:txBody>
      </p:sp>
      <p:sp>
        <p:nvSpPr>
          <p:cNvPr id="35" name="TextBox 34"/>
          <p:cNvSpPr txBox="1"/>
          <p:nvPr/>
        </p:nvSpPr>
        <p:spPr>
          <a:xfrm>
            <a:off x="86851" y="6062101"/>
            <a:ext cx="1337310" cy="369332"/>
          </a:xfrm>
          <a:prstGeom prst="rect">
            <a:avLst/>
          </a:prstGeom>
          <a:noFill/>
        </p:spPr>
        <p:txBody>
          <a:bodyPr wrap="square" rtlCol="0">
            <a:spAutoFit/>
          </a:bodyPr>
          <a:lstStyle/>
          <a:p>
            <a:pPr algn="ctr"/>
            <a:r>
              <a:rPr lang="en-US" b="1" dirty="0" smtClean="0">
                <a:solidFill>
                  <a:prstClr val="black"/>
                </a:solidFill>
              </a:rPr>
              <a:t>Encrypt</a:t>
            </a:r>
            <a:endParaRPr lang="en-US" b="1" dirty="0">
              <a:solidFill>
                <a:prstClr val="black"/>
              </a:solidFill>
            </a:endParaRPr>
          </a:p>
        </p:txBody>
      </p:sp>
      <p:pic>
        <p:nvPicPr>
          <p:cNvPr id="36" name="Picture 3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73512" y="5483118"/>
            <a:ext cx="684591" cy="684591"/>
          </a:xfrm>
          <a:prstGeom prst="rect">
            <a:avLst/>
          </a:prstGeom>
        </p:spPr>
      </p:pic>
      <p:cxnSp>
        <p:nvCxnSpPr>
          <p:cNvPr id="7" name="Straight Connector 6"/>
          <p:cNvCxnSpPr/>
          <p:nvPr/>
        </p:nvCxnSpPr>
        <p:spPr>
          <a:xfrm>
            <a:off x="0" y="5302307"/>
            <a:ext cx="9144000" cy="0"/>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0" y="3903172"/>
            <a:ext cx="9144000" cy="0"/>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0" y="1095288"/>
            <a:ext cx="9144000" cy="0"/>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41" name="Title 1"/>
          <p:cNvSpPr>
            <a:spLocks noGrp="1"/>
          </p:cNvSpPr>
          <p:nvPr>
            <p:ph type="title"/>
          </p:nvPr>
        </p:nvSpPr>
        <p:spPr>
          <a:xfrm>
            <a:off x="0" y="-1"/>
            <a:ext cx="9144000" cy="1029245"/>
          </a:xfrm>
        </p:spPr>
        <p:txBody>
          <a:bodyPr>
            <a:noAutofit/>
          </a:bodyPr>
          <a:lstStyle/>
          <a:p>
            <a:r>
              <a:rPr lang="en-US" sz="4000" dirty="0" smtClean="0">
                <a:solidFill>
                  <a:srgbClr val="000099"/>
                </a:solidFill>
              </a:rPr>
              <a:t>First Attempt </a:t>
            </a:r>
            <a:br>
              <a:rPr lang="en-US" sz="4000" dirty="0" smtClean="0">
                <a:solidFill>
                  <a:srgbClr val="000099"/>
                </a:solidFill>
              </a:rPr>
            </a:br>
            <a:r>
              <a:rPr lang="en-US" sz="2400" dirty="0" smtClean="0">
                <a:solidFill>
                  <a:schemeClr val="bg1">
                    <a:lumMod val="50000"/>
                  </a:schemeClr>
                </a:solidFill>
              </a:rPr>
              <a:t>(from VBB obfuscation)</a:t>
            </a:r>
            <a:endParaRPr lang="en-US" sz="2400" i="1" dirty="0">
              <a:solidFill>
                <a:schemeClr val="bg1">
                  <a:lumMod val="50000"/>
                </a:schemeClr>
              </a:solidFill>
              <a:effectLst/>
            </a:endParaRPr>
          </a:p>
        </p:txBody>
      </p:sp>
      <p:sp>
        <p:nvSpPr>
          <p:cNvPr id="42" name="TextBox 41"/>
          <p:cNvSpPr txBox="1"/>
          <p:nvPr/>
        </p:nvSpPr>
        <p:spPr>
          <a:xfrm>
            <a:off x="179582" y="8613412"/>
            <a:ext cx="1337310" cy="369332"/>
          </a:xfrm>
          <a:prstGeom prst="rect">
            <a:avLst/>
          </a:prstGeom>
          <a:noFill/>
        </p:spPr>
        <p:txBody>
          <a:bodyPr wrap="square" rtlCol="0">
            <a:spAutoFit/>
          </a:bodyPr>
          <a:lstStyle/>
          <a:p>
            <a:pPr algn="ctr"/>
            <a:r>
              <a:rPr lang="en-US" b="1" dirty="0" smtClean="0">
                <a:solidFill>
                  <a:prstClr val="black"/>
                </a:solidFill>
              </a:rPr>
              <a:t>KeyGen</a:t>
            </a:r>
            <a:endParaRPr lang="en-US" b="1" dirty="0">
              <a:solidFill>
                <a:prstClr val="black"/>
              </a:solidFill>
            </a:endParaRPr>
          </a:p>
        </p:txBody>
      </p:sp>
      <p:pic>
        <p:nvPicPr>
          <p:cNvPr id="43" name="Picture 4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02479" y="7961800"/>
            <a:ext cx="868171" cy="651612"/>
          </a:xfrm>
          <a:prstGeom prst="rect">
            <a:avLst/>
          </a:prstGeom>
        </p:spPr>
      </p:pic>
      <p:sp>
        <p:nvSpPr>
          <p:cNvPr id="44" name="TextBox 43"/>
          <p:cNvSpPr txBox="1"/>
          <p:nvPr/>
        </p:nvSpPr>
        <p:spPr>
          <a:xfrm>
            <a:off x="1437768" y="8060564"/>
            <a:ext cx="452468" cy="400110"/>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prstClr val="black"/>
                </a:solidFill>
              </a:rPr>
              <a:t> </a:t>
            </a:r>
            <a:endParaRPr lang="en-US" sz="2000" dirty="0">
              <a:solidFill>
                <a:prstClr val="black"/>
              </a:solidFill>
            </a:endParaRPr>
          </a:p>
        </p:txBody>
      </p:sp>
      <mc:AlternateContent xmlns:mc="http://schemas.openxmlformats.org/markup-compatibility/2006" xmlns:a14="http://schemas.microsoft.com/office/drawing/2010/main">
        <mc:Choice Requires="a14">
          <p:sp>
            <p:nvSpPr>
              <p:cNvPr id="46" name="TextBox 45"/>
              <p:cNvSpPr txBox="1"/>
              <p:nvPr/>
            </p:nvSpPr>
            <p:spPr>
              <a:xfrm>
                <a:off x="1621938" y="7838530"/>
                <a:ext cx="83842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prstClr val="black"/>
                          </a:solidFill>
                          <a:latin typeface="Cambria Math" panose="02040503050406030204" pitchFamily="18" charset="0"/>
                        </a:rPr>
                        <m:t>𝒇</m:t>
                      </m:r>
                    </m:oMath>
                  </m:oMathPara>
                </a14:m>
                <a:endParaRPr lang="en-US" sz="2000" b="1" dirty="0">
                  <a:solidFill>
                    <a:prstClr val="black"/>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621938" y="7838530"/>
                <a:ext cx="838423" cy="400110"/>
              </a:xfrm>
              <a:prstGeom prst="rect">
                <a:avLst/>
              </a:prstGeom>
              <a:blipFill rotWithShape="0">
                <a:blip r:embed="rId8"/>
                <a:stretch>
                  <a:fillRect b="-16923"/>
                </a:stretch>
              </a:blipFill>
            </p:spPr>
            <p:txBody>
              <a:bodyPr/>
              <a:lstStyle/>
              <a:p>
                <a:r>
                  <a:rPr lang="en-US">
                    <a:noFill/>
                  </a:rPr>
                  <a:t> </a:t>
                </a:r>
              </a:p>
            </p:txBody>
          </p:sp>
        </mc:Fallback>
      </mc:AlternateContent>
      <p:sp>
        <p:nvSpPr>
          <p:cNvPr id="2" name="TextBox 1"/>
          <p:cNvSpPr txBox="1"/>
          <p:nvPr/>
        </p:nvSpPr>
        <p:spPr>
          <a:xfrm>
            <a:off x="2743071" y="7874694"/>
            <a:ext cx="2966052" cy="369332"/>
          </a:xfrm>
          <a:prstGeom prst="rect">
            <a:avLst/>
          </a:prstGeom>
          <a:noFill/>
        </p:spPr>
        <p:txBody>
          <a:bodyPr wrap="square" rtlCol="0">
            <a:spAutoFit/>
          </a:bodyPr>
          <a:lstStyle/>
          <a:p>
            <a:r>
              <a:rPr lang="en-US" dirty="0" smtClean="0">
                <a:solidFill>
                  <a:prstClr val="black"/>
                </a:solidFill>
              </a:rPr>
              <a:t>is computed as:</a:t>
            </a:r>
            <a:endParaRPr lang="en-US" dirty="0">
              <a:solidFill>
                <a:prstClr val="black"/>
              </a:solidFill>
            </a:endParaRPr>
          </a:p>
        </p:txBody>
      </p:sp>
      <p:cxnSp>
        <p:nvCxnSpPr>
          <p:cNvPr id="55" name="Straight Arrow Connector 54"/>
          <p:cNvCxnSpPr/>
          <p:nvPr/>
        </p:nvCxnSpPr>
        <p:spPr>
          <a:xfrm>
            <a:off x="1876480" y="9222834"/>
            <a:ext cx="3115758"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6" name="Straight Arrow Connector 55"/>
          <p:cNvCxnSpPr/>
          <p:nvPr/>
        </p:nvCxnSpPr>
        <p:spPr>
          <a:xfrm flipH="1">
            <a:off x="1819767" y="9796115"/>
            <a:ext cx="3115758"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7" name="Rectangle 56"/>
              <p:cNvSpPr/>
              <p:nvPr/>
            </p:nvSpPr>
            <p:spPr>
              <a:xfrm>
                <a:off x="2792838" y="9286702"/>
                <a:ext cx="124739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b="1" i="1" smtClean="0">
                          <a:solidFill>
                            <a:srgbClr val="008000"/>
                          </a:solidFill>
                          <a:latin typeface="Cambria Math" panose="02040503050406030204" pitchFamily="18" charset="0"/>
                        </a:rPr>
                        <m:t>𝒇</m:t>
                      </m:r>
                      <m:r>
                        <a:rPr lang="en-US" sz="2000" b="1" i="1" smtClean="0">
                          <a:solidFill>
                            <a:srgbClr val="008000"/>
                          </a:solidFill>
                          <a:latin typeface="Cambria Math" panose="02040503050406030204" pitchFamily="18" charset="0"/>
                        </a:rPr>
                        <m:t>(</m:t>
                      </m:r>
                      <m:sSub>
                        <m:sSubPr>
                          <m:ctrlPr>
                            <a:rPr lang="en-US" sz="2000" b="1" i="1">
                              <a:solidFill>
                                <a:srgbClr val="008000"/>
                              </a:solidFill>
                              <a:latin typeface="Cambria Math" panose="02040503050406030204" pitchFamily="18" charset="0"/>
                            </a:rPr>
                          </m:ctrlPr>
                        </m:sSubPr>
                        <m:e>
                          <m:r>
                            <a:rPr lang="en-US" sz="2000" b="1" i="1">
                              <a:solidFill>
                                <a:srgbClr val="008000"/>
                              </a:solidFill>
                              <a:latin typeface="Cambria Math" panose="02040503050406030204" pitchFamily="18" charset="0"/>
                            </a:rPr>
                            <m:t>𝒙</m:t>
                          </m:r>
                        </m:e>
                        <m:sub>
                          <m:r>
                            <a:rPr lang="en-US" sz="2000" b="1" i="1">
                              <a:solidFill>
                                <a:srgbClr val="008000"/>
                              </a:solidFill>
                              <a:latin typeface="Cambria Math" panose="02040503050406030204" pitchFamily="18" charset="0"/>
                            </a:rPr>
                            <m:t>𝟏</m:t>
                          </m:r>
                        </m:sub>
                      </m:sSub>
                      <m:r>
                        <a:rPr lang="en-US" sz="2000" b="1" i="1">
                          <a:solidFill>
                            <a:srgbClr val="008000"/>
                          </a:solidFill>
                          <a:latin typeface="Cambria Math" panose="02040503050406030204" pitchFamily="18" charset="0"/>
                        </a:rPr>
                        <m:t>,</m:t>
                      </m:r>
                      <m:sSub>
                        <m:sSubPr>
                          <m:ctrlPr>
                            <a:rPr lang="en-US" sz="2000" b="1" i="1">
                              <a:solidFill>
                                <a:srgbClr val="008000"/>
                              </a:solidFill>
                              <a:latin typeface="Cambria Math" panose="02040503050406030204" pitchFamily="18" charset="0"/>
                            </a:rPr>
                          </m:ctrlPr>
                        </m:sSubPr>
                        <m:e>
                          <m:r>
                            <a:rPr lang="en-US" sz="2000" b="1" i="1">
                              <a:solidFill>
                                <a:srgbClr val="008000"/>
                              </a:solidFill>
                              <a:latin typeface="Cambria Math" panose="02040503050406030204" pitchFamily="18" charset="0"/>
                            </a:rPr>
                            <m:t>𝒙</m:t>
                          </m:r>
                        </m:e>
                        <m:sub>
                          <m:r>
                            <a:rPr lang="en-US" sz="2000" b="1" i="1">
                              <a:solidFill>
                                <a:srgbClr val="008000"/>
                              </a:solidFill>
                              <a:latin typeface="Cambria Math" panose="02040503050406030204" pitchFamily="18" charset="0"/>
                            </a:rPr>
                            <m:t>𝟐</m:t>
                          </m:r>
                        </m:sub>
                      </m:sSub>
                      <m:r>
                        <a:rPr lang="en-US" sz="2000" b="1" i="1">
                          <a:solidFill>
                            <a:srgbClr val="008000"/>
                          </a:solidFill>
                          <a:latin typeface="Cambria Math" panose="02040503050406030204" pitchFamily="18" charset="0"/>
                        </a:rPr>
                        <m:t>)</m:t>
                      </m:r>
                    </m:oMath>
                  </m:oMathPara>
                </a14:m>
                <a:endParaRPr lang="en-US" sz="2000" b="1" dirty="0">
                  <a:solidFill>
                    <a:srgbClr val="008000"/>
                  </a:solidFill>
                </a:endParaRPr>
              </a:p>
            </p:txBody>
          </p:sp>
        </mc:Choice>
        <mc:Fallback xmlns="">
          <p:sp>
            <p:nvSpPr>
              <p:cNvPr id="57" name="Rectangle 56"/>
              <p:cNvSpPr>
                <a:spLocks noRot="1" noChangeAspect="1" noMove="1" noResize="1" noEditPoints="1" noAdjustHandles="1" noChangeArrowheads="1" noChangeShapeType="1" noTextEdit="1"/>
              </p:cNvSpPr>
              <p:nvPr/>
            </p:nvSpPr>
            <p:spPr>
              <a:xfrm>
                <a:off x="2792838" y="9286702"/>
                <a:ext cx="1247393" cy="400110"/>
              </a:xfrm>
              <a:prstGeom prst="rect">
                <a:avLst/>
              </a:prstGeom>
              <a:blipFill rotWithShape="0">
                <a:blip r:embed="rId9"/>
                <a:stretch>
                  <a:fillRect b="-16667"/>
                </a:stretch>
              </a:blipFill>
            </p:spPr>
            <p:txBody>
              <a:bodyPr/>
              <a:lstStyle/>
              <a:p>
                <a:r>
                  <a:rPr lang="en-US">
                    <a:noFill/>
                  </a:rPr>
                  <a:t> </a:t>
                </a:r>
              </a:p>
            </p:txBody>
          </p:sp>
        </mc:Fallback>
      </mc:AlternateContent>
      <p:sp>
        <p:nvSpPr>
          <p:cNvPr id="60" name="TextBox 59"/>
          <p:cNvSpPr txBox="1"/>
          <p:nvPr/>
        </p:nvSpPr>
        <p:spPr>
          <a:xfrm>
            <a:off x="3069737" y="8579380"/>
            <a:ext cx="525780" cy="553998"/>
          </a:xfrm>
          <a:prstGeom prst="rect">
            <a:avLst/>
          </a:prstGeom>
          <a:noFill/>
        </p:spPr>
        <p:txBody>
          <a:bodyPr wrap="square" rtlCol="0">
            <a:spAutoFit/>
          </a:bodyPr>
          <a:lstStyle/>
          <a:p>
            <a:pPr algn="ctr"/>
            <a:r>
              <a:rPr lang="en-US" sz="3000" b="1" dirty="0" smtClean="0">
                <a:solidFill>
                  <a:srgbClr val="C00000"/>
                </a:solidFill>
              </a:rPr>
              <a:t>,</a:t>
            </a:r>
            <a:endParaRPr lang="en-US" sz="3000" b="1" dirty="0">
              <a:solidFill>
                <a:srgbClr val="C00000"/>
              </a:solidFill>
            </a:endParaRPr>
          </a:p>
        </p:txBody>
      </p:sp>
      <mc:AlternateContent xmlns:mc="http://schemas.openxmlformats.org/markup-compatibility/2006" xmlns:a14="http://schemas.microsoft.com/office/drawing/2010/main">
        <mc:Choice Requires="a14">
          <p:sp>
            <p:nvSpPr>
              <p:cNvPr id="62" name="Oval 61"/>
              <p:cNvSpPr/>
              <p:nvPr/>
            </p:nvSpPr>
            <p:spPr>
              <a:xfrm>
                <a:off x="2525798" y="8579380"/>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sz="2200" b="1" i="1" smtClean="0">
                              <a:solidFill>
                                <a:prstClr val="white"/>
                              </a:solidFill>
                              <a:latin typeface="Cambria Math" panose="02040503050406030204" pitchFamily="18" charset="0"/>
                            </a:rPr>
                          </m:ctrlPr>
                        </m:sSubPr>
                        <m:e>
                          <m:r>
                            <a:rPr lang="en-US" sz="2200" b="1" i="1" smtClean="0">
                              <a:solidFill>
                                <a:prstClr val="white"/>
                              </a:solidFill>
                              <a:latin typeface="Cambria Math" panose="02040503050406030204" pitchFamily="18" charset="0"/>
                            </a:rPr>
                            <m:t>  </m:t>
                          </m:r>
                          <m:r>
                            <a:rPr lang="en-US" sz="2200" b="1" i="1" smtClean="0">
                              <a:solidFill>
                                <a:prstClr val="white"/>
                              </a:solidFill>
                              <a:latin typeface="Cambria Math" panose="02040503050406030204" pitchFamily="18" charset="0"/>
                            </a:rPr>
                            <m:t>𝒙</m:t>
                          </m:r>
                        </m:e>
                        <m:sub>
                          <m:r>
                            <a:rPr lang="en-US" sz="2200" b="1" i="1" smtClean="0">
                              <a:solidFill>
                                <a:prstClr val="white"/>
                              </a:solidFill>
                              <a:latin typeface="Cambria Math" panose="02040503050406030204" pitchFamily="18" charset="0"/>
                            </a:rPr>
                            <m:t>𝟏</m:t>
                          </m:r>
                        </m:sub>
                      </m:sSub>
                    </m:oMath>
                  </m:oMathPara>
                </a14:m>
                <a:endParaRPr lang="en-US" sz="2200" b="1" dirty="0">
                  <a:solidFill>
                    <a:prstClr val="white"/>
                  </a:solidFill>
                </a:endParaRPr>
              </a:p>
            </p:txBody>
          </p:sp>
        </mc:Choice>
        <mc:Fallback xmlns="">
          <p:sp>
            <p:nvSpPr>
              <p:cNvPr id="62" name="Oval 61"/>
              <p:cNvSpPr>
                <a:spLocks noRot="1" noChangeAspect="1" noMove="1" noResize="1" noEditPoints="1" noAdjustHandles="1" noChangeArrowheads="1" noChangeShapeType="1" noTextEdit="1"/>
              </p:cNvSpPr>
              <p:nvPr/>
            </p:nvSpPr>
            <p:spPr>
              <a:xfrm>
                <a:off x="2525798" y="8579380"/>
                <a:ext cx="525019" cy="551056"/>
              </a:xfrm>
              <a:prstGeom prst="ellipse">
                <a:avLst/>
              </a:prstGeom>
              <a:blipFill rotWithShape="0">
                <a:blip r:embed="rId10"/>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Rectangle 62"/>
              <p:cNvSpPr/>
              <p:nvPr/>
            </p:nvSpPr>
            <p:spPr>
              <a:xfrm>
                <a:off x="3707434" y="858587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solidFill>
                                <a:prstClr val="white"/>
                              </a:solidFill>
                              <a:latin typeface="Cambria Math" panose="02040503050406030204" pitchFamily="18" charset="0"/>
                            </a:rPr>
                          </m:ctrlPr>
                        </m:sSubPr>
                        <m:e>
                          <m:r>
                            <a:rPr lang="en-US" sz="2200" b="1" i="1" smtClean="0">
                              <a:solidFill>
                                <a:prstClr val="white"/>
                              </a:solidFill>
                              <a:latin typeface="Cambria Math" panose="02040503050406030204" pitchFamily="18" charset="0"/>
                            </a:rPr>
                            <m:t>  </m:t>
                          </m:r>
                          <m:r>
                            <a:rPr lang="en-US" sz="2200" b="1" i="1" smtClean="0">
                              <a:solidFill>
                                <a:prstClr val="white"/>
                              </a:solidFill>
                              <a:latin typeface="Cambria Math" panose="02040503050406030204" pitchFamily="18" charset="0"/>
                            </a:rPr>
                            <m:t>𝒙</m:t>
                          </m:r>
                        </m:e>
                        <m:sub>
                          <m:r>
                            <a:rPr lang="en-US" sz="2200" b="1" i="1" smtClean="0">
                              <a:solidFill>
                                <a:prstClr val="white"/>
                              </a:solidFill>
                              <a:latin typeface="Cambria Math" panose="02040503050406030204" pitchFamily="18" charset="0"/>
                            </a:rPr>
                            <m:t>𝟐</m:t>
                          </m:r>
                        </m:sub>
                      </m:sSub>
                    </m:oMath>
                  </m:oMathPara>
                </a14:m>
                <a:endParaRPr lang="en-US" sz="2200" b="1" dirty="0">
                  <a:solidFill>
                    <a:prstClr val="white"/>
                  </a:solidFill>
                </a:endParaRPr>
              </a:p>
            </p:txBody>
          </p:sp>
        </mc:Choice>
        <mc:Fallback xmlns="">
          <p:sp>
            <p:nvSpPr>
              <p:cNvPr id="63" name="Rectangle 62"/>
              <p:cNvSpPr>
                <a:spLocks noRot="1" noChangeAspect="1" noMove="1" noResize="1" noEditPoints="1" noAdjustHandles="1" noChangeArrowheads="1" noChangeShapeType="1" noTextEdit="1"/>
              </p:cNvSpPr>
              <p:nvPr/>
            </p:nvSpPr>
            <p:spPr>
              <a:xfrm>
                <a:off x="3707434" y="8585876"/>
                <a:ext cx="484359" cy="544559"/>
              </a:xfrm>
              <a:prstGeom prst="rect">
                <a:avLst/>
              </a:prstGeom>
              <a:blipFill rotWithShape="0">
                <a:blip r:embed="rId11"/>
                <a:stretch>
                  <a:fillRect/>
                </a:stretch>
              </a:blipFill>
              <a:ln w="28575">
                <a:solidFill>
                  <a:srgbClr val="C00000"/>
                </a:solidFill>
              </a:ln>
              <a:effectLst/>
            </p:spPr>
            <p:txBody>
              <a:bodyPr/>
              <a:lstStyle/>
              <a:p>
                <a:r>
                  <a:rPr lang="en-US">
                    <a:noFill/>
                  </a:rPr>
                  <a:t> </a:t>
                </a:r>
              </a:p>
            </p:txBody>
          </p:sp>
        </mc:Fallback>
      </mc:AlternateContent>
      <p:sp>
        <p:nvSpPr>
          <p:cNvPr id="64" name="Rectangle 63"/>
          <p:cNvSpPr/>
          <p:nvPr/>
        </p:nvSpPr>
        <p:spPr>
          <a:xfrm>
            <a:off x="1520846" y="1900078"/>
            <a:ext cx="4760074" cy="1717026"/>
          </a:xfrm>
          <a:prstGeom prst="rect">
            <a:avLst/>
          </a:prstGeom>
          <a:solidFill>
            <a:schemeClr val="bg2">
              <a:alpha val="7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nvGrpSpPr>
          <p:cNvPr id="50" name="Group 49"/>
          <p:cNvGrpSpPr/>
          <p:nvPr/>
        </p:nvGrpSpPr>
        <p:grpSpPr>
          <a:xfrm>
            <a:off x="1476466" y="1918851"/>
            <a:ext cx="4848026" cy="1742283"/>
            <a:chOff x="3055802" y="2296092"/>
            <a:chExt cx="4956628" cy="1936639"/>
          </a:xfrm>
        </p:grpSpPr>
        <p:sp>
          <p:nvSpPr>
            <p:cNvPr id="51" name="Rectangle 50"/>
            <p:cNvSpPr/>
            <p:nvPr/>
          </p:nvSpPr>
          <p:spPr>
            <a:xfrm>
              <a:off x="3055802" y="2296092"/>
              <a:ext cx="4956628" cy="1936639"/>
            </a:xfrm>
            <a:prstGeom prst="rect">
              <a:avLst/>
            </a:prstGeom>
            <a:noFill/>
            <a:ln w="762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C00000"/>
                </a:solidFill>
              </a:endParaRPr>
            </a:p>
          </p:txBody>
        </p:sp>
        <p:sp>
          <p:nvSpPr>
            <p:cNvPr id="58" name="TextBox 57"/>
            <p:cNvSpPr txBox="1"/>
            <p:nvPr/>
          </p:nvSpPr>
          <p:spPr>
            <a:xfrm>
              <a:off x="3116762" y="2429578"/>
              <a:ext cx="1690982" cy="400110"/>
            </a:xfrm>
            <a:prstGeom prst="rect">
              <a:avLst/>
            </a:prstGeom>
            <a:noFill/>
          </p:spPr>
          <p:txBody>
            <a:bodyPr wrap="square" rtlCol="0">
              <a:spAutoFit/>
            </a:bodyPr>
            <a:lstStyle/>
            <a:p>
              <a:r>
                <a:rPr lang="en-US" sz="2000" dirty="0" smtClean="0">
                  <a:solidFill>
                    <a:prstClr val="black"/>
                  </a:solidFill>
                </a:rPr>
                <a:t>1) Decrypt</a:t>
              </a:r>
              <a:endParaRPr lang="en-US" sz="2000" b="1" dirty="0">
                <a:solidFill>
                  <a:prstClr val="black"/>
                </a:solidFill>
              </a:endParaRPr>
            </a:p>
          </p:txBody>
        </p:sp>
        <mc:AlternateContent xmlns:mc="http://schemas.openxmlformats.org/markup-compatibility/2006" xmlns:a14="http://schemas.microsoft.com/office/drawing/2010/main">
          <mc:Choice Requires="a14">
            <p:sp>
              <p:nvSpPr>
                <p:cNvPr id="59" name="TextBox 58"/>
                <p:cNvSpPr txBox="1"/>
                <p:nvPr/>
              </p:nvSpPr>
              <p:spPr>
                <a:xfrm>
                  <a:off x="3132248" y="3047572"/>
                  <a:ext cx="3350991" cy="786852"/>
                </a:xfrm>
                <a:prstGeom prst="rect">
                  <a:avLst/>
                </a:prstGeom>
                <a:noFill/>
              </p:spPr>
              <p:txBody>
                <a:bodyPr wrap="square" rtlCol="0">
                  <a:spAutoFit/>
                </a:bodyPr>
                <a:lstStyle/>
                <a:p>
                  <a:r>
                    <a:rPr lang="en-US" sz="2000" dirty="0" smtClean="0">
                      <a:solidFill>
                        <a:prstClr val="black"/>
                      </a:solidFill>
                    </a:rPr>
                    <a:t>2) Verify </a:t>
                  </a:r>
                  <a14:m>
                    <m:oMath xmlns:m="http://schemas.openxmlformats.org/officeDocument/2006/math">
                      <m:sSub>
                        <m:sSubPr>
                          <m:ctrlPr>
                            <a:rPr lang="en-US" sz="2000" i="1">
                              <a:solidFill>
                                <a:prstClr val="black"/>
                              </a:solidFill>
                              <a:latin typeface="Cambria Math" panose="02040503050406030204" pitchFamily="18" charset="0"/>
                            </a:rPr>
                          </m:ctrlPr>
                        </m:sSubPr>
                        <m:e>
                          <m:r>
                            <a:rPr lang="en-US" sz="2000" i="1">
                              <a:solidFill>
                                <a:prstClr val="black"/>
                              </a:solidFill>
                              <a:latin typeface="Cambria Math" panose="02040503050406030204" pitchFamily="18" charset="0"/>
                            </a:rPr>
                            <m:t>𝜎</m:t>
                          </m:r>
                        </m:e>
                        <m:sub>
                          <m:r>
                            <a:rPr lang="en-US" sz="2000" i="1">
                              <a:solidFill>
                                <a:prstClr val="black"/>
                              </a:solidFill>
                              <a:latin typeface="Cambria Math" panose="02040503050406030204" pitchFamily="18" charset="0"/>
                            </a:rPr>
                            <m:t>𝑖𝑑</m:t>
                          </m:r>
                        </m:sub>
                      </m:sSub>
                      <m:r>
                        <a:rPr lang="en-US" sz="2000" i="1">
                          <a:solidFill>
                            <a:prstClr val="black"/>
                          </a:solidFill>
                          <a:latin typeface="Cambria Math" panose="02040503050406030204" pitchFamily="18" charset="0"/>
                        </a:rPr>
                        <m:t> </m:t>
                      </m:r>
                    </m:oMath>
                  </a14:m>
                  <a:r>
                    <a:rPr lang="en-US" sz="2000" dirty="0" smtClean="0">
                      <a:solidFill>
                        <a:prstClr val="black"/>
                      </a:solidFill>
                    </a:rPr>
                    <a:t>on </a:t>
                  </a:r>
                  <a14:m>
                    <m:oMath xmlns:m="http://schemas.openxmlformats.org/officeDocument/2006/math">
                      <m:r>
                        <a:rPr lang="en-US" sz="2000" b="0" i="1" smtClean="0">
                          <a:solidFill>
                            <a:prstClr val="black"/>
                          </a:solidFill>
                          <a:latin typeface="Cambria Math" panose="02040503050406030204" pitchFamily="18" charset="0"/>
                        </a:rPr>
                        <m:t>𝑖𝑑</m:t>
                      </m:r>
                      <m:r>
                        <a:rPr lang="en-US" sz="2000" b="0" i="1" smtClean="0">
                          <a:solidFill>
                            <a:prstClr val="black"/>
                          </a:solidFill>
                          <a:latin typeface="Cambria Math" panose="02040503050406030204" pitchFamily="18" charset="0"/>
                        </a:rPr>
                        <m:t>.</m:t>
                      </m:r>
                    </m:oMath>
                  </a14:m>
                  <a:endParaRPr lang="en-US" sz="2000" b="0" dirty="0" smtClean="0">
                    <a:solidFill>
                      <a:prstClr val="black"/>
                    </a:solidFill>
                  </a:endParaRPr>
                </a:p>
                <a:p>
                  <a:r>
                    <a:rPr lang="en-US" sz="2000" dirty="0" smtClean="0">
                      <a:solidFill>
                        <a:prstClr val="black"/>
                      </a:solidFill>
                    </a:rPr>
                    <a:t>3) Compute </a:t>
                  </a:r>
                  <a14:m>
                    <m:oMath xmlns:m="http://schemas.openxmlformats.org/officeDocument/2006/math">
                      <m:r>
                        <a:rPr lang="en-US" sz="2000" b="1" i="1" smtClean="0">
                          <a:solidFill>
                            <a:srgbClr val="008000"/>
                          </a:solidFill>
                          <a:latin typeface="Cambria Math" panose="02040503050406030204" pitchFamily="18" charset="0"/>
                        </a:rPr>
                        <m:t>𝑷</m:t>
                      </m:r>
                      <m:r>
                        <a:rPr lang="en-US" sz="2000" b="1" i="1" smtClean="0">
                          <a:solidFill>
                            <a:srgbClr val="008000"/>
                          </a:solidFill>
                          <a:latin typeface="Cambria Math" panose="02040503050406030204" pitchFamily="18" charset="0"/>
                        </a:rPr>
                        <m:t>(</m:t>
                      </m:r>
                      <m:r>
                        <a:rPr lang="en-US" sz="2000" b="1" i="1" smtClean="0">
                          <a:solidFill>
                            <a:srgbClr val="008000"/>
                          </a:solidFill>
                          <a:latin typeface="Cambria Math" panose="02040503050406030204" pitchFamily="18" charset="0"/>
                        </a:rPr>
                        <m:t>𝒊𝒅</m:t>
                      </m:r>
                      <m:r>
                        <a:rPr lang="en-US" sz="2000" b="1" i="1" smtClean="0">
                          <a:solidFill>
                            <a:srgbClr val="008000"/>
                          </a:solidFill>
                          <a:latin typeface="Cambria Math" panose="02040503050406030204" pitchFamily="18" charset="0"/>
                        </a:rPr>
                        <m:t>,</m:t>
                      </m:r>
                      <m:r>
                        <a:rPr lang="en-US" sz="2000" b="1" i="1" smtClean="0">
                          <a:solidFill>
                            <a:srgbClr val="008000"/>
                          </a:solidFill>
                          <a:latin typeface="Cambria Math" panose="02040503050406030204" pitchFamily="18" charset="0"/>
                        </a:rPr>
                        <m:t>𝒙</m:t>
                      </m:r>
                      <m:r>
                        <a:rPr lang="en-US" sz="2000" b="1" i="1" smtClean="0">
                          <a:solidFill>
                            <a:srgbClr val="008000"/>
                          </a:solidFill>
                          <a:latin typeface="Cambria Math" panose="02040503050406030204" pitchFamily="18" charset="0"/>
                        </a:rPr>
                        <m:t>)</m:t>
                      </m:r>
                    </m:oMath>
                  </a14:m>
                  <a:endParaRPr lang="en-US" sz="2000" b="1" dirty="0">
                    <a:solidFill>
                      <a:srgbClr val="008000"/>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3132248" y="3047572"/>
                  <a:ext cx="3350991" cy="786852"/>
                </a:xfrm>
                <a:prstGeom prst="rect">
                  <a:avLst/>
                </a:prstGeom>
                <a:blipFill rotWithShape="0">
                  <a:blip r:embed="rId12"/>
                  <a:stretch>
                    <a:fillRect l="-1859" t="-5172" b="-146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5" name="Oval 64"/>
                <p:cNvSpPr/>
                <p:nvPr/>
              </p:nvSpPr>
              <p:spPr>
                <a:xfrm>
                  <a:off x="4430814" y="2390679"/>
                  <a:ext cx="525019" cy="552363"/>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200" b="1" i="1" smtClean="0">
                            <a:solidFill>
                              <a:prstClr val="white"/>
                            </a:solidFill>
                            <a:latin typeface="Cambria Math" panose="02040503050406030204" pitchFamily="18" charset="0"/>
                          </a:rPr>
                          <m:t> </m:t>
                        </m:r>
                        <m:r>
                          <a:rPr lang="en-US" sz="2200" b="1" i="1" smtClean="0">
                            <a:solidFill>
                              <a:prstClr val="white"/>
                            </a:solidFill>
                            <a:latin typeface="Cambria Math" panose="02040503050406030204" pitchFamily="18" charset="0"/>
                          </a:rPr>
                          <m:t>𝒙</m:t>
                        </m:r>
                      </m:oMath>
                    </m:oMathPara>
                  </a14:m>
                  <a:endParaRPr lang="en-US" sz="2200" b="1" dirty="0">
                    <a:solidFill>
                      <a:prstClr val="white"/>
                    </a:solidFill>
                  </a:endParaRPr>
                </a:p>
              </p:txBody>
            </p:sp>
          </mc:Choice>
          <mc:Fallback xmlns="">
            <p:sp>
              <p:nvSpPr>
                <p:cNvPr id="65" name="Oval 64"/>
                <p:cNvSpPr>
                  <a:spLocks noRot="1" noChangeAspect="1" noMove="1" noResize="1" noEditPoints="1" noAdjustHandles="1" noChangeArrowheads="1" noChangeShapeType="1" noTextEdit="1"/>
                </p:cNvSpPr>
                <p:nvPr/>
              </p:nvSpPr>
              <p:spPr>
                <a:xfrm>
                  <a:off x="4430814" y="2390679"/>
                  <a:ext cx="525019" cy="552363"/>
                </a:xfrm>
                <a:prstGeom prst="ellipse">
                  <a:avLst/>
                </a:prstGeom>
                <a:blipFill rotWithShape="0">
                  <a:blip r:embed="rId13"/>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6" name="TextBox 65"/>
                <p:cNvSpPr txBox="1"/>
                <p:nvPr/>
              </p:nvSpPr>
              <p:spPr>
                <a:xfrm>
                  <a:off x="5043321" y="2428126"/>
                  <a:ext cx="2392391" cy="444743"/>
                </a:xfrm>
                <a:prstGeom prst="rect">
                  <a:avLst/>
                </a:prstGeom>
                <a:noFill/>
              </p:spPr>
              <p:txBody>
                <a:bodyPr wrap="square" rtlCol="0">
                  <a:spAutoFit/>
                </a:bodyPr>
                <a:lstStyle/>
                <a:p>
                  <a:r>
                    <a:rPr lang="en-US" sz="2000" dirty="0" smtClean="0">
                      <a:solidFill>
                        <a:prstClr val="black"/>
                      </a:solidFill>
                    </a:rPr>
                    <a:t>to get </a:t>
                  </a:r>
                  <a14:m>
                    <m:oMath xmlns:m="http://schemas.openxmlformats.org/officeDocument/2006/math">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𝑥</m:t>
                      </m:r>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𝑖𝑑</m:t>
                      </m:r>
                      <m:r>
                        <a:rPr lang="en-US" sz="2000" b="0" i="1" smtClean="0">
                          <a:solidFill>
                            <a:prstClr val="black"/>
                          </a:solidFill>
                          <a:latin typeface="Cambria Math" panose="02040503050406030204" pitchFamily="18" charset="0"/>
                        </a:rPr>
                        <m:t>,</m:t>
                      </m:r>
                      <m:sSub>
                        <m:sSubPr>
                          <m:ctrlPr>
                            <a:rPr lang="en-US" sz="2000" b="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𝜎</m:t>
                          </m:r>
                        </m:e>
                        <m:sub>
                          <m:r>
                            <a:rPr lang="en-US" sz="2000" b="0" i="1" smtClean="0">
                              <a:solidFill>
                                <a:prstClr val="black"/>
                              </a:solidFill>
                              <a:latin typeface="Cambria Math" panose="02040503050406030204" pitchFamily="18" charset="0"/>
                            </a:rPr>
                            <m:t>𝑖𝑑</m:t>
                          </m:r>
                        </m:sub>
                      </m:sSub>
                      <m:r>
                        <a:rPr lang="en-US" sz="2000" b="0" i="1" smtClean="0">
                          <a:solidFill>
                            <a:prstClr val="black"/>
                          </a:solidFill>
                          <a:latin typeface="Cambria Math" panose="02040503050406030204" pitchFamily="18" charset="0"/>
                        </a:rPr>
                        <m:t>)</m:t>
                      </m:r>
                    </m:oMath>
                  </a14:m>
                  <a:endParaRPr lang="en-US" sz="2000" dirty="0">
                    <a:solidFill>
                      <a:prstClr val="black"/>
                    </a:solidFill>
                  </a:endParaRPr>
                </a:p>
              </p:txBody>
            </p:sp>
          </mc:Choice>
          <mc:Fallback>
            <p:sp>
              <p:nvSpPr>
                <p:cNvPr id="66" name="TextBox 65"/>
                <p:cNvSpPr txBox="1">
                  <a:spLocks noRot="1" noChangeAspect="1" noMove="1" noResize="1" noEditPoints="1" noAdjustHandles="1" noChangeArrowheads="1" noChangeShapeType="1" noTextEdit="1"/>
                </p:cNvSpPr>
                <p:nvPr/>
              </p:nvSpPr>
              <p:spPr>
                <a:xfrm>
                  <a:off x="5043321" y="2428126"/>
                  <a:ext cx="2392391" cy="444743"/>
                </a:xfrm>
                <a:prstGeom prst="rect">
                  <a:avLst/>
                </a:prstGeom>
                <a:blipFill rotWithShape="0">
                  <a:blip r:embed="rId14"/>
                  <a:stretch>
                    <a:fillRect l="-2604" t="-7576" b="-257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TextBox 66"/>
                <p:cNvSpPr txBox="1"/>
                <p:nvPr/>
              </p:nvSpPr>
              <p:spPr>
                <a:xfrm>
                  <a:off x="5534116" y="3604917"/>
                  <a:ext cx="2300444" cy="4966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1" i="1" dirty="0" smtClean="0">
                            <a:solidFill>
                              <a:prstClr val="black"/>
                            </a:solidFill>
                            <a:latin typeface="Cambria Math" panose="02040503050406030204" pitchFamily="18" charset="0"/>
                          </a:rPr>
                          <m:t>𝑷</m:t>
                        </m:r>
                        <m:r>
                          <a:rPr lang="en-US" sz="2400" b="1" i="1" dirty="0" smtClean="0">
                            <a:solidFill>
                              <a:prstClr val="black"/>
                            </a:solidFill>
                            <a:latin typeface="Cambria Math" panose="02040503050406030204" pitchFamily="18" charset="0"/>
                          </a:rPr>
                          <m:t>,</m:t>
                        </m:r>
                        <m:r>
                          <a:rPr lang="en-US" sz="2400" b="1" i="1" dirty="0" smtClean="0">
                            <a:solidFill>
                              <a:prstClr val="black"/>
                            </a:solidFill>
                            <a:latin typeface="Cambria Math" panose="02040503050406030204" pitchFamily="18" charset="0"/>
                          </a:rPr>
                          <m:t>𝑺</m:t>
                        </m:r>
                        <m:sSub>
                          <m:sSubPr>
                            <m:ctrlPr>
                              <a:rPr lang="en-US" sz="2400" b="1" i="1" dirty="0" smtClean="0">
                                <a:solidFill>
                                  <a:prstClr val="black"/>
                                </a:solidFill>
                                <a:latin typeface="Cambria Math" panose="02040503050406030204" pitchFamily="18" charset="0"/>
                              </a:rPr>
                            </m:ctrlPr>
                          </m:sSubPr>
                          <m:e>
                            <m:r>
                              <a:rPr lang="en-US" sz="2400" b="1" i="1" dirty="0" smtClean="0">
                                <a:solidFill>
                                  <a:prstClr val="black"/>
                                </a:solidFill>
                                <a:latin typeface="Cambria Math" panose="02040503050406030204" pitchFamily="18" charset="0"/>
                              </a:rPr>
                              <m:t>𝑲</m:t>
                            </m:r>
                          </m:e>
                          <m:sub>
                            <m:r>
                              <a:rPr lang="en-US" sz="2400" b="1" i="1" dirty="0" smtClean="0">
                                <a:solidFill>
                                  <a:prstClr val="black"/>
                                </a:solidFill>
                                <a:latin typeface="Cambria Math" panose="02040503050406030204" pitchFamily="18" charset="0"/>
                              </a:rPr>
                              <m:t>𝒆𝒏𝒄</m:t>
                            </m:r>
                          </m:sub>
                        </m:sSub>
                        <m:r>
                          <a:rPr lang="en-US" sz="2400" b="1" i="1" dirty="0" smtClean="0">
                            <a:solidFill>
                              <a:prstClr val="black"/>
                            </a:solidFill>
                            <a:latin typeface="Cambria Math" panose="02040503050406030204" pitchFamily="18" charset="0"/>
                          </a:rPr>
                          <m:t>,</m:t>
                        </m:r>
                        <m:r>
                          <a:rPr lang="en-US" sz="2400" b="1" i="1" dirty="0" smtClean="0">
                            <a:solidFill>
                              <a:prstClr val="black"/>
                            </a:solidFill>
                            <a:latin typeface="Cambria Math" panose="02040503050406030204" pitchFamily="18" charset="0"/>
                          </a:rPr>
                          <m:t>𝑽</m:t>
                        </m:r>
                        <m:sSub>
                          <m:sSubPr>
                            <m:ctrlPr>
                              <a:rPr lang="en-US" sz="2400" b="1" i="1" dirty="0" smtClean="0">
                                <a:solidFill>
                                  <a:prstClr val="black"/>
                                </a:solidFill>
                                <a:latin typeface="Cambria Math" panose="02040503050406030204" pitchFamily="18" charset="0"/>
                              </a:rPr>
                            </m:ctrlPr>
                          </m:sSubPr>
                          <m:e>
                            <m:r>
                              <a:rPr lang="en-US" sz="2400" b="1" i="1" dirty="0" smtClean="0">
                                <a:solidFill>
                                  <a:prstClr val="black"/>
                                </a:solidFill>
                                <a:latin typeface="Cambria Math" panose="02040503050406030204" pitchFamily="18" charset="0"/>
                              </a:rPr>
                              <m:t>𝑲</m:t>
                            </m:r>
                          </m:e>
                          <m:sub>
                            <m:r>
                              <a:rPr lang="en-US" sz="2400" b="1" i="1" dirty="0" smtClean="0">
                                <a:solidFill>
                                  <a:prstClr val="black"/>
                                </a:solidFill>
                                <a:latin typeface="Cambria Math" panose="02040503050406030204" pitchFamily="18" charset="0"/>
                              </a:rPr>
                              <m:t>𝒔𝒊𝒈𝒏</m:t>
                            </m:r>
                          </m:sub>
                        </m:sSub>
                      </m:oMath>
                    </m:oMathPara>
                  </a14:m>
                  <a:endParaRPr lang="en-US" sz="2400" b="1" dirty="0">
                    <a:solidFill>
                      <a:prstClr val="black"/>
                    </a:solidFill>
                  </a:endParaRPr>
                </a:p>
              </p:txBody>
            </p:sp>
          </mc:Choice>
          <mc:Fallback xmlns="">
            <p:sp>
              <p:nvSpPr>
                <p:cNvPr id="67" name="TextBox 66"/>
                <p:cNvSpPr txBox="1">
                  <a:spLocks noRot="1" noChangeAspect="1" noMove="1" noResize="1" noEditPoints="1" noAdjustHandles="1" noChangeArrowheads="1" noChangeShapeType="1" noTextEdit="1"/>
                </p:cNvSpPr>
                <p:nvPr/>
              </p:nvSpPr>
              <p:spPr>
                <a:xfrm>
                  <a:off x="5534116" y="3604917"/>
                  <a:ext cx="2300444" cy="496611"/>
                </a:xfrm>
                <a:prstGeom prst="rect">
                  <a:avLst/>
                </a:prstGeom>
                <a:blipFill rotWithShape="0">
                  <a:blip r:embed="rId15"/>
                  <a:stretch>
                    <a:fillRect l="-813" r="-4607" b="-23288"/>
                  </a:stretch>
                </a:blipFill>
              </p:spPr>
              <p:txBody>
                <a:bodyPr/>
                <a:lstStyle/>
                <a:p>
                  <a:r>
                    <a:rPr lang="en-US">
                      <a:noFill/>
                    </a:rPr>
                    <a:t> </a:t>
                  </a:r>
                </a:p>
              </p:txBody>
            </p:sp>
          </mc:Fallback>
        </mc:AlternateContent>
      </p:grpSp>
      <p:grpSp>
        <p:nvGrpSpPr>
          <p:cNvPr id="68" name="Group 67"/>
          <p:cNvGrpSpPr/>
          <p:nvPr/>
        </p:nvGrpSpPr>
        <p:grpSpPr>
          <a:xfrm>
            <a:off x="373672" y="2714528"/>
            <a:ext cx="1462569" cy="553998"/>
            <a:chOff x="3243282" y="4783844"/>
            <a:chExt cx="1462569" cy="553998"/>
          </a:xfrm>
        </p:grpSpPr>
        <p:sp>
          <p:nvSpPr>
            <p:cNvPr id="69" name="Rectangle 68"/>
            <p:cNvSpPr/>
            <p:nvPr/>
          </p:nvSpPr>
          <p:spPr>
            <a:xfrm>
              <a:off x="3243282" y="4791088"/>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
          <p:nvSpPr>
            <p:cNvPr id="70" name="TextBox 69"/>
            <p:cNvSpPr txBox="1"/>
            <p:nvPr/>
          </p:nvSpPr>
          <p:spPr>
            <a:xfrm>
              <a:off x="3748341" y="4783844"/>
              <a:ext cx="525780" cy="553998"/>
            </a:xfrm>
            <a:prstGeom prst="rect">
              <a:avLst/>
            </a:prstGeom>
            <a:noFill/>
          </p:spPr>
          <p:txBody>
            <a:bodyPr wrap="square" rtlCol="0">
              <a:spAutoFit/>
            </a:bodyPr>
            <a:lstStyle/>
            <a:p>
              <a:pPr algn="ctr"/>
              <a:r>
                <a:rPr lang="en-US" sz="3000" b="1" dirty="0">
                  <a:solidFill>
                    <a:srgbClr val="C00000"/>
                  </a:solidFill>
                </a:rPr>
                <a:t>=</a:t>
              </a:r>
            </a:p>
          </p:txBody>
        </p:sp>
        <p:sp>
          <p:nvSpPr>
            <p:cNvPr id="71" name="TextBox 70"/>
            <p:cNvSpPr txBox="1"/>
            <p:nvPr/>
          </p:nvSpPr>
          <p:spPr>
            <a:xfrm>
              <a:off x="3807526" y="4878701"/>
              <a:ext cx="898325" cy="369332"/>
            </a:xfrm>
            <a:prstGeom prst="rect">
              <a:avLst/>
            </a:prstGeom>
            <a:noFill/>
          </p:spPr>
          <p:txBody>
            <a:bodyPr wrap="square" rtlCol="0">
              <a:spAutoFit/>
            </a:bodyPr>
            <a:lstStyle/>
            <a:p>
              <a:pPr algn="ctr"/>
              <a:endParaRPr lang="en-US" b="1" dirty="0">
                <a:solidFill>
                  <a:srgbClr val="008000"/>
                </a:solidFill>
              </a:endParaRPr>
            </a:p>
          </p:txBody>
        </p:sp>
      </p:grpSp>
      <mc:AlternateContent xmlns:mc="http://schemas.openxmlformats.org/markup-compatibility/2006" xmlns:a14="http://schemas.microsoft.com/office/drawing/2010/main">
        <mc:Choice Requires="a14">
          <p:sp>
            <p:nvSpPr>
              <p:cNvPr id="72" name="TextBox 71"/>
              <p:cNvSpPr txBox="1"/>
              <p:nvPr/>
            </p:nvSpPr>
            <p:spPr>
              <a:xfrm>
                <a:off x="6200910" y="2227233"/>
                <a:ext cx="3054372" cy="461665"/>
              </a:xfrm>
              <a:prstGeom prst="rect">
                <a:avLst/>
              </a:prstGeom>
              <a:noFill/>
            </p:spPr>
            <p:txBody>
              <a:bodyPr wrap="square" rtlCol="0">
                <a:spAutoFit/>
              </a:bodyPr>
              <a:lstStyle/>
              <a:p>
                <a:pPr algn="ctr"/>
                <a:r>
                  <a:rPr lang="en-US" sz="2000" b="1" dirty="0" smtClean="0">
                    <a:solidFill>
                      <a:srgbClr val="008000"/>
                    </a:solidFill>
                  </a:rPr>
                  <a:t>MSK = </a:t>
                </a:r>
                <a14:m>
                  <m:oMath xmlns:m="http://schemas.openxmlformats.org/officeDocument/2006/math">
                    <m:r>
                      <a:rPr lang="en-US" sz="2000" b="1" i="0" smtClean="0">
                        <a:solidFill>
                          <a:srgbClr val="008000"/>
                        </a:solidFill>
                        <a:latin typeface="Cambria Math" panose="02040503050406030204" pitchFamily="18" charset="0"/>
                      </a:rPr>
                      <m:t>(</m:t>
                    </m:r>
                    <m:r>
                      <a:rPr lang="en-US" sz="2000" b="1" i="1" smtClean="0">
                        <a:solidFill>
                          <a:srgbClr val="008000"/>
                        </a:solidFill>
                        <a:latin typeface="Cambria Math" panose="02040503050406030204" pitchFamily="18" charset="0"/>
                      </a:rPr>
                      <m:t>𝑷</m:t>
                    </m:r>
                    <m:sSub>
                      <m:sSubPr>
                        <m:ctrlPr>
                          <a:rPr lang="en-US" sz="2000" b="1" i="1" smtClean="0">
                            <a:solidFill>
                              <a:srgbClr val="008000"/>
                            </a:solidFill>
                            <a:latin typeface="Cambria Math" panose="02040503050406030204" pitchFamily="18" charset="0"/>
                          </a:rPr>
                        </m:ctrlPr>
                      </m:sSubPr>
                      <m:e>
                        <m:r>
                          <a:rPr lang="en-US" sz="2000" b="1" i="1" smtClean="0">
                            <a:solidFill>
                              <a:srgbClr val="008000"/>
                            </a:solidFill>
                            <a:latin typeface="Cambria Math" panose="02040503050406030204" pitchFamily="18" charset="0"/>
                          </a:rPr>
                          <m:t>𝑲</m:t>
                        </m:r>
                      </m:e>
                      <m:sub>
                        <m:r>
                          <a:rPr lang="en-US" sz="2000" b="1" i="1" smtClean="0">
                            <a:solidFill>
                              <a:srgbClr val="008000"/>
                            </a:solidFill>
                            <a:latin typeface="Cambria Math" panose="02040503050406030204" pitchFamily="18" charset="0"/>
                          </a:rPr>
                          <m:t>𝒆𝒏𝒄</m:t>
                        </m:r>
                      </m:sub>
                    </m:sSub>
                    <m:r>
                      <a:rPr lang="en-US" sz="2000" b="1" i="1" smtClean="0">
                        <a:solidFill>
                          <a:srgbClr val="008000"/>
                        </a:solidFill>
                        <a:latin typeface="Cambria Math" panose="02040503050406030204" pitchFamily="18" charset="0"/>
                      </a:rPr>
                      <m:t>, </m:t>
                    </m:r>
                    <m:r>
                      <a:rPr lang="en-US" sz="2000" b="1" i="1" smtClean="0">
                        <a:solidFill>
                          <a:srgbClr val="008000"/>
                        </a:solidFill>
                        <a:latin typeface="Cambria Math" panose="02040503050406030204" pitchFamily="18" charset="0"/>
                      </a:rPr>
                      <m:t>𝑺</m:t>
                    </m:r>
                    <m:sSub>
                      <m:sSubPr>
                        <m:ctrlPr>
                          <a:rPr lang="en-US" sz="2000" b="1" i="1" smtClean="0">
                            <a:solidFill>
                              <a:srgbClr val="008000"/>
                            </a:solidFill>
                            <a:latin typeface="Cambria Math" panose="02040503050406030204" pitchFamily="18" charset="0"/>
                          </a:rPr>
                        </m:ctrlPr>
                      </m:sSubPr>
                      <m:e>
                        <m:r>
                          <a:rPr lang="en-US" sz="2000" b="1" i="1" smtClean="0">
                            <a:solidFill>
                              <a:srgbClr val="008000"/>
                            </a:solidFill>
                            <a:latin typeface="Cambria Math" panose="02040503050406030204" pitchFamily="18" charset="0"/>
                          </a:rPr>
                          <m:t>𝑲</m:t>
                        </m:r>
                      </m:e>
                      <m:sub>
                        <m:r>
                          <a:rPr lang="en-US" sz="2000" b="1" i="1" smtClean="0">
                            <a:solidFill>
                              <a:srgbClr val="008000"/>
                            </a:solidFill>
                            <a:latin typeface="Cambria Math" panose="02040503050406030204" pitchFamily="18" charset="0"/>
                          </a:rPr>
                          <m:t>𝒔𝒊𝒈𝒏</m:t>
                        </m:r>
                      </m:sub>
                    </m:sSub>
                    <m:r>
                      <a:rPr lang="en-US" sz="2000" b="1" i="1" smtClean="0">
                        <a:solidFill>
                          <a:srgbClr val="008000"/>
                        </a:solidFill>
                        <a:latin typeface="Cambria Math" panose="02040503050406030204" pitchFamily="18" charset="0"/>
                      </a:rPr>
                      <m:t>)</m:t>
                    </m:r>
                  </m:oMath>
                </a14:m>
                <a:r>
                  <a:rPr lang="en-US" sz="2400" b="1" dirty="0" smtClean="0">
                    <a:solidFill>
                      <a:srgbClr val="008000"/>
                    </a:solidFill>
                  </a:rPr>
                  <a:t> </a:t>
                </a:r>
                <a:endParaRPr lang="en-US" sz="2400" b="1" dirty="0">
                  <a:solidFill>
                    <a:srgbClr val="008000"/>
                  </a:solidFill>
                </a:endParaRPr>
              </a:p>
            </p:txBody>
          </p:sp>
        </mc:Choice>
        <mc:Fallback xmlns="">
          <p:sp>
            <p:nvSpPr>
              <p:cNvPr id="72" name="TextBox 71"/>
              <p:cNvSpPr txBox="1">
                <a:spLocks noRot="1" noChangeAspect="1" noMove="1" noResize="1" noEditPoints="1" noAdjustHandles="1" noChangeArrowheads="1" noChangeShapeType="1" noTextEdit="1"/>
              </p:cNvSpPr>
              <p:nvPr/>
            </p:nvSpPr>
            <p:spPr>
              <a:xfrm>
                <a:off x="6200910" y="2227233"/>
                <a:ext cx="3054372" cy="461665"/>
              </a:xfrm>
              <a:prstGeom prst="rect">
                <a:avLst/>
              </a:prstGeom>
              <a:blipFill rotWithShape="0">
                <a:blip r:embed="rId16"/>
                <a:stretch>
                  <a:fillRect b="-17105"/>
                </a:stretch>
              </a:blipFill>
            </p:spPr>
            <p:txBody>
              <a:bodyPr/>
              <a:lstStyle/>
              <a:p>
                <a:r>
                  <a:rPr lang="en-US">
                    <a:noFill/>
                  </a:rPr>
                  <a:t> </a:t>
                </a:r>
              </a:p>
            </p:txBody>
          </p:sp>
        </mc:Fallback>
      </mc:AlternateContent>
      <p:sp>
        <p:nvSpPr>
          <p:cNvPr id="73" name="TextBox 72"/>
          <p:cNvSpPr txBox="1"/>
          <p:nvPr/>
        </p:nvSpPr>
        <p:spPr>
          <a:xfrm>
            <a:off x="95210" y="4849220"/>
            <a:ext cx="1542361" cy="369332"/>
          </a:xfrm>
          <a:prstGeom prst="rect">
            <a:avLst/>
          </a:prstGeom>
          <a:noFill/>
        </p:spPr>
        <p:txBody>
          <a:bodyPr wrap="square" rtlCol="0">
            <a:spAutoFit/>
          </a:bodyPr>
          <a:lstStyle/>
          <a:p>
            <a:pPr algn="ctr"/>
            <a:r>
              <a:rPr lang="en-US" b="1" dirty="0" smtClean="0"/>
              <a:t>Authenticate</a:t>
            </a:r>
            <a:endParaRPr lang="en-US" b="1" dirty="0"/>
          </a:p>
        </p:txBody>
      </p:sp>
      <p:pic>
        <p:nvPicPr>
          <p:cNvPr id="74" name="Picture 73"/>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459196" y="4412812"/>
            <a:ext cx="621318" cy="466334"/>
          </a:xfrm>
          <a:prstGeom prst="rect">
            <a:avLst/>
          </a:prstGeom>
        </p:spPr>
      </p:pic>
      <mc:AlternateContent xmlns:mc="http://schemas.openxmlformats.org/markup-compatibility/2006">
        <mc:Choice xmlns:a14="http://schemas.microsoft.com/office/drawing/2010/main" Requires="a14">
          <p:sp>
            <p:nvSpPr>
              <p:cNvPr id="75" name="TextBox 74"/>
              <p:cNvSpPr txBox="1"/>
              <p:nvPr/>
            </p:nvSpPr>
            <p:spPr>
              <a:xfrm>
                <a:off x="1376008" y="4407421"/>
                <a:ext cx="7613017" cy="447174"/>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prstClr val="black"/>
                    </a:solidFill>
                  </a:rPr>
                  <a:t>Generate </a:t>
                </a:r>
                <a14:m>
                  <m:oMath xmlns:m="http://schemas.openxmlformats.org/officeDocument/2006/math">
                    <m:sSub>
                      <m:sSubPr>
                        <m:ctrlPr>
                          <a:rPr lang="en-US" sz="2000" b="0" i="1" smtClean="0">
                            <a:solidFill>
                              <a:prstClr val="black"/>
                            </a:solidFill>
                            <a:latin typeface="Cambria Math" panose="02040503050406030204" pitchFamily="18" charset="0"/>
                          </a:rPr>
                        </m:ctrlPr>
                      </m:sSubPr>
                      <m:e>
                        <m:r>
                          <m:rPr>
                            <m:sty m:val="p"/>
                          </m:rPr>
                          <a:rPr lang="en-US" sz="2000" b="0" i="0" smtClean="0">
                            <a:solidFill>
                              <a:prstClr val="black"/>
                            </a:solidFill>
                            <a:latin typeface="Cambria Math" panose="02040503050406030204" pitchFamily="18" charset="0"/>
                          </a:rPr>
                          <m:t>EK</m:t>
                        </m:r>
                      </m:e>
                      <m:sub>
                        <m:r>
                          <m:rPr>
                            <m:sty m:val="p"/>
                          </m:rPr>
                          <a:rPr lang="en-US" sz="2000" b="0" i="0" smtClean="0">
                            <a:solidFill>
                              <a:prstClr val="black"/>
                            </a:solidFill>
                            <a:latin typeface="Cambria Math" panose="02040503050406030204" pitchFamily="18" charset="0"/>
                          </a:rPr>
                          <m:t>id</m:t>
                        </m:r>
                      </m:sub>
                    </m:sSub>
                    <m:r>
                      <a:rPr lang="en-US" sz="2000" b="0" i="0" smtClean="0">
                        <a:solidFill>
                          <a:prstClr val="black"/>
                        </a:solidFill>
                        <a:latin typeface="Cambria Math" panose="02040503050406030204" pitchFamily="18" charset="0"/>
                      </a:rPr>
                      <m:t>= </m:t>
                    </m:r>
                    <m:d>
                      <m:dPr>
                        <m:ctrlPr>
                          <a:rPr lang="en-US" sz="2000" b="0" i="1" smtClean="0">
                            <a:solidFill>
                              <a:prstClr val="black"/>
                            </a:solidFill>
                            <a:latin typeface="Cambria Math" panose="02040503050406030204" pitchFamily="18" charset="0"/>
                          </a:rPr>
                        </m:ctrlPr>
                      </m:dPr>
                      <m:e>
                        <m:r>
                          <a:rPr lang="en-US" sz="2000" b="0" i="1" smtClean="0">
                            <a:solidFill>
                              <a:prstClr val="black"/>
                            </a:solidFill>
                            <a:latin typeface="Cambria Math" panose="02040503050406030204" pitchFamily="18" charset="0"/>
                          </a:rPr>
                          <m:t>𝑃</m:t>
                        </m:r>
                        <m:sSub>
                          <m:sSubPr>
                            <m:ctrlPr>
                              <a:rPr lang="en-US" sz="2000" b="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𝐾</m:t>
                            </m:r>
                          </m:e>
                          <m:sub>
                            <m:r>
                              <a:rPr lang="en-US" sz="2000" b="0" i="1" smtClean="0">
                                <a:solidFill>
                                  <a:prstClr val="black"/>
                                </a:solidFill>
                                <a:latin typeface="Cambria Math" panose="02040503050406030204" pitchFamily="18" charset="0"/>
                              </a:rPr>
                              <m:t>𝑒𝑛𝑐</m:t>
                            </m:r>
                          </m:sub>
                        </m:sSub>
                        <m:r>
                          <a:rPr lang="en-US" sz="2000" b="0" i="1" smtClean="0">
                            <a:solidFill>
                              <a:prstClr val="black"/>
                            </a:solidFill>
                            <a:latin typeface="Cambria Math" panose="02040503050406030204" pitchFamily="18" charset="0"/>
                          </a:rPr>
                          <m:t>,</m:t>
                        </m:r>
                        <m:sSub>
                          <m:sSubPr>
                            <m:ctrlPr>
                              <a:rPr lang="en-US" sz="2000" b="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𝜎</m:t>
                            </m:r>
                          </m:e>
                          <m:sub>
                            <m:r>
                              <a:rPr lang="en-US" sz="2000" b="0" i="1" smtClean="0">
                                <a:solidFill>
                                  <a:prstClr val="black"/>
                                </a:solidFill>
                                <a:latin typeface="Cambria Math" panose="02040503050406030204" pitchFamily="18" charset="0"/>
                              </a:rPr>
                              <m:t>𝑖𝑑</m:t>
                            </m:r>
                          </m:sub>
                        </m:sSub>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𝑆𝑖𝑔𝑛</m:t>
                        </m:r>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𝑆</m:t>
                        </m:r>
                        <m:sSub>
                          <m:sSubPr>
                            <m:ctrlPr>
                              <a:rPr lang="en-US" sz="2000" b="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𝐾</m:t>
                            </m:r>
                          </m:e>
                          <m:sub>
                            <m:r>
                              <a:rPr lang="en-US" sz="2000" b="0" i="1" smtClean="0">
                                <a:solidFill>
                                  <a:prstClr val="black"/>
                                </a:solidFill>
                                <a:latin typeface="Cambria Math" panose="02040503050406030204" pitchFamily="18" charset="0"/>
                              </a:rPr>
                              <m:t>𝑠𝑖𝑔𝑛</m:t>
                            </m:r>
                          </m:sub>
                        </m:sSub>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𝑖𝑑</m:t>
                        </m:r>
                        <m:r>
                          <a:rPr lang="en-US" sz="2000" b="0" i="1" smtClean="0">
                            <a:solidFill>
                              <a:prstClr val="black"/>
                            </a:solidFill>
                            <a:latin typeface="Cambria Math" panose="02040503050406030204" pitchFamily="18" charset="0"/>
                          </a:rPr>
                          <m:t>) </m:t>
                        </m:r>
                      </m:e>
                    </m:d>
                  </m:oMath>
                </a14:m>
                <a:endParaRPr lang="en-US" sz="2000" dirty="0">
                  <a:solidFill>
                    <a:prstClr val="black"/>
                  </a:solidFill>
                </a:endParaRPr>
              </a:p>
            </p:txBody>
          </p:sp>
        </mc:Choice>
        <mc:Fallback>
          <p:sp>
            <p:nvSpPr>
              <p:cNvPr id="75" name="TextBox 74"/>
              <p:cNvSpPr txBox="1">
                <a:spLocks noRot="1" noChangeAspect="1" noMove="1" noResize="1" noEditPoints="1" noAdjustHandles="1" noChangeArrowheads="1" noChangeShapeType="1" noTextEdit="1"/>
              </p:cNvSpPr>
              <p:nvPr/>
            </p:nvSpPr>
            <p:spPr>
              <a:xfrm>
                <a:off x="1376008" y="4407421"/>
                <a:ext cx="7613017" cy="447174"/>
              </a:xfrm>
              <a:prstGeom prst="rect">
                <a:avLst/>
              </a:prstGeom>
              <a:blipFill rotWithShape="0">
                <a:blip r:embed="rId18"/>
                <a:stretch>
                  <a:fillRect l="-721" t="-2740" b="-178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6" name="Oval 75"/>
              <p:cNvSpPr/>
              <p:nvPr/>
            </p:nvSpPr>
            <p:spPr>
              <a:xfrm>
                <a:off x="1777836" y="5452974"/>
                <a:ext cx="525019" cy="552363"/>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200" b="1" i="1" smtClean="0">
                          <a:solidFill>
                            <a:prstClr val="white"/>
                          </a:solidFill>
                          <a:latin typeface="Cambria Math" panose="02040503050406030204" pitchFamily="18" charset="0"/>
                        </a:rPr>
                        <m:t> </m:t>
                      </m:r>
                      <m:r>
                        <a:rPr lang="en-US" sz="2200" b="1" i="1" smtClean="0">
                          <a:solidFill>
                            <a:prstClr val="white"/>
                          </a:solidFill>
                          <a:latin typeface="Cambria Math" panose="02040503050406030204" pitchFamily="18" charset="0"/>
                        </a:rPr>
                        <m:t>𝒙</m:t>
                      </m:r>
                    </m:oMath>
                  </m:oMathPara>
                </a14:m>
                <a:endParaRPr lang="en-US" sz="2200" b="1" dirty="0">
                  <a:solidFill>
                    <a:prstClr val="white"/>
                  </a:solidFill>
                </a:endParaRPr>
              </a:p>
            </p:txBody>
          </p:sp>
        </mc:Choice>
        <mc:Fallback xmlns="">
          <p:sp>
            <p:nvSpPr>
              <p:cNvPr id="76" name="Oval 75"/>
              <p:cNvSpPr>
                <a:spLocks noRot="1" noChangeAspect="1" noMove="1" noResize="1" noEditPoints="1" noAdjustHandles="1" noChangeArrowheads="1" noChangeShapeType="1" noTextEdit="1"/>
              </p:cNvSpPr>
              <p:nvPr/>
            </p:nvSpPr>
            <p:spPr>
              <a:xfrm>
                <a:off x="1777836" y="5452974"/>
                <a:ext cx="525019" cy="552363"/>
              </a:xfrm>
              <a:prstGeom prst="ellipse">
                <a:avLst/>
              </a:prstGeom>
              <a:blipFill rotWithShape="0">
                <a:blip r:embed="rId19"/>
                <a:stretch>
                  <a:fillRect/>
                </a:stretch>
              </a:blipFill>
              <a:ln w="28575">
                <a:solidFill>
                  <a:srgbClr val="C00000"/>
                </a:solidFill>
              </a:ln>
            </p:spPr>
            <p:txBody>
              <a:bodyPr/>
              <a:lstStyle/>
              <a:p>
                <a:r>
                  <a:rPr lang="en-US">
                    <a:noFill/>
                  </a:rPr>
                  <a:t> </a:t>
                </a:r>
              </a:p>
            </p:txBody>
          </p:sp>
        </mc:Fallback>
      </mc:AlternateContent>
      <p:sp>
        <p:nvSpPr>
          <p:cNvPr id="77" name="Cloud 76"/>
          <p:cNvSpPr/>
          <p:nvPr/>
        </p:nvSpPr>
        <p:spPr>
          <a:xfrm>
            <a:off x="5848344" y="3262910"/>
            <a:ext cx="3174034" cy="1072345"/>
          </a:xfrm>
          <a:prstGeom prst="cloud">
            <a:avLst/>
          </a:prstGeom>
          <a:ln w="50800">
            <a:solidFill>
              <a:srgbClr val="0070C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solidFill>
                  <a:srgbClr val="C00000"/>
                </a:solidFill>
              </a:rPr>
              <a:t>Assume output is encrypted</a:t>
            </a:r>
            <a:endParaRPr lang="en-US" sz="2000" dirty="0">
              <a:solidFill>
                <a:srgbClr val="C00000"/>
              </a:solidFill>
            </a:endParaRPr>
          </a:p>
        </p:txBody>
      </p:sp>
    </p:spTree>
    <p:extLst>
      <p:ext uri="{BB962C8B-B14F-4D97-AF65-F5344CB8AC3E}">
        <p14:creationId xmlns:p14="http://schemas.microsoft.com/office/powerpoint/2010/main" val="802797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2" grpId="0"/>
      <p:bldP spid="22" grpId="0"/>
      <p:bldP spid="35" grpId="0"/>
      <p:bldP spid="64" grpId="0" animBg="1"/>
      <p:bldP spid="72" grpId="0"/>
      <p:bldP spid="73" grpId="0"/>
      <p:bldP spid="75" grpId="0"/>
      <p:bldP spid="76" grpId="0" animBg="1"/>
      <p:bldP spid="77"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1131570"/>
          </a:xfrm>
        </p:spPr>
        <p:txBody>
          <a:bodyPr>
            <a:noAutofit/>
          </a:bodyPr>
          <a:lstStyle/>
          <a:p>
            <a:r>
              <a:rPr lang="en-US" sz="4200" dirty="0">
                <a:solidFill>
                  <a:srgbClr val="C00000"/>
                </a:solidFill>
              </a:rPr>
              <a:t>Security</a:t>
            </a:r>
            <a:br>
              <a:rPr lang="en-US" sz="4200" dirty="0">
                <a:solidFill>
                  <a:srgbClr val="C00000"/>
                </a:solidFill>
              </a:rPr>
            </a:br>
            <a:r>
              <a:rPr lang="en-US" sz="2800" dirty="0">
                <a:solidFill>
                  <a:srgbClr val="C00000"/>
                </a:solidFill>
              </a:rPr>
              <a:t>(from VBB obfuscation)</a:t>
            </a:r>
            <a:endParaRPr lang="en-US" sz="2000" i="1" dirty="0">
              <a:solidFill>
                <a:srgbClr val="C00000"/>
              </a:solidFill>
              <a:effectLst/>
            </a:endParaRPr>
          </a:p>
        </p:txBody>
      </p:sp>
      <p:grpSp>
        <p:nvGrpSpPr>
          <p:cNvPr id="17" name="Group 16"/>
          <p:cNvGrpSpPr/>
          <p:nvPr/>
        </p:nvGrpSpPr>
        <p:grpSpPr>
          <a:xfrm>
            <a:off x="715277" y="4369734"/>
            <a:ext cx="8094125" cy="2389948"/>
            <a:chOff x="715277" y="4369734"/>
            <a:chExt cx="8094125" cy="2389948"/>
          </a:xfrm>
        </p:grpSpPr>
        <p:cxnSp>
          <p:nvCxnSpPr>
            <p:cNvPr id="11" name="Straight Arrow Connector 10"/>
            <p:cNvCxnSpPr/>
            <p:nvPr/>
          </p:nvCxnSpPr>
          <p:spPr>
            <a:xfrm flipV="1">
              <a:off x="1307942" y="5856230"/>
              <a:ext cx="538814" cy="732022"/>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flipH="1" flipV="1">
              <a:off x="2597612" y="5856229"/>
              <a:ext cx="614722" cy="78160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43" name="Straight Connector 42"/>
            <p:cNvCxnSpPr/>
            <p:nvPr/>
          </p:nvCxnSpPr>
          <p:spPr>
            <a:xfrm>
              <a:off x="4648200" y="4369734"/>
              <a:ext cx="3810" cy="2268101"/>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flipV="1">
              <a:off x="5946376" y="5856230"/>
              <a:ext cx="492883" cy="72739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flipH="1" flipV="1">
              <a:off x="7144396" y="5856229"/>
              <a:ext cx="520410" cy="672621"/>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grpSp>
          <p:nvGrpSpPr>
            <p:cNvPr id="7" name="Group 6"/>
            <p:cNvGrpSpPr/>
            <p:nvPr/>
          </p:nvGrpSpPr>
          <p:grpSpPr>
            <a:xfrm>
              <a:off x="3132355" y="4889404"/>
              <a:ext cx="1170023" cy="745750"/>
              <a:chOff x="3132355" y="2329084"/>
              <a:chExt cx="1170023" cy="745750"/>
            </a:xfrm>
          </p:grpSpPr>
          <mc:AlternateContent xmlns:mc="http://schemas.openxmlformats.org/markup-compatibility/2006" xmlns:a14="http://schemas.microsoft.com/office/drawing/2010/main">
            <mc:Choice Requires="a14">
              <p:sp>
                <p:nvSpPr>
                  <p:cNvPr id="6" name="TextBox 5"/>
                  <p:cNvSpPr txBox="1"/>
                  <p:nvPr/>
                </p:nvSpPr>
                <p:spPr>
                  <a:xfrm>
                    <a:off x="3622192" y="2613169"/>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622192" y="2613169"/>
                    <a:ext cx="680186" cy="461665"/>
                  </a:xfrm>
                  <a:prstGeom prst="rect">
                    <a:avLst/>
                  </a:prstGeom>
                  <a:blipFill rotWithShape="0">
                    <a:blip r:embed="rId3"/>
                    <a:stretch>
                      <a:fillRect/>
                    </a:stretch>
                  </a:blipFill>
                </p:spPr>
                <p:txBody>
                  <a:bodyPr/>
                  <a:lstStyle/>
                  <a:p>
                    <a:r>
                      <a:rPr lang="en-US">
                        <a:noFill/>
                      </a:rPr>
                      <a:t> </a:t>
                    </a:r>
                  </a:p>
                </p:txBody>
              </p:sp>
            </mc:Fallback>
          </mc:AlternateContent>
          <p:grpSp>
            <p:nvGrpSpPr>
              <p:cNvPr id="4" name="Group 3"/>
              <p:cNvGrpSpPr/>
              <p:nvPr/>
            </p:nvGrpSpPr>
            <p:grpSpPr>
              <a:xfrm>
                <a:off x="3132355" y="2329084"/>
                <a:ext cx="829196" cy="724970"/>
                <a:chOff x="2944236" y="4046319"/>
                <a:chExt cx="829196" cy="724970"/>
              </a:xfrm>
            </p:grpSpPr>
            <p:pic>
              <p:nvPicPr>
                <p:cNvPr id="57" name="Picture 2" descr="C:\Users\elette\AppData\Local\Microsoft\Windows\Temporary Internet Files\Content.IE5\ZP3ZWNWF\MC900434865[1].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61"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62"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p:grpSp>
          <p:nvGrpSpPr>
            <p:cNvPr id="64" name="Group 63"/>
            <p:cNvGrpSpPr/>
            <p:nvPr/>
          </p:nvGrpSpPr>
          <p:grpSpPr>
            <a:xfrm>
              <a:off x="6063847" y="4925813"/>
              <a:ext cx="1439662" cy="929789"/>
              <a:chOff x="6029339" y="4135835"/>
              <a:chExt cx="2486323" cy="1843056"/>
            </a:xfrm>
          </p:grpSpPr>
          <p:sp>
            <p:nvSpPr>
              <p:cNvPr id="65" name="Freeform 32"/>
              <p:cNvSpPr>
                <a:spLocks/>
              </p:cNvSpPr>
              <p:nvPr/>
            </p:nvSpPr>
            <p:spPr bwMode="auto">
              <a:xfrm rot="21080902">
                <a:off x="7555256" y="4135835"/>
                <a:ext cx="438726" cy="538489"/>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66" name="Freeform 33"/>
              <p:cNvSpPr>
                <a:spLocks/>
              </p:cNvSpPr>
              <p:nvPr/>
            </p:nvSpPr>
            <p:spPr bwMode="auto">
              <a:xfrm rot="1036991">
                <a:off x="6561945" y="4157008"/>
                <a:ext cx="419451" cy="496143"/>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pic>
            <p:nvPicPr>
              <p:cNvPr id="67" name="Picture 6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029339" y="4318234"/>
                <a:ext cx="2486323" cy="1660657"/>
              </a:xfrm>
              <a:prstGeom prst="rect">
                <a:avLst/>
              </a:prstGeom>
            </p:spPr>
          </p:pic>
        </p:grpSp>
        <mc:AlternateContent xmlns:mc="http://schemas.openxmlformats.org/markup-compatibility/2006" xmlns:a14="http://schemas.microsoft.com/office/drawing/2010/main">
          <mc:Choice Requires="a14">
            <p:sp>
              <p:nvSpPr>
                <p:cNvPr id="69" name="Oval 68"/>
                <p:cNvSpPr/>
                <p:nvPr/>
              </p:nvSpPr>
              <p:spPr>
                <a:xfrm>
                  <a:off x="3138035" y="6123327"/>
                  <a:ext cx="524135" cy="493020"/>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b="1" i="1" smtClean="0">
                                <a:solidFill>
                                  <a:prstClr val="white">
                                    <a:lumMod val="85000"/>
                                  </a:prstClr>
                                </a:solidFill>
                                <a:latin typeface="Cambria Math" panose="02040503050406030204" pitchFamily="18" charset="0"/>
                              </a:rPr>
                            </m:ctrlPr>
                          </m:sSubPr>
                          <m:e>
                            <m:r>
                              <a:rPr lang="en-US" b="1" i="1" smtClean="0">
                                <a:solidFill>
                                  <a:prstClr val="white">
                                    <a:lumMod val="85000"/>
                                  </a:prstClr>
                                </a:solidFill>
                                <a:latin typeface="Cambria Math" panose="02040503050406030204" pitchFamily="18" charset="0"/>
                              </a:rPr>
                              <m:t>  </m:t>
                            </m:r>
                            <m:r>
                              <a:rPr lang="en-US" b="1" i="1" smtClean="0">
                                <a:solidFill>
                                  <a:prstClr val="white">
                                    <a:lumMod val="85000"/>
                                  </a:prstClr>
                                </a:solidFill>
                                <a:latin typeface="Cambria Math" panose="02040503050406030204" pitchFamily="18" charset="0"/>
                              </a:rPr>
                              <m:t>𝒙</m:t>
                            </m:r>
                          </m:e>
                          <m:sub>
                            <m:r>
                              <a:rPr lang="en-US" b="1" i="1" smtClean="0">
                                <a:solidFill>
                                  <a:prstClr val="white">
                                    <a:lumMod val="85000"/>
                                  </a:prstClr>
                                </a:solidFill>
                                <a:latin typeface="Cambria Math" panose="02040503050406030204" pitchFamily="18" charset="0"/>
                              </a:rPr>
                              <m:t>𝟎</m:t>
                            </m:r>
                          </m:sub>
                        </m:sSub>
                      </m:oMath>
                    </m:oMathPara>
                  </a14:m>
                  <a:endParaRPr lang="en-US" b="1" dirty="0">
                    <a:solidFill>
                      <a:prstClr val="white">
                        <a:lumMod val="85000"/>
                      </a:prstClr>
                    </a:solidFill>
                  </a:endParaRPr>
                </a:p>
              </p:txBody>
            </p:sp>
          </mc:Choice>
          <mc:Fallback xmlns="">
            <p:sp>
              <p:nvSpPr>
                <p:cNvPr id="69" name="Oval 68"/>
                <p:cNvSpPr>
                  <a:spLocks noRot="1" noChangeAspect="1" noMove="1" noResize="1" noEditPoints="1" noAdjustHandles="1" noChangeArrowheads="1" noChangeShapeType="1" noTextEdit="1"/>
                </p:cNvSpPr>
                <p:nvPr/>
              </p:nvSpPr>
              <p:spPr>
                <a:xfrm>
                  <a:off x="3138035" y="6123327"/>
                  <a:ext cx="524135" cy="493020"/>
                </a:xfrm>
                <a:prstGeom prst="ellipse">
                  <a:avLst/>
                </a:prstGeom>
                <a:blipFill rotWithShape="0">
                  <a:blip r:embed="rId6"/>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Oval 70"/>
                <p:cNvSpPr/>
                <p:nvPr/>
              </p:nvSpPr>
              <p:spPr>
                <a:xfrm>
                  <a:off x="7702456" y="6089887"/>
                  <a:ext cx="524135" cy="493020"/>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b="1" i="1" smtClean="0">
                                <a:solidFill>
                                  <a:prstClr val="white">
                                    <a:lumMod val="85000"/>
                                  </a:prstClr>
                                </a:solidFill>
                                <a:latin typeface="Cambria Math" panose="02040503050406030204" pitchFamily="18" charset="0"/>
                              </a:rPr>
                            </m:ctrlPr>
                          </m:sSubPr>
                          <m:e>
                            <m:r>
                              <a:rPr lang="en-US" b="1" i="1" smtClean="0">
                                <a:solidFill>
                                  <a:prstClr val="white">
                                    <a:lumMod val="85000"/>
                                  </a:prstClr>
                                </a:solidFill>
                                <a:latin typeface="Cambria Math" panose="02040503050406030204" pitchFamily="18" charset="0"/>
                              </a:rPr>
                              <m:t>  </m:t>
                            </m:r>
                            <m:r>
                              <a:rPr lang="en-US" b="1" i="1" smtClean="0">
                                <a:solidFill>
                                  <a:prstClr val="white">
                                    <a:lumMod val="85000"/>
                                  </a:prstClr>
                                </a:solidFill>
                                <a:latin typeface="Cambria Math" panose="02040503050406030204" pitchFamily="18" charset="0"/>
                              </a:rPr>
                              <m:t>𝒙</m:t>
                            </m:r>
                          </m:e>
                          <m:sub>
                            <m:r>
                              <a:rPr lang="en-US" b="1" i="1" smtClean="0">
                                <a:solidFill>
                                  <a:prstClr val="white">
                                    <a:lumMod val="85000"/>
                                  </a:prstClr>
                                </a:solidFill>
                                <a:latin typeface="Cambria Math" panose="02040503050406030204" pitchFamily="18" charset="0"/>
                              </a:rPr>
                              <m:t>𝟏</m:t>
                            </m:r>
                          </m:sub>
                        </m:sSub>
                      </m:oMath>
                    </m:oMathPara>
                  </a14:m>
                  <a:endParaRPr lang="en-US" b="1" dirty="0">
                    <a:solidFill>
                      <a:prstClr val="white">
                        <a:lumMod val="85000"/>
                      </a:prstClr>
                    </a:solidFill>
                  </a:endParaRPr>
                </a:p>
              </p:txBody>
            </p:sp>
          </mc:Choice>
          <mc:Fallback xmlns="">
            <p:sp>
              <p:nvSpPr>
                <p:cNvPr id="71" name="Oval 70"/>
                <p:cNvSpPr>
                  <a:spLocks noRot="1" noChangeAspect="1" noMove="1" noResize="1" noEditPoints="1" noAdjustHandles="1" noChangeArrowheads="1" noChangeShapeType="1" noTextEdit="1"/>
                </p:cNvSpPr>
                <p:nvPr/>
              </p:nvSpPr>
              <p:spPr>
                <a:xfrm>
                  <a:off x="7702456" y="6089887"/>
                  <a:ext cx="524135" cy="493020"/>
                </a:xfrm>
                <a:prstGeom prst="ellipse">
                  <a:avLst/>
                </a:prstGeom>
                <a:blipFill rotWithShape="0">
                  <a:blip r:embed="rId7"/>
                  <a:stretch>
                    <a:fillRect/>
                  </a:stretch>
                </a:blipFill>
                <a:ln w="28575">
                  <a:solidFill>
                    <a:srgbClr val="C00000"/>
                  </a:solidFill>
                </a:ln>
              </p:spPr>
              <p:txBody>
                <a:bodyPr/>
                <a:lstStyle/>
                <a:p>
                  <a:r>
                    <a:rPr lang="en-US">
                      <a:noFill/>
                    </a:rPr>
                    <a:t> </a:t>
                  </a:r>
                </a:p>
              </p:txBody>
            </p:sp>
          </mc:Fallback>
        </mc:AlternateContent>
        <p:grpSp>
          <p:nvGrpSpPr>
            <p:cNvPr id="5" name="Group 4"/>
            <p:cNvGrpSpPr/>
            <p:nvPr/>
          </p:nvGrpSpPr>
          <p:grpSpPr>
            <a:xfrm>
              <a:off x="1577350" y="4898080"/>
              <a:ext cx="1439663" cy="929789"/>
              <a:chOff x="1577350" y="2337760"/>
              <a:chExt cx="1439663" cy="929789"/>
            </a:xfrm>
          </p:grpSpPr>
          <p:pic>
            <p:nvPicPr>
              <p:cNvPr id="63" name="Picture 6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577350" y="2429777"/>
                <a:ext cx="1439663" cy="837772"/>
              </a:xfrm>
              <a:prstGeom prst="rect">
                <a:avLst/>
              </a:prstGeom>
            </p:spPr>
          </p:pic>
          <p:sp>
            <p:nvSpPr>
              <p:cNvPr id="44" name="Freeform 32"/>
              <p:cNvSpPr>
                <a:spLocks/>
              </p:cNvSpPr>
              <p:nvPr/>
            </p:nvSpPr>
            <p:spPr bwMode="auto">
              <a:xfrm rot="21080902">
                <a:off x="2460905" y="2337760"/>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52" name="Freeform 33"/>
              <p:cNvSpPr>
                <a:spLocks/>
              </p:cNvSpPr>
              <p:nvPr/>
            </p:nvSpPr>
            <p:spPr bwMode="auto">
              <a:xfrm rot="1036991">
                <a:off x="1885745" y="2348441"/>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mc:AlternateContent xmlns:mc="http://schemas.openxmlformats.org/markup-compatibility/2006" xmlns:a14="http://schemas.microsoft.com/office/drawing/2010/main">
          <mc:Choice Requires="a14">
            <p:sp>
              <p:nvSpPr>
                <p:cNvPr id="54" name="Rectangle 53"/>
                <p:cNvSpPr/>
                <p:nvPr/>
              </p:nvSpPr>
              <p:spPr>
                <a:xfrm>
                  <a:off x="715277" y="597185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𝟎</m:t>
                            </m:r>
                          </m:sub>
                        </m:sSub>
                      </m:oMath>
                    </m:oMathPara>
                  </a14:m>
                  <a:endParaRPr lang="en-US" sz="2200" b="1" dirty="0"/>
                </a:p>
              </p:txBody>
            </p:sp>
          </mc:Choice>
          <mc:Fallback xmlns="">
            <p:sp>
              <p:nvSpPr>
                <p:cNvPr id="54" name="Rectangle 53"/>
                <p:cNvSpPr>
                  <a:spLocks noRot="1" noChangeAspect="1" noMove="1" noResize="1" noEditPoints="1" noAdjustHandles="1" noChangeArrowheads="1" noChangeShapeType="1" noTextEdit="1"/>
                </p:cNvSpPr>
                <p:nvPr/>
              </p:nvSpPr>
              <p:spPr>
                <a:xfrm>
                  <a:off x="715277" y="5971856"/>
                  <a:ext cx="484359" cy="544559"/>
                </a:xfrm>
                <a:prstGeom prst="rect">
                  <a:avLst/>
                </a:prstGeom>
                <a:blipFill rotWithShape="0">
                  <a:blip r:embed="rId8"/>
                  <a:stretch>
                    <a:fillRect l="-8235"/>
                  </a:stretch>
                </a:blipFill>
                <a:ln w="28575">
                  <a:solidFill>
                    <a:srgbClr val="C00000"/>
                  </a:solid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Rectangle 54"/>
                <p:cNvSpPr/>
                <p:nvPr/>
              </p:nvSpPr>
              <p:spPr>
                <a:xfrm>
                  <a:off x="5323785" y="5975587"/>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𝟏</m:t>
                            </m:r>
                          </m:sub>
                        </m:sSub>
                      </m:oMath>
                    </m:oMathPara>
                  </a14:m>
                  <a:endParaRPr lang="en-US" sz="2200" b="1" dirty="0"/>
                </a:p>
              </p:txBody>
            </p:sp>
          </mc:Choice>
          <mc:Fallback xmlns="">
            <p:sp>
              <p:nvSpPr>
                <p:cNvPr id="55" name="Rectangle 54"/>
                <p:cNvSpPr>
                  <a:spLocks noRot="1" noChangeAspect="1" noMove="1" noResize="1" noEditPoints="1" noAdjustHandles="1" noChangeArrowheads="1" noChangeShapeType="1" noTextEdit="1"/>
                </p:cNvSpPr>
                <p:nvPr/>
              </p:nvSpPr>
              <p:spPr>
                <a:xfrm>
                  <a:off x="5323785" y="5975587"/>
                  <a:ext cx="484359" cy="544559"/>
                </a:xfrm>
                <a:prstGeom prst="rect">
                  <a:avLst/>
                </a:prstGeom>
                <a:blipFill rotWithShape="0">
                  <a:blip r:embed="rId9"/>
                  <a:stretch>
                    <a:fillRect l="-8235"/>
                  </a:stretch>
                </a:blipFill>
                <a:ln w="28575">
                  <a:solidFill>
                    <a:srgbClr val="C00000"/>
                  </a:solidFill>
                </a:ln>
                <a:effectLst/>
              </p:spPr>
              <p:txBody>
                <a:bodyPr/>
                <a:lstStyle/>
                <a:p>
                  <a:r>
                    <a:rPr lang="en-US">
                      <a:noFill/>
                    </a:rPr>
                    <a:t> </a:t>
                  </a:r>
                </a:p>
              </p:txBody>
            </p:sp>
          </mc:Fallback>
        </mc:AlternateContent>
        <p:grpSp>
          <p:nvGrpSpPr>
            <p:cNvPr id="9" name="Group 8"/>
            <p:cNvGrpSpPr/>
            <p:nvPr/>
          </p:nvGrpSpPr>
          <p:grpSpPr>
            <a:xfrm>
              <a:off x="7639379" y="4973561"/>
              <a:ext cx="1170023" cy="745750"/>
              <a:chOff x="7639379" y="2413241"/>
              <a:chExt cx="1170023" cy="745750"/>
            </a:xfrm>
          </p:grpSpPr>
          <mc:AlternateContent xmlns:mc="http://schemas.openxmlformats.org/markup-compatibility/2006" xmlns:a14="http://schemas.microsoft.com/office/drawing/2010/main">
            <mc:Choice Requires="a14">
              <p:sp>
                <p:nvSpPr>
                  <p:cNvPr id="74" name="TextBox 73"/>
                  <p:cNvSpPr txBox="1"/>
                  <p:nvPr/>
                </p:nvSpPr>
                <p:spPr>
                  <a:xfrm>
                    <a:off x="8129216" y="2697326"/>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74" name="TextBox 73"/>
                  <p:cNvSpPr txBox="1">
                    <a:spLocks noRot="1" noChangeAspect="1" noMove="1" noResize="1" noEditPoints="1" noAdjustHandles="1" noChangeArrowheads="1" noChangeShapeType="1" noTextEdit="1"/>
                  </p:cNvSpPr>
                  <p:nvPr/>
                </p:nvSpPr>
                <p:spPr>
                  <a:xfrm>
                    <a:off x="8129216" y="2697326"/>
                    <a:ext cx="680186" cy="461665"/>
                  </a:xfrm>
                  <a:prstGeom prst="rect">
                    <a:avLst/>
                  </a:prstGeom>
                  <a:blipFill rotWithShape="0">
                    <a:blip r:embed="rId10"/>
                    <a:stretch>
                      <a:fillRect/>
                    </a:stretch>
                  </a:blipFill>
                </p:spPr>
                <p:txBody>
                  <a:bodyPr/>
                  <a:lstStyle/>
                  <a:p>
                    <a:r>
                      <a:rPr lang="en-US">
                        <a:noFill/>
                      </a:rPr>
                      <a:t> </a:t>
                    </a:r>
                  </a:p>
                </p:txBody>
              </p:sp>
            </mc:Fallback>
          </mc:AlternateContent>
          <p:grpSp>
            <p:nvGrpSpPr>
              <p:cNvPr id="75" name="Group 74"/>
              <p:cNvGrpSpPr/>
              <p:nvPr/>
            </p:nvGrpSpPr>
            <p:grpSpPr>
              <a:xfrm>
                <a:off x="7639379" y="2413241"/>
                <a:ext cx="829196" cy="724970"/>
                <a:chOff x="2944236" y="4046319"/>
                <a:chExt cx="829196" cy="724970"/>
              </a:xfrm>
            </p:grpSpPr>
            <p:pic>
              <p:nvPicPr>
                <p:cNvPr id="76" name="Picture 2" descr="C:\Users\elette\AppData\Local\Microsoft\Windows\Temporary Internet Files\Content.IE5\ZP3ZWNWF\MC900434865[1].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77"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78"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mc:AlternateContent xmlns:mc="http://schemas.openxmlformats.org/markup-compatibility/2006" xmlns:a14="http://schemas.microsoft.com/office/drawing/2010/main">
          <mc:Choice Requires="a14">
            <p:sp>
              <p:nvSpPr>
                <p:cNvPr id="79" name="TextBox 78"/>
                <p:cNvSpPr txBox="1"/>
                <p:nvPr/>
              </p:nvSpPr>
              <p:spPr>
                <a:xfrm>
                  <a:off x="3559250" y="6298017"/>
                  <a:ext cx="5486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𝑖𝑑</m:t>
                        </m:r>
                      </m:oMath>
                    </m:oMathPara>
                  </a14:m>
                  <a:endParaRPr lang="en-US" sz="2000" dirty="0">
                    <a:solidFill>
                      <a:srgbClr val="008000"/>
                    </a:solidFill>
                  </a:endParaRPr>
                </a:p>
              </p:txBody>
            </p:sp>
          </mc:Choice>
          <mc:Fallback xmlns="">
            <p:sp>
              <p:nvSpPr>
                <p:cNvPr id="79" name="TextBox 78"/>
                <p:cNvSpPr txBox="1">
                  <a:spLocks noRot="1" noChangeAspect="1" noMove="1" noResize="1" noEditPoints="1" noAdjustHandles="1" noChangeArrowheads="1" noChangeShapeType="1" noTextEdit="1"/>
                </p:cNvSpPr>
                <p:nvPr/>
              </p:nvSpPr>
              <p:spPr>
                <a:xfrm>
                  <a:off x="3559250" y="6298017"/>
                  <a:ext cx="548676" cy="461665"/>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0" name="TextBox 79"/>
                <p:cNvSpPr txBox="1"/>
                <p:nvPr/>
              </p:nvSpPr>
              <p:spPr>
                <a:xfrm>
                  <a:off x="8194971" y="6154682"/>
                  <a:ext cx="5486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𝑖𝑑</m:t>
                        </m:r>
                      </m:oMath>
                    </m:oMathPara>
                  </a14:m>
                  <a:endParaRPr lang="en-US" sz="2000" dirty="0">
                    <a:solidFill>
                      <a:srgbClr val="008000"/>
                    </a:solidFill>
                  </a:endParaRPr>
                </a:p>
              </p:txBody>
            </p:sp>
          </mc:Choice>
          <mc:Fallback xmlns="">
            <p:sp>
              <p:nvSpPr>
                <p:cNvPr id="80" name="TextBox 79"/>
                <p:cNvSpPr txBox="1">
                  <a:spLocks noRot="1" noChangeAspect="1" noMove="1" noResize="1" noEditPoints="1" noAdjustHandles="1" noChangeArrowheads="1" noChangeShapeType="1" noTextEdit="1"/>
                </p:cNvSpPr>
                <p:nvPr/>
              </p:nvSpPr>
              <p:spPr>
                <a:xfrm>
                  <a:off x="8194971" y="6154682"/>
                  <a:ext cx="548676" cy="461665"/>
                </a:xfrm>
                <a:prstGeom prst="rect">
                  <a:avLst/>
                </a:prstGeom>
                <a:blipFill rotWithShape="0">
                  <a:blip r:embed="rId12"/>
                  <a:stretch>
                    <a:fillRect/>
                  </a:stretch>
                </a:blipFill>
              </p:spPr>
              <p:txBody>
                <a:bodyPr/>
                <a:lstStyle/>
                <a:p>
                  <a:r>
                    <a:rPr lang="en-US">
                      <a:noFill/>
                    </a:rPr>
                    <a:t> </a:t>
                  </a:r>
                </a:p>
              </p:txBody>
            </p:sp>
          </mc:Fallback>
        </mc:AlternateContent>
      </p:grpSp>
      <p:grpSp>
        <p:nvGrpSpPr>
          <p:cNvPr id="10" name="Group 9"/>
          <p:cNvGrpSpPr/>
          <p:nvPr/>
        </p:nvGrpSpPr>
        <p:grpSpPr>
          <a:xfrm>
            <a:off x="2147987" y="2310499"/>
            <a:ext cx="4848026" cy="1760236"/>
            <a:chOff x="2147987" y="2310499"/>
            <a:chExt cx="4848026" cy="1760236"/>
          </a:xfrm>
        </p:grpSpPr>
        <p:sp>
          <p:nvSpPr>
            <p:cNvPr id="68" name="Rectangle 67"/>
            <p:cNvSpPr/>
            <p:nvPr/>
          </p:nvSpPr>
          <p:spPr>
            <a:xfrm>
              <a:off x="2199780" y="2310499"/>
              <a:ext cx="4760074" cy="1717026"/>
            </a:xfrm>
            <a:prstGeom prst="rect">
              <a:avLst/>
            </a:prstGeom>
            <a:solidFill>
              <a:schemeClr val="bg2">
                <a:alpha val="7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nvGrpSpPr>
            <p:cNvPr id="70" name="Group 69"/>
            <p:cNvGrpSpPr/>
            <p:nvPr/>
          </p:nvGrpSpPr>
          <p:grpSpPr>
            <a:xfrm>
              <a:off x="2147987" y="2328452"/>
              <a:ext cx="4848026" cy="1742283"/>
              <a:chOff x="3055802" y="2296092"/>
              <a:chExt cx="4956628" cy="1936639"/>
            </a:xfrm>
          </p:grpSpPr>
          <p:sp>
            <p:nvSpPr>
              <p:cNvPr id="73" name="Rectangle 72"/>
              <p:cNvSpPr/>
              <p:nvPr/>
            </p:nvSpPr>
            <p:spPr>
              <a:xfrm>
                <a:off x="3055802" y="2296092"/>
                <a:ext cx="4956628" cy="1936639"/>
              </a:xfrm>
              <a:prstGeom prst="rect">
                <a:avLst/>
              </a:prstGeom>
              <a:noFill/>
              <a:ln w="762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C00000"/>
                  </a:solidFill>
                </a:endParaRPr>
              </a:p>
            </p:txBody>
          </p:sp>
          <p:sp>
            <p:nvSpPr>
              <p:cNvPr id="83" name="TextBox 82"/>
              <p:cNvSpPr txBox="1"/>
              <p:nvPr/>
            </p:nvSpPr>
            <p:spPr>
              <a:xfrm>
                <a:off x="3116762" y="2429578"/>
                <a:ext cx="1690982" cy="400110"/>
              </a:xfrm>
              <a:prstGeom prst="rect">
                <a:avLst/>
              </a:prstGeom>
              <a:noFill/>
            </p:spPr>
            <p:txBody>
              <a:bodyPr wrap="square" rtlCol="0">
                <a:spAutoFit/>
              </a:bodyPr>
              <a:lstStyle/>
              <a:p>
                <a:r>
                  <a:rPr lang="en-US" sz="2000" dirty="0" smtClean="0">
                    <a:solidFill>
                      <a:prstClr val="black"/>
                    </a:solidFill>
                  </a:rPr>
                  <a:t>1) Decrypt</a:t>
                </a:r>
                <a:endParaRPr lang="en-US" sz="2000" b="1" dirty="0">
                  <a:solidFill>
                    <a:prstClr val="black"/>
                  </a:solidFill>
                </a:endParaRPr>
              </a:p>
            </p:txBody>
          </p:sp>
          <mc:AlternateContent xmlns:mc="http://schemas.openxmlformats.org/markup-compatibility/2006" xmlns:a14="http://schemas.microsoft.com/office/drawing/2010/main">
            <mc:Choice Requires="a14">
              <p:sp>
                <p:nvSpPr>
                  <p:cNvPr id="84" name="TextBox 83"/>
                  <p:cNvSpPr txBox="1"/>
                  <p:nvPr/>
                </p:nvSpPr>
                <p:spPr>
                  <a:xfrm>
                    <a:off x="3132248" y="3047572"/>
                    <a:ext cx="3350991" cy="786852"/>
                  </a:xfrm>
                  <a:prstGeom prst="rect">
                    <a:avLst/>
                  </a:prstGeom>
                  <a:noFill/>
                </p:spPr>
                <p:txBody>
                  <a:bodyPr wrap="square" rtlCol="0">
                    <a:spAutoFit/>
                  </a:bodyPr>
                  <a:lstStyle/>
                  <a:p>
                    <a:r>
                      <a:rPr lang="en-US" sz="2000" dirty="0" smtClean="0">
                        <a:solidFill>
                          <a:prstClr val="black"/>
                        </a:solidFill>
                      </a:rPr>
                      <a:t>2) Verify </a:t>
                    </a:r>
                    <a14:m>
                      <m:oMath xmlns:m="http://schemas.openxmlformats.org/officeDocument/2006/math">
                        <m:sSub>
                          <m:sSubPr>
                            <m:ctrlPr>
                              <a:rPr lang="en-US" sz="2000" i="1">
                                <a:solidFill>
                                  <a:prstClr val="black"/>
                                </a:solidFill>
                                <a:latin typeface="Cambria Math" panose="02040503050406030204" pitchFamily="18" charset="0"/>
                              </a:rPr>
                            </m:ctrlPr>
                          </m:sSubPr>
                          <m:e>
                            <m:r>
                              <a:rPr lang="en-US" sz="2000" i="1">
                                <a:solidFill>
                                  <a:prstClr val="black"/>
                                </a:solidFill>
                                <a:latin typeface="Cambria Math" panose="02040503050406030204" pitchFamily="18" charset="0"/>
                              </a:rPr>
                              <m:t>𝜎</m:t>
                            </m:r>
                          </m:e>
                          <m:sub>
                            <m:r>
                              <a:rPr lang="en-US" sz="2000" i="1">
                                <a:solidFill>
                                  <a:prstClr val="black"/>
                                </a:solidFill>
                                <a:latin typeface="Cambria Math" panose="02040503050406030204" pitchFamily="18" charset="0"/>
                              </a:rPr>
                              <m:t>𝑖𝑑</m:t>
                            </m:r>
                          </m:sub>
                        </m:sSub>
                        <m:r>
                          <a:rPr lang="en-US" sz="2000" i="1">
                            <a:solidFill>
                              <a:prstClr val="black"/>
                            </a:solidFill>
                            <a:latin typeface="Cambria Math" panose="02040503050406030204" pitchFamily="18" charset="0"/>
                          </a:rPr>
                          <m:t> </m:t>
                        </m:r>
                      </m:oMath>
                    </a14:m>
                    <a:r>
                      <a:rPr lang="en-US" sz="2000" dirty="0" smtClean="0">
                        <a:solidFill>
                          <a:prstClr val="black"/>
                        </a:solidFill>
                      </a:rPr>
                      <a:t>on </a:t>
                    </a:r>
                    <a14:m>
                      <m:oMath xmlns:m="http://schemas.openxmlformats.org/officeDocument/2006/math">
                        <m:r>
                          <a:rPr lang="en-US" sz="2000" b="0" i="1" smtClean="0">
                            <a:solidFill>
                              <a:prstClr val="black"/>
                            </a:solidFill>
                            <a:latin typeface="Cambria Math" panose="02040503050406030204" pitchFamily="18" charset="0"/>
                          </a:rPr>
                          <m:t>𝑖𝑑</m:t>
                        </m:r>
                        <m:r>
                          <a:rPr lang="en-US" sz="2000" b="0" i="1" smtClean="0">
                            <a:solidFill>
                              <a:prstClr val="black"/>
                            </a:solidFill>
                            <a:latin typeface="Cambria Math" panose="02040503050406030204" pitchFamily="18" charset="0"/>
                          </a:rPr>
                          <m:t>.</m:t>
                        </m:r>
                      </m:oMath>
                    </a14:m>
                    <a:endParaRPr lang="en-US" sz="2000" b="0" dirty="0" smtClean="0">
                      <a:solidFill>
                        <a:prstClr val="black"/>
                      </a:solidFill>
                    </a:endParaRPr>
                  </a:p>
                  <a:p>
                    <a:r>
                      <a:rPr lang="en-US" sz="2000" dirty="0" smtClean="0">
                        <a:solidFill>
                          <a:prstClr val="black"/>
                        </a:solidFill>
                      </a:rPr>
                      <a:t>3) Compute </a:t>
                    </a:r>
                    <a14:m>
                      <m:oMath xmlns:m="http://schemas.openxmlformats.org/officeDocument/2006/math">
                        <m:sSub>
                          <m:sSubPr>
                            <m:ctrlPr>
                              <a:rPr lang="en-US" sz="2000" b="1" i="1" smtClean="0">
                                <a:solidFill>
                                  <a:srgbClr val="008000"/>
                                </a:solidFill>
                                <a:latin typeface="Cambria Math" panose="02040503050406030204" pitchFamily="18" charset="0"/>
                              </a:rPr>
                            </m:ctrlPr>
                          </m:sSubPr>
                          <m:e>
                            <m:r>
                              <a:rPr lang="en-US" sz="2000" b="1" i="1" smtClean="0">
                                <a:solidFill>
                                  <a:srgbClr val="008000"/>
                                </a:solidFill>
                                <a:latin typeface="Cambria Math" panose="02040503050406030204" pitchFamily="18" charset="0"/>
                              </a:rPr>
                              <m:t>𝑷</m:t>
                            </m:r>
                          </m:e>
                          <m:sub>
                            <m:r>
                              <a:rPr lang="en-US" sz="2000" b="1" i="1" smtClean="0">
                                <a:solidFill>
                                  <a:srgbClr val="008000"/>
                                </a:solidFill>
                                <a:latin typeface="Cambria Math" panose="02040503050406030204" pitchFamily="18" charset="0"/>
                              </a:rPr>
                              <m:t>𝒃</m:t>
                            </m:r>
                          </m:sub>
                        </m:sSub>
                        <m:r>
                          <a:rPr lang="en-US" sz="2000" b="1" i="1" smtClean="0">
                            <a:solidFill>
                              <a:srgbClr val="008000"/>
                            </a:solidFill>
                            <a:latin typeface="Cambria Math" panose="02040503050406030204" pitchFamily="18" charset="0"/>
                          </a:rPr>
                          <m:t>(</m:t>
                        </m:r>
                        <m:r>
                          <a:rPr lang="en-US" sz="2000" b="1" i="1" smtClean="0">
                            <a:solidFill>
                              <a:srgbClr val="008000"/>
                            </a:solidFill>
                            <a:latin typeface="Cambria Math" panose="02040503050406030204" pitchFamily="18" charset="0"/>
                          </a:rPr>
                          <m:t>𝒊𝒅</m:t>
                        </m:r>
                        <m:r>
                          <a:rPr lang="en-US" sz="2000" b="1" i="1" smtClean="0">
                            <a:solidFill>
                              <a:srgbClr val="008000"/>
                            </a:solidFill>
                            <a:latin typeface="Cambria Math" panose="02040503050406030204" pitchFamily="18" charset="0"/>
                          </a:rPr>
                          <m:t>,</m:t>
                        </m:r>
                        <m:r>
                          <a:rPr lang="en-US" sz="2000" b="1" i="1" smtClean="0">
                            <a:solidFill>
                              <a:srgbClr val="008000"/>
                            </a:solidFill>
                            <a:latin typeface="Cambria Math" panose="02040503050406030204" pitchFamily="18" charset="0"/>
                          </a:rPr>
                          <m:t>𝒙</m:t>
                        </m:r>
                        <m:r>
                          <a:rPr lang="en-US" sz="2000" b="1" i="1" smtClean="0">
                            <a:solidFill>
                              <a:srgbClr val="008000"/>
                            </a:solidFill>
                            <a:latin typeface="Cambria Math" panose="02040503050406030204" pitchFamily="18" charset="0"/>
                          </a:rPr>
                          <m:t>)</m:t>
                        </m:r>
                      </m:oMath>
                    </a14:m>
                    <a:endParaRPr lang="en-US" sz="2000" b="1" dirty="0">
                      <a:solidFill>
                        <a:srgbClr val="008000"/>
                      </a:solidFill>
                    </a:endParaRPr>
                  </a:p>
                </p:txBody>
              </p:sp>
            </mc:Choice>
            <mc:Fallback xmlns="">
              <p:sp>
                <p:nvSpPr>
                  <p:cNvPr id="84" name="TextBox 83"/>
                  <p:cNvSpPr txBox="1">
                    <a:spLocks noRot="1" noChangeAspect="1" noMove="1" noResize="1" noEditPoints="1" noAdjustHandles="1" noChangeArrowheads="1" noChangeShapeType="1" noTextEdit="1"/>
                  </p:cNvSpPr>
                  <p:nvPr/>
                </p:nvSpPr>
                <p:spPr>
                  <a:xfrm>
                    <a:off x="3132248" y="3047572"/>
                    <a:ext cx="3350991" cy="786852"/>
                  </a:xfrm>
                  <a:prstGeom prst="rect">
                    <a:avLst/>
                  </a:prstGeom>
                  <a:blipFill rotWithShape="0">
                    <a:blip r:embed="rId13"/>
                    <a:stretch>
                      <a:fillRect l="-2048" t="-5172" b="-146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5" name="Oval 84"/>
                  <p:cNvSpPr/>
                  <p:nvPr/>
                </p:nvSpPr>
                <p:spPr>
                  <a:xfrm>
                    <a:off x="4430814" y="2390679"/>
                    <a:ext cx="525019" cy="552363"/>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200" b="1" i="1" smtClean="0">
                              <a:solidFill>
                                <a:prstClr val="white"/>
                              </a:solidFill>
                              <a:latin typeface="Cambria Math" panose="02040503050406030204" pitchFamily="18" charset="0"/>
                            </a:rPr>
                            <m:t> </m:t>
                          </m:r>
                          <m:sSub>
                            <m:sSubPr>
                              <m:ctrlPr>
                                <a:rPr lang="en-US" sz="2200" b="1" i="1" smtClean="0">
                                  <a:solidFill>
                                    <a:prstClr val="white"/>
                                  </a:solidFill>
                                  <a:latin typeface="Cambria Math" panose="02040503050406030204" pitchFamily="18" charset="0"/>
                                </a:rPr>
                              </m:ctrlPr>
                            </m:sSubPr>
                            <m:e>
                              <m:r>
                                <a:rPr lang="en-US" sz="2200" b="1" i="1" smtClean="0">
                                  <a:solidFill>
                                    <a:prstClr val="white"/>
                                  </a:solidFill>
                                  <a:latin typeface="Cambria Math" panose="02040503050406030204" pitchFamily="18" charset="0"/>
                                </a:rPr>
                                <m:t>𝒙</m:t>
                              </m:r>
                            </m:e>
                            <m:sub>
                              <m:r>
                                <a:rPr lang="en-US" sz="2200" b="1" i="1" smtClean="0">
                                  <a:solidFill>
                                    <a:prstClr val="white"/>
                                  </a:solidFill>
                                  <a:latin typeface="Cambria Math" panose="02040503050406030204" pitchFamily="18" charset="0"/>
                                </a:rPr>
                                <m:t>𝒃</m:t>
                              </m:r>
                            </m:sub>
                          </m:sSub>
                        </m:oMath>
                      </m:oMathPara>
                    </a14:m>
                    <a:endParaRPr lang="en-US" sz="2200" b="1" dirty="0">
                      <a:solidFill>
                        <a:prstClr val="white"/>
                      </a:solidFill>
                    </a:endParaRPr>
                  </a:p>
                </p:txBody>
              </p:sp>
            </mc:Choice>
            <mc:Fallback xmlns="">
              <p:sp>
                <p:nvSpPr>
                  <p:cNvPr id="85" name="Oval 84"/>
                  <p:cNvSpPr>
                    <a:spLocks noRot="1" noChangeAspect="1" noMove="1" noResize="1" noEditPoints="1" noAdjustHandles="1" noChangeArrowheads="1" noChangeShapeType="1" noTextEdit="1"/>
                  </p:cNvSpPr>
                  <p:nvPr/>
                </p:nvSpPr>
                <p:spPr>
                  <a:xfrm>
                    <a:off x="4430814" y="2390679"/>
                    <a:ext cx="525019" cy="552363"/>
                  </a:xfrm>
                  <a:prstGeom prst="ellipse">
                    <a:avLst/>
                  </a:prstGeom>
                  <a:blipFill rotWithShape="0">
                    <a:blip r:embed="rId14"/>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6" name="TextBox 85"/>
                  <p:cNvSpPr txBox="1"/>
                  <p:nvPr/>
                </p:nvSpPr>
                <p:spPr>
                  <a:xfrm>
                    <a:off x="5043321" y="2428125"/>
                    <a:ext cx="2392391" cy="400110"/>
                  </a:xfrm>
                  <a:prstGeom prst="rect">
                    <a:avLst/>
                  </a:prstGeom>
                  <a:noFill/>
                </p:spPr>
                <p:txBody>
                  <a:bodyPr wrap="square" rtlCol="0">
                    <a:spAutoFit/>
                  </a:bodyPr>
                  <a:lstStyle/>
                  <a:p>
                    <a:r>
                      <a:rPr lang="en-US" sz="2000" dirty="0" smtClean="0">
                        <a:solidFill>
                          <a:prstClr val="black"/>
                        </a:solidFill>
                      </a:rPr>
                      <a:t>to get </a:t>
                    </a:r>
                    <a14:m>
                      <m:oMath xmlns:m="http://schemas.openxmlformats.org/officeDocument/2006/math">
                        <m:r>
                          <a:rPr lang="en-US" sz="2000" b="0" i="1" smtClean="0">
                            <a:solidFill>
                              <a:prstClr val="black"/>
                            </a:solidFill>
                            <a:latin typeface="Cambria Math" panose="02040503050406030204" pitchFamily="18" charset="0"/>
                          </a:rPr>
                          <m:t>(</m:t>
                        </m:r>
                        <m:r>
                          <a:rPr lang="en-US" sz="2000" b="0" i="1" smtClean="0">
                            <a:solidFill>
                              <a:prstClr val="black"/>
                            </a:solidFill>
                            <a:latin typeface="Cambria Math" panose="02040503050406030204" pitchFamily="18" charset="0"/>
                          </a:rPr>
                          <m:t>𝑥</m:t>
                        </m:r>
                        <m:r>
                          <a:rPr lang="en-US" sz="2000" b="0" i="1" smtClean="0">
                            <a:solidFill>
                              <a:prstClr val="black"/>
                            </a:solidFill>
                            <a:latin typeface="Cambria Math" panose="02040503050406030204" pitchFamily="18" charset="0"/>
                          </a:rPr>
                          <m:t>,</m:t>
                        </m:r>
                        <m:sSub>
                          <m:sSubPr>
                            <m:ctrlPr>
                              <a:rPr lang="en-US" sz="2000" b="0" i="1" smtClean="0">
                                <a:solidFill>
                                  <a:prstClr val="black"/>
                                </a:solidFill>
                                <a:latin typeface="Cambria Math" panose="02040503050406030204" pitchFamily="18" charset="0"/>
                              </a:rPr>
                            </m:ctrlPr>
                          </m:sSubPr>
                          <m:e>
                            <m:r>
                              <a:rPr lang="en-US" sz="2000" b="0" i="1" smtClean="0">
                                <a:solidFill>
                                  <a:prstClr val="black"/>
                                </a:solidFill>
                                <a:latin typeface="Cambria Math" panose="02040503050406030204" pitchFamily="18" charset="0"/>
                              </a:rPr>
                              <m:t>𝜎</m:t>
                            </m:r>
                          </m:e>
                          <m:sub>
                            <m:r>
                              <a:rPr lang="en-US" sz="2000" b="0" i="1" smtClean="0">
                                <a:solidFill>
                                  <a:prstClr val="black"/>
                                </a:solidFill>
                                <a:latin typeface="Cambria Math" panose="02040503050406030204" pitchFamily="18" charset="0"/>
                              </a:rPr>
                              <m:t>𝑖𝑑</m:t>
                            </m:r>
                          </m:sub>
                        </m:sSub>
                        <m:r>
                          <a:rPr lang="en-US" sz="2000" b="0" i="1" smtClean="0">
                            <a:solidFill>
                              <a:prstClr val="black"/>
                            </a:solidFill>
                            <a:latin typeface="Cambria Math" panose="02040503050406030204" pitchFamily="18" charset="0"/>
                          </a:rPr>
                          <m:t>)</m:t>
                        </m:r>
                      </m:oMath>
                    </a14:m>
                    <a:endParaRPr lang="en-US" sz="2000" dirty="0">
                      <a:solidFill>
                        <a:prstClr val="black"/>
                      </a:solidFill>
                    </a:endParaRPr>
                  </a:p>
                </p:txBody>
              </p:sp>
            </mc:Choice>
            <mc:Fallback xmlns="">
              <p:sp>
                <p:nvSpPr>
                  <p:cNvPr id="86" name="TextBox 85"/>
                  <p:cNvSpPr txBox="1">
                    <a:spLocks noRot="1" noChangeAspect="1" noMove="1" noResize="1" noEditPoints="1" noAdjustHandles="1" noChangeArrowheads="1" noChangeShapeType="1" noTextEdit="1"/>
                  </p:cNvSpPr>
                  <p:nvPr/>
                </p:nvSpPr>
                <p:spPr>
                  <a:xfrm>
                    <a:off x="5043321" y="2428125"/>
                    <a:ext cx="2392391" cy="400110"/>
                  </a:xfrm>
                  <a:prstGeom prst="rect">
                    <a:avLst/>
                  </a:prstGeom>
                  <a:blipFill rotWithShape="0">
                    <a:blip r:embed="rId15"/>
                    <a:stretch>
                      <a:fillRect l="-2604" t="-8475" b="-406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7" name="TextBox 86"/>
                  <p:cNvSpPr txBox="1"/>
                  <p:nvPr/>
                </p:nvSpPr>
                <p:spPr>
                  <a:xfrm>
                    <a:off x="5534116" y="3604917"/>
                    <a:ext cx="2300444" cy="55200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1" i="1" dirty="0" smtClean="0">
                                  <a:solidFill>
                                    <a:prstClr val="black"/>
                                  </a:solidFill>
                                  <a:latin typeface="Cambria Math" panose="02040503050406030204" pitchFamily="18" charset="0"/>
                                </a:rPr>
                              </m:ctrlPr>
                            </m:sSubPr>
                            <m:e>
                              <m:r>
                                <a:rPr lang="en-US" sz="2400" b="1" i="1" dirty="0" smtClean="0">
                                  <a:solidFill>
                                    <a:prstClr val="black"/>
                                  </a:solidFill>
                                  <a:latin typeface="Cambria Math" panose="02040503050406030204" pitchFamily="18" charset="0"/>
                                </a:rPr>
                                <m:t>𝑷</m:t>
                              </m:r>
                            </m:e>
                            <m:sub>
                              <m:r>
                                <a:rPr lang="en-US" sz="2400" b="1" i="1" dirty="0" smtClean="0">
                                  <a:solidFill>
                                    <a:prstClr val="black"/>
                                  </a:solidFill>
                                  <a:latin typeface="Cambria Math" panose="02040503050406030204" pitchFamily="18" charset="0"/>
                                </a:rPr>
                                <m:t>𝒃</m:t>
                              </m:r>
                            </m:sub>
                          </m:sSub>
                          <m:r>
                            <a:rPr lang="en-US" sz="2400" b="1" i="1" dirty="0" smtClean="0">
                              <a:solidFill>
                                <a:prstClr val="black"/>
                              </a:solidFill>
                              <a:latin typeface="Cambria Math" panose="02040503050406030204" pitchFamily="18" charset="0"/>
                            </a:rPr>
                            <m:t>,</m:t>
                          </m:r>
                          <m:r>
                            <a:rPr lang="en-US" sz="2400" b="1" i="1" dirty="0" smtClean="0">
                              <a:solidFill>
                                <a:prstClr val="black"/>
                              </a:solidFill>
                              <a:latin typeface="Cambria Math" panose="02040503050406030204" pitchFamily="18" charset="0"/>
                            </a:rPr>
                            <m:t>𝑺</m:t>
                          </m:r>
                          <m:sSub>
                            <m:sSubPr>
                              <m:ctrlPr>
                                <a:rPr lang="en-US" sz="2400" b="1" i="1" dirty="0" smtClean="0">
                                  <a:solidFill>
                                    <a:prstClr val="black"/>
                                  </a:solidFill>
                                  <a:latin typeface="Cambria Math" panose="02040503050406030204" pitchFamily="18" charset="0"/>
                                </a:rPr>
                              </m:ctrlPr>
                            </m:sSubPr>
                            <m:e>
                              <m:r>
                                <a:rPr lang="en-US" sz="2400" b="1" i="1" dirty="0" smtClean="0">
                                  <a:solidFill>
                                    <a:prstClr val="black"/>
                                  </a:solidFill>
                                  <a:latin typeface="Cambria Math" panose="02040503050406030204" pitchFamily="18" charset="0"/>
                                </a:rPr>
                                <m:t>𝑲</m:t>
                              </m:r>
                            </m:e>
                            <m:sub>
                              <m:r>
                                <a:rPr lang="en-US" sz="2400" b="1" i="1" dirty="0" smtClean="0">
                                  <a:solidFill>
                                    <a:prstClr val="black"/>
                                  </a:solidFill>
                                  <a:latin typeface="Cambria Math" panose="02040503050406030204" pitchFamily="18" charset="0"/>
                                </a:rPr>
                                <m:t>𝒆𝒏𝒄</m:t>
                              </m:r>
                            </m:sub>
                          </m:sSub>
                          <m:r>
                            <a:rPr lang="en-US" sz="2400" b="1" i="1" dirty="0" smtClean="0">
                              <a:solidFill>
                                <a:prstClr val="black"/>
                              </a:solidFill>
                              <a:latin typeface="Cambria Math" panose="02040503050406030204" pitchFamily="18" charset="0"/>
                            </a:rPr>
                            <m:t>,</m:t>
                          </m:r>
                          <m:r>
                            <a:rPr lang="en-US" sz="2400" b="1" i="1" dirty="0" smtClean="0">
                              <a:solidFill>
                                <a:prstClr val="black"/>
                              </a:solidFill>
                              <a:latin typeface="Cambria Math" panose="02040503050406030204" pitchFamily="18" charset="0"/>
                            </a:rPr>
                            <m:t>𝑽</m:t>
                          </m:r>
                          <m:sSub>
                            <m:sSubPr>
                              <m:ctrlPr>
                                <a:rPr lang="en-US" sz="2400" b="1" i="1" dirty="0" smtClean="0">
                                  <a:solidFill>
                                    <a:prstClr val="black"/>
                                  </a:solidFill>
                                  <a:latin typeface="Cambria Math" panose="02040503050406030204" pitchFamily="18" charset="0"/>
                                </a:rPr>
                              </m:ctrlPr>
                            </m:sSubPr>
                            <m:e>
                              <m:r>
                                <a:rPr lang="en-US" sz="2400" b="1" i="1" dirty="0" smtClean="0">
                                  <a:solidFill>
                                    <a:prstClr val="black"/>
                                  </a:solidFill>
                                  <a:latin typeface="Cambria Math" panose="02040503050406030204" pitchFamily="18" charset="0"/>
                                </a:rPr>
                                <m:t>𝑲</m:t>
                              </m:r>
                            </m:e>
                            <m:sub>
                              <m:r>
                                <a:rPr lang="en-US" sz="2400" b="1" i="1" dirty="0" smtClean="0">
                                  <a:solidFill>
                                    <a:prstClr val="black"/>
                                  </a:solidFill>
                                  <a:latin typeface="Cambria Math" panose="02040503050406030204" pitchFamily="18" charset="0"/>
                                </a:rPr>
                                <m:t>𝒔𝒊𝒈𝒏</m:t>
                              </m:r>
                            </m:sub>
                          </m:sSub>
                        </m:oMath>
                      </m:oMathPara>
                    </a14:m>
                    <a:endParaRPr lang="en-US" sz="2400" b="1" dirty="0">
                      <a:solidFill>
                        <a:prstClr val="black"/>
                      </a:solidFill>
                    </a:endParaRPr>
                  </a:p>
                </p:txBody>
              </p:sp>
            </mc:Choice>
            <mc:Fallback xmlns="">
              <p:sp>
                <p:nvSpPr>
                  <p:cNvPr id="87" name="TextBox 86"/>
                  <p:cNvSpPr txBox="1">
                    <a:spLocks noRot="1" noChangeAspect="1" noMove="1" noResize="1" noEditPoints="1" noAdjustHandles="1" noChangeArrowheads="1" noChangeShapeType="1" noTextEdit="1"/>
                  </p:cNvSpPr>
                  <p:nvPr/>
                </p:nvSpPr>
                <p:spPr>
                  <a:xfrm>
                    <a:off x="5534116" y="3604917"/>
                    <a:ext cx="2300444" cy="552009"/>
                  </a:xfrm>
                  <a:prstGeom prst="rect">
                    <a:avLst/>
                  </a:prstGeom>
                  <a:blipFill rotWithShape="0">
                    <a:blip r:embed="rId16"/>
                    <a:stretch>
                      <a:fillRect l="-542" r="-11382" b="-10976"/>
                    </a:stretch>
                  </a:blipFill>
                </p:spPr>
                <p:txBody>
                  <a:bodyPr/>
                  <a:lstStyle/>
                  <a:p>
                    <a:r>
                      <a:rPr lang="en-US">
                        <a:noFill/>
                      </a:rPr>
                      <a:t> </a:t>
                    </a:r>
                  </a:p>
                </p:txBody>
              </p:sp>
            </mc:Fallback>
          </mc:AlternateContent>
        </p:grpSp>
      </p:grpSp>
      <p:cxnSp>
        <p:nvCxnSpPr>
          <p:cNvPr id="88" name="Straight Arrow Connector 87"/>
          <p:cNvCxnSpPr/>
          <p:nvPr/>
        </p:nvCxnSpPr>
        <p:spPr>
          <a:xfrm>
            <a:off x="805022" y="3004515"/>
            <a:ext cx="100584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89" name="Oval 88"/>
              <p:cNvSpPr/>
              <p:nvPr/>
            </p:nvSpPr>
            <p:spPr>
              <a:xfrm>
                <a:off x="976422" y="2351685"/>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200" b="1" i="1" smtClean="0">
                          <a:solidFill>
                            <a:schemeClr val="bg1"/>
                          </a:solidFill>
                          <a:latin typeface="Cambria Math" panose="02040503050406030204" pitchFamily="18" charset="0"/>
                        </a:rPr>
                        <m:t> </m:t>
                      </m:r>
                      <m:sSub>
                        <m:sSubPr>
                          <m:ctrlPr>
                            <a:rPr lang="en-US" sz="2200" b="1" i="1" smtClean="0">
                              <a:solidFill>
                                <a:schemeClr val="bg1"/>
                              </a:solidFill>
                              <a:latin typeface="Cambria Math" panose="02040503050406030204" pitchFamily="18" charset="0"/>
                            </a:rPr>
                          </m:ctrlPr>
                        </m:sSubPr>
                        <m:e>
                          <m:r>
                            <a:rPr lang="en-US" sz="2200" b="1" i="1" smtClean="0">
                              <a:solidFill>
                                <a:schemeClr val="bg1"/>
                              </a:solidFill>
                              <a:latin typeface="Cambria Math" panose="02040503050406030204" pitchFamily="18" charset="0"/>
                            </a:rPr>
                            <m:t>𝒙</m:t>
                          </m:r>
                        </m:e>
                        <m:sub>
                          <m:r>
                            <a:rPr lang="en-US" sz="2200" b="1" i="1" smtClean="0">
                              <a:solidFill>
                                <a:schemeClr val="bg1"/>
                              </a:solidFill>
                              <a:latin typeface="Cambria Math" panose="02040503050406030204" pitchFamily="18" charset="0"/>
                            </a:rPr>
                            <m:t>𝟎</m:t>
                          </m:r>
                        </m:sub>
                      </m:sSub>
                    </m:oMath>
                  </m:oMathPara>
                </a14:m>
                <a:endParaRPr lang="en-US" sz="2200" b="1" dirty="0">
                  <a:solidFill>
                    <a:schemeClr val="bg1"/>
                  </a:solidFill>
                </a:endParaRPr>
              </a:p>
            </p:txBody>
          </p:sp>
        </mc:Choice>
        <mc:Fallback xmlns="">
          <p:sp>
            <p:nvSpPr>
              <p:cNvPr id="89" name="Oval 88"/>
              <p:cNvSpPr>
                <a:spLocks noRot="1" noChangeAspect="1" noMove="1" noResize="1" noEditPoints="1" noAdjustHandles="1" noChangeArrowheads="1" noChangeShapeType="1" noTextEdit="1"/>
              </p:cNvSpPr>
              <p:nvPr/>
            </p:nvSpPr>
            <p:spPr>
              <a:xfrm>
                <a:off x="976422" y="2351685"/>
                <a:ext cx="525019" cy="551056"/>
              </a:xfrm>
              <a:prstGeom prst="ellipse">
                <a:avLst/>
              </a:prstGeom>
              <a:blipFill rotWithShape="0">
                <a:blip r:embed="rId17"/>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0" name="Oval 89"/>
              <p:cNvSpPr/>
              <p:nvPr/>
            </p:nvSpPr>
            <p:spPr>
              <a:xfrm>
                <a:off x="976421" y="3110907"/>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sz="2200" b="1" i="1" smtClean="0">
                              <a:solidFill>
                                <a:schemeClr val="bg1"/>
                              </a:solidFill>
                              <a:latin typeface="Cambria Math" panose="02040503050406030204" pitchFamily="18" charset="0"/>
                            </a:rPr>
                          </m:ctrlPr>
                        </m:sSubPr>
                        <m:e>
                          <m:r>
                            <a:rPr lang="en-US" sz="2200" b="1" i="1" smtClean="0">
                              <a:solidFill>
                                <a:schemeClr val="bg1"/>
                              </a:solidFill>
                              <a:latin typeface="Cambria Math" panose="02040503050406030204" pitchFamily="18" charset="0"/>
                            </a:rPr>
                            <m:t>  </m:t>
                          </m:r>
                          <m:r>
                            <a:rPr lang="en-US" sz="2200" b="1" i="1" smtClean="0">
                              <a:solidFill>
                                <a:schemeClr val="bg1"/>
                              </a:solidFill>
                              <a:latin typeface="Cambria Math" panose="02040503050406030204" pitchFamily="18" charset="0"/>
                            </a:rPr>
                            <m:t>𝒚</m:t>
                          </m:r>
                        </m:e>
                        <m:sub>
                          <m:r>
                            <a:rPr lang="en-US" sz="2200" b="1" i="1" smtClean="0">
                              <a:solidFill>
                                <a:schemeClr val="bg1"/>
                              </a:solidFill>
                              <a:latin typeface="Cambria Math" panose="02040503050406030204" pitchFamily="18" charset="0"/>
                            </a:rPr>
                            <m:t>𝟎</m:t>
                          </m:r>
                        </m:sub>
                      </m:sSub>
                    </m:oMath>
                  </m:oMathPara>
                </a14:m>
                <a:endParaRPr lang="en-US" sz="2200" b="1" dirty="0">
                  <a:solidFill>
                    <a:schemeClr val="bg1"/>
                  </a:solidFill>
                </a:endParaRPr>
              </a:p>
            </p:txBody>
          </p:sp>
        </mc:Choice>
        <mc:Fallback xmlns="">
          <p:sp>
            <p:nvSpPr>
              <p:cNvPr id="90" name="Oval 89"/>
              <p:cNvSpPr>
                <a:spLocks noRot="1" noChangeAspect="1" noMove="1" noResize="1" noEditPoints="1" noAdjustHandles="1" noChangeArrowheads="1" noChangeShapeType="1" noTextEdit="1"/>
              </p:cNvSpPr>
              <p:nvPr/>
            </p:nvSpPr>
            <p:spPr>
              <a:xfrm>
                <a:off x="976421" y="3110907"/>
                <a:ext cx="525019" cy="551056"/>
              </a:xfrm>
              <a:prstGeom prst="ellipse">
                <a:avLst/>
              </a:prstGeom>
              <a:blipFill rotWithShape="0">
                <a:blip r:embed="rId18"/>
                <a:stretch>
                  <a:fillRect/>
                </a:stretch>
              </a:blipFill>
              <a:ln w="28575">
                <a:solidFill>
                  <a:srgbClr val="C00000"/>
                </a:solidFill>
              </a:ln>
            </p:spPr>
            <p:txBody>
              <a:bodyPr/>
              <a:lstStyle/>
              <a:p>
                <a:r>
                  <a:rPr lang="en-US">
                    <a:noFill/>
                  </a:rPr>
                  <a:t> </a:t>
                </a:r>
              </a:p>
            </p:txBody>
          </p:sp>
        </mc:Fallback>
      </mc:AlternateContent>
      <p:cxnSp>
        <p:nvCxnSpPr>
          <p:cNvPr id="91" name="Straight Arrow Connector 90"/>
          <p:cNvCxnSpPr/>
          <p:nvPr/>
        </p:nvCxnSpPr>
        <p:spPr>
          <a:xfrm flipH="1" flipV="1">
            <a:off x="805022" y="3729313"/>
            <a:ext cx="902250" cy="1829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p:nvPr/>
        </p:nvCxnSpPr>
        <p:spPr>
          <a:xfrm>
            <a:off x="7312502" y="3754232"/>
            <a:ext cx="100584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3" name="Oval 92"/>
              <p:cNvSpPr/>
              <p:nvPr/>
            </p:nvSpPr>
            <p:spPr>
              <a:xfrm>
                <a:off x="7483901" y="2368024"/>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sz="2200" b="1" i="1" smtClean="0">
                              <a:solidFill>
                                <a:schemeClr val="bg1"/>
                              </a:solidFill>
                              <a:latin typeface="Cambria Math" panose="02040503050406030204" pitchFamily="18" charset="0"/>
                            </a:rPr>
                          </m:ctrlPr>
                        </m:sSubPr>
                        <m:e>
                          <m:r>
                            <a:rPr lang="en-US" sz="2200" b="1" i="1" smtClean="0">
                              <a:solidFill>
                                <a:schemeClr val="bg1"/>
                              </a:solidFill>
                              <a:latin typeface="Cambria Math" panose="02040503050406030204" pitchFamily="18" charset="0"/>
                            </a:rPr>
                            <m:t>  </m:t>
                          </m:r>
                          <m:r>
                            <a:rPr lang="en-US" sz="2200" b="1" i="1" smtClean="0">
                              <a:solidFill>
                                <a:schemeClr val="bg1"/>
                              </a:solidFill>
                              <a:latin typeface="Cambria Math" panose="02040503050406030204" pitchFamily="18" charset="0"/>
                            </a:rPr>
                            <m:t>𝒙</m:t>
                          </m:r>
                        </m:e>
                        <m:sub>
                          <m:r>
                            <a:rPr lang="en-US" sz="2200" b="1" i="1" smtClean="0">
                              <a:solidFill>
                                <a:schemeClr val="bg1"/>
                              </a:solidFill>
                              <a:latin typeface="Cambria Math" panose="02040503050406030204" pitchFamily="18" charset="0"/>
                            </a:rPr>
                            <m:t>𝟏</m:t>
                          </m:r>
                        </m:sub>
                      </m:sSub>
                    </m:oMath>
                  </m:oMathPara>
                </a14:m>
                <a:endParaRPr lang="en-US" sz="2200" b="1" dirty="0">
                  <a:solidFill>
                    <a:schemeClr val="bg1"/>
                  </a:solidFill>
                </a:endParaRPr>
              </a:p>
            </p:txBody>
          </p:sp>
        </mc:Choice>
        <mc:Fallback xmlns="">
          <p:sp>
            <p:nvSpPr>
              <p:cNvPr id="93" name="Oval 92"/>
              <p:cNvSpPr>
                <a:spLocks noRot="1" noChangeAspect="1" noMove="1" noResize="1" noEditPoints="1" noAdjustHandles="1" noChangeArrowheads="1" noChangeShapeType="1" noTextEdit="1"/>
              </p:cNvSpPr>
              <p:nvPr/>
            </p:nvSpPr>
            <p:spPr>
              <a:xfrm>
                <a:off x="7483901" y="2368024"/>
                <a:ext cx="525019" cy="551056"/>
              </a:xfrm>
              <a:prstGeom prst="ellipse">
                <a:avLst/>
              </a:prstGeom>
              <a:blipFill rotWithShape="0">
                <a:blip r:embed="rId19"/>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4" name="Oval 93"/>
              <p:cNvSpPr/>
              <p:nvPr/>
            </p:nvSpPr>
            <p:spPr>
              <a:xfrm>
                <a:off x="7483901" y="3126147"/>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sz="2200" b="1" i="1" smtClean="0">
                              <a:solidFill>
                                <a:schemeClr val="bg1"/>
                              </a:solidFill>
                              <a:latin typeface="Cambria Math" panose="02040503050406030204" pitchFamily="18" charset="0"/>
                            </a:rPr>
                          </m:ctrlPr>
                        </m:sSubPr>
                        <m:e>
                          <m:r>
                            <a:rPr lang="en-US" sz="2200" b="1" i="1" smtClean="0">
                              <a:solidFill>
                                <a:schemeClr val="bg1"/>
                              </a:solidFill>
                              <a:latin typeface="Cambria Math" panose="02040503050406030204" pitchFamily="18" charset="0"/>
                            </a:rPr>
                            <m:t>  </m:t>
                          </m:r>
                          <m:r>
                            <a:rPr lang="en-US" sz="2200" b="1" i="1" smtClean="0">
                              <a:solidFill>
                                <a:schemeClr val="bg1"/>
                              </a:solidFill>
                              <a:latin typeface="Cambria Math" panose="02040503050406030204" pitchFamily="18" charset="0"/>
                            </a:rPr>
                            <m:t>𝒚</m:t>
                          </m:r>
                        </m:e>
                        <m:sub>
                          <m:r>
                            <a:rPr lang="en-US" sz="2200" b="1" i="1" smtClean="0">
                              <a:solidFill>
                                <a:schemeClr val="bg1"/>
                              </a:solidFill>
                              <a:latin typeface="Cambria Math" panose="02040503050406030204" pitchFamily="18" charset="0"/>
                            </a:rPr>
                            <m:t>𝟏</m:t>
                          </m:r>
                        </m:sub>
                      </m:sSub>
                    </m:oMath>
                  </m:oMathPara>
                </a14:m>
                <a:endParaRPr lang="en-US" sz="2200" b="1" dirty="0">
                  <a:solidFill>
                    <a:schemeClr val="bg1"/>
                  </a:solidFill>
                </a:endParaRPr>
              </a:p>
            </p:txBody>
          </p:sp>
        </mc:Choice>
        <mc:Fallback xmlns="">
          <p:sp>
            <p:nvSpPr>
              <p:cNvPr id="94" name="Oval 93"/>
              <p:cNvSpPr>
                <a:spLocks noRot="1" noChangeAspect="1" noMove="1" noResize="1" noEditPoints="1" noAdjustHandles="1" noChangeArrowheads="1" noChangeShapeType="1" noTextEdit="1"/>
              </p:cNvSpPr>
              <p:nvPr/>
            </p:nvSpPr>
            <p:spPr>
              <a:xfrm>
                <a:off x="7483901" y="3126147"/>
                <a:ext cx="525019" cy="551056"/>
              </a:xfrm>
              <a:prstGeom prst="ellipse">
                <a:avLst/>
              </a:prstGeom>
              <a:blipFill rotWithShape="0">
                <a:blip r:embed="rId20"/>
                <a:stretch>
                  <a:fillRect/>
                </a:stretch>
              </a:blipFill>
              <a:ln w="28575">
                <a:solidFill>
                  <a:srgbClr val="C00000"/>
                </a:solidFill>
              </a:ln>
            </p:spPr>
            <p:txBody>
              <a:bodyPr/>
              <a:lstStyle/>
              <a:p>
                <a:r>
                  <a:rPr lang="en-US">
                    <a:noFill/>
                  </a:rPr>
                  <a:t> </a:t>
                </a:r>
              </a:p>
            </p:txBody>
          </p:sp>
        </mc:Fallback>
      </mc:AlternateContent>
      <p:cxnSp>
        <p:nvCxnSpPr>
          <p:cNvPr id="95" name="Straight Arrow Connector 94"/>
          <p:cNvCxnSpPr/>
          <p:nvPr/>
        </p:nvCxnSpPr>
        <p:spPr>
          <a:xfrm flipH="1" flipV="1">
            <a:off x="7312502" y="2997142"/>
            <a:ext cx="902250" cy="1829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6" name="Rounded Rectangle 95"/>
              <p:cNvSpPr/>
              <p:nvPr/>
            </p:nvSpPr>
            <p:spPr>
              <a:xfrm>
                <a:off x="981235" y="1118250"/>
                <a:ext cx="7333929" cy="1086913"/>
              </a:xfrm>
              <a:prstGeom prst="roundRect">
                <a:avLst/>
              </a:prstGeom>
              <a:solidFill>
                <a:srgbClr val="98F672"/>
              </a:soli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If </a:t>
                </a:r>
                <a14:m>
                  <m:oMath xmlns:m="http://schemas.openxmlformats.org/officeDocument/2006/math">
                    <m:sSub>
                      <m:sSubPr>
                        <m:ctrlPr>
                          <a:rPr lang="en-US" sz="2200" b="0" i="1" smtClean="0">
                            <a:solidFill>
                              <a:schemeClr val="tx1"/>
                            </a:solidFill>
                            <a:latin typeface="Cambria Math" panose="02040503050406030204" pitchFamily="18" charset="0"/>
                          </a:rPr>
                        </m:ctrlPr>
                      </m:sSubPr>
                      <m:e>
                        <m:r>
                          <a:rPr lang="en-US" sz="2200" b="0" i="1" smtClean="0">
                            <a:solidFill>
                              <a:schemeClr val="tx1"/>
                            </a:solidFill>
                            <a:latin typeface="Cambria Math" panose="02040503050406030204" pitchFamily="18" charset="0"/>
                          </a:rPr>
                          <m:t>𝑃</m:t>
                        </m:r>
                      </m:e>
                      <m:sub>
                        <m:r>
                          <a:rPr lang="en-US" sz="2200" b="0" i="1" smtClean="0">
                            <a:solidFill>
                              <a:schemeClr val="tx1"/>
                            </a:solidFill>
                            <a:latin typeface="Cambria Math" panose="02040503050406030204" pitchFamily="18" charset="0"/>
                          </a:rPr>
                          <m:t>0</m:t>
                        </m:r>
                      </m:sub>
                    </m:sSub>
                    <m:d>
                      <m:dPr>
                        <m:ctrlPr>
                          <a:rPr lang="en-US" sz="2200" b="0" i="1" smtClean="0">
                            <a:solidFill>
                              <a:schemeClr val="tx1"/>
                            </a:solidFill>
                            <a:latin typeface="Cambria Math" panose="02040503050406030204" pitchFamily="18" charset="0"/>
                          </a:rPr>
                        </m:ctrlPr>
                      </m:dPr>
                      <m:e>
                        <m:r>
                          <a:rPr lang="en-US" sz="2200" b="0" i="1" smtClean="0">
                            <a:solidFill>
                              <a:schemeClr val="tx1"/>
                            </a:solidFill>
                            <a:latin typeface="Cambria Math" panose="02040503050406030204" pitchFamily="18" charset="0"/>
                          </a:rPr>
                          <m:t>𝑖</m:t>
                        </m:r>
                        <m:sSup>
                          <m:sSupPr>
                            <m:ctrlPr>
                              <a:rPr lang="en-US" sz="2200" b="0" i="1" smtClean="0">
                                <a:solidFill>
                                  <a:schemeClr val="tx1"/>
                                </a:solidFill>
                                <a:latin typeface="Cambria Math" panose="02040503050406030204" pitchFamily="18" charset="0"/>
                              </a:rPr>
                            </m:ctrlPr>
                          </m:sSupPr>
                          <m:e>
                            <m:r>
                              <a:rPr lang="en-US" sz="2200" b="0" i="1" smtClean="0">
                                <a:solidFill>
                                  <a:schemeClr val="tx1"/>
                                </a:solidFill>
                                <a:latin typeface="Cambria Math" panose="02040503050406030204" pitchFamily="18" charset="0"/>
                              </a:rPr>
                              <m:t>𝑑</m:t>
                            </m:r>
                          </m:e>
                          <m:sup>
                            <m:r>
                              <a:rPr lang="en-US" sz="2200" b="0" i="1" smtClean="0">
                                <a:solidFill>
                                  <a:schemeClr val="tx1"/>
                                </a:solidFill>
                                <a:latin typeface="Cambria Math" panose="02040503050406030204" pitchFamily="18" charset="0"/>
                              </a:rPr>
                              <m:t>∗</m:t>
                            </m:r>
                          </m:sup>
                        </m:sSup>
                        <m:r>
                          <a:rPr lang="en-US" sz="2200" b="0" i="1" smtClean="0">
                            <a:solidFill>
                              <a:schemeClr val="tx1"/>
                            </a:solidFill>
                            <a:latin typeface="Cambria Math" panose="02040503050406030204" pitchFamily="18" charset="0"/>
                          </a:rPr>
                          <m:t>,⋅</m:t>
                        </m:r>
                      </m:e>
                    </m:d>
                    <m:r>
                      <a:rPr lang="en-US" sz="2200" b="0" i="1" smtClean="0">
                        <a:solidFill>
                          <a:schemeClr val="tx1"/>
                        </a:solidFill>
                        <a:latin typeface="Cambria Math" panose="02040503050406030204" pitchFamily="18" charset="0"/>
                      </a:rPr>
                      <m:t>=</m:t>
                    </m:r>
                    <m:sSub>
                      <m:sSubPr>
                        <m:ctrlPr>
                          <a:rPr lang="en-US" sz="2200" b="0" i="1" smtClean="0">
                            <a:solidFill>
                              <a:schemeClr val="tx1"/>
                            </a:solidFill>
                            <a:latin typeface="Cambria Math" panose="02040503050406030204" pitchFamily="18" charset="0"/>
                          </a:rPr>
                        </m:ctrlPr>
                      </m:sSubPr>
                      <m:e>
                        <m:r>
                          <a:rPr lang="en-US" sz="2200" b="0" i="1" smtClean="0">
                            <a:solidFill>
                              <a:schemeClr val="tx1"/>
                            </a:solidFill>
                            <a:latin typeface="Cambria Math" panose="02040503050406030204" pitchFamily="18" charset="0"/>
                          </a:rPr>
                          <m:t>𝑃</m:t>
                        </m:r>
                      </m:e>
                      <m:sub>
                        <m:r>
                          <a:rPr lang="en-US" sz="2200" b="0" i="1" smtClean="0">
                            <a:solidFill>
                              <a:schemeClr val="tx1"/>
                            </a:solidFill>
                            <a:latin typeface="Cambria Math" panose="02040503050406030204" pitchFamily="18" charset="0"/>
                          </a:rPr>
                          <m:t>1</m:t>
                        </m:r>
                      </m:sub>
                    </m:sSub>
                    <m:r>
                      <a:rPr lang="en-US" sz="2200" b="0" i="1" smtClean="0">
                        <a:solidFill>
                          <a:schemeClr val="tx1"/>
                        </a:solidFill>
                        <a:latin typeface="Cambria Math" panose="02040503050406030204" pitchFamily="18" charset="0"/>
                      </a:rPr>
                      <m:t>(</m:t>
                    </m:r>
                    <m:r>
                      <a:rPr lang="en-US" sz="2200" b="0" i="1" smtClean="0">
                        <a:solidFill>
                          <a:schemeClr val="tx1"/>
                        </a:solidFill>
                        <a:latin typeface="Cambria Math" panose="02040503050406030204" pitchFamily="18" charset="0"/>
                      </a:rPr>
                      <m:t>𝑖</m:t>
                    </m:r>
                    <m:sSup>
                      <m:sSupPr>
                        <m:ctrlPr>
                          <a:rPr lang="en-US" sz="2200" b="0" i="1" smtClean="0">
                            <a:solidFill>
                              <a:schemeClr val="tx1"/>
                            </a:solidFill>
                            <a:latin typeface="Cambria Math" panose="02040503050406030204" pitchFamily="18" charset="0"/>
                          </a:rPr>
                        </m:ctrlPr>
                      </m:sSupPr>
                      <m:e>
                        <m:r>
                          <a:rPr lang="en-US" sz="2200" b="0" i="1" smtClean="0">
                            <a:solidFill>
                              <a:schemeClr val="tx1"/>
                            </a:solidFill>
                            <a:latin typeface="Cambria Math" panose="02040503050406030204" pitchFamily="18" charset="0"/>
                          </a:rPr>
                          <m:t>𝑑</m:t>
                        </m:r>
                      </m:e>
                      <m:sup>
                        <m:r>
                          <a:rPr lang="en-US" sz="2200" b="0" i="1" smtClean="0">
                            <a:solidFill>
                              <a:schemeClr val="tx1"/>
                            </a:solidFill>
                            <a:latin typeface="Cambria Math" panose="02040503050406030204" pitchFamily="18" charset="0"/>
                          </a:rPr>
                          <m:t>∗</m:t>
                        </m:r>
                      </m:sup>
                    </m:sSup>
                    <m:r>
                      <a:rPr lang="en-US" sz="2200" b="0" i="1" smtClean="0">
                        <a:solidFill>
                          <a:schemeClr val="tx1"/>
                        </a:solidFill>
                        <a:latin typeface="Cambria Math" panose="02040503050406030204" pitchFamily="18" charset="0"/>
                      </a:rPr>
                      <m:t>,⋅)</m:t>
                    </m:r>
                  </m:oMath>
                </a14:m>
                <a:endParaRPr lang="en-US" sz="2200" dirty="0" smtClean="0">
                  <a:solidFill>
                    <a:schemeClr val="tx1"/>
                  </a:solidFill>
                </a:endParaRPr>
              </a:p>
              <a:p>
                <a:pPr algn="ctr"/>
                <a:r>
                  <a:rPr lang="en-US" sz="2200" dirty="0">
                    <a:solidFill>
                      <a:schemeClr val="tx1"/>
                    </a:solidFill>
                  </a:rPr>
                  <a:t>t</a:t>
                </a:r>
                <a:r>
                  <a:rPr lang="en-US" sz="2200" dirty="0" smtClean="0">
                    <a:solidFill>
                      <a:schemeClr val="tx1"/>
                    </a:solidFill>
                  </a:rPr>
                  <a:t>hen adv cannot distinguish between left and right worlds </a:t>
                </a:r>
                <a:endParaRPr lang="en-US" sz="2200" dirty="0">
                  <a:solidFill>
                    <a:schemeClr val="tx1"/>
                  </a:solidFill>
                </a:endParaRPr>
              </a:p>
            </p:txBody>
          </p:sp>
        </mc:Choice>
        <mc:Fallback xmlns="">
          <p:sp>
            <p:nvSpPr>
              <p:cNvPr id="96" name="Rounded Rectangle 95"/>
              <p:cNvSpPr>
                <a:spLocks noRot="1" noChangeAspect="1" noMove="1" noResize="1" noEditPoints="1" noAdjustHandles="1" noChangeArrowheads="1" noChangeShapeType="1" noTextEdit="1"/>
              </p:cNvSpPr>
              <p:nvPr/>
            </p:nvSpPr>
            <p:spPr>
              <a:xfrm>
                <a:off x="981235" y="1118250"/>
                <a:ext cx="7333929" cy="1086913"/>
              </a:xfrm>
              <a:prstGeom prst="roundRect">
                <a:avLst/>
              </a:prstGeom>
              <a:blipFill rotWithShape="0">
                <a:blip r:embed="rId21"/>
                <a:stretch>
                  <a:fillRect/>
                </a:stretch>
              </a:blipFill>
              <a:ln>
                <a:solidFill>
                  <a:schemeClr val="accent1">
                    <a:shade val="95000"/>
                    <a:satMod val="105000"/>
                  </a:schemeClr>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7" name="Rounded Rectangle 96"/>
              <p:cNvSpPr/>
              <p:nvPr/>
            </p:nvSpPr>
            <p:spPr>
              <a:xfrm>
                <a:off x="961819" y="4572147"/>
                <a:ext cx="7305009" cy="1563999"/>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Arial" panose="020B0604020202020204" pitchFamily="34" charset="0"/>
                  <a:buChar char="•"/>
                </a:pPr>
                <a:r>
                  <a:rPr lang="en-US" sz="2200" dirty="0" smtClean="0">
                    <a:solidFill>
                      <a:schemeClr val="tx1"/>
                    </a:solidFill>
                  </a:rPr>
                  <a:t>VBB obfuscation reveals nothing beyond input/output</a:t>
                </a:r>
              </a:p>
              <a:p>
                <a:pPr marL="342900" indent="-342900">
                  <a:buFont typeface="Arial" panose="020B0604020202020204" pitchFamily="34" charset="0"/>
                  <a:buChar char="•"/>
                </a:pPr>
                <a:r>
                  <a:rPr lang="en-US" sz="2200" dirty="0">
                    <a:solidFill>
                      <a:schemeClr val="tx1"/>
                    </a:solidFill>
                  </a:rPr>
                  <a:t> </a:t>
                </a:r>
                <a:r>
                  <a:rPr lang="en-US" sz="2200" dirty="0" smtClean="0">
                    <a:solidFill>
                      <a:schemeClr val="tx1"/>
                    </a:solidFill>
                  </a:rPr>
                  <a:t>               reveal nothing about </a:t>
                </a:r>
                <a14:m>
                  <m:oMath xmlns:m="http://schemas.openxmlformats.org/officeDocument/2006/math">
                    <m:r>
                      <a:rPr lang="en-US" sz="2200" b="0" i="1" smtClean="0">
                        <a:solidFill>
                          <a:schemeClr val="tx1"/>
                        </a:solidFill>
                        <a:latin typeface="Cambria Math" panose="02040503050406030204" pitchFamily="18" charset="0"/>
                      </a:rPr>
                      <m:t>(</m:t>
                    </m:r>
                    <m:sSub>
                      <m:sSubPr>
                        <m:ctrlPr>
                          <a:rPr lang="en-US" sz="2200" b="0" i="1" smtClean="0">
                            <a:solidFill>
                              <a:schemeClr val="tx1"/>
                            </a:solidFill>
                            <a:latin typeface="Cambria Math" panose="02040503050406030204" pitchFamily="18" charset="0"/>
                          </a:rPr>
                        </m:ctrlPr>
                      </m:sSubPr>
                      <m:e>
                        <m:r>
                          <a:rPr lang="en-US" sz="2200" b="0" i="1" smtClean="0">
                            <a:solidFill>
                              <a:schemeClr val="tx1"/>
                            </a:solidFill>
                            <a:latin typeface="Cambria Math" panose="02040503050406030204" pitchFamily="18" charset="0"/>
                          </a:rPr>
                          <m:t>𝑥</m:t>
                        </m:r>
                      </m:e>
                      <m:sub>
                        <m:r>
                          <a:rPr lang="en-US" sz="2200" b="0" i="1" smtClean="0">
                            <a:solidFill>
                              <a:schemeClr val="tx1"/>
                            </a:solidFill>
                            <a:latin typeface="Cambria Math" panose="02040503050406030204" pitchFamily="18" charset="0"/>
                          </a:rPr>
                          <m:t>𝑏</m:t>
                        </m:r>
                      </m:sub>
                    </m:sSub>
                    <m:r>
                      <a:rPr lang="en-US" sz="2200" b="0" i="1" smtClean="0">
                        <a:solidFill>
                          <a:schemeClr val="tx1"/>
                        </a:solidFill>
                        <a:latin typeface="Cambria Math" panose="02040503050406030204" pitchFamily="18" charset="0"/>
                      </a:rPr>
                      <m:t>,</m:t>
                    </m:r>
                    <m:sSub>
                      <m:sSubPr>
                        <m:ctrlPr>
                          <a:rPr lang="en-US" sz="2200" b="0" i="1" smtClean="0">
                            <a:solidFill>
                              <a:schemeClr val="tx1"/>
                            </a:solidFill>
                            <a:latin typeface="Cambria Math" panose="02040503050406030204" pitchFamily="18" charset="0"/>
                          </a:rPr>
                        </m:ctrlPr>
                      </m:sSubPr>
                      <m:e>
                        <m:r>
                          <a:rPr lang="en-US" sz="2200" b="0" i="1" smtClean="0">
                            <a:solidFill>
                              <a:schemeClr val="tx1"/>
                            </a:solidFill>
                            <a:latin typeface="Cambria Math" panose="02040503050406030204" pitchFamily="18" charset="0"/>
                          </a:rPr>
                          <m:t>𝑦</m:t>
                        </m:r>
                      </m:e>
                      <m:sub>
                        <m:r>
                          <a:rPr lang="en-US" sz="2200" b="0" i="1" smtClean="0">
                            <a:solidFill>
                              <a:schemeClr val="tx1"/>
                            </a:solidFill>
                            <a:latin typeface="Cambria Math" panose="02040503050406030204" pitchFamily="18" charset="0"/>
                          </a:rPr>
                          <m:t>𝑏</m:t>
                        </m:r>
                      </m:sub>
                    </m:sSub>
                    <m:r>
                      <a:rPr lang="en-US" sz="2200" b="0" i="1" smtClean="0">
                        <a:solidFill>
                          <a:schemeClr val="tx1"/>
                        </a:solidFill>
                        <a:latin typeface="Cambria Math" panose="02040503050406030204" pitchFamily="18" charset="0"/>
                      </a:rPr>
                      <m:t>)</m:t>
                    </m:r>
                  </m:oMath>
                </a14:m>
                <a:r>
                  <a:rPr lang="en-US" sz="2200" dirty="0" smtClean="0">
                    <a:solidFill>
                      <a:schemeClr val="tx1"/>
                    </a:solidFill>
                  </a:rPr>
                  <a:t> </a:t>
                </a:r>
              </a:p>
              <a:p>
                <a:pPr marL="342900" indent="-342900">
                  <a:buFont typeface="Arial" panose="020B0604020202020204" pitchFamily="34" charset="0"/>
                  <a:buChar char="•"/>
                </a:pPr>
                <a:r>
                  <a:rPr lang="en-US" sz="2200" dirty="0" smtClean="0">
                    <a:solidFill>
                      <a:schemeClr val="tx1"/>
                    </a:solidFill>
                  </a:rPr>
                  <a:t>By </a:t>
                </a:r>
                <a:r>
                  <a:rPr lang="en-US" sz="2200" dirty="0" err="1" smtClean="0">
                    <a:solidFill>
                      <a:schemeClr val="tx1"/>
                    </a:solidFill>
                  </a:rPr>
                  <a:t>unforgeability</a:t>
                </a:r>
                <a:r>
                  <a:rPr lang="en-US" sz="2200" dirty="0" smtClean="0">
                    <a:solidFill>
                      <a:schemeClr val="tx1"/>
                    </a:solidFill>
                  </a:rPr>
                  <a:t>, </a:t>
                </a:r>
                <a:r>
                  <a:rPr lang="en-US" sz="2200" dirty="0" err="1" smtClean="0">
                    <a:solidFill>
                      <a:schemeClr val="tx1"/>
                    </a:solidFill>
                  </a:rPr>
                  <a:t>adv</a:t>
                </a:r>
                <a:r>
                  <a:rPr lang="en-US" sz="2200" dirty="0" smtClean="0">
                    <a:solidFill>
                      <a:schemeClr val="tx1"/>
                    </a:solidFill>
                  </a:rPr>
                  <a:t> cannot query </a:t>
                </a:r>
                <a14:m>
                  <m:oMath xmlns:m="http://schemas.openxmlformats.org/officeDocument/2006/math">
                    <m:sSub>
                      <m:sSubPr>
                        <m:ctrlPr>
                          <a:rPr lang="en-US" sz="2200" b="0" i="1" smtClean="0">
                            <a:solidFill>
                              <a:schemeClr val="tx1"/>
                            </a:solidFill>
                            <a:latin typeface="Cambria Math" panose="02040503050406030204" pitchFamily="18" charset="0"/>
                          </a:rPr>
                        </m:ctrlPr>
                      </m:sSubPr>
                      <m:e>
                        <m:r>
                          <a:rPr lang="en-US" sz="2200" b="0" i="1" smtClean="0">
                            <a:solidFill>
                              <a:schemeClr val="tx1"/>
                            </a:solidFill>
                            <a:latin typeface="Cambria Math" panose="02040503050406030204" pitchFamily="18" charset="0"/>
                          </a:rPr>
                          <m:t>𝑃</m:t>
                        </m:r>
                      </m:e>
                      <m:sub>
                        <m:r>
                          <a:rPr lang="en-US" sz="2200" b="0" i="1" smtClean="0">
                            <a:solidFill>
                              <a:schemeClr val="tx1"/>
                            </a:solidFill>
                            <a:latin typeface="Cambria Math" panose="02040503050406030204" pitchFamily="18" charset="0"/>
                          </a:rPr>
                          <m:t>𝑏</m:t>
                        </m:r>
                      </m:sub>
                    </m:sSub>
                  </m:oMath>
                </a14:m>
                <a:r>
                  <a:rPr lang="en-US" sz="2200" dirty="0" smtClean="0">
                    <a:solidFill>
                      <a:schemeClr val="tx1"/>
                    </a:solidFill>
                  </a:rPr>
                  <a:t> for honest </a:t>
                </a:r>
                <a14:m>
                  <m:oMath xmlns:m="http://schemas.openxmlformats.org/officeDocument/2006/math">
                    <m:r>
                      <a:rPr lang="en-US" sz="2200" b="0" i="1" smtClean="0">
                        <a:solidFill>
                          <a:schemeClr val="tx1"/>
                        </a:solidFill>
                        <a:latin typeface="Cambria Math" panose="02040503050406030204" pitchFamily="18" charset="0"/>
                      </a:rPr>
                      <m:t>𝑖𝑑</m:t>
                    </m:r>
                  </m:oMath>
                </a14:m>
                <a:endParaRPr lang="en-US" sz="2200" dirty="0" smtClean="0">
                  <a:solidFill>
                    <a:schemeClr val="tx1"/>
                  </a:solidFill>
                </a:endParaRPr>
              </a:p>
              <a:p>
                <a:pPr marL="342900" indent="-342900">
                  <a:buFont typeface="Arial" panose="020B0604020202020204" pitchFamily="34" charset="0"/>
                  <a:buChar char="•"/>
                </a:pPr>
                <a:r>
                  <a:rPr lang="en-US" sz="2200" dirty="0" smtClean="0">
                    <a:solidFill>
                      <a:schemeClr val="tx1"/>
                    </a:solidFill>
                  </a:rPr>
                  <a:t>Some issues due to malleability……</a:t>
                </a:r>
                <a:endParaRPr lang="en-US" sz="2200" dirty="0" smtClean="0">
                  <a:solidFill>
                    <a:schemeClr val="tx1"/>
                  </a:solidFill>
                </a:endParaRPr>
              </a:p>
            </p:txBody>
          </p:sp>
        </mc:Choice>
        <mc:Fallback>
          <p:sp>
            <p:nvSpPr>
              <p:cNvPr id="97" name="Rounded Rectangle 96"/>
              <p:cNvSpPr>
                <a:spLocks noRot="1" noChangeAspect="1" noMove="1" noResize="1" noEditPoints="1" noAdjustHandles="1" noChangeArrowheads="1" noChangeShapeType="1" noTextEdit="1"/>
              </p:cNvSpPr>
              <p:nvPr/>
            </p:nvSpPr>
            <p:spPr>
              <a:xfrm>
                <a:off x="961819" y="4572147"/>
                <a:ext cx="7305009" cy="1563999"/>
              </a:xfrm>
              <a:prstGeom prst="roundRect">
                <a:avLst/>
              </a:prstGeom>
              <a:blipFill rotWithShape="0">
                <a:blip r:embed="rId2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8" name="Oval 97"/>
              <p:cNvSpPr/>
              <p:nvPr/>
            </p:nvSpPr>
            <p:spPr>
              <a:xfrm>
                <a:off x="1493706" y="5002245"/>
                <a:ext cx="439834" cy="424415"/>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200" b="1" i="1" smtClean="0">
                          <a:solidFill>
                            <a:schemeClr val="bg1"/>
                          </a:solidFill>
                          <a:latin typeface="Cambria Math" panose="02040503050406030204" pitchFamily="18" charset="0"/>
                        </a:rPr>
                        <m:t> </m:t>
                      </m:r>
                      <m:sSub>
                        <m:sSubPr>
                          <m:ctrlPr>
                            <a:rPr lang="en-US" sz="2200" b="1" i="1" smtClean="0">
                              <a:solidFill>
                                <a:schemeClr val="bg1"/>
                              </a:solidFill>
                              <a:latin typeface="Cambria Math" panose="02040503050406030204" pitchFamily="18" charset="0"/>
                            </a:rPr>
                          </m:ctrlPr>
                        </m:sSubPr>
                        <m:e>
                          <m:r>
                            <a:rPr lang="en-US" sz="2200" b="1" i="1" smtClean="0">
                              <a:solidFill>
                                <a:schemeClr val="bg1"/>
                              </a:solidFill>
                              <a:latin typeface="Cambria Math" panose="02040503050406030204" pitchFamily="18" charset="0"/>
                            </a:rPr>
                            <m:t>𝒙</m:t>
                          </m:r>
                        </m:e>
                        <m:sub>
                          <m:r>
                            <a:rPr lang="en-US" sz="2200" b="1" i="1" smtClean="0">
                              <a:solidFill>
                                <a:schemeClr val="bg1"/>
                              </a:solidFill>
                              <a:latin typeface="Cambria Math" panose="02040503050406030204" pitchFamily="18" charset="0"/>
                            </a:rPr>
                            <m:t>𝒃</m:t>
                          </m:r>
                        </m:sub>
                      </m:sSub>
                    </m:oMath>
                  </m:oMathPara>
                </a14:m>
                <a:endParaRPr lang="en-US" sz="2200" b="1" dirty="0">
                  <a:solidFill>
                    <a:schemeClr val="bg1"/>
                  </a:solidFill>
                </a:endParaRPr>
              </a:p>
            </p:txBody>
          </p:sp>
        </mc:Choice>
        <mc:Fallback>
          <p:sp>
            <p:nvSpPr>
              <p:cNvPr id="98" name="Oval 97"/>
              <p:cNvSpPr>
                <a:spLocks noRot="1" noChangeAspect="1" noMove="1" noResize="1" noEditPoints="1" noAdjustHandles="1" noChangeArrowheads="1" noChangeShapeType="1" noTextEdit="1"/>
              </p:cNvSpPr>
              <p:nvPr/>
            </p:nvSpPr>
            <p:spPr>
              <a:xfrm>
                <a:off x="1493706" y="5002245"/>
                <a:ext cx="439834" cy="424415"/>
              </a:xfrm>
              <a:prstGeom prst="ellipse">
                <a:avLst/>
              </a:prstGeom>
              <a:blipFill rotWithShape="0">
                <a:blip r:embed="rId23"/>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9" name="Oval 98"/>
              <p:cNvSpPr/>
              <p:nvPr/>
            </p:nvSpPr>
            <p:spPr>
              <a:xfrm>
                <a:off x="2063911" y="5018076"/>
                <a:ext cx="449880" cy="409609"/>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sz="2200" b="1" i="1" smtClean="0">
                              <a:solidFill>
                                <a:schemeClr val="bg1"/>
                              </a:solidFill>
                              <a:latin typeface="Cambria Math" panose="02040503050406030204" pitchFamily="18" charset="0"/>
                            </a:rPr>
                          </m:ctrlPr>
                        </m:sSubPr>
                        <m:e>
                          <m:r>
                            <a:rPr lang="en-US" sz="2200" b="1" i="1" smtClean="0">
                              <a:solidFill>
                                <a:schemeClr val="bg1"/>
                              </a:solidFill>
                              <a:latin typeface="Cambria Math" panose="02040503050406030204" pitchFamily="18" charset="0"/>
                            </a:rPr>
                            <m:t>  </m:t>
                          </m:r>
                          <m:r>
                            <a:rPr lang="en-US" sz="2200" b="1" i="1" smtClean="0">
                              <a:solidFill>
                                <a:schemeClr val="bg1"/>
                              </a:solidFill>
                              <a:latin typeface="Cambria Math" panose="02040503050406030204" pitchFamily="18" charset="0"/>
                            </a:rPr>
                            <m:t>𝒚</m:t>
                          </m:r>
                        </m:e>
                        <m:sub>
                          <m:r>
                            <a:rPr lang="en-US" sz="2200" b="1" i="1" smtClean="0">
                              <a:solidFill>
                                <a:schemeClr val="bg1"/>
                              </a:solidFill>
                              <a:latin typeface="Cambria Math" panose="02040503050406030204" pitchFamily="18" charset="0"/>
                            </a:rPr>
                            <m:t>𝒃</m:t>
                          </m:r>
                        </m:sub>
                      </m:sSub>
                    </m:oMath>
                  </m:oMathPara>
                </a14:m>
                <a:endParaRPr lang="en-US" sz="2200" b="1" dirty="0">
                  <a:solidFill>
                    <a:schemeClr val="bg1"/>
                  </a:solidFill>
                </a:endParaRPr>
              </a:p>
            </p:txBody>
          </p:sp>
        </mc:Choice>
        <mc:Fallback>
          <p:sp>
            <p:nvSpPr>
              <p:cNvPr id="99" name="Oval 98"/>
              <p:cNvSpPr>
                <a:spLocks noRot="1" noChangeAspect="1" noMove="1" noResize="1" noEditPoints="1" noAdjustHandles="1" noChangeArrowheads="1" noChangeShapeType="1" noTextEdit="1"/>
              </p:cNvSpPr>
              <p:nvPr/>
            </p:nvSpPr>
            <p:spPr>
              <a:xfrm>
                <a:off x="2063911" y="5018076"/>
                <a:ext cx="449880" cy="409609"/>
              </a:xfrm>
              <a:prstGeom prst="ellipse">
                <a:avLst/>
              </a:prstGeom>
              <a:blipFill rotWithShape="0">
                <a:blip r:embed="rId24"/>
                <a:stretch>
                  <a:fillRect/>
                </a:stretch>
              </a:blipFill>
              <a:ln w="28575">
                <a:solidFill>
                  <a:srgbClr val="C00000"/>
                </a:solidFill>
              </a:ln>
            </p:spPr>
            <p:txBody>
              <a:bodyPr/>
              <a:lstStyle/>
              <a:p>
                <a:r>
                  <a:rPr lang="en-US">
                    <a:noFill/>
                  </a:rPr>
                  <a:t> </a:t>
                </a:r>
              </a:p>
            </p:txBody>
          </p:sp>
        </mc:Fallback>
      </mc:AlternateContent>
      <p:grpSp>
        <p:nvGrpSpPr>
          <p:cNvPr id="100" name="Group 99"/>
          <p:cNvGrpSpPr/>
          <p:nvPr/>
        </p:nvGrpSpPr>
        <p:grpSpPr>
          <a:xfrm>
            <a:off x="719087" y="4396985"/>
            <a:ext cx="8094125" cy="2389948"/>
            <a:chOff x="715277" y="4369734"/>
            <a:chExt cx="8094125" cy="2389948"/>
          </a:xfrm>
        </p:grpSpPr>
        <p:cxnSp>
          <p:nvCxnSpPr>
            <p:cNvPr id="101" name="Straight Arrow Connector 100"/>
            <p:cNvCxnSpPr/>
            <p:nvPr/>
          </p:nvCxnSpPr>
          <p:spPr>
            <a:xfrm flipV="1">
              <a:off x="1307942" y="5856230"/>
              <a:ext cx="538814" cy="732022"/>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02" name="Straight Arrow Connector 101"/>
            <p:cNvCxnSpPr/>
            <p:nvPr/>
          </p:nvCxnSpPr>
          <p:spPr>
            <a:xfrm flipH="1" flipV="1">
              <a:off x="2597612" y="5856229"/>
              <a:ext cx="614722" cy="78160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03" name="Straight Connector 102"/>
            <p:cNvCxnSpPr/>
            <p:nvPr/>
          </p:nvCxnSpPr>
          <p:spPr>
            <a:xfrm>
              <a:off x="4648200" y="4369734"/>
              <a:ext cx="3810" cy="2268101"/>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04" name="Straight Arrow Connector 103"/>
            <p:cNvCxnSpPr/>
            <p:nvPr/>
          </p:nvCxnSpPr>
          <p:spPr>
            <a:xfrm flipV="1">
              <a:off x="5946376" y="5856230"/>
              <a:ext cx="492883" cy="72739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05" name="Straight Arrow Connector 104"/>
            <p:cNvCxnSpPr/>
            <p:nvPr/>
          </p:nvCxnSpPr>
          <p:spPr>
            <a:xfrm flipH="1" flipV="1">
              <a:off x="7144396" y="5856229"/>
              <a:ext cx="520410" cy="672621"/>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grpSp>
          <p:nvGrpSpPr>
            <p:cNvPr id="106" name="Group 105"/>
            <p:cNvGrpSpPr/>
            <p:nvPr/>
          </p:nvGrpSpPr>
          <p:grpSpPr>
            <a:xfrm>
              <a:off x="3132355" y="4889404"/>
              <a:ext cx="1170023" cy="745750"/>
              <a:chOff x="3132355" y="2329084"/>
              <a:chExt cx="1170023" cy="745750"/>
            </a:xfrm>
          </p:grpSpPr>
          <mc:AlternateContent xmlns:mc="http://schemas.openxmlformats.org/markup-compatibility/2006" xmlns:a14="http://schemas.microsoft.com/office/drawing/2010/main">
            <mc:Choice Requires="a14">
              <p:sp>
                <p:nvSpPr>
                  <p:cNvPr id="127" name="TextBox 126"/>
                  <p:cNvSpPr txBox="1"/>
                  <p:nvPr/>
                </p:nvSpPr>
                <p:spPr>
                  <a:xfrm>
                    <a:off x="3622192" y="2613169"/>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127" name="TextBox 126"/>
                  <p:cNvSpPr txBox="1">
                    <a:spLocks noRot="1" noChangeAspect="1" noMove="1" noResize="1" noEditPoints="1" noAdjustHandles="1" noChangeArrowheads="1" noChangeShapeType="1" noTextEdit="1"/>
                  </p:cNvSpPr>
                  <p:nvPr/>
                </p:nvSpPr>
                <p:spPr>
                  <a:xfrm>
                    <a:off x="3622192" y="2613169"/>
                    <a:ext cx="680186" cy="461665"/>
                  </a:xfrm>
                  <a:prstGeom prst="rect">
                    <a:avLst/>
                  </a:prstGeom>
                  <a:blipFill rotWithShape="0">
                    <a:blip r:embed="rId25"/>
                    <a:stretch>
                      <a:fillRect/>
                    </a:stretch>
                  </a:blipFill>
                </p:spPr>
                <p:txBody>
                  <a:bodyPr/>
                  <a:lstStyle/>
                  <a:p>
                    <a:r>
                      <a:rPr lang="en-US">
                        <a:noFill/>
                      </a:rPr>
                      <a:t> </a:t>
                    </a:r>
                  </a:p>
                </p:txBody>
              </p:sp>
            </mc:Fallback>
          </mc:AlternateContent>
          <p:grpSp>
            <p:nvGrpSpPr>
              <p:cNvPr id="128" name="Group 127"/>
              <p:cNvGrpSpPr/>
              <p:nvPr/>
            </p:nvGrpSpPr>
            <p:grpSpPr>
              <a:xfrm>
                <a:off x="3132355" y="2329084"/>
                <a:ext cx="829196" cy="724970"/>
                <a:chOff x="2944236" y="4046319"/>
                <a:chExt cx="829196" cy="724970"/>
              </a:xfrm>
            </p:grpSpPr>
            <p:pic>
              <p:nvPicPr>
                <p:cNvPr id="129" name="Picture 2" descr="C:\Users\elette\AppData\Local\Microsoft\Windows\Temporary Internet Files\Content.IE5\ZP3ZWNWF\MC900434865[1].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130"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131"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p:grpSp>
          <p:nvGrpSpPr>
            <p:cNvPr id="107" name="Group 106"/>
            <p:cNvGrpSpPr/>
            <p:nvPr/>
          </p:nvGrpSpPr>
          <p:grpSpPr>
            <a:xfrm>
              <a:off x="6063847" y="4925813"/>
              <a:ext cx="1439662" cy="929789"/>
              <a:chOff x="6029339" y="4135835"/>
              <a:chExt cx="2486323" cy="1843056"/>
            </a:xfrm>
          </p:grpSpPr>
          <p:sp>
            <p:nvSpPr>
              <p:cNvPr id="124" name="Freeform 32"/>
              <p:cNvSpPr>
                <a:spLocks/>
              </p:cNvSpPr>
              <p:nvPr/>
            </p:nvSpPr>
            <p:spPr bwMode="auto">
              <a:xfrm rot="21080902">
                <a:off x="7555256" y="4135835"/>
                <a:ext cx="438726" cy="538489"/>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125" name="Freeform 33"/>
              <p:cNvSpPr>
                <a:spLocks/>
              </p:cNvSpPr>
              <p:nvPr/>
            </p:nvSpPr>
            <p:spPr bwMode="auto">
              <a:xfrm rot="1036991">
                <a:off x="6561945" y="4157008"/>
                <a:ext cx="419451" cy="496143"/>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pic>
            <p:nvPicPr>
              <p:cNvPr id="126" name="Picture 12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029339" y="4318234"/>
                <a:ext cx="2486323" cy="1660657"/>
              </a:xfrm>
              <a:prstGeom prst="rect">
                <a:avLst/>
              </a:prstGeom>
            </p:spPr>
          </p:pic>
        </p:grpSp>
        <mc:AlternateContent xmlns:mc="http://schemas.openxmlformats.org/markup-compatibility/2006" xmlns:a14="http://schemas.microsoft.com/office/drawing/2010/main">
          <mc:Choice Requires="a14">
            <p:sp>
              <p:nvSpPr>
                <p:cNvPr id="108" name="Oval 107"/>
                <p:cNvSpPr/>
                <p:nvPr/>
              </p:nvSpPr>
              <p:spPr>
                <a:xfrm>
                  <a:off x="3138035" y="6123327"/>
                  <a:ext cx="524135" cy="493020"/>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b="1" i="1" smtClean="0">
                                <a:solidFill>
                                  <a:prstClr val="white">
                                    <a:lumMod val="85000"/>
                                  </a:prstClr>
                                </a:solidFill>
                                <a:latin typeface="Cambria Math" panose="02040503050406030204" pitchFamily="18" charset="0"/>
                              </a:rPr>
                            </m:ctrlPr>
                          </m:sSubPr>
                          <m:e>
                            <m:r>
                              <a:rPr lang="en-US" b="1" i="1" smtClean="0">
                                <a:solidFill>
                                  <a:prstClr val="white">
                                    <a:lumMod val="85000"/>
                                  </a:prstClr>
                                </a:solidFill>
                                <a:latin typeface="Cambria Math" panose="02040503050406030204" pitchFamily="18" charset="0"/>
                              </a:rPr>
                              <m:t>  </m:t>
                            </m:r>
                            <m:r>
                              <a:rPr lang="en-US" b="1" i="1" smtClean="0">
                                <a:solidFill>
                                  <a:prstClr val="white">
                                    <a:lumMod val="85000"/>
                                  </a:prstClr>
                                </a:solidFill>
                                <a:latin typeface="Cambria Math" panose="02040503050406030204" pitchFamily="18" charset="0"/>
                              </a:rPr>
                              <m:t>𝒙</m:t>
                            </m:r>
                          </m:e>
                          <m:sub>
                            <m:r>
                              <a:rPr lang="en-US" b="1" i="1" smtClean="0">
                                <a:solidFill>
                                  <a:prstClr val="white">
                                    <a:lumMod val="85000"/>
                                  </a:prstClr>
                                </a:solidFill>
                                <a:latin typeface="Cambria Math" panose="02040503050406030204" pitchFamily="18" charset="0"/>
                              </a:rPr>
                              <m:t>𝟎</m:t>
                            </m:r>
                          </m:sub>
                        </m:sSub>
                      </m:oMath>
                    </m:oMathPara>
                  </a14:m>
                  <a:endParaRPr lang="en-US" b="1" dirty="0">
                    <a:solidFill>
                      <a:prstClr val="white">
                        <a:lumMod val="85000"/>
                      </a:prstClr>
                    </a:solidFill>
                  </a:endParaRPr>
                </a:p>
              </p:txBody>
            </p:sp>
          </mc:Choice>
          <mc:Fallback xmlns="">
            <p:sp>
              <p:nvSpPr>
                <p:cNvPr id="108" name="Oval 107"/>
                <p:cNvSpPr>
                  <a:spLocks noRot="1" noChangeAspect="1" noMove="1" noResize="1" noEditPoints="1" noAdjustHandles="1" noChangeArrowheads="1" noChangeShapeType="1" noTextEdit="1"/>
                </p:cNvSpPr>
                <p:nvPr/>
              </p:nvSpPr>
              <p:spPr>
                <a:xfrm>
                  <a:off x="3138035" y="6123327"/>
                  <a:ext cx="524135" cy="493020"/>
                </a:xfrm>
                <a:prstGeom prst="ellipse">
                  <a:avLst/>
                </a:prstGeom>
                <a:blipFill rotWithShape="0">
                  <a:blip r:embed="rId26"/>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9" name="Oval 108"/>
                <p:cNvSpPr/>
                <p:nvPr/>
              </p:nvSpPr>
              <p:spPr>
                <a:xfrm>
                  <a:off x="7702456" y="6089887"/>
                  <a:ext cx="524135" cy="493020"/>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b="1" i="1" smtClean="0">
                                <a:solidFill>
                                  <a:prstClr val="white">
                                    <a:lumMod val="85000"/>
                                  </a:prstClr>
                                </a:solidFill>
                                <a:latin typeface="Cambria Math" panose="02040503050406030204" pitchFamily="18" charset="0"/>
                              </a:rPr>
                            </m:ctrlPr>
                          </m:sSubPr>
                          <m:e>
                            <m:r>
                              <a:rPr lang="en-US" b="1" i="1" smtClean="0">
                                <a:solidFill>
                                  <a:prstClr val="white">
                                    <a:lumMod val="85000"/>
                                  </a:prstClr>
                                </a:solidFill>
                                <a:latin typeface="Cambria Math" panose="02040503050406030204" pitchFamily="18" charset="0"/>
                              </a:rPr>
                              <m:t>  </m:t>
                            </m:r>
                            <m:r>
                              <a:rPr lang="en-US" b="1" i="1" smtClean="0">
                                <a:solidFill>
                                  <a:prstClr val="white">
                                    <a:lumMod val="85000"/>
                                  </a:prstClr>
                                </a:solidFill>
                                <a:latin typeface="Cambria Math" panose="02040503050406030204" pitchFamily="18" charset="0"/>
                              </a:rPr>
                              <m:t>𝒙</m:t>
                            </m:r>
                          </m:e>
                          <m:sub>
                            <m:r>
                              <a:rPr lang="en-US" b="1" i="1" smtClean="0">
                                <a:solidFill>
                                  <a:prstClr val="white">
                                    <a:lumMod val="85000"/>
                                  </a:prstClr>
                                </a:solidFill>
                                <a:latin typeface="Cambria Math" panose="02040503050406030204" pitchFamily="18" charset="0"/>
                              </a:rPr>
                              <m:t>𝟏</m:t>
                            </m:r>
                          </m:sub>
                        </m:sSub>
                      </m:oMath>
                    </m:oMathPara>
                  </a14:m>
                  <a:endParaRPr lang="en-US" b="1" dirty="0">
                    <a:solidFill>
                      <a:prstClr val="white">
                        <a:lumMod val="85000"/>
                      </a:prstClr>
                    </a:solidFill>
                  </a:endParaRPr>
                </a:p>
              </p:txBody>
            </p:sp>
          </mc:Choice>
          <mc:Fallback xmlns="">
            <p:sp>
              <p:nvSpPr>
                <p:cNvPr id="109" name="Oval 108"/>
                <p:cNvSpPr>
                  <a:spLocks noRot="1" noChangeAspect="1" noMove="1" noResize="1" noEditPoints="1" noAdjustHandles="1" noChangeArrowheads="1" noChangeShapeType="1" noTextEdit="1"/>
                </p:cNvSpPr>
                <p:nvPr/>
              </p:nvSpPr>
              <p:spPr>
                <a:xfrm>
                  <a:off x="7702456" y="6089887"/>
                  <a:ext cx="524135" cy="493020"/>
                </a:xfrm>
                <a:prstGeom prst="ellipse">
                  <a:avLst/>
                </a:prstGeom>
                <a:blipFill rotWithShape="0">
                  <a:blip r:embed="rId27"/>
                  <a:stretch>
                    <a:fillRect/>
                  </a:stretch>
                </a:blipFill>
                <a:ln w="28575">
                  <a:solidFill>
                    <a:srgbClr val="C00000"/>
                  </a:solidFill>
                </a:ln>
              </p:spPr>
              <p:txBody>
                <a:bodyPr/>
                <a:lstStyle/>
                <a:p>
                  <a:r>
                    <a:rPr lang="en-US">
                      <a:noFill/>
                    </a:rPr>
                    <a:t> </a:t>
                  </a:r>
                </a:p>
              </p:txBody>
            </p:sp>
          </mc:Fallback>
        </mc:AlternateContent>
        <p:grpSp>
          <p:nvGrpSpPr>
            <p:cNvPr id="110" name="Group 109"/>
            <p:cNvGrpSpPr/>
            <p:nvPr/>
          </p:nvGrpSpPr>
          <p:grpSpPr>
            <a:xfrm>
              <a:off x="1577350" y="4898080"/>
              <a:ext cx="1439663" cy="929789"/>
              <a:chOff x="1577350" y="2337760"/>
              <a:chExt cx="1439663" cy="929789"/>
            </a:xfrm>
          </p:grpSpPr>
          <p:pic>
            <p:nvPicPr>
              <p:cNvPr id="121" name="Picture 12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577350" y="2429777"/>
                <a:ext cx="1439663" cy="837772"/>
              </a:xfrm>
              <a:prstGeom prst="rect">
                <a:avLst/>
              </a:prstGeom>
            </p:spPr>
          </p:pic>
          <p:sp>
            <p:nvSpPr>
              <p:cNvPr id="122" name="Freeform 32"/>
              <p:cNvSpPr>
                <a:spLocks/>
              </p:cNvSpPr>
              <p:nvPr/>
            </p:nvSpPr>
            <p:spPr bwMode="auto">
              <a:xfrm rot="21080902">
                <a:off x="2460905" y="2337760"/>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123" name="Freeform 33"/>
              <p:cNvSpPr>
                <a:spLocks/>
              </p:cNvSpPr>
              <p:nvPr/>
            </p:nvSpPr>
            <p:spPr bwMode="auto">
              <a:xfrm rot="1036991">
                <a:off x="1885745" y="2348441"/>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mc:AlternateContent xmlns:mc="http://schemas.openxmlformats.org/markup-compatibility/2006" xmlns:a14="http://schemas.microsoft.com/office/drawing/2010/main">
          <mc:Choice Requires="a14">
            <p:sp>
              <p:nvSpPr>
                <p:cNvPr id="111" name="Rectangle 110"/>
                <p:cNvSpPr/>
                <p:nvPr/>
              </p:nvSpPr>
              <p:spPr>
                <a:xfrm>
                  <a:off x="715277" y="597185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𝟎</m:t>
                            </m:r>
                          </m:sub>
                        </m:sSub>
                      </m:oMath>
                    </m:oMathPara>
                  </a14:m>
                  <a:endParaRPr lang="en-US" sz="2200" b="1" dirty="0"/>
                </a:p>
              </p:txBody>
            </p:sp>
          </mc:Choice>
          <mc:Fallback xmlns="">
            <p:sp>
              <p:nvSpPr>
                <p:cNvPr id="111" name="Rectangle 110"/>
                <p:cNvSpPr>
                  <a:spLocks noRot="1" noChangeAspect="1" noMove="1" noResize="1" noEditPoints="1" noAdjustHandles="1" noChangeArrowheads="1" noChangeShapeType="1" noTextEdit="1"/>
                </p:cNvSpPr>
                <p:nvPr/>
              </p:nvSpPr>
              <p:spPr>
                <a:xfrm>
                  <a:off x="715277" y="5971856"/>
                  <a:ext cx="484359" cy="544559"/>
                </a:xfrm>
                <a:prstGeom prst="rect">
                  <a:avLst/>
                </a:prstGeom>
                <a:blipFill rotWithShape="0">
                  <a:blip r:embed="rId28"/>
                  <a:stretch>
                    <a:fillRect l="-8333"/>
                  </a:stretch>
                </a:blipFill>
                <a:ln w="28575">
                  <a:solidFill>
                    <a:srgbClr val="C00000"/>
                  </a:solid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2" name="Rectangle 111"/>
                <p:cNvSpPr/>
                <p:nvPr/>
              </p:nvSpPr>
              <p:spPr>
                <a:xfrm>
                  <a:off x="5323785" y="5975587"/>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𝟏</m:t>
                            </m:r>
                          </m:sub>
                        </m:sSub>
                      </m:oMath>
                    </m:oMathPara>
                  </a14:m>
                  <a:endParaRPr lang="en-US" sz="2200" b="1" dirty="0"/>
                </a:p>
              </p:txBody>
            </p:sp>
          </mc:Choice>
          <mc:Fallback xmlns="">
            <p:sp>
              <p:nvSpPr>
                <p:cNvPr id="112" name="Rectangle 111"/>
                <p:cNvSpPr>
                  <a:spLocks noRot="1" noChangeAspect="1" noMove="1" noResize="1" noEditPoints="1" noAdjustHandles="1" noChangeArrowheads="1" noChangeShapeType="1" noTextEdit="1"/>
                </p:cNvSpPr>
                <p:nvPr/>
              </p:nvSpPr>
              <p:spPr>
                <a:xfrm>
                  <a:off x="5323785" y="5975587"/>
                  <a:ext cx="484359" cy="544559"/>
                </a:xfrm>
                <a:prstGeom prst="rect">
                  <a:avLst/>
                </a:prstGeom>
                <a:blipFill rotWithShape="0">
                  <a:blip r:embed="rId29"/>
                  <a:stretch>
                    <a:fillRect l="-8333"/>
                  </a:stretch>
                </a:blipFill>
                <a:ln w="28575">
                  <a:solidFill>
                    <a:srgbClr val="C00000"/>
                  </a:solidFill>
                </a:ln>
                <a:effectLst/>
              </p:spPr>
              <p:txBody>
                <a:bodyPr/>
                <a:lstStyle/>
                <a:p>
                  <a:r>
                    <a:rPr lang="en-US">
                      <a:noFill/>
                    </a:rPr>
                    <a:t> </a:t>
                  </a:r>
                </a:p>
              </p:txBody>
            </p:sp>
          </mc:Fallback>
        </mc:AlternateContent>
        <p:grpSp>
          <p:nvGrpSpPr>
            <p:cNvPr id="113" name="Group 112"/>
            <p:cNvGrpSpPr/>
            <p:nvPr/>
          </p:nvGrpSpPr>
          <p:grpSpPr>
            <a:xfrm>
              <a:off x="7639379" y="4973561"/>
              <a:ext cx="1170023" cy="745750"/>
              <a:chOff x="7639379" y="2413241"/>
              <a:chExt cx="1170023" cy="745750"/>
            </a:xfrm>
          </p:grpSpPr>
          <mc:AlternateContent xmlns:mc="http://schemas.openxmlformats.org/markup-compatibility/2006" xmlns:a14="http://schemas.microsoft.com/office/drawing/2010/main">
            <mc:Choice Requires="a14">
              <p:sp>
                <p:nvSpPr>
                  <p:cNvPr id="116" name="TextBox 115"/>
                  <p:cNvSpPr txBox="1"/>
                  <p:nvPr/>
                </p:nvSpPr>
                <p:spPr>
                  <a:xfrm>
                    <a:off x="8129216" y="2697326"/>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116" name="TextBox 115"/>
                  <p:cNvSpPr txBox="1">
                    <a:spLocks noRot="1" noChangeAspect="1" noMove="1" noResize="1" noEditPoints="1" noAdjustHandles="1" noChangeArrowheads="1" noChangeShapeType="1" noTextEdit="1"/>
                  </p:cNvSpPr>
                  <p:nvPr/>
                </p:nvSpPr>
                <p:spPr>
                  <a:xfrm>
                    <a:off x="8129216" y="2697326"/>
                    <a:ext cx="680186" cy="461665"/>
                  </a:xfrm>
                  <a:prstGeom prst="rect">
                    <a:avLst/>
                  </a:prstGeom>
                  <a:blipFill rotWithShape="0">
                    <a:blip r:embed="rId30"/>
                    <a:stretch>
                      <a:fillRect/>
                    </a:stretch>
                  </a:blipFill>
                </p:spPr>
                <p:txBody>
                  <a:bodyPr/>
                  <a:lstStyle/>
                  <a:p>
                    <a:r>
                      <a:rPr lang="en-US">
                        <a:noFill/>
                      </a:rPr>
                      <a:t> </a:t>
                    </a:r>
                  </a:p>
                </p:txBody>
              </p:sp>
            </mc:Fallback>
          </mc:AlternateContent>
          <p:grpSp>
            <p:nvGrpSpPr>
              <p:cNvPr id="117" name="Group 116"/>
              <p:cNvGrpSpPr/>
              <p:nvPr/>
            </p:nvGrpSpPr>
            <p:grpSpPr>
              <a:xfrm>
                <a:off x="7639379" y="2413241"/>
                <a:ext cx="829196" cy="724970"/>
                <a:chOff x="2944236" y="4046319"/>
                <a:chExt cx="829196" cy="724970"/>
              </a:xfrm>
            </p:grpSpPr>
            <p:pic>
              <p:nvPicPr>
                <p:cNvPr id="118" name="Picture 2" descr="C:\Users\elette\AppData\Local\Microsoft\Windows\Temporary Internet Files\Content.IE5\ZP3ZWNWF\MC900434865[1].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119"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120"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mc:AlternateContent xmlns:mc="http://schemas.openxmlformats.org/markup-compatibility/2006" xmlns:a14="http://schemas.microsoft.com/office/drawing/2010/main">
          <mc:Choice Requires="a14">
            <p:sp>
              <p:nvSpPr>
                <p:cNvPr id="114" name="TextBox 113"/>
                <p:cNvSpPr txBox="1"/>
                <p:nvPr/>
              </p:nvSpPr>
              <p:spPr>
                <a:xfrm>
                  <a:off x="3559250" y="6298017"/>
                  <a:ext cx="5486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𝑖𝑑</m:t>
                        </m:r>
                      </m:oMath>
                    </m:oMathPara>
                  </a14:m>
                  <a:endParaRPr lang="en-US" sz="2000" dirty="0">
                    <a:solidFill>
                      <a:srgbClr val="008000"/>
                    </a:solidFill>
                  </a:endParaRPr>
                </a:p>
              </p:txBody>
            </p:sp>
          </mc:Choice>
          <mc:Fallback xmlns="">
            <p:sp>
              <p:nvSpPr>
                <p:cNvPr id="114" name="TextBox 113"/>
                <p:cNvSpPr txBox="1">
                  <a:spLocks noRot="1" noChangeAspect="1" noMove="1" noResize="1" noEditPoints="1" noAdjustHandles="1" noChangeArrowheads="1" noChangeShapeType="1" noTextEdit="1"/>
                </p:cNvSpPr>
                <p:nvPr/>
              </p:nvSpPr>
              <p:spPr>
                <a:xfrm>
                  <a:off x="3559250" y="6298017"/>
                  <a:ext cx="548676" cy="461665"/>
                </a:xfrm>
                <a:prstGeom prst="rect">
                  <a:avLst/>
                </a:prstGeom>
                <a:blipFill rotWithShape="0">
                  <a:blip r:embed="rId3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5" name="TextBox 114"/>
                <p:cNvSpPr txBox="1"/>
                <p:nvPr/>
              </p:nvSpPr>
              <p:spPr>
                <a:xfrm>
                  <a:off x="8194971" y="6154682"/>
                  <a:ext cx="5486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𝑖𝑑</m:t>
                        </m:r>
                      </m:oMath>
                    </m:oMathPara>
                  </a14:m>
                  <a:endParaRPr lang="en-US" sz="2000" dirty="0">
                    <a:solidFill>
                      <a:srgbClr val="008000"/>
                    </a:solidFill>
                  </a:endParaRPr>
                </a:p>
              </p:txBody>
            </p:sp>
          </mc:Choice>
          <mc:Fallback xmlns="">
            <p:sp>
              <p:nvSpPr>
                <p:cNvPr id="115" name="TextBox 114"/>
                <p:cNvSpPr txBox="1">
                  <a:spLocks noRot="1" noChangeAspect="1" noMove="1" noResize="1" noEditPoints="1" noAdjustHandles="1" noChangeArrowheads="1" noChangeShapeType="1" noTextEdit="1"/>
                </p:cNvSpPr>
                <p:nvPr/>
              </p:nvSpPr>
              <p:spPr>
                <a:xfrm>
                  <a:off x="8194971" y="6154682"/>
                  <a:ext cx="548676" cy="461665"/>
                </a:xfrm>
                <a:prstGeom prst="rect">
                  <a:avLst/>
                </a:prstGeom>
                <a:blipFill rotWithShape="0">
                  <a:blip r:embed="rId32"/>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3337378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9" presetClass="emph" presetSubtype="0" nodeType="clickEffect">
                                  <p:stCondLst>
                                    <p:cond delay="0"/>
                                  </p:stCondLst>
                                  <p:childTnLst>
                                    <p:set>
                                      <p:cBhvr rctx="PPT">
                                        <p:cTn id="30" dur="indefinite"/>
                                        <p:tgtEl>
                                          <p:spTgt spid="17"/>
                                        </p:tgtEl>
                                        <p:attrNameLst>
                                          <p:attrName>style.opacity</p:attrName>
                                        </p:attrNameLst>
                                      </p:cBhvr>
                                      <p:to>
                                        <p:strVal val="0.25"/>
                                      </p:to>
                                    </p:set>
                                    <p:animEffect filter="image" prLst="opacity: 0.25">
                                      <p:cBhvr rctx="IE">
                                        <p:cTn id="31" dur="indefinite"/>
                                        <p:tgtEl>
                                          <p:spTgt spid="17"/>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97"/>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97">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98"/>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99"/>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97">
                                            <p:txEl>
                                              <p:pRg st="1" end="1"/>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97">
                                            <p:txEl>
                                              <p:pRg st="2" end="2"/>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97">
                                            <p:txEl>
                                              <p:pRg st="3" end="3"/>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97">
                                            <p:txEl>
                                              <p:pRg st="0" end="0"/>
                                            </p:txEl>
                                          </p:spTgt>
                                        </p:tgtEl>
                                        <p:attrNameLst>
                                          <p:attrName>style.visibility</p:attrName>
                                        </p:attrNameLst>
                                      </p:cBhvr>
                                      <p:to>
                                        <p:strVal val="hidden"/>
                                      </p:to>
                                    </p:set>
                                  </p:childTnLst>
                                </p:cTn>
                              </p:par>
                              <p:par>
                                <p:cTn id="56" presetID="1" presetClass="exit" presetSubtype="0" fill="hold" grpId="1" nodeType="withEffect">
                                  <p:stCondLst>
                                    <p:cond delay="0"/>
                                  </p:stCondLst>
                                  <p:childTnLst>
                                    <p:set>
                                      <p:cBhvr>
                                        <p:cTn id="57" dur="1" fill="hold">
                                          <p:stCondLst>
                                            <p:cond delay="0"/>
                                          </p:stCondLst>
                                        </p:cTn>
                                        <p:tgtEl>
                                          <p:spTgt spid="97">
                                            <p:txEl>
                                              <p:pRg st="1" end="1"/>
                                            </p:txEl>
                                          </p:spTgt>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97">
                                            <p:txEl>
                                              <p:pRg st="2" end="2"/>
                                            </p:txEl>
                                          </p:spTgt>
                                        </p:tgtEl>
                                        <p:attrNameLst>
                                          <p:attrName>style.visibility</p:attrName>
                                        </p:attrNameLst>
                                      </p:cBhvr>
                                      <p:to>
                                        <p:strVal val="hidden"/>
                                      </p:to>
                                    </p:set>
                                  </p:childTnLst>
                                </p:cTn>
                              </p:par>
                              <p:par>
                                <p:cTn id="60" presetID="1" presetClass="exit" presetSubtype="0" fill="hold" grpId="1" nodeType="withEffect">
                                  <p:stCondLst>
                                    <p:cond delay="0"/>
                                  </p:stCondLst>
                                  <p:childTnLst>
                                    <p:set>
                                      <p:cBhvr>
                                        <p:cTn id="61" dur="1" fill="hold">
                                          <p:stCondLst>
                                            <p:cond delay="0"/>
                                          </p:stCondLst>
                                        </p:cTn>
                                        <p:tgtEl>
                                          <p:spTgt spid="97">
                                            <p:txEl>
                                              <p:pRg st="3" end="3"/>
                                            </p:txEl>
                                          </p:spTgt>
                                        </p:tgtEl>
                                        <p:attrNameLst>
                                          <p:attrName>style.visibility</p:attrName>
                                        </p:attrNameLst>
                                      </p:cBhvr>
                                      <p:to>
                                        <p:strVal val="hidden"/>
                                      </p:to>
                                    </p:set>
                                  </p:childTnLst>
                                </p:cTn>
                              </p:par>
                              <p:par>
                                <p:cTn id="62" presetID="1" presetClass="exit" presetSubtype="0" fill="hold" grpId="1" nodeType="withEffect">
                                  <p:stCondLst>
                                    <p:cond delay="0"/>
                                  </p:stCondLst>
                                  <p:childTnLst>
                                    <p:set>
                                      <p:cBhvr>
                                        <p:cTn id="63" dur="1" fill="hold">
                                          <p:stCondLst>
                                            <p:cond delay="0"/>
                                          </p:stCondLst>
                                        </p:cTn>
                                        <p:tgtEl>
                                          <p:spTgt spid="97">
                                            <p:bg/>
                                          </p:spTgt>
                                        </p:tgtEl>
                                        <p:attrNameLst>
                                          <p:attrName>style.visibility</p:attrName>
                                        </p:attrNameLst>
                                      </p:cBhvr>
                                      <p:to>
                                        <p:strVal val="hidden"/>
                                      </p:to>
                                    </p:set>
                                  </p:childTnLst>
                                </p:cTn>
                              </p:par>
                              <p:par>
                                <p:cTn id="64" presetID="1" presetClass="exit" presetSubtype="0" fill="hold" grpId="1" nodeType="withEffect">
                                  <p:stCondLst>
                                    <p:cond delay="0"/>
                                  </p:stCondLst>
                                  <p:childTnLst>
                                    <p:set>
                                      <p:cBhvr>
                                        <p:cTn id="65" dur="1" fill="hold">
                                          <p:stCondLst>
                                            <p:cond delay="0"/>
                                          </p:stCondLst>
                                        </p:cTn>
                                        <p:tgtEl>
                                          <p:spTgt spid="98"/>
                                        </p:tgtEl>
                                        <p:attrNameLst>
                                          <p:attrName>style.visibility</p:attrName>
                                        </p:attrNameLst>
                                      </p:cBhvr>
                                      <p:to>
                                        <p:strVal val="hidden"/>
                                      </p:to>
                                    </p:set>
                                  </p:childTnLst>
                                </p:cTn>
                              </p:par>
                              <p:par>
                                <p:cTn id="66" presetID="1" presetClass="exit" presetSubtype="0" fill="hold" grpId="1" nodeType="withEffect">
                                  <p:stCondLst>
                                    <p:cond delay="0"/>
                                  </p:stCondLst>
                                  <p:childTnLst>
                                    <p:set>
                                      <p:cBhvr>
                                        <p:cTn id="67" dur="1" fill="hold">
                                          <p:stCondLst>
                                            <p:cond delay="0"/>
                                          </p:stCondLst>
                                        </p:cTn>
                                        <p:tgtEl>
                                          <p:spTgt spid="99"/>
                                        </p:tgtEl>
                                        <p:attrNameLst>
                                          <p:attrName>style.visibility</p:attrName>
                                        </p:attrNameLst>
                                      </p:cBhvr>
                                      <p:to>
                                        <p:strVal val="hidden"/>
                                      </p:to>
                                    </p:set>
                                  </p:childTnLst>
                                </p:cTn>
                              </p:par>
                              <p:par>
                                <p:cTn id="68" presetID="1" presetClass="entr" presetSubtype="0" fill="hold" nodeType="withEffect">
                                  <p:stCondLst>
                                    <p:cond delay="0"/>
                                  </p:stCondLst>
                                  <p:childTnLst>
                                    <p:set>
                                      <p:cBhvr>
                                        <p:cTn id="69"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3" grpId="0" animBg="1"/>
      <p:bldP spid="94" grpId="0" animBg="1"/>
      <p:bldP spid="97" grpId="0" animBg="1"/>
      <p:bldP spid="97" grpId="1" build="allAtOnce" animBg="1"/>
      <p:bldP spid="98" grpId="0" animBg="1"/>
      <p:bldP spid="98" grpId="1" animBg="1"/>
      <p:bldP spid="99" grpId="0" animBg="1"/>
      <p:bldP spid="99" grpId="1"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Big Problem</a:t>
            </a:r>
            <a:endParaRPr lang="en-US" sz="4200" i="1" dirty="0">
              <a:solidFill>
                <a:srgbClr val="000099"/>
              </a:solidFill>
              <a:effectLst/>
            </a:endParaRPr>
          </a:p>
        </p:txBody>
      </p:sp>
      <p:sp>
        <p:nvSpPr>
          <p:cNvPr id="3" name="Rounded Rectangle 2"/>
          <p:cNvSpPr/>
          <p:nvPr/>
        </p:nvSpPr>
        <p:spPr>
          <a:xfrm>
            <a:off x="1252470" y="1064028"/>
            <a:ext cx="6639059" cy="907796"/>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VBB obfuscation is impossible in general!</a:t>
            </a:r>
          </a:p>
          <a:p>
            <a:pPr algn="ctr"/>
            <a:r>
              <a:rPr lang="en-US" sz="2000" dirty="0">
                <a:solidFill>
                  <a:schemeClr val="tx1"/>
                </a:solidFill>
              </a:rPr>
              <a:t>[BGIRSVY’01</a:t>
            </a:r>
            <a:r>
              <a:rPr lang="en-US" sz="2000" dirty="0" smtClean="0">
                <a:solidFill>
                  <a:schemeClr val="tx1"/>
                </a:solidFill>
              </a:rPr>
              <a:t>]</a:t>
            </a:r>
            <a:endParaRPr lang="en-US" sz="2000" dirty="0">
              <a:solidFill>
                <a:schemeClr val="tx1"/>
              </a:solidFill>
            </a:endParaRPr>
          </a:p>
        </p:txBody>
      </p:sp>
      <mc:AlternateContent xmlns:mc="http://schemas.openxmlformats.org/markup-compatibility/2006" xmlns:a14="http://schemas.microsoft.com/office/drawing/2010/main">
        <mc:Choice Requires="a14">
          <p:sp>
            <p:nvSpPr>
              <p:cNvPr id="2" name="TextBox 1"/>
              <p:cNvSpPr txBox="1"/>
              <p:nvPr/>
            </p:nvSpPr>
            <p:spPr>
              <a:xfrm>
                <a:off x="1549399" y="2293601"/>
                <a:ext cx="6045200" cy="892552"/>
              </a:xfrm>
              <a:prstGeom prst="rect">
                <a:avLst/>
              </a:prstGeom>
              <a:noFill/>
            </p:spPr>
            <p:txBody>
              <a:bodyPr wrap="square" rtlCol="0">
                <a:spAutoFit/>
              </a:bodyPr>
              <a:lstStyle/>
              <a:p>
                <a:pPr algn="ctr"/>
                <a:r>
                  <a:rPr lang="en-US" sz="2600" u="sng" dirty="0" err="1" smtClean="0"/>
                  <a:t>Indistinguishablity</a:t>
                </a:r>
                <a:r>
                  <a:rPr lang="en-US" sz="2600" u="sng" dirty="0" smtClean="0"/>
                  <a:t> Obfuscation (</a:t>
                </a:r>
                <a:r>
                  <a:rPr lang="en-US" sz="2600" u="sng" dirty="0" err="1" smtClean="0"/>
                  <a:t>iO</a:t>
                </a:r>
                <a:r>
                  <a:rPr lang="en-US" sz="2600" u="sng" dirty="0" smtClean="0"/>
                  <a:t>)</a:t>
                </a:r>
              </a:p>
              <a:p>
                <a:pPr algn="ctr"/>
                <a:r>
                  <a:rPr lang="en-US" sz="2600" dirty="0" smtClean="0"/>
                  <a:t>If for all </a:t>
                </a:r>
                <a14:m>
                  <m:oMath xmlns:m="http://schemas.openxmlformats.org/officeDocument/2006/math">
                    <m:r>
                      <a:rPr lang="en-US" sz="2600" b="0" i="1" smtClean="0">
                        <a:latin typeface="Cambria Math" panose="02040503050406030204" pitchFamily="18" charset="0"/>
                      </a:rPr>
                      <m:t>𝑥</m:t>
                    </m:r>
                    <m:r>
                      <a:rPr lang="en-US" sz="2600" b="0" i="1" smtClean="0">
                        <a:latin typeface="Cambria Math" panose="02040503050406030204" pitchFamily="18" charset="0"/>
                      </a:rPr>
                      <m:t>, </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𝑃</m:t>
                        </m:r>
                      </m:e>
                      <m:sub>
                        <m:r>
                          <a:rPr lang="en-US" sz="2600" b="0" i="1" smtClean="0">
                            <a:latin typeface="Cambria Math" panose="02040503050406030204" pitchFamily="18" charset="0"/>
                          </a:rPr>
                          <m:t>0</m:t>
                        </m:r>
                      </m:sub>
                    </m:sSub>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𝑥</m:t>
                        </m:r>
                      </m:e>
                    </m:d>
                    <m:r>
                      <a:rPr lang="en-US" sz="2600" b="0" i="1" smtClean="0">
                        <a:latin typeface="Cambria Math" panose="02040503050406030204" pitchFamily="18" charset="0"/>
                      </a:rPr>
                      <m:t>=</m:t>
                    </m:r>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𝑃</m:t>
                        </m:r>
                      </m:e>
                      <m:sub>
                        <m:r>
                          <a:rPr lang="en-US" sz="2600" b="0" i="1" smtClean="0">
                            <a:latin typeface="Cambria Math" panose="02040503050406030204" pitchFamily="18" charset="0"/>
                          </a:rPr>
                          <m:t>1</m:t>
                        </m:r>
                      </m:sub>
                    </m:sSub>
                    <m:r>
                      <a:rPr lang="en-US" sz="2600" b="0" i="1" smtClean="0">
                        <a:latin typeface="Cambria Math" panose="02040503050406030204" pitchFamily="18" charset="0"/>
                      </a:rPr>
                      <m:t>(</m:t>
                    </m:r>
                    <m:r>
                      <a:rPr lang="en-US" sz="2600" b="0" i="1" smtClean="0">
                        <a:latin typeface="Cambria Math" panose="02040503050406030204" pitchFamily="18" charset="0"/>
                      </a:rPr>
                      <m:t>𝑥</m:t>
                    </m:r>
                    <m:r>
                      <a:rPr lang="en-US" sz="2600" b="0" i="1" smtClean="0">
                        <a:latin typeface="Cambria Math" panose="02040503050406030204" pitchFamily="18" charset="0"/>
                      </a:rPr>
                      <m:t>)</m:t>
                    </m:r>
                  </m:oMath>
                </a14:m>
                <a:endParaRPr lang="en-US" sz="2600" dirty="0"/>
              </a:p>
            </p:txBody>
          </p:sp>
        </mc:Choice>
        <mc:Fallback xmlns="">
          <p:sp>
            <p:nvSpPr>
              <p:cNvPr id="2" name="TextBox 1"/>
              <p:cNvSpPr txBox="1">
                <a:spLocks noRot="1" noChangeAspect="1" noMove="1" noResize="1" noEditPoints="1" noAdjustHandles="1" noChangeArrowheads="1" noChangeShapeType="1" noTextEdit="1"/>
              </p:cNvSpPr>
              <p:nvPr/>
            </p:nvSpPr>
            <p:spPr>
              <a:xfrm>
                <a:off x="1549399" y="2293601"/>
                <a:ext cx="6045200" cy="892552"/>
              </a:xfrm>
              <a:prstGeom prst="rect">
                <a:avLst/>
              </a:prstGeom>
              <a:blipFill rotWithShape="0">
                <a:blip r:embed="rId3"/>
                <a:stretch>
                  <a:fillRect t="-6122" b="-16327"/>
                </a:stretch>
              </a:blipFill>
            </p:spPr>
            <p:txBody>
              <a:bodyPr/>
              <a:lstStyle/>
              <a:p>
                <a:r>
                  <a:rPr lang="en-US">
                    <a:noFill/>
                  </a:rPr>
                  <a:t> </a:t>
                </a:r>
              </a:p>
            </p:txBody>
          </p:sp>
        </mc:Fallback>
      </mc:AlternateContent>
      <p:sp>
        <p:nvSpPr>
          <p:cNvPr id="5" name="Rectangle 4"/>
          <p:cNvSpPr/>
          <p:nvPr/>
        </p:nvSpPr>
        <p:spPr>
          <a:xfrm>
            <a:off x="998470" y="3367194"/>
            <a:ext cx="2850900" cy="2665305"/>
          </a:xfrm>
          <a:prstGeom prst="rect">
            <a:avLst/>
          </a:prstGeom>
          <a:solidFill>
            <a:schemeClr val="bg1">
              <a:lumMod val="95000"/>
            </a:schemeClr>
          </a:solidFill>
          <a:ln w="762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C00000"/>
              </a:solidFill>
            </a:endParaRPr>
          </a:p>
        </p:txBody>
      </p:sp>
      <mc:AlternateContent xmlns:mc="http://schemas.openxmlformats.org/markup-compatibility/2006" xmlns:a14="http://schemas.microsoft.com/office/drawing/2010/main">
        <mc:Choice Requires="a14">
          <p:sp>
            <p:nvSpPr>
              <p:cNvPr id="6" name="TextBox 5"/>
              <p:cNvSpPr txBox="1"/>
              <p:nvPr/>
            </p:nvSpPr>
            <p:spPr>
              <a:xfrm>
                <a:off x="1733443" y="4135248"/>
                <a:ext cx="1380954" cy="101566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6000" b="0" i="1" smtClean="0">
                              <a:solidFill>
                                <a:srgbClr val="000099"/>
                              </a:solidFill>
                              <a:latin typeface="Cambria Math" panose="02040503050406030204" pitchFamily="18" charset="0"/>
                            </a:rPr>
                          </m:ctrlPr>
                        </m:sSubPr>
                        <m:e>
                          <m:r>
                            <a:rPr lang="en-US" sz="6000" b="0" i="1" smtClean="0">
                              <a:solidFill>
                                <a:srgbClr val="000099"/>
                              </a:solidFill>
                              <a:latin typeface="Cambria Math" panose="02040503050406030204" pitchFamily="18" charset="0"/>
                            </a:rPr>
                            <m:t>𝑃</m:t>
                          </m:r>
                        </m:e>
                        <m:sub>
                          <m:r>
                            <a:rPr lang="en-US" sz="6000" b="0" i="1" smtClean="0">
                              <a:solidFill>
                                <a:srgbClr val="000099"/>
                              </a:solidFill>
                              <a:latin typeface="Cambria Math" panose="02040503050406030204" pitchFamily="18" charset="0"/>
                            </a:rPr>
                            <m:t>0</m:t>
                          </m:r>
                        </m:sub>
                      </m:sSub>
                    </m:oMath>
                  </m:oMathPara>
                </a14:m>
                <a:endParaRPr lang="en-US" sz="6000" dirty="0">
                  <a:solidFill>
                    <a:srgbClr val="000099"/>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733443" y="4135248"/>
                <a:ext cx="1380954" cy="1015663"/>
              </a:xfrm>
              <a:prstGeom prst="rect">
                <a:avLst/>
              </a:prstGeom>
              <a:blipFill rotWithShape="0">
                <a:blip r:embed="rId4"/>
                <a:stretch>
                  <a:fillRect/>
                </a:stretch>
              </a:blipFill>
            </p:spPr>
            <p:txBody>
              <a:bodyPr/>
              <a:lstStyle/>
              <a:p>
                <a:r>
                  <a:rPr lang="en-US">
                    <a:noFill/>
                  </a:rPr>
                  <a:t> </a:t>
                </a:r>
              </a:p>
            </p:txBody>
          </p:sp>
        </mc:Fallback>
      </mc:AlternateContent>
      <p:sp>
        <p:nvSpPr>
          <p:cNvPr id="9" name="Rectangle 8"/>
          <p:cNvSpPr/>
          <p:nvPr/>
        </p:nvSpPr>
        <p:spPr>
          <a:xfrm>
            <a:off x="5291070" y="3367194"/>
            <a:ext cx="2850900" cy="2665305"/>
          </a:xfrm>
          <a:prstGeom prst="rect">
            <a:avLst/>
          </a:prstGeom>
          <a:solidFill>
            <a:schemeClr val="bg1">
              <a:lumMod val="95000"/>
            </a:schemeClr>
          </a:solidFill>
          <a:ln w="76200">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C00000"/>
              </a:solidFill>
            </a:endParaRPr>
          </a:p>
        </p:txBody>
      </p:sp>
      <mc:AlternateContent xmlns:mc="http://schemas.openxmlformats.org/markup-compatibility/2006" xmlns:a14="http://schemas.microsoft.com/office/drawing/2010/main">
        <mc:Choice Requires="a14">
          <p:sp>
            <p:nvSpPr>
              <p:cNvPr id="10" name="TextBox 9"/>
              <p:cNvSpPr txBox="1"/>
              <p:nvPr/>
            </p:nvSpPr>
            <p:spPr>
              <a:xfrm>
                <a:off x="6026043" y="4135247"/>
                <a:ext cx="1380954" cy="101566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6000" b="0" i="1" smtClean="0">
                              <a:solidFill>
                                <a:srgbClr val="000099"/>
                              </a:solidFill>
                              <a:latin typeface="Cambria Math" panose="02040503050406030204" pitchFamily="18" charset="0"/>
                            </a:rPr>
                          </m:ctrlPr>
                        </m:sSubPr>
                        <m:e>
                          <m:r>
                            <a:rPr lang="en-US" sz="6000" b="0" i="1" smtClean="0">
                              <a:solidFill>
                                <a:srgbClr val="000099"/>
                              </a:solidFill>
                              <a:latin typeface="Cambria Math" panose="02040503050406030204" pitchFamily="18" charset="0"/>
                            </a:rPr>
                            <m:t>𝑃</m:t>
                          </m:r>
                        </m:e>
                        <m:sub>
                          <m:r>
                            <a:rPr lang="en-US" sz="6000" b="0" i="1" smtClean="0">
                              <a:solidFill>
                                <a:srgbClr val="000099"/>
                              </a:solidFill>
                              <a:latin typeface="Cambria Math" panose="02040503050406030204" pitchFamily="18" charset="0"/>
                            </a:rPr>
                            <m:t>1</m:t>
                          </m:r>
                        </m:sub>
                      </m:sSub>
                    </m:oMath>
                  </m:oMathPara>
                </a14:m>
                <a:endParaRPr lang="en-US" sz="6000" dirty="0">
                  <a:solidFill>
                    <a:srgbClr val="000099"/>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6026043" y="4135247"/>
                <a:ext cx="1380954" cy="1015663"/>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4163249" y="4238181"/>
                <a:ext cx="740587" cy="9233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6000" b="1" i="1" smtClean="0">
                          <a:solidFill>
                            <a:srgbClr val="F79646">
                              <a:lumMod val="75000"/>
                            </a:srgbClr>
                          </a:solidFill>
                          <a:latin typeface="Cambria Math" panose="02040503050406030204" pitchFamily="18" charset="0"/>
                        </a:rPr>
                        <m:t>≈</m:t>
                      </m:r>
                    </m:oMath>
                  </m:oMathPara>
                </a14:m>
                <a:endParaRPr lang="en-US" sz="6000" b="1" dirty="0">
                  <a:solidFill>
                    <a:srgbClr val="F79646">
                      <a:lumMod val="75000"/>
                    </a:srgbClr>
                  </a:solidFill>
                  <a:latin typeface="Calibri"/>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163249" y="4238181"/>
                <a:ext cx="740587" cy="923330"/>
              </a:xfrm>
              <a:prstGeom prst="rect">
                <a:avLst/>
              </a:prstGeom>
              <a:blipFill rotWithShape="0">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431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5" grpId="0" animBg="1"/>
      <p:bldP spid="6" grpId="0"/>
      <p:bldP spid="9" grpId="0" animBg="1"/>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973362"/>
          </a:xfrm>
        </p:spPr>
        <p:txBody>
          <a:bodyPr>
            <a:noAutofit/>
          </a:bodyPr>
          <a:lstStyle/>
          <a:p>
            <a:r>
              <a:rPr lang="en-US" sz="4200" dirty="0">
                <a:solidFill>
                  <a:srgbClr val="000099"/>
                </a:solidFill>
              </a:rPr>
              <a:t>Hosting Service on Cloud</a:t>
            </a:r>
            <a:endParaRPr lang="en-US" sz="4200" i="1" dirty="0">
              <a:solidFill>
                <a:srgbClr val="000099"/>
              </a:solidFill>
              <a:effectLst/>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4" name="Picture 3"/>
          <p:cNvPicPr>
            <a:picLocks noChangeAspect="1" noChangeArrowheads="1"/>
          </p:cNvPicPr>
          <p:nvPr/>
        </p:nvPicPr>
        <p:blipFill>
          <a:blip r:embed="rId4"/>
          <a:srcRect/>
          <a:stretch>
            <a:fillRect/>
          </a:stretch>
        </p:blipFill>
        <p:spPr bwMode="auto">
          <a:xfrm>
            <a:off x="936176" y="3671046"/>
            <a:ext cx="797189" cy="1368266"/>
          </a:xfrm>
          <a:prstGeom prst="rect">
            <a:avLst/>
          </a:prstGeom>
          <a:noFill/>
          <a:ln w="12700" cap="flat">
            <a:noFill/>
            <a:miter lim="800000"/>
            <a:headEnd/>
            <a:tailEnd/>
          </a:ln>
        </p:spPr>
      </p:pic>
      <p:pic>
        <p:nvPicPr>
          <p:cNvPr id="5"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63124" y="4819034"/>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637426" y="2639275"/>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393288" y="4072067"/>
            <a:ext cx="811813" cy="81181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TextBox 9"/>
              <p:cNvSpPr txBox="1"/>
              <p:nvPr/>
            </p:nvSpPr>
            <p:spPr>
              <a:xfrm>
                <a:off x="8043332" y="3300765"/>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8043332" y="3300765"/>
                <a:ext cx="765402" cy="52322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256137" y="3574443"/>
                <a:ext cx="53508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256137" y="3574443"/>
                <a:ext cx="535082" cy="430887"/>
              </a:xfrm>
              <a:prstGeom prst="rect">
                <a:avLst/>
              </a:prstGeom>
              <a:blipFill rotWithShape="0">
                <a:blip r:embed="rId7"/>
                <a:stretch>
                  <a:fillRect b="-14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4778698" y="4295814"/>
                <a:ext cx="52854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778698" y="4295814"/>
                <a:ext cx="528542" cy="430887"/>
              </a:xfrm>
              <a:prstGeom prst="rect">
                <a:avLst/>
              </a:prstGeom>
              <a:blipFill rotWithShape="0">
                <a:blip r:embed="rId8"/>
                <a:stretch>
                  <a:fillRect b="-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7062630" y="4233708"/>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062630" y="4233708"/>
                <a:ext cx="765401" cy="523220"/>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013228" y="5546663"/>
                <a:ext cx="75713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013228" y="5546663"/>
                <a:ext cx="757130" cy="523220"/>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7336847" y="2419996"/>
                <a:ext cx="535083"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336847" y="2419996"/>
                <a:ext cx="535083" cy="430887"/>
              </a:xfrm>
              <a:prstGeom prst="rect">
                <a:avLst/>
              </a:prstGeom>
              <a:blipFill rotWithShape="0">
                <a:blip r:embed="rId11"/>
                <a:stretch>
                  <a:fillRect b="-1408"/>
                </a:stretch>
              </a:blipFill>
            </p:spPr>
            <p:txBody>
              <a:bodyPr/>
              <a:lstStyle/>
              <a:p>
                <a:r>
                  <a:rPr lang="en-US">
                    <a:noFill/>
                  </a:rPr>
                  <a:t> </a:t>
                </a:r>
              </a:p>
            </p:txBody>
          </p:sp>
        </mc:Fallback>
      </mc:AlternateContent>
      <p:sp>
        <p:nvSpPr>
          <p:cNvPr id="44" name="Right Brace 43"/>
          <p:cNvSpPr/>
          <p:nvPr/>
        </p:nvSpPr>
        <p:spPr>
          <a:xfrm rot="3024532">
            <a:off x="6977913" y="2797208"/>
            <a:ext cx="742009" cy="4331738"/>
          </a:xfrm>
          <a:prstGeom prst="rightBrace">
            <a:avLst>
              <a:gd name="adj1" fmla="val 8333"/>
              <a:gd name="adj2" fmla="val 49402"/>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6" name="Rounded Rectangle 45"/>
          <p:cNvSpPr/>
          <p:nvPr/>
        </p:nvSpPr>
        <p:spPr>
          <a:xfrm>
            <a:off x="287306" y="5698960"/>
            <a:ext cx="2420786" cy="522514"/>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Service Provider</a:t>
            </a:r>
            <a:endParaRPr lang="en-US" sz="2400" dirty="0">
              <a:solidFill>
                <a:schemeClr val="tx1"/>
              </a:solidFill>
            </a:endParaRPr>
          </a:p>
        </p:txBody>
      </p:sp>
      <p:sp>
        <p:nvSpPr>
          <p:cNvPr id="47" name="Rounded Rectangle 46"/>
          <p:cNvSpPr/>
          <p:nvPr/>
        </p:nvSpPr>
        <p:spPr>
          <a:xfrm rot="19360818">
            <a:off x="6663430" y="5374427"/>
            <a:ext cx="2420786" cy="522514"/>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Clients</a:t>
            </a:r>
            <a:endParaRPr lang="en-US" sz="2800" dirty="0">
              <a:solidFill>
                <a:schemeClr val="tx1"/>
              </a:solidFill>
            </a:endParaRPr>
          </a:p>
        </p:txBody>
      </p:sp>
      <p:sp>
        <p:nvSpPr>
          <p:cNvPr id="48" name="Rounded Rectangle 47"/>
          <p:cNvSpPr/>
          <p:nvPr/>
        </p:nvSpPr>
        <p:spPr>
          <a:xfrm>
            <a:off x="3361607" y="2700654"/>
            <a:ext cx="2420786" cy="522514"/>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accent1">
                    <a:lumMod val="75000"/>
                  </a:schemeClr>
                </a:solidFill>
              </a:rPr>
              <a:t>Cloud</a:t>
            </a:r>
            <a:endParaRPr lang="en-US" sz="2400" dirty="0">
              <a:solidFill>
                <a:schemeClr val="accent1">
                  <a:lumMod val="75000"/>
                </a:schemeClr>
              </a:solidFill>
            </a:endParaRPr>
          </a:p>
        </p:txBody>
      </p:sp>
      <p:sp>
        <p:nvSpPr>
          <p:cNvPr id="2" name="TextBox 1"/>
          <p:cNvSpPr txBox="1"/>
          <p:nvPr/>
        </p:nvSpPr>
        <p:spPr>
          <a:xfrm>
            <a:off x="982778" y="3250817"/>
            <a:ext cx="1918741" cy="461665"/>
          </a:xfrm>
          <a:prstGeom prst="rect">
            <a:avLst/>
          </a:prstGeom>
          <a:noFill/>
        </p:spPr>
        <p:txBody>
          <a:bodyPr wrap="square" rtlCol="0">
            <a:spAutoFit/>
          </a:bodyPr>
          <a:lstStyle/>
          <a:p>
            <a:r>
              <a:rPr lang="en-US" sz="2400" dirty="0" smtClean="0"/>
              <a:t>Bob</a:t>
            </a:r>
            <a:endParaRPr lang="en-US" sz="2400" dirty="0"/>
          </a:p>
        </p:txBody>
      </p:sp>
      <p:sp>
        <p:nvSpPr>
          <p:cNvPr id="26" name="Rounded Rectangle 25"/>
          <p:cNvSpPr/>
          <p:nvPr/>
        </p:nvSpPr>
        <p:spPr>
          <a:xfrm>
            <a:off x="187302" y="915481"/>
            <a:ext cx="2991326" cy="2035586"/>
          </a:xfrm>
          <a:prstGeom prst="roundRect">
            <a:avLst/>
          </a:prstGeom>
          <a:solidFill>
            <a:srgbClr val="0BA5B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bg1"/>
                </a:solidFill>
              </a:rPr>
              <a:t>Service Provider and Clients are computationally weak</a:t>
            </a:r>
            <a:endParaRPr lang="en-US" sz="2800" dirty="0">
              <a:solidFill>
                <a:schemeClr val="bg1"/>
              </a:solidFill>
            </a:endParaRPr>
          </a:p>
        </p:txBody>
      </p:sp>
      <p:sp>
        <p:nvSpPr>
          <p:cNvPr id="34" name="TextBox 33"/>
          <p:cNvSpPr txBox="1"/>
          <p:nvPr/>
        </p:nvSpPr>
        <p:spPr>
          <a:xfrm>
            <a:off x="598446" y="5155740"/>
            <a:ext cx="1472647" cy="430887"/>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sp>
        <p:nvSpPr>
          <p:cNvPr id="35" name="Rectangle 34"/>
          <p:cNvSpPr/>
          <p:nvPr/>
        </p:nvSpPr>
        <p:spPr>
          <a:xfrm>
            <a:off x="4990385" y="111240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Tree>
    <p:extLst>
      <p:ext uri="{BB962C8B-B14F-4D97-AF65-F5344CB8AC3E}">
        <p14:creationId xmlns:p14="http://schemas.microsoft.com/office/powerpoint/2010/main" val="4224106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a:spLocks noGrp="1"/>
          </p:cNvSpPr>
          <p:nvPr>
            <p:ph type="title" idx="4294967295"/>
          </p:nvPr>
        </p:nvSpPr>
        <p:spPr>
          <a:xfrm>
            <a:off x="0" y="274638"/>
            <a:ext cx="8229600" cy="1143000"/>
          </a:xfrm>
        </p:spPr>
        <p:txBody>
          <a:bodyPr>
            <a:noAutofit/>
          </a:bodyPr>
          <a:lstStyle/>
          <a:p>
            <a:r>
              <a:rPr lang="en-US" sz="4200" dirty="0" smtClean="0">
                <a:solidFill>
                  <a:srgbClr val="000099"/>
                </a:solidFill>
              </a:rPr>
              <a:t>Main Challenge: “Splitting Inputs”</a:t>
            </a:r>
            <a:br>
              <a:rPr lang="en-US" sz="4200" dirty="0" smtClean="0">
                <a:solidFill>
                  <a:srgbClr val="000099"/>
                </a:solidFill>
              </a:rPr>
            </a:br>
            <a:r>
              <a:rPr lang="en-US" sz="2600" dirty="0" smtClean="0">
                <a:solidFill>
                  <a:srgbClr val="000099"/>
                </a:solidFill>
              </a:rPr>
              <a:t>(with </a:t>
            </a:r>
            <a:r>
              <a:rPr lang="en-US" sz="2600" dirty="0" err="1" smtClean="0">
                <a:solidFill>
                  <a:srgbClr val="000099"/>
                </a:solidFill>
              </a:rPr>
              <a:t>iO</a:t>
            </a:r>
            <a:r>
              <a:rPr lang="en-US" sz="2600" dirty="0" smtClean="0">
                <a:solidFill>
                  <a:srgbClr val="000099"/>
                </a:solidFill>
              </a:rPr>
              <a:t>)</a:t>
            </a:r>
            <a:endParaRPr lang="en-US" sz="2600" i="1" dirty="0">
              <a:solidFill>
                <a:srgbClr val="000099"/>
              </a:solidFill>
              <a:effectLst/>
            </a:endParaRPr>
          </a:p>
        </p:txBody>
      </p:sp>
      <p:grpSp>
        <p:nvGrpSpPr>
          <p:cNvPr id="3" name="Group 2"/>
          <p:cNvGrpSpPr/>
          <p:nvPr/>
        </p:nvGrpSpPr>
        <p:grpSpPr>
          <a:xfrm>
            <a:off x="782587" y="1223944"/>
            <a:ext cx="8094125" cy="2389948"/>
            <a:chOff x="715277" y="4369734"/>
            <a:chExt cx="8094125" cy="2389948"/>
          </a:xfrm>
        </p:grpSpPr>
        <p:cxnSp>
          <p:nvCxnSpPr>
            <p:cNvPr id="4" name="Straight Arrow Connector 3"/>
            <p:cNvCxnSpPr/>
            <p:nvPr/>
          </p:nvCxnSpPr>
          <p:spPr>
            <a:xfrm flipV="1">
              <a:off x="1307942" y="5856230"/>
              <a:ext cx="538814" cy="732022"/>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5" name="Straight Arrow Connector 4"/>
            <p:cNvCxnSpPr/>
            <p:nvPr/>
          </p:nvCxnSpPr>
          <p:spPr>
            <a:xfrm flipH="1" flipV="1">
              <a:off x="2597612" y="5856229"/>
              <a:ext cx="614722" cy="78160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648200" y="4369734"/>
              <a:ext cx="3810" cy="2268101"/>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7" name="Straight Arrow Connector 6"/>
            <p:cNvCxnSpPr/>
            <p:nvPr/>
          </p:nvCxnSpPr>
          <p:spPr>
            <a:xfrm flipV="1">
              <a:off x="5946376" y="5856230"/>
              <a:ext cx="492883" cy="72739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flipH="1" flipV="1">
              <a:off x="7144396" y="5856229"/>
              <a:ext cx="520410" cy="672621"/>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grpSp>
          <p:nvGrpSpPr>
            <p:cNvPr id="9" name="Group 8"/>
            <p:cNvGrpSpPr/>
            <p:nvPr/>
          </p:nvGrpSpPr>
          <p:grpSpPr>
            <a:xfrm>
              <a:off x="3132355" y="4889404"/>
              <a:ext cx="1170023" cy="745750"/>
              <a:chOff x="3132355" y="2329084"/>
              <a:chExt cx="1170023" cy="745750"/>
            </a:xfrm>
          </p:grpSpPr>
          <mc:AlternateContent xmlns:mc="http://schemas.openxmlformats.org/markup-compatibility/2006" xmlns:a14="http://schemas.microsoft.com/office/drawing/2010/main">
            <mc:Choice Requires="a14">
              <p:sp>
                <p:nvSpPr>
                  <p:cNvPr id="31" name="TextBox 30"/>
                  <p:cNvSpPr txBox="1"/>
                  <p:nvPr/>
                </p:nvSpPr>
                <p:spPr>
                  <a:xfrm>
                    <a:off x="3622192" y="2613169"/>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622192" y="2613169"/>
                    <a:ext cx="680186" cy="461665"/>
                  </a:xfrm>
                  <a:prstGeom prst="rect">
                    <a:avLst/>
                  </a:prstGeom>
                  <a:blipFill rotWithShape="0">
                    <a:blip r:embed="rId3"/>
                    <a:stretch>
                      <a:fillRect/>
                    </a:stretch>
                  </a:blipFill>
                </p:spPr>
                <p:txBody>
                  <a:bodyPr/>
                  <a:lstStyle/>
                  <a:p>
                    <a:r>
                      <a:rPr lang="en-US">
                        <a:noFill/>
                      </a:rPr>
                      <a:t> </a:t>
                    </a:r>
                  </a:p>
                </p:txBody>
              </p:sp>
            </mc:Fallback>
          </mc:AlternateContent>
          <p:grpSp>
            <p:nvGrpSpPr>
              <p:cNvPr id="32" name="Group 31"/>
              <p:cNvGrpSpPr/>
              <p:nvPr/>
            </p:nvGrpSpPr>
            <p:grpSpPr>
              <a:xfrm>
                <a:off x="3132355" y="2329084"/>
                <a:ext cx="829196" cy="724970"/>
                <a:chOff x="2944236" y="4046319"/>
                <a:chExt cx="829196" cy="724970"/>
              </a:xfrm>
            </p:grpSpPr>
            <p:pic>
              <p:nvPicPr>
                <p:cNvPr id="33" name="Picture 2" descr="C:\Users\elette\AppData\Local\Microsoft\Windows\Temporary Internet Files\Content.IE5\ZP3ZWNWF\MC900434865[1].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34"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35"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p:grpSp>
          <p:nvGrpSpPr>
            <p:cNvPr id="10" name="Group 9"/>
            <p:cNvGrpSpPr/>
            <p:nvPr/>
          </p:nvGrpSpPr>
          <p:grpSpPr>
            <a:xfrm>
              <a:off x="6063847" y="4925813"/>
              <a:ext cx="1439662" cy="929789"/>
              <a:chOff x="6029339" y="4135835"/>
              <a:chExt cx="2486323" cy="1843056"/>
            </a:xfrm>
          </p:grpSpPr>
          <p:sp>
            <p:nvSpPr>
              <p:cNvPr id="28" name="Freeform 32"/>
              <p:cNvSpPr>
                <a:spLocks/>
              </p:cNvSpPr>
              <p:nvPr/>
            </p:nvSpPr>
            <p:spPr bwMode="auto">
              <a:xfrm rot="21080902">
                <a:off x="7555256" y="4135835"/>
                <a:ext cx="438726" cy="538489"/>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29" name="Freeform 33"/>
              <p:cNvSpPr>
                <a:spLocks/>
              </p:cNvSpPr>
              <p:nvPr/>
            </p:nvSpPr>
            <p:spPr bwMode="auto">
              <a:xfrm rot="1036991">
                <a:off x="6561945" y="4157008"/>
                <a:ext cx="419451" cy="496143"/>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pic>
            <p:nvPicPr>
              <p:cNvPr id="30" name="Picture 2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029339" y="4318234"/>
                <a:ext cx="2486323" cy="1660657"/>
              </a:xfrm>
              <a:prstGeom prst="rect">
                <a:avLst/>
              </a:prstGeom>
            </p:spPr>
          </p:pic>
        </p:grpSp>
        <mc:AlternateContent xmlns:mc="http://schemas.openxmlformats.org/markup-compatibility/2006" xmlns:a14="http://schemas.microsoft.com/office/drawing/2010/main">
          <mc:Choice Requires="a14">
            <p:sp>
              <p:nvSpPr>
                <p:cNvPr id="11" name="Oval 10"/>
                <p:cNvSpPr/>
                <p:nvPr/>
              </p:nvSpPr>
              <p:spPr>
                <a:xfrm>
                  <a:off x="3138035" y="6123327"/>
                  <a:ext cx="524135" cy="493020"/>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b="1" i="1" smtClean="0">
                                <a:solidFill>
                                  <a:prstClr val="white">
                                    <a:lumMod val="85000"/>
                                  </a:prstClr>
                                </a:solidFill>
                                <a:latin typeface="Cambria Math" panose="02040503050406030204" pitchFamily="18" charset="0"/>
                              </a:rPr>
                            </m:ctrlPr>
                          </m:sSubPr>
                          <m:e>
                            <m:r>
                              <a:rPr lang="en-US" b="1" i="1" smtClean="0">
                                <a:solidFill>
                                  <a:prstClr val="white">
                                    <a:lumMod val="85000"/>
                                  </a:prstClr>
                                </a:solidFill>
                                <a:latin typeface="Cambria Math" panose="02040503050406030204" pitchFamily="18" charset="0"/>
                              </a:rPr>
                              <m:t>  </m:t>
                            </m:r>
                            <m:r>
                              <a:rPr lang="en-US" b="1" i="1" smtClean="0">
                                <a:solidFill>
                                  <a:prstClr val="white">
                                    <a:lumMod val="85000"/>
                                  </a:prstClr>
                                </a:solidFill>
                                <a:latin typeface="Cambria Math" panose="02040503050406030204" pitchFamily="18" charset="0"/>
                              </a:rPr>
                              <m:t>𝒙</m:t>
                            </m:r>
                          </m:e>
                          <m:sub>
                            <m:r>
                              <a:rPr lang="en-US" b="1" i="1" smtClean="0">
                                <a:solidFill>
                                  <a:prstClr val="white">
                                    <a:lumMod val="85000"/>
                                  </a:prstClr>
                                </a:solidFill>
                                <a:latin typeface="Cambria Math" panose="02040503050406030204" pitchFamily="18" charset="0"/>
                              </a:rPr>
                              <m:t>𝟎</m:t>
                            </m:r>
                          </m:sub>
                        </m:sSub>
                      </m:oMath>
                    </m:oMathPara>
                  </a14:m>
                  <a:endParaRPr lang="en-US" b="1" dirty="0">
                    <a:solidFill>
                      <a:prstClr val="white">
                        <a:lumMod val="85000"/>
                      </a:prstClr>
                    </a:solidFill>
                  </a:endParaRPr>
                </a:p>
              </p:txBody>
            </p:sp>
          </mc:Choice>
          <mc:Fallback xmlns="">
            <p:sp>
              <p:nvSpPr>
                <p:cNvPr id="11" name="Oval 10"/>
                <p:cNvSpPr>
                  <a:spLocks noRot="1" noChangeAspect="1" noMove="1" noResize="1" noEditPoints="1" noAdjustHandles="1" noChangeArrowheads="1" noChangeShapeType="1" noTextEdit="1"/>
                </p:cNvSpPr>
                <p:nvPr/>
              </p:nvSpPr>
              <p:spPr>
                <a:xfrm>
                  <a:off x="3138035" y="6123327"/>
                  <a:ext cx="524135" cy="493020"/>
                </a:xfrm>
                <a:prstGeom prst="ellipse">
                  <a:avLst/>
                </a:prstGeom>
                <a:blipFill rotWithShape="0">
                  <a:blip r:embed="rId6"/>
                  <a:stretch>
                    <a:fillRect/>
                  </a:stretch>
                </a:blipFill>
                <a:ln w="28575">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Oval 11"/>
                <p:cNvSpPr/>
                <p:nvPr/>
              </p:nvSpPr>
              <p:spPr>
                <a:xfrm>
                  <a:off x="7702456" y="6089887"/>
                  <a:ext cx="524135" cy="493020"/>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b>
                          <m:sSubPr>
                            <m:ctrlPr>
                              <a:rPr lang="en-US" b="1" i="1" smtClean="0">
                                <a:solidFill>
                                  <a:prstClr val="white">
                                    <a:lumMod val="85000"/>
                                  </a:prstClr>
                                </a:solidFill>
                                <a:latin typeface="Cambria Math" panose="02040503050406030204" pitchFamily="18" charset="0"/>
                              </a:rPr>
                            </m:ctrlPr>
                          </m:sSubPr>
                          <m:e>
                            <m:r>
                              <a:rPr lang="en-US" b="1" i="1" smtClean="0">
                                <a:solidFill>
                                  <a:prstClr val="white">
                                    <a:lumMod val="85000"/>
                                  </a:prstClr>
                                </a:solidFill>
                                <a:latin typeface="Cambria Math" panose="02040503050406030204" pitchFamily="18" charset="0"/>
                              </a:rPr>
                              <m:t>  </m:t>
                            </m:r>
                            <m:r>
                              <a:rPr lang="en-US" b="1" i="1" smtClean="0">
                                <a:solidFill>
                                  <a:prstClr val="white">
                                    <a:lumMod val="85000"/>
                                  </a:prstClr>
                                </a:solidFill>
                                <a:latin typeface="Cambria Math" panose="02040503050406030204" pitchFamily="18" charset="0"/>
                              </a:rPr>
                              <m:t>𝒙</m:t>
                            </m:r>
                          </m:e>
                          <m:sub>
                            <m:r>
                              <a:rPr lang="en-US" b="1" i="1" smtClean="0">
                                <a:solidFill>
                                  <a:prstClr val="white">
                                    <a:lumMod val="85000"/>
                                  </a:prstClr>
                                </a:solidFill>
                                <a:latin typeface="Cambria Math" panose="02040503050406030204" pitchFamily="18" charset="0"/>
                              </a:rPr>
                              <m:t>𝟏</m:t>
                            </m:r>
                          </m:sub>
                        </m:sSub>
                      </m:oMath>
                    </m:oMathPara>
                  </a14:m>
                  <a:endParaRPr lang="en-US" b="1" dirty="0">
                    <a:solidFill>
                      <a:prstClr val="white">
                        <a:lumMod val="85000"/>
                      </a:prstClr>
                    </a:solidFill>
                  </a:endParaRPr>
                </a:p>
              </p:txBody>
            </p:sp>
          </mc:Choice>
          <mc:Fallback xmlns="">
            <p:sp>
              <p:nvSpPr>
                <p:cNvPr id="12" name="Oval 11"/>
                <p:cNvSpPr>
                  <a:spLocks noRot="1" noChangeAspect="1" noMove="1" noResize="1" noEditPoints="1" noAdjustHandles="1" noChangeArrowheads="1" noChangeShapeType="1" noTextEdit="1"/>
                </p:cNvSpPr>
                <p:nvPr/>
              </p:nvSpPr>
              <p:spPr>
                <a:xfrm>
                  <a:off x="7702456" y="6089887"/>
                  <a:ext cx="524135" cy="493020"/>
                </a:xfrm>
                <a:prstGeom prst="ellipse">
                  <a:avLst/>
                </a:prstGeom>
                <a:blipFill rotWithShape="0">
                  <a:blip r:embed="rId7"/>
                  <a:stretch>
                    <a:fillRect/>
                  </a:stretch>
                </a:blipFill>
                <a:ln w="28575">
                  <a:solidFill>
                    <a:srgbClr val="C00000"/>
                  </a:solidFill>
                </a:ln>
              </p:spPr>
              <p:txBody>
                <a:bodyPr/>
                <a:lstStyle/>
                <a:p>
                  <a:r>
                    <a:rPr lang="en-US">
                      <a:noFill/>
                    </a:rPr>
                    <a:t> </a:t>
                  </a:r>
                </a:p>
              </p:txBody>
            </p:sp>
          </mc:Fallback>
        </mc:AlternateContent>
        <p:grpSp>
          <p:nvGrpSpPr>
            <p:cNvPr id="13" name="Group 12"/>
            <p:cNvGrpSpPr/>
            <p:nvPr/>
          </p:nvGrpSpPr>
          <p:grpSpPr>
            <a:xfrm>
              <a:off x="1577350" y="4898080"/>
              <a:ext cx="1439663" cy="929789"/>
              <a:chOff x="1577350" y="2337760"/>
              <a:chExt cx="1439663" cy="929789"/>
            </a:xfrm>
          </p:grpSpPr>
          <p:pic>
            <p:nvPicPr>
              <p:cNvPr id="25" name="Picture 2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577350" y="2429777"/>
                <a:ext cx="1439663" cy="837772"/>
              </a:xfrm>
              <a:prstGeom prst="rect">
                <a:avLst/>
              </a:prstGeom>
            </p:spPr>
          </p:pic>
          <p:sp>
            <p:nvSpPr>
              <p:cNvPr id="26" name="Freeform 32"/>
              <p:cNvSpPr>
                <a:spLocks/>
              </p:cNvSpPr>
              <p:nvPr/>
            </p:nvSpPr>
            <p:spPr bwMode="auto">
              <a:xfrm rot="21080902">
                <a:off x="2460905" y="2337760"/>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27" name="Freeform 33"/>
              <p:cNvSpPr>
                <a:spLocks/>
              </p:cNvSpPr>
              <p:nvPr/>
            </p:nvSpPr>
            <p:spPr bwMode="auto">
              <a:xfrm rot="1036991">
                <a:off x="1885745" y="2348441"/>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mc:AlternateContent xmlns:mc="http://schemas.openxmlformats.org/markup-compatibility/2006" xmlns:a14="http://schemas.microsoft.com/office/drawing/2010/main">
          <mc:Choice Requires="a14">
            <p:sp>
              <p:nvSpPr>
                <p:cNvPr id="14" name="Rectangle 13"/>
                <p:cNvSpPr/>
                <p:nvPr/>
              </p:nvSpPr>
              <p:spPr>
                <a:xfrm>
                  <a:off x="715277" y="597185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𝟎</m:t>
                            </m:r>
                          </m:sub>
                        </m:sSub>
                      </m:oMath>
                    </m:oMathPara>
                  </a14:m>
                  <a:endParaRPr lang="en-US" sz="2200" b="1" dirty="0"/>
                </a:p>
              </p:txBody>
            </p:sp>
          </mc:Choice>
          <mc:Fallback xmlns="">
            <p:sp>
              <p:nvSpPr>
                <p:cNvPr id="14" name="Rectangle 13"/>
                <p:cNvSpPr>
                  <a:spLocks noRot="1" noChangeAspect="1" noMove="1" noResize="1" noEditPoints="1" noAdjustHandles="1" noChangeArrowheads="1" noChangeShapeType="1" noTextEdit="1"/>
                </p:cNvSpPr>
                <p:nvPr/>
              </p:nvSpPr>
              <p:spPr>
                <a:xfrm>
                  <a:off x="715277" y="5971856"/>
                  <a:ext cx="484359" cy="544559"/>
                </a:xfrm>
                <a:prstGeom prst="rect">
                  <a:avLst/>
                </a:prstGeom>
                <a:blipFill rotWithShape="0">
                  <a:blip r:embed="rId8"/>
                  <a:stretch>
                    <a:fillRect l="-7059"/>
                  </a:stretch>
                </a:blipFill>
                <a:ln w="28575">
                  <a:solidFill>
                    <a:srgbClr val="C00000"/>
                  </a:solid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5323785" y="5975587"/>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𝟏</m:t>
                            </m:r>
                          </m:sub>
                        </m:sSub>
                      </m:oMath>
                    </m:oMathPara>
                  </a14:m>
                  <a:endParaRPr lang="en-US" sz="2200" b="1" dirty="0"/>
                </a:p>
              </p:txBody>
            </p:sp>
          </mc:Choice>
          <mc:Fallback xmlns="">
            <p:sp>
              <p:nvSpPr>
                <p:cNvPr id="15" name="Rectangle 14"/>
                <p:cNvSpPr>
                  <a:spLocks noRot="1" noChangeAspect="1" noMove="1" noResize="1" noEditPoints="1" noAdjustHandles="1" noChangeArrowheads="1" noChangeShapeType="1" noTextEdit="1"/>
                </p:cNvSpPr>
                <p:nvPr/>
              </p:nvSpPr>
              <p:spPr>
                <a:xfrm>
                  <a:off x="5323785" y="5975587"/>
                  <a:ext cx="484359" cy="544559"/>
                </a:xfrm>
                <a:prstGeom prst="rect">
                  <a:avLst/>
                </a:prstGeom>
                <a:blipFill rotWithShape="0">
                  <a:blip r:embed="rId9"/>
                  <a:stretch>
                    <a:fillRect l="-7059"/>
                  </a:stretch>
                </a:blipFill>
                <a:ln w="28575">
                  <a:solidFill>
                    <a:srgbClr val="C00000"/>
                  </a:solidFill>
                </a:ln>
                <a:effectLst/>
              </p:spPr>
              <p:txBody>
                <a:bodyPr/>
                <a:lstStyle/>
                <a:p>
                  <a:r>
                    <a:rPr lang="en-US">
                      <a:noFill/>
                    </a:rPr>
                    <a:t> </a:t>
                  </a:r>
                </a:p>
              </p:txBody>
            </p:sp>
          </mc:Fallback>
        </mc:AlternateContent>
        <p:grpSp>
          <p:nvGrpSpPr>
            <p:cNvPr id="16" name="Group 15"/>
            <p:cNvGrpSpPr/>
            <p:nvPr/>
          </p:nvGrpSpPr>
          <p:grpSpPr>
            <a:xfrm>
              <a:off x="7639379" y="4973561"/>
              <a:ext cx="1170023" cy="745750"/>
              <a:chOff x="7639379" y="2413241"/>
              <a:chExt cx="1170023" cy="745750"/>
            </a:xfrm>
          </p:grpSpPr>
          <mc:AlternateContent xmlns:mc="http://schemas.openxmlformats.org/markup-compatibility/2006" xmlns:a14="http://schemas.microsoft.com/office/drawing/2010/main">
            <mc:Choice Requires="a14">
              <p:sp>
                <p:nvSpPr>
                  <p:cNvPr id="19" name="TextBox 18"/>
                  <p:cNvSpPr txBox="1"/>
                  <p:nvPr/>
                </p:nvSpPr>
                <p:spPr>
                  <a:xfrm>
                    <a:off x="8129216" y="2697326"/>
                    <a:ext cx="68018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m:t>
                          </m:r>
                          <m:sSup>
                            <m:sSupPr>
                              <m:ctrlPr>
                                <a:rPr lang="en-US" sz="2400" b="0" i="1" dirty="0" smtClean="0">
                                  <a:solidFill>
                                    <a:srgbClr val="008000"/>
                                  </a:solidFill>
                                  <a:latin typeface="Cambria Math" panose="02040503050406030204" pitchFamily="18" charset="0"/>
                                </a:rPr>
                              </m:ctrlPr>
                            </m:sSupPr>
                            <m:e>
                              <m:r>
                                <a:rPr lang="en-US" sz="2400" b="0" i="1" dirty="0" smtClean="0">
                                  <a:solidFill>
                                    <a:srgbClr val="008000"/>
                                  </a:solidFill>
                                  <a:latin typeface="Cambria Math" panose="02040503050406030204" pitchFamily="18" charset="0"/>
                                </a:rPr>
                                <m:t>𝑑</m:t>
                              </m:r>
                            </m:e>
                            <m:sup>
                              <m:r>
                                <a:rPr lang="en-US" sz="2400" b="0" i="1" dirty="0" smtClean="0">
                                  <a:solidFill>
                                    <a:srgbClr val="008000"/>
                                  </a:solidFill>
                                  <a:latin typeface="Cambria Math" panose="02040503050406030204" pitchFamily="18" charset="0"/>
                                </a:rPr>
                                <m:t>∗</m:t>
                              </m:r>
                            </m:sup>
                          </m:sSup>
                        </m:oMath>
                      </m:oMathPara>
                    </a14:m>
                    <a:endParaRPr lang="en-US" sz="2000" dirty="0">
                      <a:solidFill>
                        <a:srgbClr val="008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8129216" y="2697326"/>
                    <a:ext cx="680186" cy="461665"/>
                  </a:xfrm>
                  <a:prstGeom prst="rect">
                    <a:avLst/>
                  </a:prstGeom>
                  <a:blipFill rotWithShape="0">
                    <a:blip r:embed="rId10"/>
                    <a:stretch>
                      <a:fillRect/>
                    </a:stretch>
                  </a:blipFill>
                </p:spPr>
                <p:txBody>
                  <a:bodyPr/>
                  <a:lstStyle/>
                  <a:p>
                    <a:r>
                      <a:rPr lang="en-US">
                        <a:noFill/>
                      </a:rPr>
                      <a:t> </a:t>
                    </a:r>
                  </a:p>
                </p:txBody>
              </p:sp>
            </mc:Fallback>
          </mc:AlternateContent>
          <p:grpSp>
            <p:nvGrpSpPr>
              <p:cNvPr id="20" name="Group 19"/>
              <p:cNvGrpSpPr/>
              <p:nvPr/>
            </p:nvGrpSpPr>
            <p:grpSpPr>
              <a:xfrm>
                <a:off x="7639379" y="2413241"/>
                <a:ext cx="829196" cy="724970"/>
                <a:chOff x="2944236" y="4046319"/>
                <a:chExt cx="829196" cy="724970"/>
              </a:xfrm>
            </p:grpSpPr>
            <p:pic>
              <p:nvPicPr>
                <p:cNvPr id="21" name="Picture 2" descr="C:\Users\elette\AppData\Local\Microsoft\Windows\Temporary Internet Files\Content.IE5\ZP3ZWNWF\MC900434865[1].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951379" y="4158159"/>
                  <a:ext cx="613130" cy="613130"/>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32"/>
                <p:cNvSpPr>
                  <a:spLocks/>
                </p:cNvSpPr>
                <p:nvPr/>
              </p:nvSpPr>
              <p:spPr bwMode="auto">
                <a:xfrm rot="21080902">
                  <a:off x="3519395" y="4046319"/>
                  <a:ext cx="254037" cy="271658"/>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chemeClr val="tx1"/>
                  </a:solidFill>
                  <a:prstDash val="solid"/>
                  <a:round/>
                  <a:headEnd/>
                  <a:tailEnd/>
                </a:ln>
                <a:effectLst/>
              </p:spPr>
              <p:txBody>
                <a:bodyPr wrap="none" anchor="ctr"/>
                <a:lstStyle/>
                <a:p>
                  <a:endParaRPr lang="en-US">
                    <a:solidFill>
                      <a:prstClr val="black"/>
                    </a:solidFill>
                  </a:endParaRPr>
                </a:p>
              </p:txBody>
            </p:sp>
            <p:sp>
              <p:nvSpPr>
                <p:cNvPr id="24" name="Freeform 33"/>
                <p:cNvSpPr>
                  <a:spLocks/>
                </p:cNvSpPr>
                <p:nvPr/>
              </p:nvSpPr>
              <p:spPr bwMode="auto">
                <a:xfrm rot="1036991">
                  <a:off x="2944236" y="4057000"/>
                  <a:ext cx="242876" cy="250295"/>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chemeClr val="tx1"/>
                  </a:solidFill>
                  <a:prstDash val="solid"/>
                  <a:round/>
                  <a:headEnd/>
                  <a:tailEnd/>
                </a:ln>
                <a:effectLst/>
              </p:spPr>
              <p:txBody>
                <a:bodyPr wrap="none" anchor="ctr"/>
                <a:lstStyle/>
                <a:p>
                  <a:endParaRPr lang="en-US" b="1">
                    <a:solidFill>
                      <a:prstClr val="black"/>
                    </a:solidFill>
                  </a:endParaRPr>
                </a:p>
              </p:txBody>
            </p:sp>
          </p:grpSp>
        </p:grpSp>
        <mc:AlternateContent xmlns:mc="http://schemas.openxmlformats.org/markup-compatibility/2006" xmlns:a14="http://schemas.microsoft.com/office/drawing/2010/main">
          <mc:Choice Requires="a14">
            <p:sp>
              <p:nvSpPr>
                <p:cNvPr id="17" name="TextBox 16"/>
                <p:cNvSpPr txBox="1"/>
                <p:nvPr/>
              </p:nvSpPr>
              <p:spPr>
                <a:xfrm>
                  <a:off x="3559250" y="6298017"/>
                  <a:ext cx="5486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𝑖𝑑</m:t>
                        </m:r>
                      </m:oMath>
                    </m:oMathPara>
                  </a14:m>
                  <a:endParaRPr lang="en-US" sz="2000" dirty="0">
                    <a:solidFill>
                      <a:srgbClr val="008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3559250" y="6298017"/>
                  <a:ext cx="548676" cy="461665"/>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8194971" y="6154682"/>
                  <a:ext cx="5486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dirty="0" smtClean="0">
                            <a:solidFill>
                              <a:srgbClr val="008000"/>
                            </a:solidFill>
                            <a:latin typeface="Cambria Math" panose="02040503050406030204" pitchFamily="18" charset="0"/>
                          </a:rPr>
                          <m:t>𝑖𝑑</m:t>
                        </m:r>
                      </m:oMath>
                    </m:oMathPara>
                  </a14:m>
                  <a:endParaRPr lang="en-US" sz="2000" dirty="0">
                    <a:solidFill>
                      <a:srgbClr val="008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8194971" y="6154682"/>
                  <a:ext cx="548676" cy="461665"/>
                </a:xfrm>
                <a:prstGeom prst="rect">
                  <a:avLst/>
                </a:prstGeom>
                <a:blipFill rotWithShape="0">
                  <a:blip r:embed="rId12"/>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1" name="Rounded Rectangle 40"/>
              <p:cNvSpPr/>
              <p:nvPr/>
            </p:nvSpPr>
            <p:spPr>
              <a:xfrm>
                <a:off x="949558" y="4727856"/>
                <a:ext cx="7459308" cy="995475"/>
              </a:xfrm>
              <a:prstGeom prst="roundRect">
                <a:avLst/>
              </a:prstGeom>
              <a:solidFill>
                <a:srgbClr val="FDB091"/>
              </a:solidFill>
            </p:spPr>
            <p:style>
              <a:lnRef idx="1">
                <a:schemeClr val="accent1"/>
              </a:lnRef>
              <a:fillRef idx="3">
                <a:schemeClr val="accent1"/>
              </a:fillRef>
              <a:effectRef idx="2">
                <a:schemeClr val="accent1"/>
              </a:effectRef>
              <a:fontRef idx="minor">
                <a:schemeClr val="lt1"/>
              </a:fontRef>
            </p:style>
            <p:txBody>
              <a:bodyPr rtlCol="0" anchor="ctr"/>
              <a:lstStyle/>
              <a:p>
                <a:r>
                  <a:rPr lang="en-US" sz="2400" dirty="0" smtClean="0">
                    <a:solidFill>
                      <a:schemeClr val="tx1"/>
                    </a:solidFill>
                  </a:rPr>
                  <a:t>For all inputs </a:t>
                </a:r>
                <a14:m>
                  <m:oMath xmlns:m="http://schemas.openxmlformats.org/officeDocument/2006/math">
                    <m:sSup>
                      <m:sSupPr>
                        <m:ctrlPr>
                          <a:rPr lang="en-US" sz="2400" b="0" i="1" smtClean="0">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𝑥</m:t>
                        </m:r>
                      </m:e>
                      <m:sup>
                        <m:r>
                          <a:rPr lang="en-US" sz="2400" b="0" i="1" smtClean="0">
                            <a:solidFill>
                              <a:schemeClr val="tx1"/>
                            </a:solidFill>
                            <a:latin typeface="Cambria Math" panose="02040503050406030204" pitchFamily="18" charset="0"/>
                          </a:rPr>
                          <m:t>∗</m:t>
                        </m:r>
                      </m:sup>
                    </m:sSup>
                  </m:oMath>
                </a14:m>
                <a:r>
                  <a:rPr lang="en-US" sz="2400" dirty="0" smtClean="0">
                    <a:solidFill>
                      <a:schemeClr val="tx1"/>
                    </a:solidFill>
                  </a:rPr>
                  <a:t> it holds that </a:t>
                </a:r>
                <a14:m>
                  <m:oMath xmlns:m="http://schemas.openxmlformats.org/officeDocument/2006/math">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𝑃</m:t>
                        </m:r>
                      </m:e>
                      <m:sub>
                        <m:r>
                          <a:rPr lang="en-US" sz="2400" i="1">
                            <a:solidFill>
                              <a:schemeClr val="tx1"/>
                            </a:solidFill>
                            <a:latin typeface="Cambria Math" panose="02040503050406030204" pitchFamily="18" charset="0"/>
                          </a:rPr>
                          <m:t>0</m:t>
                        </m:r>
                      </m:sub>
                    </m:sSub>
                    <m:d>
                      <m:dPr>
                        <m:ctrlPr>
                          <a:rPr lang="en-US" sz="2400" i="1">
                            <a:solidFill>
                              <a:schemeClr val="tx1"/>
                            </a:solidFill>
                            <a:latin typeface="Cambria Math" panose="02040503050406030204" pitchFamily="18" charset="0"/>
                          </a:rPr>
                        </m:ctrlPr>
                      </m:dPr>
                      <m:e>
                        <m:sSup>
                          <m:sSupPr>
                            <m:ctrlPr>
                              <a:rPr lang="en-US" sz="2400" b="0" i="1" smtClean="0">
                                <a:solidFill>
                                  <a:schemeClr val="tx1"/>
                                </a:solidFill>
                                <a:latin typeface="Cambria Math" panose="02040503050406030204" pitchFamily="18" charset="0"/>
                              </a:rPr>
                            </m:ctrlPr>
                          </m:sSupPr>
                          <m:e>
                            <m:r>
                              <m:rPr>
                                <m:sty m:val="p"/>
                              </m:rPr>
                              <a:rPr lang="en-US" sz="2400">
                                <a:solidFill>
                                  <a:schemeClr val="tx1"/>
                                </a:solidFill>
                                <a:latin typeface="Cambria Math" panose="02040503050406030204" pitchFamily="18" charset="0"/>
                              </a:rPr>
                              <m:t>id</m:t>
                            </m:r>
                          </m:e>
                          <m:sup>
                            <m:r>
                              <a:rPr lang="en-US" sz="2400" b="0" i="0" smtClean="0">
                                <a:solidFill>
                                  <a:schemeClr val="tx1"/>
                                </a:solidFill>
                                <a:latin typeface="Cambria Math" panose="02040503050406030204" pitchFamily="18" charset="0"/>
                              </a:rPr>
                              <m:t>∗</m:t>
                            </m:r>
                          </m:sup>
                        </m:sSup>
                        <m:r>
                          <a:rPr lang="en-US" sz="240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r>
                              <m:rPr>
                                <m:sty m:val="p"/>
                              </m:rPr>
                              <a:rPr lang="en-US" sz="2400">
                                <a:solidFill>
                                  <a:schemeClr val="tx1"/>
                                </a:solidFill>
                                <a:latin typeface="Cambria Math" panose="02040503050406030204" pitchFamily="18" charset="0"/>
                              </a:rPr>
                              <m:t>x</m:t>
                            </m:r>
                          </m:e>
                          <m:sup>
                            <m:r>
                              <a:rPr lang="en-US" sz="2400" b="0" i="0" smtClean="0">
                                <a:solidFill>
                                  <a:schemeClr val="tx1"/>
                                </a:solidFill>
                                <a:latin typeface="Cambria Math" panose="02040503050406030204" pitchFamily="18" charset="0"/>
                              </a:rPr>
                              <m:t>∗</m:t>
                            </m:r>
                          </m:sup>
                        </m:sSup>
                      </m:e>
                    </m:d>
                    <m:r>
                      <a:rPr lang="en-US" sz="2400" b="0" i="1" smtClean="0">
                        <a:solidFill>
                          <a:schemeClr val="tx1"/>
                        </a:solidFill>
                        <a:latin typeface="Cambria Math" panose="02040503050406030204" pitchFamily="18" charset="0"/>
                      </a:rPr>
                      <m:t>=</m:t>
                    </m:r>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𝑃</m:t>
                        </m:r>
                      </m:e>
                      <m:sub>
                        <m:r>
                          <a:rPr lang="en-US" sz="2400" i="1">
                            <a:solidFill>
                              <a:schemeClr val="tx1"/>
                            </a:solidFill>
                            <a:latin typeface="Cambria Math" panose="02040503050406030204" pitchFamily="18" charset="0"/>
                          </a:rPr>
                          <m:t>1</m:t>
                        </m:r>
                      </m:sub>
                    </m:sSub>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𝑖</m:t>
                    </m:r>
                    <m:sSup>
                      <m:sSupPr>
                        <m:ctrlPr>
                          <a:rPr lang="en-US" sz="2400" b="0" i="1" smtClean="0">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𝑑</m:t>
                        </m:r>
                      </m:e>
                      <m:sup>
                        <m:r>
                          <a:rPr lang="en-US" sz="2400" b="0" i="1" smtClean="0">
                            <a:solidFill>
                              <a:schemeClr val="tx1"/>
                            </a:solidFill>
                            <a:latin typeface="Cambria Math" panose="02040503050406030204" pitchFamily="18" charset="0"/>
                          </a:rPr>
                          <m:t>∗</m:t>
                        </m:r>
                      </m:sup>
                    </m:sSup>
                    <m:r>
                      <a:rPr lang="en-US" sz="2400" i="1">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𝑥</m:t>
                        </m:r>
                      </m:e>
                      <m:sup>
                        <m:r>
                          <a:rPr lang="en-US" sz="2400" b="0" i="1" smtClean="0">
                            <a:solidFill>
                              <a:schemeClr val="tx1"/>
                            </a:solidFill>
                            <a:latin typeface="Cambria Math" panose="02040503050406030204" pitchFamily="18" charset="0"/>
                          </a:rPr>
                          <m:t>∗</m:t>
                        </m:r>
                      </m:sup>
                    </m:sSup>
                    <m:r>
                      <a:rPr lang="en-US" sz="2400" i="1">
                        <a:solidFill>
                          <a:schemeClr val="tx1"/>
                        </a:solidFill>
                        <a:latin typeface="Cambria Math" panose="02040503050406030204" pitchFamily="18" charset="0"/>
                      </a:rPr>
                      <m:t>)</m:t>
                    </m:r>
                  </m:oMath>
                </a14:m>
                <a:endParaRPr lang="en-US" sz="2400" dirty="0" smtClean="0">
                  <a:solidFill>
                    <a:schemeClr val="tx1"/>
                  </a:solidFill>
                </a:endParaRPr>
              </a:p>
              <a:p>
                <a:r>
                  <a:rPr lang="en-US" sz="2400" b="1" dirty="0" smtClean="0">
                    <a:solidFill>
                      <a:srgbClr val="C00000"/>
                    </a:solidFill>
                  </a:rPr>
                  <a:t>BUT</a:t>
                </a:r>
                <a:r>
                  <a:rPr lang="en-US" sz="2400" dirty="0" smtClean="0">
                    <a:solidFill>
                      <a:schemeClr val="tx1"/>
                    </a:solidFill>
                  </a:rPr>
                  <a:t>, </a:t>
                </a:r>
                <a:r>
                  <a:rPr lang="en-US" sz="2400" dirty="0" smtClean="0">
                    <a:solidFill>
                      <a:srgbClr val="990000"/>
                    </a:solidFill>
                  </a:rPr>
                  <a:t>there exist inputs </a:t>
                </a:r>
                <a14:m>
                  <m:oMath xmlns:m="http://schemas.openxmlformats.org/officeDocument/2006/math">
                    <m:r>
                      <a:rPr lang="en-US" sz="2400" b="0" i="1" smtClean="0">
                        <a:solidFill>
                          <a:srgbClr val="990000"/>
                        </a:solidFill>
                        <a:latin typeface="Cambria Math" panose="02040503050406030204" pitchFamily="18" charset="0"/>
                      </a:rPr>
                      <m:t>𝑥</m:t>
                    </m:r>
                  </m:oMath>
                </a14:m>
                <a:r>
                  <a:rPr lang="en-US" sz="2400" dirty="0" smtClean="0">
                    <a:solidFill>
                      <a:srgbClr val="990000"/>
                    </a:solidFill>
                  </a:rPr>
                  <a:t> such that </a:t>
                </a:r>
                <a14:m>
                  <m:oMath xmlns:m="http://schemas.openxmlformats.org/officeDocument/2006/math">
                    <m:sSub>
                      <m:sSubPr>
                        <m:ctrlPr>
                          <a:rPr lang="en-US" sz="2400" b="0" i="1" smtClean="0">
                            <a:solidFill>
                              <a:srgbClr val="990000"/>
                            </a:solidFill>
                            <a:latin typeface="Cambria Math" panose="02040503050406030204" pitchFamily="18" charset="0"/>
                          </a:rPr>
                        </m:ctrlPr>
                      </m:sSubPr>
                      <m:e>
                        <m:r>
                          <a:rPr lang="en-US" sz="2400" b="0" i="1" smtClean="0">
                            <a:solidFill>
                              <a:srgbClr val="990000"/>
                            </a:solidFill>
                            <a:latin typeface="Cambria Math" panose="02040503050406030204" pitchFamily="18" charset="0"/>
                          </a:rPr>
                          <m:t>𝑃</m:t>
                        </m:r>
                      </m:e>
                      <m:sub>
                        <m:r>
                          <a:rPr lang="en-US" sz="2400" b="0" i="1" smtClean="0">
                            <a:solidFill>
                              <a:srgbClr val="990000"/>
                            </a:solidFill>
                            <a:latin typeface="Cambria Math" panose="02040503050406030204" pitchFamily="18" charset="0"/>
                          </a:rPr>
                          <m:t>0</m:t>
                        </m:r>
                      </m:sub>
                    </m:sSub>
                    <m:d>
                      <m:dPr>
                        <m:ctrlPr>
                          <a:rPr lang="en-US" sz="2400" b="0" i="1" smtClean="0">
                            <a:solidFill>
                              <a:srgbClr val="990000"/>
                            </a:solidFill>
                            <a:latin typeface="Cambria Math" panose="02040503050406030204" pitchFamily="18" charset="0"/>
                          </a:rPr>
                        </m:ctrlPr>
                      </m:dPr>
                      <m:e>
                        <m:r>
                          <m:rPr>
                            <m:sty m:val="p"/>
                          </m:rPr>
                          <a:rPr lang="en-US" sz="2400" b="0" i="0" smtClean="0">
                            <a:solidFill>
                              <a:srgbClr val="990000"/>
                            </a:solidFill>
                            <a:latin typeface="Cambria Math" panose="02040503050406030204" pitchFamily="18" charset="0"/>
                          </a:rPr>
                          <m:t>id</m:t>
                        </m:r>
                        <m:r>
                          <a:rPr lang="en-US" sz="2400" b="0" i="0" smtClean="0">
                            <a:solidFill>
                              <a:srgbClr val="990000"/>
                            </a:solidFill>
                            <a:latin typeface="Cambria Math" panose="02040503050406030204" pitchFamily="18" charset="0"/>
                          </a:rPr>
                          <m:t>,</m:t>
                        </m:r>
                        <m:r>
                          <m:rPr>
                            <m:sty m:val="p"/>
                          </m:rPr>
                          <a:rPr lang="en-US" sz="2400" b="0" i="0" smtClean="0">
                            <a:solidFill>
                              <a:srgbClr val="990000"/>
                            </a:solidFill>
                            <a:latin typeface="Cambria Math" panose="02040503050406030204" pitchFamily="18" charset="0"/>
                          </a:rPr>
                          <m:t>x</m:t>
                        </m:r>
                      </m:e>
                    </m:d>
                    <m:r>
                      <a:rPr lang="en-US" sz="2400" b="0" i="1" smtClean="0">
                        <a:solidFill>
                          <a:srgbClr val="990000"/>
                        </a:solidFill>
                        <a:latin typeface="Cambria Math" panose="02040503050406030204" pitchFamily="18" charset="0"/>
                      </a:rPr>
                      <m:t>≠</m:t>
                    </m:r>
                    <m:sSub>
                      <m:sSubPr>
                        <m:ctrlPr>
                          <a:rPr lang="en-US" sz="2400" b="0" i="1" smtClean="0">
                            <a:solidFill>
                              <a:srgbClr val="990000"/>
                            </a:solidFill>
                            <a:latin typeface="Cambria Math" panose="02040503050406030204" pitchFamily="18" charset="0"/>
                          </a:rPr>
                        </m:ctrlPr>
                      </m:sSubPr>
                      <m:e>
                        <m:r>
                          <a:rPr lang="en-US" sz="2400" b="0" i="1" smtClean="0">
                            <a:solidFill>
                              <a:srgbClr val="990000"/>
                            </a:solidFill>
                            <a:latin typeface="Cambria Math" panose="02040503050406030204" pitchFamily="18" charset="0"/>
                          </a:rPr>
                          <m:t>𝑃</m:t>
                        </m:r>
                      </m:e>
                      <m:sub>
                        <m:r>
                          <a:rPr lang="en-US" sz="2400" b="0" i="1" smtClean="0">
                            <a:solidFill>
                              <a:srgbClr val="990000"/>
                            </a:solidFill>
                            <a:latin typeface="Cambria Math" panose="02040503050406030204" pitchFamily="18" charset="0"/>
                          </a:rPr>
                          <m:t>1</m:t>
                        </m:r>
                      </m:sub>
                    </m:sSub>
                    <m:r>
                      <a:rPr lang="en-US" sz="2400" b="0" i="1" smtClean="0">
                        <a:solidFill>
                          <a:srgbClr val="990000"/>
                        </a:solidFill>
                        <a:latin typeface="Cambria Math" panose="02040503050406030204" pitchFamily="18" charset="0"/>
                      </a:rPr>
                      <m:t>(</m:t>
                    </m:r>
                    <m:r>
                      <a:rPr lang="en-US" sz="2400" b="0" i="1" smtClean="0">
                        <a:solidFill>
                          <a:srgbClr val="990000"/>
                        </a:solidFill>
                        <a:latin typeface="Cambria Math" panose="02040503050406030204" pitchFamily="18" charset="0"/>
                      </a:rPr>
                      <m:t>𝑖𝑑</m:t>
                    </m:r>
                    <m:r>
                      <a:rPr lang="en-US" sz="2400" b="0" i="1" smtClean="0">
                        <a:solidFill>
                          <a:srgbClr val="990000"/>
                        </a:solidFill>
                        <a:latin typeface="Cambria Math" panose="02040503050406030204" pitchFamily="18" charset="0"/>
                      </a:rPr>
                      <m:t>,</m:t>
                    </m:r>
                    <m:r>
                      <a:rPr lang="en-US" sz="2400" b="0" i="1" smtClean="0">
                        <a:solidFill>
                          <a:srgbClr val="990000"/>
                        </a:solidFill>
                        <a:latin typeface="Cambria Math" panose="02040503050406030204" pitchFamily="18" charset="0"/>
                      </a:rPr>
                      <m:t>𝑥</m:t>
                    </m:r>
                    <m:r>
                      <a:rPr lang="en-US" sz="2400" b="0" i="1" smtClean="0">
                        <a:solidFill>
                          <a:srgbClr val="990000"/>
                        </a:solidFill>
                        <a:latin typeface="Cambria Math" panose="02040503050406030204" pitchFamily="18" charset="0"/>
                      </a:rPr>
                      <m:t>)</m:t>
                    </m:r>
                  </m:oMath>
                </a14:m>
                <a:r>
                  <a:rPr lang="en-US" sz="2400" dirty="0" smtClean="0">
                    <a:solidFill>
                      <a:srgbClr val="990000"/>
                    </a:solidFill>
                  </a:rPr>
                  <a:t> </a:t>
                </a:r>
                <a:endParaRPr lang="en-US" sz="2400" dirty="0">
                  <a:solidFill>
                    <a:schemeClr val="tx1"/>
                  </a:solidFill>
                </a:endParaRPr>
              </a:p>
            </p:txBody>
          </p:sp>
        </mc:Choice>
        <mc:Fallback xmlns="">
          <p:sp>
            <p:nvSpPr>
              <p:cNvPr id="41" name="Rounded Rectangle 40"/>
              <p:cNvSpPr>
                <a:spLocks noRot="1" noChangeAspect="1" noMove="1" noResize="1" noEditPoints="1" noAdjustHandles="1" noChangeArrowheads="1" noChangeShapeType="1" noTextEdit="1"/>
              </p:cNvSpPr>
              <p:nvPr/>
            </p:nvSpPr>
            <p:spPr>
              <a:xfrm>
                <a:off x="949558" y="4727856"/>
                <a:ext cx="7459308" cy="995475"/>
              </a:xfrm>
              <a:prstGeom prst="roundRect">
                <a:avLst/>
              </a:prstGeom>
              <a:blipFill rotWithShape="0">
                <a:blip r:embed="rId13"/>
                <a:stretch>
                  <a:fillRect/>
                </a:stretch>
              </a:blipFill>
            </p:spPr>
            <p:txBody>
              <a:bodyPr/>
              <a:lstStyle/>
              <a:p>
                <a:r>
                  <a:rPr lang="en-US">
                    <a:noFill/>
                  </a:rPr>
                  <a:t> </a:t>
                </a:r>
              </a:p>
            </p:txBody>
          </p:sp>
        </mc:Fallback>
      </mc:AlternateContent>
      <p:grpSp>
        <p:nvGrpSpPr>
          <p:cNvPr id="45" name="Group 44"/>
          <p:cNvGrpSpPr/>
          <p:nvPr/>
        </p:nvGrpSpPr>
        <p:grpSpPr>
          <a:xfrm>
            <a:off x="949558" y="3691551"/>
            <a:ext cx="7459308" cy="892971"/>
            <a:chOff x="949558" y="3691551"/>
            <a:chExt cx="7459308" cy="892971"/>
          </a:xfrm>
        </p:grpSpPr>
        <p:sp>
          <p:nvSpPr>
            <p:cNvPr id="42" name="Rounded Rectangle 41"/>
            <p:cNvSpPr/>
            <p:nvPr/>
          </p:nvSpPr>
          <p:spPr>
            <a:xfrm>
              <a:off x="949558" y="3691551"/>
              <a:ext cx="7459308" cy="892971"/>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endParaRPr lang="en-US" sz="2400" dirty="0">
                <a:solidFill>
                  <a:schemeClr val="tx1"/>
                </a:solidFill>
              </a:endParaRPr>
            </a:p>
          </p:txBody>
        </p:sp>
        <p:grpSp>
          <p:nvGrpSpPr>
            <p:cNvPr id="2" name="Group 1"/>
            <p:cNvGrpSpPr/>
            <p:nvPr/>
          </p:nvGrpSpPr>
          <p:grpSpPr>
            <a:xfrm>
              <a:off x="1142309" y="3867996"/>
              <a:ext cx="7057854" cy="544559"/>
              <a:chOff x="242221" y="4423695"/>
              <a:chExt cx="7057854" cy="544559"/>
            </a:xfrm>
          </p:grpSpPr>
          <p:sp>
            <p:nvSpPr>
              <p:cNvPr id="36" name="TextBox 35"/>
              <p:cNvSpPr txBox="1"/>
              <p:nvPr/>
            </p:nvSpPr>
            <p:spPr>
              <a:xfrm>
                <a:off x="242221" y="4475811"/>
                <a:ext cx="2266061" cy="492443"/>
              </a:xfrm>
              <a:prstGeom prst="rect">
                <a:avLst/>
              </a:prstGeom>
              <a:noFill/>
            </p:spPr>
            <p:txBody>
              <a:bodyPr wrap="square" rtlCol="0">
                <a:spAutoFit/>
              </a:bodyPr>
              <a:lstStyle/>
              <a:p>
                <a:pPr algn="ctr"/>
                <a:r>
                  <a:rPr lang="en-US" sz="2600" dirty="0" smtClean="0"/>
                  <a:t>Switch from </a:t>
                </a:r>
                <a:endParaRPr lang="en-US" sz="2600" dirty="0"/>
              </a:p>
            </p:txBody>
          </p:sp>
          <mc:AlternateContent xmlns:mc="http://schemas.openxmlformats.org/markup-compatibility/2006" xmlns:a14="http://schemas.microsoft.com/office/drawing/2010/main">
            <mc:Choice Requires="a14">
              <p:sp>
                <p:nvSpPr>
                  <p:cNvPr id="37" name="Rectangle 36"/>
                  <p:cNvSpPr/>
                  <p:nvPr/>
                </p:nvSpPr>
                <p:spPr>
                  <a:xfrm>
                    <a:off x="2599964" y="4423695"/>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𝟎</m:t>
                              </m:r>
                            </m:sub>
                          </m:sSub>
                        </m:oMath>
                      </m:oMathPara>
                    </a14:m>
                    <a:endParaRPr lang="en-US" sz="2200" b="1" dirty="0"/>
                  </a:p>
                </p:txBody>
              </p:sp>
            </mc:Choice>
            <mc:Fallback xmlns="">
              <p:sp>
                <p:nvSpPr>
                  <p:cNvPr id="37" name="Rectangle 36"/>
                  <p:cNvSpPr>
                    <a:spLocks noRot="1" noChangeAspect="1" noMove="1" noResize="1" noEditPoints="1" noAdjustHandles="1" noChangeArrowheads="1" noChangeShapeType="1" noTextEdit="1"/>
                  </p:cNvSpPr>
                  <p:nvPr/>
                </p:nvSpPr>
                <p:spPr>
                  <a:xfrm>
                    <a:off x="2599964" y="4423695"/>
                    <a:ext cx="484359" cy="544559"/>
                  </a:xfrm>
                  <a:prstGeom prst="rect">
                    <a:avLst/>
                  </a:prstGeom>
                  <a:blipFill rotWithShape="0">
                    <a:blip r:embed="rId14"/>
                    <a:stretch>
                      <a:fillRect l="-8235"/>
                    </a:stretch>
                  </a:blipFill>
                  <a:ln w="28575">
                    <a:solidFill>
                      <a:srgbClr val="C00000"/>
                    </a:solidFill>
                  </a:ln>
                  <a:effectLst/>
                </p:spPr>
                <p:txBody>
                  <a:bodyPr/>
                  <a:lstStyle/>
                  <a:p>
                    <a:r>
                      <a:rPr lang="en-US">
                        <a:noFill/>
                      </a:rPr>
                      <a:t> </a:t>
                    </a:r>
                  </a:p>
                </p:txBody>
              </p:sp>
            </mc:Fallback>
          </mc:AlternateContent>
          <p:sp>
            <p:nvSpPr>
              <p:cNvPr id="38" name="TextBox 37"/>
              <p:cNvSpPr txBox="1"/>
              <p:nvPr/>
            </p:nvSpPr>
            <p:spPr>
              <a:xfrm>
                <a:off x="3230493" y="4475811"/>
                <a:ext cx="918018" cy="492443"/>
              </a:xfrm>
              <a:prstGeom prst="rect">
                <a:avLst/>
              </a:prstGeom>
              <a:noFill/>
            </p:spPr>
            <p:txBody>
              <a:bodyPr wrap="square" rtlCol="0">
                <a:spAutoFit/>
              </a:bodyPr>
              <a:lstStyle/>
              <a:p>
                <a:pPr algn="ctr"/>
                <a:r>
                  <a:rPr lang="en-US" sz="2600" dirty="0"/>
                  <a:t>t</a:t>
                </a:r>
                <a:r>
                  <a:rPr lang="en-US" sz="2600" dirty="0" smtClean="0"/>
                  <a:t>o </a:t>
                </a:r>
                <a:endParaRPr lang="en-US" sz="2600" dirty="0"/>
              </a:p>
            </p:txBody>
          </p:sp>
          <mc:AlternateContent xmlns:mc="http://schemas.openxmlformats.org/markup-compatibility/2006" xmlns:a14="http://schemas.microsoft.com/office/drawing/2010/main">
            <mc:Choice Requires="a14">
              <p:sp>
                <p:nvSpPr>
                  <p:cNvPr id="39" name="Rectangle 38"/>
                  <p:cNvSpPr/>
                  <p:nvPr/>
                </p:nvSpPr>
                <p:spPr>
                  <a:xfrm>
                    <a:off x="4294681" y="4423695"/>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𝟏</m:t>
                              </m:r>
                            </m:sub>
                          </m:sSub>
                        </m:oMath>
                      </m:oMathPara>
                    </a14:m>
                    <a:endParaRPr lang="en-US" sz="2200" b="1" dirty="0"/>
                  </a:p>
                </p:txBody>
              </p:sp>
            </mc:Choice>
            <mc:Fallback xmlns="">
              <p:sp>
                <p:nvSpPr>
                  <p:cNvPr id="39" name="Rectangle 38"/>
                  <p:cNvSpPr>
                    <a:spLocks noRot="1" noChangeAspect="1" noMove="1" noResize="1" noEditPoints="1" noAdjustHandles="1" noChangeArrowheads="1" noChangeShapeType="1" noTextEdit="1"/>
                  </p:cNvSpPr>
                  <p:nvPr/>
                </p:nvSpPr>
                <p:spPr>
                  <a:xfrm>
                    <a:off x="4294681" y="4423695"/>
                    <a:ext cx="484359" cy="544559"/>
                  </a:xfrm>
                  <a:prstGeom prst="rect">
                    <a:avLst/>
                  </a:prstGeom>
                  <a:blipFill rotWithShape="0">
                    <a:blip r:embed="rId15"/>
                    <a:stretch>
                      <a:fillRect l="-8235"/>
                    </a:stretch>
                  </a:blipFill>
                  <a:ln w="28575">
                    <a:solidFill>
                      <a:srgbClr val="C00000"/>
                    </a:solidFill>
                  </a:ln>
                  <a:effectLst/>
                </p:spPr>
                <p:txBody>
                  <a:bodyPr/>
                  <a:lstStyle/>
                  <a:p>
                    <a:r>
                      <a:rPr lang="en-US">
                        <a:noFill/>
                      </a:rPr>
                      <a:t> </a:t>
                    </a:r>
                  </a:p>
                </p:txBody>
              </p:sp>
            </mc:Fallback>
          </mc:AlternateContent>
          <p:sp>
            <p:nvSpPr>
              <p:cNvPr id="40" name="TextBox 39"/>
              <p:cNvSpPr txBox="1"/>
              <p:nvPr/>
            </p:nvSpPr>
            <p:spPr>
              <a:xfrm>
                <a:off x="5034014" y="4475811"/>
                <a:ext cx="2266061" cy="492443"/>
              </a:xfrm>
              <a:prstGeom prst="rect">
                <a:avLst/>
              </a:prstGeom>
              <a:noFill/>
            </p:spPr>
            <p:txBody>
              <a:bodyPr wrap="square" rtlCol="0">
                <a:spAutoFit/>
              </a:bodyPr>
              <a:lstStyle/>
              <a:p>
                <a:pPr algn="ctr"/>
                <a:r>
                  <a:rPr lang="en-US" sz="2600" dirty="0"/>
                  <a:t>r</a:t>
                </a:r>
                <a:r>
                  <a:rPr lang="en-US" sz="2600" dirty="0" smtClean="0"/>
                  <a:t>elying on </a:t>
                </a:r>
                <a:r>
                  <a:rPr lang="en-US" sz="2600" dirty="0" err="1" smtClean="0"/>
                  <a:t>iO</a:t>
                </a:r>
                <a:endParaRPr lang="en-US" sz="2600" dirty="0"/>
              </a:p>
            </p:txBody>
          </p:sp>
        </p:grpSp>
      </p:grpSp>
      <p:sp>
        <p:nvSpPr>
          <p:cNvPr id="46" name="Rounded Rectangle 45"/>
          <p:cNvSpPr/>
          <p:nvPr/>
        </p:nvSpPr>
        <p:spPr>
          <a:xfrm>
            <a:off x="962258" y="5837851"/>
            <a:ext cx="7459308" cy="892971"/>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smtClean="0">
                <a:solidFill>
                  <a:schemeClr val="tx1"/>
                </a:solidFill>
              </a:rPr>
              <a:t>Need to </a:t>
            </a:r>
            <a:r>
              <a:rPr lang="en-US" sz="2600" b="1" dirty="0" smtClean="0">
                <a:solidFill>
                  <a:srgbClr val="C00000"/>
                </a:solidFill>
              </a:rPr>
              <a:t>BLOCK</a:t>
            </a:r>
            <a:r>
              <a:rPr lang="en-US" sz="2600" dirty="0" smtClean="0">
                <a:solidFill>
                  <a:schemeClr val="tx1"/>
                </a:solidFill>
              </a:rPr>
              <a:t> all inputs w.r.t. honest client</a:t>
            </a:r>
            <a:endParaRPr lang="en-US" sz="2600" dirty="0">
              <a:solidFill>
                <a:schemeClr val="tx1"/>
              </a:solidFill>
            </a:endParaRPr>
          </a:p>
        </p:txBody>
      </p:sp>
      <p:sp>
        <p:nvSpPr>
          <p:cNvPr id="47" name="Rectangle 46"/>
          <p:cNvSpPr/>
          <p:nvPr/>
        </p:nvSpPr>
        <p:spPr>
          <a:xfrm>
            <a:off x="914516" y="4660044"/>
            <a:ext cx="8877184" cy="11388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095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47"/>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4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Authentication Scheme</a:t>
            </a:r>
            <a:br>
              <a:rPr lang="en-US" sz="4200" dirty="0" smtClean="0">
                <a:solidFill>
                  <a:srgbClr val="000099"/>
                </a:solidFill>
              </a:rPr>
            </a:br>
            <a:r>
              <a:rPr lang="en-US" sz="2800" dirty="0" smtClean="0">
                <a:solidFill>
                  <a:srgbClr val="000099"/>
                </a:solidFill>
              </a:rPr>
              <a:t>(has two modes)</a:t>
            </a:r>
            <a:endParaRPr lang="en-US" sz="2800" i="1" dirty="0">
              <a:solidFill>
                <a:srgbClr val="000099"/>
              </a:solidFill>
              <a:effectLst/>
            </a:endParaRPr>
          </a:p>
        </p:txBody>
      </p:sp>
      <p:cxnSp>
        <p:nvCxnSpPr>
          <p:cNvPr id="3" name="Straight Connector 2"/>
          <p:cNvCxnSpPr/>
          <p:nvPr/>
        </p:nvCxnSpPr>
        <p:spPr>
          <a:xfrm>
            <a:off x="4580292" y="1489019"/>
            <a:ext cx="635" cy="2377440"/>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2" name="TextBox 1"/>
              <p:cNvSpPr txBox="1"/>
              <p:nvPr/>
            </p:nvSpPr>
            <p:spPr>
              <a:xfrm>
                <a:off x="254000" y="1272348"/>
                <a:ext cx="4318000" cy="2636812"/>
              </a:xfrm>
              <a:prstGeom prst="rect">
                <a:avLst/>
              </a:prstGeom>
              <a:noFill/>
            </p:spPr>
            <p:txBody>
              <a:bodyPr wrap="square" rtlCol="0">
                <a:spAutoFit/>
              </a:bodyPr>
              <a:lstStyle/>
              <a:p>
                <a:pPr algn="ctr"/>
                <a:r>
                  <a:rPr lang="en-US" sz="3000" b="1" dirty="0" smtClean="0">
                    <a:solidFill>
                      <a:srgbClr val="1A8837"/>
                    </a:solidFill>
                  </a:rPr>
                  <a:t>REAL MODE</a:t>
                </a:r>
              </a:p>
              <a:p>
                <a:pPr algn="ctr"/>
                <a:endParaRPr lang="en-US" sz="3000" b="1" dirty="0">
                  <a:solidFill>
                    <a:srgbClr val="1A8837"/>
                  </a:solidFill>
                </a:endParaRPr>
              </a:p>
              <a:p>
                <a:pPr marL="457200" indent="-457200">
                  <a:buFont typeface="Arial" panose="020B0604020202020204" pitchFamily="34" charset="0"/>
                  <a:buChar char="•"/>
                </a:pPr>
                <a14:m>
                  <m:oMath xmlns:m="http://schemas.openxmlformats.org/officeDocument/2006/math">
                    <m:d>
                      <m:dPr>
                        <m:ctrlPr>
                          <a:rPr lang="en-US" sz="2200" i="1">
                            <a:solidFill>
                              <a:srgbClr val="1A8837"/>
                            </a:solidFill>
                            <a:latin typeface="Cambria Math" panose="02040503050406030204" pitchFamily="18" charset="0"/>
                          </a:rPr>
                        </m:ctrlPr>
                      </m:dPr>
                      <m:e>
                        <m:r>
                          <a:rPr lang="en-US" sz="2200" i="1">
                            <a:solidFill>
                              <a:srgbClr val="1A8837"/>
                            </a:solidFill>
                            <a:latin typeface="Cambria Math" panose="02040503050406030204" pitchFamily="18" charset="0"/>
                          </a:rPr>
                          <m:t>𝑆</m:t>
                        </m:r>
                        <m:sSubSup>
                          <m:sSubSupPr>
                            <m:ctrlPr>
                              <a:rPr lang="en-US" sz="2200" i="1">
                                <a:solidFill>
                                  <a:srgbClr val="1A8837"/>
                                </a:solidFill>
                                <a:latin typeface="Cambria Math" panose="02040503050406030204" pitchFamily="18" charset="0"/>
                              </a:rPr>
                            </m:ctrlPr>
                          </m:sSubSupPr>
                          <m:e>
                            <m:r>
                              <a:rPr lang="en-US" sz="2200" i="1">
                                <a:solidFill>
                                  <a:srgbClr val="1A8837"/>
                                </a:solidFill>
                                <a:latin typeface="Cambria Math" panose="02040503050406030204" pitchFamily="18" charset="0"/>
                              </a:rPr>
                              <m:t>𝐾</m:t>
                            </m:r>
                          </m:e>
                          <m:sub>
                            <m:r>
                              <a:rPr lang="en-US" sz="2200" i="1">
                                <a:solidFill>
                                  <a:srgbClr val="1A8837"/>
                                </a:solidFill>
                                <a:latin typeface="Cambria Math" panose="02040503050406030204" pitchFamily="18" charset="0"/>
                              </a:rPr>
                              <m:t>𝑠𝑖𝑔𝑛</m:t>
                            </m:r>
                          </m:sub>
                          <m:sup>
                            <m:d>
                              <m:dPr>
                                <m:ctrlPr>
                                  <a:rPr lang="en-US" sz="2200" i="1">
                                    <a:solidFill>
                                      <a:srgbClr val="1A8837"/>
                                    </a:solidFill>
                                    <a:latin typeface="Cambria Math" panose="02040503050406030204" pitchFamily="18" charset="0"/>
                                  </a:rPr>
                                </m:ctrlPr>
                              </m:dPr>
                              <m:e>
                                <m:r>
                                  <a:rPr lang="en-US" sz="2200" i="1">
                                    <a:solidFill>
                                      <a:srgbClr val="1A8837"/>
                                    </a:solidFill>
                                    <a:latin typeface="Cambria Math" panose="02040503050406030204" pitchFamily="18" charset="0"/>
                                  </a:rPr>
                                  <m:t>𝑟𝑒𝑎𝑙</m:t>
                                </m:r>
                              </m:e>
                            </m:d>
                          </m:sup>
                        </m:sSubSup>
                        <m:r>
                          <a:rPr lang="en-US" sz="2200" i="1">
                            <a:solidFill>
                              <a:srgbClr val="1A8837"/>
                            </a:solidFill>
                            <a:latin typeface="Cambria Math" panose="02040503050406030204" pitchFamily="18" charset="0"/>
                          </a:rPr>
                          <m:t>,</m:t>
                        </m:r>
                        <m:r>
                          <a:rPr lang="en-US" sz="2200" i="1">
                            <a:solidFill>
                              <a:srgbClr val="1A8837"/>
                            </a:solidFill>
                            <a:latin typeface="Cambria Math" panose="02040503050406030204" pitchFamily="18" charset="0"/>
                          </a:rPr>
                          <m:t>𝑉</m:t>
                        </m:r>
                        <m:sSubSup>
                          <m:sSubSupPr>
                            <m:ctrlPr>
                              <a:rPr lang="en-US" sz="2200" i="1">
                                <a:solidFill>
                                  <a:srgbClr val="1A8837"/>
                                </a:solidFill>
                                <a:latin typeface="Cambria Math" panose="02040503050406030204" pitchFamily="18" charset="0"/>
                              </a:rPr>
                            </m:ctrlPr>
                          </m:sSubSupPr>
                          <m:e>
                            <m:r>
                              <a:rPr lang="en-US" sz="2200" i="1">
                                <a:solidFill>
                                  <a:srgbClr val="1A8837"/>
                                </a:solidFill>
                                <a:latin typeface="Cambria Math" panose="02040503050406030204" pitchFamily="18" charset="0"/>
                              </a:rPr>
                              <m:t>𝐾</m:t>
                            </m:r>
                          </m:e>
                          <m:sub>
                            <m:r>
                              <a:rPr lang="en-US" sz="2200" i="1">
                                <a:solidFill>
                                  <a:srgbClr val="1A8837"/>
                                </a:solidFill>
                                <a:latin typeface="Cambria Math" panose="02040503050406030204" pitchFamily="18" charset="0"/>
                              </a:rPr>
                              <m:t>𝑠𝑖𝑔𝑛</m:t>
                            </m:r>
                          </m:sub>
                          <m:sup>
                            <m:d>
                              <m:dPr>
                                <m:ctrlPr>
                                  <a:rPr lang="en-US" sz="2200" i="1">
                                    <a:solidFill>
                                      <a:srgbClr val="1A8837"/>
                                    </a:solidFill>
                                    <a:latin typeface="Cambria Math" panose="02040503050406030204" pitchFamily="18" charset="0"/>
                                  </a:rPr>
                                </m:ctrlPr>
                              </m:dPr>
                              <m:e>
                                <m:r>
                                  <a:rPr lang="en-US" sz="2200" i="1">
                                    <a:solidFill>
                                      <a:srgbClr val="1A8837"/>
                                    </a:solidFill>
                                    <a:latin typeface="Cambria Math" panose="02040503050406030204" pitchFamily="18" charset="0"/>
                                  </a:rPr>
                                  <m:t>𝑟𝑒𝑎𝑙</m:t>
                                </m:r>
                              </m:e>
                            </m:d>
                          </m:sup>
                        </m:sSubSup>
                      </m:e>
                    </m:d>
                  </m:oMath>
                </a14:m>
                <a:endParaRPr lang="en-US" sz="2200" dirty="0" smtClean="0">
                  <a:solidFill>
                    <a:srgbClr val="1A8837"/>
                  </a:solidFill>
                </a:endParaRPr>
              </a:p>
              <a:p>
                <a:pPr marL="457200" indent="-457200">
                  <a:buFont typeface="Arial" panose="020B0604020202020204" pitchFamily="34" charset="0"/>
                  <a:buChar char="•"/>
                </a:pPr>
                <a:r>
                  <a:rPr lang="en-US" sz="2200" dirty="0" smtClean="0">
                    <a:solidFill>
                      <a:srgbClr val="1A8837"/>
                    </a:solidFill>
                  </a:rPr>
                  <a:t>Exist authentication for </a:t>
                </a:r>
                <a:r>
                  <a:rPr lang="en-US" sz="2200" dirty="0" smtClean="0">
                    <a:solidFill>
                      <a:srgbClr val="1A8837"/>
                    </a:solidFill>
                  </a:rPr>
                  <a:t>all </a:t>
                </a:r>
                <a:r>
                  <a:rPr lang="en-US" sz="2200" dirty="0" smtClean="0">
                    <a:solidFill>
                      <a:srgbClr val="1A8837"/>
                    </a:solidFill>
                  </a:rPr>
                  <a:t>clients</a:t>
                </a:r>
                <a:endParaRPr lang="en-US" sz="2200" dirty="0" smtClean="0">
                  <a:solidFill>
                    <a:srgbClr val="1A8837"/>
                  </a:solidFill>
                </a:endParaRPr>
              </a:p>
              <a:p>
                <a:pPr marL="457200" indent="-457200">
                  <a:buFont typeface="Arial" panose="020B0604020202020204" pitchFamily="34" charset="0"/>
                  <a:buChar char="•"/>
                </a:pPr>
                <a14:m>
                  <m:oMath xmlns:m="http://schemas.openxmlformats.org/officeDocument/2006/math">
                    <m:sSubSup>
                      <m:sSubSupPr>
                        <m:ctrlPr>
                          <a:rPr lang="en-US" sz="2200" i="1" smtClean="0">
                            <a:solidFill>
                              <a:srgbClr val="1A8837"/>
                            </a:solidFill>
                            <a:latin typeface="Cambria Math" panose="02040503050406030204" pitchFamily="18" charset="0"/>
                          </a:rPr>
                        </m:ctrlPr>
                      </m:sSubSupPr>
                      <m:e>
                        <m:r>
                          <a:rPr lang="en-US" sz="2200" b="0" i="1" smtClean="0">
                            <a:solidFill>
                              <a:srgbClr val="1A8837"/>
                            </a:solidFill>
                            <a:latin typeface="Cambria Math" panose="02040503050406030204" pitchFamily="18" charset="0"/>
                          </a:rPr>
                          <m:t>𝜎</m:t>
                        </m:r>
                      </m:e>
                      <m:sub>
                        <m:r>
                          <a:rPr lang="en-US" sz="2200" b="0" i="1" smtClean="0">
                            <a:solidFill>
                              <a:srgbClr val="1A8837"/>
                            </a:solidFill>
                            <a:latin typeface="Cambria Math" panose="02040503050406030204" pitchFamily="18" charset="0"/>
                          </a:rPr>
                          <m:t>𝑖</m:t>
                        </m:r>
                        <m:sSup>
                          <m:sSupPr>
                            <m:ctrlPr>
                              <a:rPr lang="en-US" sz="2200" i="1" smtClean="0">
                                <a:solidFill>
                                  <a:srgbClr val="1A8837"/>
                                </a:solidFill>
                                <a:latin typeface="Cambria Math" panose="02040503050406030204" pitchFamily="18" charset="0"/>
                              </a:rPr>
                            </m:ctrlPr>
                          </m:sSupPr>
                          <m:e>
                            <m:r>
                              <a:rPr lang="en-US" sz="2200" b="0" i="1" smtClean="0">
                                <a:solidFill>
                                  <a:srgbClr val="1A8837"/>
                                </a:solidFill>
                                <a:latin typeface="Cambria Math" panose="02040503050406030204" pitchFamily="18" charset="0"/>
                              </a:rPr>
                              <m:t>𝑑</m:t>
                            </m:r>
                          </m:e>
                          <m:sup>
                            <m:r>
                              <a:rPr lang="en-US" sz="2200" b="0" i="1" smtClean="0">
                                <a:solidFill>
                                  <a:srgbClr val="1A8837"/>
                                </a:solidFill>
                                <a:latin typeface="Cambria Math" panose="02040503050406030204" pitchFamily="18" charset="0"/>
                              </a:rPr>
                              <m:t>∗</m:t>
                            </m:r>
                          </m:sup>
                        </m:sSup>
                      </m:sub>
                      <m:sup>
                        <m:r>
                          <a:rPr lang="en-US" sz="2200" b="0" i="1" smtClean="0">
                            <a:solidFill>
                              <a:srgbClr val="1A8837"/>
                            </a:solidFill>
                            <a:latin typeface="Cambria Math" panose="02040503050406030204" pitchFamily="18" charset="0"/>
                          </a:rPr>
                          <m:t>(</m:t>
                        </m:r>
                        <m:r>
                          <a:rPr lang="en-US" sz="2200" b="0" i="1" smtClean="0">
                            <a:solidFill>
                              <a:srgbClr val="1A8837"/>
                            </a:solidFill>
                            <a:latin typeface="Cambria Math" panose="02040503050406030204" pitchFamily="18" charset="0"/>
                          </a:rPr>
                          <m:t>𝑟𝑒𝑎𝑙</m:t>
                        </m:r>
                        <m:r>
                          <a:rPr lang="en-US" sz="2200" b="0" i="1" smtClean="0">
                            <a:solidFill>
                              <a:srgbClr val="1A8837"/>
                            </a:solidFill>
                            <a:latin typeface="Cambria Math" panose="02040503050406030204" pitchFamily="18" charset="0"/>
                          </a:rPr>
                          <m:t>)</m:t>
                        </m:r>
                      </m:sup>
                    </m:sSubSup>
                    <m:r>
                      <a:rPr lang="en-US" sz="2200" b="0" i="1" smtClean="0">
                        <a:solidFill>
                          <a:srgbClr val="1A8837"/>
                        </a:solidFill>
                        <a:latin typeface="Cambria Math" panose="02040503050406030204" pitchFamily="18" charset="0"/>
                      </a:rPr>
                      <m:t> </m:t>
                    </m:r>
                  </m:oMath>
                </a14:m>
                <a:r>
                  <a:rPr lang="en-US" sz="2200" dirty="0" smtClean="0">
                    <a:solidFill>
                      <a:srgbClr val="1A8837"/>
                    </a:solidFill>
                  </a:rPr>
                  <a:t>for corrupt client </a:t>
                </a:r>
                <a14:m>
                  <m:oMath xmlns:m="http://schemas.openxmlformats.org/officeDocument/2006/math">
                    <m:r>
                      <a:rPr lang="en-US" sz="2200" b="0" i="1" smtClean="0">
                        <a:solidFill>
                          <a:srgbClr val="1A8837"/>
                        </a:solidFill>
                        <a:latin typeface="Cambria Math" panose="02040503050406030204" pitchFamily="18" charset="0"/>
                      </a:rPr>
                      <m:t>𝑖</m:t>
                    </m:r>
                    <m:sSup>
                      <m:sSupPr>
                        <m:ctrlPr>
                          <a:rPr lang="en-US" sz="2200" b="0" i="1" smtClean="0">
                            <a:solidFill>
                              <a:srgbClr val="1A8837"/>
                            </a:solidFill>
                            <a:latin typeface="Cambria Math" panose="02040503050406030204" pitchFamily="18" charset="0"/>
                          </a:rPr>
                        </m:ctrlPr>
                      </m:sSupPr>
                      <m:e>
                        <m:r>
                          <a:rPr lang="en-US" sz="2200" b="0" i="1" smtClean="0">
                            <a:solidFill>
                              <a:srgbClr val="1A8837"/>
                            </a:solidFill>
                            <a:latin typeface="Cambria Math" panose="02040503050406030204" pitchFamily="18" charset="0"/>
                          </a:rPr>
                          <m:t>𝑑</m:t>
                        </m:r>
                      </m:e>
                      <m:sup>
                        <m:r>
                          <a:rPr lang="en-US" sz="2200" b="0" i="1" smtClean="0">
                            <a:solidFill>
                              <a:srgbClr val="1A8837"/>
                            </a:solidFill>
                            <a:latin typeface="Cambria Math" panose="02040503050406030204" pitchFamily="18" charset="0"/>
                          </a:rPr>
                          <m:t>∗</m:t>
                        </m:r>
                      </m:sup>
                    </m:sSup>
                  </m:oMath>
                </a14:m>
                <a:endParaRPr lang="en-US" sz="2200" b="1" dirty="0">
                  <a:solidFill>
                    <a:srgbClr val="1A8837"/>
                  </a:solidFill>
                </a:endParaRPr>
              </a:p>
            </p:txBody>
          </p:sp>
        </mc:Choice>
        <mc:Fallback>
          <p:sp>
            <p:nvSpPr>
              <p:cNvPr id="2" name="TextBox 1"/>
              <p:cNvSpPr txBox="1">
                <a:spLocks noRot="1" noChangeAspect="1" noMove="1" noResize="1" noEditPoints="1" noAdjustHandles="1" noChangeArrowheads="1" noChangeShapeType="1" noTextEdit="1"/>
              </p:cNvSpPr>
              <p:nvPr/>
            </p:nvSpPr>
            <p:spPr>
              <a:xfrm>
                <a:off x="254000" y="1272348"/>
                <a:ext cx="4318000" cy="2636812"/>
              </a:xfrm>
              <a:prstGeom prst="rect">
                <a:avLst/>
              </a:prstGeom>
              <a:blipFill rotWithShape="0">
                <a:blip r:embed="rId3"/>
                <a:stretch>
                  <a:fillRect l="-1695" t="-3009" b="-254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4689880" y="1272348"/>
                <a:ext cx="4415790" cy="2636812"/>
              </a:xfrm>
              <a:prstGeom prst="rect">
                <a:avLst/>
              </a:prstGeom>
              <a:noFill/>
            </p:spPr>
            <p:txBody>
              <a:bodyPr wrap="square" rtlCol="0">
                <a:spAutoFit/>
              </a:bodyPr>
              <a:lstStyle/>
              <a:p>
                <a:pPr algn="ctr"/>
                <a:r>
                  <a:rPr lang="en-US" sz="3000" b="1" dirty="0" smtClean="0">
                    <a:solidFill>
                      <a:srgbClr val="C00000"/>
                    </a:solidFill>
                  </a:rPr>
                  <a:t>FAKE MODE</a:t>
                </a:r>
              </a:p>
              <a:p>
                <a:pPr algn="ctr"/>
                <a:endParaRPr lang="en-US" sz="3000" b="1" dirty="0">
                  <a:solidFill>
                    <a:srgbClr val="C00000"/>
                  </a:solidFill>
                </a:endParaRPr>
              </a:p>
              <a:p>
                <a:pPr marL="457200" indent="-457200">
                  <a:buFont typeface="Arial" panose="020B0604020202020204" pitchFamily="34" charset="0"/>
                  <a:buChar char="•"/>
                </a:pPr>
                <a14:m>
                  <m:oMath xmlns:m="http://schemas.openxmlformats.org/officeDocument/2006/math">
                    <m:d>
                      <m:dPr>
                        <m:ctrlPr>
                          <a:rPr lang="en-US" sz="2200" i="1">
                            <a:solidFill>
                              <a:srgbClr val="C00000"/>
                            </a:solidFill>
                            <a:latin typeface="Cambria Math" panose="02040503050406030204" pitchFamily="18" charset="0"/>
                          </a:rPr>
                        </m:ctrlPr>
                      </m:dPr>
                      <m:e>
                        <m:r>
                          <a:rPr lang="en-US" sz="2200" i="1">
                            <a:solidFill>
                              <a:srgbClr val="C00000"/>
                            </a:solidFill>
                            <a:latin typeface="Cambria Math" panose="02040503050406030204" pitchFamily="18" charset="0"/>
                          </a:rPr>
                          <m:t>𝑆</m:t>
                        </m:r>
                        <m:sSubSup>
                          <m:sSubSupPr>
                            <m:ctrlPr>
                              <a:rPr lang="en-US" sz="2200" i="1">
                                <a:solidFill>
                                  <a:srgbClr val="C00000"/>
                                </a:solidFill>
                                <a:latin typeface="Cambria Math" panose="02040503050406030204" pitchFamily="18" charset="0"/>
                              </a:rPr>
                            </m:ctrlPr>
                          </m:sSubSupPr>
                          <m:e>
                            <m:r>
                              <a:rPr lang="en-US" sz="2200" i="1">
                                <a:solidFill>
                                  <a:srgbClr val="C00000"/>
                                </a:solidFill>
                                <a:latin typeface="Cambria Math" panose="02040503050406030204" pitchFamily="18" charset="0"/>
                              </a:rPr>
                              <m:t>𝐾</m:t>
                            </m:r>
                          </m:e>
                          <m:sub>
                            <m:r>
                              <a:rPr lang="en-US" sz="2200" i="1">
                                <a:solidFill>
                                  <a:srgbClr val="C00000"/>
                                </a:solidFill>
                                <a:latin typeface="Cambria Math" panose="02040503050406030204" pitchFamily="18" charset="0"/>
                              </a:rPr>
                              <m:t>𝑠𝑖𝑔𝑛</m:t>
                            </m:r>
                          </m:sub>
                          <m:sup>
                            <m:d>
                              <m:dPr>
                                <m:ctrlPr>
                                  <a:rPr lang="en-US" sz="2200" i="1">
                                    <a:solidFill>
                                      <a:srgbClr val="C00000"/>
                                    </a:solidFill>
                                    <a:latin typeface="Cambria Math" panose="02040503050406030204" pitchFamily="18" charset="0"/>
                                  </a:rPr>
                                </m:ctrlPr>
                              </m:dPr>
                              <m:e>
                                <m:r>
                                  <a:rPr lang="en-US" sz="2200" b="0" i="1" smtClean="0">
                                    <a:solidFill>
                                      <a:srgbClr val="C00000"/>
                                    </a:solidFill>
                                    <a:latin typeface="Cambria Math" panose="02040503050406030204" pitchFamily="18" charset="0"/>
                                  </a:rPr>
                                  <m:t>𝑓𝑎𝑘𝑒</m:t>
                                </m:r>
                              </m:e>
                            </m:d>
                          </m:sup>
                        </m:sSubSup>
                        <m:r>
                          <a:rPr lang="en-US" sz="2200" i="1">
                            <a:solidFill>
                              <a:srgbClr val="C00000"/>
                            </a:solidFill>
                            <a:latin typeface="Cambria Math" panose="02040503050406030204" pitchFamily="18" charset="0"/>
                          </a:rPr>
                          <m:t>,</m:t>
                        </m:r>
                        <m:r>
                          <a:rPr lang="en-US" sz="2200" i="1">
                            <a:solidFill>
                              <a:srgbClr val="C00000"/>
                            </a:solidFill>
                            <a:latin typeface="Cambria Math" panose="02040503050406030204" pitchFamily="18" charset="0"/>
                          </a:rPr>
                          <m:t>𝑉</m:t>
                        </m:r>
                        <m:sSubSup>
                          <m:sSubSupPr>
                            <m:ctrlPr>
                              <a:rPr lang="en-US" sz="2200" i="1">
                                <a:solidFill>
                                  <a:srgbClr val="C00000"/>
                                </a:solidFill>
                                <a:latin typeface="Cambria Math" panose="02040503050406030204" pitchFamily="18" charset="0"/>
                              </a:rPr>
                            </m:ctrlPr>
                          </m:sSubSupPr>
                          <m:e>
                            <m:r>
                              <a:rPr lang="en-US" sz="2200" i="1">
                                <a:solidFill>
                                  <a:srgbClr val="C00000"/>
                                </a:solidFill>
                                <a:latin typeface="Cambria Math" panose="02040503050406030204" pitchFamily="18" charset="0"/>
                              </a:rPr>
                              <m:t>𝐾</m:t>
                            </m:r>
                          </m:e>
                          <m:sub>
                            <m:r>
                              <a:rPr lang="en-US" sz="2200" i="1">
                                <a:solidFill>
                                  <a:srgbClr val="C00000"/>
                                </a:solidFill>
                                <a:latin typeface="Cambria Math" panose="02040503050406030204" pitchFamily="18" charset="0"/>
                              </a:rPr>
                              <m:t>𝑠𝑖𝑔𝑛</m:t>
                            </m:r>
                          </m:sub>
                          <m:sup>
                            <m:d>
                              <m:dPr>
                                <m:ctrlPr>
                                  <a:rPr lang="en-US" sz="2200" i="1">
                                    <a:solidFill>
                                      <a:srgbClr val="C00000"/>
                                    </a:solidFill>
                                    <a:latin typeface="Cambria Math" panose="02040503050406030204" pitchFamily="18" charset="0"/>
                                  </a:rPr>
                                </m:ctrlPr>
                              </m:dPr>
                              <m:e>
                                <m:r>
                                  <a:rPr lang="en-US" sz="2200" b="0" i="1" smtClean="0">
                                    <a:solidFill>
                                      <a:srgbClr val="C00000"/>
                                    </a:solidFill>
                                    <a:latin typeface="Cambria Math" panose="02040503050406030204" pitchFamily="18" charset="0"/>
                                  </a:rPr>
                                  <m:t>𝑓𝑎𝑘𝑒</m:t>
                                </m:r>
                              </m:e>
                            </m:d>
                          </m:sup>
                        </m:sSubSup>
                      </m:e>
                    </m:d>
                  </m:oMath>
                </a14:m>
                <a:endParaRPr lang="en-US" sz="2200" dirty="0" smtClean="0">
                  <a:solidFill>
                    <a:srgbClr val="C00000"/>
                  </a:solidFill>
                </a:endParaRPr>
              </a:p>
              <a:p>
                <a:pPr marL="457200" indent="-457200">
                  <a:buFont typeface="Arial" panose="020B0604020202020204" pitchFamily="34" charset="0"/>
                  <a:buChar char="•"/>
                </a:pPr>
                <a:r>
                  <a:rPr lang="en-US" sz="2200" dirty="0" smtClean="0">
                    <a:solidFill>
                      <a:srgbClr val="C00000"/>
                    </a:solidFill>
                  </a:rPr>
                  <a:t>Does</a:t>
                </a:r>
                <a:r>
                  <a:rPr lang="en-US" sz="2200" dirty="0" smtClean="0">
                    <a:solidFill>
                      <a:srgbClr val="C00000"/>
                    </a:solidFill>
                  </a:rPr>
                  <a:t> NOT exist authentication for honest clients</a:t>
                </a:r>
                <a:endParaRPr lang="en-US" sz="2200" dirty="0" smtClean="0">
                  <a:solidFill>
                    <a:srgbClr val="C00000"/>
                  </a:solidFill>
                </a:endParaRPr>
              </a:p>
              <a:p>
                <a:pPr marL="457200" indent="-457200">
                  <a:buFont typeface="Arial" panose="020B0604020202020204" pitchFamily="34" charset="0"/>
                  <a:buChar char="•"/>
                </a:pPr>
                <a14:m>
                  <m:oMath xmlns:m="http://schemas.openxmlformats.org/officeDocument/2006/math">
                    <m:sSubSup>
                      <m:sSubSupPr>
                        <m:ctrlPr>
                          <a:rPr lang="en-US" sz="2200" i="1" smtClean="0">
                            <a:solidFill>
                              <a:srgbClr val="C00000"/>
                            </a:solidFill>
                            <a:latin typeface="Cambria Math" panose="02040503050406030204" pitchFamily="18" charset="0"/>
                          </a:rPr>
                        </m:ctrlPr>
                      </m:sSubSupPr>
                      <m:e>
                        <m:r>
                          <a:rPr lang="en-US" sz="2200" i="1">
                            <a:solidFill>
                              <a:srgbClr val="C00000"/>
                            </a:solidFill>
                            <a:latin typeface="Cambria Math" panose="02040503050406030204" pitchFamily="18" charset="0"/>
                          </a:rPr>
                          <m:t>𝜎</m:t>
                        </m:r>
                      </m:e>
                      <m:sub>
                        <m:r>
                          <a:rPr lang="en-US" sz="2200" i="1">
                            <a:solidFill>
                              <a:srgbClr val="C00000"/>
                            </a:solidFill>
                            <a:latin typeface="Cambria Math" panose="02040503050406030204" pitchFamily="18" charset="0"/>
                          </a:rPr>
                          <m:t>𝑖</m:t>
                        </m:r>
                        <m:sSup>
                          <m:sSupPr>
                            <m:ctrlPr>
                              <a:rPr lang="en-US" sz="2200" i="1">
                                <a:solidFill>
                                  <a:srgbClr val="C00000"/>
                                </a:solidFill>
                                <a:latin typeface="Cambria Math" panose="02040503050406030204" pitchFamily="18" charset="0"/>
                              </a:rPr>
                            </m:ctrlPr>
                          </m:sSupPr>
                          <m:e>
                            <m:r>
                              <a:rPr lang="en-US" sz="2200" i="1">
                                <a:solidFill>
                                  <a:srgbClr val="C00000"/>
                                </a:solidFill>
                                <a:latin typeface="Cambria Math" panose="02040503050406030204" pitchFamily="18" charset="0"/>
                              </a:rPr>
                              <m:t>𝑑</m:t>
                            </m:r>
                          </m:e>
                          <m:sup>
                            <m:r>
                              <a:rPr lang="en-US" sz="2200" i="1">
                                <a:solidFill>
                                  <a:srgbClr val="C00000"/>
                                </a:solidFill>
                                <a:latin typeface="Cambria Math" panose="02040503050406030204" pitchFamily="18" charset="0"/>
                              </a:rPr>
                              <m:t>∗</m:t>
                            </m:r>
                          </m:sup>
                        </m:sSup>
                      </m:sub>
                      <m:sup>
                        <m:r>
                          <a:rPr lang="en-US" sz="2200" i="1">
                            <a:solidFill>
                              <a:srgbClr val="C00000"/>
                            </a:solidFill>
                            <a:latin typeface="Cambria Math" panose="02040503050406030204" pitchFamily="18" charset="0"/>
                          </a:rPr>
                          <m:t>(</m:t>
                        </m:r>
                        <m:r>
                          <a:rPr lang="en-US" sz="2200" b="0" i="1" smtClean="0">
                            <a:solidFill>
                              <a:srgbClr val="C00000"/>
                            </a:solidFill>
                            <a:latin typeface="Cambria Math" panose="02040503050406030204" pitchFamily="18" charset="0"/>
                          </a:rPr>
                          <m:t>𝑓𝑎𝑘𝑒</m:t>
                        </m:r>
                        <m:r>
                          <a:rPr lang="en-US" sz="2200" i="1">
                            <a:solidFill>
                              <a:srgbClr val="C00000"/>
                            </a:solidFill>
                            <a:latin typeface="Cambria Math" panose="02040503050406030204" pitchFamily="18" charset="0"/>
                          </a:rPr>
                          <m:t>)</m:t>
                        </m:r>
                      </m:sup>
                    </m:sSubSup>
                  </m:oMath>
                </a14:m>
                <a:r>
                  <a:rPr lang="en-US" sz="2200" dirty="0" smtClean="0">
                    <a:solidFill>
                      <a:srgbClr val="C00000"/>
                    </a:solidFill>
                  </a:rPr>
                  <a:t> for corrupt client </a:t>
                </a:r>
                <a14:m>
                  <m:oMath xmlns:m="http://schemas.openxmlformats.org/officeDocument/2006/math">
                    <m:r>
                      <a:rPr lang="en-US" sz="2200" b="0" i="1" smtClean="0">
                        <a:solidFill>
                          <a:srgbClr val="C00000"/>
                        </a:solidFill>
                        <a:latin typeface="Cambria Math" panose="02040503050406030204" pitchFamily="18" charset="0"/>
                      </a:rPr>
                      <m:t>𝑖</m:t>
                    </m:r>
                    <m:sSup>
                      <m:sSupPr>
                        <m:ctrlPr>
                          <a:rPr lang="en-US" sz="2200" b="0" i="1" smtClean="0">
                            <a:solidFill>
                              <a:srgbClr val="C00000"/>
                            </a:solidFill>
                            <a:latin typeface="Cambria Math" panose="02040503050406030204" pitchFamily="18" charset="0"/>
                          </a:rPr>
                        </m:ctrlPr>
                      </m:sSupPr>
                      <m:e>
                        <m:r>
                          <a:rPr lang="en-US" sz="2200" b="0" i="1" smtClean="0">
                            <a:solidFill>
                              <a:srgbClr val="C00000"/>
                            </a:solidFill>
                            <a:latin typeface="Cambria Math" panose="02040503050406030204" pitchFamily="18" charset="0"/>
                          </a:rPr>
                          <m:t>𝑑</m:t>
                        </m:r>
                      </m:e>
                      <m:sup>
                        <m:r>
                          <a:rPr lang="en-US" sz="2200" b="0" i="1" smtClean="0">
                            <a:solidFill>
                              <a:srgbClr val="C00000"/>
                            </a:solidFill>
                            <a:latin typeface="Cambria Math" panose="02040503050406030204" pitchFamily="18" charset="0"/>
                          </a:rPr>
                          <m:t>∗</m:t>
                        </m:r>
                      </m:sup>
                    </m:sSup>
                  </m:oMath>
                </a14:m>
                <a:endParaRPr lang="en-US" sz="2200" b="1" dirty="0">
                  <a:solidFill>
                    <a:srgbClr val="1A8837"/>
                  </a:solidFill>
                </a:endParaRPr>
              </a:p>
            </p:txBody>
          </p:sp>
        </mc:Choice>
        <mc:Fallback>
          <p:sp>
            <p:nvSpPr>
              <p:cNvPr id="6" name="TextBox 5"/>
              <p:cNvSpPr txBox="1">
                <a:spLocks noRot="1" noChangeAspect="1" noMove="1" noResize="1" noEditPoints="1" noAdjustHandles="1" noChangeArrowheads="1" noChangeShapeType="1" noTextEdit="1"/>
              </p:cNvSpPr>
              <p:nvPr/>
            </p:nvSpPr>
            <p:spPr>
              <a:xfrm>
                <a:off x="4689880" y="1272348"/>
                <a:ext cx="4415790" cy="2636812"/>
              </a:xfrm>
              <a:prstGeom prst="rect">
                <a:avLst/>
              </a:prstGeom>
              <a:blipFill rotWithShape="0">
                <a:blip r:embed="rId4"/>
                <a:stretch>
                  <a:fillRect l="-1517" t="-3009" r="-1655" b="-25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292860" y="4108570"/>
                <a:ext cx="6870700" cy="691151"/>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d>
                        <m:dPr>
                          <m:ctrlPr>
                            <a:rPr lang="en-US" sz="2600" b="0" i="1" smtClean="0">
                              <a:solidFill>
                                <a:srgbClr val="1A8837"/>
                              </a:solidFill>
                              <a:latin typeface="Cambria Math" panose="02040503050406030204" pitchFamily="18" charset="0"/>
                            </a:rPr>
                          </m:ctrlPr>
                        </m:dPr>
                        <m:e>
                          <m:r>
                            <a:rPr lang="en-US" sz="2600" i="1" smtClean="0">
                              <a:solidFill>
                                <a:srgbClr val="1A8837"/>
                              </a:solidFill>
                              <a:latin typeface="Cambria Math" panose="02040503050406030204" pitchFamily="18" charset="0"/>
                            </a:rPr>
                            <m:t>𝑉</m:t>
                          </m:r>
                          <m:sSubSup>
                            <m:sSubSupPr>
                              <m:ctrlPr>
                                <a:rPr lang="en-US" sz="2600" i="1">
                                  <a:solidFill>
                                    <a:srgbClr val="1A8837"/>
                                  </a:solidFill>
                                  <a:latin typeface="Cambria Math" panose="02040503050406030204" pitchFamily="18" charset="0"/>
                                </a:rPr>
                              </m:ctrlPr>
                            </m:sSubSupPr>
                            <m:e>
                              <m:r>
                                <a:rPr lang="en-US" sz="2600" i="1">
                                  <a:solidFill>
                                    <a:srgbClr val="1A8837"/>
                                  </a:solidFill>
                                  <a:latin typeface="Cambria Math" panose="02040503050406030204" pitchFamily="18" charset="0"/>
                                </a:rPr>
                                <m:t>𝐾</m:t>
                              </m:r>
                            </m:e>
                            <m:sub>
                              <m:r>
                                <a:rPr lang="en-US" sz="2600" i="1">
                                  <a:solidFill>
                                    <a:srgbClr val="1A8837"/>
                                  </a:solidFill>
                                  <a:latin typeface="Cambria Math" panose="02040503050406030204" pitchFamily="18" charset="0"/>
                                </a:rPr>
                                <m:t>𝑠𝑖𝑔𝑛</m:t>
                              </m:r>
                            </m:sub>
                            <m:sup>
                              <m:d>
                                <m:dPr>
                                  <m:ctrlPr>
                                    <a:rPr lang="en-US" sz="2600" i="1">
                                      <a:solidFill>
                                        <a:srgbClr val="1A8837"/>
                                      </a:solidFill>
                                      <a:latin typeface="Cambria Math" panose="02040503050406030204" pitchFamily="18" charset="0"/>
                                    </a:rPr>
                                  </m:ctrlPr>
                                </m:dPr>
                                <m:e>
                                  <m:r>
                                    <a:rPr lang="en-US" sz="2600" i="1">
                                      <a:solidFill>
                                        <a:srgbClr val="1A8837"/>
                                      </a:solidFill>
                                      <a:latin typeface="Cambria Math" panose="02040503050406030204" pitchFamily="18" charset="0"/>
                                    </a:rPr>
                                    <m:t>𝑟𝑒𝑎𝑙</m:t>
                                  </m:r>
                                </m:e>
                              </m:d>
                            </m:sup>
                          </m:sSubSup>
                          <m:r>
                            <a:rPr lang="en-US" sz="2600" b="0" i="1" smtClean="0">
                              <a:solidFill>
                                <a:srgbClr val="1A8837"/>
                              </a:solidFill>
                              <a:latin typeface="Cambria Math" panose="02040503050406030204" pitchFamily="18" charset="0"/>
                            </a:rPr>
                            <m:t>,</m:t>
                          </m:r>
                          <m:sSubSup>
                            <m:sSubSupPr>
                              <m:ctrlPr>
                                <a:rPr lang="en-US" sz="2600" i="1">
                                  <a:solidFill>
                                    <a:srgbClr val="1A8837"/>
                                  </a:solidFill>
                                  <a:latin typeface="Cambria Math" panose="02040503050406030204" pitchFamily="18" charset="0"/>
                                </a:rPr>
                              </m:ctrlPr>
                            </m:sSubSupPr>
                            <m:e>
                              <m:r>
                                <a:rPr lang="en-US" sz="2600" i="1">
                                  <a:solidFill>
                                    <a:srgbClr val="1A8837"/>
                                  </a:solidFill>
                                  <a:latin typeface="Cambria Math" panose="02040503050406030204" pitchFamily="18" charset="0"/>
                                </a:rPr>
                                <m:t>𝜎</m:t>
                              </m:r>
                            </m:e>
                            <m:sub>
                              <m:r>
                                <a:rPr lang="en-US" sz="2600" i="1">
                                  <a:solidFill>
                                    <a:srgbClr val="1A8837"/>
                                  </a:solidFill>
                                  <a:latin typeface="Cambria Math" panose="02040503050406030204" pitchFamily="18" charset="0"/>
                                </a:rPr>
                                <m:t>𝑖</m:t>
                              </m:r>
                              <m:sSup>
                                <m:sSupPr>
                                  <m:ctrlPr>
                                    <a:rPr lang="en-US" sz="2600" i="1">
                                      <a:solidFill>
                                        <a:srgbClr val="1A8837"/>
                                      </a:solidFill>
                                      <a:latin typeface="Cambria Math" panose="02040503050406030204" pitchFamily="18" charset="0"/>
                                    </a:rPr>
                                  </m:ctrlPr>
                                </m:sSupPr>
                                <m:e>
                                  <m:r>
                                    <a:rPr lang="en-US" sz="2600" i="1">
                                      <a:solidFill>
                                        <a:srgbClr val="1A8837"/>
                                      </a:solidFill>
                                      <a:latin typeface="Cambria Math" panose="02040503050406030204" pitchFamily="18" charset="0"/>
                                    </a:rPr>
                                    <m:t>𝑑</m:t>
                                  </m:r>
                                </m:e>
                                <m:sup>
                                  <m:r>
                                    <a:rPr lang="en-US" sz="2600" i="1">
                                      <a:solidFill>
                                        <a:srgbClr val="1A8837"/>
                                      </a:solidFill>
                                      <a:latin typeface="Cambria Math" panose="02040503050406030204" pitchFamily="18" charset="0"/>
                                    </a:rPr>
                                    <m:t>∗</m:t>
                                  </m:r>
                                </m:sup>
                              </m:sSup>
                            </m:sub>
                            <m:sup>
                              <m:d>
                                <m:dPr>
                                  <m:ctrlPr>
                                    <a:rPr lang="en-US" sz="2600" i="1">
                                      <a:solidFill>
                                        <a:srgbClr val="1A8837"/>
                                      </a:solidFill>
                                      <a:latin typeface="Cambria Math" panose="02040503050406030204" pitchFamily="18" charset="0"/>
                                    </a:rPr>
                                  </m:ctrlPr>
                                </m:dPr>
                                <m:e>
                                  <m:r>
                                    <a:rPr lang="en-US" sz="2600" i="1">
                                      <a:solidFill>
                                        <a:srgbClr val="1A8837"/>
                                      </a:solidFill>
                                      <a:latin typeface="Cambria Math" panose="02040503050406030204" pitchFamily="18" charset="0"/>
                                    </a:rPr>
                                    <m:t>𝑟𝑒𝑎𝑙</m:t>
                                  </m:r>
                                </m:e>
                              </m:d>
                            </m:sup>
                          </m:sSubSup>
                        </m:e>
                      </m:d>
                      <m:sSub>
                        <m:sSubPr>
                          <m:ctrlPr>
                            <a:rPr lang="en-US" sz="2600" b="0" i="1" smtClean="0">
                              <a:solidFill>
                                <a:schemeClr val="tx1"/>
                              </a:solidFill>
                              <a:latin typeface="Cambria Math" panose="02040503050406030204" pitchFamily="18" charset="0"/>
                            </a:rPr>
                          </m:ctrlPr>
                        </m:sSubPr>
                        <m:e>
                          <m:r>
                            <a:rPr lang="en-US" sz="2600" b="0" i="1" smtClean="0">
                              <a:solidFill>
                                <a:schemeClr val="tx1"/>
                              </a:solidFill>
                              <a:latin typeface="Cambria Math" panose="02040503050406030204" pitchFamily="18" charset="0"/>
                            </a:rPr>
                            <m:t>≈</m:t>
                          </m:r>
                        </m:e>
                        <m:sub>
                          <m:r>
                            <a:rPr lang="en-US" sz="2600" b="0" i="1" smtClean="0">
                              <a:solidFill>
                                <a:schemeClr val="tx1"/>
                              </a:solidFill>
                              <a:latin typeface="Cambria Math" panose="02040503050406030204" pitchFamily="18" charset="0"/>
                            </a:rPr>
                            <m:t>𝑐</m:t>
                          </m:r>
                        </m:sub>
                      </m:sSub>
                      <m:d>
                        <m:dPr>
                          <m:ctrlPr>
                            <a:rPr lang="en-US" sz="2600" i="1" smtClean="0">
                              <a:solidFill>
                                <a:srgbClr val="C00000"/>
                              </a:solidFill>
                              <a:latin typeface="Cambria Math" panose="02040503050406030204" pitchFamily="18" charset="0"/>
                            </a:rPr>
                          </m:ctrlPr>
                        </m:dPr>
                        <m:e>
                          <m:r>
                            <a:rPr lang="en-US" sz="2600" i="1">
                              <a:solidFill>
                                <a:srgbClr val="C00000"/>
                              </a:solidFill>
                              <a:latin typeface="Cambria Math" panose="02040503050406030204" pitchFamily="18" charset="0"/>
                            </a:rPr>
                            <m:t>𝑉</m:t>
                          </m:r>
                          <m:sSubSup>
                            <m:sSubSupPr>
                              <m:ctrlPr>
                                <a:rPr lang="en-US" sz="2600" i="1">
                                  <a:solidFill>
                                    <a:srgbClr val="C00000"/>
                                  </a:solidFill>
                                  <a:latin typeface="Cambria Math" panose="02040503050406030204" pitchFamily="18" charset="0"/>
                                </a:rPr>
                              </m:ctrlPr>
                            </m:sSubSupPr>
                            <m:e>
                              <m:r>
                                <a:rPr lang="en-US" sz="2600" i="1">
                                  <a:solidFill>
                                    <a:srgbClr val="C00000"/>
                                  </a:solidFill>
                                  <a:latin typeface="Cambria Math" panose="02040503050406030204" pitchFamily="18" charset="0"/>
                                </a:rPr>
                                <m:t>𝐾</m:t>
                              </m:r>
                            </m:e>
                            <m:sub>
                              <m:r>
                                <a:rPr lang="en-US" sz="2600" i="1">
                                  <a:solidFill>
                                    <a:srgbClr val="C00000"/>
                                  </a:solidFill>
                                  <a:latin typeface="Cambria Math" panose="02040503050406030204" pitchFamily="18" charset="0"/>
                                </a:rPr>
                                <m:t>𝑠𝑖𝑔𝑛</m:t>
                              </m:r>
                            </m:sub>
                            <m:sup>
                              <m:d>
                                <m:dPr>
                                  <m:ctrlPr>
                                    <a:rPr lang="en-US" sz="2600" i="1">
                                      <a:solidFill>
                                        <a:srgbClr val="C00000"/>
                                      </a:solidFill>
                                      <a:latin typeface="Cambria Math" panose="02040503050406030204" pitchFamily="18" charset="0"/>
                                    </a:rPr>
                                  </m:ctrlPr>
                                </m:dPr>
                                <m:e>
                                  <m:r>
                                    <a:rPr lang="en-US" sz="2600" b="0" i="1" smtClean="0">
                                      <a:solidFill>
                                        <a:srgbClr val="C00000"/>
                                      </a:solidFill>
                                      <a:latin typeface="Cambria Math" panose="02040503050406030204" pitchFamily="18" charset="0"/>
                                    </a:rPr>
                                    <m:t>𝑓𝑎𝑘𝑒</m:t>
                                  </m:r>
                                </m:e>
                              </m:d>
                            </m:sup>
                          </m:sSubSup>
                          <m:r>
                            <a:rPr lang="en-US" sz="2600" i="1">
                              <a:solidFill>
                                <a:srgbClr val="C00000"/>
                              </a:solidFill>
                              <a:latin typeface="Cambria Math" panose="02040503050406030204" pitchFamily="18" charset="0"/>
                            </a:rPr>
                            <m:t>,</m:t>
                          </m:r>
                          <m:sSubSup>
                            <m:sSubSupPr>
                              <m:ctrlPr>
                                <a:rPr lang="en-US" sz="2600" i="1">
                                  <a:solidFill>
                                    <a:srgbClr val="C00000"/>
                                  </a:solidFill>
                                  <a:latin typeface="Cambria Math" panose="02040503050406030204" pitchFamily="18" charset="0"/>
                                </a:rPr>
                              </m:ctrlPr>
                            </m:sSubSupPr>
                            <m:e>
                              <m:r>
                                <a:rPr lang="en-US" sz="2600" i="1">
                                  <a:solidFill>
                                    <a:srgbClr val="C00000"/>
                                  </a:solidFill>
                                  <a:latin typeface="Cambria Math" panose="02040503050406030204" pitchFamily="18" charset="0"/>
                                </a:rPr>
                                <m:t>𝜎</m:t>
                              </m:r>
                            </m:e>
                            <m:sub>
                              <m:r>
                                <a:rPr lang="en-US" sz="2600" i="1">
                                  <a:solidFill>
                                    <a:srgbClr val="C00000"/>
                                  </a:solidFill>
                                  <a:latin typeface="Cambria Math" panose="02040503050406030204" pitchFamily="18" charset="0"/>
                                </a:rPr>
                                <m:t>𝑖</m:t>
                              </m:r>
                              <m:sSup>
                                <m:sSupPr>
                                  <m:ctrlPr>
                                    <a:rPr lang="en-US" sz="2600" i="1">
                                      <a:solidFill>
                                        <a:srgbClr val="C00000"/>
                                      </a:solidFill>
                                      <a:latin typeface="Cambria Math" panose="02040503050406030204" pitchFamily="18" charset="0"/>
                                    </a:rPr>
                                  </m:ctrlPr>
                                </m:sSupPr>
                                <m:e>
                                  <m:r>
                                    <a:rPr lang="en-US" sz="2600" i="1">
                                      <a:solidFill>
                                        <a:srgbClr val="C00000"/>
                                      </a:solidFill>
                                      <a:latin typeface="Cambria Math" panose="02040503050406030204" pitchFamily="18" charset="0"/>
                                    </a:rPr>
                                    <m:t>𝑑</m:t>
                                  </m:r>
                                </m:e>
                                <m:sup>
                                  <m:r>
                                    <a:rPr lang="en-US" sz="2600" i="1">
                                      <a:solidFill>
                                        <a:srgbClr val="C00000"/>
                                      </a:solidFill>
                                      <a:latin typeface="Cambria Math" panose="02040503050406030204" pitchFamily="18" charset="0"/>
                                    </a:rPr>
                                    <m:t>∗</m:t>
                                  </m:r>
                                </m:sup>
                              </m:sSup>
                            </m:sub>
                            <m:sup>
                              <m:d>
                                <m:dPr>
                                  <m:ctrlPr>
                                    <a:rPr lang="en-US" sz="2600" i="1">
                                      <a:solidFill>
                                        <a:srgbClr val="C00000"/>
                                      </a:solidFill>
                                      <a:latin typeface="Cambria Math" panose="02040503050406030204" pitchFamily="18" charset="0"/>
                                    </a:rPr>
                                  </m:ctrlPr>
                                </m:dPr>
                                <m:e>
                                  <m:r>
                                    <a:rPr lang="en-US" sz="2600" b="0" i="1" smtClean="0">
                                      <a:solidFill>
                                        <a:srgbClr val="C00000"/>
                                      </a:solidFill>
                                      <a:latin typeface="Cambria Math" panose="02040503050406030204" pitchFamily="18" charset="0"/>
                                    </a:rPr>
                                    <m:t>𝑓𝑎𝑘𝑒</m:t>
                                  </m:r>
                                </m:e>
                              </m:d>
                            </m:sup>
                          </m:sSubSup>
                        </m:e>
                      </m:d>
                    </m:oMath>
                  </m:oMathPara>
                </a14:m>
                <a:endParaRPr lang="en-US" sz="2600" dirty="0"/>
              </a:p>
            </p:txBody>
          </p:sp>
        </mc:Choice>
        <mc:Fallback xmlns="">
          <p:sp>
            <p:nvSpPr>
              <p:cNvPr id="7" name="TextBox 6"/>
              <p:cNvSpPr txBox="1">
                <a:spLocks noRot="1" noChangeAspect="1" noMove="1" noResize="1" noEditPoints="1" noAdjustHandles="1" noChangeArrowheads="1" noChangeShapeType="1" noTextEdit="1"/>
              </p:cNvSpPr>
              <p:nvPr/>
            </p:nvSpPr>
            <p:spPr>
              <a:xfrm>
                <a:off x="1292860" y="4108570"/>
                <a:ext cx="6870700" cy="691151"/>
              </a:xfrm>
              <a:prstGeom prst="rect">
                <a:avLst/>
              </a:prstGeom>
              <a:blipFill rotWithShape="0">
                <a:blip r:embed="rId5"/>
                <a:stretch>
                  <a:fillRect/>
                </a:stretch>
              </a:blipFill>
            </p:spPr>
            <p:txBody>
              <a:bodyPr/>
              <a:lstStyle/>
              <a:p>
                <a:r>
                  <a:rPr lang="en-US">
                    <a:noFill/>
                  </a:rPr>
                  <a:t> </a:t>
                </a:r>
              </a:p>
            </p:txBody>
          </p:sp>
        </mc:Fallback>
      </mc:AlternateContent>
      <p:sp>
        <p:nvSpPr>
          <p:cNvPr id="10" name="Rounded Rectangle 9"/>
          <p:cNvSpPr/>
          <p:nvPr/>
        </p:nvSpPr>
        <p:spPr>
          <a:xfrm>
            <a:off x="842346" y="5041901"/>
            <a:ext cx="7459308" cy="1396999"/>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600" dirty="0" smtClean="0">
                <a:solidFill>
                  <a:schemeClr val="tx1"/>
                </a:solidFill>
              </a:rPr>
              <a:t>Switch from </a:t>
            </a:r>
            <a:r>
              <a:rPr lang="en-US" sz="2600" dirty="0" smtClean="0">
                <a:solidFill>
                  <a:srgbClr val="1A8837"/>
                </a:solidFill>
              </a:rPr>
              <a:t>REAL</a:t>
            </a:r>
            <a:r>
              <a:rPr lang="en-US" sz="2600" dirty="0" smtClean="0">
                <a:solidFill>
                  <a:schemeClr val="tx1"/>
                </a:solidFill>
              </a:rPr>
              <a:t> to </a:t>
            </a:r>
            <a:r>
              <a:rPr lang="en-US" sz="2600" dirty="0" smtClean="0">
                <a:solidFill>
                  <a:srgbClr val="C00000"/>
                </a:solidFill>
              </a:rPr>
              <a:t>FAKE</a:t>
            </a:r>
            <a:r>
              <a:rPr lang="en-US" sz="2600" dirty="0" smtClean="0">
                <a:solidFill>
                  <a:schemeClr val="tx1"/>
                </a:solidFill>
              </a:rPr>
              <a:t> mode before </a:t>
            </a:r>
          </a:p>
          <a:p>
            <a:endParaRPr lang="en-US" sz="2400" dirty="0">
              <a:solidFill>
                <a:schemeClr val="tx1"/>
              </a:solidFill>
            </a:endParaRPr>
          </a:p>
        </p:txBody>
      </p:sp>
      <p:grpSp>
        <p:nvGrpSpPr>
          <p:cNvPr id="11" name="Group 10"/>
          <p:cNvGrpSpPr/>
          <p:nvPr/>
        </p:nvGrpSpPr>
        <p:grpSpPr>
          <a:xfrm>
            <a:off x="1876594" y="5740400"/>
            <a:ext cx="4968708" cy="944668"/>
            <a:chOff x="242221" y="4423695"/>
            <a:chExt cx="4002222" cy="944668"/>
          </a:xfrm>
        </p:grpSpPr>
        <p:sp>
          <p:nvSpPr>
            <p:cNvPr id="12" name="TextBox 11"/>
            <p:cNvSpPr txBox="1"/>
            <p:nvPr/>
          </p:nvSpPr>
          <p:spPr>
            <a:xfrm>
              <a:off x="242221" y="4475811"/>
              <a:ext cx="2266061" cy="892552"/>
            </a:xfrm>
            <a:prstGeom prst="rect">
              <a:avLst/>
            </a:prstGeom>
            <a:noFill/>
          </p:spPr>
          <p:txBody>
            <a:bodyPr wrap="square" rtlCol="0">
              <a:spAutoFit/>
            </a:bodyPr>
            <a:lstStyle/>
            <a:p>
              <a:pPr algn="ctr"/>
              <a:r>
                <a:rPr lang="en-US" sz="2600" dirty="0" smtClean="0"/>
                <a:t>Switching  from </a:t>
              </a:r>
              <a:endParaRPr lang="en-US" sz="2600" dirty="0"/>
            </a:p>
          </p:txBody>
        </p:sp>
        <mc:AlternateContent xmlns:mc="http://schemas.openxmlformats.org/markup-compatibility/2006" xmlns:a14="http://schemas.microsoft.com/office/drawing/2010/main">
          <mc:Choice Requires="a14">
            <p:sp>
              <p:nvSpPr>
                <p:cNvPr id="13" name="Rectangle 12"/>
                <p:cNvSpPr/>
                <p:nvPr/>
              </p:nvSpPr>
              <p:spPr>
                <a:xfrm>
                  <a:off x="2599964" y="4423695"/>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𝟎</m:t>
                            </m:r>
                          </m:sub>
                        </m:sSub>
                      </m:oMath>
                    </m:oMathPara>
                  </a14:m>
                  <a:endParaRPr lang="en-US" sz="2200" b="1" dirty="0"/>
                </a:p>
              </p:txBody>
            </p:sp>
          </mc:Choice>
          <mc:Fallback xmlns="">
            <p:sp>
              <p:nvSpPr>
                <p:cNvPr id="13" name="Rectangle 12"/>
                <p:cNvSpPr>
                  <a:spLocks noRot="1" noChangeAspect="1" noMove="1" noResize="1" noEditPoints="1" noAdjustHandles="1" noChangeArrowheads="1" noChangeShapeType="1" noTextEdit="1"/>
                </p:cNvSpPr>
                <p:nvPr/>
              </p:nvSpPr>
              <p:spPr>
                <a:xfrm>
                  <a:off x="2599964" y="4423695"/>
                  <a:ext cx="484359" cy="544559"/>
                </a:xfrm>
                <a:prstGeom prst="rect">
                  <a:avLst/>
                </a:prstGeom>
                <a:blipFill rotWithShape="0">
                  <a:blip r:embed="rId6"/>
                  <a:stretch>
                    <a:fillRect/>
                  </a:stretch>
                </a:blipFill>
                <a:ln w="28575">
                  <a:solidFill>
                    <a:srgbClr val="C00000"/>
                  </a:solidFill>
                </a:ln>
                <a:effectLst/>
              </p:spPr>
              <p:txBody>
                <a:bodyPr/>
                <a:lstStyle/>
                <a:p>
                  <a:r>
                    <a:rPr lang="en-US">
                      <a:noFill/>
                    </a:rPr>
                    <a:t> </a:t>
                  </a:r>
                </a:p>
              </p:txBody>
            </p:sp>
          </mc:Fallback>
        </mc:AlternateContent>
        <p:sp>
          <p:nvSpPr>
            <p:cNvPr id="14" name="TextBox 13"/>
            <p:cNvSpPr txBox="1"/>
            <p:nvPr/>
          </p:nvSpPr>
          <p:spPr>
            <a:xfrm>
              <a:off x="2942472" y="4449752"/>
              <a:ext cx="918018" cy="492443"/>
            </a:xfrm>
            <a:prstGeom prst="rect">
              <a:avLst/>
            </a:prstGeom>
            <a:noFill/>
          </p:spPr>
          <p:txBody>
            <a:bodyPr wrap="square" rtlCol="0">
              <a:spAutoFit/>
            </a:bodyPr>
            <a:lstStyle/>
            <a:p>
              <a:pPr algn="ctr"/>
              <a:r>
                <a:rPr lang="en-US" sz="2600" dirty="0"/>
                <a:t>t</a:t>
              </a:r>
              <a:r>
                <a:rPr lang="en-US" sz="2600" dirty="0" smtClean="0"/>
                <a:t>o </a:t>
              </a:r>
              <a:endParaRPr lang="en-US" sz="2600" dirty="0"/>
            </a:p>
          </p:txBody>
        </p:sp>
        <mc:AlternateContent xmlns:mc="http://schemas.openxmlformats.org/markup-compatibility/2006" xmlns:a14="http://schemas.microsoft.com/office/drawing/2010/main">
          <mc:Choice Requires="a14">
            <p:sp>
              <p:nvSpPr>
                <p:cNvPr id="15" name="Rectangle 14"/>
                <p:cNvSpPr/>
                <p:nvPr/>
              </p:nvSpPr>
              <p:spPr>
                <a:xfrm>
                  <a:off x="3760084" y="4428328"/>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𝑷</m:t>
                            </m:r>
                          </m:e>
                          <m:sub>
                            <m:r>
                              <a:rPr lang="en-US" sz="2200" b="1" i="1" smtClean="0">
                                <a:latin typeface="Cambria Math" panose="02040503050406030204" pitchFamily="18" charset="0"/>
                              </a:rPr>
                              <m:t>𝟏</m:t>
                            </m:r>
                          </m:sub>
                        </m:sSub>
                      </m:oMath>
                    </m:oMathPara>
                  </a14:m>
                  <a:endParaRPr lang="en-US" sz="2200" b="1" dirty="0"/>
                </a:p>
              </p:txBody>
            </p:sp>
          </mc:Choice>
          <mc:Fallback xmlns="">
            <p:sp>
              <p:nvSpPr>
                <p:cNvPr id="15" name="Rectangle 14"/>
                <p:cNvSpPr>
                  <a:spLocks noRot="1" noChangeAspect="1" noMove="1" noResize="1" noEditPoints="1" noAdjustHandles="1" noChangeArrowheads="1" noChangeShapeType="1" noTextEdit="1"/>
                </p:cNvSpPr>
                <p:nvPr/>
              </p:nvSpPr>
              <p:spPr>
                <a:xfrm>
                  <a:off x="3760084" y="4428328"/>
                  <a:ext cx="484359" cy="544559"/>
                </a:xfrm>
                <a:prstGeom prst="rect">
                  <a:avLst/>
                </a:prstGeom>
                <a:blipFill rotWithShape="0">
                  <a:blip r:embed="rId7"/>
                  <a:stretch>
                    <a:fillRect/>
                  </a:stretch>
                </a:blipFill>
                <a:ln w="28575">
                  <a:solidFill>
                    <a:srgbClr val="C00000"/>
                  </a:solidFill>
                </a:ln>
                <a:effectLst/>
              </p:spPr>
              <p:txBody>
                <a:bodyPr/>
                <a:lstStyle/>
                <a:p>
                  <a:r>
                    <a:rPr lang="en-US">
                      <a:noFill/>
                    </a:rPr>
                    <a:t> </a:t>
                  </a:r>
                </a:p>
              </p:txBody>
            </p:sp>
          </mc:Fallback>
        </mc:AlternateContent>
      </p:grpSp>
    </p:spTree>
    <p:extLst>
      <p:ext uri="{BB962C8B-B14F-4D97-AF65-F5344CB8AC3E}">
        <p14:creationId xmlns:p14="http://schemas.microsoft.com/office/powerpoint/2010/main" val="1800527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Secure Cloud Service Scheme with Cloud Inputs</a:t>
            </a:r>
            <a:endParaRPr lang="en-US" sz="4200" i="1" dirty="0">
              <a:solidFill>
                <a:srgbClr val="000099"/>
              </a:solidFill>
              <a:effectLst/>
            </a:endParaRPr>
          </a:p>
        </p:txBody>
      </p:sp>
      <p:grpSp>
        <p:nvGrpSpPr>
          <p:cNvPr id="3" name="Group 2"/>
          <p:cNvGrpSpPr/>
          <p:nvPr/>
        </p:nvGrpSpPr>
        <p:grpSpPr>
          <a:xfrm>
            <a:off x="1249251" y="2771682"/>
            <a:ext cx="6970012" cy="3527215"/>
            <a:chOff x="1249251" y="2771682"/>
            <a:chExt cx="6970012" cy="3527215"/>
          </a:xfrm>
        </p:grpSpPr>
        <p:grpSp>
          <p:nvGrpSpPr>
            <p:cNvPr id="4" name="Group 3"/>
            <p:cNvGrpSpPr/>
            <p:nvPr/>
          </p:nvGrpSpPr>
          <p:grpSpPr>
            <a:xfrm>
              <a:off x="1249251" y="2771682"/>
              <a:ext cx="6970012" cy="3527215"/>
              <a:chOff x="1249251" y="2771682"/>
              <a:chExt cx="6970012" cy="3527215"/>
            </a:xfrm>
          </p:grpSpPr>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65751" y="2771682"/>
                <a:ext cx="2897168" cy="1653743"/>
              </a:xfrm>
              <a:prstGeom prst="rect">
                <a:avLst/>
              </a:prstGeom>
            </p:spPr>
          </p:pic>
          <p:pic>
            <p:nvPicPr>
              <p:cNvPr id="8" name="Picture 7"/>
              <p:cNvPicPr>
                <a:picLocks noChangeAspect="1" noChangeArrowheads="1"/>
              </p:cNvPicPr>
              <p:nvPr/>
            </p:nvPicPr>
            <p:blipFill>
              <a:blip r:embed="rId4"/>
              <a:srcRect/>
              <a:stretch>
                <a:fillRect/>
              </a:stretch>
            </p:blipFill>
            <p:spPr bwMode="auto">
              <a:xfrm>
                <a:off x="1542523" y="4686355"/>
                <a:ext cx="673524" cy="1072955"/>
              </a:xfrm>
              <a:prstGeom prst="rect">
                <a:avLst/>
              </a:prstGeom>
              <a:noFill/>
              <a:ln w="12700" cap="flat">
                <a:noFill/>
                <a:miter lim="800000"/>
                <a:headEnd/>
                <a:tailEnd/>
              </a:ln>
            </p:spPr>
          </p:pic>
          <p:pic>
            <p:nvPicPr>
              <p:cNvPr id="9"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38946" y="5205091"/>
                <a:ext cx="685879" cy="6366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5264606" y="318692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mc:Choice xmlns:a14="http://schemas.microsoft.com/office/drawing/2010/main" Requires="a14">
              <p:sp>
                <p:nvSpPr>
                  <p:cNvPr id="11" name="TextBox 10"/>
                  <p:cNvSpPr txBox="1"/>
                  <p:nvPr/>
                </p:nvSpPr>
                <p:spPr>
                  <a:xfrm>
                    <a:off x="7277031" y="4635737"/>
                    <a:ext cx="407997"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dirty="0" smtClean="0">
                              <a:solidFill>
                                <a:srgbClr val="008000"/>
                              </a:solidFill>
                              <a:latin typeface="Cambria Math" panose="02040503050406030204" pitchFamily="18" charset="0"/>
                            </a:rPr>
                            <m:t>𝑥</m:t>
                          </m:r>
                        </m:oMath>
                      </m:oMathPara>
                    </a14:m>
                    <a:endParaRPr lang="en-US" sz="2200" dirty="0">
                      <a:solidFill>
                        <a:srgbClr val="008000"/>
                      </a:solidFill>
                    </a:endParaRPr>
                  </a:p>
                </p:txBody>
              </p:sp>
            </mc:Choice>
            <mc:Fallback>
              <p:sp>
                <p:nvSpPr>
                  <p:cNvPr id="11" name="TextBox 10"/>
                  <p:cNvSpPr txBox="1">
                    <a:spLocks noRot="1" noChangeAspect="1" noMove="1" noResize="1" noEditPoints="1" noAdjustHandles="1" noChangeArrowheads="1" noChangeShapeType="1" noTextEdit="1"/>
                  </p:cNvSpPr>
                  <p:nvPr/>
                </p:nvSpPr>
                <p:spPr>
                  <a:xfrm>
                    <a:off x="7277031" y="4635737"/>
                    <a:ext cx="407997" cy="430887"/>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p:cNvSpPr txBox="1"/>
                  <p:nvPr/>
                </p:nvSpPr>
                <p:spPr>
                  <a:xfrm>
                    <a:off x="7619227" y="5775677"/>
                    <a:ext cx="600036"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rgbClr val="008000"/>
                              </a:solidFill>
                              <a:latin typeface="Cambria Math" panose="02040503050406030204" pitchFamily="18" charset="0"/>
                            </a:rPr>
                            <m:t>𝑖𝑑</m:t>
                          </m:r>
                        </m:oMath>
                      </m:oMathPara>
                    </a14:m>
                    <a:endParaRPr lang="en-US" sz="2800" dirty="0">
                      <a:solidFill>
                        <a:srgbClr val="008000"/>
                      </a:solidFill>
                    </a:endParaRPr>
                  </a:p>
                </p:txBody>
              </p:sp>
            </mc:Choice>
            <mc:Fallback>
              <p:sp>
                <p:nvSpPr>
                  <p:cNvPr id="12" name="TextBox 11"/>
                  <p:cNvSpPr txBox="1">
                    <a:spLocks noRot="1" noChangeAspect="1" noMove="1" noResize="1" noEditPoints="1" noAdjustHandles="1" noChangeArrowheads="1" noChangeShapeType="1" noTextEdit="1"/>
                  </p:cNvSpPr>
                  <p:nvPr/>
                </p:nvSpPr>
                <p:spPr>
                  <a:xfrm>
                    <a:off x="7619227" y="5775677"/>
                    <a:ext cx="600036" cy="523220"/>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p:cNvSpPr txBox="1"/>
                  <p:nvPr/>
                </p:nvSpPr>
                <p:spPr>
                  <a:xfrm>
                    <a:off x="6897470" y="5061377"/>
                    <a:ext cx="444352" cy="7694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solidFill>
                                <a:srgbClr val="008000"/>
                              </a:solidFill>
                              <a:latin typeface="Cambria Math" panose="02040503050406030204" pitchFamily="18" charset="0"/>
                            </a:rPr>
                            <m:t>𝑦</m:t>
                          </m:r>
                        </m:oMath>
                      </m:oMathPara>
                    </a14:m>
                    <a:endParaRPr lang="en-US" sz="2200" b="0" dirty="0" smtClean="0">
                      <a:solidFill>
                        <a:srgbClr val="008000"/>
                      </a:solidFill>
                    </a:endParaRPr>
                  </a:p>
                  <a:p>
                    <a:pPr/>
                    <a:endParaRPr lang="en-US" sz="2200" dirty="0">
                      <a:solidFill>
                        <a:srgbClr val="008000"/>
                      </a:solidFill>
                    </a:endParaRPr>
                  </a:p>
                </p:txBody>
              </p:sp>
            </mc:Choice>
            <mc:Fallback>
              <p:sp>
                <p:nvSpPr>
                  <p:cNvPr id="13" name="TextBox 12"/>
                  <p:cNvSpPr txBox="1">
                    <a:spLocks noRot="1" noChangeAspect="1" noMove="1" noResize="1" noEditPoints="1" noAdjustHandles="1" noChangeArrowheads="1" noChangeShapeType="1" noTextEdit="1"/>
                  </p:cNvSpPr>
                  <p:nvPr/>
                </p:nvSpPr>
                <p:spPr>
                  <a:xfrm>
                    <a:off x="6897470" y="5061377"/>
                    <a:ext cx="444352" cy="769441"/>
                  </a:xfrm>
                  <a:prstGeom prst="rect">
                    <a:avLst/>
                  </a:prstGeom>
                  <a:blipFill rotWithShape="0">
                    <a:blip r:embed="rId8"/>
                    <a:stretch>
                      <a:fillRect/>
                    </a:stretch>
                  </a:blipFill>
                </p:spPr>
                <p:txBody>
                  <a:bodyPr/>
                  <a:lstStyle/>
                  <a:p>
                    <a:r>
                      <a:rPr lang="en-US">
                        <a:noFill/>
                      </a:rPr>
                      <a:t> </a:t>
                    </a:r>
                  </a:p>
                </p:txBody>
              </p:sp>
            </mc:Fallback>
          </mc:AlternateContent>
          <p:sp>
            <p:nvSpPr>
              <p:cNvPr id="14" name="TextBox 13"/>
              <p:cNvSpPr txBox="1"/>
              <p:nvPr/>
            </p:nvSpPr>
            <p:spPr>
              <a:xfrm>
                <a:off x="1249251" y="5848082"/>
                <a:ext cx="1244201" cy="337889"/>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15" name="Straight Arrow Connector 14"/>
              <p:cNvCxnSpPr/>
              <p:nvPr/>
            </p:nvCxnSpPr>
            <p:spPr>
              <a:xfrm flipV="1">
                <a:off x="2146024" y="3908860"/>
                <a:ext cx="1224009" cy="72687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2246665" y="3817380"/>
                <a:ext cx="409222" cy="427028"/>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cxnSp>
            <p:nvCxnSpPr>
              <p:cNvPr id="17" name="Straight Arrow Connector 16"/>
              <p:cNvCxnSpPr/>
              <p:nvPr/>
            </p:nvCxnSpPr>
            <p:spPr>
              <a:xfrm flipH="1" flipV="1">
                <a:off x="6146200" y="4037373"/>
                <a:ext cx="995550" cy="56935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727699" y="4267797"/>
                <a:ext cx="1297598" cy="70912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5" name="Left-Right Arrow 4"/>
            <p:cNvSpPr/>
            <p:nvPr/>
          </p:nvSpPr>
          <p:spPr>
            <a:xfrm>
              <a:off x="3686429" y="5205091"/>
              <a:ext cx="1681550" cy="312664"/>
            </a:xfrm>
            <a:prstGeom prst="leftRightArrow">
              <a:avLst/>
            </a:prstGeom>
            <a:solidFill>
              <a:srgbClr val="99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3567128" y="5615374"/>
              <a:ext cx="1979260" cy="430887"/>
            </a:xfrm>
            <a:prstGeom prst="rect">
              <a:avLst/>
            </a:prstGeom>
            <a:noFill/>
          </p:spPr>
          <p:txBody>
            <a:bodyPr wrap="none" rtlCol="0">
              <a:spAutoFit/>
            </a:bodyPr>
            <a:lstStyle/>
            <a:p>
              <a:r>
                <a:rPr lang="en-US" sz="2200" dirty="0" smtClean="0">
                  <a:solidFill>
                    <a:srgbClr val="C00000"/>
                  </a:solidFill>
                </a:rPr>
                <a:t>Authentication</a:t>
              </a:r>
              <a:endParaRPr lang="en-US" sz="2200" dirty="0">
                <a:solidFill>
                  <a:srgbClr val="C00000"/>
                </a:solidFill>
              </a:endParaRPr>
            </a:p>
          </p:txBody>
        </p:sp>
      </p:grpSp>
      <mc:AlternateContent xmlns:mc="http://schemas.openxmlformats.org/markup-compatibility/2006">
        <mc:Choice xmlns:a14="http://schemas.microsoft.com/office/drawing/2010/main" Requires="a14">
          <p:sp>
            <p:nvSpPr>
              <p:cNvPr id="19" name="TextBox 18"/>
              <p:cNvSpPr txBox="1"/>
              <p:nvPr/>
            </p:nvSpPr>
            <p:spPr>
              <a:xfrm>
                <a:off x="5110451" y="4043347"/>
                <a:ext cx="481222" cy="55399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000" b="1" i="1" smtClean="0">
                          <a:solidFill>
                            <a:srgbClr val="008000"/>
                          </a:solidFill>
                          <a:latin typeface="Cambria Math" panose="02040503050406030204" pitchFamily="18" charset="0"/>
                        </a:rPr>
                        <m:t>𝒛</m:t>
                      </m:r>
                    </m:oMath>
                  </m:oMathPara>
                </a14:m>
                <a:endParaRPr lang="en-US" sz="3000" b="1" dirty="0">
                  <a:solidFill>
                    <a:srgbClr val="008000"/>
                  </a:solidFill>
                </a:endParaRPr>
              </a:p>
            </p:txBody>
          </p:sp>
        </mc:Choice>
        <mc:Fallback>
          <p:sp>
            <p:nvSpPr>
              <p:cNvPr id="19" name="TextBox 18"/>
              <p:cNvSpPr txBox="1">
                <a:spLocks noRot="1" noChangeAspect="1" noMove="1" noResize="1" noEditPoints="1" noAdjustHandles="1" noChangeArrowheads="1" noChangeShapeType="1" noTextEdit="1"/>
              </p:cNvSpPr>
              <p:nvPr/>
            </p:nvSpPr>
            <p:spPr>
              <a:xfrm>
                <a:off x="5110451" y="4043347"/>
                <a:ext cx="481222" cy="553998"/>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 name="TextBox 1"/>
              <p:cNvSpPr txBox="1"/>
              <p:nvPr/>
            </p:nvSpPr>
            <p:spPr>
              <a:xfrm>
                <a:off x="6062918" y="3074276"/>
                <a:ext cx="2702709" cy="523220"/>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𝑦</m:t>
                      </m:r>
                      <m:r>
                        <a:rPr lang="en-US" sz="2800" b="0" i="1" smtClean="0">
                          <a:latin typeface="Cambria Math" panose="02040503050406030204" pitchFamily="18" charset="0"/>
                        </a:rPr>
                        <m:t>=</m:t>
                      </m:r>
                      <m:r>
                        <a:rPr lang="en-US" sz="2800" b="0" i="1" smtClean="0">
                          <a:latin typeface="Cambria Math" panose="02040503050406030204" pitchFamily="18" charset="0"/>
                        </a:rPr>
                        <m:t>𝑃</m:t>
                      </m:r>
                      <m:r>
                        <a:rPr lang="en-US" sz="2800" b="0" i="1" smtClean="0">
                          <a:latin typeface="Cambria Math" panose="02040503050406030204" pitchFamily="18" charset="0"/>
                        </a:rPr>
                        <m:t>(</m:t>
                      </m:r>
                      <m:r>
                        <a:rPr lang="en-US" sz="2800" b="0" i="1" smtClean="0">
                          <a:latin typeface="Cambria Math" panose="02040503050406030204" pitchFamily="18" charset="0"/>
                        </a:rPr>
                        <m:t>𝑖𝑑</m:t>
                      </m:r>
                      <m:r>
                        <a:rPr lang="en-US" sz="2800" b="0" i="1" smtClean="0">
                          <a:latin typeface="Cambria Math" panose="02040503050406030204" pitchFamily="18" charset="0"/>
                        </a:rPr>
                        <m:t>, </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𝑥</m:t>
                          </m:r>
                          <m:r>
                            <a:rPr lang="en-US" sz="2800" b="0" i="1" smtClean="0">
                              <a:latin typeface="Cambria Math" panose="02040503050406030204" pitchFamily="18" charset="0"/>
                            </a:rPr>
                            <m:t>,</m:t>
                          </m:r>
                          <m:r>
                            <a:rPr lang="en-US" sz="2800" b="0" i="1" smtClean="0">
                              <a:latin typeface="Cambria Math" panose="02040503050406030204" pitchFamily="18" charset="0"/>
                            </a:rPr>
                            <m:t>𝑧</m:t>
                          </m:r>
                        </m:e>
                      </m:d>
                      <m:r>
                        <a:rPr lang="en-US" sz="2800" b="0" i="1" smtClean="0">
                          <a:latin typeface="Cambria Math" panose="02040503050406030204" pitchFamily="18" charset="0"/>
                        </a:rPr>
                        <m:t>)</m:t>
                      </m:r>
                    </m:oMath>
                  </m:oMathPara>
                </a14:m>
                <a:endParaRPr lang="en-US" sz="2800" dirty="0"/>
              </a:p>
            </p:txBody>
          </p:sp>
        </mc:Choice>
        <mc:Fallback>
          <p:sp>
            <p:nvSpPr>
              <p:cNvPr id="2" name="TextBox 1"/>
              <p:cNvSpPr txBox="1">
                <a:spLocks noRot="1" noChangeAspect="1" noMove="1" noResize="1" noEditPoints="1" noAdjustHandles="1" noChangeArrowheads="1" noChangeShapeType="1" noTextEdit="1"/>
              </p:cNvSpPr>
              <p:nvPr/>
            </p:nvSpPr>
            <p:spPr>
              <a:xfrm>
                <a:off x="6062918" y="3074276"/>
                <a:ext cx="2702709" cy="523220"/>
              </a:xfrm>
              <a:prstGeom prst="rect">
                <a:avLst/>
              </a:prstGeom>
              <a:blipFill rotWithShape="0">
                <a:blip r:embed="rId10"/>
                <a:stretch>
                  <a:fillRect/>
                </a:stretch>
              </a:blipFill>
            </p:spPr>
            <p:txBody>
              <a:bodyPr/>
              <a:lstStyle/>
              <a:p>
                <a:r>
                  <a:rPr lang="en-US">
                    <a:noFill/>
                  </a:rPr>
                  <a:t> </a:t>
                </a:r>
              </a:p>
            </p:txBody>
          </p:sp>
        </mc:Fallback>
      </mc:AlternateContent>
      <p:sp>
        <p:nvSpPr>
          <p:cNvPr id="21" name="Cloud 20"/>
          <p:cNvSpPr/>
          <p:nvPr/>
        </p:nvSpPr>
        <p:spPr>
          <a:xfrm>
            <a:off x="1589691" y="1455843"/>
            <a:ext cx="5891338" cy="1072345"/>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200" dirty="0" smtClean="0">
                <a:solidFill>
                  <a:schemeClr val="tx1"/>
                </a:solidFill>
              </a:rPr>
              <a:t>Similar notions of Security</a:t>
            </a:r>
            <a:endParaRPr lang="en-US" sz="2200" i="1" dirty="0">
              <a:solidFill>
                <a:schemeClr val="tx1"/>
              </a:solidFill>
              <a:latin typeface="Cambria Math" panose="02040503050406030204" pitchFamily="18" charset="0"/>
              <a:ea typeface="Cambria Math" panose="02040503050406030204" pitchFamily="18" charset="0"/>
            </a:endParaRPr>
          </a:p>
        </p:txBody>
      </p:sp>
      <p:sp>
        <p:nvSpPr>
          <p:cNvPr id="23" name="Cloud 22"/>
          <p:cNvSpPr/>
          <p:nvPr/>
        </p:nvSpPr>
        <p:spPr>
          <a:xfrm>
            <a:off x="1626331" y="2192518"/>
            <a:ext cx="5891338" cy="1072345"/>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200" dirty="0" smtClean="0">
                <a:solidFill>
                  <a:schemeClr val="tx1"/>
                </a:solidFill>
              </a:rPr>
              <a:t>Assume </a:t>
            </a:r>
          </a:p>
          <a:p>
            <a:pPr algn="ctr"/>
            <a:r>
              <a:rPr lang="en-US" sz="2200" dirty="0" smtClean="0">
                <a:solidFill>
                  <a:schemeClr val="tx1"/>
                </a:solidFill>
              </a:rPr>
              <a:t>Sub-Exponentially hard </a:t>
            </a:r>
            <a:r>
              <a:rPr lang="en-US" sz="2200" dirty="0" err="1" smtClean="0">
                <a:solidFill>
                  <a:schemeClr val="tx1"/>
                </a:solidFill>
              </a:rPr>
              <a:t>iO</a:t>
            </a:r>
            <a:endParaRPr lang="en-US" sz="2200" i="1" dirty="0">
              <a:solidFill>
                <a:schemeClr val="tx1"/>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39427821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 grpId="0"/>
      <p:bldP spid="21" grpId="0" animBg="1"/>
      <p:bldP spid="23"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Conclusion</a:t>
            </a:r>
            <a:endParaRPr lang="en-US" sz="2800" i="1" dirty="0">
              <a:solidFill>
                <a:srgbClr val="000099"/>
              </a:solidFill>
              <a:effectLst/>
            </a:endParaRPr>
          </a:p>
        </p:txBody>
      </p:sp>
    </p:spTree>
    <p:extLst>
      <p:ext uri="{BB962C8B-B14F-4D97-AF65-F5344CB8AC3E}">
        <p14:creationId xmlns:p14="http://schemas.microsoft.com/office/powerpoint/2010/main" val="42609202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973362"/>
          </a:xfrm>
        </p:spPr>
        <p:txBody>
          <a:bodyPr>
            <a:noAutofit/>
          </a:bodyPr>
          <a:lstStyle/>
          <a:p>
            <a:r>
              <a:rPr lang="en-US" sz="4200" dirty="0" smtClean="0">
                <a:solidFill>
                  <a:srgbClr val="000099"/>
                </a:solidFill>
              </a:rPr>
              <a:t>Classical Delegation</a:t>
            </a:r>
            <a:endParaRPr lang="en-US" sz="4200" i="1" dirty="0">
              <a:solidFill>
                <a:srgbClr val="000099"/>
              </a:solidFill>
              <a:effectLst/>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67840" y="3044694"/>
            <a:ext cx="3429114" cy="2108905"/>
          </a:xfrm>
          <a:prstGeom prst="rect">
            <a:avLst/>
          </a:prstGeom>
        </p:spPr>
      </p:pic>
      <p:pic>
        <p:nvPicPr>
          <p:cNvPr id="4" name="Picture 3"/>
          <p:cNvPicPr>
            <a:picLocks noChangeAspect="1" noChangeArrowheads="1"/>
          </p:cNvPicPr>
          <p:nvPr/>
        </p:nvPicPr>
        <p:blipFill>
          <a:blip r:embed="rId4"/>
          <a:srcRect/>
          <a:stretch>
            <a:fillRect/>
          </a:stretch>
        </p:blipFill>
        <p:spPr bwMode="auto">
          <a:xfrm>
            <a:off x="1578433" y="3415014"/>
            <a:ext cx="797189" cy="1368266"/>
          </a:xfrm>
          <a:prstGeom prst="rect">
            <a:avLst/>
          </a:prstGeom>
          <a:noFill/>
          <a:ln w="12700" cap="flat">
            <a:noFill/>
            <a:miter lim="800000"/>
            <a:headEnd/>
            <a:tailEnd/>
          </a:ln>
        </p:spPr>
      </p:pic>
      <p:sp>
        <p:nvSpPr>
          <p:cNvPr id="5" name="Rounded Rectangle 4"/>
          <p:cNvSpPr/>
          <p:nvPr/>
        </p:nvSpPr>
        <p:spPr>
          <a:xfrm>
            <a:off x="772192" y="1355408"/>
            <a:ext cx="7709676" cy="1085775"/>
          </a:xfrm>
          <a:prstGeom prst="roundRect">
            <a:avLst/>
          </a:prstGeom>
          <a:solidFill>
            <a:srgbClr val="0BA5B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bg1"/>
                </a:solidFill>
              </a:rPr>
              <a:t>Outsourcing computation from </a:t>
            </a:r>
          </a:p>
          <a:p>
            <a:pPr algn="ctr"/>
            <a:r>
              <a:rPr lang="en-US" sz="2800" i="1" dirty="0" smtClean="0">
                <a:solidFill>
                  <a:schemeClr val="bg1"/>
                </a:solidFill>
              </a:rPr>
              <a:t>Weak Client to powerful cloud</a:t>
            </a:r>
            <a:endParaRPr lang="en-US" sz="2800" dirty="0">
              <a:solidFill>
                <a:schemeClr val="bg1"/>
              </a:solidFill>
            </a:endParaRPr>
          </a:p>
        </p:txBody>
      </p:sp>
      <mc:AlternateContent xmlns:mc="http://schemas.openxmlformats.org/markup-compatibility/2006" xmlns:a14="http://schemas.microsoft.com/office/drawing/2010/main">
        <mc:Choice Requires="a14">
          <p:sp>
            <p:nvSpPr>
              <p:cNvPr id="6" name="TextBox 5"/>
              <p:cNvSpPr txBox="1"/>
              <p:nvPr/>
            </p:nvSpPr>
            <p:spPr>
              <a:xfrm>
                <a:off x="1251870" y="4996540"/>
                <a:ext cx="1371600"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m:t>
                      </m:r>
                      <m:r>
                        <a:rPr lang="en-US" sz="2400" b="0" i="1" smtClean="0">
                          <a:latin typeface="Cambria Math" panose="02040503050406030204" pitchFamily="18" charset="0"/>
                        </a:rPr>
                        <m:t>𝑃</m:t>
                      </m:r>
                      <m:r>
                        <a:rPr lang="en-US" sz="2400" b="0" i="1" smtClean="0">
                          <a:latin typeface="Cambria Math" panose="02040503050406030204" pitchFamily="18" charset="0"/>
                        </a:rPr>
                        <m:t>, </m:t>
                      </m:r>
                      <m:r>
                        <a:rPr lang="en-US" sz="2400" b="0" i="1" smtClean="0">
                          <a:latin typeface="Cambria Math" panose="02040503050406030204" pitchFamily="18" charset="0"/>
                        </a:rPr>
                        <m:t>𝑥</m:t>
                      </m:r>
                      <m:r>
                        <a:rPr lang="en-US" sz="2400" b="0" i="1" smtClean="0">
                          <a:latin typeface="Cambria Math"/>
                        </a:rPr>
                        <m:t>)</m:t>
                      </m:r>
                    </m:oMath>
                  </m:oMathPara>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1251870" y="4996540"/>
                <a:ext cx="1371600" cy="461665"/>
              </a:xfrm>
              <a:prstGeom prst="rect">
                <a:avLst/>
              </a:prstGeom>
              <a:blipFill rotWithShape="0">
                <a:blip r:embed="rId5"/>
                <a:stretch>
                  <a:fillRect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193971" y="4903584"/>
                <a:ext cx="2068285" cy="461665"/>
              </a:xfrm>
              <a:prstGeom prst="rect">
                <a:avLst/>
              </a:prstGeom>
              <a:noFill/>
            </p:spPr>
            <p:txBody>
              <a:bodyPr wrap="square" rtlCol="0">
                <a:spAutoFit/>
              </a:bodyPr>
              <a:lstStyle/>
              <a:p>
                <a:r>
                  <a:rPr lang="en-US" sz="2400" b="0" dirty="0" smtClean="0"/>
                  <a:t>Run </a:t>
                </a:r>
                <a14:m>
                  <m:oMath xmlns:m="http://schemas.openxmlformats.org/officeDocument/2006/math">
                    <m:r>
                      <a:rPr lang="en-US" sz="2400" b="0" i="0" smtClean="0">
                        <a:latin typeface="Cambria Math" panose="02040503050406030204" pitchFamily="18" charset="0"/>
                      </a:rPr>
                      <m:t> </m:t>
                    </m:r>
                    <m:r>
                      <a:rPr lang="en-US" sz="2400" b="0" i="1" smtClean="0">
                        <a:latin typeface="Cambria Math" panose="02040503050406030204" pitchFamily="18" charset="0"/>
                      </a:rPr>
                      <m:t>𝑃</m:t>
                    </m:r>
                    <m:r>
                      <a:rPr lang="en-US" sz="2400" b="0" i="1" smtClean="0">
                        <a:latin typeface="Cambria Math" panose="02040503050406030204" pitchFamily="18" charset="0"/>
                      </a:rPr>
                      <m:t> </m:t>
                    </m:r>
                  </m:oMath>
                </a14:m>
                <a:r>
                  <a:rPr lang="en-US" sz="2400" dirty="0" smtClean="0"/>
                  <a:t>on </a:t>
                </a:r>
                <a14:m>
                  <m:oMath xmlns:m="http://schemas.openxmlformats.org/officeDocument/2006/math">
                    <m:r>
                      <a:rPr lang="en-US" sz="2400" b="0" i="1" smtClean="0">
                        <a:latin typeface="Cambria Math" panose="02040503050406030204" pitchFamily="18" charset="0"/>
                      </a:rPr>
                      <m:t>𝑥</m:t>
                    </m:r>
                  </m:oMath>
                </a14:m>
                <a:r>
                  <a:rPr lang="en-US" sz="2400" dirty="0" smtClean="0"/>
                  <a:t> </a:t>
                </a:r>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6193971" y="4903584"/>
                <a:ext cx="2068285" cy="461665"/>
              </a:xfrm>
              <a:prstGeom prst="rect">
                <a:avLst/>
              </a:prstGeom>
              <a:blipFill rotWithShape="0">
                <a:blip r:embed="rId6"/>
                <a:stretch>
                  <a:fillRect l="-4425" t="-10526" b="-28947"/>
                </a:stretch>
              </a:blipFill>
            </p:spPr>
            <p:txBody>
              <a:bodyPr/>
              <a:lstStyle/>
              <a:p>
                <a:r>
                  <a:rPr lang="en-US">
                    <a:noFill/>
                  </a:rPr>
                  <a:t> </a:t>
                </a:r>
              </a:p>
            </p:txBody>
          </p:sp>
        </mc:Fallback>
      </mc:AlternateContent>
      <p:cxnSp>
        <p:nvCxnSpPr>
          <p:cNvPr id="8" name="Straight Arrow Connector 7"/>
          <p:cNvCxnSpPr/>
          <p:nvPr/>
        </p:nvCxnSpPr>
        <p:spPr>
          <a:xfrm>
            <a:off x="3113308" y="3766454"/>
            <a:ext cx="2209800" cy="0"/>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3113308" y="3304789"/>
                <a:ext cx="2209800"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m:t>
                      </m:r>
                      <m:r>
                        <a:rPr lang="en-US" sz="2400" b="0" i="1" smtClean="0">
                          <a:latin typeface="Cambria Math" panose="02040503050406030204" pitchFamily="18" charset="0"/>
                        </a:rPr>
                        <m:t>𝑃</m:t>
                      </m:r>
                      <m:r>
                        <a:rPr lang="en-US" sz="2400" b="0" i="1" smtClean="0">
                          <a:latin typeface="Cambria Math" panose="02040503050406030204" pitchFamily="18" charset="0"/>
                        </a:rPr>
                        <m:t>, </m:t>
                      </m:r>
                      <m:r>
                        <a:rPr lang="en-US" sz="2400" b="0" i="1" smtClean="0">
                          <a:latin typeface="Cambria Math" panose="02040503050406030204" pitchFamily="18" charset="0"/>
                        </a:rPr>
                        <m:t>𝑥</m:t>
                      </m:r>
                      <m:r>
                        <a:rPr lang="en-US" sz="2400" b="0" i="1" smtClean="0">
                          <a:latin typeface="Cambria Math"/>
                        </a:rPr>
                        <m:t>)</m:t>
                      </m:r>
                    </m:oMath>
                  </m:oMathPara>
                </a14:m>
                <a:endParaRPr lang="en-US" sz="2400" dirty="0"/>
              </a:p>
            </p:txBody>
          </p:sp>
        </mc:Choice>
        <mc:Fallback xmlns="">
          <p:sp>
            <p:nvSpPr>
              <p:cNvPr id="9" name="TextBox 8"/>
              <p:cNvSpPr txBox="1">
                <a:spLocks noRot="1" noChangeAspect="1" noMove="1" noResize="1" noEditPoints="1" noAdjustHandles="1" noChangeArrowheads="1" noChangeShapeType="1" noTextEdit="1"/>
              </p:cNvSpPr>
              <p:nvPr/>
            </p:nvSpPr>
            <p:spPr>
              <a:xfrm>
                <a:off x="3113308" y="3304789"/>
                <a:ext cx="2209800" cy="461665"/>
              </a:xfrm>
              <a:prstGeom prst="rect">
                <a:avLst/>
              </a:prstGeom>
              <a:blipFill rotWithShape="0">
                <a:blip r:embed="rId7"/>
                <a:stretch>
                  <a:fillRect b="-18421"/>
                </a:stretch>
              </a:blipFill>
            </p:spPr>
            <p:txBody>
              <a:bodyPr/>
              <a:lstStyle/>
              <a:p>
                <a:r>
                  <a:rPr lang="en-US">
                    <a:noFill/>
                  </a:rPr>
                  <a:t> </a:t>
                </a:r>
              </a:p>
            </p:txBody>
          </p:sp>
        </mc:Fallback>
      </mc:AlternateContent>
      <p:cxnSp>
        <p:nvCxnSpPr>
          <p:cNvPr id="10" name="Straight Arrow Connector 9"/>
          <p:cNvCxnSpPr/>
          <p:nvPr/>
        </p:nvCxnSpPr>
        <p:spPr>
          <a:xfrm flipH="1">
            <a:off x="3048007" y="4474024"/>
            <a:ext cx="2275101" cy="0"/>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3135076" y="4023247"/>
                <a:ext cx="2209800"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𝑦</m:t>
                      </m:r>
                    </m:oMath>
                  </m:oMathPara>
                </a14:m>
                <a:endParaRPr lang="en-US" sz="2400" dirty="0"/>
              </a:p>
            </p:txBody>
          </p:sp>
        </mc:Choice>
        <mc:Fallback xmlns="">
          <p:sp>
            <p:nvSpPr>
              <p:cNvPr id="11" name="TextBox 10"/>
              <p:cNvSpPr txBox="1">
                <a:spLocks noRot="1" noChangeAspect="1" noMove="1" noResize="1" noEditPoints="1" noAdjustHandles="1" noChangeArrowheads="1" noChangeShapeType="1" noTextEdit="1"/>
              </p:cNvSpPr>
              <p:nvPr/>
            </p:nvSpPr>
            <p:spPr>
              <a:xfrm>
                <a:off x="3135076" y="4023247"/>
                <a:ext cx="2209800" cy="461665"/>
              </a:xfrm>
              <a:prstGeom prst="rect">
                <a:avLst/>
              </a:prstGeom>
              <a:blipFill rotWithShape="0">
                <a:blip r:embed="rId8"/>
                <a:stretch>
                  <a:fillRect b="-10526"/>
                </a:stretch>
              </a:blipFill>
            </p:spPr>
            <p:txBody>
              <a:bodyPr/>
              <a:lstStyle/>
              <a:p>
                <a:r>
                  <a:rPr lang="en-US">
                    <a:noFill/>
                  </a:rPr>
                  <a:t> </a:t>
                </a:r>
              </a:p>
            </p:txBody>
          </p:sp>
        </mc:Fallback>
      </mc:AlternateContent>
      <p:grpSp>
        <p:nvGrpSpPr>
          <p:cNvPr id="13" name="Group 12"/>
          <p:cNvGrpSpPr/>
          <p:nvPr/>
        </p:nvGrpSpPr>
        <p:grpSpPr>
          <a:xfrm>
            <a:off x="1277417" y="4920850"/>
            <a:ext cx="1399220" cy="564885"/>
            <a:chOff x="3903377" y="5952868"/>
            <a:chExt cx="1399220" cy="564885"/>
          </a:xfrm>
        </p:grpSpPr>
        <p:sp>
          <p:nvSpPr>
            <p:cNvPr id="14" name="TextBox 13"/>
            <p:cNvSpPr txBox="1"/>
            <p:nvPr/>
          </p:nvSpPr>
          <p:spPr>
            <a:xfrm>
              <a:off x="4330643" y="5963755"/>
              <a:ext cx="525780" cy="553998"/>
            </a:xfrm>
            <a:prstGeom prst="rect">
              <a:avLst/>
            </a:prstGeom>
            <a:noFill/>
          </p:spPr>
          <p:txBody>
            <a:bodyPr wrap="square" rtlCol="0">
              <a:spAutoFit/>
            </a:bodyPr>
            <a:lstStyle/>
            <a:p>
              <a:pPr algn="ctr"/>
              <a:r>
                <a:rPr lang="en-US" sz="3000" b="1" dirty="0" smtClean="0">
                  <a:solidFill>
                    <a:srgbClr val="C00000"/>
                  </a:solidFill>
                </a:rPr>
                <a:t>,</a:t>
              </a:r>
              <a:endParaRPr lang="en-US" sz="3000" b="1" dirty="0">
                <a:solidFill>
                  <a:srgbClr val="C00000"/>
                </a:solidFill>
              </a:endParaRPr>
            </a:p>
          </p:txBody>
        </p:sp>
        <p:sp>
          <p:nvSpPr>
            <p:cNvPr id="15" name="Oval 14"/>
            <p:cNvSpPr/>
            <p:nvPr/>
          </p:nvSpPr>
          <p:spPr>
            <a:xfrm>
              <a:off x="4777578" y="5952868"/>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solidFill>
                    <a:schemeClr val="bg1"/>
                  </a:solidFill>
                </a:rPr>
                <a:t>x</a:t>
              </a:r>
              <a:endParaRPr lang="en-US" sz="2200" b="1" dirty="0">
                <a:solidFill>
                  <a:schemeClr val="bg1"/>
                </a:solidFill>
              </a:endParaRPr>
            </a:p>
          </p:txBody>
        </p:sp>
        <p:sp>
          <p:nvSpPr>
            <p:cNvPr id="16" name="Rectangle 15"/>
            <p:cNvSpPr/>
            <p:nvPr/>
          </p:nvSpPr>
          <p:spPr>
            <a:xfrm>
              <a:off x="3903377" y="5959364"/>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grpSp>
      <p:grpSp>
        <p:nvGrpSpPr>
          <p:cNvPr id="17" name="Group 16"/>
          <p:cNvGrpSpPr/>
          <p:nvPr/>
        </p:nvGrpSpPr>
        <p:grpSpPr>
          <a:xfrm>
            <a:off x="3497661" y="3097767"/>
            <a:ext cx="1441094" cy="558389"/>
            <a:chOff x="3393415" y="5805791"/>
            <a:chExt cx="1441094" cy="558389"/>
          </a:xfrm>
        </p:grpSpPr>
        <p:sp>
          <p:nvSpPr>
            <p:cNvPr id="19" name="TextBox 18"/>
            <p:cNvSpPr txBox="1"/>
            <p:nvPr/>
          </p:nvSpPr>
          <p:spPr>
            <a:xfrm>
              <a:off x="3864225" y="5810182"/>
              <a:ext cx="525780" cy="553998"/>
            </a:xfrm>
            <a:prstGeom prst="rect">
              <a:avLst/>
            </a:prstGeom>
            <a:noFill/>
          </p:spPr>
          <p:txBody>
            <a:bodyPr wrap="square" rtlCol="0">
              <a:spAutoFit/>
            </a:bodyPr>
            <a:lstStyle/>
            <a:p>
              <a:pPr algn="ctr"/>
              <a:r>
                <a:rPr lang="en-US" sz="3000" b="1" dirty="0" smtClean="0">
                  <a:solidFill>
                    <a:srgbClr val="C00000"/>
                  </a:solidFill>
                </a:rPr>
                <a:t>,</a:t>
              </a:r>
              <a:endParaRPr lang="en-US" sz="3000" b="1" dirty="0">
                <a:solidFill>
                  <a:srgbClr val="C00000"/>
                </a:solidFill>
              </a:endParaRPr>
            </a:p>
          </p:txBody>
        </p:sp>
        <p:sp>
          <p:nvSpPr>
            <p:cNvPr id="20" name="Oval 19"/>
            <p:cNvSpPr/>
            <p:nvPr/>
          </p:nvSpPr>
          <p:spPr>
            <a:xfrm>
              <a:off x="4309490" y="5811653"/>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solidFill>
                    <a:schemeClr val="bg1"/>
                  </a:solidFill>
                </a:rPr>
                <a:t>x</a:t>
              </a:r>
              <a:endParaRPr lang="en-US" sz="2200" b="1" dirty="0">
                <a:solidFill>
                  <a:schemeClr val="bg1"/>
                </a:solidFill>
              </a:endParaRPr>
            </a:p>
          </p:txBody>
        </p:sp>
        <p:sp>
          <p:nvSpPr>
            <p:cNvPr id="21" name="Rectangle 20"/>
            <p:cNvSpPr/>
            <p:nvPr/>
          </p:nvSpPr>
          <p:spPr>
            <a:xfrm>
              <a:off x="3393415" y="5805791"/>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grpSp>
      <p:grpSp>
        <p:nvGrpSpPr>
          <p:cNvPr id="26" name="Group 25"/>
          <p:cNvGrpSpPr/>
          <p:nvPr/>
        </p:nvGrpSpPr>
        <p:grpSpPr>
          <a:xfrm>
            <a:off x="6193971" y="4858888"/>
            <a:ext cx="2612569" cy="551056"/>
            <a:chOff x="3581402" y="5697748"/>
            <a:chExt cx="2612569" cy="551056"/>
          </a:xfrm>
        </p:grpSpPr>
        <p:sp>
          <p:nvSpPr>
            <p:cNvPr id="23" name="Rectangle 22"/>
            <p:cNvSpPr/>
            <p:nvPr/>
          </p:nvSpPr>
          <p:spPr>
            <a:xfrm>
              <a:off x="4307424" y="5697748"/>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
          <p:nvSpPr>
            <p:cNvPr id="24" name="Oval 23"/>
            <p:cNvSpPr/>
            <p:nvPr/>
          </p:nvSpPr>
          <p:spPr>
            <a:xfrm>
              <a:off x="5255295" y="5697748"/>
              <a:ext cx="525019" cy="551056"/>
            </a:xfrm>
            <a:prstGeom prst="ellipse">
              <a:avLst/>
            </a:prstGeom>
            <a:solidFill>
              <a:srgbClr val="FF0D0D"/>
            </a:solid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solidFill>
                    <a:schemeClr val="bg1"/>
                  </a:solidFill>
                </a:rPr>
                <a:t>x</a:t>
              </a:r>
              <a:endParaRPr lang="en-US" sz="2200" b="1" dirty="0">
                <a:solidFill>
                  <a:schemeClr val="bg1"/>
                </a:solidFill>
              </a:endParaRPr>
            </a:p>
          </p:txBody>
        </p:sp>
        <mc:AlternateContent xmlns:mc="http://schemas.openxmlformats.org/markup-compatibility/2006" xmlns:a14="http://schemas.microsoft.com/office/drawing/2010/main">
          <mc:Choice Requires="a14">
            <p:sp>
              <p:nvSpPr>
                <p:cNvPr id="25" name="TextBox 24"/>
                <p:cNvSpPr txBox="1"/>
                <p:nvPr/>
              </p:nvSpPr>
              <p:spPr>
                <a:xfrm>
                  <a:off x="3581402" y="5739196"/>
                  <a:ext cx="2612569" cy="461665"/>
                </a:xfrm>
                <a:prstGeom prst="rect">
                  <a:avLst/>
                </a:prstGeom>
                <a:noFill/>
              </p:spPr>
              <p:txBody>
                <a:bodyPr wrap="square" rtlCol="0">
                  <a:spAutoFit/>
                </a:bodyPr>
                <a:lstStyle/>
                <a:p>
                  <a:r>
                    <a:rPr lang="en-US" sz="2400" b="0" dirty="0" smtClean="0"/>
                    <a:t>Run </a:t>
                  </a:r>
                  <a14:m>
                    <m:oMath xmlns:m="http://schemas.openxmlformats.org/officeDocument/2006/math">
                      <m:r>
                        <a:rPr lang="en-US" sz="2400" b="0" i="0" smtClean="0">
                          <a:latin typeface="Cambria Math" panose="02040503050406030204" pitchFamily="18" charset="0"/>
                        </a:rPr>
                        <m:t> </m:t>
                      </m:r>
                      <m:r>
                        <a:rPr lang="en-US" sz="2400" b="0" i="1" smtClean="0">
                          <a:latin typeface="Cambria Math" panose="02040503050406030204" pitchFamily="18" charset="0"/>
                        </a:rPr>
                        <m:t>       </m:t>
                      </m:r>
                    </m:oMath>
                  </a14:m>
                  <a:r>
                    <a:rPr lang="en-US" sz="2400" dirty="0" smtClean="0"/>
                    <a:t>on </a:t>
                  </a:r>
                  <a14:m>
                    <m:oMath xmlns:m="http://schemas.openxmlformats.org/officeDocument/2006/math">
                      <m:r>
                        <a:rPr lang="en-US" sz="2400" b="0" i="0" smtClean="0">
                          <a:latin typeface="Cambria Math" panose="02040503050406030204" pitchFamily="18" charset="0"/>
                        </a:rPr>
                        <m:t>    </m:t>
                      </m:r>
                    </m:oMath>
                  </a14:m>
                  <a:r>
                    <a:rPr lang="en-US" sz="2400" dirty="0" smtClean="0"/>
                    <a:t> </a:t>
                  </a:r>
                  <a:endParaRPr lang="en-US" sz="2400" dirty="0"/>
                </a:p>
              </p:txBody>
            </p:sp>
          </mc:Choice>
          <mc:Fallback xmlns="">
            <p:sp>
              <p:nvSpPr>
                <p:cNvPr id="25" name="TextBox 24"/>
                <p:cNvSpPr txBox="1">
                  <a:spLocks noRot="1" noChangeAspect="1" noMove="1" noResize="1" noEditPoints="1" noAdjustHandles="1" noChangeArrowheads="1" noChangeShapeType="1" noTextEdit="1"/>
                </p:cNvSpPr>
                <p:nvPr/>
              </p:nvSpPr>
              <p:spPr>
                <a:xfrm>
                  <a:off x="3581402" y="5739196"/>
                  <a:ext cx="2612569" cy="461665"/>
                </a:xfrm>
                <a:prstGeom prst="rect">
                  <a:avLst/>
                </a:prstGeom>
                <a:blipFill rotWithShape="0">
                  <a:blip r:embed="rId9"/>
                  <a:stretch>
                    <a:fillRect l="-3497" t="-10526" b="-2894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7" name="Rounded Rectangular Callout 26"/>
              <p:cNvSpPr/>
              <p:nvPr/>
            </p:nvSpPr>
            <p:spPr>
              <a:xfrm>
                <a:off x="3320716" y="5908152"/>
                <a:ext cx="4083636" cy="769373"/>
              </a:xfrm>
              <a:prstGeom prst="wedgeRoundRectCallout">
                <a:avLst>
                  <a:gd name="adj1" fmla="val -63169"/>
                  <a:gd name="adj2" fmla="val -137722"/>
                  <a:gd name="adj3" fmla="val 16667"/>
                </a:avLst>
              </a:prstGeom>
              <a:solidFill>
                <a:srgbClr val="FFB343"/>
              </a:solidFill>
              <a:ln w="3175"/>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solidFill>
                      <a:srgbClr val="C00000"/>
                    </a:solidFill>
                  </a:rPr>
                  <a:t>ONE</a:t>
                </a:r>
                <a:r>
                  <a:rPr lang="en-US" sz="2400" dirty="0" smtClean="0"/>
                  <a:t> client has </a:t>
                </a:r>
                <a:r>
                  <a:rPr lang="en-US" sz="2400" b="1" dirty="0" smtClean="0">
                    <a:solidFill>
                      <a:srgbClr val="C00000"/>
                    </a:solidFill>
                  </a:rPr>
                  <a:t>BOTH</a:t>
                </a:r>
                <a:r>
                  <a:rPr lang="en-US" sz="2400" dirty="0" smtClean="0"/>
                  <a:t> </a:t>
                </a:r>
                <a14:m>
                  <m:oMath xmlns:m="http://schemas.openxmlformats.org/officeDocument/2006/math">
                    <m:r>
                      <a:rPr lang="en-US" sz="2400" b="0" i="1" smtClean="0">
                        <a:latin typeface="Cambria Math" panose="02040503050406030204" pitchFamily="18" charset="0"/>
                      </a:rPr>
                      <m:t>(</m:t>
                    </m:r>
                    <m:r>
                      <a:rPr lang="en-US" sz="2400" b="0" i="1" smtClean="0">
                        <a:latin typeface="Cambria Math" panose="02040503050406030204" pitchFamily="18" charset="0"/>
                      </a:rPr>
                      <m:t>𝑃</m:t>
                    </m:r>
                    <m:r>
                      <a:rPr lang="en-US" sz="2400" b="0" i="1" smtClean="0">
                        <a:latin typeface="Cambria Math" panose="02040503050406030204" pitchFamily="18" charset="0"/>
                      </a:rPr>
                      <m:t>,</m:t>
                    </m:r>
                    <m:r>
                      <a:rPr lang="en-US" sz="2400" b="0" i="1" smtClean="0">
                        <a:latin typeface="Cambria Math" panose="02040503050406030204" pitchFamily="18" charset="0"/>
                      </a:rPr>
                      <m:t>𝑥</m:t>
                    </m:r>
                    <m:r>
                      <a:rPr lang="en-US" sz="2400" b="0" i="1" smtClean="0">
                        <a:latin typeface="Cambria Math" panose="02040503050406030204" pitchFamily="18" charset="0"/>
                      </a:rPr>
                      <m:t>)</m:t>
                    </m:r>
                  </m:oMath>
                </a14:m>
                <a:r>
                  <a:rPr lang="en-US" sz="2400" dirty="0" smtClean="0"/>
                  <a:t> </a:t>
                </a:r>
                <a:endParaRPr lang="en-US" sz="2400" dirty="0"/>
              </a:p>
            </p:txBody>
          </p:sp>
        </mc:Choice>
        <mc:Fallback xmlns="">
          <p:sp>
            <p:nvSpPr>
              <p:cNvPr id="27" name="Rounded Rectangular Callout 26"/>
              <p:cNvSpPr>
                <a:spLocks noRot="1" noChangeAspect="1" noMove="1" noResize="1" noEditPoints="1" noAdjustHandles="1" noChangeArrowheads="1" noChangeShapeType="1" noTextEdit="1"/>
              </p:cNvSpPr>
              <p:nvPr/>
            </p:nvSpPr>
            <p:spPr>
              <a:xfrm>
                <a:off x="3320716" y="5908152"/>
                <a:ext cx="4083636" cy="769373"/>
              </a:xfrm>
              <a:prstGeom prst="wedgeRoundRectCallout">
                <a:avLst>
                  <a:gd name="adj1" fmla="val -63169"/>
                  <a:gd name="adj2" fmla="val -137722"/>
                  <a:gd name="adj3" fmla="val 16667"/>
                </a:avLst>
              </a:prstGeom>
              <a:blipFill rotWithShape="0">
                <a:blip r:embed="rId10"/>
                <a:stretch>
                  <a:fillRect/>
                </a:stretch>
              </a:blipFill>
              <a:ln w="3175"/>
            </p:spPr>
            <p:txBody>
              <a:bodyPr/>
              <a:lstStyle/>
              <a:p>
                <a:r>
                  <a:rPr lang="en-US">
                    <a:noFill/>
                  </a:rPr>
                  <a:t> </a:t>
                </a:r>
              </a:p>
            </p:txBody>
          </p:sp>
        </mc:Fallback>
      </mc:AlternateContent>
    </p:spTree>
    <p:extLst>
      <p:ext uri="{BB962C8B-B14F-4D97-AF65-F5344CB8AC3E}">
        <p14:creationId xmlns:p14="http://schemas.microsoft.com/office/powerpoint/2010/main" val="41183339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6"/>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9"/>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7"/>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9" grpId="0"/>
      <p:bldP spid="9" grpId="1"/>
      <p:bldP spid="11" grpId="0"/>
      <p:bldP spid="27"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973362"/>
          </a:xfrm>
        </p:spPr>
        <p:txBody>
          <a:bodyPr>
            <a:noAutofit/>
          </a:bodyPr>
          <a:lstStyle/>
          <a:p>
            <a:r>
              <a:rPr lang="en-US" sz="4200" dirty="0" smtClean="0">
                <a:solidFill>
                  <a:srgbClr val="000099"/>
                </a:solidFill>
              </a:rPr>
              <a:t>Hosting Service on Cloud</a:t>
            </a:r>
            <a:endParaRPr lang="en-US" sz="4200" i="1" dirty="0">
              <a:solidFill>
                <a:srgbClr val="000099"/>
              </a:solidFill>
              <a:effectLst/>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4" name="Picture 3"/>
          <p:cNvPicPr>
            <a:picLocks noChangeAspect="1" noChangeArrowheads="1"/>
          </p:cNvPicPr>
          <p:nvPr/>
        </p:nvPicPr>
        <p:blipFill>
          <a:blip r:embed="rId4"/>
          <a:srcRect/>
          <a:stretch>
            <a:fillRect/>
          </a:stretch>
        </p:blipFill>
        <p:spPr bwMode="auto">
          <a:xfrm>
            <a:off x="936176" y="3415014"/>
            <a:ext cx="797189" cy="1368266"/>
          </a:xfrm>
          <a:prstGeom prst="rect">
            <a:avLst/>
          </a:prstGeom>
          <a:noFill/>
          <a:ln w="12700" cap="flat">
            <a:noFill/>
            <a:miter lim="800000"/>
            <a:headEnd/>
            <a:tailEnd/>
          </a:ln>
        </p:spPr>
      </p:pic>
      <p:pic>
        <p:nvPicPr>
          <p:cNvPr id="5"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431637" y="5001399"/>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741665" y="2427363"/>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16238" y="4284131"/>
            <a:ext cx="811813" cy="8118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990385" y="111240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xmlns:a14="http://schemas.microsoft.com/office/drawing/2010/main">
        <mc:Choice Requires="a14">
          <p:sp>
            <p:nvSpPr>
              <p:cNvPr id="10" name="TextBox 9"/>
              <p:cNvSpPr txBox="1"/>
              <p:nvPr/>
            </p:nvSpPr>
            <p:spPr>
              <a:xfrm>
                <a:off x="8147571" y="3088853"/>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8147571" y="3088853"/>
                <a:ext cx="765402" cy="52322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679087" y="3786507"/>
                <a:ext cx="53508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679087" y="3786507"/>
                <a:ext cx="535082" cy="430887"/>
              </a:xfrm>
              <a:prstGeom prst="rect">
                <a:avLst/>
              </a:prstGeom>
              <a:blipFill rotWithShape="0">
                <a:blip r:embed="rId7"/>
                <a:stretch>
                  <a:fillRect b="-14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4647211" y="4478179"/>
                <a:ext cx="52854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647211" y="4478179"/>
                <a:ext cx="528542" cy="430887"/>
              </a:xfrm>
              <a:prstGeom prst="rect">
                <a:avLst/>
              </a:prstGeom>
              <a:blipFill rotWithShape="0">
                <a:blip r:embed="rId8"/>
                <a:stretch>
                  <a:fillRect b="-1429"/>
                </a:stretch>
              </a:blipFill>
            </p:spPr>
            <p:txBody>
              <a:bodyPr/>
              <a:lstStyle/>
              <a:p>
                <a:r>
                  <a:rPr lang="en-US">
                    <a:noFill/>
                  </a:rPr>
                  <a:t> </a:t>
                </a:r>
              </a:p>
            </p:txBody>
          </p:sp>
        </mc:Fallback>
      </mc:AlternateContent>
      <p:cxnSp>
        <p:nvCxnSpPr>
          <p:cNvPr id="14" name="Straight Arrow Connector 13"/>
          <p:cNvCxnSpPr/>
          <p:nvPr/>
        </p:nvCxnSpPr>
        <p:spPr>
          <a:xfrm flipH="1" flipV="1">
            <a:off x="5513795" y="2603243"/>
            <a:ext cx="1217719" cy="149590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322120" y="2833269"/>
            <a:ext cx="1092671" cy="1384125"/>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5834916" y="4189593"/>
                <a:ext cx="144802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2</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5834916" y="4189593"/>
                <a:ext cx="1448025" cy="430887"/>
              </a:xfrm>
              <a:prstGeom prst="rect">
                <a:avLst/>
              </a:prstGeom>
              <a:blipFill rotWithShape="0">
                <a:blip r:embed="rId9"/>
                <a:stretch>
                  <a:fillRect b="-16901"/>
                </a:stretch>
              </a:blipFill>
            </p:spPr>
            <p:txBody>
              <a:bodyPr/>
              <a:lstStyle/>
              <a:p>
                <a:r>
                  <a:rPr lang="en-US">
                    <a:noFill/>
                  </a:rPr>
                  <a:t> </a:t>
                </a:r>
              </a:p>
            </p:txBody>
          </p:sp>
        </mc:Fallback>
      </mc:AlternateContent>
      <p:cxnSp>
        <p:nvCxnSpPr>
          <p:cNvPr id="21" name="Straight Arrow Connector 20"/>
          <p:cNvCxnSpPr/>
          <p:nvPr/>
        </p:nvCxnSpPr>
        <p:spPr>
          <a:xfrm flipH="1" flipV="1">
            <a:off x="4672400" y="2783633"/>
            <a:ext cx="93956" cy="1732618"/>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370198" y="2854790"/>
            <a:ext cx="79434" cy="1779708"/>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7205101" y="4985838"/>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205101" y="4985838"/>
                <a:ext cx="765401" cy="523220"/>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4881741" y="5729028"/>
                <a:ext cx="75713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4881741" y="5729028"/>
                <a:ext cx="757130" cy="523220"/>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3343137" y="4548136"/>
                <a:ext cx="143494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1</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3343137" y="4548136"/>
                <a:ext cx="1434945" cy="430887"/>
              </a:xfrm>
              <a:prstGeom prst="rect">
                <a:avLst/>
              </a:prstGeom>
              <a:blipFill rotWithShape="0">
                <a:blip r:embed="rId12"/>
                <a:stretch>
                  <a:fillRect b="-169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7441086" y="2208084"/>
                <a:ext cx="535083"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441086" y="2208084"/>
                <a:ext cx="535083" cy="430887"/>
              </a:xfrm>
              <a:prstGeom prst="rect">
                <a:avLst/>
              </a:prstGeom>
              <a:blipFill rotWithShape="0">
                <a:blip r:embed="rId13"/>
                <a:stretch>
                  <a:fillRect b="-1408"/>
                </a:stretch>
              </a:blipFill>
            </p:spPr>
            <p:txBody>
              <a:bodyPr/>
              <a:lstStyle/>
              <a:p>
                <a:r>
                  <a:rPr lang="en-US">
                    <a:noFill/>
                  </a:rPr>
                  <a:t> </a:t>
                </a:r>
              </a:p>
            </p:txBody>
          </p:sp>
        </mc:Fallback>
      </mc:AlternateContent>
      <p:cxnSp>
        <p:nvCxnSpPr>
          <p:cNvPr id="31" name="Straight Arrow Connector 30"/>
          <p:cNvCxnSpPr>
            <a:endCxn id="3" idx="3"/>
          </p:cNvCxnSpPr>
          <p:nvPr/>
        </p:nvCxnSpPr>
        <p:spPr>
          <a:xfrm flipH="1" flipV="1">
            <a:off x="6286557" y="2027815"/>
            <a:ext cx="1206957" cy="49290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286557" y="2274269"/>
            <a:ext cx="890233" cy="364702"/>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p:cNvSpPr txBox="1"/>
              <p:nvPr/>
            </p:nvSpPr>
            <p:spPr>
              <a:xfrm>
                <a:off x="6596915" y="2611170"/>
                <a:ext cx="1448024"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3</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596915" y="2611170"/>
                <a:ext cx="1448024" cy="430887"/>
              </a:xfrm>
              <a:prstGeom prst="rect">
                <a:avLst/>
              </a:prstGeom>
              <a:blipFill rotWithShape="0">
                <a:blip r:embed="rId14"/>
                <a:stretch>
                  <a:fillRect b="-16901"/>
                </a:stretch>
              </a:blipFill>
            </p:spPr>
            <p:txBody>
              <a:bodyPr/>
              <a:lstStyle/>
              <a:p>
                <a:r>
                  <a:rPr lang="en-US">
                    <a:noFill/>
                  </a:rPr>
                  <a:t> </a:t>
                </a:r>
              </a:p>
            </p:txBody>
          </p:sp>
        </mc:Fallback>
      </mc:AlternateContent>
      <p:sp>
        <p:nvSpPr>
          <p:cNvPr id="38" name="TextBox 37"/>
          <p:cNvSpPr txBox="1"/>
          <p:nvPr/>
        </p:nvSpPr>
        <p:spPr>
          <a:xfrm>
            <a:off x="589057" y="4896484"/>
            <a:ext cx="1472647" cy="430887"/>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39" name="Straight Arrow Connector 38"/>
          <p:cNvCxnSpPr/>
          <p:nvPr/>
        </p:nvCxnSpPr>
        <p:spPr>
          <a:xfrm flipV="1">
            <a:off x="1650486" y="2423527"/>
            <a:ext cx="1448748" cy="92693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1769605" y="2306869"/>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
        <p:nvSpPr>
          <p:cNvPr id="34" name="Rounded Rectangle 33"/>
          <p:cNvSpPr/>
          <p:nvPr/>
        </p:nvSpPr>
        <p:spPr>
          <a:xfrm>
            <a:off x="919495" y="5531205"/>
            <a:ext cx="7305009" cy="976042"/>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1. Program P is highly sensitive!</a:t>
            </a:r>
          </a:p>
          <a:p>
            <a:pPr algn="ctr"/>
            <a:r>
              <a:rPr lang="en-US" sz="2400" dirty="0">
                <a:solidFill>
                  <a:schemeClr val="tx1"/>
                </a:solidFill>
              </a:rPr>
              <a:t> </a:t>
            </a:r>
            <a:r>
              <a:rPr lang="en-US" sz="2400" dirty="0" smtClean="0">
                <a:solidFill>
                  <a:schemeClr val="tx1"/>
                </a:solidFill>
              </a:rPr>
              <a:t>        Hide P from Cloud as well as clients.</a:t>
            </a:r>
            <a:endParaRPr lang="en-US" sz="2400" dirty="0">
              <a:solidFill>
                <a:schemeClr val="tx1"/>
              </a:solidFill>
            </a:endParaRPr>
          </a:p>
        </p:txBody>
      </p:sp>
      <p:sp>
        <p:nvSpPr>
          <p:cNvPr id="35" name="Rounded Rectangle 34"/>
          <p:cNvSpPr/>
          <p:nvPr/>
        </p:nvSpPr>
        <p:spPr>
          <a:xfrm>
            <a:off x="919494" y="5554019"/>
            <a:ext cx="7305009" cy="985593"/>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2. Only legit clients should learn the output</a:t>
            </a:r>
            <a:r>
              <a:rPr lang="en-US" sz="2400" dirty="0" smtClean="0">
                <a:solidFill>
                  <a:schemeClr val="tx1"/>
                </a:solidFill>
              </a:rPr>
              <a:t>.</a:t>
            </a:r>
            <a:endParaRPr lang="en-US" sz="2400" dirty="0">
              <a:solidFill>
                <a:schemeClr val="tx1"/>
              </a:solidFill>
            </a:endParaRPr>
          </a:p>
        </p:txBody>
      </p:sp>
    </p:spTree>
    <p:extLst>
      <p:ext uri="{BB962C8B-B14F-4D97-AF65-F5344CB8AC3E}">
        <p14:creationId xmlns:p14="http://schemas.microsoft.com/office/powerpoint/2010/main" val="10651921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973362"/>
          </a:xfrm>
        </p:spPr>
        <p:txBody>
          <a:bodyPr>
            <a:noAutofit/>
          </a:bodyPr>
          <a:lstStyle/>
          <a:p>
            <a:r>
              <a:rPr lang="en-US" sz="4200" dirty="0" smtClean="0">
                <a:solidFill>
                  <a:srgbClr val="000099"/>
                </a:solidFill>
              </a:rPr>
              <a:t>Hosting Service on Cloud</a:t>
            </a:r>
            <a:endParaRPr lang="en-US" sz="4200" i="1" dirty="0">
              <a:solidFill>
                <a:srgbClr val="000099"/>
              </a:solidFill>
              <a:effectLst/>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4" name="Picture 3"/>
          <p:cNvPicPr>
            <a:picLocks noChangeAspect="1" noChangeArrowheads="1"/>
          </p:cNvPicPr>
          <p:nvPr/>
        </p:nvPicPr>
        <p:blipFill>
          <a:blip r:embed="rId4"/>
          <a:srcRect/>
          <a:stretch>
            <a:fillRect/>
          </a:stretch>
        </p:blipFill>
        <p:spPr bwMode="auto">
          <a:xfrm>
            <a:off x="936176" y="3780774"/>
            <a:ext cx="797189" cy="1368266"/>
          </a:xfrm>
          <a:prstGeom prst="rect">
            <a:avLst/>
          </a:prstGeom>
          <a:noFill/>
          <a:ln w="12700" cap="flat">
            <a:noFill/>
            <a:miter lim="800000"/>
            <a:headEnd/>
            <a:tailEnd/>
          </a:ln>
        </p:spPr>
      </p:pic>
      <p:pic>
        <p:nvPicPr>
          <p:cNvPr id="5"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008687" y="4410508"/>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318715" y="1836472"/>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393288" y="3693240"/>
            <a:ext cx="811813" cy="81181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TextBox 9"/>
              <p:cNvSpPr txBox="1"/>
              <p:nvPr/>
            </p:nvSpPr>
            <p:spPr>
              <a:xfrm>
                <a:off x="7724621" y="2497962"/>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7724621" y="2497962"/>
                <a:ext cx="765402" cy="52322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256137" y="3195616"/>
                <a:ext cx="53508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256137" y="3195616"/>
                <a:ext cx="535082" cy="430887"/>
              </a:xfrm>
              <a:prstGeom prst="rect">
                <a:avLst/>
              </a:prstGeom>
              <a:blipFill rotWithShape="0">
                <a:blip r:embed="rId7"/>
                <a:stretch>
                  <a:fillRect b="-14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4224261" y="3887288"/>
                <a:ext cx="52854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224261" y="3887288"/>
                <a:ext cx="528542" cy="430887"/>
              </a:xfrm>
              <a:prstGeom prst="rect">
                <a:avLst/>
              </a:prstGeom>
              <a:blipFill rotWithShape="0">
                <a:blip r:embed="rId8"/>
                <a:stretch>
                  <a:fillRect b="-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6822400" y="4398979"/>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6822400" y="4398979"/>
                <a:ext cx="765401" cy="523220"/>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4458791" y="5138137"/>
                <a:ext cx="75713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4458791" y="5138137"/>
                <a:ext cx="757130" cy="523220"/>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7018136" y="1617193"/>
                <a:ext cx="535083"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018136" y="1617193"/>
                <a:ext cx="535083" cy="430887"/>
              </a:xfrm>
              <a:prstGeom prst="rect">
                <a:avLst/>
              </a:prstGeom>
              <a:blipFill rotWithShape="0">
                <a:blip r:embed="rId11"/>
                <a:stretch>
                  <a:fillRect b="-1408"/>
                </a:stretch>
              </a:blipFill>
            </p:spPr>
            <p:txBody>
              <a:bodyPr/>
              <a:lstStyle/>
              <a:p>
                <a:r>
                  <a:rPr lang="en-US">
                    <a:noFill/>
                  </a:rPr>
                  <a:t> </a:t>
                </a:r>
              </a:p>
            </p:txBody>
          </p:sp>
        </mc:Fallback>
      </mc:AlternateContent>
      <p:sp>
        <p:nvSpPr>
          <p:cNvPr id="38" name="TextBox 37"/>
          <p:cNvSpPr txBox="1"/>
          <p:nvPr/>
        </p:nvSpPr>
        <p:spPr>
          <a:xfrm>
            <a:off x="589057" y="5262244"/>
            <a:ext cx="1472647" cy="430887"/>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sp>
        <p:nvSpPr>
          <p:cNvPr id="44" name="Right Brace 43"/>
          <p:cNvSpPr/>
          <p:nvPr/>
        </p:nvSpPr>
        <p:spPr>
          <a:xfrm rot="3024532">
            <a:off x="6977913" y="2797208"/>
            <a:ext cx="742009" cy="4331738"/>
          </a:xfrm>
          <a:prstGeom prst="rightBrace">
            <a:avLst>
              <a:gd name="adj1" fmla="val 8333"/>
              <a:gd name="adj2" fmla="val 49402"/>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6" name="Rounded Rectangle 45"/>
          <p:cNvSpPr/>
          <p:nvPr/>
        </p:nvSpPr>
        <p:spPr>
          <a:xfrm>
            <a:off x="114987" y="5806335"/>
            <a:ext cx="2420786" cy="522514"/>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C00000"/>
                </a:solidFill>
              </a:rPr>
              <a:t>Service Provider</a:t>
            </a:r>
            <a:endParaRPr lang="en-US" sz="2400" dirty="0">
              <a:solidFill>
                <a:srgbClr val="C00000"/>
              </a:solidFill>
            </a:endParaRPr>
          </a:p>
        </p:txBody>
      </p:sp>
      <p:sp>
        <p:nvSpPr>
          <p:cNvPr id="47" name="Rounded Rectangle 46"/>
          <p:cNvSpPr/>
          <p:nvPr/>
        </p:nvSpPr>
        <p:spPr>
          <a:xfrm rot="19360818">
            <a:off x="6663430" y="5374427"/>
            <a:ext cx="2420786" cy="522514"/>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1A8837"/>
                </a:solidFill>
              </a:rPr>
              <a:t>Clients</a:t>
            </a:r>
            <a:endParaRPr lang="en-US" sz="2800" dirty="0">
              <a:solidFill>
                <a:srgbClr val="1A8837"/>
              </a:solidFill>
            </a:endParaRPr>
          </a:p>
        </p:txBody>
      </p:sp>
      <p:sp>
        <p:nvSpPr>
          <p:cNvPr id="48" name="Rounded Rectangle 47"/>
          <p:cNvSpPr/>
          <p:nvPr/>
        </p:nvSpPr>
        <p:spPr>
          <a:xfrm>
            <a:off x="3361607" y="2700654"/>
            <a:ext cx="2420786" cy="522514"/>
          </a:xfrm>
          <a:prstGeom prst="roundRect">
            <a:avLst/>
          </a:prstGeom>
          <a:solidFill>
            <a:srgbClr val="FFB34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accent1">
                    <a:lumMod val="75000"/>
                  </a:schemeClr>
                </a:solidFill>
              </a:rPr>
              <a:t>Cloud</a:t>
            </a:r>
            <a:endParaRPr lang="en-US" sz="2400" dirty="0">
              <a:solidFill>
                <a:schemeClr val="accent1">
                  <a:lumMod val="75000"/>
                </a:schemeClr>
              </a:solidFill>
            </a:endParaRPr>
          </a:p>
        </p:txBody>
      </p:sp>
      <p:sp>
        <p:nvSpPr>
          <p:cNvPr id="49" name="Rounded Rectangle 48"/>
          <p:cNvSpPr/>
          <p:nvPr/>
        </p:nvSpPr>
        <p:spPr>
          <a:xfrm>
            <a:off x="187302" y="915481"/>
            <a:ext cx="2991326" cy="2035586"/>
          </a:xfrm>
          <a:prstGeom prst="roundRect">
            <a:avLst/>
          </a:prstGeom>
          <a:solidFill>
            <a:srgbClr val="0BA5B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bg1"/>
                </a:solidFill>
              </a:rPr>
              <a:t>Service Provider and Clients are computationally weak</a:t>
            </a:r>
            <a:endParaRPr lang="en-US" sz="2800" dirty="0">
              <a:solidFill>
                <a:schemeClr val="bg1"/>
              </a:solidFill>
            </a:endParaRPr>
          </a:p>
        </p:txBody>
      </p:sp>
      <p:sp>
        <p:nvSpPr>
          <p:cNvPr id="20" name="TextBox 19"/>
          <p:cNvSpPr txBox="1"/>
          <p:nvPr/>
        </p:nvSpPr>
        <p:spPr>
          <a:xfrm>
            <a:off x="375399" y="3246347"/>
            <a:ext cx="1918741" cy="461665"/>
          </a:xfrm>
          <a:prstGeom prst="rect">
            <a:avLst/>
          </a:prstGeom>
          <a:noFill/>
        </p:spPr>
        <p:txBody>
          <a:bodyPr wrap="square" rtlCol="0">
            <a:spAutoFit/>
          </a:bodyPr>
          <a:lstStyle/>
          <a:p>
            <a:pPr algn="ctr"/>
            <a:r>
              <a:rPr lang="en-US" sz="2400" dirty="0" smtClean="0"/>
              <a:t>Bob</a:t>
            </a:r>
            <a:endParaRPr lang="en-US" sz="2400" dirty="0"/>
          </a:p>
        </p:txBody>
      </p:sp>
    </p:spTree>
    <p:extLst>
      <p:ext uri="{BB962C8B-B14F-4D97-AF65-F5344CB8AC3E}">
        <p14:creationId xmlns:p14="http://schemas.microsoft.com/office/powerpoint/2010/main" val="14969837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973362"/>
          </a:xfrm>
        </p:spPr>
        <p:txBody>
          <a:bodyPr>
            <a:noAutofit/>
          </a:bodyPr>
          <a:lstStyle/>
          <a:p>
            <a:r>
              <a:rPr lang="en-US" sz="4200" dirty="0" smtClean="0">
                <a:solidFill>
                  <a:srgbClr val="000099"/>
                </a:solidFill>
              </a:rPr>
              <a:t>Hosting Service on Cloud</a:t>
            </a:r>
            <a:endParaRPr lang="en-US" sz="4200" i="1" dirty="0">
              <a:solidFill>
                <a:srgbClr val="000099"/>
              </a:solidFill>
              <a:effectLst/>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4" name="Picture 3"/>
          <p:cNvPicPr>
            <a:picLocks noChangeAspect="1" noChangeArrowheads="1"/>
          </p:cNvPicPr>
          <p:nvPr/>
        </p:nvPicPr>
        <p:blipFill>
          <a:blip r:embed="rId4"/>
          <a:srcRect/>
          <a:stretch>
            <a:fillRect/>
          </a:stretch>
        </p:blipFill>
        <p:spPr bwMode="auto">
          <a:xfrm>
            <a:off x="936176" y="3415014"/>
            <a:ext cx="797189" cy="1368266"/>
          </a:xfrm>
          <a:prstGeom prst="rect">
            <a:avLst/>
          </a:prstGeom>
          <a:noFill/>
          <a:ln w="12700" cap="flat">
            <a:noFill/>
            <a:miter lim="800000"/>
            <a:headEnd/>
            <a:tailEnd/>
          </a:ln>
        </p:spPr>
      </p:pic>
      <p:pic>
        <p:nvPicPr>
          <p:cNvPr id="5"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145764" y="4988196"/>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741665" y="2427363"/>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16238" y="4284131"/>
            <a:ext cx="811813" cy="8118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990385" y="111240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xmlns:a14="http://schemas.microsoft.com/office/drawing/2010/main">
        <mc:Choice Requires="a14">
          <p:sp>
            <p:nvSpPr>
              <p:cNvPr id="10" name="TextBox 9"/>
              <p:cNvSpPr txBox="1"/>
              <p:nvPr/>
            </p:nvSpPr>
            <p:spPr>
              <a:xfrm>
                <a:off x="8147571" y="3088853"/>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8147571" y="3088853"/>
                <a:ext cx="765402" cy="52322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679087" y="3786507"/>
                <a:ext cx="53508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679087" y="3786507"/>
                <a:ext cx="535082" cy="430887"/>
              </a:xfrm>
              <a:prstGeom prst="rect">
                <a:avLst/>
              </a:prstGeom>
              <a:blipFill rotWithShape="0">
                <a:blip r:embed="rId7"/>
                <a:stretch>
                  <a:fillRect b="-14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270047" y="4491398"/>
                <a:ext cx="52854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270047" y="4491398"/>
                <a:ext cx="528542" cy="430887"/>
              </a:xfrm>
              <a:prstGeom prst="rect">
                <a:avLst/>
              </a:prstGeom>
              <a:blipFill rotWithShape="0">
                <a:blip r:embed="rId8"/>
                <a:stretch>
                  <a:fillRect b="-1429"/>
                </a:stretch>
              </a:blipFill>
            </p:spPr>
            <p:txBody>
              <a:bodyPr/>
              <a:lstStyle/>
              <a:p>
                <a:r>
                  <a:rPr lang="en-US">
                    <a:noFill/>
                  </a:rPr>
                  <a:t> </a:t>
                </a:r>
              </a:p>
            </p:txBody>
          </p:sp>
        </mc:Fallback>
      </mc:AlternateContent>
      <p:cxnSp>
        <p:nvCxnSpPr>
          <p:cNvPr id="14" name="Straight Arrow Connector 13"/>
          <p:cNvCxnSpPr/>
          <p:nvPr/>
        </p:nvCxnSpPr>
        <p:spPr>
          <a:xfrm flipH="1" flipV="1">
            <a:off x="5513795" y="2603243"/>
            <a:ext cx="1217719" cy="149590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322120" y="2833269"/>
            <a:ext cx="1092671" cy="1384125"/>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5834916" y="4189593"/>
                <a:ext cx="144802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2</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5834916" y="4189593"/>
                <a:ext cx="1448025" cy="430887"/>
              </a:xfrm>
              <a:prstGeom prst="rect">
                <a:avLst/>
              </a:prstGeom>
              <a:blipFill rotWithShape="0">
                <a:blip r:embed="rId9"/>
                <a:stretch>
                  <a:fillRect b="-16901"/>
                </a:stretch>
              </a:blipFill>
            </p:spPr>
            <p:txBody>
              <a:bodyPr/>
              <a:lstStyle/>
              <a:p>
                <a:r>
                  <a:rPr lang="en-US">
                    <a:noFill/>
                  </a:rPr>
                  <a:t> </a:t>
                </a:r>
              </a:p>
            </p:txBody>
          </p:sp>
        </mc:Fallback>
      </mc:AlternateContent>
      <p:cxnSp>
        <p:nvCxnSpPr>
          <p:cNvPr id="21" name="Straight Arrow Connector 20"/>
          <p:cNvCxnSpPr/>
          <p:nvPr/>
        </p:nvCxnSpPr>
        <p:spPr>
          <a:xfrm flipH="1" flipV="1">
            <a:off x="4672400" y="2783633"/>
            <a:ext cx="635893" cy="1764503"/>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324478" y="2870030"/>
            <a:ext cx="552366" cy="1678106"/>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7205101" y="4985838"/>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205101" y="4985838"/>
                <a:ext cx="765401" cy="523220"/>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595868" y="5715825"/>
                <a:ext cx="75713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595868" y="5715825"/>
                <a:ext cx="757130" cy="523220"/>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4043750" y="4578946"/>
                <a:ext cx="143494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1</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4043750" y="4578946"/>
                <a:ext cx="1434945" cy="430887"/>
              </a:xfrm>
              <a:prstGeom prst="rect">
                <a:avLst/>
              </a:prstGeom>
              <a:blipFill rotWithShape="0">
                <a:blip r:embed="rId12"/>
                <a:stretch>
                  <a:fillRect b="-169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7441086" y="2208084"/>
                <a:ext cx="535083"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441086" y="2208084"/>
                <a:ext cx="535083" cy="430887"/>
              </a:xfrm>
              <a:prstGeom prst="rect">
                <a:avLst/>
              </a:prstGeom>
              <a:blipFill rotWithShape="0">
                <a:blip r:embed="rId13"/>
                <a:stretch>
                  <a:fillRect b="-1408"/>
                </a:stretch>
              </a:blipFill>
            </p:spPr>
            <p:txBody>
              <a:bodyPr/>
              <a:lstStyle/>
              <a:p>
                <a:r>
                  <a:rPr lang="en-US">
                    <a:noFill/>
                  </a:rPr>
                  <a:t> </a:t>
                </a:r>
              </a:p>
            </p:txBody>
          </p:sp>
        </mc:Fallback>
      </mc:AlternateContent>
      <p:cxnSp>
        <p:nvCxnSpPr>
          <p:cNvPr id="31" name="Straight Arrow Connector 30"/>
          <p:cNvCxnSpPr>
            <a:endCxn id="3" idx="3"/>
          </p:cNvCxnSpPr>
          <p:nvPr/>
        </p:nvCxnSpPr>
        <p:spPr>
          <a:xfrm flipH="1" flipV="1">
            <a:off x="6286557" y="2027815"/>
            <a:ext cx="1206957" cy="49290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286557" y="2274269"/>
            <a:ext cx="890233" cy="364702"/>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p:cNvSpPr txBox="1"/>
              <p:nvPr/>
            </p:nvSpPr>
            <p:spPr>
              <a:xfrm>
                <a:off x="6596915" y="2611170"/>
                <a:ext cx="1448024"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3</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596915" y="2611170"/>
                <a:ext cx="1448024" cy="430887"/>
              </a:xfrm>
              <a:prstGeom prst="rect">
                <a:avLst/>
              </a:prstGeom>
              <a:blipFill rotWithShape="0">
                <a:blip r:embed="rId14"/>
                <a:stretch>
                  <a:fillRect b="-16901"/>
                </a:stretch>
              </a:blipFill>
            </p:spPr>
            <p:txBody>
              <a:bodyPr/>
              <a:lstStyle/>
              <a:p>
                <a:r>
                  <a:rPr lang="en-US">
                    <a:noFill/>
                  </a:rPr>
                  <a:t> </a:t>
                </a:r>
              </a:p>
            </p:txBody>
          </p:sp>
        </mc:Fallback>
      </mc:AlternateContent>
      <p:sp>
        <p:nvSpPr>
          <p:cNvPr id="38" name="TextBox 37"/>
          <p:cNvSpPr txBox="1"/>
          <p:nvPr/>
        </p:nvSpPr>
        <p:spPr>
          <a:xfrm>
            <a:off x="589057" y="4731892"/>
            <a:ext cx="1472647" cy="430887"/>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39" name="Straight Arrow Connector 38"/>
          <p:cNvCxnSpPr/>
          <p:nvPr/>
        </p:nvCxnSpPr>
        <p:spPr>
          <a:xfrm flipV="1">
            <a:off x="1650486" y="2423527"/>
            <a:ext cx="1448748" cy="92693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1769605" y="2306869"/>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
        <p:nvSpPr>
          <p:cNvPr id="2" name="Left-Right Arrow 1"/>
          <p:cNvSpPr/>
          <p:nvPr/>
        </p:nvSpPr>
        <p:spPr>
          <a:xfrm>
            <a:off x="2322943" y="5180919"/>
            <a:ext cx="1681550" cy="312664"/>
          </a:xfrm>
          <a:prstGeom prst="leftRightArrow">
            <a:avLst/>
          </a:prstGeom>
          <a:solidFill>
            <a:srgbClr val="99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2174088" y="5584565"/>
            <a:ext cx="1979260" cy="430887"/>
          </a:xfrm>
          <a:prstGeom prst="rect">
            <a:avLst/>
          </a:prstGeom>
          <a:noFill/>
        </p:spPr>
        <p:txBody>
          <a:bodyPr wrap="none" rtlCol="0">
            <a:spAutoFit/>
          </a:bodyPr>
          <a:lstStyle/>
          <a:p>
            <a:r>
              <a:rPr lang="en-US" sz="2200" dirty="0" smtClean="0">
                <a:solidFill>
                  <a:srgbClr val="C00000"/>
                </a:solidFill>
              </a:rPr>
              <a:t>Authentication</a:t>
            </a:r>
            <a:endParaRPr lang="en-US" sz="2200" dirty="0">
              <a:solidFill>
                <a:srgbClr val="C00000"/>
              </a:solidFill>
            </a:endParaRPr>
          </a:p>
        </p:txBody>
      </p:sp>
    </p:spTree>
    <p:extLst>
      <p:ext uri="{BB962C8B-B14F-4D97-AF65-F5344CB8AC3E}">
        <p14:creationId xmlns:p14="http://schemas.microsoft.com/office/powerpoint/2010/main" val="158357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39"/>
                                        </p:tgtEl>
                                        <p:attrNameLst>
                                          <p:attrName>style.visibility</p:attrName>
                                        </p:attrNameLst>
                                      </p:cBhvr>
                                      <p:to>
                                        <p:strVal val="visible"/>
                                      </p:to>
                                    </p:set>
                                    <p:animEffect transition="in" filter="wipe(left)">
                                      <p:cBhvr>
                                        <p:cTn id="9" dur="500"/>
                                        <p:tgtEl>
                                          <p:spTgt spid="39"/>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par>
                                <p:cTn id="24" presetID="22" presetClass="entr" presetSubtype="4"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down)">
                                      <p:cBhvr>
                                        <p:cTn id="26" dur="5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up)">
                                      <p:cBhvr>
                                        <p:cTn id="31" dur="500"/>
                                        <p:tgtEl>
                                          <p:spTgt spid="23"/>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7"/>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3" grpId="0"/>
      <p:bldP spid="20" grpId="0"/>
      <p:bldP spid="29" grpId="0"/>
      <p:bldP spid="30" grpId="0"/>
      <p:bldP spid="33" grpId="0"/>
      <p:bldP spid="43" grpId="0" animBg="1"/>
      <p:bldP spid="2" grpId="0" animBg="1"/>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973362"/>
          </a:xfrm>
        </p:spPr>
        <p:txBody>
          <a:bodyPr>
            <a:noAutofit/>
          </a:bodyPr>
          <a:lstStyle/>
          <a:p>
            <a:r>
              <a:rPr lang="en-US" sz="4200" dirty="0" smtClean="0">
                <a:solidFill>
                  <a:srgbClr val="000099"/>
                </a:solidFill>
              </a:rPr>
              <a:t>Hosting Service on Cloud</a:t>
            </a:r>
            <a:endParaRPr lang="en-US" sz="4200" i="1" dirty="0">
              <a:solidFill>
                <a:srgbClr val="000099"/>
              </a:solidFill>
              <a:effectLst/>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4" name="Picture 3"/>
          <p:cNvPicPr>
            <a:picLocks noChangeAspect="1" noChangeArrowheads="1"/>
          </p:cNvPicPr>
          <p:nvPr/>
        </p:nvPicPr>
        <p:blipFill>
          <a:blip r:embed="rId4"/>
          <a:srcRect/>
          <a:stretch>
            <a:fillRect/>
          </a:stretch>
        </p:blipFill>
        <p:spPr bwMode="auto">
          <a:xfrm>
            <a:off x="936176" y="3415014"/>
            <a:ext cx="797189" cy="1368266"/>
          </a:xfrm>
          <a:prstGeom prst="rect">
            <a:avLst/>
          </a:prstGeom>
          <a:noFill/>
          <a:ln w="12700" cap="flat">
            <a:noFill/>
            <a:miter lim="800000"/>
            <a:headEnd/>
            <a:tailEnd/>
          </a:ln>
        </p:spPr>
      </p:pic>
      <p:pic>
        <p:nvPicPr>
          <p:cNvPr id="5"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145764" y="4988196"/>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741665" y="2427363"/>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16238" y="4284131"/>
            <a:ext cx="811813" cy="8118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990385" y="111240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xmlns:a14="http://schemas.microsoft.com/office/drawing/2010/main">
        <mc:Choice Requires="a14">
          <p:sp>
            <p:nvSpPr>
              <p:cNvPr id="10" name="TextBox 9"/>
              <p:cNvSpPr txBox="1"/>
              <p:nvPr/>
            </p:nvSpPr>
            <p:spPr>
              <a:xfrm>
                <a:off x="8147571" y="3088853"/>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8147571" y="3088853"/>
                <a:ext cx="765402" cy="52322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679087" y="3786507"/>
                <a:ext cx="53508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679087" y="3786507"/>
                <a:ext cx="535082" cy="430887"/>
              </a:xfrm>
              <a:prstGeom prst="rect">
                <a:avLst/>
              </a:prstGeom>
              <a:blipFill rotWithShape="0">
                <a:blip r:embed="rId7"/>
                <a:stretch>
                  <a:fillRect b="-14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270047" y="4491398"/>
                <a:ext cx="52854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270047" y="4491398"/>
                <a:ext cx="528542" cy="430887"/>
              </a:xfrm>
              <a:prstGeom prst="rect">
                <a:avLst/>
              </a:prstGeom>
              <a:blipFill rotWithShape="0">
                <a:blip r:embed="rId8"/>
                <a:stretch>
                  <a:fillRect b="-1429"/>
                </a:stretch>
              </a:blipFill>
            </p:spPr>
            <p:txBody>
              <a:bodyPr/>
              <a:lstStyle/>
              <a:p>
                <a:r>
                  <a:rPr lang="en-US">
                    <a:noFill/>
                  </a:rPr>
                  <a:t> </a:t>
                </a:r>
              </a:p>
            </p:txBody>
          </p:sp>
        </mc:Fallback>
      </mc:AlternateContent>
      <p:cxnSp>
        <p:nvCxnSpPr>
          <p:cNvPr id="14" name="Straight Arrow Connector 13"/>
          <p:cNvCxnSpPr/>
          <p:nvPr/>
        </p:nvCxnSpPr>
        <p:spPr>
          <a:xfrm flipH="1" flipV="1">
            <a:off x="5513795" y="2603243"/>
            <a:ext cx="1217719" cy="149590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322120" y="2833269"/>
            <a:ext cx="1092671" cy="1384125"/>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5834916" y="4189593"/>
                <a:ext cx="144802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2</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5834916" y="4189593"/>
                <a:ext cx="1448025" cy="430887"/>
              </a:xfrm>
              <a:prstGeom prst="rect">
                <a:avLst/>
              </a:prstGeom>
              <a:blipFill rotWithShape="0">
                <a:blip r:embed="rId9"/>
                <a:stretch>
                  <a:fillRect b="-16901"/>
                </a:stretch>
              </a:blipFill>
            </p:spPr>
            <p:txBody>
              <a:bodyPr/>
              <a:lstStyle/>
              <a:p>
                <a:r>
                  <a:rPr lang="en-US">
                    <a:noFill/>
                  </a:rPr>
                  <a:t> </a:t>
                </a:r>
              </a:p>
            </p:txBody>
          </p:sp>
        </mc:Fallback>
      </mc:AlternateContent>
      <p:cxnSp>
        <p:nvCxnSpPr>
          <p:cNvPr id="21" name="Straight Arrow Connector 20"/>
          <p:cNvCxnSpPr/>
          <p:nvPr/>
        </p:nvCxnSpPr>
        <p:spPr>
          <a:xfrm flipH="1" flipV="1">
            <a:off x="4672400" y="2783633"/>
            <a:ext cx="635893" cy="1764503"/>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324478" y="2870030"/>
            <a:ext cx="552366" cy="1678106"/>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7205101" y="4985838"/>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205101" y="4985838"/>
                <a:ext cx="765401" cy="523220"/>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595868" y="5715825"/>
                <a:ext cx="75713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595868" y="5715825"/>
                <a:ext cx="757130" cy="523220"/>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4043750" y="4578946"/>
                <a:ext cx="143494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1</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4043750" y="4578946"/>
                <a:ext cx="1434945" cy="430887"/>
              </a:xfrm>
              <a:prstGeom prst="rect">
                <a:avLst/>
              </a:prstGeom>
              <a:blipFill rotWithShape="0">
                <a:blip r:embed="rId12"/>
                <a:stretch>
                  <a:fillRect b="-169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7441086" y="2208084"/>
                <a:ext cx="535083"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441086" y="2208084"/>
                <a:ext cx="535083" cy="430887"/>
              </a:xfrm>
              <a:prstGeom prst="rect">
                <a:avLst/>
              </a:prstGeom>
              <a:blipFill rotWithShape="0">
                <a:blip r:embed="rId13"/>
                <a:stretch>
                  <a:fillRect b="-1408"/>
                </a:stretch>
              </a:blipFill>
            </p:spPr>
            <p:txBody>
              <a:bodyPr/>
              <a:lstStyle/>
              <a:p>
                <a:r>
                  <a:rPr lang="en-US">
                    <a:noFill/>
                  </a:rPr>
                  <a:t> </a:t>
                </a:r>
              </a:p>
            </p:txBody>
          </p:sp>
        </mc:Fallback>
      </mc:AlternateContent>
      <p:cxnSp>
        <p:nvCxnSpPr>
          <p:cNvPr id="31" name="Straight Arrow Connector 30"/>
          <p:cNvCxnSpPr>
            <a:endCxn id="3" idx="3"/>
          </p:cNvCxnSpPr>
          <p:nvPr/>
        </p:nvCxnSpPr>
        <p:spPr>
          <a:xfrm flipH="1" flipV="1">
            <a:off x="6286557" y="2027815"/>
            <a:ext cx="1206957" cy="49290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286557" y="2274269"/>
            <a:ext cx="890233" cy="364702"/>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p:cNvSpPr txBox="1"/>
              <p:nvPr/>
            </p:nvSpPr>
            <p:spPr>
              <a:xfrm>
                <a:off x="6596915" y="2611170"/>
                <a:ext cx="1448024"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3</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596915" y="2611170"/>
                <a:ext cx="1448024" cy="430887"/>
              </a:xfrm>
              <a:prstGeom prst="rect">
                <a:avLst/>
              </a:prstGeom>
              <a:blipFill rotWithShape="0">
                <a:blip r:embed="rId14"/>
                <a:stretch>
                  <a:fillRect b="-16901"/>
                </a:stretch>
              </a:blipFill>
            </p:spPr>
            <p:txBody>
              <a:bodyPr/>
              <a:lstStyle/>
              <a:p>
                <a:r>
                  <a:rPr lang="en-US">
                    <a:noFill/>
                  </a:rPr>
                  <a:t> </a:t>
                </a:r>
              </a:p>
            </p:txBody>
          </p:sp>
        </mc:Fallback>
      </mc:AlternateContent>
      <p:sp>
        <p:nvSpPr>
          <p:cNvPr id="38" name="TextBox 37"/>
          <p:cNvSpPr txBox="1"/>
          <p:nvPr/>
        </p:nvSpPr>
        <p:spPr>
          <a:xfrm>
            <a:off x="589057" y="4731892"/>
            <a:ext cx="1472647" cy="430887"/>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39" name="Straight Arrow Connector 38"/>
          <p:cNvCxnSpPr/>
          <p:nvPr/>
        </p:nvCxnSpPr>
        <p:spPr>
          <a:xfrm flipV="1">
            <a:off x="1650486" y="2423527"/>
            <a:ext cx="1448748" cy="92693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1769605" y="2306869"/>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
        <p:nvSpPr>
          <p:cNvPr id="2" name="Left-Right Arrow 1"/>
          <p:cNvSpPr/>
          <p:nvPr/>
        </p:nvSpPr>
        <p:spPr>
          <a:xfrm>
            <a:off x="2322943" y="5180919"/>
            <a:ext cx="1681550" cy="312664"/>
          </a:xfrm>
          <a:prstGeom prst="leftRightArrow">
            <a:avLst/>
          </a:prstGeom>
          <a:solidFill>
            <a:srgbClr val="99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2174088" y="5584565"/>
            <a:ext cx="1979260" cy="430887"/>
          </a:xfrm>
          <a:prstGeom prst="rect">
            <a:avLst/>
          </a:prstGeom>
          <a:noFill/>
        </p:spPr>
        <p:txBody>
          <a:bodyPr wrap="none" rtlCol="0">
            <a:spAutoFit/>
          </a:bodyPr>
          <a:lstStyle/>
          <a:p>
            <a:r>
              <a:rPr lang="en-US" sz="2200" dirty="0" smtClean="0">
                <a:solidFill>
                  <a:srgbClr val="C00000"/>
                </a:solidFill>
              </a:rPr>
              <a:t>Authentication</a:t>
            </a:r>
            <a:endParaRPr lang="en-US" sz="2200" dirty="0">
              <a:solidFill>
                <a:srgbClr val="C00000"/>
              </a:solidFill>
            </a:endParaRPr>
          </a:p>
        </p:txBody>
      </p:sp>
      <p:pic>
        <p:nvPicPr>
          <p:cNvPr id="6" name="Picture 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83989" y="3201556"/>
            <a:ext cx="1796363" cy="2155637"/>
          </a:xfrm>
          <a:prstGeom prst="rect">
            <a:avLst/>
          </a:prstGeom>
        </p:spPr>
      </p:pic>
      <p:sp>
        <p:nvSpPr>
          <p:cNvPr id="35" name="Cloud 34"/>
          <p:cNvSpPr/>
          <p:nvPr/>
        </p:nvSpPr>
        <p:spPr>
          <a:xfrm>
            <a:off x="-157360" y="1027536"/>
            <a:ext cx="3413703" cy="1258857"/>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solidFill>
                  <a:srgbClr val="C00000"/>
                </a:solidFill>
              </a:rPr>
              <a:t>Online only for authentication!</a:t>
            </a:r>
            <a:endParaRPr lang="en-US" sz="2000" b="1" i="1" dirty="0">
              <a:solidFill>
                <a:srgbClr val="C00000"/>
              </a:solidFill>
              <a:latin typeface="Cambria Math" panose="02040503050406030204" pitchFamily="18" charset="0"/>
              <a:ea typeface="Cambria Math" panose="02040503050406030204" pitchFamily="18" charset="0"/>
            </a:endParaRPr>
          </a:p>
        </p:txBody>
      </p:sp>
      <p:sp>
        <p:nvSpPr>
          <p:cNvPr id="36" name="Cloud 35"/>
          <p:cNvSpPr/>
          <p:nvPr/>
        </p:nvSpPr>
        <p:spPr>
          <a:xfrm>
            <a:off x="51747" y="2200577"/>
            <a:ext cx="2953735" cy="1214437"/>
          </a:xfrm>
          <a:prstGeom prst="cloud">
            <a:avLst/>
          </a:prstGeom>
          <a:ln w="50800">
            <a:solidFill>
              <a:srgbClr val="1A8837"/>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solidFill>
                  <a:srgbClr val="C00000"/>
                </a:solidFill>
              </a:rPr>
              <a:t>Being offline help protect secrets</a:t>
            </a:r>
            <a:endParaRPr lang="en-US" sz="2000" b="1" i="1" dirty="0">
              <a:solidFill>
                <a:srgbClr val="C00000"/>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333516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4"/>
                                        </p:tgtEl>
                                        <p:attrNameLst>
                                          <p:attrName>style.opacity</p:attrName>
                                        </p:attrNameLst>
                                      </p:cBhvr>
                                      <p:to>
                                        <p:strVal val="0.25"/>
                                      </p:to>
                                    </p:set>
                                    <p:animEffect filter="image" prLst="opacity: 0.25">
                                      <p:cBhvr rctx="IE">
                                        <p:cTn id="7" dur="indefinite"/>
                                        <p:tgtEl>
                                          <p:spTgt spid="4"/>
                                        </p:tgtEl>
                                      </p:cBhvr>
                                    </p:animEffect>
                                  </p:childTnLst>
                                </p:cTn>
                              </p:par>
                              <p:par>
                                <p:cTn id="8" presetID="9" presetClass="emph" presetSubtype="0" nodeType="withEffect">
                                  <p:stCondLst>
                                    <p:cond delay="0"/>
                                  </p:stCondLst>
                                  <p:childTnLst>
                                    <p:set>
                                      <p:cBhvr rctx="PPT">
                                        <p:cTn id="9" dur="indefinite"/>
                                        <p:tgtEl>
                                          <p:spTgt spid="39"/>
                                        </p:tgtEl>
                                        <p:attrNameLst>
                                          <p:attrName>style.opacity</p:attrName>
                                        </p:attrNameLst>
                                      </p:cBhvr>
                                      <p:to>
                                        <p:strVal val="0.25"/>
                                      </p:to>
                                    </p:set>
                                    <p:animEffect filter="image" prLst="opacity: 0.25">
                                      <p:cBhvr rctx="IE">
                                        <p:cTn id="10" dur="indefinite"/>
                                        <p:tgtEl>
                                          <p:spTgt spid="39"/>
                                        </p:tgtEl>
                                      </p:cBhvr>
                                    </p:animEffect>
                                  </p:childTnLst>
                                </p:cTn>
                              </p:par>
                              <p:par>
                                <p:cTn id="11" presetID="9" presetClass="emph" presetSubtype="0" grpId="0" nodeType="withEffect">
                                  <p:stCondLst>
                                    <p:cond delay="0"/>
                                  </p:stCondLst>
                                  <p:childTnLst>
                                    <p:set>
                                      <p:cBhvr rctx="PPT">
                                        <p:cTn id="12" dur="indefinite"/>
                                        <p:tgtEl>
                                          <p:spTgt spid="43"/>
                                        </p:tgtEl>
                                        <p:attrNameLst>
                                          <p:attrName>style.opacity</p:attrName>
                                        </p:attrNameLst>
                                      </p:cBhvr>
                                      <p:to>
                                        <p:strVal val="0.25"/>
                                      </p:to>
                                    </p:set>
                                    <p:animEffect filter="image" prLst="opacity: 0.25">
                                      <p:cBhvr rctx="IE">
                                        <p:cTn id="13" dur="indefinite"/>
                                        <p:tgtEl>
                                          <p:spTgt spid="43"/>
                                        </p:tgtEl>
                                      </p:cBhvr>
                                    </p:animEffect>
                                  </p:childTnLst>
                                </p:cTn>
                              </p:par>
                              <p:par>
                                <p:cTn id="14" presetID="9" presetClass="emph" presetSubtype="0" grpId="0" nodeType="withEffect">
                                  <p:stCondLst>
                                    <p:cond delay="0"/>
                                  </p:stCondLst>
                                  <p:childTnLst>
                                    <p:set>
                                      <p:cBhvr rctx="PPT">
                                        <p:cTn id="15" dur="indefinite"/>
                                        <p:tgtEl>
                                          <p:spTgt spid="38"/>
                                        </p:tgtEl>
                                        <p:attrNameLst>
                                          <p:attrName>style.opacity</p:attrName>
                                        </p:attrNameLst>
                                      </p:cBhvr>
                                      <p:to>
                                        <p:strVal val="0.25"/>
                                      </p:to>
                                    </p:set>
                                    <p:animEffect filter="image" prLst="opacity: 0.25">
                                      <p:cBhvr rctx="IE">
                                        <p:cTn id="16" dur="indefinite"/>
                                        <p:tgtEl>
                                          <p:spTgt spid="38"/>
                                        </p:tgtEl>
                                      </p:cBhvr>
                                    </p:animEffect>
                                  </p:childTnLst>
                                </p:cTn>
                              </p:par>
                              <p:par>
                                <p:cTn id="17" presetID="9" presetClass="emph" presetSubtype="0" grpId="0" nodeType="withEffect">
                                  <p:stCondLst>
                                    <p:cond delay="0"/>
                                  </p:stCondLst>
                                  <p:childTnLst>
                                    <p:set>
                                      <p:cBhvr rctx="PPT">
                                        <p:cTn id="18" dur="indefinite"/>
                                        <p:tgtEl>
                                          <p:spTgt spid="2"/>
                                        </p:tgtEl>
                                        <p:attrNameLst>
                                          <p:attrName>style.opacity</p:attrName>
                                        </p:attrNameLst>
                                      </p:cBhvr>
                                      <p:to>
                                        <p:strVal val="0.25"/>
                                      </p:to>
                                    </p:set>
                                    <p:animEffect filter="image" prLst="opacity: 0.25">
                                      <p:cBhvr rctx="IE">
                                        <p:cTn id="19" dur="indefinite"/>
                                        <p:tgtEl>
                                          <p:spTgt spid="2"/>
                                        </p:tgtEl>
                                      </p:cBhvr>
                                    </p:animEffect>
                                  </p:childTnLst>
                                </p:cTn>
                              </p:par>
                              <p:par>
                                <p:cTn id="20" presetID="9" presetClass="emph" presetSubtype="0" grpId="0" nodeType="withEffect">
                                  <p:stCondLst>
                                    <p:cond delay="0"/>
                                  </p:stCondLst>
                                  <p:childTnLst>
                                    <p:set>
                                      <p:cBhvr rctx="PPT">
                                        <p:cTn id="21" dur="indefinite"/>
                                        <p:tgtEl>
                                          <p:spTgt spid="34"/>
                                        </p:tgtEl>
                                        <p:attrNameLst>
                                          <p:attrName>style.opacity</p:attrName>
                                        </p:attrNameLst>
                                      </p:cBhvr>
                                      <p:to>
                                        <p:strVal val="0.25"/>
                                      </p:to>
                                    </p:set>
                                    <p:animEffect filter="image" prLst="opacity: 0.25">
                                      <p:cBhvr rctx="IE">
                                        <p:cTn id="22" dur="indefinite"/>
                                        <p:tgtEl>
                                          <p:spTgt spid="34"/>
                                        </p:tgtEl>
                                      </p:cBhvr>
                                    </p:animEffec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3" grpId="0" animBg="1"/>
      <p:bldP spid="2" grpId="0" animBg="1"/>
      <p:bldP spid="34" grpId="0"/>
      <p:bldP spid="35"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0"/>
            <a:ext cx="9144000" cy="973362"/>
          </a:xfrm>
        </p:spPr>
        <p:txBody>
          <a:bodyPr>
            <a:noAutofit/>
          </a:bodyPr>
          <a:lstStyle/>
          <a:p>
            <a:r>
              <a:rPr lang="en-US" sz="4200" dirty="0" smtClean="0">
                <a:solidFill>
                  <a:srgbClr val="000099"/>
                </a:solidFill>
              </a:rPr>
              <a:t>Hosting Service on Cloud</a:t>
            </a:r>
            <a:endParaRPr lang="en-US" sz="4200" i="1" dirty="0">
              <a:solidFill>
                <a:srgbClr val="000099"/>
              </a:solidFill>
              <a:effectLst/>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4" name="Picture 3"/>
          <p:cNvPicPr>
            <a:picLocks noChangeAspect="1" noChangeArrowheads="1"/>
          </p:cNvPicPr>
          <p:nvPr/>
        </p:nvPicPr>
        <p:blipFill>
          <a:blip r:embed="rId4"/>
          <a:srcRect/>
          <a:stretch>
            <a:fillRect/>
          </a:stretch>
        </p:blipFill>
        <p:spPr bwMode="auto">
          <a:xfrm>
            <a:off x="936176" y="3415014"/>
            <a:ext cx="797189" cy="1368266"/>
          </a:xfrm>
          <a:prstGeom prst="rect">
            <a:avLst/>
          </a:prstGeom>
          <a:noFill/>
          <a:ln w="12700" cap="flat">
            <a:noFill/>
            <a:miter lim="800000"/>
            <a:headEnd/>
            <a:tailEnd/>
          </a:ln>
        </p:spPr>
      </p:pic>
      <p:pic>
        <p:nvPicPr>
          <p:cNvPr id="5"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145764" y="4988196"/>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741665" y="2427363"/>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16238" y="4284131"/>
            <a:ext cx="811813" cy="8118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990385" y="1112406"/>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xmlns:a14="http://schemas.microsoft.com/office/drawing/2010/main">
        <mc:Choice Requires="a14">
          <p:sp>
            <p:nvSpPr>
              <p:cNvPr id="10" name="TextBox 9"/>
              <p:cNvSpPr txBox="1"/>
              <p:nvPr/>
            </p:nvSpPr>
            <p:spPr>
              <a:xfrm>
                <a:off x="8147571" y="3088853"/>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8147571" y="3088853"/>
                <a:ext cx="765402" cy="52322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679087" y="3786507"/>
                <a:ext cx="53508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679087" y="3786507"/>
                <a:ext cx="535082" cy="430887"/>
              </a:xfrm>
              <a:prstGeom prst="rect">
                <a:avLst/>
              </a:prstGeom>
              <a:blipFill rotWithShape="0">
                <a:blip r:embed="rId7"/>
                <a:stretch>
                  <a:fillRect b="-14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270047" y="4491398"/>
                <a:ext cx="52854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270047" y="4491398"/>
                <a:ext cx="528542" cy="430887"/>
              </a:xfrm>
              <a:prstGeom prst="rect">
                <a:avLst/>
              </a:prstGeom>
              <a:blipFill rotWithShape="0">
                <a:blip r:embed="rId8"/>
                <a:stretch>
                  <a:fillRect b="-1429"/>
                </a:stretch>
              </a:blipFill>
            </p:spPr>
            <p:txBody>
              <a:bodyPr/>
              <a:lstStyle/>
              <a:p>
                <a:r>
                  <a:rPr lang="en-US">
                    <a:noFill/>
                  </a:rPr>
                  <a:t> </a:t>
                </a:r>
              </a:p>
            </p:txBody>
          </p:sp>
        </mc:Fallback>
      </mc:AlternateContent>
      <p:cxnSp>
        <p:nvCxnSpPr>
          <p:cNvPr id="14" name="Straight Arrow Connector 13"/>
          <p:cNvCxnSpPr/>
          <p:nvPr/>
        </p:nvCxnSpPr>
        <p:spPr>
          <a:xfrm flipH="1" flipV="1">
            <a:off x="5513795" y="2603243"/>
            <a:ext cx="1217719" cy="149590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322120" y="2833269"/>
            <a:ext cx="1092671" cy="1384125"/>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5834916" y="4189593"/>
                <a:ext cx="144802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2</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5834916" y="4189593"/>
                <a:ext cx="1448025" cy="430887"/>
              </a:xfrm>
              <a:prstGeom prst="rect">
                <a:avLst/>
              </a:prstGeom>
              <a:blipFill rotWithShape="0">
                <a:blip r:embed="rId9"/>
                <a:stretch>
                  <a:fillRect b="-16901"/>
                </a:stretch>
              </a:blipFill>
            </p:spPr>
            <p:txBody>
              <a:bodyPr/>
              <a:lstStyle/>
              <a:p>
                <a:r>
                  <a:rPr lang="en-US">
                    <a:noFill/>
                  </a:rPr>
                  <a:t> </a:t>
                </a:r>
              </a:p>
            </p:txBody>
          </p:sp>
        </mc:Fallback>
      </mc:AlternateContent>
      <p:cxnSp>
        <p:nvCxnSpPr>
          <p:cNvPr id="21" name="Straight Arrow Connector 20"/>
          <p:cNvCxnSpPr/>
          <p:nvPr/>
        </p:nvCxnSpPr>
        <p:spPr>
          <a:xfrm flipH="1" flipV="1">
            <a:off x="4672400" y="2783633"/>
            <a:ext cx="635893" cy="1764503"/>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324478" y="2870030"/>
            <a:ext cx="552366" cy="1678106"/>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7205101" y="4985838"/>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205101" y="4985838"/>
                <a:ext cx="765401" cy="523220"/>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595868" y="5715825"/>
                <a:ext cx="75713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595868" y="5715825"/>
                <a:ext cx="757130" cy="523220"/>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4043750" y="4578946"/>
                <a:ext cx="1434945"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1</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4043750" y="4578946"/>
                <a:ext cx="1434945" cy="430887"/>
              </a:xfrm>
              <a:prstGeom prst="rect">
                <a:avLst/>
              </a:prstGeom>
              <a:blipFill rotWithShape="0">
                <a:blip r:embed="rId12"/>
                <a:stretch>
                  <a:fillRect b="-1690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7441086" y="2208084"/>
                <a:ext cx="535083"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441086" y="2208084"/>
                <a:ext cx="535083" cy="430887"/>
              </a:xfrm>
              <a:prstGeom prst="rect">
                <a:avLst/>
              </a:prstGeom>
              <a:blipFill rotWithShape="0">
                <a:blip r:embed="rId13"/>
                <a:stretch>
                  <a:fillRect b="-1408"/>
                </a:stretch>
              </a:blipFill>
            </p:spPr>
            <p:txBody>
              <a:bodyPr/>
              <a:lstStyle/>
              <a:p>
                <a:r>
                  <a:rPr lang="en-US">
                    <a:noFill/>
                  </a:rPr>
                  <a:t> </a:t>
                </a:r>
              </a:p>
            </p:txBody>
          </p:sp>
        </mc:Fallback>
      </mc:AlternateContent>
      <p:cxnSp>
        <p:nvCxnSpPr>
          <p:cNvPr id="31" name="Straight Arrow Connector 30"/>
          <p:cNvCxnSpPr>
            <a:endCxn id="3" idx="3"/>
          </p:cNvCxnSpPr>
          <p:nvPr/>
        </p:nvCxnSpPr>
        <p:spPr>
          <a:xfrm flipH="1" flipV="1">
            <a:off x="6286557" y="2027815"/>
            <a:ext cx="1206957" cy="49290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286557" y="2274269"/>
            <a:ext cx="890233" cy="364702"/>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p:cNvSpPr txBox="1"/>
              <p:nvPr/>
            </p:nvSpPr>
            <p:spPr>
              <a:xfrm>
                <a:off x="6596915" y="2611170"/>
                <a:ext cx="1448024"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𝑃</m:t>
                          </m:r>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𝑖</m:t>
                          </m:r>
                          <m:sSub>
                            <m:sSubPr>
                              <m:ctrlPr>
                                <a:rPr lang="en-US" sz="2200" b="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𝑑</m:t>
                              </m:r>
                            </m:e>
                            <m:sub>
                              <m:r>
                                <a:rPr lang="en-US" sz="2200" b="0" i="1" dirty="0" smtClean="0">
                                  <a:solidFill>
                                    <a:srgbClr val="008000"/>
                                  </a:solidFill>
                                  <a:latin typeface="Cambria Math" panose="02040503050406030204" pitchFamily="18" charset="0"/>
                                </a:rPr>
                                <m:t>3</m:t>
                              </m:r>
                            </m:sub>
                          </m:sSub>
                          <m:r>
                            <a:rPr lang="en-US" sz="2200" b="0" i="1" dirty="0" smtClean="0">
                              <a:solidFill>
                                <a:srgbClr val="008000"/>
                              </a:solidFill>
                              <a:latin typeface="Cambria Math" panose="02040503050406030204" pitchFamily="18" charset="0"/>
                            </a:rPr>
                            <m:t>,</m:t>
                          </m:r>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r>
                        <a:rPr lang="en-US" sz="2200" b="0" i="1" dirty="0" smtClean="0">
                          <a:solidFill>
                            <a:srgbClr val="008000"/>
                          </a:solidFill>
                          <a:latin typeface="Cambria Math" panose="02040503050406030204" pitchFamily="18" charset="0"/>
                        </a:rPr>
                        <m:t>)</m:t>
                      </m:r>
                    </m:oMath>
                  </m:oMathPara>
                </a14:m>
                <a:endParaRPr lang="en-US" sz="2200" dirty="0">
                  <a:solidFill>
                    <a:srgbClr val="008000"/>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596915" y="2611170"/>
                <a:ext cx="1448024" cy="430887"/>
              </a:xfrm>
              <a:prstGeom prst="rect">
                <a:avLst/>
              </a:prstGeom>
              <a:blipFill rotWithShape="0">
                <a:blip r:embed="rId14"/>
                <a:stretch>
                  <a:fillRect b="-16901"/>
                </a:stretch>
              </a:blipFill>
            </p:spPr>
            <p:txBody>
              <a:bodyPr/>
              <a:lstStyle/>
              <a:p>
                <a:r>
                  <a:rPr lang="en-US">
                    <a:noFill/>
                  </a:rPr>
                  <a:t> </a:t>
                </a:r>
              </a:p>
            </p:txBody>
          </p:sp>
        </mc:Fallback>
      </mc:AlternateContent>
      <p:sp>
        <p:nvSpPr>
          <p:cNvPr id="38" name="TextBox 37"/>
          <p:cNvSpPr txBox="1"/>
          <p:nvPr/>
        </p:nvSpPr>
        <p:spPr>
          <a:xfrm>
            <a:off x="589057" y="4731892"/>
            <a:ext cx="1472647" cy="430887"/>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39" name="Straight Arrow Connector 38"/>
          <p:cNvCxnSpPr/>
          <p:nvPr/>
        </p:nvCxnSpPr>
        <p:spPr>
          <a:xfrm flipV="1">
            <a:off x="1650486" y="2423527"/>
            <a:ext cx="1448748" cy="92693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1769605" y="2306869"/>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sp>
        <p:nvSpPr>
          <p:cNvPr id="2" name="Left-Right Arrow 1"/>
          <p:cNvSpPr/>
          <p:nvPr/>
        </p:nvSpPr>
        <p:spPr>
          <a:xfrm>
            <a:off x="2322943" y="5180919"/>
            <a:ext cx="1681550" cy="312664"/>
          </a:xfrm>
          <a:prstGeom prst="leftRightArrow">
            <a:avLst/>
          </a:prstGeom>
          <a:solidFill>
            <a:srgbClr val="99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2174088" y="5584565"/>
            <a:ext cx="1979260" cy="430887"/>
          </a:xfrm>
          <a:prstGeom prst="rect">
            <a:avLst/>
          </a:prstGeom>
          <a:noFill/>
        </p:spPr>
        <p:txBody>
          <a:bodyPr wrap="none" rtlCol="0">
            <a:spAutoFit/>
          </a:bodyPr>
          <a:lstStyle/>
          <a:p>
            <a:r>
              <a:rPr lang="en-US" sz="2200" dirty="0" smtClean="0">
                <a:solidFill>
                  <a:srgbClr val="C00000"/>
                </a:solidFill>
              </a:rPr>
              <a:t>Authentication</a:t>
            </a:r>
            <a:endParaRPr lang="en-US" sz="2200" dirty="0">
              <a:solidFill>
                <a:srgbClr val="C00000"/>
              </a:solidFill>
            </a:endParaRPr>
          </a:p>
        </p:txBody>
      </p:sp>
    </p:spTree>
    <p:extLst>
      <p:ext uri="{BB962C8B-B14F-4D97-AF65-F5344CB8AC3E}">
        <p14:creationId xmlns:p14="http://schemas.microsoft.com/office/powerpoint/2010/main" val="3026514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How </a:t>
            </a:r>
            <a:r>
              <a:rPr lang="en-US" sz="4200" dirty="0" smtClean="0">
                <a:solidFill>
                  <a:srgbClr val="000099"/>
                </a:solidFill>
              </a:rPr>
              <a:t>do we</a:t>
            </a:r>
            <a:r>
              <a:rPr lang="en-US" sz="4200" dirty="0" smtClean="0">
                <a:solidFill>
                  <a:srgbClr val="000099"/>
                </a:solidFill>
              </a:rPr>
              <a:t> </a:t>
            </a:r>
            <a:r>
              <a:rPr lang="en-US" sz="4200" dirty="0" smtClean="0">
                <a:solidFill>
                  <a:srgbClr val="000099"/>
                </a:solidFill>
              </a:rPr>
              <a:t>define </a:t>
            </a:r>
            <a:r>
              <a:rPr lang="en-US" sz="4200" i="1" dirty="0" smtClean="0">
                <a:solidFill>
                  <a:srgbClr val="000099"/>
                </a:solidFill>
              </a:rPr>
              <a:t>Security?</a:t>
            </a:r>
            <a:endParaRPr lang="en-US" sz="4200" i="1" dirty="0">
              <a:solidFill>
                <a:srgbClr val="000099"/>
              </a:solidFill>
              <a:effectLst/>
            </a:endParaRPr>
          </a:p>
        </p:txBody>
      </p:sp>
      <p:sp>
        <p:nvSpPr>
          <p:cNvPr id="3" name="Rounded Rectangle 2"/>
          <p:cNvSpPr/>
          <p:nvPr/>
        </p:nvSpPr>
        <p:spPr>
          <a:xfrm>
            <a:off x="919495" y="1246908"/>
            <a:ext cx="7305009" cy="1766748"/>
          </a:xfrm>
          <a:prstGeom prst="roundRect">
            <a:avLst/>
          </a:prstGeom>
          <a:solidFill>
            <a:srgbClr val="FFCA7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What are the </a:t>
            </a:r>
            <a:r>
              <a:rPr lang="en-US" sz="2800" dirty="0" smtClean="0">
                <a:solidFill>
                  <a:srgbClr val="C00000"/>
                </a:solidFill>
              </a:rPr>
              <a:t>secrets?</a:t>
            </a:r>
          </a:p>
          <a:p>
            <a:pPr marL="342900" indent="-342900">
              <a:buFont typeface="Arial" panose="020B0604020202020204" pitchFamily="34" charset="0"/>
              <a:buChar char="•"/>
            </a:pPr>
            <a:r>
              <a:rPr lang="en-US" sz="2800" dirty="0" smtClean="0">
                <a:solidFill>
                  <a:schemeClr val="tx1"/>
                </a:solidFill>
              </a:rPr>
              <a:t>Service Provider: Program P</a:t>
            </a:r>
            <a:endParaRPr lang="en-US" sz="2800" dirty="0" smtClean="0">
              <a:solidFill>
                <a:schemeClr val="tx1"/>
              </a:solidFill>
            </a:endParaRPr>
          </a:p>
          <a:p>
            <a:pPr marL="342900" indent="-342900">
              <a:buFont typeface="Arial" panose="020B0604020202020204" pitchFamily="34" charset="0"/>
              <a:buChar char="•"/>
            </a:pPr>
            <a:r>
              <a:rPr lang="en-US" sz="2800" dirty="0" smtClean="0">
                <a:solidFill>
                  <a:schemeClr val="tx1"/>
                </a:solidFill>
              </a:rPr>
              <a:t>Clients: </a:t>
            </a:r>
            <a:r>
              <a:rPr lang="en-US" sz="2800" dirty="0" err="1" smtClean="0">
                <a:solidFill>
                  <a:schemeClr val="tx1"/>
                </a:solidFill>
              </a:rPr>
              <a:t>Input/Output</a:t>
            </a:r>
            <a:endParaRPr lang="en-US" sz="2400" dirty="0">
              <a:solidFill>
                <a:schemeClr val="tx1"/>
              </a:solidFill>
            </a:endParaRPr>
          </a:p>
        </p:txBody>
      </p:sp>
      <p:sp>
        <p:nvSpPr>
          <p:cNvPr id="4" name="Rounded Rectangle 3"/>
          <p:cNvSpPr/>
          <p:nvPr/>
        </p:nvSpPr>
        <p:spPr>
          <a:xfrm>
            <a:off x="930226" y="3949328"/>
            <a:ext cx="7305009" cy="1766748"/>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Adversary</a:t>
            </a:r>
          </a:p>
          <a:p>
            <a:pPr marL="457200" indent="-457200">
              <a:buFont typeface="Arial" panose="020B0604020202020204" pitchFamily="34" charset="0"/>
              <a:buChar char="•"/>
            </a:pPr>
            <a:r>
              <a:rPr lang="en-US" sz="2800" dirty="0" smtClean="0">
                <a:solidFill>
                  <a:schemeClr val="tx1"/>
                </a:solidFill>
              </a:rPr>
              <a:t>Service provider is honest</a:t>
            </a:r>
            <a:endParaRPr lang="en-US" sz="2800" dirty="0" smtClean="0">
              <a:solidFill>
                <a:schemeClr val="tx1"/>
              </a:solidFill>
            </a:endParaRPr>
          </a:p>
          <a:p>
            <a:pPr marL="342900" indent="-342900">
              <a:buFont typeface="Arial" panose="020B0604020202020204" pitchFamily="34" charset="0"/>
              <a:buChar char="•"/>
            </a:pPr>
            <a:r>
              <a:rPr lang="en-US" sz="2800" dirty="0" smtClean="0">
                <a:solidFill>
                  <a:schemeClr val="tx1"/>
                </a:solidFill>
              </a:rPr>
              <a:t>Corrupt the cloud and a subset of clients</a:t>
            </a:r>
          </a:p>
          <a:p>
            <a:pPr marL="342900" indent="-342900">
              <a:buFont typeface="Arial" panose="020B0604020202020204" pitchFamily="34" charset="0"/>
              <a:buChar char="•"/>
            </a:pPr>
            <a:r>
              <a:rPr lang="en-US" sz="2800" dirty="0" smtClean="0">
                <a:solidFill>
                  <a:schemeClr val="tx1"/>
                </a:solidFill>
              </a:rPr>
              <a:t>Should</a:t>
            </a:r>
            <a:r>
              <a:rPr lang="en-US" sz="2800" dirty="0" smtClean="0">
                <a:solidFill>
                  <a:schemeClr val="tx1"/>
                </a:solidFill>
              </a:rPr>
              <a:t> </a:t>
            </a:r>
            <a:r>
              <a:rPr lang="en-US" sz="2800" dirty="0" smtClean="0">
                <a:solidFill>
                  <a:schemeClr val="tx1"/>
                </a:solidFill>
              </a:rPr>
              <a:t>not “learn” more than it should! </a:t>
            </a:r>
            <a:endParaRPr lang="en-US" sz="2400" dirty="0">
              <a:solidFill>
                <a:schemeClr val="tx1"/>
              </a:solidFill>
            </a:endParaRPr>
          </a:p>
        </p:txBody>
      </p:sp>
      <p:sp>
        <p:nvSpPr>
          <p:cNvPr id="2" name="Rectangle 1"/>
          <p:cNvSpPr/>
          <p:nvPr/>
        </p:nvSpPr>
        <p:spPr>
          <a:xfrm>
            <a:off x="804672" y="3280864"/>
            <a:ext cx="8339328" cy="27980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7810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Freeform 33"/>
          <p:cNvSpPr>
            <a:spLocks/>
          </p:cNvSpPr>
          <p:nvPr/>
        </p:nvSpPr>
        <p:spPr bwMode="auto">
          <a:xfrm rot="1010604">
            <a:off x="3749282" y="836534"/>
            <a:ext cx="544022" cy="502759"/>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b="1"/>
          </a:p>
        </p:txBody>
      </p:sp>
      <p:sp>
        <p:nvSpPr>
          <p:cNvPr id="35" name="Freeform 34"/>
          <p:cNvSpPr>
            <a:spLocks/>
          </p:cNvSpPr>
          <p:nvPr/>
        </p:nvSpPr>
        <p:spPr bwMode="auto">
          <a:xfrm rot="21080902">
            <a:off x="4824752" y="770661"/>
            <a:ext cx="538853" cy="658046"/>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a:p>
        </p:txBody>
      </p:sp>
      <p:sp>
        <p:nvSpPr>
          <p:cNvPr id="22" name="Title 1"/>
          <p:cNvSpPr>
            <a:spLocks noGrp="1"/>
          </p:cNvSpPr>
          <p:nvPr>
            <p:ph type="title"/>
          </p:nvPr>
        </p:nvSpPr>
        <p:spPr>
          <a:xfrm>
            <a:off x="0" y="0"/>
            <a:ext cx="9144000" cy="973362"/>
          </a:xfrm>
        </p:spPr>
        <p:txBody>
          <a:bodyPr>
            <a:noAutofit/>
          </a:bodyPr>
          <a:lstStyle/>
          <a:p>
            <a:r>
              <a:rPr lang="en-US" sz="4200" dirty="0">
                <a:solidFill>
                  <a:srgbClr val="000099"/>
                </a:solidFill>
              </a:rPr>
              <a:t>Security against malicious </a:t>
            </a:r>
            <a:r>
              <a:rPr lang="en-US" sz="4200" i="1" dirty="0">
                <a:solidFill>
                  <a:srgbClr val="000099"/>
                </a:solidFill>
              </a:rPr>
              <a:t>Cloud</a:t>
            </a:r>
            <a:endParaRPr lang="en-US" sz="4200" i="1" dirty="0">
              <a:solidFill>
                <a:srgbClr val="000099"/>
              </a:solidFill>
              <a:effectLst/>
            </a:endParaRPr>
          </a:p>
        </p:txBody>
      </p:sp>
      <p:grpSp>
        <p:nvGrpSpPr>
          <p:cNvPr id="2" name="Group 1"/>
          <p:cNvGrpSpPr/>
          <p:nvPr/>
        </p:nvGrpSpPr>
        <p:grpSpPr>
          <a:xfrm>
            <a:off x="1249251" y="973362"/>
            <a:ext cx="7032658" cy="4139551"/>
            <a:chOff x="589057" y="973362"/>
            <a:chExt cx="8323916" cy="5278886"/>
          </a:xfrm>
        </p:grpSpPr>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4" name="Picture 3"/>
            <p:cNvPicPr>
              <a:picLocks noChangeAspect="1" noChangeArrowheads="1"/>
            </p:cNvPicPr>
            <p:nvPr/>
          </p:nvPicPr>
          <p:blipFill>
            <a:blip r:embed="rId4"/>
            <a:srcRect/>
            <a:stretch>
              <a:fillRect/>
            </a:stretch>
          </p:blipFill>
          <p:spPr bwMode="auto">
            <a:xfrm>
              <a:off x="936176" y="3415014"/>
              <a:ext cx="797189" cy="1368266"/>
            </a:xfrm>
            <a:prstGeom prst="rect">
              <a:avLst/>
            </a:prstGeom>
            <a:noFill/>
            <a:ln w="12700" cap="flat">
              <a:noFill/>
              <a:miter lim="800000"/>
              <a:headEnd/>
              <a:tailEnd/>
            </a:ln>
          </p:spPr>
        </p:pic>
        <p:pic>
          <p:nvPicPr>
            <p:cNvPr id="5"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431637" y="5001399"/>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741665" y="2427363"/>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16238" y="4284131"/>
              <a:ext cx="811813" cy="8118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5341667" y="1502887"/>
              <a:ext cx="484359" cy="544560"/>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xmlns:a14="http://schemas.microsoft.com/office/drawing/2010/main">
          <mc:Choice Requires="a14">
            <p:sp>
              <p:nvSpPr>
                <p:cNvPr id="10" name="TextBox 9"/>
                <p:cNvSpPr txBox="1"/>
                <p:nvPr/>
              </p:nvSpPr>
              <p:spPr>
                <a:xfrm>
                  <a:off x="8147571" y="3088853"/>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8147571" y="3088853"/>
                  <a:ext cx="765402" cy="523220"/>
                </a:xfrm>
                <a:prstGeom prst="rect">
                  <a:avLst/>
                </a:prstGeom>
                <a:blipFill rotWithShape="0">
                  <a:blip r:embed="rId6"/>
                  <a:stretch>
                    <a:fillRect b="-134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679087" y="3786507"/>
                  <a:ext cx="53508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679087" y="3786507"/>
                  <a:ext cx="535082" cy="430887"/>
                </a:xfrm>
                <a:prstGeom prst="rect">
                  <a:avLst/>
                </a:prstGeom>
                <a:blipFill rotWithShape="0">
                  <a:blip r:embed="rId7"/>
                  <a:stretch>
                    <a:fillRect b="-3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4647211" y="4478179"/>
                  <a:ext cx="52854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647211" y="4478179"/>
                  <a:ext cx="528542" cy="430887"/>
                </a:xfrm>
                <a:prstGeom prst="rect">
                  <a:avLst/>
                </a:prstGeom>
                <a:blipFill rotWithShape="0">
                  <a:blip r:embed="rId8"/>
                  <a:stretch>
                    <a:fillRect b="-29091"/>
                  </a:stretch>
                </a:blipFill>
              </p:spPr>
              <p:txBody>
                <a:bodyPr/>
                <a:lstStyle/>
                <a:p>
                  <a:r>
                    <a:rPr lang="en-US">
                      <a:noFill/>
                    </a:rPr>
                    <a:t> </a:t>
                  </a:r>
                </a:p>
              </p:txBody>
            </p:sp>
          </mc:Fallback>
        </mc:AlternateContent>
        <p:cxnSp>
          <p:nvCxnSpPr>
            <p:cNvPr id="14" name="Straight Arrow Connector 13"/>
            <p:cNvCxnSpPr/>
            <p:nvPr/>
          </p:nvCxnSpPr>
          <p:spPr>
            <a:xfrm flipH="1" flipV="1">
              <a:off x="5513795" y="2603243"/>
              <a:ext cx="1217719" cy="149590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322120" y="2833269"/>
              <a:ext cx="1092671" cy="1384125"/>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6002596" y="4189593"/>
                  <a:ext cx="634088" cy="549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dirty="0" smtClean="0">
                                <a:solidFill>
                                  <a:srgbClr val="008000"/>
                                </a:solidFill>
                                <a:latin typeface="Cambria Math" panose="02040503050406030204" pitchFamily="18" charset="0"/>
                              </a:rPr>
                            </m:ctrlPr>
                          </m:sSubPr>
                          <m:e>
                            <m:r>
                              <a:rPr lang="en-US" sz="2200" i="1" dirty="0" smtClean="0">
                                <a:solidFill>
                                  <a:srgbClr val="008000"/>
                                </a:solidFill>
                                <a:latin typeface="Cambria Math" panose="02040503050406030204" pitchFamily="18" charset="0"/>
                              </a:rPr>
                              <m:t>𝑦</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6002596" y="4189593"/>
                  <a:ext cx="634088" cy="549481"/>
                </a:xfrm>
                <a:prstGeom prst="rect">
                  <a:avLst/>
                </a:prstGeom>
                <a:blipFill rotWithShape="0">
                  <a:blip r:embed="rId9"/>
                  <a:stretch>
                    <a:fillRect b="-9859"/>
                  </a:stretch>
                </a:blipFill>
              </p:spPr>
              <p:txBody>
                <a:bodyPr/>
                <a:lstStyle/>
                <a:p>
                  <a:r>
                    <a:rPr lang="en-US">
                      <a:noFill/>
                    </a:rPr>
                    <a:t> </a:t>
                  </a:r>
                </a:p>
              </p:txBody>
            </p:sp>
          </mc:Fallback>
        </mc:AlternateContent>
        <p:cxnSp>
          <p:nvCxnSpPr>
            <p:cNvPr id="21" name="Straight Arrow Connector 20"/>
            <p:cNvCxnSpPr/>
            <p:nvPr/>
          </p:nvCxnSpPr>
          <p:spPr>
            <a:xfrm flipH="1" flipV="1">
              <a:off x="4672400" y="2783633"/>
              <a:ext cx="93956" cy="1732618"/>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370198" y="2854790"/>
              <a:ext cx="79434" cy="1779708"/>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7205101" y="4985838"/>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205101" y="4985838"/>
                  <a:ext cx="765401" cy="523220"/>
                </a:xfrm>
                <a:prstGeom prst="rect">
                  <a:avLst/>
                </a:prstGeom>
                <a:blipFill rotWithShape="0">
                  <a:blip r:embed="rId10"/>
                  <a:stretch>
                    <a:fillRect b="-134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4881741" y="5729028"/>
                  <a:ext cx="75713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4881741" y="5729028"/>
                  <a:ext cx="757130" cy="523220"/>
                </a:xfrm>
                <a:prstGeom prst="rect">
                  <a:avLst/>
                </a:prstGeom>
                <a:blipFill rotWithShape="0">
                  <a:blip r:embed="rId11"/>
                  <a:stretch>
                    <a:fillRect b="-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4030216" y="4498837"/>
                  <a:ext cx="626347" cy="549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smtClean="0">
                                <a:solidFill>
                                  <a:srgbClr val="008000"/>
                                </a:solidFill>
                                <a:latin typeface="Cambria Math" panose="02040503050406030204" pitchFamily="18" charset="0"/>
                              </a:rPr>
                            </m:ctrlPr>
                          </m:sSubPr>
                          <m:e>
                            <m:r>
                              <a:rPr lang="en-US" sz="2200" b="0" i="1" smtClean="0">
                                <a:solidFill>
                                  <a:srgbClr val="008000"/>
                                </a:solidFill>
                                <a:latin typeface="Cambria Math" panose="02040503050406030204" pitchFamily="18" charset="0"/>
                              </a:rPr>
                              <m:t>𝑦</m:t>
                            </m:r>
                          </m:e>
                          <m:sub>
                            <m:r>
                              <a:rPr lang="en-US" sz="2200" b="0" i="1"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4030216" y="4498837"/>
                  <a:ext cx="626347" cy="549481"/>
                </a:xfrm>
                <a:prstGeom prst="rect">
                  <a:avLst/>
                </a:prstGeom>
                <a:blipFill rotWithShape="0">
                  <a:blip r:embed="rId12"/>
                  <a:stretch>
                    <a:fillRect b="-98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7441086" y="2208084"/>
                  <a:ext cx="535083"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7441086" y="2208084"/>
                  <a:ext cx="535083" cy="430887"/>
                </a:xfrm>
                <a:prstGeom prst="rect">
                  <a:avLst/>
                </a:prstGeom>
                <a:blipFill rotWithShape="0">
                  <a:blip r:embed="rId13"/>
                  <a:stretch>
                    <a:fillRect b="-30909"/>
                  </a:stretch>
                </a:blipFill>
              </p:spPr>
              <p:txBody>
                <a:bodyPr/>
                <a:lstStyle/>
                <a:p>
                  <a:r>
                    <a:rPr lang="en-US">
                      <a:noFill/>
                    </a:rPr>
                    <a:t> </a:t>
                  </a:r>
                </a:p>
              </p:txBody>
            </p:sp>
          </mc:Fallback>
        </mc:AlternateContent>
        <p:cxnSp>
          <p:nvCxnSpPr>
            <p:cNvPr id="31" name="Straight Arrow Connector 30"/>
            <p:cNvCxnSpPr>
              <a:endCxn id="3" idx="3"/>
            </p:cNvCxnSpPr>
            <p:nvPr/>
          </p:nvCxnSpPr>
          <p:spPr>
            <a:xfrm flipH="1" flipV="1">
              <a:off x="6286557" y="2027815"/>
              <a:ext cx="1206957" cy="49290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286557" y="2274269"/>
              <a:ext cx="890233" cy="364702"/>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p:cNvSpPr txBox="1"/>
                <p:nvPr/>
              </p:nvSpPr>
              <p:spPr>
                <a:xfrm>
                  <a:off x="6978974" y="2611433"/>
                  <a:ext cx="634086" cy="549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dirty="0" smtClean="0">
                                <a:solidFill>
                                  <a:srgbClr val="008000"/>
                                </a:solidFill>
                                <a:latin typeface="Cambria Math" panose="02040503050406030204" pitchFamily="18" charset="0"/>
                              </a:rPr>
                            </m:ctrlPr>
                          </m:sSubPr>
                          <m:e>
                            <m:r>
                              <a:rPr lang="en-US" sz="2200" i="1" dirty="0" smtClean="0">
                                <a:solidFill>
                                  <a:srgbClr val="008000"/>
                                </a:solidFill>
                                <a:latin typeface="Cambria Math" panose="02040503050406030204" pitchFamily="18" charset="0"/>
                              </a:rPr>
                              <m:t>𝑦</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978974" y="2611433"/>
                  <a:ext cx="634086" cy="549481"/>
                </a:xfrm>
                <a:prstGeom prst="rect">
                  <a:avLst/>
                </a:prstGeom>
                <a:blipFill rotWithShape="0">
                  <a:blip r:embed="rId14"/>
                  <a:stretch>
                    <a:fillRect b="-9859"/>
                  </a:stretch>
                </a:blipFill>
              </p:spPr>
              <p:txBody>
                <a:bodyPr/>
                <a:lstStyle/>
                <a:p>
                  <a:r>
                    <a:rPr lang="en-US">
                      <a:noFill/>
                    </a:rPr>
                    <a:t> </a:t>
                  </a:r>
                </a:p>
              </p:txBody>
            </p:sp>
          </mc:Fallback>
        </mc:AlternateContent>
        <p:sp>
          <p:nvSpPr>
            <p:cNvPr id="38" name="TextBox 37"/>
            <p:cNvSpPr txBox="1"/>
            <p:nvPr/>
          </p:nvSpPr>
          <p:spPr>
            <a:xfrm>
              <a:off x="589057" y="4896484"/>
              <a:ext cx="1472647" cy="430887"/>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39" name="Straight Arrow Connector 38"/>
            <p:cNvCxnSpPr/>
            <p:nvPr/>
          </p:nvCxnSpPr>
          <p:spPr>
            <a:xfrm flipV="1">
              <a:off x="1650486" y="2423527"/>
              <a:ext cx="1448748" cy="92693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1769605" y="2306869"/>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grpSp>
      <p:sp>
        <p:nvSpPr>
          <p:cNvPr id="36" name="Rounded Rectangle 35"/>
          <p:cNvSpPr/>
          <p:nvPr/>
        </p:nvSpPr>
        <p:spPr>
          <a:xfrm>
            <a:off x="2017259" y="5418517"/>
            <a:ext cx="5109481" cy="805602"/>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Cloud learns nothing!</a:t>
            </a:r>
            <a:endParaRPr lang="en-US" sz="2400" dirty="0">
              <a:solidFill>
                <a:schemeClr val="tx1"/>
              </a:solidFill>
            </a:endParaRPr>
          </a:p>
        </p:txBody>
      </p:sp>
    </p:spTree>
    <p:extLst>
      <p:ext uri="{BB962C8B-B14F-4D97-AF65-F5344CB8AC3E}">
        <p14:creationId xmlns:p14="http://schemas.microsoft.com/office/powerpoint/2010/main" val="46240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itle 1"/>
          <p:cNvSpPr>
            <a:spLocks noGrp="1"/>
          </p:cNvSpPr>
          <p:nvPr>
            <p:ph type="title"/>
          </p:nvPr>
        </p:nvSpPr>
        <p:spPr>
          <a:xfrm>
            <a:off x="0" y="-1"/>
            <a:ext cx="9144000" cy="1246909"/>
          </a:xfrm>
        </p:spPr>
        <p:txBody>
          <a:bodyPr>
            <a:noAutofit/>
          </a:bodyPr>
          <a:lstStyle/>
          <a:p>
            <a:r>
              <a:rPr lang="en-US" sz="4200" dirty="0" smtClean="0">
                <a:solidFill>
                  <a:srgbClr val="000099"/>
                </a:solidFill>
              </a:rPr>
              <a:t>Security against malicious </a:t>
            </a:r>
            <a:r>
              <a:rPr lang="en-US" sz="4200" i="1" dirty="0">
                <a:solidFill>
                  <a:srgbClr val="000099"/>
                </a:solidFill>
              </a:rPr>
              <a:t>C</a:t>
            </a:r>
            <a:r>
              <a:rPr lang="en-US" sz="4200" i="1" dirty="0" smtClean="0">
                <a:solidFill>
                  <a:srgbClr val="000099"/>
                </a:solidFill>
              </a:rPr>
              <a:t>lients</a:t>
            </a:r>
            <a:endParaRPr lang="en-US" sz="4200" i="1" dirty="0">
              <a:solidFill>
                <a:srgbClr val="000099"/>
              </a:solidFill>
              <a:effectLst/>
            </a:endParaRPr>
          </a:p>
        </p:txBody>
      </p:sp>
      <p:grpSp>
        <p:nvGrpSpPr>
          <p:cNvPr id="3" name="Group 2"/>
          <p:cNvGrpSpPr/>
          <p:nvPr/>
        </p:nvGrpSpPr>
        <p:grpSpPr>
          <a:xfrm>
            <a:off x="1249251" y="973362"/>
            <a:ext cx="7032658" cy="4139551"/>
            <a:chOff x="589057" y="973362"/>
            <a:chExt cx="8323916" cy="5278886"/>
          </a:xfrm>
        </p:grpSpPr>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57443" y="973362"/>
              <a:ext cx="3429114" cy="2108905"/>
            </a:xfrm>
            <a:prstGeom prst="rect">
              <a:avLst/>
            </a:prstGeom>
          </p:spPr>
        </p:pic>
        <p:pic>
          <p:nvPicPr>
            <p:cNvPr id="5" name="Picture 4"/>
            <p:cNvPicPr>
              <a:picLocks noChangeAspect="1" noChangeArrowheads="1"/>
            </p:cNvPicPr>
            <p:nvPr/>
          </p:nvPicPr>
          <p:blipFill>
            <a:blip r:embed="rId4"/>
            <a:srcRect/>
            <a:stretch>
              <a:fillRect/>
            </a:stretch>
          </p:blipFill>
          <p:spPr bwMode="auto">
            <a:xfrm>
              <a:off x="936176" y="3415014"/>
              <a:ext cx="797189" cy="1368266"/>
            </a:xfrm>
            <a:prstGeom prst="rect">
              <a:avLst/>
            </a:prstGeom>
            <a:noFill/>
            <a:ln w="12700" cap="flat">
              <a:noFill/>
              <a:miter lim="800000"/>
              <a:headEnd/>
              <a:tailEnd/>
            </a:ln>
          </p:spPr>
        </p:pic>
        <p:pic>
          <p:nvPicPr>
            <p:cNvPr id="6"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431637" y="5001399"/>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741665" y="2427363"/>
              <a:ext cx="811813" cy="8118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16238" y="4284131"/>
              <a:ext cx="811813" cy="8118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5341667" y="1502887"/>
              <a:ext cx="484359" cy="544560"/>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mc:AlternateContent xmlns:mc="http://schemas.openxmlformats.org/markup-compatibility/2006" xmlns:a14="http://schemas.microsoft.com/office/drawing/2010/main">
          <mc:Choice Requires="a14">
            <p:sp>
              <p:nvSpPr>
                <p:cNvPr id="10" name="TextBox 9"/>
                <p:cNvSpPr txBox="1"/>
                <p:nvPr/>
              </p:nvSpPr>
              <p:spPr>
                <a:xfrm>
                  <a:off x="8147571" y="3088853"/>
                  <a:ext cx="76540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a:rPr>
                              <m:t>3</m:t>
                            </m:r>
                          </m:sub>
                        </m:sSub>
                      </m:oMath>
                    </m:oMathPara>
                  </a14:m>
                  <a:endParaRPr lang="en-US" sz="2800" dirty="0">
                    <a:solidFill>
                      <a:srgbClr val="008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8147571" y="3088853"/>
                  <a:ext cx="765402" cy="523220"/>
                </a:xfrm>
                <a:prstGeom prst="rect">
                  <a:avLst/>
                </a:prstGeom>
                <a:blipFill rotWithShape="0">
                  <a:blip r:embed="rId6"/>
                  <a:stretch>
                    <a:fillRect b="-134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679087" y="3786507"/>
                  <a:ext cx="53508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679087" y="3786507"/>
                  <a:ext cx="535082" cy="430887"/>
                </a:xfrm>
                <a:prstGeom prst="rect">
                  <a:avLst/>
                </a:prstGeom>
                <a:blipFill rotWithShape="0">
                  <a:blip r:embed="rId7"/>
                  <a:stretch>
                    <a:fillRect b="-309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4647211" y="4478179"/>
                  <a:ext cx="528542"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647211" y="4478179"/>
                  <a:ext cx="528542" cy="430887"/>
                </a:xfrm>
                <a:prstGeom prst="rect">
                  <a:avLst/>
                </a:prstGeom>
                <a:blipFill rotWithShape="0">
                  <a:blip r:embed="rId8"/>
                  <a:stretch>
                    <a:fillRect b="-29091"/>
                  </a:stretch>
                </a:blipFill>
              </p:spPr>
              <p:txBody>
                <a:bodyPr/>
                <a:lstStyle/>
                <a:p>
                  <a:r>
                    <a:rPr lang="en-US">
                      <a:noFill/>
                    </a:rPr>
                    <a:t> </a:t>
                  </a:r>
                </a:p>
              </p:txBody>
            </p:sp>
          </mc:Fallback>
        </mc:AlternateContent>
        <p:cxnSp>
          <p:nvCxnSpPr>
            <p:cNvPr id="13" name="Straight Arrow Connector 12"/>
            <p:cNvCxnSpPr/>
            <p:nvPr/>
          </p:nvCxnSpPr>
          <p:spPr>
            <a:xfrm flipH="1" flipV="1">
              <a:off x="5513795" y="2603243"/>
              <a:ext cx="1217719" cy="1495904"/>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322120" y="2833269"/>
              <a:ext cx="1092671" cy="1384125"/>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p:cNvSpPr txBox="1"/>
                <p:nvPr/>
              </p:nvSpPr>
              <p:spPr>
                <a:xfrm>
                  <a:off x="6002596" y="4189593"/>
                  <a:ext cx="634088" cy="549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dirty="0" smtClean="0">
                                <a:solidFill>
                                  <a:srgbClr val="008000"/>
                                </a:solidFill>
                                <a:latin typeface="Cambria Math" panose="02040503050406030204" pitchFamily="18" charset="0"/>
                              </a:rPr>
                            </m:ctrlPr>
                          </m:sSubPr>
                          <m:e>
                            <m:r>
                              <a:rPr lang="en-US" sz="2200" i="1" dirty="0" smtClean="0">
                                <a:solidFill>
                                  <a:srgbClr val="008000"/>
                                </a:solidFill>
                                <a:latin typeface="Cambria Math" panose="02040503050406030204" pitchFamily="18" charset="0"/>
                              </a:rPr>
                              <m:t>𝑦</m:t>
                            </m:r>
                          </m:e>
                          <m:sub>
                            <m:r>
                              <a:rPr lang="en-US" sz="2200" b="0" i="1" dirty="0" smtClean="0">
                                <a:solidFill>
                                  <a:srgbClr val="008000"/>
                                </a:solidFill>
                                <a:latin typeface="Cambria Math" panose="02040503050406030204" pitchFamily="18" charset="0"/>
                              </a:rPr>
                              <m:t>2</m:t>
                            </m:r>
                          </m:sub>
                        </m:sSub>
                      </m:oMath>
                    </m:oMathPara>
                  </a14:m>
                  <a:endParaRPr lang="en-US" sz="2200" dirty="0">
                    <a:solidFill>
                      <a:srgbClr val="008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6002596" y="4189593"/>
                  <a:ext cx="634088" cy="549481"/>
                </a:xfrm>
                <a:prstGeom prst="rect">
                  <a:avLst/>
                </a:prstGeom>
                <a:blipFill rotWithShape="0">
                  <a:blip r:embed="rId9"/>
                  <a:stretch>
                    <a:fillRect b="-9859"/>
                  </a:stretch>
                </a:blipFill>
              </p:spPr>
              <p:txBody>
                <a:bodyPr/>
                <a:lstStyle/>
                <a:p>
                  <a:r>
                    <a:rPr lang="en-US">
                      <a:noFill/>
                    </a:rPr>
                    <a:t> </a:t>
                  </a:r>
                </a:p>
              </p:txBody>
            </p:sp>
          </mc:Fallback>
        </mc:AlternateContent>
        <p:cxnSp>
          <p:nvCxnSpPr>
            <p:cNvPr id="16" name="Straight Arrow Connector 15"/>
            <p:cNvCxnSpPr/>
            <p:nvPr/>
          </p:nvCxnSpPr>
          <p:spPr>
            <a:xfrm flipH="1" flipV="1">
              <a:off x="4672400" y="2783633"/>
              <a:ext cx="93956" cy="1732618"/>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370198" y="2854790"/>
              <a:ext cx="79434" cy="1779708"/>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7205101" y="4985838"/>
                  <a:ext cx="76540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2</m:t>
                            </m:r>
                          </m:sub>
                        </m:sSub>
                      </m:oMath>
                    </m:oMathPara>
                  </a14:m>
                  <a:endParaRPr lang="en-US" sz="2800" dirty="0">
                    <a:solidFill>
                      <a:srgbClr val="008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7205101" y="4985838"/>
                  <a:ext cx="765401" cy="523220"/>
                </a:xfrm>
                <a:prstGeom prst="rect">
                  <a:avLst/>
                </a:prstGeom>
                <a:blipFill rotWithShape="0">
                  <a:blip r:embed="rId10"/>
                  <a:stretch>
                    <a:fillRect b="-134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4881741" y="5729028"/>
                  <a:ext cx="75713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dirty="0" smtClean="0">
                                <a:solidFill>
                                  <a:srgbClr val="008000"/>
                                </a:solidFill>
                                <a:latin typeface="Cambria Math" panose="02040503050406030204" pitchFamily="18" charset="0"/>
                              </a:rPr>
                            </m:ctrlPr>
                          </m:sSubPr>
                          <m:e>
                            <m:r>
                              <a:rPr lang="en-US" sz="2800" b="0" i="1" dirty="0" smtClean="0">
                                <a:solidFill>
                                  <a:srgbClr val="008000"/>
                                </a:solidFill>
                                <a:latin typeface="Cambria Math" panose="02040503050406030204" pitchFamily="18" charset="0"/>
                              </a:rPr>
                              <m:t>𝑖𝑑</m:t>
                            </m:r>
                          </m:e>
                          <m:sub>
                            <m:r>
                              <a:rPr lang="en-US" sz="2800" b="0" i="1" dirty="0" smtClean="0">
                                <a:solidFill>
                                  <a:srgbClr val="008000"/>
                                </a:solidFill>
                                <a:latin typeface="Cambria Math" panose="02040503050406030204" pitchFamily="18" charset="0"/>
                              </a:rPr>
                              <m:t>1</m:t>
                            </m:r>
                          </m:sub>
                        </m:sSub>
                      </m:oMath>
                    </m:oMathPara>
                  </a14:m>
                  <a:endParaRPr lang="en-US" sz="2800" dirty="0">
                    <a:solidFill>
                      <a:srgbClr val="008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4881741" y="5729028"/>
                  <a:ext cx="757130" cy="523220"/>
                </a:xfrm>
                <a:prstGeom prst="rect">
                  <a:avLst/>
                </a:prstGeom>
                <a:blipFill rotWithShape="0">
                  <a:blip r:embed="rId11"/>
                  <a:stretch>
                    <a:fillRect b="-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030216" y="4498837"/>
                  <a:ext cx="626347" cy="549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smtClean="0">
                                <a:solidFill>
                                  <a:srgbClr val="008000"/>
                                </a:solidFill>
                                <a:latin typeface="Cambria Math" panose="02040503050406030204" pitchFamily="18" charset="0"/>
                              </a:rPr>
                            </m:ctrlPr>
                          </m:sSubPr>
                          <m:e>
                            <m:r>
                              <a:rPr lang="en-US" sz="2200" b="0" i="1" smtClean="0">
                                <a:solidFill>
                                  <a:srgbClr val="008000"/>
                                </a:solidFill>
                                <a:latin typeface="Cambria Math" panose="02040503050406030204" pitchFamily="18" charset="0"/>
                              </a:rPr>
                              <m:t>𝑦</m:t>
                            </m:r>
                          </m:e>
                          <m:sub>
                            <m:r>
                              <a:rPr lang="en-US" sz="2200" b="0" i="1" smtClean="0">
                                <a:solidFill>
                                  <a:srgbClr val="008000"/>
                                </a:solidFill>
                                <a:latin typeface="Cambria Math" panose="02040503050406030204" pitchFamily="18" charset="0"/>
                              </a:rPr>
                              <m:t>1</m:t>
                            </m:r>
                          </m:sub>
                        </m:sSub>
                      </m:oMath>
                    </m:oMathPara>
                  </a14:m>
                  <a:endParaRPr lang="en-US" sz="2200" dirty="0">
                    <a:solidFill>
                      <a:srgbClr val="008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4030216" y="4498837"/>
                  <a:ext cx="626347" cy="549481"/>
                </a:xfrm>
                <a:prstGeom prst="rect">
                  <a:avLst/>
                </a:prstGeom>
                <a:blipFill rotWithShape="0">
                  <a:blip r:embed="rId12"/>
                  <a:stretch>
                    <a:fillRect b="-98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7441086" y="2208084"/>
                  <a:ext cx="535083" cy="4308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i="1" dirty="0" smtClean="0">
                                <a:solidFill>
                                  <a:srgbClr val="008000"/>
                                </a:solidFill>
                                <a:latin typeface="Cambria Math" panose="02040503050406030204" pitchFamily="18" charset="0"/>
                              </a:rPr>
                            </m:ctrlPr>
                          </m:sSubPr>
                          <m:e>
                            <m:r>
                              <a:rPr lang="en-US" sz="2200" b="0" i="1" dirty="0" smtClean="0">
                                <a:solidFill>
                                  <a:srgbClr val="008000"/>
                                </a:solidFill>
                                <a:latin typeface="Cambria Math" panose="02040503050406030204" pitchFamily="18" charset="0"/>
                              </a:rPr>
                              <m:t>𝑥</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7441086" y="2208084"/>
                  <a:ext cx="535083" cy="430887"/>
                </a:xfrm>
                <a:prstGeom prst="rect">
                  <a:avLst/>
                </a:prstGeom>
                <a:blipFill rotWithShape="0">
                  <a:blip r:embed="rId13"/>
                  <a:stretch>
                    <a:fillRect b="-30909"/>
                  </a:stretch>
                </a:blipFill>
              </p:spPr>
              <p:txBody>
                <a:bodyPr/>
                <a:lstStyle/>
                <a:p>
                  <a:r>
                    <a:rPr lang="en-US">
                      <a:noFill/>
                    </a:rPr>
                    <a:t> </a:t>
                  </a:r>
                </a:p>
              </p:txBody>
            </p:sp>
          </mc:Fallback>
        </mc:AlternateContent>
        <p:cxnSp>
          <p:nvCxnSpPr>
            <p:cNvPr id="23" name="Straight Arrow Connector 22"/>
            <p:cNvCxnSpPr>
              <a:endCxn id="4" idx="3"/>
            </p:cNvCxnSpPr>
            <p:nvPr/>
          </p:nvCxnSpPr>
          <p:spPr>
            <a:xfrm flipH="1" flipV="1">
              <a:off x="6286557" y="2027815"/>
              <a:ext cx="1206957" cy="492909"/>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286557" y="2274269"/>
              <a:ext cx="890233" cy="364702"/>
            </a:xfrm>
            <a:prstGeom prst="straightConnector1">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6978974" y="2611433"/>
                  <a:ext cx="634086" cy="549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dirty="0" smtClean="0">
                                <a:solidFill>
                                  <a:srgbClr val="008000"/>
                                </a:solidFill>
                                <a:latin typeface="Cambria Math" panose="02040503050406030204" pitchFamily="18" charset="0"/>
                              </a:rPr>
                            </m:ctrlPr>
                          </m:sSubPr>
                          <m:e>
                            <m:r>
                              <a:rPr lang="en-US" sz="2200" i="1" dirty="0" smtClean="0">
                                <a:solidFill>
                                  <a:srgbClr val="008000"/>
                                </a:solidFill>
                                <a:latin typeface="Cambria Math" panose="02040503050406030204" pitchFamily="18" charset="0"/>
                              </a:rPr>
                              <m:t>𝑦</m:t>
                            </m:r>
                          </m:e>
                          <m:sub>
                            <m:r>
                              <a:rPr lang="en-US" sz="2200" b="0" i="1" dirty="0" smtClean="0">
                                <a:solidFill>
                                  <a:srgbClr val="008000"/>
                                </a:solidFill>
                                <a:latin typeface="Cambria Math" panose="02040503050406030204" pitchFamily="18" charset="0"/>
                              </a:rPr>
                              <m:t>3</m:t>
                            </m:r>
                          </m:sub>
                        </m:sSub>
                      </m:oMath>
                    </m:oMathPara>
                  </a14:m>
                  <a:endParaRPr lang="en-US" sz="2200" dirty="0">
                    <a:solidFill>
                      <a:srgbClr val="008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6978974" y="2611433"/>
                  <a:ext cx="634086" cy="549481"/>
                </a:xfrm>
                <a:prstGeom prst="rect">
                  <a:avLst/>
                </a:prstGeom>
                <a:blipFill rotWithShape="0">
                  <a:blip r:embed="rId14"/>
                  <a:stretch>
                    <a:fillRect b="-9859"/>
                  </a:stretch>
                </a:blipFill>
              </p:spPr>
              <p:txBody>
                <a:bodyPr/>
                <a:lstStyle/>
                <a:p>
                  <a:r>
                    <a:rPr lang="en-US">
                      <a:noFill/>
                    </a:rPr>
                    <a:t> </a:t>
                  </a:r>
                </a:p>
              </p:txBody>
            </p:sp>
          </mc:Fallback>
        </mc:AlternateContent>
        <p:sp>
          <p:nvSpPr>
            <p:cNvPr id="26" name="TextBox 25"/>
            <p:cNvSpPr txBox="1"/>
            <p:nvPr/>
          </p:nvSpPr>
          <p:spPr>
            <a:xfrm>
              <a:off x="589057" y="4896484"/>
              <a:ext cx="1472647" cy="430887"/>
            </a:xfrm>
            <a:prstGeom prst="rect">
              <a:avLst/>
            </a:prstGeom>
            <a:noFill/>
          </p:spPr>
          <p:txBody>
            <a:bodyPr wrap="none" rtlCol="0">
              <a:spAutoFit/>
            </a:bodyPr>
            <a:lstStyle/>
            <a:p>
              <a:r>
                <a:rPr lang="en-US" sz="2200" dirty="0" smtClean="0">
                  <a:solidFill>
                    <a:srgbClr val="C00000"/>
                  </a:solidFill>
                </a:rPr>
                <a:t>Program P</a:t>
              </a:r>
              <a:endParaRPr lang="en-US" sz="2200" dirty="0">
                <a:solidFill>
                  <a:srgbClr val="C00000"/>
                </a:solidFill>
              </a:endParaRPr>
            </a:p>
          </p:txBody>
        </p:sp>
        <p:cxnSp>
          <p:nvCxnSpPr>
            <p:cNvPr id="27" name="Straight Arrow Connector 26"/>
            <p:cNvCxnSpPr/>
            <p:nvPr/>
          </p:nvCxnSpPr>
          <p:spPr>
            <a:xfrm flipV="1">
              <a:off x="1650486" y="2423527"/>
              <a:ext cx="1448748" cy="926937"/>
            </a:xfrm>
            <a:prstGeom prst="straightConnector1">
              <a:avLst/>
            </a:prstGeom>
            <a:ln w="28575">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769605" y="2306869"/>
              <a:ext cx="484359" cy="544559"/>
            </a:xfrm>
            <a:prstGeom prst="rect">
              <a:avLst/>
            </a:prstGeom>
            <a:solidFill>
              <a:srgbClr val="FF0D0D"/>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a:t>
              </a:r>
              <a:endParaRPr lang="en-US" sz="2200" b="1" dirty="0"/>
            </a:p>
          </p:txBody>
        </p:sp>
      </p:grpSp>
      <p:grpSp>
        <p:nvGrpSpPr>
          <p:cNvPr id="2" name="Group 1"/>
          <p:cNvGrpSpPr/>
          <p:nvPr/>
        </p:nvGrpSpPr>
        <p:grpSpPr>
          <a:xfrm>
            <a:off x="7358263" y="1910293"/>
            <a:ext cx="752083" cy="349781"/>
            <a:chOff x="7226098" y="1182523"/>
            <a:chExt cx="1614323" cy="658046"/>
          </a:xfrm>
        </p:grpSpPr>
        <p:sp>
          <p:nvSpPr>
            <p:cNvPr id="29" name="Freeform 28"/>
            <p:cNvSpPr>
              <a:spLocks/>
            </p:cNvSpPr>
            <p:nvPr/>
          </p:nvSpPr>
          <p:spPr bwMode="auto">
            <a:xfrm rot="1010604">
              <a:off x="7226098" y="1248396"/>
              <a:ext cx="544022" cy="502759"/>
            </a:xfrm>
            <a:custGeom>
              <a:avLst/>
              <a:gdLst/>
              <a:ahLst/>
              <a:cxnLst>
                <a:cxn ang="0">
                  <a:pos x="131" y="61"/>
                </a:cxn>
                <a:cxn ang="0">
                  <a:pos x="61" y="44"/>
                </a:cxn>
                <a:cxn ang="0">
                  <a:pos x="0" y="0"/>
                </a:cxn>
                <a:cxn ang="0">
                  <a:pos x="131" y="149"/>
                </a:cxn>
              </a:cxnLst>
              <a:rect l="0" t="0" r="r" b="b"/>
              <a:pathLst>
                <a:path w="131" h="149">
                  <a:moveTo>
                    <a:pt x="131" y="61"/>
                  </a:moveTo>
                  <a:cubicBezTo>
                    <a:pt x="119" y="59"/>
                    <a:pt x="76" y="53"/>
                    <a:pt x="61" y="44"/>
                  </a:cubicBezTo>
                  <a:cubicBezTo>
                    <a:pt x="35" y="28"/>
                    <a:pt x="31" y="11"/>
                    <a:pt x="0" y="0"/>
                  </a:cubicBezTo>
                  <a:cubicBezTo>
                    <a:pt x="24" y="69"/>
                    <a:pt x="36" y="149"/>
                    <a:pt x="131" y="149"/>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b="1"/>
            </a:p>
          </p:txBody>
        </p:sp>
        <p:sp>
          <p:nvSpPr>
            <p:cNvPr id="30" name="Freeform 29"/>
            <p:cNvSpPr>
              <a:spLocks/>
            </p:cNvSpPr>
            <p:nvPr/>
          </p:nvSpPr>
          <p:spPr bwMode="auto">
            <a:xfrm rot="21080902">
              <a:off x="8301568" y="1182523"/>
              <a:ext cx="538853" cy="658046"/>
            </a:xfrm>
            <a:custGeom>
              <a:avLst/>
              <a:gdLst/>
              <a:ahLst/>
              <a:cxnLst>
                <a:cxn ang="0">
                  <a:pos x="0" y="113"/>
                </a:cxn>
                <a:cxn ang="0">
                  <a:pos x="96" y="26"/>
                </a:cxn>
                <a:cxn ang="0">
                  <a:pos x="105" y="0"/>
                </a:cxn>
                <a:cxn ang="0">
                  <a:pos x="105" y="52"/>
                </a:cxn>
                <a:cxn ang="0">
                  <a:pos x="43" y="174"/>
                </a:cxn>
                <a:cxn ang="0">
                  <a:pos x="0" y="192"/>
                </a:cxn>
              </a:cxnLst>
              <a:rect l="0" t="0" r="r" b="b"/>
              <a:pathLst>
                <a:path w="126" h="192">
                  <a:moveTo>
                    <a:pt x="0" y="113"/>
                  </a:moveTo>
                  <a:cubicBezTo>
                    <a:pt x="60" y="92"/>
                    <a:pt x="53" y="66"/>
                    <a:pt x="96" y="26"/>
                  </a:cubicBezTo>
                  <a:cubicBezTo>
                    <a:pt x="99" y="17"/>
                    <a:pt x="96" y="0"/>
                    <a:pt x="105" y="0"/>
                  </a:cubicBezTo>
                  <a:cubicBezTo>
                    <a:pt x="126" y="0"/>
                    <a:pt x="105" y="52"/>
                    <a:pt x="105" y="52"/>
                  </a:cubicBezTo>
                  <a:cubicBezTo>
                    <a:pt x="93" y="97"/>
                    <a:pt x="87" y="148"/>
                    <a:pt x="43" y="174"/>
                  </a:cubicBezTo>
                  <a:cubicBezTo>
                    <a:pt x="30" y="182"/>
                    <a:pt x="14" y="185"/>
                    <a:pt x="0" y="192"/>
                  </a:cubicBezTo>
                </a:path>
              </a:pathLst>
            </a:custGeom>
            <a:solidFill>
              <a:srgbClr val="FF0000"/>
            </a:solidFill>
            <a:ln w="9525" cap="flat" cmpd="sng">
              <a:solidFill>
                <a:srgbClr val="C00000"/>
              </a:solidFill>
              <a:prstDash val="solid"/>
              <a:round/>
              <a:headEnd/>
              <a:tailEnd/>
            </a:ln>
            <a:effectLst/>
          </p:spPr>
          <p:txBody>
            <a:bodyPr wrap="none" anchor="ctr"/>
            <a:lstStyle/>
            <a:p>
              <a:endParaRPr lang="en-US"/>
            </a:p>
          </p:txBody>
        </p:sp>
      </p:grpSp>
      <mc:AlternateContent xmlns:mc="http://schemas.openxmlformats.org/markup-compatibility/2006">
        <mc:Choice xmlns:a14="http://schemas.microsoft.com/office/drawing/2010/main" Requires="a14">
          <p:sp>
            <p:nvSpPr>
              <p:cNvPr id="31" name="Rounded Rectangle 30"/>
              <p:cNvSpPr/>
              <p:nvPr/>
            </p:nvSpPr>
            <p:spPr>
              <a:xfrm>
                <a:off x="254483" y="4706554"/>
                <a:ext cx="8512934" cy="1064630"/>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i="1" dirty="0" smtClean="0">
                    <a:solidFill>
                      <a:schemeClr val="tx1"/>
                    </a:solidFill>
                  </a:rPr>
                  <a:t>If authenticated</a:t>
                </a:r>
                <a:r>
                  <a:rPr lang="en-US" sz="2800" dirty="0" smtClean="0">
                    <a:solidFill>
                      <a:schemeClr val="tx1"/>
                    </a:solidFill>
                  </a:rPr>
                  <a:t>, </a:t>
                </a:r>
              </a:p>
              <a:p>
                <a:pPr algn="ctr"/>
                <a:r>
                  <a:rPr lang="en-US" sz="2800" dirty="0" smtClean="0">
                    <a:solidFill>
                      <a:schemeClr val="tx1"/>
                    </a:solidFill>
                  </a:rPr>
                  <a:t>Client only </a:t>
                </a:r>
                <a:r>
                  <a:rPr lang="en-US" sz="2800" dirty="0" smtClean="0">
                    <a:solidFill>
                      <a:schemeClr val="tx1"/>
                    </a:solidFill>
                  </a:rPr>
                  <a:t>learns output of </a:t>
                </a:r>
                <a14:m>
                  <m:oMath xmlns:m="http://schemas.openxmlformats.org/officeDocument/2006/math">
                    <m:r>
                      <a:rPr lang="en-US" sz="2800" b="0" i="1" smtClean="0">
                        <a:solidFill>
                          <a:schemeClr val="tx1"/>
                        </a:solidFill>
                        <a:latin typeface="Cambria Math" panose="02040503050406030204" pitchFamily="18" charset="0"/>
                      </a:rPr>
                      <m:t>𝑃</m:t>
                    </m:r>
                    <m:d>
                      <m:dPr>
                        <m:ctrlPr>
                          <a:rPr lang="en-US" sz="2800" b="0" i="1" smtClean="0">
                            <a:solidFill>
                              <a:schemeClr val="tx1"/>
                            </a:solidFill>
                            <a:latin typeface="Cambria Math" panose="02040503050406030204" pitchFamily="18" charset="0"/>
                          </a:rPr>
                        </m:ctrlPr>
                      </m:dPr>
                      <m:e>
                        <m:r>
                          <a:rPr lang="en-US" sz="2800" b="0" i="1" smtClean="0">
                            <a:solidFill>
                              <a:schemeClr val="tx1"/>
                            </a:solidFill>
                            <a:latin typeface="Cambria Math" panose="02040503050406030204" pitchFamily="18" charset="0"/>
                          </a:rPr>
                          <m:t>𝑖</m:t>
                        </m:r>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𝑑</m:t>
                            </m:r>
                          </m:e>
                          <m:sub>
                            <m:r>
                              <a:rPr lang="en-US" sz="2800" b="0" i="1" smtClean="0">
                                <a:solidFill>
                                  <a:schemeClr val="tx1"/>
                                </a:solidFill>
                                <a:latin typeface="Cambria Math" panose="02040503050406030204" pitchFamily="18" charset="0"/>
                              </a:rPr>
                              <m:t>3</m:t>
                            </m:r>
                          </m:sub>
                        </m:sSub>
                        <m:r>
                          <a:rPr lang="en-US" sz="2800" b="0" i="1" smtClean="0">
                            <a:solidFill>
                              <a:schemeClr val="tx1"/>
                            </a:solidFill>
                            <a:latin typeface="Cambria Math" panose="02040503050406030204" pitchFamily="18" charset="0"/>
                          </a:rPr>
                          <m:t>,⋅</m:t>
                        </m:r>
                      </m:e>
                    </m:d>
                  </m:oMath>
                </a14:m>
                <a:r>
                  <a:rPr lang="en-US" sz="2800" dirty="0" smtClean="0">
                    <a:solidFill>
                      <a:schemeClr val="tx1"/>
                    </a:solidFill>
                  </a:rPr>
                  <a:t> on specific inputs</a:t>
                </a:r>
                <a:endParaRPr lang="en-US" sz="2800" dirty="0">
                  <a:solidFill>
                    <a:schemeClr val="tx1"/>
                  </a:solidFill>
                </a:endParaRPr>
              </a:p>
            </p:txBody>
          </p:sp>
        </mc:Choice>
        <mc:Fallback>
          <p:sp>
            <p:nvSpPr>
              <p:cNvPr id="31" name="Rounded Rectangle 30"/>
              <p:cNvSpPr>
                <a:spLocks noRot="1" noChangeAspect="1" noMove="1" noResize="1" noEditPoints="1" noAdjustHandles="1" noChangeArrowheads="1" noChangeShapeType="1" noTextEdit="1"/>
              </p:cNvSpPr>
              <p:nvPr/>
            </p:nvSpPr>
            <p:spPr>
              <a:xfrm>
                <a:off x="254483" y="4706554"/>
                <a:ext cx="8512934" cy="1064630"/>
              </a:xfrm>
              <a:prstGeom prst="roundRect">
                <a:avLst/>
              </a:prstGeom>
              <a:blipFill rotWithShape="0">
                <a:blip r:embed="rId15"/>
                <a:stretch>
                  <a:fillRect/>
                </a:stretch>
              </a:blipFill>
            </p:spPr>
            <p:txBody>
              <a:bodyPr/>
              <a:lstStyle/>
              <a:p>
                <a:r>
                  <a:rPr lang="en-US">
                    <a:noFill/>
                  </a:rPr>
                  <a:t> </a:t>
                </a:r>
              </a:p>
            </p:txBody>
          </p:sp>
        </mc:Fallback>
      </mc:AlternateContent>
      <p:sp>
        <p:nvSpPr>
          <p:cNvPr id="32" name="Rounded Rectangle 31"/>
          <p:cNvSpPr/>
          <p:nvPr/>
        </p:nvSpPr>
        <p:spPr>
          <a:xfrm>
            <a:off x="254483" y="5917396"/>
            <a:ext cx="8512934" cy="772422"/>
          </a:xfrm>
          <a:prstGeom prst="roundRect">
            <a:avLst/>
          </a:prstGeom>
          <a:solidFill>
            <a:srgbClr val="FDA07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i="1" dirty="0" smtClean="0">
                <a:solidFill>
                  <a:schemeClr val="tx1"/>
                </a:solidFill>
              </a:rPr>
              <a:t>Else</a:t>
            </a:r>
            <a:r>
              <a:rPr lang="en-US" sz="2800" dirty="0" smtClean="0">
                <a:solidFill>
                  <a:schemeClr val="tx1"/>
                </a:solidFill>
              </a:rPr>
              <a:t>, Client learns nothing!</a:t>
            </a:r>
            <a:endParaRPr lang="en-US" sz="2800" dirty="0">
              <a:solidFill>
                <a:schemeClr val="tx1"/>
              </a:solidFill>
            </a:endParaRPr>
          </a:p>
        </p:txBody>
      </p:sp>
    </p:spTree>
    <p:extLst>
      <p:ext uri="{BB962C8B-B14F-4D97-AF65-F5344CB8AC3E}">
        <p14:creationId xmlns:p14="http://schemas.microsoft.com/office/powerpoint/2010/main" val="78499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Lst>
  </p:timing>
</p:sld>
</file>

<file path=ppt/theme/_rels/them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_rels/them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_rels/them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9202</TotalTime>
  <Words>4978</Words>
  <Application>Microsoft Office PowerPoint</Application>
  <PresentationFormat>On-screen Show (4:3)</PresentationFormat>
  <Paragraphs>790</Paragraphs>
  <Slides>36</Slides>
  <Notes>36</Notes>
  <HiddenSlides>5</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36</vt:i4>
      </vt:variant>
    </vt:vector>
  </HeadingPairs>
  <TitlesOfParts>
    <vt:vector size="46" baseType="lpstr">
      <vt:lpstr>ＭＳ Ｐゴシック</vt:lpstr>
      <vt:lpstr>Arial</vt:lpstr>
      <vt:lpstr>Calibri</vt:lpstr>
      <vt:lpstr>Calisto MT</vt:lpstr>
      <vt:lpstr>Cambria Math</vt:lpstr>
      <vt:lpstr>Wingdings</vt:lpstr>
      <vt:lpstr>1_Office Theme</vt:lpstr>
      <vt:lpstr>Folio</vt:lpstr>
      <vt:lpstr>1_Folio</vt:lpstr>
      <vt:lpstr>2_Folio</vt:lpstr>
      <vt:lpstr>Hosting Services on an Untrusted Cloud</vt:lpstr>
      <vt:lpstr>Motivating Example</vt:lpstr>
      <vt:lpstr>Hosting Service on Cloud</vt:lpstr>
      <vt:lpstr>Hosting Service on Cloud</vt:lpstr>
      <vt:lpstr>Hosting Service on Cloud</vt:lpstr>
      <vt:lpstr>Hosting Service on Cloud</vt:lpstr>
      <vt:lpstr>How do we define Security?</vt:lpstr>
      <vt:lpstr>Security against malicious Cloud</vt:lpstr>
      <vt:lpstr>Security against malicious Clients</vt:lpstr>
      <vt:lpstr>Security against malicious  Cloud and Clients</vt:lpstr>
      <vt:lpstr>Secure Cloud Service Scheme</vt:lpstr>
      <vt:lpstr>Our Results</vt:lpstr>
      <vt:lpstr>PowerPoint Presentation</vt:lpstr>
      <vt:lpstr>PowerPoint Presentation</vt:lpstr>
      <vt:lpstr>PowerPoint Presentation</vt:lpstr>
      <vt:lpstr>PowerPoint Presentation</vt:lpstr>
      <vt:lpstr>Main Idea</vt:lpstr>
      <vt:lpstr>PowerPoint Presentation</vt:lpstr>
      <vt:lpstr>Relationship to Other Models: Delegation of Computation</vt:lpstr>
      <vt:lpstr>Relationship to Other Models: Multi-Input Functional Encryption [GGGJKLSSZ14]</vt:lpstr>
      <vt:lpstr>Outline of rest of the talk</vt:lpstr>
      <vt:lpstr>Our Model</vt:lpstr>
      <vt:lpstr>Malicious Cloud and Client Security (simplified: one malicious client; one honest client)</vt:lpstr>
      <vt:lpstr>PowerPoint Presentation</vt:lpstr>
      <vt:lpstr>First Attempt (SCSS from VBB obfuscation)</vt:lpstr>
      <vt:lpstr>Construction: Rest of the talk</vt:lpstr>
      <vt:lpstr>First Attempt  (from VBB obfuscation)</vt:lpstr>
      <vt:lpstr>Security (from VBB obfuscation)</vt:lpstr>
      <vt:lpstr>Big Problem</vt:lpstr>
      <vt:lpstr>Main Challenge: “Splitting Inputs” (with iO)</vt:lpstr>
      <vt:lpstr>Authentication Scheme (has two modes)</vt:lpstr>
      <vt:lpstr>Secure Cloud Service Scheme with Cloud Inputs</vt:lpstr>
      <vt:lpstr>Conclusion</vt:lpstr>
      <vt:lpstr>Classical Delegation</vt:lpstr>
      <vt:lpstr>Hosting Service on Cloud</vt:lpstr>
      <vt:lpstr>Hosting Service on Cloud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Hosting Services on an Untrusted Cloud</dc:title>
  <dc:creator>Microsoft account</dc:creator>
  <cp:lastModifiedBy>Microsoft account</cp:lastModifiedBy>
  <cp:revision>316</cp:revision>
  <dcterms:created xsi:type="dcterms:W3CDTF">2015-04-20T00:26:26Z</dcterms:created>
  <dcterms:modified xsi:type="dcterms:W3CDTF">2015-04-27T20:05:26Z</dcterms:modified>
</cp:coreProperties>
</file>