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325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54" r:id="rId13"/>
    <p:sldId id="336" r:id="rId14"/>
    <p:sldId id="337" r:id="rId15"/>
    <p:sldId id="349" r:id="rId16"/>
    <p:sldId id="352" r:id="rId17"/>
    <p:sldId id="353" r:id="rId18"/>
    <p:sldId id="342" r:id="rId19"/>
    <p:sldId id="341" r:id="rId20"/>
    <p:sldId id="343" r:id="rId21"/>
    <p:sldId id="274" r:id="rId22"/>
    <p:sldId id="346" r:id="rId23"/>
    <p:sldId id="347" r:id="rId24"/>
    <p:sldId id="348" r:id="rId25"/>
    <p:sldId id="344" r:id="rId26"/>
    <p:sldId id="345" r:id="rId27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77" autoAdjust="0"/>
  </p:normalViewPr>
  <p:slideViewPr>
    <p:cSldViewPr snapToGrid="0" snapToObjects="1">
      <p:cViewPr varScale="1">
        <p:scale>
          <a:sx n="43" d="100"/>
          <a:sy n="43" d="100"/>
        </p:scale>
        <p:origin x="1644" y="5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1647253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1. e.g., witness encryption, functional signatures, homomorphic signatures, witness PRF, IBE, various flavors of ABE/FE, …</a:t>
            </a:r>
            <a:br>
              <a:rPr sz="2400"/>
            </a:br>
            <a:r>
              <a:rPr sz="2400"/>
              <a:t>2. e.g. different definitions of Obf.</a:t>
            </a:r>
            <a:br>
              <a:rPr sz="2400"/>
            </a:br>
            <a:r>
              <a:rPr sz="2400"/>
              <a:t>3. e.g., in MPC: OT is complete, universal composition possible, OT with simulatability for both sides etc. For new primitives, no need to come up with security definitions from scratch — just come up with the functionality.</a:t>
            </a:r>
          </a:p>
        </p:txBody>
      </p:sp>
    </p:spTree>
    <p:extLst>
      <p:ext uri="{BB962C8B-B14F-4D97-AF65-F5344CB8AC3E}">
        <p14:creationId xmlns:p14="http://schemas.microsoft.com/office/powerpoint/2010/main" val="321724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While we want to generalize, we also want to limit</a:t>
            </a:r>
            <a:r>
              <a:rPr lang="en-US" baseline="0" dirty="0" smtClean="0"/>
              <a:t> the scope of our generalization so as to sidestep impossibilities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416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Test and User are PPT</a:t>
            </a:r>
          </a:p>
        </p:txBody>
      </p:sp>
    </p:spTree>
    <p:extLst>
      <p:ext uri="{BB962C8B-B14F-4D97-AF65-F5344CB8AC3E}">
        <p14:creationId xmlns:p14="http://schemas.microsoft.com/office/powerpoint/2010/main" val="4245805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view Test as a kind</a:t>
            </a:r>
            <a:r>
              <a:rPr lang="en-US" baseline="0" dirty="0" smtClean="0"/>
              <a:t> of super user since for FE it also has the MSK.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8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∀User/Adv means ∀ PPT User/Adv</a:t>
            </a:r>
          </a:p>
        </p:txBody>
      </p:sp>
    </p:spTree>
    <p:extLst>
      <p:ext uri="{BB962C8B-B14F-4D97-AF65-F5344CB8AC3E}">
        <p14:creationId xmlns:p14="http://schemas.microsoft.com/office/powerpoint/2010/main" val="3564634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63" name="Shape 3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Intuition: Z</a:t>
            </a:r>
            <a:r>
              <a:rPr sz="2400" baseline="-5999"/>
              <a:t>N</a:t>
            </a:r>
            <a:r>
              <a:rPr sz="2400"/>
              <a:t> is a generic cyclic group of order N. Think of group as g</a:t>
            </a:r>
            <a:r>
              <a:rPr sz="2400" baseline="31999"/>
              <a:t>a</a:t>
            </a:r>
            <a:r>
              <a:rPr sz="2400"/>
              <a:t>, where a∈Z</a:t>
            </a:r>
            <a:r>
              <a:rPr sz="2400" baseline="-5999"/>
              <a:t>N</a:t>
            </a:r>
            <a:r>
              <a:rPr sz="2400"/>
              <a:t>. Once encoded in the exponent, a is “completely hidden” except as can be revealed through group operations and equality tests.</a:t>
            </a:r>
          </a:p>
        </p:txBody>
      </p:sp>
    </p:spTree>
    <p:extLst>
      <p:ext uri="{BB962C8B-B14F-4D97-AF65-F5344CB8AC3E}">
        <p14:creationId xmlns:p14="http://schemas.microsoft.com/office/powerpoint/2010/main" val="1527013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grpSp>
        <p:nvGrpSpPr>
          <p:cNvPr id="12" name="Group 12"/>
          <p:cNvGrpSpPr/>
          <p:nvPr/>
        </p:nvGrpSpPr>
        <p:grpSpPr>
          <a:xfrm rot="2700000">
            <a:off x="9514909" y="-1387910"/>
            <a:ext cx="6052419" cy="6052420"/>
            <a:chOff x="0" y="0"/>
            <a:chExt cx="6052418" cy="6052418"/>
          </a:xfrm>
        </p:grpSpPr>
        <p:pic>
          <p:nvPicPr>
            <p:cNvPr id="10" name="pasted-image.png"/>
            <p:cNvPicPr/>
            <p:nvPr/>
          </p:nvPicPr>
          <p:blipFill>
            <a:blip r:embed="rId2">
              <a:alphaModFix amt="28969"/>
              <a:extLst/>
            </a:blip>
            <a:stretch>
              <a:fillRect/>
            </a:stretch>
          </p:blipFill>
          <p:spPr>
            <a:xfrm rot="13500000">
              <a:off x="580662" y="1192049"/>
              <a:ext cx="4891094" cy="36683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pasted-image.png"/>
            <p:cNvPicPr/>
            <p:nvPr/>
          </p:nvPicPr>
          <p:blipFill>
            <a:blip r:embed="rId3">
              <a:alphaModFix amt="28919"/>
              <a:extLst/>
            </a:blip>
            <a:stretch>
              <a:fillRect/>
            </a:stretch>
          </p:blipFill>
          <p:spPr>
            <a:xfrm rot="18900000">
              <a:off x="2478146" y="2014938"/>
              <a:ext cx="1977605" cy="2806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4B9C259C-1A5B-4271-A804-F0A8DA4218BD}" type="datetimeFigureOut">
              <a:rPr lang="en-CA" smtClean="0"/>
              <a:pPr/>
              <a:t>2015-04-29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57E4559F-2FF0-460D-A361-515D1CC198D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9989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522479" y="8921295"/>
            <a:ext cx="3491789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28A43412-9A10-455A-B9CD-861AE212F221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75360" y="8921295"/>
            <a:ext cx="6749491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2065203" y="8921295"/>
            <a:ext cx="682752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5823B169-E9E4-4515-AF1B-DCD880012F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7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  <p:grpSp>
        <p:nvGrpSpPr>
          <p:cNvPr id="20" name="Group 20"/>
          <p:cNvGrpSpPr/>
          <p:nvPr/>
        </p:nvGrpSpPr>
        <p:grpSpPr>
          <a:xfrm rot="2700000">
            <a:off x="9514909" y="-1387910"/>
            <a:ext cx="6052420" cy="6052420"/>
            <a:chOff x="0" y="0"/>
            <a:chExt cx="6052418" cy="6052418"/>
          </a:xfrm>
        </p:grpSpPr>
        <p:pic>
          <p:nvPicPr>
            <p:cNvPr id="18" name="pasted-image.png"/>
            <p:cNvPicPr/>
            <p:nvPr/>
          </p:nvPicPr>
          <p:blipFill>
            <a:blip r:embed="rId2">
              <a:alphaModFix amt="28969"/>
              <a:extLst/>
            </a:blip>
            <a:stretch>
              <a:fillRect/>
            </a:stretch>
          </p:blipFill>
          <p:spPr>
            <a:xfrm rot="13500000">
              <a:off x="580662" y="1192049"/>
              <a:ext cx="4891094" cy="36683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pasted-image.png"/>
            <p:cNvPicPr/>
            <p:nvPr/>
          </p:nvPicPr>
          <p:blipFill>
            <a:blip r:embed="rId3">
              <a:alphaModFix amt="28919"/>
              <a:extLst/>
            </a:blip>
            <a:stretch>
              <a:fillRect/>
            </a:stretch>
          </p:blipFill>
          <p:spPr>
            <a:xfrm rot="18900000">
              <a:off x="2478146" y="2014938"/>
              <a:ext cx="1977605" cy="2806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2"/>
          <p:cNvGrpSpPr/>
          <p:nvPr/>
        </p:nvGrpSpPr>
        <p:grpSpPr>
          <a:xfrm rot="2700000">
            <a:off x="10995840" y="-968269"/>
            <a:ext cx="3520969" cy="3520970"/>
            <a:chOff x="0" y="0"/>
            <a:chExt cx="3520968" cy="3520968"/>
          </a:xfrm>
        </p:grpSpPr>
        <p:pic>
          <p:nvPicPr>
            <p:cNvPr id="30" name="pasted-image.png"/>
            <p:cNvPicPr/>
            <p:nvPr/>
          </p:nvPicPr>
          <p:blipFill>
            <a:blip r:embed="rId2">
              <a:alphaModFix amt="28969"/>
              <a:extLst/>
            </a:blip>
            <a:stretch>
              <a:fillRect/>
            </a:stretch>
          </p:blipFill>
          <p:spPr>
            <a:xfrm rot="13500000">
              <a:off x="337798" y="693469"/>
              <a:ext cx="2845372" cy="21340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pasted-image.png"/>
            <p:cNvPicPr/>
            <p:nvPr/>
          </p:nvPicPr>
          <p:blipFill>
            <a:blip r:embed="rId3">
              <a:alphaModFix amt="28919"/>
              <a:extLst/>
            </a:blip>
            <a:stretch>
              <a:fillRect/>
            </a:stretch>
          </p:blipFill>
          <p:spPr>
            <a:xfrm rot="18900000">
              <a:off x="1441651" y="1172181"/>
              <a:ext cx="1150463" cy="1632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grpSp>
        <p:nvGrpSpPr>
          <p:cNvPr id="76" name="Group 76"/>
          <p:cNvGrpSpPr/>
          <p:nvPr/>
        </p:nvGrpSpPr>
        <p:grpSpPr>
          <a:xfrm>
            <a:off x="-1" y="-1"/>
            <a:ext cx="13004802" cy="9744593"/>
            <a:chOff x="0" y="0"/>
            <a:chExt cx="13004801" cy="9744591"/>
          </a:xfrm>
        </p:grpSpPr>
        <p:grpSp>
          <p:nvGrpSpPr>
            <p:cNvPr id="56" name="Group 56"/>
            <p:cNvGrpSpPr/>
            <p:nvPr/>
          </p:nvGrpSpPr>
          <p:grpSpPr>
            <a:xfrm>
              <a:off x="11085448" y="7821132"/>
              <a:ext cx="1919353" cy="1923460"/>
              <a:chOff x="-50800" y="-141767"/>
              <a:chExt cx="1919352" cy="1923459"/>
            </a:xfrm>
          </p:grpSpPr>
          <p:grpSp>
            <p:nvGrpSpPr>
              <p:cNvPr id="46" name="Group 46"/>
              <p:cNvGrpSpPr/>
              <p:nvPr/>
            </p:nvGrpSpPr>
            <p:grpSpPr>
              <a:xfrm>
                <a:off x="-50801" y="-141768"/>
                <a:ext cx="1792354" cy="1796460"/>
                <a:chOff x="0" y="-90967"/>
                <a:chExt cx="1792352" cy="1796458"/>
              </a:xfrm>
            </p:grpSpPr>
            <p:sp>
              <p:nvSpPr>
                <p:cNvPr id="38" name="Shape 38"/>
                <p:cNvSpPr/>
                <p:nvPr/>
              </p:nvSpPr>
              <p:spPr>
                <a:xfrm>
                  <a:off x="522097" y="4352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EBEBEB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39" name="Shape 39"/>
                <p:cNvSpPr/>
                <p:nvPr/>
              </p:nvSpPr>
              <p:spPr>
                <a:xfrm>
                  <a:off x="471297" y="3971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0" name="Shape 40"/>
                <p:cNvSpPr/>
                <p:nvPr/>
              </p:nvSpPr>
              <p:spPr>
                <a:xfrm>
                  <a:off x="433197" y="3590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1" name="Shape 41"/>
                <p:cNvSpPr/>
                <p:nvPr/>
              </p:nvSpPr>
              <p:spPr>
                <a:xfrm>
                  <a:off x="519345" y="431800"/>
                  <a:ext cx="1270001" cy="1270001"/>
                </a:xfrm>
                <a:prstGeom prst="line">
                  <a:avLst/>
                </a:pr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2" name="Shape 42"/>
                <p:cNvSpPr/>
                <p:nvPr/>
              </p:nvSpPr>
              <p:spPr>
                <a:xfrm>
                  <a:off x="1107769" y="41945"/>
                  <a:ext cx="681578" cy="1659857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3" name="Shape 43"/>
                <p:cNvSpPr/>
                <p:nvPr/>
              </p:nvSpPr>
              <p:spPr>
                <a:xfrm>
                  <a:off x="142779" y="995489"/>
                  <a:ext cx="1646567" cy="706313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4" name="Shape 44"/>
                <p:cNvSpPr/>
                <p:nvPr/>
              </p:nvSpPr>
              <p:spPr>
                <a:xfrm>
                  <a:off x="0" y="1701801"/>
                  <a:ext cx="1789347" cy="1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5" name="Shape 45"/>
                <p:cNvSpPr/>
                <p:nvPr/>
              </p:nvSpPr>
              <p:spPr>
                <a:xfrm flipH="1">
                  <a:off x="1789346" y="-90968"/>
                  <a:ext cx="1" cy="1792770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grpSp>
            <p:nvGrpSpPr>
              <p:cNvPr id="55" name="Group 55"/>
              <p:cNvGrpSpPr/>
              <p:nvPr/>
            </p:nvGrpSpPr>
            <p:grpSpPr>
              <a:xfrm>
                <a:off x="76200" y="-11642"/>
                <a:ext cx="1792353" cy="1793334"/>
                <a:chOff x="0" y="-87841"/>
                <a:chExt cx="1792352" cy="1793333"/>
              </a:xfrm>
            </p:grpSpPr>
            <p:sp>
              <p:nvSpPr>
                <p:cNvPr id="47" name="Shape 47"/>
                <p:cNvSpPr/>
                <p:nvPr/>
              </p:nvSpPr>
              <p:spPr>
                <a:xfrm>
                  <a:off x="522097" y="4352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8" name="Shape 48"/>
                <p:cNvSpPr/>
                <p:nvPr/>
              </p:nvSpPr>
              <p:spPr>
                <a:xfrm>
                  <a:off x="471297" y="3971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9" name="Shape 49"/>
                <p:cNvSpPr/>
                <p:nvPr/>
              </p:nvSpPr>
              <p:spPr>
                <a:xfrm>
                  <a:off x="433197" y="3590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EBEBEB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0" name="Shape 50"/>
                <p:cNvSpPr/>
                <p:nvPr/>
              </p:nvSpPr>
              <p:spPr>
                <a:xfrm>
                  <a:off x="519345" y="431800"/>
                  <a:ext cx="1270001" cy="1270001"/>
                </a:xfrm>
                <a:prstGeom prst="line">
                  <a:avLst/>
                </a:pr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1" name="Shape 51"/>
                <p:cNvSpPr/>
                <p:nvPr/>
              </p:nvSpPr>
              <p:spPr>
                <a:xfrm>
                  <a:off x="1107769" y="41945"/>
                  <a:ext cx="681578" cy="1659857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2" name="Shape 52"/>
                <p:cNvSpPr/>
                <p:nvPr/>
              </p:nvSpPr>
              <p:spPr>
                <a:xfrm>
                  <a:off x="142779" y="995489"/>
                  <a:ext cx="1646567" cy="706313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3" name="Shape 53"/>
                <p:cNvSpPr/>
                <p:nvPr/>
              </p:nvSpPr>
              <p:spPr>
                <a:xfrm>
                  <a:off x="0" y="1701801"/>
                  <a:ext cx="1789347" cy="1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4" name="Shape 54"/>
                <p:cNvSpPr/>
                <p:nvPr/>
              </p:nvSpPr>
              <p:spPr>
                <a:xfrm flipH="1">
                  <a:off x="1789346" y="-87842"/>
                  <a:ext cx="1" cy="1789644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</p:grpSp>
        <p:grpSp>
          <p:nvGrpSpPr>
            <p:cNvPr id="75" name="Group 75"/>
            <p:cNvGrpSpPr/>
            <p:nvPr/>
          </p:nvGrpSpPr>
          <p:grpSpPr>
            <a:xfrm rot="10800000">
              <a:off x="0" y="0"/>
              <a:ext cx="1919353" cy="1923460"/>
              <a:chOff x="-50800" y="-141767"/>
              <a:chExt cx="1919352" cy="1923459"/>
            </a:xfrm>
          </p:grpSpPr>
          <p:grpSp>
            <p:nvGrpSpPr>
              <p:cNvPr id="65" name="Group 65"/>
              <p:cNvGrpSpPr/>
              <p:nvPr/>
            </p:nvGrpSpPr>
            <p:grpSpPr>
              <a:xfrm>
                <a:off x="-50801" y="-141768"/>
                <a:ext cx="1792354" cy="1796460"/>
                <a:chOff x="0" y="-90967"/>
                <a:chExt cx="1792352" cy="1796458"/>
              </a:xfrm>
            </p:grpSpPr>
            <p:sp>
              <p:nvSpPr>
                <p:cNvPr id="57" name="Shape 57"/>
                <p:cNvSpPr/>
                <p:nvPr/>
              </p:nvSpPr>
              <p:spPr>
                <a:xfrm>
                  <a:off x="522097" y="4352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EBEBEB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8" name="Shape 58"/>
                <p:cNvSpPr/>
                <p:nvPr/>
              </p:nvSpPr>
              <p:spPr>
                <a:xfrm>
                  <a:off x="471297" y="3971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59" name="Shape 59"/>
                <p:cNvSpPr/>
                <p:nvPr/>
              </p:nvSpPr>
              <p:spPr>
                <a:xfrm>
                  <a:off x="433197" y="3590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0" name="Shape 60"/>
                <p:cNvSpPr/>
                <p:nvPr/>
              </p:nvSpPr>
              <p:spPr>
                <a:xfrm>
                  <a:off x="519345" y="431800"/>
                  <a:ext cx="1270001" cy="1270001"/>
                </a:xfrm>
                <a:prstGeom prst="line">
                  <a:avLst/>
                </a:pr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1" name="Shape 61"/>
                <p:cNvSpPr/>
                <p:nvPr/>
              </p:nvSpPr>
              <p:spPr>
                <a:xfrm>
                  <a:off x="1107769" y="41945"/>
                  <a:ext cx="681578" cy="1659857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2" name="Shape 62"/>
                <p:cNvSpPr/>
                <p:nvPr/>
              </p:nvSpPr>
              <p:spPr>
                <a:xfrm>
                  <a:off x="142779" y="995489"/>
                  <a:ext cx="1646567" cy="706313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3" name="Shape 63"/>
                <p:cNvSpPr/>
                <p:nvPr/>
              </p:nvSpPr>
              <p:spPr>
                <a:xfrm>
                  <a:off x="0" y="1701801"/>
                  <a:ext cx="1789347" cy="1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4" name="Shape 64"/>
                <p:cNvSpPr/>
                <p:nvPr/>
              </p:nvSpPr>
              <p:spPr>
                <a:xfrm flipH="1">
                  <a:off x="1789346" y="-90968"/>
                  <a:ext cx="1" cy="1792770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grpSp>
            <p:nvGrpSpPr>
              <p:cNvPr id="74" name="Group 74"/>
              <p:cNvGrpSpPr/>
              <p:nvPr/>
            </p:nvGrpSpPr>
            <p:grpSpPr>
              <a:xfrm>
                <a:off x="76200" y="-11642"/>
                <a:ext cx="1792353" cy="1793334"/>
                <a:chOff x="0" y="-87841"/>
                <a:chExt cx="1792352" cy="1793333"/>
              </a:xfrm>
            </p:grpSpPr>
            <p:sp>
              <p:nvSpPr>
                <p:cNvPr id="66" name="Shape 66"/>
                <p:cNvSpPr/>
                <p:nvPr/>
              </p:nvSpPr>
              <p:spPr>
                <a:xfrm>
                  <a:off x="522097" y="4352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7" name="Shape 67"/>
                <p:cNvSpPr/>
                <p:nvPr/>
              </p:nvSpPr>
              <p:spPr>
                <a:xfrm>
                  <a:off x="471297" y="3971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8" name="Shape 68"/>
                <p:cNvSpPr/>
                <p:nvPr/>
              </p:nvSpPr>
              <p:spPr>
                <a:xfrm>
                  <a:off x="433197" y="359036"/>
                  <a:ext cx="1270256" cy="12702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55" y="0"/>
                        <a:pt x="0" y="21600"/>
                        <a:pt x="0" y="21600"/>
                      </a:cubicBezTo>
                    </a:path>
                  </a:pathLst>
                </a:custGeom>
                <a:noFill/>
                <a:ln w="6350" cap="flat">
                  <a:solidFill>
                    <a:srgbClr val="EBEBEB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69" name="Shape 69"/>
                <p:cNvSpPr/>
                <p:nvPr/>
              </p:nvSpPr>
              <p:spPr>
                <a:xfrm>
                  <a:off x="519345" y="431800"/>
                  <a:ext cx="1270001" cy="1270001"/>
                </a:xfrm>
                <a:prstGeom prst="line">
                  <a:avLst/>
                </a:prstGeom>
                <a:noFill/>
                <a:ln w="6350" cap="flat">
                  <a:solidFill>
                    <a:srgbClr val="C0C0C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70" name="Shape 70"/>
                <p:cNvSpPr/>
                <p:nvPr/>
              </p:nvSpPr>
              <p:spPr>
                <a:xfrm>
                  <a:off x="1107769" y="41945"/>
                  <a:ext cx="681578" cy="1659857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71" name="Shape 71"/>
                <p:cNvSpPr/>
                <p:nvPr/>
              </p:nvSpPr>
              <p:spPr>
                <a:xfrm>
                  <a:off x="142779" y="995489"/>
                  <a:ext cx="1646567" cy="706313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72" name="Shape 72"/>
                <p:cNvSpPr/>
                <p:nvPr/>
              </p:nvSpPr>
              <p:spPr>
                <a:xfrm>
                  <a:off x="0" y="1701801"/>
                  <a:ext cx="1789347" cy="1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73" name="Shape 73"/>
                <p:cNvSpPr/>
                <p:nvPr/>
              </p:nvSpPr>
              <p:spPr>
                <a:xfrm flipH="1">
                  <a:off x="1789346" y="-87842"/>
                  <a:ext cx="1" cy="1789644"/>
                </a:xfrm>
                <a:prstGeom prst="line">
                  <a:avLst/>
                </a:prstGeom>
                <a:noFill/>
                <a:ln w="6350" cap="flat">
                  <a:solidFill>
                    <a:srgbClr val="D6D6D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</p:grpSp>
      </p:grp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grpSp>
        <p:nvGrpSpPr>
          <p:cNvPr id="6" name="Group 6"/>
          <p:cNvGrpSpPr/>
          <p:nvPr/>
        </p:nvGrpSpPr>
        <p:grpSpPr>
          <a:xfrm rot="2700000">
            <a:off x="10995840" y="-968269"/>
            <a:ext cx="3520969" cy="3520969"/>
            <a:chOff x="0" y="0"/>
            <a:chExt cx="3520968" cy="3520968"/>
          </a:xfrm>
        </p:grpSpPr>
        <p:pic>
          <p:nvPicPr>
            <p:cNvPr id="4" name="pasted-image.png"/>
            <p:cNvPicPr/>
            <p:nvPr/>
          </p:nvPicPr>
          <p:blipFill>
            <a:blip r:embed="rId15">
              <a:alphaModFix amt="28969"/>
              <a:extLst/>
            </a:blip>
            <a:stretch>
              <a:fillRect/>
            </a:stretch>
          </p:blipFill>
          <p:spPr>
            <a:xfrm rot="13500000">
              <a:off x="337798" y="693469"/>
              <a:ext cx="2845372" cy="21340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pasted-image.png"/>
            <p:cNvPicPr/>
            <p:nvPr/>
          </p:nvPicPr>
          <p:blipFill>
            <a:blip r:embed="rId16">
              <a:alphaModFix amt="28919"/>
              <a:extLst/>
            </a:blip>
            <a:stretch>
              <a:fillRect/>
            </a:stretch>
          </p:blipFill>
          <p:spPr>
            <a:xfrm rot="18900000">
              <a:off x="1441651" y="1172181"/>
              <a:ext cx="1150463" cy="1632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2" r:id="rId12"/>
    <p:sldLayoutId id="2147483663" r:id="rId13"/>
  </p:sldLayoutIdLst>
  <p:transition spd="med"/>
  <p:txStyles>
    <p:titleStyle>
      <a:lvl1pPr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solidFill>
            <a:srgbClr val="53585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jpeg"/><Relationship Id="rId7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gif"/><Relationship Id="rId4" Type="http://schemas.openxmlformats.org/officeDocument/2006/relationships/image" Target="../media/image16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jpeg"/><Relationship Id="rId7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wmf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xfrm>
            <a:off x="0" y="1638300"/>
            <a:ext cx="13004800" cy="3302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8000" dirty="0" smtClean="0">
                <a:solidFill>
                  <a:srgbClr val="53585F"/>
                </a:solidFill>
              </a:rPr>
              <a:t>A Unified Framework </a:t>
            </a:r>
            <a:br>
              <a:rPr lang="en-US" sz="8000" dirty="0" smtClean="0">
                <a:solidFill>
                  <a:srgbClr val="53585F"/>
                </a:solidFill>
              </a:rPr>
            </a:br>
            <a:r>
              <a:rPr lang="en-US" sz="8000" dirty="0" smtClean="0">
                <a:solidFill>
                  <a:srgbClr val="53585F"/>
                </a:solidFill>
              </a:rPr>
              <a:t>for </a:t>
            </a:r>
            <a:br>
              <a:rPr lang="en-US" sz="8000" dirty="0" smtClean="0">
                <a:solidFill>
                  <a:srgbClr val="53585F"/>
                </a:solidFill>
              </a:rPr>
            </a:br>
            <a:r>
              <a:rPr lang="en-US" sz="8000" dirty="0" smtClean="0">
                <a:solidFill>
                  <a:srgbClr val="53585F"/>
                </a:solidFill>
              </a:rPr>
              <a:t>Computing on Encrypted Data </a:t>
            </a:r>
            <a:endParaRPr sz="8000" dirty="0">
              <a:solidFill>
                <a:srgbClr val="53585F"/>
              </a:solidFill>
            </a:endParaRPr>
          </a:p>
        </p:txBody>
      </p:sp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xfrm>
            <a:off x="1270000" y="6421097"/>
            <a:ext cx="10464800" cy="1502322"/>
          </a:xfrm>
          <a:prstGeom prst="rect">
            <a:avLst/>
          </a:prstGeom>
        </p:spPr>
        <p:txBody>
          <a:bodyPr/>
          <a:lstStyle/>
          <a:p>
            <a:pPr lvl="0" defTabSz="554990">
              <a:defRPr sz="1800"/>
            </a:pPr>
            <a:r>
              <a:rPr sz="3040" dirty="0"/>
              <a:t>Shashank Agrawal</a:t>
            </a:r>
            <a:br>
              <a:rPr sz="3040" dirty="0"/>
            </a:br>
            <a:r>
              <a:rPr sz="3040" dirty="0"/>
              <a:t>Shweta Agrawal</a:t>
            </a:r>
            <a:br>
              <a:rPr sz="3040" dirty="0"/>
            </a:br>
            <a:r>
              <a:rPr sz="3040" dirty="0"/>
              <a:t>Manoj Prabhakaran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6502400" y="2232397"/>
            <a:ext cx="6316522" cy="7150101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defRPr sz="1800"/>
            </a:pPr>
            <a:r>
              <a:rPr sz="2800"/>
              <a:t>Test, User can upload </a:t>
            </a:r>
            <a:r>
              <a:rPr sz="2800" b="1" u="sng">
                <a:solidFill>
                  <a:srgbClr val="424242"/>
                </a:solidFill>
              </a:rPr>
              <a:t>agents</a:t>
            </a:r>
            <a:r>
              <a:rPr sz="2800"/>
              <a:t> to B</a:t>
            </a:r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sz="2800"/>
              <a:t>User can request outputs of a </a:t>
            </a:r>
            <a:r>
              <a:rPr sz="2800" b="1" u="sng">
                <a:solidFill>
                  <a:srgbClr val="424242"/>
                </a:solidFill>
              </a:rPr>
              <a:t>session</a:t>
            </a:r>
            <a:r>
              <a:rPr sz="2800"/>
              <a:t> involving uploaded agents</a:t>
            </a:r>
            <a:br>
              <a:rPr sz="2800"/>
            </a:br>
            <a:r>
              <a:rPr sz="2800"/>
              <a:t/>
            </a:r>
            <a:br>
              <a:rPr sz="2800"/>
            </a:br>
            <a:r>
              <a:rPr sz="2800"/>
              <a:t/>
            </a:r>
            <a:br>
              <a:rPr sz="2800"/>
            </a:br>
            <a:r>
              <a:rPr sz="2800"/>
              <a:t/>
            </a:r>
            <a:br>
              <a:rPr sz="2800"/>
            </a:br>
            <a:r>
              <a:rPr sz="2800"/>
              <a:t/>
            </a:r>
            <a:br>
              <a:rPr sz="2800"/>
            </a:br>
            <a:r>
              <a:rPr sz="2800"/>
              <a:t/>
            </a:r>
            <a:br>
              <a:rPr sz="2800"/>
            </a:br>
            <a:endParaRPr sz="2800"/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sz="2800" b="1" u="sng">
                <a:solidFill>
                  <a:srgbClr val="424242"/>
                </a:solidFill>
              </a:rPr>
              <a:t>O</a:t>
            </a:r>
            <a:r>
              <a:rPr sz="2800"/>
              <a:t> “obfuscates” Test’s agents, and</a:t>
            </a:r>
            <a:br>
              <a:rPr sz="2800"/>
            </a:br>
            <a:r>
              <a:rPr sz="2800" b="1" u="sng">
                <a:solidFill>
                  <a:srgbClr val="424242"/>
                </a:solidFill>
              </a:rPr>
              <a:t>E</a:t>
            </a:r>
            <a:r>
              <a:rPr sz="2800"/>
              <a:t> “executes” agents as necessary</a:t>
            </a:r>
          </a:p>
        </p:txBody>
      </p:sp>
      <p:sp>
        <p:nvSpPr>
          <p:cNvPr id="101" name="Shape 101"/>
          <p:cNvSpPr/>
          <p:nvPr/>
        </p:nvSpPr>
        <p:spPr>
          <a:xfrm>
            <a:off x="6502400" y="2603500"/>
            <a:ext cx="6039655" cy="6958472"/>
          </a:xfrm>
          <a:prstGeom prst="rect">
            <a:avLst/>
          </a:prstGeom>
          <a:solidFill>
            <a:srgbClr val="FFFFFF">
              <a:alpha val="7496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800868" y="122231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6600" dirty="0" smtClean="0">
                <a:solidFill>
                  <a:srgbClr val="53585F"/>
                </a:solidFill>
              </a:rPr>
              <a:t>Our Framework: </a:t>
            </a:r>
            <a:r>
              <a:rPr sz="6600" dirty="0" smtClean="0">
                <a:solidFill>
                  <a:srgbClr val="53585F"/>
                </a:solidFill>
              </a:rPr>
              <a:t>Ideal </a:t>
            </a:r>
            <a:r>
              <a:rPr sz="6600" dirty="0">
                <a:solidFill>
                  <a:srgbClr val="53585F"/>
                </a:solidFill>
              </a:rPr>
              <a:t>&amp; Real</a:t>
            </a:r>
          </a:p>
        </p:txBody>
      </p:sp>
      <p:grpSp>
        <p:nvGrpSpPr>
          <p:cNvPr id="2" name="Group 112"/>
          <p:cNvGrpSpPr/>
          <p:nvPr/>
        </p:nvGrpSpPr>
        <p:grpSpPr>
          <a:xfrm>
            <a:off x="519099" y="2486397"/>
            <a:ext cx="5772674" cy="3254003"/>
            <a:chOff x="0" y="0"/>
            <a:chExt cx="5772673" cy="3254002"/>
          </a:xfrm>
        </p:grpSpPr>
        <p:grpSp>
          <p:nvGrpSpPr>
            <p:cNvPr id="3" name="Group 105"/>
            <p:cNvGrpSpPr/>
            <p:nvPr/>
          </p:nvGrpSpPr>
          <p:grpSpPr>
            <a:xfrm>
              <a:off x="460636" y="2372097"/>
              <a:ext cx="4864101" cy="881906"/>
              <a:chOff x="0" y="0"/>
              <a:chExt cx="4864100" cy="881905"/>
            </a:xfrm>
          </p:grpSpPr>
          <p:sp>
            <p:nvSpPr>
              <p:cNvPr id="103" name="Shape 103"/>
              <p:cNvSpPr/>
              <p:nvPr/>
            </p:nvSpPr>
            <p:spPr>
              <a:xfrm>
                <a:off x="0" y="0"/>
                <a:ext cx="1270000" cy="88190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Test</a:t>
                </a:r>
              </a:p>
            </p:txBody>
          </p:sp>
          <p:sp>
            <p:nvSpPr>
              <p:cNvPr id="104" name="Shape 104"/>
              <p:cNvSpPr/>
              <p:nvPr/>
            </p:nvSpPr>
            <p:spPr>
              <a:xfrm>
                <a:off x="3594100" y="0"/>
                <a:ext cx="1270000" cy="88190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User</a:t>
                </a:r>
              </a:p>
            </p:txBody>
          </p:sp>
        </p:grpSp>
        <p:sp>
          <p:nvSpPr>
            <p:cNvPr id="106" name="Shape 106"/>
            <p:cNvSpPr/>
            <p:nvPr/>
          </p:nvSpPr>
          <p:spPr>
            <a:xfrm>
              <a:off x="2257686" y="0"/>
              <a:ext cx="1270001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B</a:t>
              </a:r>
            </a:p>
          </p:txBody>
        </p:sp>
        <p:sp>
          <p:nvSpPr>
            <p:cNvPr id="107" name="Shape 107"/>
            <p:cNvSpPr/>
            <p:nvPr/>
          </p:nvSpPr>
          <p:spPr>
            <a:xfrm flipV="1">
              <a:off x="1070236" y="923914"/>
              <a:ext cx="1439203" cy="1439203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3229306" y="932895"/>
              <a:ext cx="1439202" cy="1439202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flipV="1">
              <a:off x="1709466" y="2813049"/>
              <a:ext cx="2366441" cy="2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5324736" y="2813050"/>
              <a:ext cx="447938" cy="0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0" y="2813050"/>
              <a:ext cx="447937" cy="0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4" name="Group 128"/>
          <p:cNvGrpSpPr/>
          <p:nvPr/>
        </p:nvGrpSpPr>
        <p:grpSpPr>
          <a:xfrm>
            <a:off x="519098" y="6983871"/>
            <a:ext cx="5772675" cy="2565401"/>
            <a:chOff x="0" y="0"/>
            <a:chExt cx="5772673" cy="2565400"/>
          </a:xfrm>
        </p:grpSpPr>
        <p:grpSp>
          <p:nvGrpSpPr>
            <p:cNvPr id="5" name="Group 126"/>
            <p:cNvGrpSpPr/>
            <p:nvPr/>
          </p:nvGrpSpPr>
          <p:grpSpPr>
            <a:xfrm>
              <a:off x="-1" y="135107"/>
              <a:ext cx="5772675" cy="2295186"/>
              <a:chOff x="0" y="0"/>
              <a:chExt cx="5772673" cy="2295185"/>
            </a:xfrm>
          </p:grpSpPr>
          <p:grpSp>
            <p:nvGrpSpPr>
              <p:cNvPr id="6" name="Group 115"/>
              <p:cNvGrpSpPr/>
              <p:nvPr/>
            </p:nvGrpSpPr>
            <p:grpSpPr>
              <a:xfrm>
                <a:off x="1726818" y="-1"/>
                <a:ext cx="2268238" cy="712436"/>
                <a:chOff x="0" y="0"/>
                <a:chExt cx="2268236" cy="712434"/>
              </a:xfrm>
            </p:grpSpPr>
            <p:sp>
              <p:nvSpPr>
                <p:cNvPr id="113" name="Shape 113"/>
                <p:cNvSpPr/>
                <p:nvPr/>
              </p:nvSpPr>
              <p:spPr>
                <a:xfrm>
                  <a:off x="0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O</a:t>
                  </a:r>
                </a:p>
              </p:txBody>
            </p:sp>
            <p:sp>
              <p:nvSpPr>
                <p:cNvPr id="114" name="Shape 114"/>
                <p:cNvSpPr/>
                <p:nvPr/>
              </p:nvSpPr>
              <p:spPr>
                <a:xfrm>
                  <a:off x="1555342" y="0"/>
                  <a:ext cx="712895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E</a:t>
                  </a:r>
                </a:p>
              </p:txBody>
            </p:sp>
          </p:grpSp>
          <p:grpSp>
            <p:nvGrpSpPr>
              <p:cNvPr id="7" name="Group 124"/>
              <p:cNvGrpSpPr/>
              <p:nvPr/>
            </p:nvGrpSpPr>
            <p:grpSpPr>
              <a:xfrm>
                <a:off x="0" y="602621"/>
                <a:ext cx="5772674" cy="1692565"/>
                <a:chOff x="0" y="1561439"/>
                <a:chExt cx="5772673" cy="1692563"/>
              </a:xfrm>
            </p:grpSpPr>
            <p:grpSp>
              <p:nvGrpSpPr>
                <p:cNvPr id="8" name="Group 118"/>
                <p:cNvGrpSpPr/>
                <p:nvPr/>
              </p:nvGrpSpPr>
              <p:grpSpPr>
                <a:xfrm>
                  <a:off x="460636" y="2372097"/>
                  <a:ext cx="4864101" cy="881906"/>
                  <a:chOff x="0" y="0"/>
                  <a:chExt cx="4864100" cy="881905"/>
                </a:xfrm>
              </p:grpSpPr>
              <p:sp>
                <p:nvSpPr>
                  <p:cNvPr id="116" name="Shape 116"/>
                  <p:cNvSpPr/>
                  <p:nvPr/>
                </p:nvSpPr>
                <p:spPr>
                  <a:xfrm>
                    <a:off x="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Test</a:t>
                    </a:r>
                  </a:p>
                </p:txBody>
              </p:sp>
              <p:sp>
                <p:nvSpPr>
                  <p:cNvPr id="117" name="Shape 117"/>
                  <p:cNvSpPr/>
                  <p:nvPr/>
                </p:nvSpPr>
                <p:spPr>
                  <a:xfrm>
                    <a:off x="359410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User</a:t>
                    </a:r>
                  </a:p>
                </p:txBody>
              </p:sp>
            </p:grpSp>
            <p:sp>
              <p:nvSpPr>
                <p:cNvPr id="119" name="Shape 119"/>
                <p:cNvSpPr/>
                <p:nvPr/>
              </p:nvSpPr>
              <p:spPr>
                <a:xfrm flipV="1">
                  <a:off x="1070236" y="1561439"/>
                  <a:ext cx="798266" cy="814378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20" name="Shape 120"/>
                <p:cNvSpPr/>
                <p:nvPr/>
              </p:nvSpPr>
              <p:spPr>
                <a:xfrm>
                  <a:off x="3862401" y="1561439"/>
                  <a:ext cx="806107" cy="810659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21" name="Shape 121"/>
                <p:cNvSpPr/>
                <p:nvPr/>
              </p:nvSpPr>
              <p:spPr>
                <a:xfrm flipV="1">
                  <a:off x="1709466" y="2813049"/>
                  <a:ext cx="2366441" cy="2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22" name="Shape 122"/>
                <p:cNvSpPr/>
                <p:nvPr/>
              </p:nvSpPr>
              <p:spPr>
                <a:xfrm>
                  <a:off x="5324736" y="2813050"/>
                  <a:ext cx="447938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23" name="Shape 123"/>
                <p:cNvSpPr/>
                <p:nvPr/>
              </p:nvSpPr>
              <p:spPr>
                <a:xfrm>
                  <a:off x="0" y="2813050"/>
                  <a:ext cx="447937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sp>
            <p:nvSpPr>
              <p:cNvPr id="125" name="Shape 125"/>
              <p:cNvSpPr/>
              <p:nvPr/>
            </p:nvSpPr>
            <p:spPr>
              <a:xfrm flipV="1">
                <a:off x="2457184" y="356217"/>
                <a:ext cx="858306" cy="1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127" name="Shape 127"/>
            <p:cNvSpPr/>
            <p:nvPr/>
          </p:nvSpPr>
          <p:spPr>
            <a:xfrm>
              <a:off x="3113101" y="0"/>
              <a:ext cx="2373254" cy="2565400"/>
            </a:xfrm>
            <a:prstGeom prst="roundRect">
              <a:avLst>
                <a:gd name="adj" fmla="val 4807"/>
              </a:avLst>
            </a:prstGeom>
            <a:noFill/>
            <a:ln w="25400" cap="flat">
              <a:solidFill>
                <a:srgbClr val="85888D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9" name="Group 131"/>
          <p:cNvGrpSpPr/>
          <p:nvPr/>
        </p:nvGrpSpPr>
        <p:grpSpPr>
          <a:xfrm>
            <a:off x="6908051" y="4876799"/>
            <a:ext cx="5485910" cy="2908306"/>
            <a:chOff x="-215900" y="-139700"/>
            <a:chExt cx="5485909" cy="2908305"/>
          </a:xfrm>
        </p:grpSpPr>
        <p:sp>
          <p:nvSpPr>
            <p:cNvPr id="130" name="Shape 130"/>
            <p:cNvSpPr/>
            <p:nvPr/>
          </p:nvSpPr>
          <p:spPr>
            <a:xfrm>
              <a:off x="0" y="-1"/>
              <a:ext cx="5054110" cy="23495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l">
                <a:lnSpc>
                  <a:spcPct val="120000"/>
                </a:lnSpc>
                <a:spcBef>
                  <a:spcPts val="3200"/>
                </a:spcBef>
                <a:defRPr sz="1800"/>
              </a:pPr>
              <a:r>
                <a:rPr sz="2100" b="1"/>
                <a:t>e.g. FE</a:t>
              </a:r>
              <a:r>
                <a:rPr sz="2100"/>
                <a:t>: Test can upload Key-Agents and Ciphertext-Agents. User can upload only Ciphertext-Agents.</a:t>
              </a:r>
              <a:br>
                <a:rPr sz="2100"/>
              </a:br>
              <a:r>
                <a:rPr sz="2100"/>
                <a:t/>
              </a:r>
              <a:br>
                <a:rPr sz="2100"/>
              </a:br>
              <a:r>
                <a:rPr sz="2100"/>
                <a:t>In a KA</a:t>
              </a:r>
              <a:r>
                <a:rPr sz="2100" i="1" baseline="-5999"/>
                <a:t>f </a:t>
              </a:r>
              <a:r>
                <a:rPr sz="2100"/>
                <a:t>/</a:t>
              </a:r>
              <a:r>
                <a:rPr sz="2100" baseline="-5999"/>
                <a:t> </a:t>
              </a:r>
              <a:r>
                <a:rPr sz="2100"/>
                <a:t>CA</a:t>
              </a:r>
              <a:r>
                <a:rPr sz="2100" i="1" baseline="-5999"/>
                <a:t>m</a:t>
              </a:r>
              <a:r>
                <a:rPr sz="2100"/>
                <a:t> session, CA</a:t>
              </a:r>
              <a:r>
                <a:rPr sz="2100" i="1" baseline="-5999"/>
                <a:t>m</a:t>
              </a:r>
              <a:r>
                <a:rPr sz="2100"/>
                <a:t> sends </a:t>
              </a:r>
              <a:r>
                <a:rPr sz="2100" i="1"/>
                <a:t>m</a:t>
              </a:r>
              <a:r>
                <a:rPr sz="2100"/>
                <a:t> to KA</a:t>
              </a:r>
              <a:r>
                <a:rPr sz="2100" i="1" baseline="-5999"/>
                <a:t>f</a:t>
              </a:r>
              <a:r>
                <a:rPr sz="2100"/>
                <a:t> who outputs </a:t>
              </a:r>
              <a:r>
                <a:rPr sz="2100" i="1"/>
                <a:t>f</a:t>
              </a:r>
              <a:r>
                <a:rPr sz="2100"/>
                <a:t>(</a:t>
              </a:r>
              <a:r>
                <a:rPr sz="2100" i="1"/>
                <a:t>m</a:t>
              </a:r>
              <a:r>
                <a:rPr sz="2100"/>
                <a:t>).</a:t>
              </a:r>
            </a:p>
          </p:txBody>
        </p:sp>
        <p:pic>
          <p:nvPicPr>
            <p:cNvPr id="129" name="Picture 128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15900" y="-139700"/>
              <a:ext cx="5485910" cy="290830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uild="p" bldLvl="5" animBg="1" advAuto="0"/>
      <p:bldP spid="101" grpId="0" animBg="1" advAuto="0"/>
      <p:bldP spid="4" grpId="0" animBg="1" advAuto="0"/>
      <p:bldP spid="9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xfrm>
            <a:off x="952500" y="-10468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8000" dirty="0" smtClean="0">
                <a:solidFill>
                  <a:srgbClr val="53585F"/>
                </a:solidFill>
              </a:rPr>
              <a:t>The Building Blocks</a:t>
            </a:r>
            <a:endParaRPr sz="8000" dirty="0">
              <a:solidFill>
                <a:srgbClr val="53585F"/>
              </a:solidFill>
            </a:endParaRPr>
          </a:p>
        </p:txBody>
      </p:sp>
      <p:sp>
        <p:nvSpPr>
          <p:cNvPr id="136" name="Shape 136"/>
          <p:cNvSpPr>
            <a:spLocks noGrp="1"/>
          </p:cNvSpPr>
          <p:nvPr>
            <p:ph type="body" idx="1"/>
          </p:nvPr>
        </p:nvSpPr>
        <p:spPr>
          <a:xfrm>
            <a:off x="606527" y="2232397"/>
            <a:ext cx="12212395" cy="7150101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defRPr sz="1800"/>
            </a:pPr>
            <a:r>
              <a:rPr lang="en-US" sz="3200" dirty="0" smtClean="0"/>
              <a:t>An </a:t>
            </a:r>
            <a:r>
              <a:rPr lang="en-US" sz="3200" u="sng" dirty="0" smtClean="0"/>
              <a:t>agent </a:t>
            </a:r>
            <a:r>
              <a:rPr lang="en-US" sz="3200" dirty="0" smtClean="0"/>
              <a:t>is an ITM with separate tapes for input, output, incoming and outgoing communication, randomness and work space. </a:t>
            </a:r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lang="en-US" sz="3200" dirty="0" smtClean="0"/>
              <a:t>A </a:t>
            </a:r>
            <a:r>
              <a:rPr lang="en-US" sz="3200" u="sng" dirty="0" smtClean="0"/>
              <a:t>session </a:t>
            </a:r>
            <a:r>
              <a:rPr lang="en-US" sz="3200" dirty="0" smtClean="0"/>
              <a:t>initializes agents with inputs, executes them together and provides output to user. </a:t>
            </a:r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lang="en-US" sz="3200" dirty="0" smtClean="0"/>
              <a:t>A </a:t>
            </a:r>
            <a:r>
              <a:rPr lang="en-US" sz="3200" u="sng" dirty="0" smtClean="0"/>
              <a:t>schema </a:t>
            </a:r>
            <a:r>
              <a:rPr lang="en-US" sz="3200" dirty="0" smtClean="0"/>
              <a:t>is specified by a f</a:t>
            </a:r>
            <a:r>
              <a:rPr sz="3200" dirty="0" smtClean="0"/>
              <a:t>amily </a:t>
            </a:r>
            <a:r>
              <a:rPr sz="3200" dirty="0"/>
              <a:t>of agents that can be uploaded by Test and by User</a:t>
            </a:r>
            <a:br>
              <a:rPr sz="3200" dirty="0"/>
            </a:br>
            <a:r>
              <a:rPr sz="3200" dirty="0"/>
              <a:t/>
            </a:r>
            <a:br>
              <a:rPr sz="3200" dirty="0"/>
            </a:br>
            <a:r>
              <a:rPr sz="3200" dirty="0"/>
              <a:t>           </a:t>
            </a:r>
            <a:r>
              <a:rPr sz="3200" dirty="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 dirty="0"/>
              <a:t> = (P</a:t>
            </a:r>
            <a:r>
              <a:rPr sz="3200" baseline="-5999" dirty="0"/>
              <a:t>auth</a:t>
            </a:r>
            <a:r>
              <a:rPr sz="3200" dirty="0"/>
              <a:t>,P</a:t>
            </a:r>
            <a:r>
              <a:rPr sz="3200" baseline="-5999" dirty="0"/>
              <a:t>user</a:t>
            </a:r>
            <a:r>
              <a:rPr sz="3200" dirty="0"/>
              <a:t>), </a:t>
            </a:r>
            <a:br>
              <a:rPr sz="3200" dirty="0"/>
            </a:br>
            <a:r>
              <a:rPr sz="3200" dirty="0"/>
              <a:t/>
            </a:r>
            <a:br>
              <a:rPr sz="3200" dirty="0"/>
            </a:br>
            <a:r>
              <a:rPr sz="3200" dirty="0"/>
              <a:t>where P</a:t>
            </a:r>
            <a:r>
              <a:rPr sz="3200" baseline="-5999" dirty="0"/>
              <a:t>test</a:t>
            </a:r>
            <a:r>
              <a:rPr sz="3200" dirty="0"/>
              <a:t>=P</a:t>
            </a:r>
            <a:r>
              <a:rPr sz="3200" baseline="-5999" dirty="0"/>
              <a:t>auth</a:t>
            </a:r>
            <a:r>
              <a:rPr sz="3200" dirty="0"/>
              <a:t> ∪ P</a:t>
            </a:r>
            <a:r>
              <a:rPr sz="3200" baseline="-5999" dirty="0"/>
              <a:t>user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build="p" bldLvl="5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Examples</a:t>
            </a:r>
          </a:p>
        </p:txBody>
      </p:sp>
      <p:sp>
        <p:nvSpPr>
          <p:cNvPr id="226" name="Shape 226"/>
          <p:cNvSpPr>
            <a:spLocks noGrp="1"/>
          </p:cNvSpPr>
          <p:nvPr>
            <p:ph type="body" idx="1"/>
          </p:nvPr>
        </p:nvSpPr>
        <p:spPr>
          <a:xfrm>
            <a:off x="241762" y="2603500"/>
            <a:ext cx="12521276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Functional Encryption (non-function-hiding) schema, </a:t>
            </a:r>
            <a:r>
              <a:rPr sz="360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600" baseline="-5999"/>
              <a:t>FE</a:t>
            </a:r>
            <a:endParaRPr sz="3600"/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u="sng">
                <a:solidFill>
                  <a:srgbClr val="53585F"/>
                </a:solidFill>
              </a:rPr>
              <a:t>Agents</a:t>
            </a:r>
            <a:r>
              <a:rPr sz="3200">
                <a:solidFill>
                  <a:srgbClr val="53585F"/>
                </a:solidFill>
              </a:rPr>
              <a:t>: Ciphertext Agents </a:t>
            </a:r>
            <a:r>
              <a:rPr sz="3200" i="1">
                <a:solidFill>
                  <a:srgbClr val="53585F"/>
                </a:solidFill>
              </a:rPr>
              <a:t>CA</a:t>
            </a:r>
            <a:r>
              <a:rPr sz="3200" i="1" baseline="-5999">
                <a:solidFill>
                  <a:srgbClr val="53585F"/>
                </a:solidFill>
              </a:rPr>
              <a:t>m</a:t>
            </a:r>
            <a:r>
              <a:rPr sz="3200">
                <a:solidFill>
                  <a:srgbClr val="53585F"/>
                </a:solidFill>
              </a:rPr>
              <a:t> and Key Agents </a:t>
            </a:r>
            <a:r>
              <a:rPr sz="3200" i="1">
                <a:solidFill>
                  <a:srgbClr val="53585F"/>
                </a:solidFill>
              </a:rPr>
              <a:t>KA</a:t>
            </a:r>
            <a:r>
              <a:rPr sz="3200" i="1" baseline="-5999">
                <a:solidFill>
                  <a:srgbClr val="53585F"/>
                </a:solidFill>
              </a:rPr>
              <a:t>f</a:t>
            </a:r>
            <a:r>
              <a:rPr sz="3200">
                <a:solidFill>
                  <a:srgbClr val="53585F"/>
                </a:solidFill>
              </a:rPr>
              <a:t>. </a:t>
            </a:r>
            <a:br>
              <a:rPr sz="3200">
                <a:solidFill>
                  <a:srgbClr val="53585F"/>
                </a:solidFill>
              </a:rPr>
            </a:br>
            <a:r>
              <a:rPr sz="3200">
                <a:solidFill>
                  <a:srgbClr val="53585F"/>
                </a:solidFill>
              </a:rPr>
              <a:t>              Puser = { </a:t>
            </a:r>
            <a:r>
              <a:rPr sz="3200" i="1">
                <a:solidFill>
                  <a:srgbClr val="53585F"/>
                </a:solidFill>
              </a:rPr>
              <a:t>CA</a:t>
            </a:r>
            <a:r>
              <a:rPr sz="3200" i="1" baseline="-5999">
                <a:solidFill>
                  <a:srgbClr val="53585F"/>
                </a:solidFill>
              </a:rPr>
              <a:t>m</a:t>
            </a:r>
            <a:r>
              <a:rPr sz="3200" i="1">
                <a:solidFill>
                  <a:srgbClr val="53585F"/>
                </a:solidFill>
              </a:rPr>
              <a:t>| m</a:t>
            </a:r>
            <a:r>
              <a:rPr sz="3200">
                <a:solidFill>
                  <a:srgbClr val="53585F"/>
                </a:solidFill>
              </a:rPr>
              <a:t> } and Pauth = { </a:t>
            </a:r>
            <a:r>
              <a:rPr sz="3200" i="1">
                <a:solidFill>
                  <a:srgbClr val="53585F"/>
                </a:solidFill>
              </a:rPr>
              <a:t>KA</a:t>
            </a:r>
            <a:r>
              <a:rPr sz="3200" i="1" baseline="-5999">
                <a:solidFill>
                  <a:srgbClr val="53585F"/>
                </a:solidFill>
              </a:rPr>
              <a:t>f</a:t>
            </a:r>
            <a:r>
              <a:rPr sz="3200" i="1">
                <a:solidFill>
                  <a:srgbClr val="53585F"/>
                </a:solidFill>
              </a:rPr>
              <a:t>| f</a:t>
            </a:r>
            <a:r>
              <a:rPr sz="3200">
                <a:solidFill>
                  <a:srgbClr val="53585F"/>
                </a:solidFill>
              </a:rPr>
              <a:t> }.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u="sng">
                <a:solidFill>
                  <a:srgbClr val="53585F"/>
                </a:solidFill>
              </a:rPr>
              <a:t>Session</a:t>
            </a:r>
            <a:r>
              <a:rPr sz="3200">
                <a:solidFill>
                  <a:srgbClr val="53585F"/>
                </a:solidFill>
              </a:rPr>
              <a:t>: </a:t>
            </a:r>
            <a:r>
              <a:rPr sz="3200" i="1">
                <a:solidFill>
                  <a:srgbClr val="53585F"/>
                </a:solidFill>
              </a:rPr>
              <a:t>CA</a:t>
            </a:r>
            <a:r>
              <a:rPr sz="3200" i="1" baseline="-5999">
                <a:solidFill>
                  <a:srgbClr val="53585F"/>
                </a:solidFill>
              </a:rPr>
              <a:t>m</a:t>
            </a:r>
            <a:r>
              <a:rPr sz="3200">
                <a:solidFill>
                  <a:srgbClr val="53585F"/>
                </a:solidFill>
              </a:rPr>
              <a:t> sends </a:t>
            </a:r>
            <a:r>
              <a:rPr sz="3200" i="1">
                <a:solidFill>
                  <a:srgbClr val="53585F"/>
                </a:solidFill>
              </a:rPr>
              <a:t>m</a:t>
            </a:r>
            <a:r>
              <a:rPr sz="3200">
                <a:solidFill>
                  <a:srgbClr val="53585F"/>
                </a:solidFill>
              </a:rPr>
              <a:t> to peer. </a:t>
            </a:r>
            <a:r>
              <a:rPr sz="3200" i="1">
                <a:solidFill>
                  <a:srgbClr val="53585F"/>
                </a:solidFill>
              </a:rPr>
              <a:t>KA</a:t>
            </a:r>
            <a:r>
              <a:rPr sz="3200" i="1" baseline="-5999">
                <a:solidFill>
                  <a:srgbClr val="53585F"/>
                </a:solidFill>
              </a:rPr>
              <a:t>f</a:t>
            </a:r>
            <a:r>
              <a:rPr sz="3200" i="1">
                <a:solidFill>
                  <a:srgbClr val="53585F"/>
                </a:solidFill>
              </a:rPr>
              <a:t> </a:t>
            </a:r>
            <a:r>
              <a:rPr sz="3200">
                <a:solidFill>
                  <a:srgbClr val="53585F"/>
                </a:solidFill>
              </a:rPr>
              <a:t>accepts </a:t>
            </a:r>
            <a:r>
              <a:rPr sz="3200" i="1">
                <a:solidFill>
                  <a:srgbClr val="53585F"/>
                </a:solidFill>
              </a:rPr>
              <a:t>m</a:t>
            </a:r>
            <a:r>
              <a:rPr sz="3200">
                <a:solidFill>
                  <a:srgbClr val="53585F"/>
                </a:solidFill>
              </a:rPr>
              <a:t>  from peer and </a:t>
            </a:r>
            <a:r>
              <a:rPr sz="3200" u="sng">
                <a:solidFill>
                  <a:srgbClr val="53585F"/>
                </a:solidFill>
              </a:rPr>
              <a:t>outputs</a:t>
            </a:r>
            <a:r>
              <a:rPr sz="3200">
                <a:solidFill>
                  <a:srgbClr val="53585F"/>
                </a:solidFill>
              </a:rPr>
              <a:t> </a:t>
            </a:r>
            <a:r>
              <a:rPr sz="3200" i="1">
                <a:solidFill>
                  <a:srgbClr val="53585F"/>
                </a:solidFill>
              </a:rPr>
              <a:t>f</a:t>
            </a:r>
            <a:r>
              <a:rPr sz="3200">
                <a:solidFill>
                  <a:srgbClr val="53585F"/>
                </a:solidFill>
              </a:rPr>
              <a:t>(</a:t>
            </a:r>
            <a:r>
              <a:rPr sz="3200" i="1">
                <a:solidFill>
                  <a:srgbClr val="53585F"/>
                </a:solidFill>
              </a:rPr>
              <a:t>m</a:t>
            </a:r>
            <a:r>
              <a:rPr sz="3200">
                <a:solidFill>
                  <a:srgbClr val="53585F"/>
                </a:solidFill>
              </a:rPr>
              <a:t>). If </a:t>
            </a:r>
            <a:r>
              <a:rPr sz="3200" i="1">
                <a:solidFill>
                  <a:srgbClr val="53585F"/>
                </a:solidFill>
              </a:rPr>
              <a:t>KA</a:t>
            </a:r>
            <a:r>
              <a:rPr sz="3200" i="1" baseline="-5999">
                <a:solidFill>
                  <a:srgbClr val="53585F"/>
                </a:solidFill>
              </a:rPr>
              <a:t>f  </a:t>
            </a:r>
            <a:r>
              <a:rPr sz="3200">
                <a:solidFill>
                  <a:srgbClr val="53585F"/>
                </a:solidFill>
              </a:rPr>
              <a:t>invoked with input, it outputs </a:t>
            </a:r>
            <a:r>
              <a:rPr sz="3200" i="1">
                <a:solidFill>
                  <a:srgbClr val="53585F"/>
                </a:solidFill>
              </a:rPr>
              <a:t>f</a:t>
            </a:r>
            <a:r>
              <a:rPr sz="3200">
                <a:solidFill>
                  <a:srgbClr val="53585F"/>
                </a:solidFill>
              </a:rPr>
              <a:t>.</a:t>
            </a:r>
          </a:p>
          <a:p>
            <a:pPr lvl="0">
              <a:defRPr sz="1800"/>
            </a:pPr>
            <a:r>
              <a:rPr sz="3600"/>
              <a:t>Obfuscation schema, </a:t>
            </a:r>
            <a:r>
              <a:rPr sz="360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600" baseline="-5999"/>
              <a:t>Obf</a:t>
            </a:r>
            <a:endParaRPr sz="3600"/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u="sng">
                <a:solidFill>
                  <a:srgbClr val="53585F"/>
                </a:solidFill>
              </a:rPr>
              <a:t>Agents</a:t>
            </a:r>
            <a:r>
              <a:rPr sz="3200">
                <a:solidFill>
                  <a:srgbClr val="53585F"/>
                </a:solidFill>
              </a:rPr>
              <a:t>: </a:t>
            </a:r>
            <a:r>
              <a:rPr sz="3200" i="1">
                <a:solidFill>
                  <a:srgbClr val="53585F"/>
                </a:solidFill>
              </a:rPr>
              <a:t>OA</a:t>
            </a:r>
            <a:r>
              <a:rPr sz="3200" i="1" baseline="-5999">
                <a:solidFill>
                  <a:srgbClr val="53585F"/>
                </a:solidFill>
              </a:rPr>
              <a:t>π</a:t>
            </a:r>
            <a:r>
              <a:rPr sz="3200">
                <a:solidFill>
                  <a:srgbClr val="53585F"/>
                </a:solidFill>
              </a:rPr>
              <a:t>. Puser = { </a:t>
            </a:r>
            <a:r>
              <a:rPr sz="3200" i="1">
                <a:solidFill>
                  <a:srgbClr val="53585F"/>
                </a:solidFill>
              </a:rPr>
              <a:t>OA</a:t>
            </a:r>
            <a:r>
              <a:rPr sz="3200" i="1" baseline="-5999">
                <a:solidFill>
                  <a:srgbClr val="53585F"/>
                </a:solidFill>
              </a:rPr>
              <a:t>π</a:t>
            </a:r>
            <a:r>
              <a:rPr sz="3200" i="1">
                <a:solidFill>
                  <a:srgbClr val="53585F"/>
                </a:solidFill>
              </a:rPr>
              <a:t>| π</a:t>
            </a:r>
            <a:r>
              <a:rPr sz="3200">
                <a:solidFill>
                  <a:srgbClr val="53585F"/>
                </a:solidFill>
              </a:rPr>
              <a:t> } and Pauth = { }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u="sng">
                <a:solidFill>
                  <a:srgbClr val="53585F"/>
                </a:solidFill>
              </a:rPr>
              <a:t>Session</a:t>
            </a:r>
            <a:r>
              <a:rPr sz="3200">
                <a:solidFill>
                  <a:srgbClr val="53585F"/>
                </a:solidFill>
              </a:rPr>
              <a:t>: </a:t>
            </a:r>
            <a:r>
              <a:rPr sz="3200" i="1">
                <a:solidFill>
                  <a:srgbClr val="53585F"/>
                </a:solidFill>
              </a:rPr>
              <a:t>OA</a:t>
            </a:r>
            <a:r>
              <a:rPr sz="3200" i="1" baseline="-5999">
                <a:solidFill>
                  <a:srgbClr val="53585F"/>
                </a:solidFill>
              </a:rPr>
              <a:t>π</a:t>
            </a:r>
            <a:r>
              <a:rPr sz="3200">
                <a:solidFill>
                  <a:srgbClr val="53585F"/>
                </a:solidFill>
              </a:rPr>
              <a:t> accepts an input </a:t>
            </a:r>
            <a:r>
              <a:rPr sz="3200" i="1">
                <a:solidFill>
                  <a:srgbClr val="53585F"/>
                </a:solidFill>
              </a:rPr>
              <a:t>x</a:t>
            </a:r>
            <a:r>
              <a:rPr sz="3200">
                <a:solidFill>
                  <a:srgbClr val="53585F"/>
                </a:solidFill>
              </a:rPr>
              <a:t> and </a:t>
            </a:r>
            <a:r>
              <a:rPr sz="3200" u="sng">
                <a:solidFill>
                  <a:srgbClr val="53585F"/>
                </a:solidFill>
              </a:rPr>
              <a:t>outputs</a:t>
            </a:r>
            <a:r>
              <a:rPr sz="3200">
                <a:solidFill>
                  <a:srgbClr val="53585F"/>
                </a:solidFill>
              </a:rPr>
              <a:t> </a:t>
            </a:r>
            <a:r>
              <a:rPr sz="3200" i="1">
                <a:solidFill>
                  <a:srgbClr val="53585F"/>
                </a:solidFill>
              </a:rPr>
              <a:t>π</a:t>
            </a:r>
            <a:r>
              <a:rPr sz="3200">
                <a:solidFill>
                  <a:srgbClr val="53585F"/>
                </a:solidFill>
              </a:rPr>
              <a:t>(</a:t>
            </a:r>
            <a:r>
              <a:rPr sz="3200" i="1">
                <a:solidFill>
                  <a:srgbClr val="53585F"/>
                </a:solidFill>
              </a:rPr>
              <a:t>x</a:t>
            </a:r>
            <a:r>
              <a:rPr sz="3200">
                <a:solidFill>
                  <a:srgbClr val="53585F"/>
                </a:solidFill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 dirty="0">
                <a:solidFill>
                  <a:srgbClr val="53585F"/>
                </a:solidFill>
              </a:rPr>
              <a:t>IND-PRE Security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1"/>
          </p:nvPr>
        </p:nvSpPr>
        <p:spPr>
          <a:xfrm>
            <a:off x="6502400" y="2232397"/>
            <a:ext cx="6316522" cy="4866769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spcBef>
                <a:spcPts val="4100"/>
              </a:spcBef>
              <a:defRPr sz="1800"/>
            </a:pPr>
            <a:r>
              <a:rPr sz="2800"/>
              <a:t>Test is </a:t>
            </a:r>
            <a:r>
              <a:rPr sz="2800" b="1" u="sng">
                <a:solidFill>
                  <a:srgbClr val="424242"/>
                </a:solidFill>
              </a:rPr>
              <a:t>hiding w.r.t.  </a:t>
            </a:r>
            <a:r>
              <a:rPr sz="2800" u="sng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  </a:t>
            </a:r>
            <a:r>
              <a:rPr sz="2800"/>
              <a:t>if no User in IDEAL can distinguish between b=0 and b=1</a:t>
            </a:r>
          </a:p>
          <a:p>
            <a:pPr marL="345722" lvl="0" indent="-345722">
              <a:lnSpc>
                <a:spcPct val="120000"/>
              </a:lnSpc>
              <a:spcBef>
                <a:spcPts val="4100"/>
              </a:spcBef>
              <a:defRPr sz="1800"/>
            </a:pPr>
            <a:r>
              <a:rPr sz="2800"/>
              <a:t>Test is </a:t>
            </a:r>
            <a:r>
              <a:rPr sz="2800" b="1" u="sng">
                <a:solidFill>
                  <a:srgbClr val="424242"/>
                </a:solidFill>
              </a:rPr>
              <a:t>hiding w.r.t.  O</a:t>
            </a:r>
            <a:r>
              <a:rPr sz="2800"/>
              <a:t>  if no Adv in REAL can distinguish between b=0 and b=1</a:t>
            </a:r>
          </a:p>
        </p:txBody>
      </p:sp>
      <p:grpSp>
        <p:nvGrpSpPr>
          <p:cNvPr id="2" name="Group 162"/>
          <p:cNvGrpSpPr/>
          <p:nvPr/>
        </p:nvGrpSpPr>
        <p:grpSpPr>
          <a:xfrm>
            <a:off x="519099" y="2486397"/>
            <a:ext cx="5772674" cy="3254003"/>
            <a:chOff x="0" y="0"/>
            <a:chExt cx="5772673" cy="3254002"/>
          </a:xfrm>
        </p:grpSpPr>
        <p:grpSp>
          <p:nvGrpSpPr>
            <p:cNvPr id="3" name="Group 155"/>
            <p:cNvGrpSpPr/>
            <p:nvPr/>
          </p:nvGrpSpPr>
          <p:grpSpPr>
            <a:xfrm>
              <a:off x="460636" y="2372097"/>
              <a:ext cx="4864101" cy="881906"/>
              <a:chOff x="0" y="0"/>
              <a:chExt cx="4864100" cy="881905"/>
            </a:xfrm>
          </p:grpSpPr>
          <p:sp>
            <p:nvSpPr>
              <p:cNvPr id="153" name="Shape 153"/>
              <p:cNvSpPr/>
              <p:nvPr/>
            </p:nvSpPr>
            <p:spPr>
              <a:xfrm>
                <a:off x="0" y="0"/>
                <a:ext cx="1270000" cy="88190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Test</a:t>
                </a:r>
              </a:p>
            </p:txBody>
          </p:sp>
          <p:sp>
            <p:nvSpPr>
              <p:cNvPr id="154" name="Shape 154"/>
              <p:cNvSpPr/>
              <p:nvPr/>
            </p:nvSpPr>
            <p:spPr>
              <a:xfrm>
                <a:off x="3594100" y="0"/>
                <a:ext cx="1270000" cy="88190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User</a:t>
                </a:r>
              </a:p>
            </p:txBody>
          </p:sp>
        </p:grpSp>
        <p:sp>
          <p:nvSpPr>
            <p:cNvPr id="156" name="Shape 156"/>
            <p:cNvSpPr/>
            <p:nvPr/>
          </p:nvSpPr>
          <p:spPr>
            <a:xfrm>
              <a:off x="2257686" y="0"/>
              <a:ext cx="1270001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B</a:t>
              </a:r>
              <a:r>
                <a:rPr sz="2400" baseline="-5999"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</a:p>
          </p:txBody>
        </p:sp>
        <p:sp>
          <p:nvSpPr>
            <p:cNvPr id="157" name="Shape 157"/>
            <p:cNvSpPr/>
            <p:nvPr/>
          </p:nvSpPr>
          <p:spPr>
            <a:xfrm flipV="1">
              <a:off x="1070236" y="923914"/>
              <a:ext cx="1439203" cy="1439203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3229306" y="932895"/>
              <a:ext cx="1439202" cy="1439202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 flipV="1">
              <a:off x="1709466" y="2813049"/>
              <a:ext cx="2366441" cy="2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5324736" y="2813050"/>
              <a:ext cx="447938" cy="0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0" y="2813050"/>
              <a:ext cx="447937" cy="0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4" name="Group 178"/>
          <p:cNvGrpSpPr/>
          <p:nvPr/>
        </p:nvGrpSpPr>
        <p:grpSpPr>
          <a:xfrm>
            <a:off x="519098" y="6983871"/>
            <a:ext cx="5772675" cy="2565401"/>
            <a:chOff x="0" y="0"/>
            <a:chExt cx="5772673" cy="2565400"/>
          </a:xfrm>
        </p:grpSpPr>
        <p:grpSp>
          <p:nvGrpSpPr>
            <p:cNvPr id="5" name="Group 176"/>
            <p:cNvGrpSpPr/>
            <p:nvPr/>
          </p:nvGrpSpPr>
          <p:grpSpPr>
            <a:xfrm>
              <a:off x="-1" y="135107"/>
              <a:ext cx="5772675" cy="2295186"/>
              <a:chOff x="0" y="0"/>
              <a:chExt cx="5772673" cy="2295185"/>
            </a:xfrm>
          </p:grpSpPr>
          <p:grpSp>
            <p:nvGrpSpPr>
              <p:cNvPr id="6" name="Group 165"/>
              <p:cNvGrpSpPr/>
              <p:nvPr/>
            </p:nvGrpSpPr>
            <p:grpSpPr>
              <a:xfrm>
                <a:off x="1726818" y="-1"/>
                <a:ext cx="2268238" cy="712436"/>
                <a:chOff x="0" y="0"/>
                <a:chExt cx="2268236" cy="712434"/>
              </a:xfrm>
            </p:grpSpPr>
            <p:sp>
              <p:nvSpPr>
                <p:cNvPr id="163" name="Shape 163"/>
                <p:cNvSpPr/>
                <p:nvPr/>
              </p:nvSpPr>
              <p:spPr>
                <a:xfrm>
                  <a:off x="0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O</a:t>
                  </a:r>
                </a:p>
              </p:txBody>
            </p:sp>
            <p:sp>
              <p:nvSpPr>
                <p:cNvPr id="164" name="Shape 164"/>
                <p:cNvSpPr/>
                <p:nvPr/>
              </p:nvSpPr>
              <p:spPr>
                <a:xfrm>
                  <a:off x="1555342" y="0"/>
                  <a:ext cx="712895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E</a:t>
                  </a:r>
                </a:p>
              </p:txBody>
            </p:sp>
          </p:grpSp>
          <p:grpSp>
            <p:nvGrpSpPr>
              <p:cNvPr id="7" name="Group 174"/>
              <p:cNvGrpSpPr/>
              <p:nvPr/>
            </p:nvGrpSpPr>
            <p:grpSpPr>
              <a:xfrm>
                <a:off x="0" y="602621"/>
                <a:ext cx="5772674" cy="1692565"/>
                <a:chOff x="0" y="1561439"/>
                <a:chExt cx="5772673" cy="1692563"/>
              </a:xfrm>
            </p:grpSpPr>
            <p:grpSp>
              <p:nvGrpSpPr>
                <p:cNvPr id="8" name="Group 168"/>
                <p:cNvGrpSpPr/>
                <p:nvPr/>
              </p:nvGrpSpPr>
              <p:grpSpPr>
                <a:xfrm>
                  <a:off x="460636" y="2372097"/>
                  <a:ext cx="4864101" cy="881906"/>
                  <a:chOff x="0" y="0"/>
                  <a:chExt cx="4864100" cy="881905"/>
                </a:xfrm>
              </p:grpSpPr>
              <p:sp>
                <p:nvSpPr>
                  <p:cNvPr id="166" name="Shape 166"/>
                  <p:cNvSpPr/>
                  <p:nvPr/>
                </p:nvSpPr>
                <p:spPr>
                  <a:xfrm>
                    <a:off x="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Test</a:t>
                    </a:r>
                  </a:p>
                </p:txBody>
              </p:sp>
              <p:sp>
                <p:nvSpPr>
                  <p:cNvPr id="167" name="Shape 167"/>
                  <p:cNvSpPr/>
                  <p:nvPr/>
                </p:nvSpPr>
                <p:spPr>
                  <a:xfrm>
                    <a:off x="359410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User</a:t>
                    </a:r>
                  </a:p>
                </p:txBody>
              </p:sp>
            </p:grpSp>
            <p:sp>
              <p:nvSpPr>
                <p:cNvPr id="169" name="Shape 169"/>
                <p:cNvSpPr/>
                <p:nvPr/>
              </p:nvSpPr>
              <p:spPr>
                <a:xfrm flipV="1">
                  <a:off x="1070236" y="1561439"/>
                  <a:ext cx="798266" cy="814378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70" name="Shape 170"/>
                <p:cNvSpPr/>
                <p:nvPr/>
              </p:nvSpPr>
              <p:spPr>
                <a:xfrm>
                  <a:off x="3862401" y="1561439"/>
                  <a:ext cx="806107" cy="810659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71" name="Shape 171"/>
                <p:cNvSpPr/>
                <p:nvPr/>
              </p:nvSpPr>
              <p:spPr>
                <a:xfrm flipV="1">
                  <a:off x="1709466" y="2813049"/>
                  <a:ext cx="2366441" cy="2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72" name="Shape 172"/>
                <p:cNvSpPr/>
                <p:nvPr/>
              </p:nvSpPr>
              <p:spPr>
                <a:xfrm>
                  <a:off x="5324736" y="2813050"/>
                  <a:ext cx="447938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173" name="Shape 173"/>
                <p:cNvSpPr/>
                <p:nvPr/>
              </p:nvSpPr>
              <p:spPr>
                <a:xfrm>
                  <a:off x="0" y="2813050"/>
                  <a:ext cx="447937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sp>
            <p:nvSpPr>
              <p:cNvPr id="175" name="Shape 175"/>
              <p:cNvSpPr/>
              <p:nvPr/>
            </p:nvSpPr>
            <p:spPr>
              <a:xfrm flipV="1">
                <a:off x="2457184" y="356217"/>
                <a:ext cx="858306" cy="1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177" name="Shape 177"/>
            <p:cNvSpPr/>
            <p:nvPr/>
          </p:nvSpPr>
          <p:spPr>
            <a:xfrm>
              <a:off x="3113101" y="0"/>
              <a:ext cx="2373254" cy="2565400"/>
            </a:xfrm>
            <a:prstGeom prst="roundRect">
              <a:avLst>
                <a:gd name="adj" fmla="val 4807"/>
              </a:avLst>
            </a:prstGeom>
            <a:noFill/>
            <a:ln w="25400" cap="flat">
              <a:solidFill>
                <a:srgbClr val="85888D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sp>
        <p:nvSpPr>
          <p:cNvPr id="179" name="Shape 179"/>
          <p:cNvSpPr/>
          <p:nvPr/>
        </p:nvSpPr>
        <p:spPr>
          <a:xfrm>
            <a:off x="519099" y="4876799"/>
            <a:ext cx="30053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grpSp>
        <p:nvGrpSpPr>
          <p:cNvPr id="9" name="Group 185"/>
          <p:cNvGrpSpPr/>
          <p:nvPr/>
        </p:nvGrpSpPr>
        <p:grpSpPr>
          <a:xfrm>
            <a:off x="2228565" y="6958471"/>
            <a:ext cx="3776889" cy="2578101"/>
            <a:chOff x="0" y="0"/>
            <a:chExt cx="3776887" cy="2578100"/>
          </a:xfrm>
        </p:grpSpPr>
        <p:grpSp>
          <p:nvGrpSpPr>
            <p:cNvPr id="10" name="Group 182"/>
            <p:cNvGrpSpPr/>
            <p:nvPr/>
          </p:nvGrpSpPr>
          <p:grpSpPr>
            <a:xfrm>
              <a:off x="1403634" y="-1"/>
              <a:ext cx="2373254" cy="2578101"/>
              <a:chOff x="0" y="0"/>
              <a:chExt cx="2373253" cy="2578100"/>
            </a:xfrm>
          </p:grpSpPr>
          <p:sp>
            <p:nvSpPr>
              <p:cNvPr id="180" name="Shape 180"/>
              <p:cNvSpPr/>
              <p:nvPr/>
            </p:nvSpPr>
            <p:spPr>
              <a:xfrm>
                <a:off x="0" y="12700"/>
                <a:ext cx="2373254" cy="2565400"/>
              </a:xfrm>
              <a:prstGeom prst="roundRect">
                <a:avLst>
                  <a:gd name="adj" fmla="val 4807"/>
                </a:avLst>
              </a:prstGeom>
              <a:solidFill>
                <a:srgbClr val="FFFFFF">
                  <a:alpha val="87396"/>
                </a:srgbClr>
              </a:solidFill>
              <a:ln w="25400" cap="flat">
                <a:solidFill>
                  <a:srgbClr val="53585F">
                    <a:alpha val="87396"/>
                  </a:srgb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DCDEE0"/>
                    </a:solidFill>
                  </a:defRPr>
                </a:pPr>
                <a:endParaRPr/>
              </a:p>
            </p:txBody>
          </p:sp>
          <p:sp>
            <p:nvSpPr>
              <p:cNvPr id="181" name="Shape 181"/>
              <p:cNvSpPr/>
              <p:nvPr/>
            </p:nvSpPr>
            <p:spPr>
              <a:xfrm>
                <a:off x="858509" y="-1"/>
                <a:ext cx="656235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Adv</a:t>
                </a:r>
              </a:p>
            </p:txBody>
          </p:sp>
        </p:grpSp>
        <p:sp>
          <p:nvSpPr>
            <p:cNvPr id="183" name="Shape 183"/>
            <p:cNvSpPr/>
            <p:nvPr/>
          </p:nvSpPr>
          <p:spPr>
            <a:xfrm>
              <a:off x="747718" y="516725"/>
              <a:ext cx="643217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0" y="2014739"/>
              <a:ext cx="1403635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sp>
        <p:nvSpPr>
          <p:cNvPr id="186" name="Shape 186"/>
          <p:cNvSpPr/>
          <p:nvPr/>
        </p:nvSpPr>
        <p:spPr>
          <a:xfrm>
            <a:off x="6502400" y="7665590"/>
            <a:ext cx="6316522" cy="1599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45722" lvl="0" indent="-345722" algn="l">
              <a:lnSpc>
                <a:spcPct val="120000"/>
              </a:lnSpc>
              <a:spcBef>
                <a:spcPts val="3200"/>
              </a:spcBef>
              <a:buSzPct val="75000"/>
              <a:buChar char="•"/>
              <a:defRPr sz="1800"/>
            </a:pPr>
            <a:r>
              <a:rPr sz="2800"/>
              <a:t>(O,E) is </a:t>
            </a:r>
            <a:r>
              <a:rPr sz="2800" b="1" u="sng">
                <a:solidFill>
                  <a:srgbClr val="424242"/>
                </a:solidFill>
              </a:rPr>
              <a:t>IND-PRE secure</a:t>
            </a:r>
            <a:r>
              <a:rPr sz="2800"/>
              <a:t> for </a:t>
            </a: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Σ </a:t>
            </a:r>
            <a:r>
              <a:rPr sz="2800"/>
              <a:t>if </a:t>
            </a:r>
            <a:br>
              <a:rPr sz="2800"/>
            </a:br>
            <a:r>
              <a:rPr sz="2800"/>
              <a:t>        Test hiding w.r.t </a:t>
            </a: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b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</a:b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             </a:t>
            </a:r>
            <a:r>
              <a:rPr sz="2800"/>
              <a:t>⇒ Test hiding w.r.t 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build="p" bldLvl="5" animBg="1" advAuto="0"/>
      <p:bldP spid="4" grpId="0" animBg="1" advAuto="0"/>
      <p:bldP spid="9" grpId="0" animBg="1" advAuto="0"/>
      <p:bldP spid="186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979735" y="0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 dirty="0">
                <a:solidFill>
                  <a:srgbClr val="53585F"/>
                </a:solidFill>
              </a:rPr>
              <a:t>IND-PRE Security</a:t>
            </a:r>
          </a:p>
        </p:txBody>
      </p:sp>
      <p:sp>
        <p:nvSpPr>
          <p:cNvPr id="191" name="Shape 191"/>
          <p:cNvSpPr>
            <a:spLocks noGrp="1"/>
          </p:cNvSpPr>
          <p:nvPr>
            <p:ph type="body" idx="1"/>
          </p:nvPr>
        </p:nvSpPr>
        <p:spPr>
          <a:xfrm>
            <a:off x="6502400" y="4886832"/>
            <a:ext cx="6316522" cy="2944584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defRPr sz="1800"/>
            </a:pPr>
            <a:r>
              <a:rPr sz="2800" dirty="0"/>
              <a:t>Correctness</a:t>
            </a:r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sz="2800" dirty="0"/>
              <a:t>Efficiency: Running times of the two systems are polynomially </a:t>
            </a:r>
            <a:r>
              <a:rPr sz="2800" dirty="0" smtClean="0"/>
              <a:t>related</a:t>
            </a:r>
            <a:endParaRPr sz="2800" dirty="0"/>
          </a:p>
        </p:txBody>
      </p:sp>
      <p:grpSp>
        <p:nvGrpSpPr>
          <p:cNvPr id="2" name="Group 201"/>
          <p:cNvGrpSpPr/>
          <p:nvPr/>
        </p:nvGrpSpPr>
        <p:grpSpPr>
          <a:xfrm>
            <a:off x="519099" y="2486397"/>
            <a:ext cx="5772674" cy="3254003"/>
            <a:chOff x="0" y="0"/>
            <a:chExt cx="5772673" cy="3254002"/>
          </a:xfrm>
        </p:grpSpPr>
        <p:grpSp>
          <p:nvGrpSpPr>
            <p:cNvPr id="3" name="Group 194"/>
            <p:cNvGrpSpPr/>
            <p:nvPr/>
          </p:nvGrpSpPr>
          <p:grpSpPr>
            <a:xfrm>
              <a:off x="460636" y="2372097"/>
              <a:ext cx="4864101" cy="881906"/>
              <a:chOff x="0" y="0"/>
              <a:chExt cx="4864100" cy="881905"/>
            </a:xfrm>
          </p:grpSpPr>
          <p:sp>
            <p:nvSpPr>
              <p:cNvPr id="192" name="Shape 192"/>
              <p:cNvSpPr/>
              <p:nvPr/>
            </p:nvSpPr>
            <p:spPr>
              <a:xfrm>
                <a:off x="0" y="0"/>
                <a:ext cx="1270000" cy="88190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Test</a:t>
                </a:r>
              </a:p>
            </p:txBody>
          </p:sp>
          <p:sp>
            <p:nvSpPr>
              <p:cNvPr id="193" name="Shape 193"/>
              <p:cNvSpPr/>
              <p:nvPr/>
            </p:nvSpPr>
            <p:spPr>
              <a:xfrm>
                <a:off x="3594100" y="0"/>
                <a:ext cx="1270000" cy="88190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User</a:t>
                </a:r>
              </a:p>
            </p:txBody>
          </p:sp>
        </p:grpSp>
        <p:sp>
          <p:nvSpPr>
            <p:cNvPr id="195" name="Shape 195"/>
            <p:cNvSpPr/>
            <p:nvPr/>
          </p:nvSpPr>
          <p:spPr>
            <a:xfrm>
              <a:off x="2257686" y="0"/>
              <a:ext cx="1270001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B</a:t>
              </a:r>
              <a:r>
                <a:rPr sz="2400" baseline="-5999"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</a:p>
          </p:txBody>
        </p:sp>
        <p:sp>
          <p:nvSpPr>
            <p:cNvPr id="196" name="Shape 196"/>
            <p:cNvSpPr/>
            <p:nvPr/>
          </p:nvSpPr>
          <p:spPr>
            <a:xfrm flipV="1">
              <a:off x="1070236" y="923914"/>
              <a:ext cx="1439203" cy="1439203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3229306" y="932895"/>
              <a:ext cx="1439202" cy="1439202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 flipV="1">
              <a:off x="1709466" y="2813049"/>
              <a:ext cx="2366441" cy="2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5324736" y="2813050"/>
              <a:ext cx="447938" cy="0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0" y="2813050"/>
              <a:ext cx="447937" cy="0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4" name="Group 217"/>
          <p:cNvGrpSpPr/>
          <p:nvPr/>
        </p:nvGrpSpPr>
        <p:grpSpPr>
          <a:xfrm>
            <a:off x="519098" y="6983871"/>
            <a:ext cx="5772675" cy="2565401"/>
            <a:chOff x="0" y="0"/>
            <a:chExt cx="5772673" cy="2565400"/>
          </a:xfrm>
        </p:grpSpPr>
        <p:grpSp>
          <p:nvGrpSpPr>
            <p:cNvPr id="5" name="Group 215"/>
            <p:cNvGrpSpPr/>
            <p:nvPr/>
          </p:nvGrpSpPr>
          <p:grpSpPr>
            <a:xfrm>
              <a:off x="-1" y="135107"/>
              <a:ext cx="5772675" cy="2295186"/>
              <a:chOff x="0" y="0"/>
              <a:chExt cx="5772673" cy="2295185"/>
            </a:xfrm>
          </p:grpSpPr>
          <p:grpSp>
            <p:nvGrpSpPr>
              <p:cNvPr id="6" name="Group 204"/>
              <p:cNvGrpSpPr/>
              <p:nvPr/>
            </p:nvGrpSpPr>
            <p:grpSpPr>
              <a:xfrm>
                <a:off x="1726818" y="-1"/>
                <a:ext cx="2268238" cy="712436"/>
                <a:chOff x="0" y="0"/>
                <a:chExt cx="2268236" cy="712434"/>
              </a:xfrm>
            </p:grpSpPr>
            <p:sp>
              <p:nvSpPr>
                <p:cNvPr id="202" name="Shape 202"/>
                <p:cNvSpPr/>
                <p:nvPr/>
              </p:nvSpPr>
              <p:spPr>
                <a:xfrm>
                  <a:off x="0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O</a:t>
                  </a:r>
                </a:p>
              </p:txBody>
            </p:sp>
            <p:sp>
              <p:nvSpPr>
                <p:cNvPr id="203" name="Shape 203"/>
                <p:cNvSpPr/>
                <p:nvPr/>
              </p:nvSpPr>
              <p:spPr>
                <a:xfrm>
                  <a:off x="1555342" y="0"/>
                  <a:ext cx="712895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E</a:t>
                  </a:r>
                </a:p>
              </p:txBody>
            </p:sp>
          </p:grpSp>
          <p:grpSp>
            <p:nvGrpSpPr>
              <p:cNvPr id="7" name="Group 213"/>
              <p:cNvGrpSpPr/>
              <p:nvPr/>
            </p:nvGrpSpPr>
            <p:grpSpPr>
              <a:xfrm>
                <a:off x="0" y="602621"/>
                <a:ext cx="5772674" cy="1692565"/>
                <a:chOff x="0" y="1561439"/>
                <a:chExt cx="5772673" cy="1692563"/>
              </a:xfrm>
            </p:grpSpPr>
            <p:grpSp>
              <p:nvGrpSpPr>
                <p:cNvPr id="8" name="Group 207"/>
                <p:cNvGrpSpPr/>
                <p:nvPr/>
              </p:nvGrpSpPr>
              <p:grpSpPr>
                <a:xfrm>
                  <a:off x="460636" y="2372097"/>
                  <a:ext cx="4864101" cy="881906"/>
                  <a:chOff x="0" y="0"/>
                  <a:chExt cx="4864100" cy="881905"/>
                </a:xfrm>
              </p:grpSpPr>
              <p:sp>
                <p:nvSpPr>
                  <p:cNvPr id="205" name="Shape 205"/>
                  <p:cNvSpPr/>
                  <p:nvPr/>
                </p:nvSpPr>
                <p:spPr>
                  <a:xfrm>
                    <a:off x="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Test</a:t>
                    </a:r>
                  </a:p>
                </p:txBody>
              </p:sp>
              <p:sp>
                <p:nvSpPr>
                  <p:cNvPr id="206" name="Shape 206"/>
                  <p:cNvSpPr/>
                  <p:nvPr/>
                </p:nvSpPr>
                <p:spPr>
                  <a:xfrm>
                    <a:off x="359410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User</a:t>
                    </a:r>
                  </a:p>
                </p:txBody>
              </p:sp>
            </p:grpSp>
            <p:sp>
              <p:nvSpPr>
                <p:cNvPr id="208" name="Shape 208"/>
                <p:cNvSpPr/>
                <p:nvPr/>
              </p:nvSpPr>
              <p:spPr>
                <a:xfrm flipV="1">
                  <a:off x="1070236" y="1561439"/>
                  <a:ext cx="798266" cy="814378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209" name="Shape 209"/>
                <p:cNvSpPr/>
                <p:nvPr/>
              </p:nvSpPr>
              <p:spPr>
                <a:xfrm>
                  <a:off x="3862401" y="1561439"/>
                  <a:ext cx="806107" cy="810659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210" name="Shape 210"/>
                <p:cNvSpPr/>
                <p:nvPr/>
              </p:nvSpPr>
              <p:spPr>
                <a:xfrm flipV="1">
                  <a:off x="1709466" y="2813049"/>
                  <a:ext cx="2366441" cy="2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211" name="Shape 211"/>
                <p:cNvSpPr/>
                <p:nvPr/>
              </p:nvSpPr>
              <p:spPr>
                <a:xfrm>
                  <a:off x="5324736" y="2813050"/>
                  <a:ext cx="447938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212" name="Shape 212"/>
                <p:cNvSpPr/>
                <p:nvPr/>
              </p:nvSpPr>
              <p:spPr>
                <a:xfrm>
                  <a:off x="0" y="2813050"/>
                  <a:ext cx="447937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sp>
            <p:nvSpPr>
              <p:cNvPr id="214" name="Shape 214"/>
              <p:cNvSpPr/>
              <p:nvPr/>
            </p:nvSpPr>
            <p:spPr>
              <a:xfrm flipV="1">
                <a:off x="2457184" y="356217"/>
                <a:ext cx="858306" cy="1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216" name="Shape 216"/>
            <p:cNvSpPr/>
            <p:nvPr/>
          </p:nvSpPr>
          <p:spPr>
            <a:xfrm>
              <a:off x="3113101" y="0"/>
              <a:ext cx="2373254" cy="2565400"/>
            </a:xfrm>
            <a:prstGeom prst="roundRect">
              <a:avLst>
                <a:gd name="adj" fmla="val 4807"/>
              </a:avLst>
            </a:prstGeom>
            <a:noFill/>
            <a:ln w="25400" cap="flat">
              <a:solidFill>
                <a:srgbClr val="85888D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sp>
        <p:nvSpPr>
          <p:cNvPr id="218" name="Shape 218"/>
          <p:cNvSpPr/>
          <p:nvPr/>
        </p:nvSpPr>
        <p:spPr>
          <a:xfrm>
            <a:off x="519099" y="4876799"/>
            <a:ext cx="30053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219" name="Shape 219"/>
          <p:cNvSpPr/>
          <p:nvPr/>
        </p:nvSpPr>
        <p:spPr>
          <a:xfrm>
            <a:off x="6502400" y="2737915"/>
            <a:ext cx="6316522" cy="1599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45722" lvl="0" indent="-345722" algn="l">
              <a:lnSpc>
                <a:spcPct val="120000"/>
              </a:lnSpc>
              <a:spcBef>
                <a:spcPts val="3200"/>
              </a:spcBef>
              <a:buSzPct val="75000"/>
              <a:buChar char="•"/>
              <a:defRPr sz="1800"/>
            </a:pPr>
            <a:r>
              <a:rPr sz="2800"/>
              <a:t>(O,E) is </a:t>
            </a:r>
            <a:r>
              <a:rPr sz="2800" b="1" u="sng">
                <a:solidFill>
                  <a:srgbClr val="424242"/>
                </a:solidFill>
              </a:rPr>
              <a:t>IND-PRE secure</a:t>
            </a:r>
            <a:r>
              <a:rPr sz="2800"/>
              <a:t> for </a:t>
            </a: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Σ </a:t>
            </a:r>
            <a:r>
              <a:rPr sz="2800"/>
              <a:t>if </a:t>
            </a:r>
            <a:br>
              <a:rPr sz="2800"/>
            </a:br>
            <a:r>
              <a:rPr sz="2800"/>
              <a:t>        Test hiding w.r.t </a:t>
            </a: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b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</a:br>
            <a:r>
              <a:rPr sz="2800">
                <a:latin typeface="Times New Roman Bold"/>
                <a:ea typeface="Times New Roman Bold"/>
                <a:cs typeface="Times New Roman Bold"/>
                <a:sym typeface="Times New Roman Bold"/>
              </a:rPr>
              <a:t>             </a:t>
            </a:r>
            <a:r>
              <a:rPr sz="2800"/>
              <a:t>⇒ Test hiding w.r.t O</a:t>
            </a:r>
          </a:p>
        </p:txBody>
      </p:sp>
      <p:sp>
        <p:nvSpPr>
          <p:cNvPr id="220" name="Shape 220"/>
          <p:cNvSpPr/>
          <p:nvPr/>
        </p:nvSpPr>
        <p:spPr>
          <a:xfrm>
            <a:off x="9175673" y="4562981"/>
            <a:ext cx="4192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&amp;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 advAuto="0"/>
      <p:bldP spid="220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563" y="0"/>
            <a:ext cx="12392022" cy="2159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Classic IND security for FE</a:t>
            </a:r>
            <a:endParaRPr lang="en-US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885" y="3844964"/>
            <a:ext cx="1733973" cy="17339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98308" y="6330946"/>
            <a:ext cx="2345900" cy="654536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400" dirty="0" smtClean="0"/>
              <a:t>MSK, MPK</a:t>
            </a:r>
            <a:endParaRPr lang="en-US" sz="3400" dirty="0"/>
          </a:p>
        </p:txBody>
      </p:sp>
      <p:sp>
        <p:nvSpPr>
          <p:cNvPr id="26" name="TextBox 25"/>
          <p:cNvSpPr txBox="1"/>
          <p:nvPr/>
        </p:nvSpPr>
        <p:spPr>
          <a:xfrm>
            <a:off x="1600140" y="2649170"/>
            <a:ext cx="1159069" cy="654536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400" dirty="0" smtClean="0"/>
              <a:t>Bit b</a:t>
            </a:r>
            <a:endParaRPr lang="en-US" sz="3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52" y="3637517"/>
            <a:ext cx="2647188" cy="23118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749557" y="8352605"/>
            <a:ext cx="1285204" cy="59298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000" i="1" dirty="0" smtClean="0"/>
              <a:t>Bit b*</a:t>
            </a:r>
            <a:endParaRPr lang="en-US" sz="3000" i="1" dirty="0"/>
          </a:p>
        </p:txBody>
      </p:sp>
      <p:grpSp>
        <p:nvGrpSpPr>
          <p:cNvPr id="30" name="Group 29"/>
          <p:cNvGrpSpPr/>
          <p:nvPr/>
        </p:nvGrpSpPr>
        <p:grpSpPr>
          <a:xfrm>
            <a:off x="4146393" y="1909765"/>
            <a:ext cx="4671516" cy="7058006"/>
            <a:chOff x="4240740" y="1909765"/>
            <a:chExt cx="5213945" cy="7712194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4240740" y="2501886"/>
              <a:ext cx="5192319" cy="36632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245372" y="1909765"/>
              <a:ext cx="1618881" cy="647943"/>
            </a:xfrm>
            <a:prstGeom prst="rect">
              <a:avLst/>
            </a:prstGeom>
            <a:noFill/>
          </p:spPr>
          <p:txBody>
            <a:bodyPr wrap="square" lIns="130046" tIns="65023" rIns="130046" bIns="65023" rtlCol="0">
              <a:spAutoFit/>
            </a:bodyPr>
            <a:lstStyle/>
            <a:p>
              <a:r>
                <a:rPr lang="en-US" sz="3000" i="1" dirty="0" smtClean="0"/>
                <a:t>MPK</a:t>
              </a:r>
              <a:endParaRPr lang="en-US" sz="3000" i="1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4240740" y="3550395"/>
              <a:ext cx="5192319" cy="87122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836900" y="2823219"/>
                  <a:ext cx="432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6900" y="2823219"/>
                  <a:ext cx="432554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2222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/>
            <p:cNvCxnSpPr/>
            <p:nvPr/>
          </p:nvCxnSpPr>
          <p:spPr>
            <a:xfrm>
              <a:off x="4240740" y="4589010"/>
              <a:ext cx="5192319" cy="36632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637700" y="3955764"/>
                  <a:ext cx="748090" cy="4912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7700" y="3955764"/>
                  <a:ext cx="748090" cy="491288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8182" b="-229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/>
            <p:cNvCxnSpPr/>
            <p:nvPr/>
          </p:nvCxnSpPr>
          <p:spPr>
            <a:xfrm flipH="1" flipV="1">
              <a:off x="4240740" y="5602385"/>
              <a:ext cx="5192319" cy="87122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6545715" y="4965388"/>
                  <a:ext cx="110049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5715" y="4965388"/>
                  <a:ext cx="1100494" cy="52322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/>
            <p:cNvCxnSpPr/>
            <p:nvPr/>
          </p:nvCxnSpPr>
          <p:spPr>
            <a:xfrm>
              <a:off x="4240740" y="6631598"/>
              <a:ext cx="5192319" cy="36632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526675" y="5971958"/>
                  <a:ext cx="153856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𝐸𝑛𝑐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6675" y="5971958"/>
                  <a:ext cx="1538563" cy="52322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/>
            <p:cNvCxnSpPr/>
            <p:nvPr/>
          </p:nvCxnSpPr>
          <p:spPr>
            <a:xfrm flipH="1" flipV="1">
              <a:off x="4245957" y="7708814"/>
              <a:ext cx="5192319" cy="87122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7095962" y="7054807"/>
                  <a:ext cx="432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5962" y="7054807"/>
                  <a:ext cx="432554" cy="46166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20635" b="-318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/>
            <p:cNvCxnSpPr/>
            <p:nvPr/>
          </p:nvCxnSpPr>
          <p:spPr>
            <a:xfrm>
              <a:off x="4245957" y="8747430"/>
              <a:ext cx="5192319" cy="36632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6898120" y="8101534"/>
                  <a:ext cx="748090" cy="4912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8120" y="8101534"/>
                  <a:ext cx="748090" cy="491288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9091" b="-216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/>
            <p:cNvCxnSpPr/>
            <p:nvPr/>
          </p:nvCxnSpPr>
          <p:spPr>
            <a:xfrm flipH="1" flipV="1">
              <a:off x="4262366" y="9534837"/>
              <a:ext cx="5192319" cy="87122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402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70444" y="1743957"/>
            <a:ext cx="11214731" cy="7100839"/>
            <a:chOff x="770444" y="379053"/>
            <a:chExt cx="11214731" cy="710083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02" y="4742478"/>
              <a:ext cx="1733973" cy="173397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43542" y="6825356"/>
              <a:ext cx="1159069" cy="654536"/>
            </a:xfrm>
            <a:prstGeom prst="rect">
              <a:avLst/>
            </a:prstGeom>
            <a:noFill/>
          </p:spPr>
          <p:txBody>
            <a:bodyPr wrap="none" lIns="130046" tIns="65023" rIns="130046" bIns="65023" rtlCol="0">
              <a:spAutoFit/>
            </a:bodyPr>
            <a:lstStyle/>
            <a:p>
              <a:r>
                <a:rPr lang="en-US" sz="3400" dirty="0" smtClean="0"/>
                <a:t>Bit b</a:t>
              </a:r>
              <a:endParaRPr lang="en-US" sz="34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444" y="4642175"/>
              <a:ext cx="2215167" cy="193457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>
              <a:stCxn id="17" idx="3"/>
              <a:endCxn id="5" idx="0"/>
            </p:cNvCxnSpPr>
            <p:nvPr/>
          </p:nvCxnSpPr>
          <p:spPr>
            <a:xfrm>
              <a:off x="7692982" y="1529183"/>
              <a:ext cx="3425206" cy="3213295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5" idx="1"/>
              <a:endCxn id="7" idx="3"/>
            </p:cNvCxnSpPr>
            <p:nvPr/>
          </p:nvCxnSpPr>
          <p:spPr>
            <a:xfrm flipH="1">
              <a:off x="2985611" y="5609465"/>
              <a:ext cx="7265591" cy="0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8"/>
                <p:cNvSpPr txBox="1"/>
                <p:nvPr/>
              </p:nvSpPr>
              <p:spPr>
                <a:xfrm>
                  <a:off x="6490548" y="5773420"/>
                  <a:ext cx="432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0548" y="5773420"/>
                  <a:ext cx="432554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4085" b="-197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/>
            <p:cNvCxnSpPr>
              <a:stCxn id="7" idx="0"/>
              <a:endCxn id="17" idx="1"/>
            </p:cNvCxnSpPr>
            <p:nvPr/>
          </p:nvCxnSpPr>
          <p:spPr>
            <a:xfrm flipV="1">
              <a:off x="1878028" y="1529183"/>
              <a:ext cx="3693470" cy="3112991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10"/>
                <p:cNvSpPr txBox="1"/>
                <p:nvPr/>
              </p:nvSpPr>
              <p:spPr>
                <a:xfrm>
                  <a:off x="3137312" y="2143036"/>
                  <a:ext cx="432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3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7312" y="2143036"/>
                  <a:ext cx="432554" cy="46166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4085" b="-197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6473741" y="1696033"/>
                  <a:ext cx="622478" cy="5577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:mv="urn:schemas-microsoft-com:mac:vml"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07098" y="2412136"/>
                  <a:ext cx="885302" cy="793198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 lIns="130046" tIns="65023" rIns="130046" bIns="65023"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5874730" y="4922291"/>
                  <a:ext cx="110049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4730" y="4922291"/>
                  <a:ext cx="1100494" cy="52322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8753786" y="1995144"/>
                  <a:ext cx="784254" cy="5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3786" y="1995144"/>
                  <a:ext cx="784254" cy="563616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2099257" y="2465183"/>
                  <a:ext cx="63267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:mv="urn:schemas-microsoft-com:mac:vml"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5610" y="3506038"/>
                  <a:ext cx="899803" cy="74413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 lIns="130046" tIns="65023" rIns="130046" bIns="65023"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1498" y="379053"/>
              <a:ext cx="2121485" cy="2300261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8175514" y="2904997"/>
                  <a:ext cx="100296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5514" y="2904997"/>
                  <a:ext cx="1002967" cy="46166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5455" b="-197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Shape 151"/>
          <p:cNvSpPr txBox="1">
            <a:spLocks/>
          </p:cNvSpPr>
          <p:nvPr/>
        </p:nvSpPr>
        <p:spPr>
          <a:xfrm>
            <a:off x="770444" y="-200038"/>
            <a:ext cx="11281856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 fontScale="92500"/>
          </a:bodyPr>
          <a:lstStyle/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US" sz="80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Modeling IND </a:t>
            </a:r>
            <a:r>
              <a:rPr lang="en-US" sz="8000" dirty="0" smtClean="0">
                <a:solidFill>
                  <a:srgbClr val="53585F"/>
                </a:solidFill>
              </a:rPr>
              <a:t>in </a:t>
            </a:r>
            <a:r>
              <a:rPr kumimoji="0" lang="en-US" sz="80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IND-PRE</a:t>
            </a:r>
            <a:endParaRPr kumimoji="0" lang="en-US" sz="8000" b="0" i="0" u="none" strike="noStrike" kern="0" cap="none" spc="0" normalizeH="0" baseline="0" noProof="0" dirty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70444" y="1561467"/>
            <a:ext cx="11614023" cy="7277623"/>
            <a:chOff x="770444" y="594660"/>
            <a:chExt cx="11614023" cy="727762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02" y="4761435"/>
              <a:ext cx="1733973" cy="173397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43542" y="6844313"/>
              <a:ext cx="1159069" cy="654536"/>
            </a:xfrm>
            <a:prstGeom prst="rect">
              <a:avLst/>
            </a:prstGeom>
            <a:noFill/>
          </p:spPr>
          <p:txBody>
            <a:bodyPr wrap="none" lIns="130046" tIns="65023" rIns="130046" bIns="65023" rtlCol="0">
              <a:spAutoFit/>
            </a:bodyPr>
            <a:lstStyle/>
            <a:p>
              <a:r>
                <a:rPr lang="en-US" sz="3400" dirty="0" smtClean="0"/>
                <a:t>Bit b</a:t>
              </a:r>
              <a:endParaRPr lang="en-US" sz="34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444" y="4661132"/>
              <a:ext cx="2215167" cy="193457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7231" y="594660"/>
              <a:ext cx="2185751" cy="2221565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>
              <a:stCxn id="8" idx="3"/>
              <a:endCxn id="5" idx="0"/>
            </p:cNvCxnSpPr>
            <p:nvPr/>
          </p:nvCxnSpPr>
          <p:spPr>
            <a:xfrm>
              <a:off x="7692982" y="1705443"/>
              <a:ext cx="3425206" cy="3055993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441119" y="3398381"/>
              <a:ext cx="1326962" cy="656590"/>
            </a:xfrm>
            <a:prstGeom prst="rect">
              <a:avLst/>
            </a:prstGeom>
            <a:noFill/>
          </p:spPr>
          <p:txBody>
            <a:bodyPr wrap="square" lIns="130046" tIns="65023" rIns="130046" bIns="65023" rtlCol="0">
              <a:spAutoFit/>
            </a:bodyPr>
            <a:lstStyle/>
            <a:p>
              <a:r>
                <a:rPr lang="en-US" sz="3400" dirty="0" smtClean="0"/>
                <a:t>MPK</a:t>
              </a:r>
              <a:endParaRPr lang="en-US" sz="3400" dirty="0"/>
            </a:p>
          </p:txBody>
        </p:sp>
        <p:cxnSp>
          <p:nvCxnSpPr>
            <p:cNvPr id="11" name="Straight Arrow Connector 10"/>
            <p:cNvCxnSpPr>
              <a:stCxn id="5" idx="1"/>
              <a:endCxn id="7" idx="3"/>
            </p:cNvCxnSpPr>
            <p:nvPr/>
          </p:nvCxnSpPr>
          <p:spPr>
            <a:xfrm flipH="1">
              <a:off x="2985611" y="5628422"/>
              <a:ext cx="7265591" cy="0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161963" y="4797526"/>
              <a:ext cx="615188" cy="656590"/>
            </a:xfrm>
            <a:prstGeom prst="rect">
              <a:avLst/>
            </a:prstGeom>
            <a:blipFill rotWithShape="0">
              <a:blip r:embed="rId5"/>
              <a:stretch>
                <a:fillRect l="-4225" b="-17105"/>
              </a:stretch>
            </a:blipFill>
          </p:spPr>
          <p:txBody>
            <a:bodyPr lIns="130046" tIns="65023" rIns="130046" bIns="65023"/>
            <a:lstStyle/>
            <a:p>
              <a:r>
                <a:rPr lang="en-US">
                  <a:noFill/>
                </a:rPr>
                <a:t> </a:t>
              </a:r>
            </a:p>
          </p:txBody>
        </p:sp>
        <p:cxnSp>
          <p:nvCxnSpPr>
            <p:cNvPr id="13" name="Straight Arrow Connector 12"/>
            <p:cNvCxnSpPr>
              <a:stCxn id="7" idx="0"/>
              <a:endCxn id="8" idx="1"/>
            </p:cNvCxnSpPr>
            <p:nvPr/>
          </p:nvCxnSpPr>
          <p:spPr>
            <a:xfrm flipV="1">
              <a:off x="1878027" y="1705443"/>
              <a:ext cx="3629204" cy="2955689"/>
            </a:xfrm>
            <a:prstGeom prst="straightConnector1">
              <a:avLst/>
            </a:prstGeom>
            <a:ln w="38100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845952" y="2788024"/>
              <a:ext cx="615188" cy="656590"/>
            </a:xfrm>
            <a:prstGeom prst="rect">
              <a:avLst/>
            </a:prstGeom>
            <a:blipFill rotWithShape="0">
              <a:blip r:embed="rId6"/>
              <a:stretch>
                <a:fillRect l="-2817" r="-1408" b="-18667"/>
              </a:stretch>
            </a:blipFill>
          </p:spPr>
          <p:txBody>
            <a:bodyPr lIns="130046" tIns="65023" rIns="130046" bIns="65023"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5" name="TextBox 14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9207098" y="2412136"/>
              <a:ext cx="1063950" cy="698721"/>
            </a:xfrm>
            <a:prstGeom prst="rect">
              <a:avLst/>
            </a:prstGeom>
            <a:blipFill rotWithShape="0">
              <a:blip r:embed="rId7"/>
              <a:stretch>
                <a:fillRect b="-12346"/>
              </a:stretch>
            </a:blipFill>
          </p:spPr>
          <p:txBody>
            <a:bodyPr lIns="130046" tIns="65023" rIns="130046" bIns="65023"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6" name="TextBox 15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686983" y="5832619"/>
              <a:ext cx="1565147" cy="744135"/>
            </a:xfrm>
            <a:prstGeom prst="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txBody>
            <a:bodyPr lIns="130046" tIns="65023" rIns="130046" bIns="65023"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7" name="TextBox 1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0196289" y="3094198"/>
              <a:ext cx="2188178" cy="744135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txBody>
            <a:bodyPr lIns="130046" tIns="65023" rIns="130046" bIns="65023"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8" name="TextBox 17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985610" y="3506038"/>
              <a:ext cx="899803" cy="744135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</p:spPr>
          <p:txBody>
            <a:bodyPr lIns="130046" tIns="65023" rIns="130046" bIns="65023"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5192" y="2921423"/>
              <a:ext cx="2345900" cy="654536"/>
            </a:xfrm>
            <a:prstGeom prst="rect">
              <a:avLst/>
            </a:prstGeom>
            <a:noFill/>
          </p:spPr>
          <p:txBody>
            <a:bodyPr wrap="none" lIns="130046" tIns="65023" rIns="130046" bIns="65023" rtlCol="0">
              <a:spAutoFit/>
            </a:bodyPr>
            <a:lstStyle/>
            <a:p>
              <a:r>
                <a:rPr lang="en-US" sz="3400" dirty="0" smtClean="0"/>
                <a:t>MSK, MPK</a:t>
              </a:r>
              <a:endParaRPr lang="en-US" sz="3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31906" y="7125414"/>
              <a:ext cx="5736402" cy="746869"/>
            </a:xfrm>
            <a:prstGeom prst="rect">
              <a:avLst/>
            </a:prstGeom>
            <a:noFill/>
          </p:spPr>
          <p:txBody>
            <a:bodyPr wrap="none" lIns="130046" tIns="65023" rIns="130046" bIns="65023" rtlCol="0">
              <a:spAutoFit/>
            </a:bodyPr>
            <a:lstStyle/>
            <a:p>
              <a:r>
                <a:rPr lang="en-US" sz="4000" dirty="0" smtClean="0"/>
                <a:t>A particular type of Test</a:t>
              </a:r>
              <a:endParaRPr lang="en-US" sz="4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15717" y="6844313"/>
              <a:ext cx="1328676" cy="654536"/>
            </a:xfrm>
            <a:prstGeom prst="rect">
              <a:avLst/>
            </a:prstGeom>
            <a:noFill/>
          </p:spPr>
          <p:txBody>
            <a:bodyPr wrap="none" lIns="130046" tIns="65023" rIns="130046" bIns="65023" rtlCol="0">
              <a:spAutoFit/>
            </a:bodyPr>
            <a:lstStyle/>
            <a:p>
              <a:r>
                <a:rPr lang="en-US" sz="3400" dirty="0" smtClean="0"/>
                <a:t>Bit b*</a:t>
              </a:r>
              <a:endParaRPr lang="en-US" sz="3400" dirty="0"/>
            </a:p>
          </p:txBody>
        </p:sp>
      </p:grpSp>
      <p:sp>
        <p:nvSpPr>
          <p:cNvPr id="22" name="Shape 151"/>
          <p:cNvSpPr txBox="1">
            <a:spLocks/>
          </p:cNvSpPr>
          <p:nvPr/>
        </p:nvSpPr>
        <p:spPr>
          <a:xfrm>
            <a:off x="554466" y="-218995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 fontScale="925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8000" dirty="0" smtClean="0">
                <a:solidFill>
                  <a:srgbClr val="53585F"/>
                </a:solidFill>
              </a:rPr>
              <a:t>Modeling IND in IND-PRE</a:t>
            </a:r>
            <a:endParaRPr lang="en-US" sz="8000" dirty="0">
              <a:solidFill>
                <a:srgbClr val="53585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2826" y="8882710"/>
            <a:ext cx="913885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Test hides </a:t>
            </a: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in ideal 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n-US" sz="36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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 Test Hides </a:t>
            </a:r>
            <a:r>
              <a:rPr kumimoji="0" lang="en-US" sz="36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b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 in real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136657" y="444500"/>
            <a:ext cx="12731486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Test-Families</a:t>
            </a:r>
          </a:p>
        </p:txBody>
      </p:sp>
      <p:grpSp>
        <p:nvGrpSpPr>
          <p:cNvPr id="2" name="Group 342"/>
          <p:cNvGrpSpPr/>
          <p:nvPr/>
        </p:nvGrpSpPr>
        <p:grpSpPr>
          <a:xfrm>
            <a:off x="8471682" y="1301750"/>
            <a:ext cx="4396461" cy="3732538"/>
            <a:chOff x="0" y="0"/>
            <a:chExt cx="4396459" cy="3732537"/>
          </a:xfrm>
        </p:grpSpPr>
        <p:sp>
          <p:nvSpPr>
            <p:cNvPr id="318" name="Shape 318"/>
            <p:cNvSpPr/>
            <p:nvPr/>
          </p:nvSpPr>
          <p:spPr>
            <a:xfrm>
              <a:off x="626996" y="1281526"/>
              <a:ext cx="1620985" cy="245101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39055" y="1597954"/>
              <a:ext cx="833966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0" y="1075997"/>
              <a:ext cx="383590" cy="599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b</a:t>
              </a:r>
            </a:p>
          </p:txBody>
        </p:sp>
        <p:sp>
          <p:nvSpPr>
            <p:cNvPr id="321" name="Shape 321"/>
            <p:cNvSpPr/>
            <p:nvPr/>
          </p:nvSpPr>
          <p:spPr>
            <a:xfrm>
              <a:off x="2010190" y="2305399"/>
              <a:ext cx="1305635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 flipV="1">
              <a:off x="1459056" y="414425"/>
              <a:ext cx="1018457" cy="1018457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3429316" y="2411121"/>
              <a:ext cx="967144" cy="599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User</a:t>
              </a:r>
            </a:p>
          </p:txBody>
        </p:sp>
        <p:sp>
          <p:nvSpPr>
            <p:cNvPr id="324" name="Shape 324"/>
            <p:cNvSpPr/>
            <p:nvPr/>
          </p:nvSpPr>
          <p:spPr>
            <a:xfrm>
              <a:off x="2409591" y="0"/>
              <a:ext cx="811067" cy="599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400"/>
                <a:t>/O</a:t>
              </a:r>
            </a:p>
          </p:txBody>
        </p:sp>
        <p:grpSp>
          <p:nvGrpSpPr>
            <p:cNvPr id="3" name="Group 328"/>
            <p:cNvGrpSpPr/>
            <p:nvPr/>
          </p:nvGrpSpPr>
          <p:grpSpPr>
            <a:xfrm>
              <a:off x="873020" y="1441861"/>
              <a:ext cx="1128937" cy="2094360"/>
              <a:chOff x="0" y="0"/>
              <a:chExt cx="1128936" cy="2094358"/>
            </a:xfrm>
          </p:grpSpPr>
          <p:sp>
            <p:nvSpPr>
              <p:cNvPr id="325" name="Shape 325"/>
              <p:cNvSpPr/>
              <p:nvPr/>
            </p:nvSpPr>
            <p:spPr>
              <a:xfrm>
                <a:off x="0" y="1503653"/>
                <a:ext cx="1128937" cy="590706"/>
              </a:xfrm>
              <a:prstGeom prst="rect">
                <a:avLst/>
              </a:prstGeom>
              <a:solidFill>
                <a:srgbClr val="EBEBEB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6" name="Shape 326"/>
              <p:cNvSpPr/>
              <p:nvPr/>
            </p:nvSpPr>
            <p:spPr>
              <a:xfrm>
                <a:off x="0" y="0"/>
                <a:ext cx="1128937" cy="278620"/>
              </a:xfrm>
              <a:prstGeom prst="rect">
                <a:avLst/>
              </a:prstGeom>
              <a:solidFill>
                <a:srgbClr val="EBEBEB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7" name="Shape 327"/>
              <p:cNvSpPr/>
              <p:nvPr/>
            </p:nvSpPr>
            <p:spPr>
              <a:xfrm>
                <a:off x="0" y="751826"/>
                <a:ext cx="1128937" cy="278620"/>
              </a:xfrm>
              <a:prstGeom prst="rect">
                <a:avLst/>
              </a:prstGeom>
              <a:solidFill>
                <a:srgbClr val="EBEBEB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329" name="Shape 329"/>
            <p:cNvSpPr/>
            <p:nvPr/>
          </p:nvSpPr>
          <p:spPr>
            <a:xfrm>
              <a:off x="2001956" y="3336290"/>
              <a:ext cx="1305635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grpSp>
          <p:nvGrpSpPr>
            <p:cNvPr id="4" name="Group 332"/>
            <p:cNvGrpSpPr/>
            <p:nvPr/>
          </p:nvGrpSpPr>
          <p:grpSpPr>
            <a:xfrm>
              <a:off x="1298730" y="2471958"/>
              <a:ext cx="259556" cy="478090"/>
              <a:chOff x="0" y="0"/>
              <a:chExt cx="259555" cy="478088"/>
            </a:xfrm>
          </p:grpSpPr>
          <p:sp>
            <p:nvSpPr>
              <p:cNvPr id="330" name="Shape 330"/>
              <p:cNvSpPr/>
              <p:nvPr/>
            </p:nvSpPr>
            <p:spPr>
              <a:xfrm flipV="1">
                <a:off x="-1" y="-1"/>
                <a:ext cx="2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1" name="Shape 331"/>
              <p:cNvSpPr/>
              <p:nvPr/>
            </p:nvSpPr>
            <p:spPr>
              <a:xfrm flipV="1">
                <a:off x="259555" y="-1"/>
                <a:ext cx="1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5" name="Group 335"/>
            <p:cNvGrpSpPr/>
            <p:nvPr/>
          </p:nvGrpSpPr>
          <p:grpSpPr>
            <a:xfrm>
              <a:off x="1298730" y="1709959"/>
              <a:ext cx="259557" cy="478090"/>
              <a:chOff x="0" y="0"/>
              <a:chExt cx="259555" cy="478088"/>
            </a:xfrm>
          </p:grpSpPr>
          <p:sp>
            <p:nvSpPr>
              <p:cNvPr id="333" name="Shape 333"/>
              <p:cNvSpPr/>
              <p:nvPr/>
            </p:nvSpPr>
            <p:spPr>
              <a:xfrm flipV="1">
                <a:off x="-1" y="-1"/>
                <a:ext cx="2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4" name="Shape 334"/>
              <p:cNvSpPr/>
              <p:nvPr/>
            </p:nvSpPr>
            <p:spPr>
              <a:xfrm flipV="1">
                <a:off x="259555" y="-1"/>
                <a:ext cx="1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336" name="Shape 336"/>
            <p:cNvSpPr/>
            <p:nvPr/>
          </p:nvSpPr>
          <p:spPr>
            <a:xfrm>
              <a:off x="806173" y="2484658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0</a:t>
              </a:r>
            </a:p>
          </p:txBody>
        </p:sp>
        <p:sp>
          <p:nvSpPr>
            <p:cNvPr id="337" name="Shape 337"/>
            <p:cNvSpPr/>
            <p:nvPr/>
          </p:nvSpPr>
          <p:spPr>
            <a:xfrm>
              <a:off x="1593573" y="2484659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1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x="806173" y="1722659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0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1593573" y="1722659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1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2477512" y="1835499"/>
              <a:ext cx="831597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0</a:t>
              </a:r>
              <a:r>
                <a:rPr sz="2400"/>
                <a:t>,</a:t>
              </a:r>
              <a:r>
                <a:rPr sz="2400" i="1"/>
                <a:t>A</a:t>
              </a:r>
              <a:r>
                <a:rPr sz="2400" baseline="-5999"/>
                <a:t>1</a:t>
              </a:r>
            </a:p>
          </p:txBody>
        </p:sp>
        <p:sp>
          <p:nvSpPr>
            <p:cNvPr id="341" name="Shape 341"/>
            <p:cNvSpPr/>
            <p:nvPr/>
          </p:nvSpPr>
          <p:spPr>
            <a:xfrm>
              <a:off x="2062863" y="639888"/>
              <a:ext cx="44175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b</a:t>
              </a:r>
            </a:p>
          </p:txBody>
        </p:sp>
      </p:grpSp>
      <p:sp>
        <p:nvSpPr>
          <p:cNvPr id="343" name="Shape 343"/>
          <p:cNvSpPr/>
          <p:nvPr/>
        </p:nvSpPr>
        <p:spPr>
          <a:xfrm>
            <a:off x="458125" y="3028203"/>
            <a:ext cx="8500005" cy="2006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lvl="0" indent="-444500" algn="l">
              <a:lnSpc>
                <a:spcPct val="120000"/>
              </a:lnSpc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Test-family Δ :</a:t>
            </a:r>
          </a:p>
          <a:p>
            <a:pPr marL="839611" lvl="1" indent="-395111" algn="l">
              <a:spcBef>
                <a:spcPts val="2100"/>
              </a:spcBef>
              <a:buSzPct val="75000"/>
              <a:buChar char="•"/>
              <a:defRPr sz="1800"/>
            </a:pPr>
            <a:r>
              <a:rPr sz="3200">
                <a:solidFill>
                  <a:srgbClr val="53585F"/>
                </a:solidFill>
              </a:rPr>
              <a:t>Generates agents for </a:t>
            </a:r>
            <a:r>
              <a:rPr sz="3200">
                <a:solidFill>
                  <a:srgbClr val="53585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>
                <a:solidFill>
                  <a:srgbClr val="53585F"/>
                </a:solidFill>
              </a:rPr>
              <a:t>/O in pairs (</a:t>
            </a:r>
            <a:r>
              <a:rPr sz="3200" i="1">
                <a:solidFill>
                  <a:srgbClr val="53585F"/>
                </a:solidFill>
              </a:rPr>
              <a:t>A</a:t>
            </a:r>
            <a:r>
              <a:rPr sz="3200" baseline="-5999">
                <a:solidFill>
                  <a:srgbClr val="53585F"/>
                </a:solidFill>
              </a:rPr>
              <a:t>0</a:t>
            </a:r>
            <a:r>
              <a:rPr sz="3200">
                <a:solidFill>
                  <a:srgbClr val="53585F"/>
                </a:solidFill>
              </a:rPr>
              <a:t>,</a:t>
            </a:r>
            <a:r>
              <a:rPr sz="3200" i="1">
                <a:solidFill>
                  <a:srgbClr val="53585F"/>
                </a:solidFill>
              </a:rPr>
              <a:t>A</a:t>
            </a:r>
            <a:r>
              <a:rPr sz="3200" baseline="-5999">
                <a:solidFill>
                  <a:srgbClr val="53585F"/>
                </a:solidFill>
              </a:rPr>
              <a:t>1</a:t>
            </a:r>
            <a:r>
              <a:rPr sz="3200">
                <a:solidFill>
                  <a:srgbClr val="53585F"/>
                </a:solidFill>
              </a:rPr>
              <a:t>).</a:t>
            </a:r>
            <a:br>
              <a:rPr sz="3200">
                <a:solidFill>
                  <a:srgbClr val="53585F"/>
                </a:solidFill>
              </a:rPr>
            </a:br>
            <a:r>
              <a:rPr sz="3200">
                <a:solidFill>
                  <a:srgbClr val="53585F"/>
                </a:solidFill>
              </a:rPr>
              <a:t>Both sent to User. </a:t>
            </a:r>
            <a:r>
              <a:rPr sz="3200" i="1">
                <a:solidFill>
                  <a:srgbClr val="53585F"/>
                </a:solidFill>
              </a:rPr>
              <a:t>A</a:t>
            </a:r>
            <a:r>
              <a:rPr sz="3200" baseline="-5999">
                <a:solidFill>
                  <a:srgbClr val="53585F"/>
                </a:solidFill>
              </a:rPr>
              <a:t>b </a:t>
            </a:r>
            <a:r>
              <a:rPr sz="3200">
                <a:solidFill>
                  <a:srgbClr val="53585F"/>
                </a:solidFill>
              </a:rPr>
              <a:t>sent to </a:t>
            </a:r>
            <a:r>
              <a:rPr sz="3200">
                <a:solidFill>
                  <a:srgbClr val="53585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>
                <a:solidFill>
                  <a:srgbClr val="53585F"/>
                </a:solidFill>
              </a:rPr>
              <a:t>/O.</a:t>
            </a:r>
          </a:p>
        </p:txBody>
      </p:sp>
      <p:sp>
        <p:nvSpPr>
          <p:cNvPr id="344" name="Shape 344"/>
          <p:cNvSpPr/>
          <p:nvPr/>
        </p:nvSpPr>
        <p:spPr>
          <a:xfrm>
            <a:off x="458125" y="5501912"/>
            <a:ext cx="8839292" cy="344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lvl="0" indent="-444500" algn="l">
              <a:lnSpc>
                <a:spcPct val="120000"/>
              </a:lnSpc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Test-family Δ*:</a:t>
            </a:r>
          </a:p>
          <a:p>
            <a:pPr marL="839611" lvl="1" indent="-395111" algn="l">
              <a:spcBef>
                <a:spcPts val="2100"/>
              </a:spcBef>
              <a:buSzPct val="75000"/>
              <a:buChar char="•"/>
              <a:defRPr sz="1800"/>
            </a:pPr>
            <a:r>
              <a:rPr sz="3200">
                <a:solidFill>
                  <a:srgbClr val="424242"/>
                </a:solidFill>
              </a:rPr>
              <a:t>Like Δ, but don’t read messages from User</a:t>
            </a:r>
          </a:p>
          <a:p>
            <a:pPr marL="444500" lvl="0" indent="-444500" algn="l">
              <a:lnSpc>
                <a:spcPct val="120000"/>
              </a:lnSpc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Test-family Δ</a:t>
            </a:r>
            <a:r>
              <a:rPr sz="3600" baseline="-5999"/>
              <a:t>det </a:t>
            </a:r>
            <a:r>
              <a:rPr sz="3600"/>
              <a:t>:</a:t>
            </a:r>
          </a:p>
          <a:p>
            <a:pPr marL="839611" lvl="1" indent="-395111" algn="l">
              <a:spcBef>
                <a:spcPts val="2100"/>
              </a:spcBef>
              <a:buSzPct val="75000"/>
              <a:buChar char="•"/>
              <a:defRPr sz="1800"/>
            </a:pPr>
            <a:r>
              <a:rPr sz="3200">
                <a:solidFill>
                  <a:srgbClr val="424242"/>
                </a:solidFill>
              </a:rPr>
              <a:t>Like Δ, but deterministic</a:t>
            </a:r>
          </a:p>
        </p:txBody>
      </p:sp>
      <p:grpSp>
        <p:nvGrpSpPr>
          <p:cNvPr id="6" name="Group 347"/>
          <p:cNvGrpSpPr/>
          <p:nvPr/>
        </p:nvGrpSpPr>
        <p:grpSpPr>
          <a:xfrm>
            <a:off x="6922992" y="7794726"/>
            <a:ext cx="5298976" cy="1453948"/>
            <a:chOff x="-215900" y="-139700"/>
            <a:chExt cx="5298974" cy="1453946"/>
          </a:xfrm>
        </p:grpSpPr>
        <p:sp>
          <p:nvSpPr>
            <p:cNvPr id="346" name="Shape 346"/>
            <p:cNvSpPr/>
            <p:nvPr/>
          </p:nvSpPr>
          <p:spPr>
            <a:xfrm>
              <a:off x="0" y="0"/>
              <a:ext cx="4867175" cy="895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400">
                  <a:solidFill>
                    <a:srgbClr val="0433FF"/>
                  </a:solidFill>
                </a:rPr>
                <a:t>Δ</a:t>
              </a:r>
              <a:r>
                <a:rPr sz="2400" baseline="-5999">
                  <a:solidFill>
                    <a:srgbClr val="0433FF"/>
                  </a:solidFill>
                </a:rPr>
                <a:t>det</a:t>
              </a:r>
              <a:r>
                <a:rPr sz="2400">
                  <a:solidFill>
                    <a:srgbClr val="0433FF"/>
                  </a:solidFill>
                </a:rPr>
                <a:t>-IND-PRE-secure  ≡ standard   </a:t>
              </a:r>
              <a:br>
                <a:rPr sz="2400">
                  <a:solidFill>
                    <a:srgbClr val="0433FF"/>
                  </a:solidFill>
                </a:rPr>
              </a:br>
              <a:r>
                <a:rPr sz="2400">
                  <a:solidFill>
                    <a:srgbClr val="0433FF"/>
                  </a:solidFill>
                </a:rPr>
                <a:t>scheme for </a:t>
              </a:r>
              <a:r>
                <a:rPr sz="2400">
                  <a:solidFill>
                    <a:srgbClr val="0433FF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400" baseline="-5999">
                  <a:solidFill>
                    <a:srgbClr val="0433FF"/>
                  </a:solidFill>
                </a:rPr>
                <a:t>FE</a:t>
              </a:r>
              <a:r>
                <a:rPr sz="2400">
                  <a:solidFill>
                    <a:srgbClr val="0433FF"/>
                  </a:solidFill>
                </a:rPr>
                <a:t>              FE</a:t>
              </a:r>
            </a:p>
          </p:txBody>
        </p:sp>
        <p:pic>
          <p:nvPicPr>
            <p:cNvPr id="345" name="Picture 344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15900" y="-139700"/>
              <a:ext cx="5298975" cy="145394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/>
          </p:cNvSpPr>
          <p:nvPr>
            <p:ph type="title"/>
          </p:nvPr>
        </p:nvSpPr>
        <p:spPr>
          <a:xfrm>
            <a:off x="136657" y="444500"/>
            <a:ext cx="12731486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Test-Families</a:t>
            </a:r>
          </a:p>
        </p:txBody>
      </p:sp>
      <p:grpSp>
        <p:nvGrpSpPr>
          <p:cNvPr id="2" name="Group 304"/>
          <p:cNvGrpSpPr/>
          <p:nvPr/>
        </p:nvGrpSpPr>
        <p:grpSpPr>
          <a:xfrm>
            <a:off x="8471682" y="1301750"/>
            <a:ext cx="4396461" cy="3732538"/>
            <a:chOff x="0" y="0"/>
            <a:chExt cx="4396459" cy="3732537"/>
          </a:xfrm>
        </p:grpSpPr>
        <p:sp>
          <p:nvSpPr>
            <p:cNvPr id="280" name="Shape 280"/>
            <p:cNvSpPr/>
            <p:nvPr/>
          </p:nvSpPr>
          <p:spPr>
            <a:xfrm>
              <a:off x="626996" y="1281526"/>
              <a:ext cx="1620985" cy="245101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39055" y="1597954"/>
              <a:ext cx="833966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0" y="1075997"/>
              <a:ext cx="383590" cy="599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b</a:t>
              </a:r>
            </a:p>
          </p:txBody>
        </p:sp>
        <p:sp>
          <p:nvSpPr>
            <p:cNvPr id="283" name="Shape 283"/>
            <p:cNvSpPr/>
            <p:nvPr/>
          </p:nvSpPr>
          <p:spPr>
            <a:xfrm>
              <a:off x="2010190" y="2305399"/>
              <a:ext cx="1305635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 flipV="1">
              <a:off x="1459056" y="414425"/>
              <a:ext cx="1018457" cy="1018457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3429316" y="2411121"/>
              <a:ext cx="967144" cy="599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User</a:t>
              </a:r>
            </a:p>
          </p:txBody>
        </p:sp>
        <p:sp>
          <p:nvSpPr>
            <p:cNvPr id="286" name="Shape 286"/>
            <p:cNvSpPr/>
            <p:nvPr/>
          </p:nvSpPr>
          <p:spPr>
            <a:xfrm>
              <a:off x="2409591" y="0"/>
              <a:ext cx="811067" cy="599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400"/>
                <a:t>/O</a:t>
              </a:r>
            </a:p>
          </p:txBody>
        </p:sp>
        <p:grpSp>
          <p:nvGrpSpPr>
            <p:cNvPr id="3" name="Group 290"/>
            <p:cNvGrpSpPr/>
            <p:nvPr/>
          </p:nvGrpSpPr>
          <p:grpSpPr>
            <a:xfrm>
              <a:off x="873020" y="1441861"/>
              <a:ext cx="1128937" cy="2094360"/>
              <a:chOff x="0" y="0"/>
              <a:chExt cx="1128936" cy="2094358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1503653"/>
                <a:ext cx="1128937" cy="590706"/>
              </a:xfrm>
              <a:prstGeom prst="rect">
                <a:avLst/>
              </a:prstGeom>
              <a:solidFill>
                <a:srgbClr val="EBEBEB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0" y="0"/>
                <a:ext cx="1128937" cy="278620"/>
              </a:xfrm>
              <a:prstGeom prst="rect">
                <a:avLst/>
              </a:prstGeom>
              <a:solidFill>
                <a:srgbClr val="EBEBEB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89" name="Shape 289"/>
              <p:cNvSpPr/>
              <p:nvPr/>
            </p:nvSpPr>
            <p:spPr>
              <a:xfrm>
                <a:off x="0" y="751826"/>
                <a:ext cx="1128937" cy="278620"/>
              </a:xfrm>
              <a:prstGeom prst="rect">
                <a:avLst/>
              </a:prstGeom>
              <a:solidFill>
                <a:srgbClr val="EBEBEB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291" name="Shape 291"/>
            <p:cNvSpPr/>
            <p:nvPr/>
          </p:nvSpPr>
          <p:spPr>
            <a:xfrm>
              <a:off x="2001956" y="3336290"/>
              <a:ext cx="1305635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grpSp>
          <p:nvGrpSpPr>
            <p:cNvPr id="4" name="Group 294"/>
            <p:cNvGrpSpPr/>
            <p:nvPr/>
          </p:nvGrpSpPr>
          <p:grpSpPr>
            <a:xfrm>
              <a:off x="1298730" y="2471958"/>
              <a:ext cx="259556" cy="478090"/>
              <a:chOff x="0" y="0"/>
              <a:chExt cx="259555" cy="478088"/>
            </a:xfrm>
          </p:grpSpPr>
          <p:sp>
            <p:nvSpPr>
              <p:cNvPr id="292" name="Shape 292"/>
              <p:cNvSpPr/>
              <p:nvPr/>
            </p:nvSpPr>
            <p:spPr>
              <a:xfrm flipV="1">
                <a:off x="-1" y="-1"/>
                <a:ext cx="2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3" name="Shape 293"/>
              <p:cNvSpPr/>
              <p:nvPr/>
            </p:nvSpPr>
            <p:spPr>
              <a:xfrm flipV="1">
                <a:off x="259555" y="-1"/>
                <a:ext cx="1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5" name="Group 297"/>
            <p:cNvGrpSpPr/>
            <p:nvPr/>
          </p:nvGrpSpPr>
          <p:grpSpPr>
            <a:xfrm>
              <a:off x="1298730" y="1709959"/>
              <a:ext cx="259557" cy="478090"/>
              <a:chOff x="0" y="0"/>
              <a:chExt cx="259555" cy="478088"/>
            </a:xfrm>
          </p:grpSpPr>
          <p:sp>
            <p:nvSpPr>
              <p:cNvPr id="295" name="Shape 295"/>
              <p:cNvSpPr/>
              <p:nvPr/>
            </p:nvSpPr>
            <p:spPr>
              <a:xfrm flipV="1">
                <a:off x="-1" y="-1"/>
                <a:ext cx="2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6" name="Shape 296"/>
              <p:cNvSpPr/>
              <p:nvPr/>
            </p:nvSpPr>
            <p:spPr>
              <a:xfrm flipV="1">
                <a:off x="259555" y="-1"/>
                <a:ext cx="1" cy="47809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298" name="Shape 298"/>
            <p:cNvSpPr/>
            <p:nvPr/>
          </p:nvSpPr>
          <p:spPr>
            <a:xfrm>
              <a:off x="806173" y="2484658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0</a:t>
              </a:r>
            </a:p>
          </p:txBody>
        </p:sp>
        <p:sp>
          <p:nvSpPr>
            <p:cNvPr id="299" name="Shape 299"/>
            <p:cNvSpPr/>
            <p:nvPr/>
          </p:nvSpPr>
          <p:spPr>
            <a:xfrm>
              <a:off x="1593573" y="2484659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1</a:t>
              </a:r>
            </a:p>
          </p:txBody>
        </p:sp>
        <p:sp>
          <p:nvSpPr>
            <p:cNvPr id="300" name="Shape 300"/>
            <p:cNvSpPr/>
            <p:nvPr/>
          </p:nvSpPr>
          <p:spPr>
            <a:xfrm>
              <a:off x="806173" y="1722659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0</a:t>
              </a:r>
            </a:p>
          </p:txBody>
        </p:sp>
        <p:sp>
          <p:nvSpPr>
            <p:cNvPr id="301" name="Shape 301"/>
            <p:cNvSpPr/>
            <p:nvPr/>
          </p:nvSpPr>
          <p:spPr>
            <a:xfrm>
              <a:off x="1593573" y="1722659"/>
              <a:ext cx="43058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1</a:t>
              </a:r>
            </a:p>
          </p:txBody>
        </p:sp>
        <p:sp>
          <p:nvSpPr>
            <p:cNvPr id="302" name="Shape 302"/>
            <p:cNvSpPr/>
            <p:nvPr/>
          </p:nvSpPr>
          <p:spPr>
            <a:xfrm>
              <a:off x="2477512" y="1835499"/>
              <a:ext cx="831597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0</a:t>
              </a:r>
              <a:r>
                <a:rPr sz="2400"/>
                <a:t>,</a:t>
              </a:r>
              <a:r>
                <a:rPr sz="2400" i="1"/>
                <a:t>A</a:t>
              </a:r>
              <a:r>
                <a:rPr sz="2400" baseline="-5999"/>
                <a:t>1</a:t>
              </a:r>
            </a:p>
          </p:txBody>
        </p:sp>
        <p:sp>
          <p:nvSpPr>
            <p:cNvPr id="303" name="Shape 303"/>
            <p:cNvSpPr/>
            <p:nvPr/>
          </p:nvSpPr>
          <p:spPr>
            <a:xfrm>
              <a:off x="2062863" y="639888"/>
              <a:ext cx="44175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400" i="1"/>
                <a:t>A</a:t>
              </a:r>
              <a:r>
                <a:rPr sz="2400" baseline="-5999"/>
                <a:t>b</a:t>
              </a:r>
            </a:p>
          </p:txBody>
        </p:sp>
      </p:grpSp>
      <p:sp>
        <p:nvSpPr>
          <p:cNvPr id="305" name="Shape 305"/>
          <p:cNvSpPr/>
          <p:nvPr/>
        </p:nvSpPr>
        <p:spPr>
          <a:xfrm>
            <a:off x="458125" y="3028203"/>
            <a:ext cx="8500005" cy="2006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lvl="0" indent="-444500" algn="l">
              <a:lnSpc>
                <a:spcPct val="120000"/>
              </a:lnSpc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Test-family Δ :</a:t>
            </a:r>
          </a:p>
          <a:p>
            <a:pPr marL="839611" lvl="1" indent="-395111" algn="l">
              <a:spcBef>
                <a:spcPts val="2100"/>
              </a:spcBef>
              <a:buSzPct val="75000"/>
              <a:buChar char="•"/>
              <a:defRPr sz="1800"/>
            </a:pPr>
            <a:r>
              <a:rPr sz="3200">
                <a:solidFill>
                  <a:srgbClr val="424242"/>
                </a:solidFill>
              </a:rPr>
              <a:t>Generates agents for </a:t>
            </a:r>
            <a:r>
              <a:rPr sz="320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>
                <a:solidFill>
                  <a:srgbClr val="424242"/>
                </a:solidFill>
              </a:rPr>
              <a:t>/O in pairs (</a:t>
            </a:r>
            <a:r>
              <a:rPr sz="3200" i="1">
                <a:solidFill>
                  <a:srgbClr val="424242"/>
                </a:solidFill>
              </a:rPr>
              <a:t>A</a:t>
            </a:r>
            <a:r>
              <a:rPr sz="3200" baseline="-5999">
                <a:solidFill>
                  <a:srgbClr val="424242"/>
                </a:solidFill>
              </a:rPr>
              <a:t>0</a:t>
            </a:r>
            <a:r>
              <a:rPr sz="3200">
                <a:solidFill>
                  <a:srgbClr val="424242"/>
                </a:solidFill>
              </a:rPr>
              <a:t>,</a:t>
            </a:r>
            <a:r>
              <a:rPr sz="3200" i="1">
                <a:solidFill>
                  <a:srgbClr val="424242"/>
                </a:solidFill>
              </a:rPr>
              <a:t>A</a:t>
            </a:r>
            <a:r>
              <a:rPr sz="3200" baseline="-5999">
                <a:solidFill>
                  <a:srgbClr val="424242"/>
                </a:solidFill>
              </a:rPr>
              <a:t>1</a:t>
            </a:r>
            <a:r>
              <a:rPr sz="3200">
                <a:solidFill>
                  <a:srgbClr val="424242"/>
                </a:solidFill>
              </a:rPr>
              <a:t>).</a:t>
            </a:r>
            <a:br>
              <a:rPr sz="3200">
                <a:solidFill>
                  <a:srgbClr val="424242"/>
                </a:solidFill>
              </a:rPr>
            </a:br>
            <a:r>
              <a:rPr sz="3200">
                <a:solidFill>
                  <a:srgbClr val="424242"/>
                </a:solidFill>
              </a:rPr>
              <a:t>Both sent to User. </a:t>
            </a:r>
            <a:r>
              <a:rPr sz="3200" i="1">
                <a:solidFill>
                  <a:srgbClr val="424242"/>
                </a:solidFill>
              </a:rPr>
              <a:t>A</a:t>
            </a:r>
            <a:r>
              <a:rPr sz="3200" baseline="-5999">
                <a:solidFill>
                  <a:srgbClr val="424242"/>
                </a:solidFill>
              </a:rPr>
              <a:t>b </a:t>
            </a:r>
            <a:r>
              <a:rPr sz="3200">
                <a:solidFill>
                  <a:srgbClr val="424242"/>
                </a:solidFill>
              </a:rPr>
              <a:t>sent to </a:t>
            </a:r>
            <a:r>
              <a:rPr sz="320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>
                <a:solidFill>
                  <a:srgbClr val="424242"/>
                </a:solidFill>
              </a:rPr>
              <a:t>/O.</a:t>
            </a:r>
          </a:p>
        </p:txBody>
      </p:sp>
      <p:sp>
        <p:nvSpPr>
          <p:cNvPr id="306" name="Shape 306"/>
          <p:cNvSpPr/>
          <p:nvPr/>
        </p:nvSpPr>
        <p:spPr>
          <a:xfrm>
            <a:off x="458125" y="5501912"/>
            <a:ext cx="8839292" cy="344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lvl="0" indent="-444500" algn="l">
              <a:lnSpc>
                <a:spcPct val="120000"/>
              </a:lnSpc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Test-family Δ*:</a:t>
            </a:r>
          </a:p>
          <a:p>
            <a:pPr marL="839611" lvl="1" indent="-395111" algn="l">
              <a:spcBef>
                <a:spcPts val="2100"/>
              </a:spcBef>
              <a:buSzPct val="75000"/>
              <a:buChar char="•"/>
              <a:defRPr sz="1800"/>
            </a:pPr>
            <a:r>
              <a:rPr sz="3200">
                <a:solidFill>
                  <a:srgbClr val="424242"/>
                </a:solidFill>
              </a:rPr>
              <a:t>Like Δ, but don’t read messages from User</a:t>
            </a:r>
          </a:p>
          <a:p>
            <a:pPr marL="444500" lvl="0" indent="-444500" algn="l">
              <a:lnSpc>
                <a:spcPct val="120000"/>
              </a:lnSpc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Test-family Δ</a:t>
            </a:r>
            <a:r>
              <a:rPr sz="3600" baseline="-5999"/>
              <a:t>det </a:t>
            </a:r>
            <a:r>
              <a:rPr sz="3600"/>
              <a:t>:</a:t>
            </a:r>
          </a:p>
          <a:p>
            <a:pPr marL="839611" lvl="1" indent="-395111" algn="l">
              <a:spcBef>
                <a:spcPts val="2100"/>
              </a:spcBef>
              <a:buSzPct val="75000"/>
              <a:buChar char="•"/>
              <a:defRPr sz="1800"/>
            </a:pPr>
            <a:r>
              <a:rPr sz="3200">
                <a:solidFill>
                  <a:srgbClr val="424242"/>
                </a:solidFill>
              </a:rPr>
              <a:t>Like Δ, but deterministic</a:t>
            </a:r>
          </a:p>
        </p:txBody>
      </p:sp>
      <p:grpSp>
        <p:nvGrpSpPr>
          <p:cNvPr id="6" name="Group 309"/>
          <p:cNvGrpSpPr/>
          <p:nvPr/>
        </p:nvGrpSpPr>
        <p:grpSpPr>
          <a:xfrm>
            <a:off x="6276816" y="7794726"/>
            <a:ext cx="6591328" cy="1453948"/>
            <a:chOff x="-215899" y="-139700"/>
            <a:chExt cx="6591326" cy="1453946"/>
          </a:xfrm>
        </p:grpSpPr>
        <p:sp>
          <p:nvSpPr>
            <p:cNvPr id="308" name="Shape 308"/>
            <p:cNvSpPr/>
            <p:nvPr/>
          </p:nvSpPr>
          <p:spPr>
            <a:xfrm>
              <a:off x="-1" y="0"/>
              <a:ext cx="6159528" cy="895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400">
                  <a:solidFill>
                    <a:srgbClr val="0433FF"/>
                  </a:solidFill>
                </a:rPr>
                <a:t>Δ</a:t>
              </a:r>
              <a:r>
                <a:rPr sz="2400" baseline="-5999">
                  <a:solidFill>
                    <a:srgbClr val="0433FF"/>
                  </a:solidFill>
                </a:rPr>
                <a:t>det</a:t>
              </a:r>
              <a:r>
                <a:rPr sz="2400">
                  <a:solidFill>
                    <a:srgbClr val="0433FF"/>
                  </a:solidFill>
                </a:rPr>
                <a:t>-IND-PRE-secure  ≡ indistinguishability   </a:t>
              </a:r>
              <a:br>
                <a:rPr sz="2400">
                  <a:solidFill>
                    <a:srgbClr val="0433FF"/>
                  </a:solidFill>
                </a:rPr>
              </a:br>
              <a:r>
                <a:rPr sz="2400">
                  <a:solidFill>
                    <a:srgbClr val="0433FF"/>
                  </a:solidFill>
                </a:rPr>
                <a:t>scheme for </a:t>
              </a:r>
              <a:r>
                <a:rPr sz="2400">
                  <a:solidFill>
                    <a:srgbClr val="0433FF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400" baseline="-5999">
                  <a:solidFill>
                    <a:srgbClr val="0433FF"/>
                  </a:solidFill>
                </a:rPr>
                <a:t>obf</a:t>
              </a:r>
              <a:r>
                <a:rPr sz="2400">
                  <a:solidFill>
                    <a:srgbClr val="0433FF"/>
                  </a:solidFill>
                </a:rPr>
                <a:t>              obfuscation</a:t>
              </a:r>
            </a:p>
          </p:txBody>
        </p:sp>
        <p:pic>
          <p:nvPicPr>
            <p:cNvPr id="307" name="Picture 306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15900" y="-139700"/>
              <a:ext cx="6591327" cy="1453947"/>
            </a:xfrm>
            <a:prstGeom prst="rect">
              <a:avLst/>
            </a:prstGeom>
            <a:effectLst/>
          </p:spPr>
        </p:pic>
      </p:grpSp>
      <p:grpSp>
        <p:nvGrpSpPr>
          <p:cNvPr id="7" name="Group 312"/>
          <p:cNvGrpSpPr/>
          <p:nvPr/>
        </p:nvGrpSpPr>
        <p:grpSpPr>
          <a:xfrm>
            <a:off x="6276816" y="5194864"/>
            <a:ext cx="6591328" cy="1453948"/>
            <a:chOff x="-215899" y="-139700"/>
            <a:chExt cx="6591326" cy="1453946"/>
          </a:xfrm>
        </p:grpSpPr>
        <p:sp>
          <p:nvSpPr>
            <p:cNvPr id="311" name="Shape 311"/>
            <p:cNvSpPr/>
            <p:nvPr/>
          </p:nvSpPr>
          <p:spPr>
            <a:xfrm>
              <a:off x="0" y="0"/>
              <a:ext cx="6159527" cy="895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400">
                  <a:solidFill>
                    <a:srgbClr val="0433FF"/>
                  </a:solidFill>
                </a:rPr>
                <a:t>Δ*-IND-PRE-secure   ≡     differing-inputs      </a:t>
              </a:r>
              <a:br>
                <a:rPr sz="2400">
                  <a:solidFill>
                    <a:srgbClr val="0433FF"/>
                  </a:solidFill>
                </a:rPr>
              </a:br>
              <a:r>
                <a:rPr sz="2400">
                  <a:solidFill>
                    <a:srgbClr val="0433FF"/>
                  </a:solidFill>
                </a:rPr>
                <a:t>scheme for </a:t>
              </a:r>
              <a:r>
                <a:rPr sz="2400">
                  <a:solidFill>
                    <a:srgbClr val="0433FF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400" baseline="-5999">
                  <a:solidFill>
                    <a:srgbClr val="0433FF"/>
                  </a:solidFill>
                </a:rPr>
                <a:t>obf</a:t>
              </a:r>
              <a:r>
                <a:rPr sz="2400">
                  <a:solidFill>
                    <a:srgbClr val="0433FF"/>
                  </a:solidFill>
                </a:rPr>
                <a:t>              obfuscation</a:t>
              </a:r>
            </a:p>
          </p:txBody>
        </p:sp>
        <p:pic>
          <p:nvPicPr>
            <p:cNvPr id="310" name="Picture 309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15901" y="-139700"/>
              <a:ext cx="6591328" cy="1453947"/>
            </a:xfrm>
            <a:prstGeom prst="rect">
              <a:avLst/>
            </a:prstGeom>
            <a:effectLst/>
          </p:spPr>
        </p:pic>
      </p:grpSp>
      <p:grpSp>
        <p:nvGrpSpPr>
          <p:cNvPr id="8" name="Group 315"/>
          <p:cNvGrpSpPr/>
          <p:nvPr/>
        </p:nvGrpSpPr>
        <p:grpSpPr>
          <a:xfrm>
            <a:off x="458125" y="1876526"/>
            <a:ext cx="6591328" cy="1453948"/>
            <a:chOff x="-215899" y="-139700"/>
            <a:chExt cx="6591326" cy="1453946"/>
          </a:xfrm>
        </p:grpSpPr>
        <p:sp>
          <p:nvSpPr>
            <p:cNvPr id="314" name="Shape 314"/>
            <p:cNvSpPr/>
            <p:nvPr/>
          </p:nvSpPr>
          <p:spPr>
            <a:xfrm>
              <a:off x="0" y="0"/>
              <a:ext cx="6159527" cy="895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400">
                  <a:solidFill>
                    <a:srgbClr val="0433FF"/>
                  </a:solidFill>
                </a:rPr>
                <a:t>Δ-IND-PRE-secure   ≡     a new notion of</a:t>
              </a:r>
              <a:br>
                <a:rPr sz="2400">
                  <a:solidFill>
                    <a:srgbClr val="0433FF"/>
                  </a:solidFill>
                </a:rPr>
              </a:br>
              <a:r>
                <a:rPr sz="2400">
                  <a:solidFill>
                    <a:srgbClr val="0433FF"/>
                  </a:solidFill>
                </a:rPr>
                <a:t>scheme for </a:t>
              </a:r>
              <a:r>
                <a:rPr sz="2400">
                  <a:solidFill>
                    <a:srgbClr val="0433FF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400" baseline="-5999">
                  <a:solidFill>
                    <a:srgbClr val="0433FF"/>
                  </a:solidFill>
                </a:rPr>
                <a:t>obf</a:t>
              </a:r>
              <a:r>
                <a:rPr sz="2400">
                  <a:solidFill>
                    <a:srgbClr val="0433FF"/>
                  </a:solidFill>
                </a:rPr>
                <a:t>              obfuscation</a:t>
              </a:r>
            </a:p>
          </p:txBody>
        </p:sp>
        <p:pic>
          <p:nvPicPr>
            <p:cNvPr id="313" name="Picture 312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15900" y="-139700"/>
              <a:ext cx="6591327" cy="145394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52500" y="-379140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6000" dirty="0" smtClean="0">
                <a:solidFill>
                  <a:srgbClr val="53585F"/>
                </a:solidFill>
              </a:rPr>
              <a:t>Recently..</a:t>
            </a:r>
            <a:endParaRPr sz="6000" dirty="0">
              <a:solidFill>
                <a:srgbClr val="53585F"/>
              </a:solidFill>
            </a:endParaRPr>
          </a:p>
        </p:txBody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473849" y="1706167"/>
            <a:ext cx="11941007" cy="5083051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lvl="0">
              <a:defRPr sz="1800"/>
            </a:pPr>
            <a:r>
              <a:rPr lang="en-US" sz="3600" dirty="0" smtClean="0"/>
              <a:t>Explosion of primitives that enable computing on encrypted data</a:t>
            </a:r>
          </a:p>
          <a:p>
            <a:pPr lvl="1">
              <a:defRPr sz="1800"/>
            </a:pPr>
            <a:r>
              <a:rPr lang="en-US" sz="3243" dirty="0" smtClean="0">
                <a:solidFill>
                  <a:schemeClr val="tx2"/>
                </a:solidFill>
              </a:rPr>
              <a:t>Identity based encryption, Functional encryption, FHE, Witness Encryption, Property Preserving encryption, Obfuscation …</a:t>
            </a:r>
            <a:endParaRPr sz="3243" dirty="0" smtClean="0">
              <a:solidFill>
                <a:schemeClr val="tx2"/>
              </a:solidFill>
            </a:endParaRPr>
          </a:p>
          <a:p>
            <a:pPr lvl="0">
              <a:defRPr sz="1800"/>
            </a:pPr>
            <a:r>
              <a:rPr lang="en-US" sz="3600" dirty="0" smtClean="0"/>
              <a:t>Each primitive has many different definitions of security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endParaRPr lang="en-US" sz="3200" dirty="0" smtClean="0">
              <a:solidFill>
                <a:srgbClr val="3366FF"/>
              </a:solidFill>
            </a:endParaRP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3366FF"/>
                </a:solidFill>
              </a:rPr>
              <a:t>FE</a:t>
            </a:r>
            <a:r>
              <a:rPr lang="en-US" sz="3200" dirty="0" smtClean="0">
                <a:solidFill>
                  <a:srgbClr val="53585F"/>
                </a:solidFill>
              </a:rPr>
              <a:t> : IND (</a:t>
            </a:r>
            <a:r>
              <a:rPr lang="en-US" sz="2353" dirty="0" smtClean="0">
                <a:solidFill>
                  <a:srgbClr val="53585F"/>
                </a:solidFill>
              </a:rPr>
              <a:t>BF01,SW05..</a:t>
            </a:r>
            <a:r>
              <a:rPr lang="en-US" sz="3200" dirty="0" smtClean="0">
                <a:solidFill>
                  <a:srgbClr val="53585F"/>
                </a:solidFill>
              </a:rPr>
              <a:t>), Adaptive SIM (</a:t>
            </a:r>
            <a:r>
              <a:rPr lang="en-US" sz="2162" dirty="0" smtClean="0">
                <a:solidFill>
                  <a:srgbClr val="53585F"/>
                </a:solidFill>
              </a:rPr>
              <a:t>BSW11</a:t>
            </a:r>
            <a:r>
              <a:rPr lang="en-US" sz="3200" dirty="0" smtClean="0">
                <a:solidFill>
                  <a:srgbClr val="53585F"/>
                </a:solidFill>
              </a:rPr>
              <a:t>), Non-adaptive SIM </a:t>
            </a:r>
            <a:r>
              <a:rPr lang="en-US" sz="2353" dirty="0" smtClean="0">
                <a:solidFill>
                  <a:srgbClr val="53585F"/>
                </a:solidFill>
              </a:rPr>
              <a:t>(ON10),</a:t>
            </a:r>
            <a:r>
              <a:rPr lang="en-US" sz="3200" dirty="0" smtClean="0">
                <a:solidFill>
                  <a:srgbClr val="53585F"/>
                </a:solidFill>
              </a:rPr>
              <a:t> unbounded SIM </a:t>
            </a:r>
            <a:r>
              <a:rPr lang="en-US" sz="2162" dirty="0" smtClean="0">
                <a:solidFill>
                  <a:srgbClr val="53585F"/>
                </a:solidFill>
              </a:rPr>
              <a:t>(AGVW13}</a:t>
            </a:r>
            <a:r>
              <a:rPr lang="en-US" sz="3200" dirty="0" smtClean="0">
                <a:solidFill>
                  <a:srgbClr val="53585F"/>
                </a:solidFill>
              </a:rPr>
              <a:t>, Relaxed </a:t>
            </a:r>
            <a:r>
              <a:rPr lang="en-US" sz="3200" dirty="0" err="1" smtClean="0">
                <a:solidFill>
                  <a:srgbClr val="53585F"/>
                </a:solidFill>
              </a:rPr>
              <a:t>Sim</a:t>
            </a:r>
            <a:r>
              <a:rPr lang="en-US" sz="3200" dirty="0" smtClean="0">
                <a:solidFill>
                  <a:srgbClr val="53585F"/>
                </a:solidFill>
              </a:rPr>
              <a:t> </a:t>
            </a:r>
            <a:r>
              <a:rPr lang="en-US" sz="2162" dirty="0" smtClean="0">
                <a:solidFill>
                  <a:srgbClr val="53585F"/>
                </a:solidFill>
              </a:rPr>
              <a:t>(AKS14)</a:t>
            </a:r>
            <a:r>
              <a:rPr lang="en-US" sz="3200" dirty="0" smtClean="0">
                <a:solidFill>
                  <a:srgbClr val="53585F"/>
                </a:solidFill>
              </a:rPr>
              <a:t>, Bounded key IND/SIM (GVW12), Fully-adaptive security </a:t>
            </a:r>
            <a:r>
              <a:rPr lang="en-US" sz="2162" dirty="0" smtClean="0">
                <a:solidFill>
                  <a:srgbClr val="53585F"/>
                </a:solidFill>
              </a:rPr>
              <a:t>(MM13), </a:t>
            </a:r>
            <a:r>
              <a:rPr lang="en-US" sz="3176" dirty="0" smtClean="0">
                <a:solidFill>
                  <a:srgbClr val="53585F"/>
                </a:solidFill>
              </a:rPr>
              <a:t>Black box/ Non BB </a:t>
            </a:r>
            <a:r>
              <a:rPr lang="en-US" sz="2194" dirty="0" smtClean="0">
                <a:solidFill>
                  <a:srgbClr val="53585F"/>
                </a:solidFill>
              </a:rPr>
              <a:t>[O’NB12]</a:t>
            </a:r>
            <a:r>
              <a:rPr lang="en-US" sz="3243" dirty="0" smtClean="0">
                <a:solidFill>
                  <a:srgbClr val="53585F"/>
                </a:solidFill>
              </a:rPr>
              <a:t> …..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43" dirty="0" smtClean="0">
                <a:solidFill>
                  <a:srgbClr val="3366FF"/>
                </a:solidFill>
              </a:rPr>
              <a:t>PPE</a:t>
            </a:r>
            <a:r>
              <a:rPr lang="en-US" sz="3243" dirty="0" smtClean="0">
                <a:solidFill>
                  <a:srgbClr val="53585F"/>
                </a:solidFill>
              </a:rPr>
              <a:t> : SIM </a:t>
            </a:r>
            <a:r>
              <a:rPr lang="en-US" sz="2353" dirty="0" smtClean="0">
                <a:solidFill>
                  <a:srgbClr val="53585F"/>
                </a:solidFill>
              </a:rPr>
              <a:t>(AABP14)</a:t>
            </a:r>
            <a:r>
              <a:rPr lang="en-US" sz="3243" dirty="0" smtClean="0">
                <a:solidFill>
                  <a:srgbClr val="53585F"/>
                </a:solidFill>
              </a:rPr>
              <a:t>, Left or Right (PR12), Find then Guess (PR12)…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43" dirty="0" smtClean="0">
                <a:solidFill>
                  <a:srgbClr val="53585F"/>
                </a:solidFill>
              </a:rPr>
              <a:t>PPE can be built from symmetric key FE (how does security relate?) 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endParaRPr lang="en-US" sz="3243" dirty="0" smtClean="0">
              <a:solidFill>
                <a:srgbClr val="53585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893" y="6547469"/>
            <a:ext cx="11883939" cy="34573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FontTx/>
              <a:buChar char="•"/>
              <a:defRPr sz="1800"/>
            </a:pPr>
            <a:r>
              <a:rPr lang="en-US" sz="3100" dirty="0" smtClean="0"/>
              <a:t>In addition, each primitive has many variants</a:t>
            </a:r>
          </a:p>
          <a:p>
            <a:pPr marL="889000" lvl="1" indent="-444500" algn="l">
              <a:spcBef>
                <a:spcPts val="4200"/>
              </a:spcBef>
              <a:buSzPct val="75000"/>
              <a:buFontTx/>
              <a:buChar char="•"/>
              <a:defRPr sz="1800"/>
            </a:pPr>
            <a:r>
              <a:rPr lang="en-US" sz="2700" dirty="0" smtClean="0">
                <a:solidFill>
                  <a:srgbClr val="53585F"/>
                </a:solidFill>
              </a:rPr>
              <a:t>FE: Symmetric key/Public key, With or without function hiding (function hiding has 3 different definitions), public/private index, bounded/unbounded key…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6032" y="3915282"/>
            <a:ext cx="11099800" cy="14875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dirty="0" smtClean="0">
                <a:solidFill>
                  <a:srgbClr val="000000"/>
                </a:solidFill>
              </a:rPr>
              <a:t>Cluttered, complex, confusing.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dirty="0" smtClean="0">
                <a:solidFill>
                  <a:srgbClr val="000000"/>
                </a:solidFill>
              </a:rPr>
              <a:t>How to make sense of it all ? </a:t>
            </a:r>
            <a:endParaRPr kumimoji="0" lang="en-US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 animBg="1"/>
      <p:bldP spid="5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/>
          </p:cNvSpPr>
          <p:nvPr>
            <p:ph type="title"/>
          </p:nvPr>
        </p:nvSpPr>
        <p:spPr>
          <a:xfrm>
            <a:off x="136657" y="-111601"/>
            <a:ext cx="12731486" cy="2159000"/>
          </a:xfrm>
          <a:prstGeom prst="rect">
            <a:avLst/>
          </a:prstGeom>
        </p:spPr>
        <p:txBody>
          <a:bodyPr/>
          <a:lstStyle/>
          <a:p>
            <a:pPr lvl="0" defTabSz="490727">
              <a:defRPr sz="1800">
                <a:solidFill>
                  <a:srgbClr val="000000"/>
                </a:solidFill>
              </a:defRPr>
            </a:pPr>
            <a:r>
              <a:rPr sz="6719" dirty="0" smtClean="0">
                <a:solidFill>
                  <a:srgbClr val="53585F"/>
                </a:solidFill>
              </a:rPr>
              <a:t>Random </a:t>
            </a:r>
            <a:r>
              <a:rPr sz="6719" dirty="0">
                <a:solidFill>
                  <a:srgbClr val="53585F"/>
                </a:solidFill>
              </a:rPr>
              <a:t>Oracle</a:t>
            </a:r>
          </a:p>
        </p:txBody>
      </p:sp>
      <p:sp>
        <p:nvSpPr>
          <p:cNvPr id="358" name="Shape 358"/>
          <p:cNvSpPr>
            <a:spLocks noGrp="1"/>
          </p:cNvSpPr>
          <p:nvPr>
            <p:ph type="body" idx="1"/>
          </p:nvPr>
        </p:nvSpPr>
        <p:spPr>
          <a:xfrm>
            <a:off x="135594" y="1892384"/>
            <a:ext cx="12756400" cy="746157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dirty="0"/>
              <a:t>Schema </a:t>
            </a:r>
            <a:r>
              <a:rPr sz="3600" dirty="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600" baseline="-5999" dirty="0"/>
              <a:t>RO</a:t>
            </a:r>
            <a:endParaRPr sz="3600" dirty="0"/>
          </a:p>
          <a:p>
            <a:pPr lvl="0">
              <a:spcBef>
                <a:spcPts val="2400"/>
              </a:spcBef>
              <a:defRPr sz="1800"/>
            </a:pPr>
            <a:r>
              <a:rPr sz="3600" dirty="0"/>
              <a:t>Agents: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P</a:t>
            </a:r>
            <a:r>
              <a:rPr sz="3200" baseline="-5999" dirty="0">
                <a:solidFill>
                  <a:srgbClr val="53585F"/>
                </a:solidFill>
              </a:rPr>
              <a:t>user</a:t>
            </a:r>
            <a:r>
              <a:rPr sz="3200" dirty="0">
                <a:solidFill>
                  <a:srgbClr val="53585F"/>
                </a:solidFill>
              </a:rPr>
              <a:t> = { </a:t>
            </a:r>
            <a:r>
              <a:rPr sz="3200" i="1" dirty="0">
                <a:solidFill>
                  <a:srgbClr val="53585F"/>
                </a:solidFill>
              </a:rPr>
              <a:t>RA</a:t>
            </a:r>
            <a:r>
              <a:rPr sz="3200" i="1" baseline="-5999" dirty="0">
                <a:solidFill>
                  <a:srgbClr val="53585F"/>
                </a:solidFill>
              </a:rPr>
              <a:t>x</a:t>
            </a:r>
            <a:r>
              <a:rPr sz="3200" i="1" dirty="0">
                <a:solidFill>
                  <a:srgbClr val="53585F"/>
                </a:solidFill>
              </a:rPr>
              <a:t>| x </a:t>
            </a:r>
            <a:r>
              <a:rPr sz="3200" dirty="0">
                <a:solidFill>
                  <a:srgbClr val="53585F"/>
                </a:solidFill>
              </a:rPr>
              <a:t> } and P</a:t>
            </a:r>
            <a:r>
              <a:rPr sz="3200" baseline="-5999" dirty="0">
                <a:solidFill>
                  <a:srgbClr val="53585F"/>
                </a:solidFill>
              </a:rPr>
              <a:t>auth</a:t>
            </a:r>
            <a:r>
              <a:rPr sz="3200" dirty="0">
                <a:solidFill>
                  <a:srgbClr val="53585F"/>
                </a:solidFill>
              </a:rPr>
              <a:t> = { }.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u="sng" dirty="0">
                <a:solidFill>
                  <a:srgbClr val="53585F"/>
                </a:solidFill>
              </a:rPr>
              <a:t>Session</a:t>
            </a:r>
            <a:r>
              <a:rPr sz="3200" dirty="0">
                <a:solidFill>
                  <a:srgbClr val="53585F"/>
                </a:solidFill>
              </a:rPr>
              <a:t>: </a:t>
            </a:r>
            <a:r>
              <a:rPr sz="3200" i="1" dirty="0">
                <a:solidFill>
                  <a:srgbClr val="53585F"/>
                </a:solidFill>
              </a:rPr>
              <a:t>RA</a:t>
            </a:r>
            <a:r>
              <a:rPr sz="3200" i="1" baseline="-5999" dirty="0">
                <a:solidFill>
                  <a:srgbClr val="53585F"/>
                </a:solidFill>
              </a:rPr>
              <a:t>x</a:t>
            </a:r>
            <a:r>
              <a:rPr sz="3200" i="1" dirty="0">
                <a:solidFill>
                  <a:srgbClr val="53585F"/>
                </a:solidFill>
              </a:rPr>
              <a:t> </a:t>
            </a:r>
            <a:r>
              <a:rPr sz="3200" dirty="0">
                <a:solidFill>
                  <a:srgbClr val="53585F"/>
                </a:solidFill>
              </a:rPr>
              <a:t>sends </a:t>
            </a:r>
            <a:r>
              <a:rPr sz="3200" i="1" dirty="0">
                <a:solidFill>
                  <a:srgbClr val="53585F"/>
                </a:solidFill>
              </a:rPr>
              <a:t>x </a:t>
            </a:r>
            <a:r>
              <a:rPr sz="3200" dirty="0">
                <a:solidFill>
                  <a:srgbClr val="53585F"/>
                </a:solidFill>
              </a:rPr>
              <a:t>to its peer; on receiving </a:t>
            </a:r>
            <a:r>
              <a:rPr sz="3200" i="1" dirty="0">
                <a:solidFill>
                  <a:srgbClr val="53585F"/>
                </a:solidFill>
              </a:rPr>
              <a:t>y</a:t>
            </a:r>
            <a:r>
              <a:rPr sz="3200" dirty="0">
                <a:solidFill>
                  <a:srgbClr val="53585F"/>
                </a:solidFill>
              </a:rPr>
              <a:t> from peer, </a:t>
            </a:r>
            <a:r>
              <a:rPr sz="3200" u="sng" dirty="0">
                <a:solidFill>
                  <a:srgbClr val="53585F"/>
                </a:solidFill>
              </a:rPr>
              <a:t>outputs</a:t>
            </a:r>
            <a:r>
              <a:rPr sz="3200" dirty="0">
                <a:solidFill>
                  <a:srgbClr val="53585F"/>
                </a:solidFill>
              </a:rPr>
              <a:t> 1 iff </a:t>
            </a:r>
            <a:r>
              <a:rPr sz="3200" i="1" dirty="0">
                <a:solidFill>
                  <a:srgbClr val="53585F"/>
                </a:solidFill>
              </a:rPr>
              <a:t>x=y</a:t>
            </a:r>
            <a:r>
              <a:rPr sz="3200" dirty="0">
                <a:solidFill>
                  <a:srgbClr val="53585F"/>
                </a:solidFill>
              </a:rPr>
              <a:t>.</a:t>
            </a:r>
          </a:p>
          <a:p>
            <a:pPr lvl="0">
              <a:defRPr sz="1800"/>
            </a:pPr>
            <a:r>
              <a:rPr sz="3600" dirty="0"/>
              <a:t>Models only that User is restricted to equality checks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Perfectly one-way functions/point function obfuscation</a:t>
            </a:r>
          </a:p>
          <a:p>
            <a:pPr lvl="0">
              <a:defRPr sz="1800"/>
            </a:pPr>
            <a:r>
              <a:rPr sz="3600" b="1" dirty="0"/>
              <a:t>Γ-Random Oracle Agent Assumption: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There is a Γ-IND-PRE secure scheme for </a:t>
            </a:r>
            <a:r>
              <a:rPr sz="3200" dirty="0">
                <a:solidFill>
                  <a:srgbClr val="53585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 baseline="-5999" dirty="0">
                <a:solidFill>
                  <a:srgbClr val="53585F"/>
                </a:solidFill>
              </a:rPr>
              <a:t>RO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" grpId="0" build="p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>
            <a:spLocks noGrp="1"/>
          </p:cNvSpPr>
          <p:nvPr>
            <p:ph type="title"/>
          </p:nvPr>
        </p:nvSpPr>
        <p:spPr>
          <a:xfrm>
            <a:off x="136657" y="-10468"/>
            <a:ext cx="12731486" cy="2159000"/>
          </a:xfrm>
          <a:prstGeom prst="rect">
            <a:avLst/>
          </a:prstGeom>
        </p:spPr>
        <p:txBody>
          <a:bodyPr/>
          <a:lstStyle/>
          <a:p>
            <a:pPr lvl="0" defTabSz="490727">
              <a:defRPr sz="1800">
                <a:solidFill>
                  <a:srgbClr val="000000"/>
                </a:solidFill>
              </a:defRPr>
            </a:pPr>
            <a:r>
              <a:rPr sz="6719" dirty="0" smtClean="0">
                <a:solidFill>
                  <a:srgbClr val="53585F"/>
                </a:solidFill>
              </a:rPr>
              <a:t>Generic </a:t>
            </a:r>
            <a:r>
              <a:rPr sz="6719" dirty="0">
                <a:solidFill>
                  <a:srgbClr val="53585F"/>
                </a:solidFill>
              </a:rPr>
              <a:t>Group</a:t>
            </a:r>
          </a:p>
        </p:txBody>
      </p:sp>
      <p:sp>
        <p:nvSpPr>
          <p:cNvPr id="361" name="Shape 361"/>
          <p:cNvSpPr>
            <a:spLocks noGrp="1"/>
          </p:cNvSpPr>
          <p:nvPr>
            <p:ph type="body" idx="1"/>
          </p:nvPr>
        </p:nvSpPr>
        <p:spPr>
          <a:xfrm>
            <a:off x="106183" y="2119817"/>
            <a:ext cx="12815221" cy="748212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dirty="0"/>
              <a:t>Schema </a:t>
            </a:r>
            <a:r>
              <a:rPr sz="3600" dirty="0"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600" baseline="-5999" dirty="0"/>
              <a:t>GG</a:t>
            </a:r>
            <a:endParaRPr sz="3600" dirty="0"/>
          </a:p>
          <a:p>
            <a:pPr lvl="0">
              <a:spcBef>
                <a:spcPts val="2400"/>
              </a:spcBef>
              <a:defRPr sz="1800"/>
            </a:pPr>
            <a:r>
              <a:rPr sz="3600" dirty="0"/>
              <a:t>Agents: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P</a:t>
            </a:r>
            <a:r>
              <a:rPr sz="3200" baseline="-5999" dirty="0">
                <a:solidFill>
                  <a:srgbClr val="53585F"/>
                </a:solidFill>
              </a:rPr>
              <a:t>user</a:t>
            </a:r>
            <a:r>
              <a:rPr sz="3200" dirty="0">
                <a:solidFill>
                  <a:srgbClr val="53585F"/>
                </a:solidFill>
              </a:rPr>
              <a:t> = { </a:t>
            </a:r>
            <a:r>
              <a:rPr sz="3200" i="1" dirty="0">
                <a:solidFill>
                  <a:srgbClr val="53585F"/>
                </a:solidFill>
              </a:rPr>
              <a:t>GA</a:t>
            </a:r>
            <a:r>
              <a:rPr sz="3200" i="1" baseline="-5999" dirty="0">
                <a:solidFill>
                  <a:srgbClr val="53585F"/>
                </a:solidFill>
              </a:rPr>
              <a:t>g</a:t>
            </a:r>
            <a:r>
              <a:rPr sz="3200" i="1" dirty="0">
                <a:solidFill>
                  <a:srgbClr val="53585F"/>
                </a:solidFill>
              </a:rPr>
              <a:t>| g ∈ </a:t>
            </a:r>
            <a:r>
              <a:rPr sz="3200" dirty="0">
                <a:solidFill>
                  <a:srgbClr val="53585F"/>
                </a:solidFill>
              </a:rPr>
              <a:t>Z</a:t>
            </a:r>
            <a:r>
              <a:rPr sz="3200" i="1" baseline="-5999" dirty="0">
                <a:solidFill>
                  <a:srgbClr val="53585F"/>
                </a:solidFill>
              </a:rPr>
              <a:t>N</a:t>
            </a:r>
            <a:r>
              <a:rPr sz="3200" i="1" dirty="0">
                <a:solidFill>
                  <a:srgbClr val="53585F"/>
                </a:solidFill>
              </a:rPr>
              <a:t> </a:t>
            </a:r>
            <a:r>
              <a:rPr sz="3200" dirty="0">
                <a:solidFill>
                  <a:srgbClr val="53585F"/>
                </a:solidFill>
              </a:rPr>
              <a:t> } and P</a:t>
            </a:r>
            <a:r>
              <a:rPr sz="3200" baseline="-5999" dirty="0">
                <a:solidFill>
                  <a:srgbClr val="53585F"/>
                </a:solidFill>
              </a:rPr>
              <a:t>auth</a:t>
            </a:r>
            <a:r>
              <a:rPr sz="3200" dirty="0">
                <a:solidFill>
                  <a:srgbClr val="53585F"/>
                </a:solidFill>
              </a:rPr>
              <a:t> = { </a:t>
            </a:r>
            <a:r>
              <a:rPr sz="3200" dirty="0" smtClean="0">
                <a:solidFill>
                  <a:srgbClr val="53585F"/>
                </a:solidFill>
              </a:rPr>
              <a:t>}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u="sng" dirty="0">
                <a:solidFill>
                  <a:srgbClr val="53585F"/>
                </a:solidFill>
              </a:rPr>
              <a:t>Session</a:t>
            </a:r>
            <a:r>
              <a:rPr sz="3200" dirty="0">
                <a:solidFill>
                  <a:srgbClr val="53585F"/>
                </a:solidFill>
              </a:rPr>
              <a:t>: Input to </a:t>
            </a:r>
            <a:r>
              <a:rPr sz="3200" i="1" dirty="0">
                <a:solidFill>
                  <a:srgbClr val="53585F"/>
                </a:solidFill>
              </a:rPr>
              <a:t>GA</a:t>
            </a:r>
            <a:r>
              <a:rPr sz="3200" i="1" baseline="-5999" dirty="0">
                <a:solidFill>
                  <a:srgbClr val="53585F"/>
                </a:solidFill>
              </a:rPr>
              <a:t>g</a:t>
            </a:r>
            <a:r>
              <a:rPr sz="3200" i="1" dirty="0">
                <a:solidFill>
                  <a:srgbClr val="53585F"/>
                </a:solidFill>
              </a:rPr>
              <a:t> </a:t>
            </a:r>
            <a:r>
              <a:rPr sz="3200" dirty="0">
                <a:solidFill>
                  <a:srgbClr val="53585F"/>
                </a:solidFill>
              </a:rPr>
              <a:t>∈ {“add</a:t>
            </a:r>
            <a:r>
              <a:rPr sz="3200" baseline="-5999" dirty="0">
                <a:solidFill>
                  <a:srgbClr val="53585F"/>
                </a:solidFill>
              </a:rPr>
              <a:t>1</a:t>
            </a:r>
            <a:r>
              <a:rPr sz="3200" dirty="0">
                <a:solidFill>
                  <a:srgbClr val="53585F"/>
                </a:solidFill>
              </a:rPr>
              <a:t>”, “add</a:t>
            </a:r>
            <a:r>
              <a:rPr sz="3200" baseline="-5999" dirty="0">
                <a:solidFill>
                  <a:srgbClr val="53585F"/>
                </a:solidFill>
              </a:rPr>
              <a:t>2</a:t>
            </a:r>
            <a:r>
              <a:rPr sz="3200" dirty="0">
                <a:solidFill>
                  <a:srgbClr val="53585F"/>
                </a:solidFill>
              </a:rPr>
              <a:t>”, “invert”, “zero-test”}.</a:t>
            </a:r>
          </a:p>
          <a:p>
            <a:pPr marL="0" lvl="4" indent="914400">
              <a:spcBef>
                <a:spcPts val="2100"/>
              </a:spcBef>
              <a:buSzTx/>
              <a:buNone/>
              <a:defRPr sz="1800"/>
            </a:pPr>
            <a:r>
              <a:rPr sz="3200" dirty="0">
                <a:solidFill>
                  <a:srgbClr val="53585F"/>
                </a:solidFill>
              </a:rPr>
              <a:t>	add</a:t>
            </a:r>
            <a:r>
              <a:rPr sz="3200" baseline="-5999" dirty="0">
                <a:solidFill>
                  <a:srgbClr val="53585F"/>
                </a:solidFill>
              </a:rPr>
              <a:t>1</a:t>
            </a:r>
            <a:r>
              <a:rPr sz="3200" dirty="0">
                <a:solidFill>
                  <a:srgbClr val="53585F"/>
                </a:solidFill>
              </a:rPr>
              <a:t>  → sends </a:t>
            </a:r>
            <a:r>
              <a:rPr sz="3200" i="1" dirty="0">
                <a:solidFill>
                  <a:srgbClr val="53585F"/>
                </a:solidFill>
              </a:rPr>
              <a:t>g </a:t>
            </a:r>
            <a:r>
              <a:rPr sz="3200" dirty="0">
                <a:solidFill>
                  <a:srgbClr val="53585F"/>
                </a:solidFill>
              </a:rPr>
              <a:t>to its peer. </a:t>
            </a:r>
            <a:br>
              <a:rPr sz="3200" dirty="0">
                <a:solidFill>
                  <a:srgbClr val="53585F"/>
                </a:solidFill>
              </a:rPr>
            </a:br>
            <a:r>
              <a:rPr sz="3200" dirty="0">
                <a:solidFill>
                  <a:srgbClr val="53585F"/>
                </a:solidFill>
              </a:rPr>
              <a:t>	add</a:t>
            </a:r>
            <a:r>
              <a:rPr sz="3200" baseline="-5999" dirty="0">
                <a:solidFill>
                  <a:srgbClr val="53585F"/>
                </a:solidFill>
              </a:rPr>
              <a:t>2</a:t>
            </a:r>
            <a:r>
              <a:rPr sz="3200" dirty="0">
                <a:solidFill>
                  <a:srgbClr val="53585F"/>
                </a:solidFill>
              </a:rPr>
              <a:t>  → receives </a:t>
            </a:r>
            <a:r>
              <a:rPr sz="3200" i="1" dirty="0">
                <a:solidFill>
                  <a:srgbClr val="53585F"/>
                </a:solidFill>
              </a:rPr>
              <a:t>h </a:t>
            </a:r>
            <a:r>
              <a:rPr sz="3200" dirty="0">
                <a:solidFill>
                  <a:srgbClr val="53585F"/>
                </a:solidFill>
              </a:rPr>
              <a:t>from peer and </a:t>
            </a:r>
            <a:r>
              <a:rPr sz="3200" u="sng" dirty="0">
                <a:solidFill>
                  <a:srgbClr val="53585F"/>
                </a:solidFill>
              </a:rPr>
              <a:t>updates</a:t>
            </a:r>
            <a:r>
              <a:rPr sz="3200" dirty="0">
                <a:solidFill>
                  <a:srgbClr val="53585F"/>
                </a:solidFill>
              </a:rPr>
              <a:t> to </a:t>
            </a:r>
            <a:r>
              <a:rPr sz="3200" i="1" dirty="0">
                <a:solidFill>
                  <a:srgbClr val="53585F"/>
                </a:solidFill>
              </a:rPr>
              <a:t>g+h</a:t>
            </a:r>
            <a:r>
              <a:rPr sz="3200" dirty="0">
                <a:solidFill>
                  <a:srgbClr val="53585F"/>
                </a:solidFill>
              </a:rPr>
              <a:t/>
            </a:r>
            <a:br>
              <a:rPr sz="3200" dirty="0">
                <a:solidFill>
                  <a:srgbClr val="53585F"/>
                </a:solidFill>
              </a:rPr>
            </a:br>
            <a:r>
              <a:rPr sz="3200" dirty="0">
                <a:solidFill>
                  <a:srgbClr val="53585F"/>
                </a:solidFill>
              </a:rPr>
              <a:t>	invert → updates to </a:t>
            </a:r>
            <a:r>
              <a:rPr sz="3200" i="1" dirty="0">
                <a:solidFill>
                  <a:srgbClr val="53585F"/>
                </a:solidFill>
              </a:rPr>
              <a:t>-g</a:t>
            </a:r>
            <a:r>
              <a:rPr sz="3200" dirty="0">
                <a:solidFill>
                  <a:srgbClr val="53585F"/>
                </a:solidFill>
              </a:rPr>
              <a:t/>
            </a:r>
            <a:br>
              <a:rPr sz="3200" dirty="0">
                <a:solidFill>
                  <a:srgbClr val="53585F"/>
                </a:solidFill>
              </a:rPr>
            </a:br>
            <a:r>
              <a:rPr sz="3200" dirty="0">
                <a:solidFill>
                  <a:srgbClr val="53585F"/>
                </a:solidFill>
              </a:rPr>
              <a:t>	zero-test → </a:t>
            </a:r>
            <a:r>
              <a:rPr sz="3200" u="sng" dirty="0">
                <a:solidFill>
                  <a:srgbClr val="53585F"/>
                </a:solidFill>
              </a:rPr>
              <a:t>outputs</a:t>
            </a:r>
            <a:r>
              <a:rPr sz="3200" dirty="0">
                <a:solidFill>
                  <a:srgbClr val="53585F"/>
                </a:solidFill>
              </a:rPr>
              <a:t> 1 iff </a:t>
            </a:r>
            <a:r>
              <a:rPr sz="3200" i="1" dirty="0">
                <a:solidFill>
                  <a:srgbClr val="53585F"/>
                </a:solidFill>
              </a:rPr>
              <a:t>g=</a:t>
            </a:r>
            <a:r>
              <a:rPr sz="3200" dirty="0">
                <a:solidFill>
                  <a:srgbClr val="53585F"/>
                </a:solidFill>
              </a:rPr>
              <a:t>0</a:t>
            </a:r>
          </a:p>
          <a:p>
            <a:pPr lvl="0">
              <a:defRPr sz="1800"/>
            </a:pPr>
            <a:r>
              <a:rPr sz="3600" b="1" dirty="0"/>
              <a:t>Γ-Generic Group Agent Assumption:</a:t>
            </a:r>
          </a:p>
          <a:p>
            <a:pPr marL="839611" lvl="1" indent="-395111">
              <a:spcBef>
                <a:spcPts val="21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There is a Γ-IND-PRE secure scheme for </a:t>
            </a:r>
            <a:r>
              <a:rPr sz="3200" dirty="0">
                <a:solidFill>
                  <a:srgbClr val="53585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3200" baseline="-5999" dirty="0">
                <a:solidFill>
                  <a:srgbClr val="53585F"/>
                </a:solidFill>
              </a:rPr>
              <a:t>GG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" grpId="1" build="p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4"/>
          <p:cNvGrpSpPr/>
          <p:nvPr/>
        </p:nvGrpSpPr>
        <p:grpSpPr>
          <a:xfrm>
            <a:off x="519098" y="6686826"/>
            <a:ext cx="5772675" cy="2727339"/>
            <a:chOff x="0" y="0"/>
            <a:chExt cx="5772673" cy="2727337"/>
          </a:xfrm>
        </p:grpSpPr>
        <p:sp>
          <p:nvSpPr>
            <p:cNvPr id="428" name="Shape 428"/>
            <p:cNvSpPr/>
            <p:nvPr/>
          </p:nvSpPr>
          <p:spPr>
            <a:xfrm rot="13500000">
              <a:off x="2773351" y="538063"/>
              <a:ext cx="1860514" cy="817548"/>
            </a:xfrm>
            <a:prstGeom prst="roundRect">
              <a:avLst>
                <a:gd name="adj" fmla="val 50000"/>
              </a:avLst>
            </a:prstGeom>
            <a:solidFill>
              <a:srgbClr val="A6AAA9">
                <a:alpha val="55960"/>
              </a:srgbClr>
            </a:solidFill>
            <a:ln w="12700" cap="flat">
              <a:noFill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 rot="18900000">
              <a:off x="1087941" y="539700"/>
              <a:ext cx="1855884" cy="817548"/>
            </a:xfrm>
            <a:prstGeom prst="roundRect">
              <a:avLst>
                <a:gd name="adj" fmla="val 50000"/>
              </a:avLst>
            </a:prstGeom>
            <a:solidFill>
              <a:srgbClr val="A6AAA9">
                <a:alpha val="55960"/>
              </a:srgbClr>
            </a:solidFill>
            <a:ln w="12700" cap="flat">
              <a:noFill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grpSp>
          <p:nvGrpSpPr>
            <p:cNvPr id="3" name="Group 447"/>
            <p:cNvGrpSpPr/>
            <p:nvPr/>
          </p:nvGrpSpPr>
          <p:grpSpPr>
            <a:xfrm>
              <a:off x="-1" y="767708"/>
              <a:ext cx="5772675" cy="1959630"/>
              <a:chOff x="0" y="1656712"/>
              <a:chExt cx="5772673" cy="1959629"/>
            </a:xfrm>
          </p:grpSpPr>
          <p:grpSp>
            <p:nvGrpSpPr>
              <p:cNvPr id="4" name="Group 432"/>
              <p:cNvGrpSpPr/>
              <p:nvPr/>
            </p:nvGrpSpPr>
            <p:grpSpPr>
              <a:xfrm>
                <a:off x="1932837" y="1656712"/>
                <a:ext cx="1900579" cy="244328"/>
                <a:chOff x="845635" y="1656712"/>
                <a:chExt cx="1900578" cy="244327"/>
              </a:xfrm>
            </p:grpSpPr>
            <p:sp>
              <p:nvSpPr>
                <p:cNvPr id="430" name="Shape 430"/>
                <p:cNvSpPr/>
                <p:nvPr/>
              </p:nvSpPr>
              <p:spPr>
                <a:xfrm flipV="1">
                  <a:off x="845635" y="1656712"/>
                  <a:ext cx="216429" cy="216429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31" name="Shape 431"/>
                <p:cNvSpPr/>
                <p:nvPr/>
              </p:nvSpPr>
              <p:spPr>
                <a:xfrm>
                  <a:off x="2529126" y="1683951"/>
                  <a:ext cx="217089" cy="217089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grpSp>
            <p:nvGrpSpPr>
              <p:cNvPr id="5" name="Group 446"/>
              <p:cNvGrpSpPr/>
              <p:nvPr/>
            </p:nvGrpSpPr>
            <p:grpSpPr>
              <a:xfrm>
                <a:off x="-1" y="1829155"/>
                <a:ext cx="5772675" cy="1787187"/>
                <a:chOff x="0" y="508000"/>
                <a:chExt cx="5772673" cy="1787185"/>
              </a:xfrm>
            </p:grpSpPr>
            <p:grpSp>
              <p:nvGrpSpPr>
                <p:cNvPr id="6" name="Group 435"/>
                <p:cNvGrpSpPr/>
                <p:nvPr/>
              </p:nvGrpSpPr>
              <p:grpSpPr>
                <a:xfrm>
                  <a:off x="1345818" y="507999"/>
                  <a:ext cx="3030238" cy="712436"/>
                  <a:chOff x="-381000" y="0"/>
                  <a:chExt cx="3030236" cy="712434"/>
                </a:xfrm>
              </p:grpSpPr>
              <p:sp>
                <p:nvSpPr>
                  <p:cNvPr id="433" name="Shape 433"/>
                  <p:cNvSpPr/>
                  <p:nvPr/>
                </p:nvSpPr>
                <p:spPr>
                  <a:xfrm>
                    <a:off x="-381000" y="0"/>
                    <a:ext cx="712894" cy="7124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O</a:t>
                    </a:r>
                  </a:p>
                </p:txBody>
              </p:sp>
              <p:sp>
                <p:nvSpPr>
                  <p:cNvPr id="434" name="Shape 434"/>
                  <p:cNvSpPr/>
                  <p:nvPr/>
                </p:nvSpPr>
                <p:spPr>
                  <a:xfrm>
                    <a:off x="1936343" y="0"/>
                    <a:ext cx="712894" cy="7124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E</a:t>
                    </a:r>
                  </a:p>
                </p:txBody>
              </p:sp>
            </p:grpSp>
            <p:grpSp>
              <p:nvGrpSpPr>
                <p:cNvPr id="7" name="Group 444"/>
                <p:cNvGrpSpPr/>
                <p:nvPr/>
              </p:nvGrpSpPr>
              <p:grpSpPr>
                <a:xfrm>
                  <a:off x="0" y="1082786"/>
                  <a:ext cx="5772674" cy="1212400"/>
                  <a:chOff x="0" y="2041604"/>
                  <a:chExt cx="5772673" cy="1212398"/>
                </a:xfrm>
              </p:grpSpPr>
              <p:grpSp>
                <p:nvGrpSpPr>
                  <p:cNvPr id="8" name="Group 438"/>
                  <p:cNvGrpSpPr/>
                  <p:nvPr/>
                </p:nvGrpSpPr>
                <p:grpSpPr>
                  <a:xfrm>
                    <a:off x="460636" y="2372097"/>
                    <a:ext cx="4864101" cy="881906"/>
                    <a:chOff x="0" y="0"/>
                    <a:chExt cx="4864100" cy="881905"/>
                  </a:xfrm>
                </p:grpSpPr>
                <p:sp>
                  <p:nvSpPr>
                    <p:cNvPr id="436" name="Shape 436"/>
                    <p:cNvSpPr/>
                    <p:nvPr/>
                  </p:nvSpPr>
                  <p:spPr>
                    <a:xfrm>
                      <a:off x="0" y="0"/>
                      <a:ext cx="1270000" cy="88190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85888D"/>
                      </a:solidFill>
                      <a:prstDash val="solid"/>
                      <a:miter lim="400000"/>
                    </a:ln>
                    <a:effectLst/>
                    <a:extLst>
                      <a:ext uri="{C572A759-6A51-4108-AA02-DFA0A04FC94B}">
                        <ma14:wrappingTextBoxFlag xmlns:mc="http://schemas.openxmlformats.org/markup-compatibility/2006" xmlns:mv="urn:schemas-microsoft-com:mac:vml" xmlns:ma14="http://schemas.microsoft.com/office/mac/drawingml/2011/main" xmlns="" val="1"/>
                      </a:ext>
                    </a:extLst>
                  </p:spPr>
                  <p:txBody>
                    <a:bodyPr wrap="square" lIns="0" tIns="0" rIns="0" bIns="0" numCol="1" anchor="ctr">
                      <a:noAutofit/>
                    </a:bodyPr>
                    <a:lstStyle>
                      <a:lvl1pPr>
                        <a:defRPr sz="2400"/>
                      </a:lvl1pPr>
                    </a:lstStyle>
                    <a:p>
                      <a:pPr lvl="0">
                        <a:defRPr sz="1800"/>
                      </a:pPr>
                      <a:r>
                        <a:rPr sz="2400"/>
                        <a:t>Test</a:t>
                      </a:r>
                    </a:p>
                  </p:txBody>
                </p:sp>
                <p:sp>
                  <p:nvSpPr>
                    <p:cNvPr id="437" name="Shape 437"/>
                    <p:cNvSpPr/>
                    <p:nvPr/>
                  </p:nvSpPr>
                  <p:spPr>
                    <a:xfrm>
                      <a:off x="3594100" y="0"/>
                      <a:ext cx="1270000" cy="88190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85888D"/>
                      </a:solidFill>
                      <a:prstDash val="solid"/>
                      <a:miter lim="400000"/>
                    </a:ln>
                    <a:effectLst/>
                    <a:extLst>
                      <a:ext uri="{C572A759-6A51-4108-AA02-DFA0A04FC94B}">
                        <ma14:wrappingTextBoxFlag xmlns:mc="http://schemas.openxmlformats.org/markup-compatibility/2006" xmlns:mv="urn:schemas-microsoft-com:mac:vml" xmlns:ma14="http://schemas.microsoft.com/office/mac/drawingml/2011/main" xmlns="" val="1"/>
                      </a:ext>
                    </a:extLst>
                  </p:spPr>
                  <p:txBody>
                    <a:bodyPr wrap="square" lIns="0" tIns="0" rIns="0" bIns="0" numCol="1" anchor="ctr">
                      <a:noAutofit/>
                    </a:bodyPr>
                    <a:lstStyle>
                      <a:lvl1pPr>
                        <a:defRPr sz="2400"/>
                      </a:lvl1pPr>
                    </a:lstStyle>
                    <a:p>
                      <a:pPr lvl="0">
                        <a:defRPr sz="1800"/>
                      </a:pPr>
                      <a:r>
                        <a:rPr sz="2400"/>
                        <a:t>User</a:t>
                      </a:r>
                    </a:p>
                  </p:txBody>
                </p:sp>
              </p:grpSp>
              <p:sp>
                <p:nvSpPr>
                  <p:cNvPr id="439" name="Shape 439"/>
                  <p:cNvSpPr/>
                  <p:nvPr/>
                </p:nvSpPr>
                <p:spPr>
                  <a:xfrm flipV="1">
                    <a:off x="1070236" y="2041604"/>
                    <a:ext cx="334214" cy="3342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440" name="Shape 440"/>
                  <p:cNvSpPr/>
                  <p:nvPr/>
                </p:nvSpPr>
                <p:spPr>
                  <a:xfrm>
                    <a:off x="4339333" y="2042922"/>
                    <a:ext cx="329176" cy="329176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headEnd type="triangle" w="med" len="med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441" name="Shape 441"/>
                  <p:cNvSpPr/>
                  <p:nvPr/>
                </p:nvSpPr>
                <p:spPr>
                  <a:xfrm flipV="1">
                    <a:off x="1709466" y="2813049"/>
                    <a:ext cx="2366441" cy="2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headEnd type="triangle" w="med" len="med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442" name="Shape 442"/>
                  <p:cNvSpPr/>
                  <p:nvPr/>
                </p:nvSpPr>
                <p:spPr>
                  <a:xfrm>
                    <a:off x="5324736" y="2813050"/>
                    <a:ext cx="447938" cy="0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443" name="Shape 443"/>
                  <p:cNvSpPr/>
                  <p:nvPr/>
                </p:nvSpPr>
                <p:spPr>
                  <a:xfrm>
                    <a:off x="0" y="2813050"/>
                    <a:ext cx="447937" cy="0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</p:grpSp>
            <p:sp>
              <p:nvSpPr>
                <p:cNvPr id="445" name="Shape 445"/>
                <p:cNvSpPr/>
                <p:nvPr/>
              </p:nvSpPr>
              <p:spPr>
                <a:xfrm flipV="1">
                  <a:off x="2095568" y="864217"/>
                  <a:ext cx="1581538" cy="1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</p:grpSp>
        <p:grpSp>
          <p:nvGrpSpPr>
            <p:cNvPr id="9" name="Group 450"/>
            <p:cNvGrpSpPr/>
            <p:nvPr/>
          </p:nvGrpSpPr>
          <p:grpSpPr>
            <a:xfrm>
              <a:off x="1345818" y="940151"/>
              <a:ext cx="3030238" cy="712436"/>
              <a:chOff x="-381000" y="0"/>
              <a:chExt cx="3030236" cy="712434"/>
            </a:xfrm>
          </p:grpSpPr>
          <p:sp>
            <p:nvSpPr>
              <p:cNvPr id="448" name="Shape 448"/>
              <p:cNvSpPr/>
              <p:nvPr/>
            </p:nvSpPr>
            <p:spPr>
              <a:xfrm>
                <a:off x="-381000" y="0"/>
                <a:ext cx="712894" cy="712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O</a:t>
                </a:r>
              </a:p>
            </p:txBody>
          </p:sp>
          <p:sp>
            <p:nvSpPr>
              <p:cNvPr id="449" name="Shape 449"/>
              <p:cNvSpPr/>
              <p:nvPr/>
            </p:nvSpPr>
            <p:spPr>
              <a:xfrm>
                <a:off x="1936343" y="0"/>
                <a:ext cx="712894" cy="712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E</a:t>
                </a:r>
              </a:p>
            </p:txBody>
          </p:sp>
        </p:grpSp>
        <p:sp>
          <p:nvSpPr>
            <p:cNvPr id="451" name="Shape 451"/>
            <p:cNvSpPr/>
            <p:nvPr/>
          </p:nvSpPr>
          <p:spPr>
            <a:xfrm>
              <a:off x="2057018" y="216251"/>
              <a:ext cx="712895" cy="71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O</a:t>
              </a:r>
              <a:r>
                <a:rPr sz="24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</a:p>
          </p:txBody>
        </p:sp>
        <p:sp>
          <p:nvSpPr>
            <p:cNvPr id="452" name="Shape 452"/>
            <p:cNvSpPr/>
            <p:nvPr/>
          </p:nvSpPr>
          <p:spPr>
            <a:xfrm>
              <a:off x="2989455" y="216251"/>
              <a:ext cx="712894" cy="71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E</a:t>
              </a:r>
              <a:r>
                <a:rPr sz="24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</a:p>
          </p:txBody>
        </p:sp>
        <p:sp>
          <p:nvSpPr>
            <p:cNvPr id="453" name="Shape 453"/>
            <p:cNvSpPr/>
            <p:nvPr/>
          </p:nvSpPr>
          <p:spPr>
            <a:xfrm>
              <a:off x="2791493" y="534369"/>
              <a:ext cx="240488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sp>
        <p:nvSpPr>
          <p:cNvPr id="455" name="Shape 455"/>
          <p:cNvSpPr>
            <a:spLocks noGrp="1"/>
          </p:cNvSpPr>
          <p:nvPr>
            <p:ph type="title"/>
          </p:nvPr>
        </p:nvSpPr>
        <p:spPr>
          <a:xfrm>
            <a:off x="952499" y="0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 dirty="0">
                <a:solidFill>
                  <a:srgbClr val="53585F"/>
                </a:solidFill>
              </a:rPr>
              <a:t>Reduction</a:t>
            </a:r>
          </a:p>
        </p:txBody>
      </p:sp>
      <p:sp>
        <p:nvSpPr>
          <p:cNvPr id="456" name="Shape 456"/>
          <p:cNvSpPr>
            <a:spLocks noGrp="1"/>
          </p:cNvSpPr>
          <p:nvPr>
            <p:ph type="body" idx="1"/>
          </p:nvPr>
        </p:nvSpPr>
        <p:spPr>
          <a:xfrm>
            <a:off x="6350768" y="1638853"/>
            <a:ext cx="6316522" cy="4711170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defRPr sz="1800"/>
            </a:pPr>
            <a:r>
              <a:rPr sz="2800" dirty="0"/>
              <a:t>Reducing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2800" dirty="0"/>
              <a:t> to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Σ*</a:t>
            </a:r>
            <a:r>
              <a:rPr sz="2800" dirty="0"/>
              <a:t> </a:t>
            </a:r>
          </a:p>
          <a:p>
            <a:pPr marL="790222" lvl="1" indent="-345722">
              <a:lnSpc>
                <a:spcPct val="120000"/>
              </a:lnSpc>
              <a:defRPr sz="1800"/>
            </a:pPr>
            <a:r>
              <a:rPr sz="2800" dirty="0"/>
              <a:t>A scheme (O,E) for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 </a:t>
            </a:r>
            <a:r>
              <a:rPr sz="2800" dirty="0"/>
              <a:t>using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Σ*</a:t>
            </a:r>
            <a:endParaRPr sz="2800" dirty="0"/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sz="2800" dirty="0"/>
              <a:t>Simulation-based </a:t>
            </a:r>
            <a:r>
              <a:rPr sz="2800" dirty="0" smtClean="0"/>
              <a:t>definition</a:t>
            </a:r>
            <a:r>
              <a:rPr lang="en-US" sz="2800" dirty="0" smtClean="0"/>
              <a:t> for reduction</a:t>
            </a:r>
            <a:endParaRPr sz="2800" dirty="0"/>
          </a:p>
        </p:txBody>
      </p:sp>
      <p:grpSp>
        <p:nvGrpSpPr>
          <p:cNvPr id="10" name="Group 475"/>
          <p:cNvGrpSpPr/>
          <p:nvPr/>
        </p:nvGrpSpPr>
        <p:grpSpPr>
          <a:xfrm>
            <a:off x="519098" y="2227264"/>
            <a:ext cx="5772675" cy="3616342"/>
            <a:chOff x="0" y="0"/>
            <a:chExt cx="5772673" cy="3616341"/>
          </a:xfrm>
        </p:grpSpPr>
        <p:grpSp>
          <p:nvGrpSpPr>
            <p:cNvPr id="11" name="Group 460"/>
            <p:cNvGrpSpPr/>
            <p:nvPr/>
          </p:nvGrpSpPr>
          <p:grpSpPr>
            <a:xfrm>
              <a:off x="1932837" y="0"/>
              <a:ext cx="1900579" cy="1901040"/>
              <a:chOff x="845635" y="0"/>
              <a:chExt cx="1900578" cy="1901039"/>
            </a:xfrm>
          </p:grpSpPr>
          <p:sp>
            <p:nvSpPr>
              <p:cNvPr id="457" name="Shape 457"/>
              <p:cNvSpPr/>
              <p:nvPr/>
            </p:nvSpPr>
            <p:spPr>
              <a:xfrm>
                <a:off x="1187450" y="0"/>
                <a:ext cx="1270000" cy="1270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lnTo>
                      <a:pt x="10800" y="21600"/>
                    </a:lnTo>
                    <a:lnTo>
                      <a:pt x="21600" y="10800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400"/>
                  <a:t>B</a:t>
                </a:r>
                <a:r>
                  <a:rPr sz="2400" baseline="-5999">
                    <a:latin typeface="Times New Roman Bold"/>
                    <a:ea typeface="Times New Roman Bold"/>
                    <a:cs typeface="Times New Roman Bold"/>
                    <a:sym typeface="Times New Roman Bold"/>
                  </a:rPr>
                  <a:t>Σ*</a:t>
                </a:r>
              </a:p>
            </p:txBody>
          </p:sp>
          <p:sp>
            <p:nvSpPr>
              <p:cNvPr id="458" name="Shape 458"/>
              <p:cNvSpPr/>
              <p:nvPr/>
            </p:nvSpPr>
            <p:spPr>
              <a:xfrm flipV="1">
                <a:off x="845635" y="1089718"/>
                <a:ext cx="783423" cy="783423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59" name="Shape 459"/>
              <p:cNvSpPr/>
              <p:nvPr/>
            </p:nvSpPr>
            <p:spPr>
              <a:xfrm>
                <a:off x="1961894" y="1116720"/>
                <a:ext cx="784321" cy="78432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12" name="Group 474"/>
            <p:cNvGrpSpPr/>
            <p:nvPr/>
          </p:nvGrpSpPr>
          <p:grpSpPr>
            <a:xfrm>
              <a:off x="-1" y="1829155"/>
              <a:ext cx="5772675" cy="1787187"/>
              <a:chOff x="0" y="508000"/>
              <a:chExt cx="5772673" cy="1787185"/>
            </a:xfrm>
          </p:grpSpPr>
          <p:grpSp>
            <p:nvGrpSpPr>
              <p:cNvPr id="13" name="Group 463"/>
              <p:cNvGrpSpPr/>
              <p:nvPr/>
            </p:nvGrpSpPr>
            <p:grpSpPr>
              <a:xfrm>
                <a:off x="1345818" y="507999"/>
                <a:ext cx="3030238" cy="712436"/>
                <a:chOff x="-381000" y="0"/>
                <a:chExt cx="3030236" cy="712434"/>
              </a:xfrm>
            </p:grpSpPr>
            <p:sp>
              <p:nvSpPr>
                <p:cNvPr id="461" name="Shape 461"/>
                <p:cNvSpPr/>
                <p:nvPr/>
              </p:nvSpPr>
              <p:spPr>
                <a:xfrm>
                  <a:off x="-381000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O</a:t>
                  </a:r>
                </a:p>
              </p:txBody>
            </p:sp>
            <p:sp>
              <p:nvSpPr>
                <p:cNvPr id="462" name="Shape 462"/>
                <p:cNvSpPr/>
                <p:nvPr/>
              </p:nvSpPr>
              <p:spPr>
                <a:xfrm>
                  <a:off x="1936343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E</a:t>
                  </a:r>
                </a:p>
              </p:txBody>
            </p:sp>
          </p:grpSp>
          <p:grpSp>
            <p:nvGrpSpPr>
              <p:cNvPr id="14" name="Group 472"/>
              <p:cNvGrpSpPr/>
              <p:nvPr/>
            </p:nvGrpSpPr>
            <p:grpSpPr>
              <a:xfrm>
                <a:off x="0" y="1082786"/>
                <a:ext cx="5772674" cy="1212400"/>
                <a:chOff x="0" y="2041604"/>
                <a:chExt cx="5772673" cy="1212398"/>
              </a:xfrm>
            </p:grpSpPr>
            <p:grpSp>
              <p:nvGrpSpPr>
                <p:cNvPr id="15" name="Group 466"/>
                <p:cNvGrpSpPr/>
                <p:nvPr/>
              </p:nvGrpSpPr>
              <p:grpSpPr>
                <a:xfrm>
                  <a:off x="460636" y="2372097"/>
                  <a:ext cx="4864101" cy="881906"/>
                  <a:chOff x="0" y="0"/>
                  <a:chExt cx="4864100" cy="881905"/>
                </a:xfrm>
              </p:grpSpPr>
              <p:sp>
                <p:nvSpPr>
                  <p:cNvPr id="464" name="Shape 464"/>
                  <p:cNvSpPr/>
                  <p:nvPr/>
                </p:nvSpPr>
                <p:spPr>
                  <a:xfrm>
                    <a:off x="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Test</a:t>
                    </a:r>
                  </a:p>
                </p:txBody>
              </p:sp>
              <p:sp>
                <p:nvSpPr>
                  <p:cNvPr id="465" name="Shape 465"/>
                  <p:cNvSpPr/>
                  <p:nvPr/>
                </p:nvSpPr>
                <p:spPr>
                  <a:xfrm>
                    <a:off x="359410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User</a:t>
                    </a:r>
                  </a:p>
                </p:txBody>
              </p:sp>
            </p:grpSp>
            <p:sp>
              <p:nvSpPr>
                <p:cNvPr id="467" name="Shape 467"/>
                <p:cNvSpPr/>
                <p:nvPr/>
              </p:nvSpPr>
              <p:spPr>
                <a:xfrm flipV="1">
                  <a:off x="1070236" y="2041604"/>
                  <a:ext cx="334214" cy="334213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68" name="Shape 468"/>
                <p:cNvSpPr/>
                <p:nvPr/>
              </p:nvSpPr>
              <p:spPr>
                <a:xfrm>
                  <a:off x="4339333" y="2042922"/>
                  <a:ext cx="329176" cy="329176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69" name="Shape 469"/>
                <p:cNvSpPr/>
                <p:nvPr/>
              </p:nvSpPr>
              <p:spPr>
                <a:xfrm flipV="1">
                  <a:off x="1709466" y="2813049"/>
                  <a:ext cx="2366441" cy="2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70" name="Shape 470"/>
                <p:cNvSpPr/>
                <p:nvPr/>
              </p:nvSpPr>
              <p:spPr>
                <a:xfrm>
                  <a:off x="5324736" y="2813050"/>
                  <a:ext cx="447938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71" name="Shape 471"/>
                <p:cNvSpPr/>
                <p:nvPr/>
              </p:nvSpPr>
              <p:spPr>
                <a:xfrm>
                  <a:off x="0" y="2813050"/>
                  <a:ext cx="447937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sp>
            <p:nvSpPr>
              <p:cNvPr id="473" name="Shape 473"/>
              <p:cNvSpPr/>
              <p:nvPr/>
            </p:nvSpPr>
            <p:spPr>
              <a:xfrm flipV="1">
                <a:off x="2095568" y="864217"/>
                <a:ext cx="1581538" cy="1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16" name="Group 478"/>
          <p:cNvGrpSpPr/>
          <p:nvPr/>
        </p:nvGrpSpPr>
        <p:grpSpPr>
          <a:xfrm>
            <a:off x="6286500" y="6032304"/>
            <a:ext cx="6911446" cy="3776848"/>
            <a:chOff x="-215899" y="-139700"/>
            <a:chExt cx="6911445" cy="3776846"/>
          </a:xfrm>
        </p:grpSpPr>
        <p:sp>
          <p:nvSpPr>
            <p:cNvPr id="477" name="Shape 477"/>
            <p:cNvSpPr/>
            <p:nvPr/>
          </p:nvSpPr>
          <p:spPr>
            <a:xfrm>
              <a:off x="0" y="0"/>
              <a:ext cx="6479646" cy="3218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marL="345722" lvl="0" indent="-345722" algn="l">
                <a:lnSpc>
                  <a:spcPct val="120000"/>
                </a:lnSpc>
                <a:spcBef>
                  <a:spcPts val="3200"/>
                </a:spcBef>
                <a:buSzPct val="75000"/>
                <a:buChar char="•"/>
                <a:defRPr sz="1800"/>
              </a:pPr>
              <a:r>
                <a:rPr sz="2800"/>
                <a:t>Composition Theorem</a:t>
              </a:r>
              <a:br>
                <a:rPr sz="2800"/>
              </a:br>
              <a:r>
                <a:rPr sz="2800"/>
                <a:t/>
              </a:r>
              <a:br>
                <a:rPr sz="2800"/>
              </a:br>
              <a:r>
                <a:rPr sz="2800"/>
                <a:t>If (O,E) reduces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800"/>
                <a:t> to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Σ* </a:t>
              </a:r>
              <a:r>
                <a:rPr sz="2800"/>
                <a:t> and (O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,E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) is an IND-PRE secure scheme for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Σ*</a:t>
              </a:r>
              <a:r>
                <a:rPr sz="2800"/>
                <a:t>, then (⟨O,O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⟩,⟨E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,E⟩) is an IND-PRE secure scheme for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</a:p>
          </p:txBody>
        </p:sp>
        <p:pic>
          <p:nvPicPr>
            <p:cNvPr id="476" name="Picture 475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15900" y="-139700"/>
              <a:ext cx="6911446" cy="3776847"/>
            </a:xfrm>
            <a:prstGeom prst="rect">
              <a:avLst/>
            </a:prstGeom>
            <a:effectLst/>
          </p:spPr>
        </p:pic>
      </p:grpSp>
      <p:sp>
        <p:nvSpPr>
          <p:cNvPr id="53" name="TextBox 52"/>
          <p:cNvSpPr txBox="1"/>
          <p:nvPr/>
        </p:nvSpPr>
        <p:spPr>
          <a:xfrm>
            <a:off x="9236656" y="103274"/>
            <a:ext cx="301364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rtl="0" latinLnBrk="1" hangingPunct="0"/>
            <a:r>
              <a:rPr lang="en-US" dirty="0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Think </a:t>
            </a:r>
            <a:r>
              <a:rPr lang="en-US" dirty="0" err="1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lang="en-US" dirty="0" smtClean="0">
                <a:solidFill>
                  <a:srgbClr val="0000FF"/>
                </a:solidFill>
              </a:rPr>
              <a:t> : FE</a:t>
            </a:r>
          </a:p>
          <a:p>
            <a:pPr rtl="0" latinLnBrk="1" hangingPunct="0"/>
            <a:r>
              <a:rPr lang="en-US" dirty="0" smtClean="0">
                <a:solidFill>
                  <a:srgbClr val="0000FF"/>
                </a:solidFill>
              </a:rPr>
              <a:t>           </a:t>
            </a:r>
            <a:r>
              <a:rPr lang="en-US" dirty="0" err="1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lang="en-US" dirty="0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*: </a:t>
            </a:r>
            <a:r>
              <a:rPr lang="en-US" dirty="0" err="1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Obf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6500" dirty="0" err="1" smtClean="0"/>
              <a:t>Δ</a:t>
            </a:r>
            <a:r>
              <a:rPr lang="en-US" sz="6500" dirty="0" smtClean="0"/>
              <a:t>-</a:t>
            </a:r>
            <a:r>
              <a:rPr sz="8000" dirty="0" smtClean="0">
                <a:solidFill>
                  <a:srgbClr val="53585F"/>
                </a:solidFill>
              </a:rPr>
              <a:t>Reduction</a:t>
            </a:r>
            <a:endParaRPr sz="8000" dirty="0">
              <a:solidFill>
                <a:srgbClr val="53585F"/>
              </a:solidFill>
            </a:endParaRPr>
          </a:p>
        </p:txBody>
      </p:sp>
      <p:grpSp>
        <p:nvGrpSpPr>
          <p:cNvPr id="2" name="Group 556"/>
          <p:cNvGrpSpPr/>
          <p:nvPr/>
        </p:nvGrpSpPr>
        <p:grpSpPr>
          <a:xfrm>
            <a:off x="5662033" y="5579640"/>
            <a:ext cx="6934201" cy="3776847"/>
            <a:chOff x="-215900" y="-139700"/>
            <a:chExt cx="6934200" cy="3776846"/>
          </a:xfrm>
        </p:grpSpPr>
        <p:sp>
          <p:nvSpPr>
            <p:cNvPr id="555" name="Shape 555"/>
            <p:cNvSpPr/>
            <p:nvPr/>
          </p:nvSpPr>
          <p:spPr>
            <a:xfrm>
              <a:off x="0" y="0"/>
              <a:ext cx="6502400" cy="3218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marL="345722" lvl="0" indent="-345722" algn="l">
                <a:lnSpc>
                  <a:spcPct val="120000"/>
                </a:lnSpc>
                <a:spcBef>
                  <a:spcPts val="3200"/>
                </a:spcBef>
                <a:buSzPct val="75000"/>
                <a:buChar char="•"/>
                <a:defRPr sz="1800"/>
              </a:pPr>
              <a:r>
                <a:rPr sz="2800"/>
                <a:t>Composition Theorem</a:t>
              </a:r>
              <a:br>
                <a:rPr sz="2800"/>
              </a:br>
              <a:r>
                <a:rPr sz="2800"/>
                <a:t/>
              </a:r>
              <a:br>
                <a:rPr sz="2800"/>
              </a:br>
              <a:r>
                <a:rPr sz="2800"/>
                <a:t>If (O,E) reduces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800"/>
                <a:t> to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Σ* </a:t>
              </a:r>
              <a:r>
                <a:rPr sz="2800"/>
                <a:t> and (O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,E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) is an IND-PRE secure scheme for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Σ*</a:t>
              </a:r>
              <a:r>
                <a:rPr sz="2800"/>
                <a:t>, then (⟨O,O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⟩,⟨E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,E⟩) is an IND-PRE secure scheme for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</a:p>
          </p:txBody>
        </p:sp>
        <p:pic>
          <p:nvPicPr>
            <p:cNvPr id="554" name="Picture 553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15900" y="-139700"/>
              <a:ext cx="6934200" cy="3776847"/>
            </a:xfrm>
            <a:prstGeom prst="rect">
              <a:avLst/>
            </a:prstGeom>
            <a:effectLst/>
          </p:spPr>
        </p:pic>
      </p:grpSp>
      <p:grpSp>
        <p:nvGrpSpPr>
          <p:cNvPr id="3" name="Group 559"/>
          <p:cNvGrpSpPr/>
          <p:nvPr/>
        </p:nvGrpSpPr>
        <p:grpSpPr>
          <a:xfrm>
            <a:off x="132159" y="2431096"/>
            <a:ext cx="12740483" cy="2694307"/>
            <a:chOff x="-215900" y="-139699"/>
            <a:chExt cx="12740482" cy="2694306"/>
          </a:xfrm>
        </p:grpSpPr>
        <p:sp>
          <p:nvSpPr>
            <p:cNvPr id="558" name="Shape 558"/>
            <p:cNvSpPr/>
            <p:nvPr/>
          </p:nvSpPr>
          <p:spPr>
            <a:xfrm>
              <a:off x="0" y="0"/>
              <a:ext cx="12308683" cy="2135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marL="345722" lvl="0" indent="-345722" algn="l">
                <a:lnSpc>
                  <a:spcPct val="120000"/>
                </a:lnSpc>
                <a:spcBef>
                  <a:spcPts val="3200"/>
                </a:spcBef>
                <a:buSzPct val="75000"/>
                <a:buChar char="•"/>
                <a:defRPr sz="1800"/>
              </a:pPr>
              <a:r>
                <a:rPr sz="2800"/>
                <a:t>Δ-Composition Theorem</a:t>
              </a:r>
              <a:br>
                <a:rPr sz="2800"/>
              </a:br>
              <a:r>
                <a:rPr sz="2800"/>
                <a:t/>
              </a:r>
              <a:br>
                <a:rPr sz="2800"/>
              </a:br>
              <a:r>
                <a:rPr sz="2800"/>
                <a:t>If (O,E) </a:t>
              </a:r>
              <a:r>
                <a:rPr sz="2800" u="sng"/>
                <a:t>Δ-reduces</a:t>
              </a:r>
              <a:r>
                <a:rPr sz="2800"/>
                <a:t>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  <a:r>
                <a:rPr sz="2800"/>
                <a:t> to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Σ* </a:t>
              </a:r>
              <a:r>
                <a:rPr sz="2800"/>
                <a:t> and (O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,E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) is a Δ/Δ*-IND-PRE secure scheme for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Σ*</a:t>
              </a:r>
              <a:r>
                <a:rPr sz="2800"/>
                <a:t>, then (⟨O,O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⟩,⟨E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*</a:t>
              </a:r>
              <a:r>
                <a:rPr sz="2800"/>
                <a:t>,E⟩) is a Δ/Δ*-IND-PRE secure scheme for </a:t>
              </a:r>
              <a:r>
                <a:rPr sz="2800">
                  <a:solidFill>
                    <a:srgbClr val="42424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Σ</a:t>
              </a:r>
            </a:p>
          </p:txBody>
        </p:sp>
        <p:pic>
          <p:nvPicPr>
            <p:cNvPr id="557" name="Picture 556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15900" y="-139700"/>
              <a:ext cx="12740482" cy="2694307"/>
            </a:xfrm>
            <a:prstGeom prst="rect">
              <a:avLst/>
            </a:prstGeom>
            <a:effectLst/>
          </p:spPr>
        </p:pic>
      </p:grpSp>
      <p:sp>
        <p:nvSpPr>
          <p:cNvPr id="560" name="Shape 560"/>
          <p:cNvSpPr/>
          <p:nvPr/>
        </p:nvSpPr>
        <p:spPr>
          <a:xfrm>
            <a:off x="778117" y="4143612"/>
            <a:ext cx="4258866" cy="431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04" y="0"/>
                </a:moveTo>
                <a:lnTo>
                  <a:pt x="9026" y="10183"/>
                </a:lnTo>
                <a:lnTo>
                  <a:pt x="568" y="10183"/>
                </a:lnTo>
                <a:cubicBezTo>
                  <a:pt x="254" y="10183"/>
                  <a:pt x="0" y="10435"/>
                  <a:pt x="0" y="10744"/>
                </a:cubicBezTo>
                <a:lnTo>
                  <a:pt x="0" y="21039"/>
                </a:lnTo>
                <a:cubicBezTo>
                  <a:pt x="0" y="21349"/>
                  <a:pt x="254" y="21600"/>
                  <a:pt x="568" y="21600"/>
                </a:cubicBezTo>
                <a:lnTo>
                  <a:pt x="21032" y="21600"/>
                </a:lnTo>
                <a:cubicBezTo>
                  <a:pt x="21346" y="21600"/>
                  <a:pt x="21600" y="21349"/>
                  <a:pt x="21600" y="21039"/>
                </a:cubicBezTo>
                <a:lnTo>
                  <a:pt x="21600" y="10744"/>
                </a:lnTo>
                <a:cubicBezTo>
                  <a:pt x="21600" y="10435"/>
                  <a:pt x="21346" y="10183"/>
                  <a:pt x="21032" y="10183"/>
                </a:cubicBezTo>
                <a:lnTo>
                  <a:pt x="9785" y="10183"/>
                </a:lnTo>
                <a:lnTo>
                  <a:pt x="940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85888D"/>
            </a:solidFill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spcBef>
                <a:spcPts val="2100"/>
              </a:spcBef>
              <a:defRPr sz="2800">
                <a:solidFill>
                  <a:srgbClr val="53585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53585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117" y="6159500"/>
            <a:ext cx="3879448" cy="238013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53585F"/>
                </a:solidFill>
              </a:rPr>
              <a:t>Δ</a:t>
            </a:r>
            <a:r>
              <a:rPr lang="en-US" sz="2800" dirty="0" smtClean="0">
                <a:solidFill>
                  <a:srgbClr val="53585F"/>
                </a:solidFill>
              </a:rPr>
              <a:t>-Reduction: Additional requirements, so that composition holds more generally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/>
          </p:cNvSpPr>
          <p:nvPr>
            <p:ph type="body" idx="1"/>
          </p:nvPr>
        </p:nvSpPr>
        <p:spPr>
          <a:xfrm>
            <a:off x="207239" y="947880"/>
            <a:ext cx="12549087" cy="8495453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spcBef>
                <a:spcPts val="1700"/>
              </a:spcBef>
              <a:defRPr sz="1800"/>
            </a:pPr>
            <a:r>
              <a:rPr sz="3000" dirty="0"/>
              <a:t>Framework for “cryptographic objects”</a:t>
            </a:r>
            <a:endParaRPr sz="3000" dirty="0" smtClean="0"/>
          </a:p>
          <a:p>
            <a:pPr marL="345722" lvl="0" indent="-345722">
              <a:lnSpc>
                <a:spcPct val="120000"/>
              </a:lnSpc>
              <a:spcBef>
                <a:spcPts val="1700"/>
              </a:spcBef>
              <a:defRPr sz="1800"/>
            </a:pPr>
            <a:r>
              <a:rPr lang="en-US" sz="3000" dirty="0" smtClean="0"/>
              <a:t>G</a:t>
            </a:r>
            <a:r>
              <a:rPr sz="3000" dirty="0" smtClean="0"/>
              <a:t>eneral</a:t>
            </a:r>
            <a:r>
              <a:rPr lang="en-US" sz="3000" dirty="0" smtClean="0"/>
              <a:t> but deliberately limited</a:t>
            </a:r>
          </a:p>
          <a:p>
            <a:pPr marL="345722" lvl="0" indent="-345722">
              <a:lnSpc>
                <a:spcPct val="120000"/>
              </a:lnSpc>
              <a:spcBef>
                <a:spcPts val="1700"/>
              </a:spcBef>
              <a:defRPr sz="1800"/>
            </a:pPr>
            <a:r>
              <a:rPr sz="3000" dirty="0" smtClean="0"/>
              <a:t>IND</a:t>
            </a:r>
            <a:r>
              <a:rPr sz="3000" dirty="0"/>
              <a:t>-PRE security (or Δ-IND-PRE security) avoids many known impossibility results, but is stronger than standard definitions in use today</a:t>
            </a:r>
          </a:p>
          <a:p>
            <a:pPr marL="839611" lvl="1" indent="-395111">
              <a:spcBef>
                <a:spcPts val="1700"/>
              </a:spcBef>
              <a:defRPr sz="1800"/>
            </a:pPr>
            <a:r>
              <a:rPr sz="3000" dirty="0">
                <a:solidFill>
                  <a:srgbClr val="53585F"/>
                </a:solidFill>
              </a:rPr>
              <a:t>Strong enough for composition</a:t>
            </a:r>
          </a:p>
          <a:p>
            <a:pPr marL="839611" lvl="1" indent="-395111">
              <a:spcBef>
                <a:spcPts val="1700"/>
              </a:spcBef>
              <a:defRPr sz="1800"/>
            </a:pPr>
            <a:r>
              <a:rPr sz="3000" dirty="0">
                <a:solidFill>
                  <a:srgbClr val="53585F"/>
                </a:solidFill>
              </a:rPr>
              <a:t>Allows easier </a:t>
            </a:r>
            <a:r>
              <a:rPr sz="3000" dirty="0" smtClean="0">
                <a:solidFill>
                  <a:srgbClr val="53585F"/>
                </a:solidFill>
              </a:rPr>
              <a:t>constructions</a:t>
            </a:r>
            <a:endParaRPr lang="en-US" sz="3000" dirty="0" smtClean="0">
              <a:solidFill>
                <a:srgbClr val="53585F"/>
              </a:solidFill>
            </a:endParaRPr>
          </a:p>
          <a:p>
            <a:pPr marL="839611" lvl="1" indent="-395111">
              <a:spcBef>
                <a:spcPts val="1700"/>
              </a:spcBef>
              <a:buNone/>
              <a:defRPr sz="1800"/>
            </a:pPr>
            <a:endParaRPr sz="3000" dirty="0" smtClean="0">
              <a:solidFill>
                <a:srgbClr val="53585F"/>
              </a:solidFill>
            </a:endParaRPr>
          </a:p>
          <a:p>
            <a:pPr marL="345722" lvl="0" indent="-345722">
              <a:lnSpc>
                <a:spcPct val="120000"/>
              </a:lnSpc>
              <a:spcBef>
                <a:spcPts val="1700"/>
              </a:spcBef>
              <a:defRPr sz="1800"/>
            </a:pPr>
            <a:r>
              <a:rPr sz="2800" dirty="0">
                <a:solidFill>
                  <a:srgbClr val="0000FF"/>
                </a:solidFill>
              </a:rPr>
              <a:t>To Do: General impossibility results? Characterization of completeness? New constructions/reductions/primitives? Different test-families?</a:t>
            </a:r>
          </a:p>
          <a:p>
            <a:pPr marL="345722" lvl="0" indent="-345722">
              <a:lnSpc>
                <a:spcPct val="120000"/>
              </a:lnSpc>
              <a:spcBef>
                <a:spcPts val="1700"/>
              </a:spcBef>
              <a:defRPr sz="1800"/>
            </a:pPr>
            <a:r>
              <a:rPr sz="2800" dirty="0">
                <a:solidFill>
                  <a:srgbClr val="0000FF"/>
                </a:solidFill>
              </a:rPr>
              <a:t>To Do: Extending the framework</a:t>
            </a:r>
          </a:p>
        </p:txBody>
      </p:sp>
      <p:sp>
        <p:nvSpPr>
          <p:cNvPr id="624" name="Shape 624"/>
          <p:cNvSpPr>
            <a:spLocks noGrp="1"/>
          </p:cNvSpPr>
          <p:nvPr>
            <p:ph type="title"/>
          </p:nvPr>
        </p:nvSpPr>
        <p:spPr>
          <a:xfrm>
            <a:off x="952500" y="-332737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 dirty="0">
                <a:solidFill>
                  <a:srgbClr val="53585F"/>
                </a:solidFill>
              </a:rPr>
              <a:t>Conclusion</a:t>
            </a:r>
          </a:p>
        </p:txBody>
      </p:sp>
      <p:grpSp>
        <p:nvGrpSpPr>
          <p:cNvPr id="2" name="Group 660"/>
          <p:cNvGrpSpPr/>
          <p:nvPr/>
        </p:nvGrpSpPr>
        <p:grpSpPr>
          <a:xfrm>
            <a:off x="6156450" y="1245821"/>
            <a:ext cx="6351503" cy="2007053"/>
            <a:chOff x="0" y="0"/>
            <a:chExt cx="6985000" cy="2007046"/>
          </a:xfrm>
        </p:grpSpPr>
        <p:grpSp>
          <p:nvGrpSpPr>
            <p:cNvPr id="3" name="Group 654"/>
            <p:cNvGrpSpPr/>
            <p:nvPr/>
          </p:nvGrpSpPr>
          <p:grpSpPr>
            <a:xfrm>
              <a:off x="0" y="-1"/>
              <a:ext cx="6985001" cy="2007048"/>
              <a:chOff x="-3568011" y="2186343"/>
              <a:chExt cx="6985000" cy="2007046"/>
            </a:xfrm>
          </p:grpSpPr>
          <p:grpSp>
            <p:nvGrpSpPr>
              <p:cNvPr id="4" name="Group 651"/>
              <p:cNvGrpSpPr/>
              <p:nvPr/>
            </p:nvGrpSpPr>
            <p:grpSpPr>
              <a:xfrm>
                <a:off x="-3568012" y="2186343"/>
                <a:ext cx="6985001" cy="2007048"/>
                <a:chOff x="-3568011" y="2186343"/>
                <a:chExt cx="6985000" cy="2007046"/>
              </a:xfrm>
            </p:grpSpPr>
            <p:grpSp>
              <p:nvGrpSpPr>
                <p:cNvPr id="5" name="Group 634"/>
                <p:cNvGrpSpPr/>
                <p:nvPr/>
              </p:nvGrpSpPr>
              <p:grpSpPr>
                <a:xfrm>
                  <a:off x="-3568012" y="2186343"/>
                  <a:ext cx="3416990" cy="1926126"/>
                  <a:chOff x="0" y="0"/>
                  <a:chExt cx="3416988" cy="1926124"/>
                </a:xfrm>
              </p:grpSpPr>
              <p:grpSp>
                <p:nvGrpSpPr>
                  <p:cNvPr id="6" name="Group 627"/>
                  <p:cNvGrpSpPr/>
                  <p:nvPr/>
                </p:nvGrpSpPr>
                <p:grpSpPr>
                  <a:xfrm>
                    <a:off x="272662" y="1404103"/>
                    <a:ext cx="2879182" cy="522022"/>
                    <a:chOff x="0" y="0"/>
                    <a:chExt cx="2879181" cy="522021"/>
                  </a:xfrm>
                </p:grpSpPr>
                <p:sp>
                  <p:nvSpPr>
                    <p:cNvPr id="625" name="Shape 625"/>
                    <p:cNvSpPr/>
                    <p:nvPr/>
                  </p:nvSpPr>
                  <p:spPr>
                    <a:xfrm>
                      <a:off x="0" y="0"/>
                      <a:ext cx="751745" cy="52202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85888D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  <p:sp>
                  <p:nvSpPr>
                    <p:cNvPr id="626" name="Shape 626"/>
                    <p:cNvSpPr/>
                    <p:nvPr/>
                  </p:nvSpPr>
                  <p:spPr>
                    <a:xfrm>
                      <a:off x="2127436" y="0"/>
                      <a:ext cx="751746" cy="52202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85888D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</p:grpSp>
              <p:sp>
                <p:nvSpPr>
                  <p:cNvPr id="628" name="Shape 628"/>
                  <p:cNvSpPr/>
                  <p:nvPr/>
                </p:nvSpPr>
                <p:spPr>
                  <a:xfrm>
                    <a:off x="1336380" y="0"/>
                    <a:ext cx="751746" cy="75174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10800"/>
                        </a:moveTo>
                        <a:lnTo>
                          <a:pt x="10800" y="21600"/>
                        </a:lnTo>
                        <a:lnTo>
                          <a:pt x="21600" y="10800"/>
                        </a:lnTo>
                        <a:lnTo>
                          <a:pt x="1080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629" name="Shape 629"/>
                  <p:cNvSpPr/>
                  <p:nvPr/>
                </p:nvSpPr>
                <p:spPr>
                  <a:xfrm flipV="1">
                    <a:off x="633499" y="546888"/>
                    <a:ext cx="851900" cy="851900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630" name="Shape 630"/>
                  <p:cNvSpPr/>
                  <p:nvPr/>
                </p:nvSpPr>
                <p:spPr>
                  <a:xfrm>
                    <a:off x="1911506" y="552203"/>
                    <a:ext cx="851900" cy="851900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headEnd type="triangle" w="med" len="med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631" name="Shape 631"/>
                  <p:cNvSpPr/>
                  <p:nvPr/>
                </p:nvSpPr>
                <p:spPr>
                  <a:xfrm flipV="1">
                    <a:off x="1011875" y="1665113"/>
                    <a:ext cx="1400756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headEnd type="triangle" w="med" len="med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632" name="Shape 632"/>
                  <p:cNvSpPr/>
                  <p:nvPr/>
                </p:nvSpPr>
                <p:spPr>
                  <a:xfrm>
                    <a:off x="3151843" y="1665113"/>
                    <a:ext cx="265146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  <p:sp>
                <p:nvSpPr>
                  <p:cNvPr id="633" name="Shape 633"/>
                  <p:cNvSpPr/>
                  <p:nvPr/>
                </p:nvSpPr>
                <p:spPr>
                  <a:xfrm>
                    <a:off x="0" y="1665113"/>
                    <a:ext cx="265145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</p:grpSp>
            <p:grpSp>
              <p:nvGrpSpPr>
                <p:cNvPr id="7" name="Group 650"/>
                <p:cNvGrpSpPr/>
                <p:nvPr/>
              </p:nvGrpSpPr>
              <p:grpSpPr>
                <a:xfrm>
                  <a:off x="-1" y="2674866"/>
                  <a:ext cx="3416990" cy="1518525"/>
                  <a:chOff x="0" y="0"/>
                  <a:chExt cx="3416988" cy="1518523"/>
                </a:xfrm>
              </p:grpSpPr>
              <p:grpSp>
                <p:nvGrpSpPr>
                  <p:cNvPr id="8" name="Group 648"/>
                  <p:cNvGrpSpPr/>
                  <p:nvPr/>
                </p:nvGrpSpPr>
                <p:grpSpPr>
                  <a:xfrm>
                    <a:off x="-1" y="79973"/>
                    <a:ext cx="3416990" cy="1358578"/>
                    <a:chOff x="0" y="0"/>
                    <a:chExt cx="3416988" cy="1358577"/>
                  </a:xfrm>
                </p:grpSpPr>
                <p:grpSp>
                  <p:nvGrpSpPr>
                    <p:cNvPr id="9" name="Group 637"/>
                    <p:cNvGrpSpPr/>
                    <p:nvPr/>
                  </p:nvGrpSpPr>
                  <p:grpSpPr>
                    <a:xfrm>
                      <a:off x="1022146" y="0"/>
                      <a:ext cx="1342627" cy="421708"/>
                      <a:chOff x="0" y="0"/>
                      <a:chExt cx="1342625" cy="421707"/>
                    </a:xfrm>
                  </p:grpSpPr>
                  <p:sp>
                    <p:nvSpPr>
                      <p:cNvPr id="635" name="Shape 635"/>
                      <p:cNvSpPr/>
                      <p:nvPr/>
                    </p:nvSpPr>
                    <p:spPr>
                      <a:xfrm>
                        <a:off x="0" y="0"/>
                        <a:ext cx="421980" cy="42170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19679" h="19679" extrusionOk="0">
                            <a:moveTo>
                              <a:pt x="16796" y="2882"/>
                            </a:moveTo>
                            <a:cubicBezTo>
                              <a:pt x="20639" y="6724"/>
                              <a:pt x="20639" y="12954"/>
                              <a:pt x="16796" y="16796"/>
                            </a:cubicBezTo>
                            <a:cubicBezTo>
                              <a:pt x="12954" y="20639"/>
                              <a:pt x="6724" y="20639"/>
                              <a:pt x="2882" y="16796"/>
                            </a:cubicBezTo>
                            <a:cubicBezTo>
                              <a:pt x="-961" y="12954"/>
                              <a:pt x="-961" y="6724"/>
                              <a:pt x="2882" y="2882"/>
                            </a:cubicBezTo>
                            <a:cubicBezTo>
                              <a:pt x="6724" y="-961"/>
                              <a:pt x="12954" y="-961"/>
                              <a:pt x="16796" y="2882"/>
                            </a:cubicBez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25400" cap="flat">
                        <a:solidFill>
                          <a:srgbClr val="85888D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  <p:sp>
                    <p:nvSpPr>
                      <p:cNvPr id="636" name="Shape 636"/>
                      <p:cNvSpPr/>
                      <p:nvPr/>
                    </p:nvSpPr>
                    <p:spPr>
                      <a:xfrm>
                        <a:off x="920646" y="0"/>
                        <a:ext cx="421980" cy="42170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19679" h="19679" extrusionOk="0">
                            <a:moveTo>
                              <a:pt x="16796" y="2882"/>
                            </a:moveTo>
                            <a:cubicBezTo>
                              <a:pt x="20639" y="6724"/>
                              <a:pt x="20639" y="12954"/>
                              <a:pt x="16796" y="16796"/>
                            </a:cubicBezTo>
                            <a:cubicBezTo>
                              <a:pt x="12954" y="20639"/>
                              <a:pt x="6724" y="20639"/>
                              <a:pt x="2882" y="16796"/>
                            </a:cubicBezTo>
                            <a:cubicBezTo>
                              <a:pt x="-961" y="12954"/>
                              <a:pt x="-961" y="6724"/>
                              <a:pt x="2882" y="2882"/>
                            </a:cubicBezTo>
                            <a:cubicBezTo>
                              <a:pt x="6724" y="-961"/>
                              <a:pt x="12954" y="-961"/>
                              <a:pt x="16796" y="2882"/>
                            </a:cubicBez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25400" cap="flat">
                        <a:solidFill>
                          <a:srgbClr val="85888D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10" name="Group 646"/>
                    <p:cNvGrpSpPr/>
                    <p:nvPr/>
                  </p:nvGrpSpPr>
                  <p:grpSpPr>
                    <a:xfrm>
                      <a:off x="0" y="356706"/>
                      <a:ext cx="3416989" cy="1001872"/>
                      <a:chOff x="0" y="924254"/>
                      <a:chExt cx="3416988" cy="1001870"/>
                    </a:xfrm>
                  </p:grpSpPr>
                  <p:grpSp>
                    <p:nvGrpSpPr>
                      <p:cNvPr id="11" name="Group 640"/>
                      <p:cNvGrpSpPr/>
                      <p:nvPr/>
                    </p:nvGrpSpPr>
                    <p:grpSpPr>
                      <a:xfrm>
                        <a:off x="272662" y="1404103"/>
                        <a:ext cx="2879182" cy="522022"/>
                        <a:chOff x="0" y="0"/>
                        <a:chExt cx="2879181" cy="522021"/>
                      </a:xfrm>
                    </p:grpSpPr>
                    <p:sp>
                      <p:nvSpPr>
                        <p:cNvPr id="638" name="Shape 638"/>
                        <p:cNvSpPr/>
                        <p:nvPr/>
                      </p:nvSpPr>
                      <p:spPr>
                        <a:xfrm>
                          <a:off x="0" y="0"/>
                          <a:ext cx="751745" cy="52202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25400" cap="flat">
                          <a:solidFill>
                            <a:srgbClr val="85888D"/>
                          </a:solidFill>
                          <a:prstDash val="solid"/>
                          <a:miter lim="400000"/>
                        </a:ln>
                        <a:effectLst/>
                      </p:spPr>
                      <p:txBody>
                        <a:bodyPr wrap="square" lIns="0" tIns="0" rIns="0" bIns="0" numCol="1" anchor="ctr">
                          <a:noAutofit/>
                        </a:bodyPr>
                        <a:lstStyle/>
                        <a:p>
                          <a:pPr lvl="0">
                            <a:defRPr sz="2400"/>
                          </a:pPr>
                          <a:endParaRPr/>
                        </a:p>
                      </p:txBody>
                    </p:sp>
                    <p:sp>
                      <p:nvSpPr>
                        <p:cNvPr id="639" name="Shape 639"/>
                        <p:cNvSpPr/>
                        <p:nvPr/>
                      </p:nvSpPr>
                      <p:spPr>
                        <a:xfrm>
                          <a:off x="2127436" y="0"/>
                          <a:ext cx="751746" cy="52202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25400" cap="flat">
                          <a:solidFill>
                            <a:srgbClr val="85888D"/>
                          </a:solidFill>
                          <a:prstDash val="solid"/>
                          <a:miter lim="400000"/>
                        </a:ln>
                        <a:effectLst/>
                      </p:spPr>
                      <p:txBody>
                        <a:bodyPr wrap="square" lIns="0" tIns="0" rIns="0" bIns="0" numCol="1" anchor="ctr">
                          <a:noAutofit/>
                        </a:bodyPr>
                        <a:lstStyle/>
                        <a:p>
                          <a:pPr lvl="0">
                            <a:defRPr sz="2400"/>
                          </a:pPr>
                          <a:endParaRPr/>
                        </a:p>
                      </p:txBody>
                    </p:sp>
                  </p:grpSp>
                  <p:sp>
                    <p:nvSpPr>
                      <p:cNvPr id="641" name="Shape 641"/>
                      <p:cNvSpPr/>
                      <p:nvPr/>
                    </p:nvSpPr>
                    <p:spPr>
                      <a:xfrm flipV="1">
                        <a:off x="633499" y="924254"/>
                        <a:ext cx="472514" cy="482051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53585F"/>
                        </a:solidFill>
                        <a:prstDash val="solid"/>
                        <a:miter lim="400000"/>
                        <a:tailEnd type="triangle" w="med" len="med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  <p:sp>
                    <p:nvSpPr>
                      <p:cNvPr id="642" name="Shape 642"/>
                      <p:cNvSpPr/>
                      <p:nvPr/>
                    </p:nvSpPr>
                    <p:spPr>
                      <a:xfrm>
                        <a:off x="2286250" y="924254"/>
                        <a:ext cx="477156" cy="479849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53585F"/>
                        </a:solidFill>
                        <a:prstDash val="solid"/>
                        <a:miter lim="400000"/>
                        <a:headEnd type="triangle" w="med" len="med"/>
                        <a:tailEnd type="triangle" w="med" len="med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  <p:sp>
                    <p:nvSpPr>
                      <p:cNvPr id="643" name="Shape 643"/>
                      <p:cNvSpPr/>
                      <p:nvPr/>
                    </p:nvSpPr>
                    <p:spPr>
                      <a:xfrm flipV="1">
                        <a:off x="1011875" y="1665113"/>
                        <a:ext cx="1400756" cy="1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53585F"/>
                        </a:solidFill>
                        <a:prstDash val="solid"/>
                        <a:miter lim="400000"/>
                        <a:headEnd type="triangle" w="med" len="med"/>
                        <a:tailEnd type="triangle" w="med" len="med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  <p:sp>
                    <p:nvSpPr>
                      <p:cNvPr id="644" name="Shape 644"/>
                      <p:cNvSpPr/>
                      <p:nvPr/>
                    </p:nvSpPr>
                    <p:spPr>
                      <a:xfrm>
                        <a:off x="3151843" y="1665113"/>
                        <a:ext cx="265146" cy="1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53585F"/>
                        </a:solidFill>
                        <a:prstDash val="solid"/>
                        <a:miter lim="400000"/>
                        <a:tailEnd type="triangle" w="med" len="med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  <p:sp>
                    <p:nvSpPr>
                      <p:cNvPr id="645" name="Shape 645"/>
                      <p:cNvSpPr/>
                      <p:nvPr/>
                    </p:nvSpPr>
                    <p:spPr>
                      <a:xfrm>
                        <a:off x="0" y="1665113"/>
                        <a:ext cx="265145" cy="1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53585F"/>
                        </a:solidFill>
                        <a:prstDash val="solid"/>
                        <a:miter lim="400000"/>
                        <a:tailEnd type="triangle" w="med" len="med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 lvl="0">
                          <a:defRPr sz="2400"/>
                        </a:pPr>
                        <a:endParaRPr/>
                      </a:p>
                    </p:txBody>
                  </p:sp>
                </p:grpSp>
                <p:sp>
                  <p:nvSpPr>
                    <p:cNvPr id="647" name="Shape 647"/>
                    <p:cNvSpPr/>
                    <p:nvPr/>
                  </p:nvSpPr>
                  <p:spPr>
                    <a:xfrm flipV="1">
                      <a:off x="1454468" y="210853"/>
                      <a:ext cx="508053" cy="1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53585F"/>
                      </a:solidFill>
                      <a:prstDash val="solid"/>
                      <a:miter lim="400000"/>
                      <a:tailEnd type="triangle" w="med" len="med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</p:grpSp>
              <p:sp>
                <p:nvSpPr>
                  <p:cNvPr id="649" name="Shape 649"/>
                  <p:cNvSpPr/>
                  <p:nvPr/>
                </p:nvSpPr>
                <p:spPr>
                  <a:xfrm>
                    <a:off x="1842721" y="0"/>
                    <a:ext cx="1404789" cy="1518524"/>
                  </a:xfrm>
                  <a:prstGeom prst="roundRect">
                    <a:avLst>
                      <a:gd name="adj" fmla="val 4807"/>
                    </a:avLst>
                  </a:prstGeom>
                  <a:noFill/>
                  <a:ln w="25400" cap="flat">
                    <a:solidFill>
                      <a:srgbClr val="85888D"/>
                    </a:solidFill>
                    <a:custDash>
                      <a:ds d="200000" sp="200000"/>
                    </a:custDash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</p:grpSp>
          </p:grpSp>
          <p:sp>
            <p:nvSpPr>
              <p:cNvPr id="652" name="Shape 652"/>
              <p:cNvSpPr/>
              <p:nvPr/>
            </p:nvSpPr>
            <p:spPr>
              <a:xfrm>
                <a:off x="987173" y="2687861"/>
                <a:ext cx="491927" cy="4794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O</a:t>
                </a:r>
              </a:p>
            </p:txBody>
          </p:sp>
          <p:sp>
            <p:nvSpPr>
              <p:cNvPr id="653" name="Shape 653"/>
              <p:cNvSpPr/>
              <p:nvPr/>
            </p:nvSpPr>
            <p:spPr>
              <a:xfrm>
                <a:off x="1937513" y="2680029"/>
                <a:ext cx="432539" cy="5459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E</a:t>
                </a:r>
              </a:p>
            </p:txBody>
          </p:sp>
        </p:grpSp>
        <p:sp>
          <p:nvSpPr>
            <p:cNvPr id="655" name="Shape 655"/>
            <p:cNvSpPr/>
            <p:nvPr/>
          </p:nvSpPr>
          <p:spPr>
            <a:xfrm>
              <a:off x="223300" y="1444134"/>
              <a:ext cx="850469" cy="441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Test</a:t>
              </a:r>
            </a:p>
          </p:txBody>
        </p:sp>
        <p:sp>
          <p:nvSpPr>
            <p:cNvPr id="656" name="Shape 656"/>
            <p:cNvSpPr/>
            <p:nvPr/>
          </p:nvSpPr>
          <p:spPr>
            <a:xfrm>
              <a:off x="2358969" y="1444134"/>
              <a:ext cx="834004" cy="441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User</a:t>
              </a:r>
            </a:p>
          </p:txBody>
        </p:sp>
        <p:sp>
          <p:nvSpPr>
            <p:cNvPr id="657" name="Shape 657"/>
            <p:cNvSpPr/>
            <p:nvPr/>
          </p:nvSpPr>
          <p:spPr>
            <a:xfrm>
              <a:off x="3806983" y="1445082"/>
              <a:ext cx="819125" cy="441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Test</a:t>
              </a:r>
            </a:p>
          </p:txBody>
        </p:sp>
        <p:sp>
          <p:nvSpPr>
            <p:cNvPr id="658" name="Shape 658"/>
            <p:cNvSpPr/>
            <p:nvPr/>
          </p:nvSpPr>
          <p:spPr>
            <a:xfrm>
              <a:off x="5911221" y="1445082"/>
              <a:ext cx="865524" cy="441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User</a:t>
              </a:r>
            </a:p>
          </p:txBody>
        </p:sp>
        <p:sp>
          <p:nvSpPr>
            <p:cNvPr id="659" name="Shape 659"/>
            <p:cNvSpPr/>
            <p:nvPr/>
          </p:nvSpPr>
          <p:spPr>
            <a:xfrm>
              <a:off x="1562894" y="154892"/>
              <a:ext cx="298718" cy="441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c="http://schemas.openxmlformats.org/markup-compatibility/2006" xmlns:mv="urn:schemas-microsoft-com:mac:vml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B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" grpId="0" build="p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53585F"/>
                </a:solidFill>
              </a:rPr>
              <a:t>Reductions &amp; Compositions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/>
          </p:cNvSpPr>
          <p:nvPr>
            <p:ph type="body" idx="1"/>
          </p:nvPr>
        </p:nvSpPr>
        <p:spPr>
          <a:xfrm>
            <a:off x="6502399" y="2074864"/>
            <a:ext cx="6316523" cy="4711170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/>
          <a:p>
            <a:pPr marL="345722" lvl="0" indent="-345722">
              <a:lnSpc>
                <a:spcPct val="120000"/>
              </a:lnSpc>
              <a:defRPr sz="1800"/>
            </a:pPr>
            <a:r>
              <a:rPr sz="2800" dirty="0"/>
              <a:t>Reducing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2800" dirty="0"/>
              <a:t> to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Σ*</a:t>
            </a:r>
            <a:r>
              <a:rPr sz="2800" dirty="0"/>
              <a:t> </a:t>
            </a:r>
          </a:p>
          <a:p>
            <a:pPr marL="790222" lvl="1" indent="-345722">
              <a:lnSpc>
                <a:spcPct val="120000"/>
              </a:lnSpc>
              <a:defRPr sz="1800"/>
            </a:pPr>
            <a:r>
              <a:rPr sz="2800" dirty="0"/>
              <a:t>A scheme (O,E) for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 </a:t>
            </a:r>
            <a:r>
              <a:rPr sz="2800" dirty="0"/>
              <a:t>using </a:t>
            </a:r>
            <a:r>
              <a:rPr sz="2800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Σ*</a:t>
            </a:r>
            <a:endParaRPr sz="2800" dirty="0"/>
          </a:p>
          <a:p>
            <a:pPr marL="345722" lvl="0" indent="-345722">
              <a:lnSpc>
                <a:spcPct val="120000"/>
              </a:lnSpc>
              <a:defRPr sz="1800"/>
            </a:pPr>
            <a:r>
              <a:rPr sz="2800" dirty="0"/>
              <a:t>Simulation-based definition</a:t>
            </a:r>
          </a:p>
          <a:p>
            <a:pPr marL="790222" lvl="1" indent="-345722">
              <a:lnSpc>
                <a:spcPct val="120000"/>
              </a:lnSpc>
              <a:defRPr sz="1800"/>
            </a:pPr>
            <a:r>
              <a:rPr sz="2800" dirty="0"/>
              <a:t>⟨O,B</a:t>
            </a:r>
            <a:r>
              <a:rPr sz="2800" baseline="-5999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Σ*</a:t>
            </a:r>
            <a:r>
              <a:rPr sz="2800" dirty="0"/>
              <a:t>⟩ ≈ ⟨B</a:t>
            </a:r>
            <a:r>
              <a:rPr sz="2800" baseline="-5999" dirty="0">
                <a:solidFill>
                  <a:srgbClr val="42424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sz="2800" dirty="0"/>
              <a:t>,Sim⟩</a:t>
            </a:r>
          </a:p>
        </p:txBody>
      </p:sp>
      <p:sp>
        <p:nvSpPr>
          <p:cNvPr id="371" name="Shape 371"/>
          <p:cNvSpPr/>
          <p:nvPr/>
        </p:nvSpPr>
        <p:spPr>
          <a:xfrm rot="18900000">
            <a:off x="1547409" y="2862444"/>
            <a:ext cx="2844913" cy="1612934"/>
          </a:xfrm>
          <a:prstGeom prst="rect">
            <a:avLst/>
          </a:prstGeom>
          <a:solidFill>
            <a:srgbClr val="F5D328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72" name="Shape 372"/>
          <p:cNvSpPr/>
          <p:nvPr/>
        </p:nvSpPr>
        <p:spPr>
          <a:xfrm rot="18900000">
            <a:off x="1548517" y="6429788"/>
            <a:ext cx="2844913" cy="1616068"/>
          </a:xfrm>
          <a:prstGeom prst="rect">
            <a:avLst/>
          </a:prstGeom>
          <a:solidFill>
            <a:srgbClr val="F5D328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73" name="Shape 3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 dirty="0">
                <a:solidFill>
                  <a:srgbClr val="53585F"/>
                </a:solidFill>
              </a:rPr>
              <a:t>Reduction</a:t>
            </a:r>
          </a:p>
        </p:txBody>
      </p:sp>
      <p:grpSp>
        <p:nvGrpSpPr>
          <p:cNvPr id="2" name="Group 392"/>
          <p:cNvGrpSpPr/>
          <p:nvPr/>
        </p:nvGrpSpPr>
        <p:grpSpPr>
          <a:xfrm>
            <a:off x="519098" y="2222773"/>
            <a:ext cx="5772675" cy="3616342"/>
            <a:chOff x="0" y="0"/>
            <a:chExt cx="5772673" cy="3616341"/>
          </a:xfrm>
        </p:grpSpPr>
        <p:grpSp>
          <p:nvGrpSpPr>
            <p:cNvPr id="3" name="Group 377"/>
            <p:cNvGrpSpPr/>
            <p:nvPr/>
          </p:nvGrpSpPr>
          <p:grpSpPr>
            <a:xfrm>
              <a:off x="1932837" y="0"/>
              <a:ext cx="1900579" cy="1901040"/>
              <a:chOff x="845635" y="0"/>
              <a:chExt cx="1900578" cy="1901039"/>
            </a:xfrm>
          </p:grpSpPr>
          <p:sp>
            <p:nvSpPr>
              <p:cNvPr id="374" name="Shape 374"/>
              <p:cNvSpPr/>
              <p:nvPr/>
            </p:nvSpPr>
            <p:spPr>
              <a:xfrm>
                <a:off x="1187450" y="0"/>
                <a:ext cx="1270000" cy="1270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lnTo>
                      <a:pt x="10800" y="21600"/>
                    </a:lnTo>
                    <a:lnTo>
                      <a:pt x="21600" y="10800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400"/>
                  <a:t>B</a:t>
                </a:r>
                <a:r>
                  <a:rPr sz="2400" baseline="-5999">
                    <a:latin typeface="Times New Roman Bold"/>
                    <a:ea typeface="Times New Roman Bold"/>
                    <a:cs typeface="Times New Roman Bold"/>
                    <a:sym typeface="Times New Roman Bold"/>
                  </a:rPr>
                  <a:t>Σ*</a:t>
                </a:r>
              </a:p>
            </p:txBody>
          </p:sp>
          <p:sp>
            <p:nvSpPr>
              <p:cNvPr id="375" name="Shape 375"/>
              <p:cNvSpPr/>
              <p:nvPr/>
            </p:nvSpPr>
            <p:spPr>
              <a:xfrm flipV="1">
                <a:off x="845635" y="1089718"/>
                <a:ext cx="783423" cy="783423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76" name="Shape 376"/>
              <p:cNvSpPr/>
              <p:nvPr/>
            </p:nvSpPr>
            <p:spPr>
              <a:xfrm>
                <a:off x="1961894" y="1116720"/>
                <a:ext cx="784321" cy="78432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" name="Group 391"/>
            <p:cNvGrpSpPr/>
            <p:nvPr/>
          </p:nvGrpSpPr>
          <p:grpSpPr>
            <a:xfrm>
              <a:off x="-1" y="1829155"/>
              <a:ext cx="5772675" cy="1787187"/>
              <a:chOff x="0" y="508000"/>
              <a:chExt cx="5772673" cy="1787185"/>
            </a:xfrm>
          </p:grpSpPr>
          <p:grpSp>
            <p:nvGrpSpPr>
              <p:cNvPr id="5" name="Group 380"/>
              <p:cNvGrpSpPr/>
              <p:nvPr/>
            </p:nvGrpSpPr>
            <p:grpSpPr>
              <a:xfrm>
                <a:off x="1345818" y="507999"/>
                <a:ext cx="3030238" cy="712436"/>
                <a:chOff x="-381000" y="0"/>
                <a:chExt cx="3030236" cy="712434"/>
              </a:xfrm>
            </p:grpSpPr>
            <p:sp>
              <p:nvSpPr>
                <p:cNvPr id="378" name="Shape 378"/>
                <p:cNvSpPr/>
                <p:nvPr/>
              </p:nvSpPr>
              <p:spPr>
                <a:xfrm>
                  <a:off x="-381000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O</a:t>
                  </a:r>
                </a:p>
              </p:txBody>
            </p:sp>
            <p:sp>
              <p:nvSpPr>
                <p:cNvPr id="379" name="Shape 379"/>
                <p:cNvSpPr/>
                <p:nvPr/>
              </p:nvSpPr>
              <p:spPr>
                <a:xfrm>
                  <a:off x="1936343" y="0"/>
                  <a:ext cx="712894" cy="712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>
                    <a:defRPr sz="2400"/>
                  </a:lvl1pPr>
                </a:lstStyle>
                <a:p>
                  <a:pPr lvl="0">
                    <a:defRPr sz="1800"/>
                  </a:pPr>
                  <a:r>
                    <a:rPr sz="2400"/>
                    <a:t>E</a:t>
                  </a:r>
                </a:p>
              </p:txBody>
            </p:sp>
          </p:grpSp>
          <p:grpSp>
            <p:nvGrpSpPr>
              <p:cNvPr id="6" name="Group 389"/>
              <p:cNvGrpSpPr/>
              <p:nvPr/>
            </p:nvGrpSpPr>
            <p:grpSpPr>
              <a:xfrm>
                <a:off x="0" y="1082786"/>
                <a:ext cx="5772674" cy="1212400"/>
                <a:chOff x="0" y="2041604"/>
                <a:chExt cx="5772673" cy="1212398"/>
              </a:xfrm>
            </p:grpSpPr>
            <p:grpSp>
              <p:nvGrpSpPr>
                <p:cNvPr id="7" name="Group 383"/>
                <p:cNvGrpSpPr/>
                <p:nvPr/>
              </p:nvGrpSpPr>
              <p:grpSpPr>
                <a:xfrm>
                  <a:off x="460636" y="2372097"/>
                  <a:ext cx="4864101" cy="881906"/>
                  <a:chOff x="0" y="0"/>
                  <a:chExt cx="4864100" cy="881905"/>
                </a:xfrm>
              </p:grpSpPr>
              <p:sp>
                <p:nvSpPr>
                  <p:cNvPr id="381" name="Shape 381"/>
                  <p:cNvSpPr/>
                  <p:nvPr/>
                </p:nvSpPr>
                <p:spPr>
                  <a:xfrm>
                    <a:off x="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Test</a:t>
                    </a:r>
                  </a:p>
                </p:txBody>
              </p:sp>
              <p:sp>
                <p:nvSpPr>
                  <p:cNvPr id="382" name="Shape 382"/>
                  <p:cNvSpPr/>
                  <p:nvPr/>
                </p:nvSpPr>
                <p:spPr>
                  <a:xfrm>
                    <a:off x="3594100" y="0"/>
                    <a:ext cx="1270000" cy="88190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User</a:t>
                    </a:r>
                  </a:p>
                </p:txBody>
              </p:sp>
            </p:grpSp>
            <p:sp>
              <p:nvSpPr>
                <p:cNvPr id="384" name="Shape 384"/>
                <p:cNvSpPr/>
                <p:nvPr/>
              </p:nvSpPr>
              <p:spPr>
                <a:xfrm flipV="1">
                  <a:off x="1070236" y="2041604"/>
                  <a:ext cx="334214" cy="334213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385" name="Shape 385"/>
                <p:cNvSpPr/>
                <p:nvPr/>
              </p:nvSpPr>
              <p:spPr>
                <a:xfrm>
                  <a:off x="4339333" y="2042922"/>
                  <a:ext cx="329176" cy="329176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386" name="Shape 386"/>
                <p:cNvSpPr/>
                <p:nvPr/>
              </p:nvSpPr>
              <p:spPr>
                <a:xfrm flipV="1">
                  <a:off x="1709466" y="2813049"/>
                  <a:ext cx="2366441" cy="2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387" name="Shape 387"/>
                <p:cNvSpPr/>
                <p:nvPr/>
              </p:nvSpPr>
              <p:spPr>
                <a:xfrm>
                  <a:off x="5324736" y="2813050"/>
                  <a:ext cx="447938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388" name="Shape 388"/>
                <p:cNvSpPr/>
                <p:nvPr/>
              </p:nvSpPr>
              <p:spPr>
                <a:xfrm>
                  <a:off x="0" y="2813050"/>
                  <a:ext cx="447937" cy="0"/>
                </a:xfrm>
                <a:prstGeom prst="line">
                  <a:avLst/>
                </a:prstGeom>
                <a:noFill/>
                <a:ln w="25400" cap="flat">
                  <a:solidFill>
                    <a:srgbClr val="53585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  <p:sp>
            <p:nvSpPr>
              <p:cNvPr id="390" name="Shape 390"/>
              <p:cNvSpPr/>
              <p:nvPr/>
            </p:nvSpPr>
            <p:spPr>
              <a:xfrm flipV="1">
                <a:off x="2095568" y="864217"/>
                <a:ext cx="1581538" cy="1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8" name="Group 421"/>
          <p:cNvGrpSpPr/>
          <p:nvPr/>
        </p:nvGrpSpPr>
        <p:grpSpPr>
          <a:xfrm>
            <a:off x="519098" y="5781149"/>
            <a:ext cx="5772675" cy="3768123"/>
            <a:chOff x="0" y="0"/>
            <a:chExt cx="5772673" cy="3768121"/>
          </a:xfrm>
        </p:grpSpPr>
        <p:grpSp>
          <p:nvGrpSpPr>
            <p:cNvPr id="9" name="Group 402"/>
            <p:cNvGrpSpPr/>
            <p:nvPr/>
          </p:nvGrpSpPr>
          <p:grpSpPr>
            <a:xfrm>
              <a:off x="0" y="0"/>
              <a:ext cx="5772674" cy="3194051"/>
              <a:chOff x="0" y="-381000"/>
              <a:chExt cx="5772673" cy="3194050"/>
            </a:xfrm>
          </p:grpSpPr>
          <p:sp>
            <p:nvSpPr>
              <p:cNvPr id="393" name="Shape 393"/>
              <p:cNvSpPr/>
              <p:nvPr/>
            </p:nvSpPr>
            <p:spPr>
              <a:xfrm>
                <a:off x="2257686" y="-381000"/>
                <a:ext cx="1270001" cy="1270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lnTo>
                      <a:pt x="10800" y="21600"/>
                    </a:lnTo>
                    <a:lnTo>
                      <a:pt x="21600" y="10800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c="http://schemas.openxmlformats.org/markup-compatibility/2006" xmlns:mv="urn:schemas-microsoft-com:mac:vml"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400"/>
                  <a:t>B</a:t>
                </a:r>
                <a:r>
                  <a:rPr sz="2400" baseline="-5999">
                    <a:latin typeface="Times New Roman Bold"/>
                    <a:ea typeface="Times New Roman Bold"/>
                    <a:cs typeface="Times New Roman Bold"/>
                    <a:sym typeface="Times New Roman Bold"/>
                  </a:rPr>
                  <a:t>Σ</a:t>
                </a:r>
              </a:p>
            </p:txBody>
          </p:sp>
          <p:sp>
            <p:nvSpPr>
              <p:cNvPr id="394" name="Shape 394"/>
              <p:cNvSpPr/>
              <p:nvPr/>
            </p:nvSpPr>
            <p:spPr>
              <a:xfrm flipV="1">
                <a:off x="1070236" y="708758"/>
                <a:ext cx="1654360" cy="1654359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5" name="Shape 395"/>
              <p:cNvSpPr/>
              <p:nvPr/>
            </p:nvSpPr>
            <p:spPr>
              <a:xfrm>
                <a:off x="3038805" y="742395"/>
                <a:ext cx="249623" cy="249622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6" name="Shape 396"/>
              <p:cNvSpPr/>
              <p:nvPr/>
            </p:nvSpPr>
            <p:spPr>
              <a:xfrm flipV="1">
                <a:off x="1709466" y="2813049"/>
                <a:ext cx="2366441" cy="2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7" name="Shape 397"/>
              <p:cNvSpPr/>
              <p:nvPr/>
            </p:nvSpPr>
            <p:spPr>
              <a:xfrm>
                <a:off x="5324736" y="2813050"/>
                <a:ext cx="447938" cy="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8" name="Shape 398"/>
              <p:cNvSpPr/>
              <p:nvPr/>
            </p:nvSpPr>
            <p:spPr>
              <a:xfrm>
                <a:off x="0" y="2813050"/>
                <a:ext cx="447937" cy="0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grpSp>
            <p:nvGrpSpPr>
              <p:cNvPr id="10" name="Group 401"/>
              <p:cNvGrpSpPr/>
              <p:nvPr/>
            </p:nvGrpSpPr>
            <p:grpSpPr>
              <a:xfrm>
                <a:off x="2253869" y="534477"/>
                <a:ext cx="1600426" cy="1600427"/>
                <a:chOff x="0" y="0"/>
                <a:chExt cx="1600424" cy="1600425"/>
              </a:xfrm>
            </p:grpSpPr>
            <p:sp>
              <p:nvSpPr>
                <p:cNvPr id="399" name="Shape 399"/>
                <p:cNvSpPr/>
                <p:nvPr/>
              </p:nvSpPr>
              <p:spPr>
                <a:xfrm rot="18900000">
                  <a:off x="-219115" y="687868"/>
                  <a:ext cx="2038655" cy="224689"/>
                </a:xfrm>
                <a:prstGeom prst="roundRect">
                  <a:avLst>
                    <a:gd name="adj" fmla="val 13446"/>
                  </a:avLst>
                </a:prstGeom>
                <a:solidFill>
                  <a:srgbClr val="FFFFFF"/>
                </a:solidFill>
                <a:ln w="25400" cap="flat">
                  <a:solidFill>
                    <a:srgbClr val="85888D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  <p:sp>
              <p:nvSpPr>
                <p:cNvPr id="400" name="Shape 400"/>
                <p:cNvSpPr/>
                <p:nvPr/>
              </p:nvSpPr>
              <p:spPr>
                <a:xfrm rot="18900000">
                  <a:off x="531211" y="632491"/>
                  <a:ext cx="469774" cy="3810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c="http://schemas.openxmlformats.org/markup-compatibility/2006" xmlns:mv="urn:schemas-microsoft-com:mac:vml" xmlns:ma14="http://schemas.microsoft.com/office/mac/drawingml/2011/main" xmlns="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1800"/>
                  </a:lvl1pPr>
                </a:lstStyle>
                <a:p>
                  <a:pPr lvl="0"/>
                  <a:r>
                    <a:t>sim</a:t>
                  </a:r>
                </a:p>
              </p:txBody>
            </p:sp>
          </p:grpSp>
        </p:grpSp>
        <p:sp>
          <p:nvSpPr>
            <p:cNvPr id="403" name="Shape 403"/>
            <p:cNvSpPr/>
            <p:nvPr/>
          </p:nvSpPr>
          <p:spPr>
            <a:xfrm>
              <a:off x="2744050" y="2202046"/>
              <a:ext cx="727938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1709466" y="3194050"/>
              <a:ext cx="1762521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grpSp>
          <p:nvGrpSpPr>
            <p:cNvPr id="11" name="Group 419"/>
            <p:cNvGrpSpPr/>
            <p:nvPr/>
          </p:nvGrpSpPr>
          <p:grpSpPr>
            <a:xfrm>
              <a:off x="-1" y="1504394"/>
              <a:ext cx="5772675" cy="2263728"/>
              <a:chOff x="0" y="0"/>
              <a:chExt cx="5772673" cy="2263726"/>
            </a:xfrm>
          </p:grpSpPr>
          <p:sp>
            <p:nvSpPr>
              <p:cNvPr id="405" name="Shape 405"/>
              <p:cNvSpPr/>
              <p:nvPr/>
            </p:nvSpPr>
            <p:spPr>
              <a:xfrm>
                <a:off x="3419806" y="-1"/>
                <a:ext cx="438980" cy="438981"/>
              </a:xfrm>
              <a:prstGeom prst="line">
                <a:avLst/>
              </a:prstGeom>
              <a:noFill/>
              <a:ln w="25400" cap="flat">
                <a:solidFill>
                  <a:srgbClr val="53585F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grpSp>
            <p:nvGrpSpPr>
              <p:cNvPr id="12" name="Group 418"/>
              <p:cNvGrpSpPr/>
              <p:nvPr/>
            </p:nvGrpSpPr>
            <p:grpSpPr>
              <a:xfrm>
                <a:off x="-1" y="219489"/>
                <a:ext cx="5772675" cy="2044238"/>
                <a:chOff x="0" y="521163"/>
                <a:chExt cx="5772673" cy="2044236"/>
              </a:xfrm>
            </p:grpSpPr>
            <p:grpSp>
              <p:nvGrpSpPr>
                <p:cNvPr id="13" name="Group 416"/>
                <p:cNvGrpSpPr/>
                <p:nvPr/>
              </p:nvGrpSpPr>
              <p:grpSpPr>
                <a:xfrm>
                  <a:off x="-1" y="643107"/>
                  <a:ext cx="5772675" cy="1787186"/>
                  <a:chOff x="0" y="508000"/>
                  <a:chExt cx="5772673" cy="1787185"/>
                </a:xfrm>
              </p:grpSpPr>
              <p:sp>
                <p:nvSpPr>
                  <p:cNvPr id="406" name="Shape 406"/>
                  <p:cNvSpPr/>
                  <p:nvPr/>
                </p:nvSpPr>
                <p:spPr>
                  <a:xfrm>
                    <a:off x="3663161" y="508000"/>
                    <a:ext cx="712895" cy="7124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>
                    <a:solidFill>
                      <a:srgbClr val="85888D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c="http://schemas.openxmlformats.org/markup-compatibility/2006" xmlns:mv="urn:schemas-microsoft-com:mac:vml" xmlns:ma14="http://schemas.microsoft.com/office/mac/drawingml/2011/main" xmlns="" val="1"/>
                    </a:ext>
                  </a:extLst>
                </p:spPr>
                <p:txBody>
                  <a:bodyPr wrap="square" lIns="0" tIns="0" rIns="0" bIns="0" numCol="1" anchor="ctr">
                    <a:noAutofit/>
                  </a:bodyPr>
                  <a:lstStyle>
                    <a:lvl1pPr>
                      <a:defRPr sz="2400"/>
                    </a:lvl1pPr>
                  </a:lstStyle>
                  <a:p>
                    <a:pPr lvl="0">
                      <a:defRPr sz="1800"/>
                    </a:pPr>
                    <a:r>
                      <a:rPr sz="2400"/>
                      <a:t>E</a:t>
                    </a:r>
                  </a:p>
                </p:txBody>
              </p:sp>
              <p:grpSp>
                <p:nvGrpSpPr>
                  <p:cNvPr id="14" name="Group 414"/>
                  <p:cNvGrpSpPr/>
                  <p:nvPr/>
                </p:nvGrpSpPr>
                <p:grpSpPr>
                  <a:xfrm>
                    <a:off x="0" y="1084105"/>
                    <a:ext cx="5772674" cy="1211081"/>
                    <a:chOff x="0" y="2042922"/>
                    <a:chExt cx="5772673" cy="1211080"/>
                  </a:xfrm>
                </p:grpSpPr>
                <p:grpSp>
                  <p:nvGrpSpPr>
                    <p:cNvPr id="15" name="Group 409"/>
                    <p:cNvGrpSpPr/>
                    <p:nvPr/>
                  </p:nvGrpSpPr>
                  <p:grpSpPr>
                    <a:xfrm>
                      <a:off x="460636" y="2372097"/>
                      <a:ext cx="4864101" cy="881906"/>
                      <a:chOff x="0" y="0"/>
                      <a:chExt cx="4864100" cy="881905"/>
                    </a:xfrm>
                  </p:grpSpPr>
                  <p:sp>
                    <p:nvSpPr>
                      <p:cNvPr id="407" name="Shape 407"/>
                      <p:cNvSpPr/>
                      <p:nvPr/>
                    </p:nvSpPr>
                    <p:spPr>
                      <a:xfrm>
                        <a:off x="0" y="0"/>
                        <a:ext cx="1270000" cy="88190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5400" cap="flat">
                        <a:solidFill>
                          <a:srgbClr val="85888D"/>
                        </a:solidFill>
                        <a:prstDash val="solid"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c="http://schemas.openxmlformats.org/markup-compatibility/2006" xmlns:mv="urn:schemas-microsoft-com:mac:vml" xmlns:ma14="http://schemas.microsoft.com/office/mac/drawingml/2011/main" xmlns="" val="1"/>
                        </a:ext>
                      </a:extLst>
                    </p:spPr>
                    <p:txBody>
                      <a:bodyPr wrap="square" lIns="0" tIns="0" rIns="0" bIns="0" numCol="1" anchor="ctr">
                        <a:noAutofit/>
                      </a:bodyPr>
                      <a:lstStyle>
                        <a:lvl1pPr>
                          <a:defRPr sz="2400"/>
                        </a:lvl1pPr>
                      </a:lstStyle>
                      <a:p>
                        <a:pPr lvl="0">
                          <a:defRPr sz="1800"/>
                        </a:pPr>
                        <a:r>
                          <a:rPr sz="2400"/>
                          <a:t>Test</a:t>
                        </a:r>
                      </a:p>
                    </p:txBody>
                  </p:sp>
                  <p:sp>
                    <p:nvSpPr>
                      <p:cNvPr id="408" name="Shape 408"/>
                      <p:cNvSpPr/>
                      <p:nvPr/>
                    </p:nvSpPr>
                    <p:spPr>
                      <a:xfrm>
                        <a:off x="3594100" y="0"/>
                        <a:ext cx="1270000" cy="88190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5400" cap="flat">
                        <a:solidFill>
                          <a:srgbClr val="85888D"/>
                        </a:solidFill>
                        <a:prstDash val="solid"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c="http://schemas.openxmlformats.org/markup-compatibility/2006" xmlns:mv="urn:schemas-microsoft-com:mac:vml" xmlns:ma14="http://schemas.microsoft.com/office/mac/drawingml/2011/main" xmlns="" val="1"/>
                        </a:ext>
                      </a:extLst>
                    </p:spPr>
                    <p:txBody>
                      <a:bodyPr wrap="square" lIns="0" tIns="0" rIns="0" bIns="0" numCol="1" anchor="ctr">
                        <a:noAutofit/>
                      </a:bodyPr>
                      <a:lstStyle>
                        <a:lvl1pPr>
                          <a:defRPr sz="2400"/>
                        </a:lvl1pPr>
                      </a:lstStyle>
                      <a:p>
                        <a:pPr lvl="0">
                          <a:defRPr sz="1800"/>
                        </a:pPr>
                        <a:r>
                          <a:rPr sz="2400"/>
                          <a:t>User</a:t>
                        </a:r>
                      </a:p>
                    </p:txBody>
                  </p:sp>
                </p:grpSp>
                <p:sp>
                  <p:nvSpPr>
                    <p:cNvPr id="410" name="Shape 410"/>
                    <p:cNvSpPr/>
                    <p:nvPr/>
                  </p:nvSpPr>
                  <p:spPr>
                    <a:xfrm>
                      <a:off x="4339333" y="2042922"/>
                      <a:ext cx="329176" cy="329176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53585F"/>
                      </a:solidFill>
                      <a:prstDash val="solid"/>
                      <a:miter lim="400000"/>
                      <a:headEnd type="triangle" w="med" len="med"/>
                      <a:tailEnd type="triangle" w="med" len="med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  <p:sp>
                  <p:nvSpPr>
                    <p:cNvPr id="411" name="Shape 411"/>
                    <p:cNvSpPr/>
                    <p:nvPr/>
                  </p:nvSpPr>
                  <p:spPr>
                    <a:xfrm flipV="1">
                      <a:off x="1709466" y="2813049"/>
                      <a:ext cx="2366441" cy="2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53585F"/>
                      </a:solidFill>
                      <a:prstDash val="solid"/>
                      <a:miter lim="400000"/>
                      <a:headEnd type="triangle" w="med" len="med"/>
                      <a:tailEnd type="triangle" w="med" len="med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  <p:sp>
                  <p:nvSpPr>
                    <p:cNvPr id="412" name="Shape 412"/>
                    <p:cNvSpPr/>
                    <p:nvPr/>
                  </p:nvSpPr>
                  <p:spPr>
                    <a:xfrm>
                      <a:off x="5324736" y="2813050"/>
                      <a:ext cx="447938" cy="0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53585F"/>
                      </a:solidFill>
                      <a:prstDash val="solid"/>
                      <a:miter lim="400000"/>
                      <a:tailEnd type="triangle" w="med" len="med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  <p:sp>
                  <p:nvSpPr>
                    <p:cNvPr id="413" name="Shape 413"/>
                    <p:cNvSpPr/>
                    <p:nvPr/>
                  </p:nvSpPr>
                  <p:spPr>
                    <a:xfrm>
                      <a:off x="0" y="2813050"/>
                      <a:ext cx="447937" cy="0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53585F"/>
                      </a:solidFill>
                      <a:prstDash val="solid"/>
                      <a:miter lim="400000"/>
                      <a:tailEnd type="triangle" w="med" len="med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2400"/>
                      </a:pPr>
                      <a:endParaRPr/>
                    </a:p>
                  </p:txBody>
                </p:sp>
              </p:grpSp>
              <p:sp>
                <p:nvSpPr>
                  <p:cNvPr id="415" name="Shape 415"/>
                  <p:cNvSpPr/>
                  <p:nvPr/>
                </p:nvSpPr>
                <p:spPr>
                  <a:xfrm flipV="1">
                    <a:off x="2744050" y="864217"/>
                    <a:ext cx="933056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53585F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2400"/>
                    </a:pPr>
                    <a:endParaRPr/>
                  </a:p>
                </p:txBody>
              </p:sp>
            </p:grpSp>
            <p:sp>
              <p:nvSpPr>
                <p:cNvPr id="417" name="Shape 417"/>
                <p:cNvSpPr/>
                <p:nvPr/>
              </p:nvSpPr>
              <p:spPr>
                <a:xfrm>
                  <a:off x="3459242" y="521163"/>
                  <a:ext cx="2027113" cy="2044237"/>
                </a:xfrm>
                <a:prstGeom prst="roundRect">
                  <a:avLst>
                    <a:gd name="adj" fmla="val 4857"/>
                  </a:avLst>
                </a:prstGeom>
                <a:solidFill>
                  <a:srgbClr val="FFFFFF">
                    <a:alpha val="78212"/>
                  </a:srgbClr>
                </a:solidFill>
                <a:ln w="25400" cap="flat">
                  <a:solidFill>
                    <a:srgbClr val="85888D">
                      <a:alpha val="78212"/>
                    </a:srgbClr>
                  </a:solidFill>
                  <a:custDash>
                    <a:ds d="200000" sp="200000"/>
                  </a:custDash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2400"/>
                  </a:pPr>
                  <a:endParaRPr/>
                </a:p>
              </p:txBody>
            </p:sp>
          </p:grpSp>
        </p:grpSp>
        <p:sp>
          <p:nvSpPr>
            <p:cNvPr id="420" name="Shape 420"/>
            <p:cNvSpPr/>
            <p:nvPr/>
          </p:nvSpPr>
          <p:spPr>
            <a:xfrm>
              <a:off x="3419806" y="1504394"/>
              <a:ext cx="249622" cy="249623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16" name="Group 426"/>
          <p:cNvGrpSpPr/>
          <p:nvPr/>
        </p:nvGrpSpPr>
        <p:grpSpPr>
          <a:xfrm>
            <a:off x="2228565" y="3339493"/>
            <a:ext cx="3776889" cy="2634729"/>
            <a:chOff x="0" y="0"/>
            <a:chExt cx="3776887" cy="2634728"/>
          </a:xfrm>
        </p:grpSpPr>
        <p:sp>
          <p:nvSpPr>
            <p:cNvPr id="422" name="Shape 422"/>
            <p:cNvSpPr/>
            <p:nvPr/>
          </p:nvSpPr>
          <p:spPr>
            <a:xfrm>
              <a:off x="0" y="2058668"/>
              <a:ext cx="1762521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1339629" y="0"/>
              <a:ext cx="553554" cy="553553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749775" y="590491"/>
              <a:ext cx="2027113" cy="2044238"/>
            </a:xfrm>
            <a:prstGeom prst="roundRect">
              <a:avLst>
                <a:gd name="adj" fmla="val 4857"/>
              </a:avLst>
            </a:prstGeom>
            <a:solidFill>
              <a:srgbClr val="FFFFFF">
                <a:alpha val="78212"/>
              </a:srgbClr>
            </a:solidFill>
            <a:ln w="25400" cap="flat">
              <a:solidFill>
                <a:srgbClr val="85888D">
                  <a:alpha val="78212"/>
                </a:srgb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386101" y="1068653"/>
              <a:ext cx="1376420" cy="1"/>
            </a:xfrm>
            <a:prstGeom prst="line">
              <a:avLst/>
            </a:prstGeom>
            <a:noFill/>
            <a:ln w="254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236656" y="103274"/>
            <a:ext cx="301364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rtl="0" latinLnBrk="1" hangingPunct="0"/>
            <a:r>
              <a:rPr lang="en-US" dirty="0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Think </a:t>
            </a:r>
            <a:r>
              <a:rPr lang="en-US" dirty="0" err="1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lang="en-US" dirty="0" smtClean="0">
                <a:solidFill>
                  <a:srgbClr val="0000FF"/>
                </a:solidFill>
              </a:rPr>
              <a:t> : FE</a:t>
            </a:r>
          </a:p>
          <a:p>
            <a:pPr rtl="0" latinLnBrk="1" hangingPunct="0"/>
            <a:r>
              <a:rPr lang="en-US" dirty="0" smtClean="0">
                <a:solidFill>
                  <a:srgbClr val="0000FF"/>
                </a:solidFill>
              </a:rPr>
              <a:t>           </a:t>
            </a:r>
            <a:r>
              <a:rPr lang="en-US" dirty="0" err="1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Σ</a:t>
            </a:r>
            <a:r>
              <a:rPr lang="en-US" dirty="0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*: </a:t>
            </a:r>
            <a:r>
              <a:rPr lang="en-US" dirty="0" err="1" smtClean="0">
                <a:solidFill>
                  <a:srgbClr val="0000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Obf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grpSp>
        <p:nvGrpSpPr>
          <p:cNvPr id="17" name="Group 62"/>
          <p:cNvGrpSpPr/>
          <p:nvPr/>
        </p:nvGrpSpPr>
        <p:grpSpPr>
          <a:xfrm>
            <a:off x="94770" y="387629"/>
            <a:ext cx="2451936" cy="869573"/>
            <a:chOff x="-113724" y="387629"/>
            <a:chExt cx="2451936" cy="869573"/>
          </a:xfrm>
        </p:grpSpPr>
        <p:sp>
          <p:nvSpPr>
            <p:cNvPr id="60" name="Oval Callout 59"/>
            <p:cNvSpPr/>
            <p:nvPr/>
          </p:nvSpPr>
          <p:spPr>
            <a:xfrm>
              <a:off x="-113724" y="387629"/>
              <a:ext cx="2451936" cy="869573"/>
            </a:xfrm>
            <a:prstGeom prst="wedgeEllipseCallout">
              <a:avLst>
                <a:gd name="adj1" fmla="val 33448"/>
                <a:gd name="adj2" fmla="val 337476"/>
              </a:avLst>
            </a:prstGeom>
            <a:noFill/>
            <a:ln w="12700" cap="flat">
              <a:solidFill>
                <a:schemeClr val="tx2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-10834" y="522337"/>
              <a:ext cx="2071582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Converts </a:t>
              </a:r>
              <a:r>
                <a:rPr kumimoji="0" lang="en-US" sz="2000" b="0" i="0" u="none" strike="noStrike" cap="none" spc="0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Σ</a:t>
              </a: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 agent </a:t>
              </a: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to </a:t>
              </a:r>
              <a:r>
                <a:rPr kumimoji="0" lang="en-US" sz="2000" b="0" i="0" u="none" strike="noStrike" cap="none" spc="0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Σ</a:t>
              </a: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* agent 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8" name="Group 65"/>
          <p:cNvGrpSpPr/>
          <p:nvPr/>
        </p:nvGrpSpPr>
        <p:grpSpPr>
          <a:xfrm>
            <a:off x="6502399" y="6540817"/>
            <a:ext cx="2451936" cy="869573"/>
            <a:chOff x="4373398" y="2168713"/>
            <a:chExt cx="2451936" cy="869573"/>
          </a:xfrm>
        </p:grpSpPr>
        <p:sp>
          <p:nvSpPr>
            <p:cNvPr id="64" name="Oval Callout 63"/>
            <p:cNvSpPr/>
            <p:nvPr/>
          </p:nvSpPr>
          <p:spPr>
            <a:xfrm>
              <a:off x="4373398" y="2168713"/>
              <a:ext cx="2451936" cy="869573"/>
            </a:xfrm>
            <a:prstGeom prst="wedgeEllipseCallout">
              <a:avLst>
                <a:gd name="adj1" fmla="val -133525"/>
                <a:gd name="adj2" fmla="val 8284"/>
              </a:avLst>
            </a:prstGeom>
            <a:noFill/>
            <a:ln w="12700" cap="flat">
              <a:solidFill>
                <a:schemeClr val="tx2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545125" y="2244427"/>
              <a:ext cx="2171350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Converts </a:t>
              </a:r>
              <a:r>
                <a:rPr kumimoji="0" lang="en-US" sz="2000" b="0" i="0" u="none" strike="noStrike" cap="none" spc="0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Σ</a:t>
              </a: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* agent </a:t>
              </a: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to </a:t>
              </a:r>
              <a:r>
                <a:rPr kumimoji="0" lang="en-US" sz="2000" b="0" i="0" u="none" strike="noStrike" cap="none" spc="0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Σ</a:t>
              </a: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 agent 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67" name="Shape 370"/>
          <p:cNvSpPr txBox="1">
            <a:spLocks/>
          </p:cNvSpPr>
          <p:nvPr/>
        </p:nvSpPr>
        <p:spPr>
          <a:xfrm>
            <a:off x="6754832" y="6630544"/>
            <a:ext cx="6007228" cy="3483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lIns="50800" tIns="50800" rIns="50800" bIns="50800" anchor="ctr">
            <a:no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345722" marR="0" lvl="0" indent="-345722" algn="l" defTabSz="584200" eaLnBrk="1" fontAlgn="auto" latinLnBrk="0" hangingPunct="1">
              <a:lnSpc>
                <a:spcPct val="120000"/>
              </a:lnSpc>
              <a:spcBef>
                <a:spcPts val="3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Informally : User should not be able to tell the difference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 in either (ideal) execution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 build="p" animBg="1" advAuto="0"/>
      <p:bldP spid="371" grpId="0" animBg="1" advAuto="0"/>
      <p:bldP spid="372" grpId="0" animBg="1" advAuto="0"/>
      <p:bldP spid="8" grpId="0" animBg="1" advAuto="0"/>
      <p:bldP spid="16" grpId="0" animBg="1" advAuto="0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52500" y="-18957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6000" dirty="0" smtClean="0">
                <a:solidFill>
                  <a:srgbClr val="53585F"/>
                </a:solidFill>
              </a:rPr>
              <a:t>What’s more….</a:t>
            </a:r>
            <a:endParaRPr sz="6000" dirty="0">
              <a:solidFill>
                <a:srgbClr val="53585F"/>
              </a:solidFill>
            </a:endParaRPr>
          </a:p>
        </p:txBody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473849" y="2047412"/>
            <a:ext cx="11941007" cy="341233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3600" dirty="0" smtClean="0"/>
              <a:t> Often the strongest definitions we want can be shown to be impossible</a:t>
            </a:r>
          </a:p>
          <a:p>
            <a:pPr lvl="1">
              <a:defRPr sz="1800"/>
            </a:pPr>
            <a:r>
              <a:rPr lang="en-US" sz="3243" dirty="0" smtClean="0">
                <a:solidFill>
                  <a:schemeClr val="tx2"/>
                </a:solidFill>
              </a:rPr>
              <a:t>Virtual black box obfuscation (Barak et al 01), Adaptive-SIM identity based encryption (BSW11), Non Adaptive SIM secure functional encryption (AGVW13) …</a:t>
            </a:r>
          </a:p>
          <a:p>
            <a:pPr marL="1284111" lvl="2" indent="-395111">
              <a:spcBef>
                <a:spcPts val="1000"/>
              </a:spcBef>
              <a:buNone/>
              <a:defRPr sz="1800"/>
            </a:pPr>
            <a:endParaRPr lang="en-US" sz="3200" dirty="0" smtClean="0">
              <a:solidFill>
                <a:srgbClr val="53585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849" y="7996145"/>
            <a:ext cx="12187410" cy="79508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dirty="0" smtClean="0">
                <a:solidFill>
                  <a:srgbClr val="000000"/>
                </a:solidFill>
              </a:rPr>
              <a:t>What are the strongest achievable definitions ? </a:t>
            </a:r>
            <a:endParaRPr kumimoji="0" lang="en-US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8165" y="5205608"/>
            <a:ext cx="12080465" cy="241604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889000" lvl="1" indent="-444500" algn="l">
              <a:spcBef>
                <a:spcPts val="4200"/>
              </a:spcBef>
              <a:buSzPct val="75000"/>
              <a:buFontTx/>
              <a:buChar char="•"/>
              <a:defRPr sz="1800"/>
            </a:pPr>
            <a:r>
              <a:rPr lang="en-US" sz="3700" dirty="0" smtClean="0"/>
              <a:t>While the achievable definitions can be shown to be insufficient </a:t>
            </a:r>
          </a:p>
          <a:p>
            <a:pPr marL="1284111" lvl="2" indent="-395111" algn="l">
              <a:spcBef>
                <a:spcPts val="1000"/>
              </a:spcBef>
              <a:buSzPct val="75000"/>
              <a:buFontTx/>
              <a:buChar char="•"/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IND based security for FE (BSW11)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6000" dirty="0" smtClean="0">
                <a:solidFill>
                  <a:srgbClr val="53585F"/>
                </a:solidFill>
              </a:rPr>
              <a:t>This has happened before…</a:t>
            </a:r>
            <a:endParaRPr sz="6000" dirty="0">
              <a:solidFill>
                <a:srgbClr val="53585F"/>
              </a:solidFill>
            </a:endParaRPr>
          </a:p>
        </p:txBody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933546" y="260350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3600" dirty="0" smtClean="0"/>
              <a:t>In </a:t>
            </a:r>
            <a:r>
              <a:rPr sz="3600" dirty="0" smtClean="0"/>
              <a:t>the </a:t>
            </a:r>
            <a:r>
              <a:rPr sz="3600" dirty="0"/>
              <a:t>early 80’s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OT, Coin-flipping,</a:t>
            </a:r>
            <a:r>
              <a:rPr sz="3200" dirty="0" smtClean="0">
                <a:solidFill>
                  <a:srgbClr val="53585F"/>
                </a:solidFill>
              </a:rPr>
              <a:t> </a:t>
            </a:r>
            <a:r>
              <a:rPr lang="en-US" sz="3200" dirty="0" smtClean="0">
                <a:solidFill>
                  <a:srgbClr val="53585F"/>
                </a:solidFill>
              </a:rPr>
              <a:t>Commitments, </a:t>
            </a:r>
            <a:r>
              <a:rPr sz="3200" dirty="0" smtClean="0">
                <a:solidFill>
                  <a:srgbClr val="53585F"/>
                </a:solidFill>
              </a:rPr>
              <a:t>ZK</a:t>
            </a:r>
            <a:r>
              <a:rPr sz="3200" dirty="0">
                <a:solidFill>
                  <a:srgbClr val="53585F"/>
                </a:solidFill>
              </a:rPr>
              <a:t>, 2PC, MPC, …</a:t>
            </a:r>
          </a:p>
          <a:p>
            <a:pPr lvl="0">
              <a:defRPr sz="1800"/>
            </a:pPr>
            <a:r>
              <a:rPr sz="3600" dirty="0"/>
              <a:t>Constructions came first, formal definitions later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Unifying definitional framework [GMW’86,…,C’01,…</a:t>
            </a:r>
            <a:r>
              <a:rPr sz="3200" dirty="0" smtClean="0">
                <a:solidFill>
                  <a:srgbClr val="53585F"/>
                </a:solidFill>
              </a:rPr>
              <a:t>]</a:t>
            </a:r>
            <a:endParaRPr lang="en-US" sz="3600" dirty="0" smtClean="0"/>
          </a:p>
          <a:p>
            <a:pPr lvl="0">
              <a:defRPr sz="1800"/>
            </a:pPr>
            <a:r>
              <a:rPr lang="en-US" sz="3600" dirty="0" smtClean="0"/>
              <a:t>General framework provided systematic view. No need to redefine security for each new primitive! </a:t>
            </a:r>
          </a:p>
          <a:p>
            <a:pPr lvl="0">
              <a:defRPr sz="1800"/>
            </a:pPr>
            <a:r>
              <a:rPr lang="en-US" sz="3600" dirty="0" smtClean="0"/>
              <a:t>Sa</a:t>
            </a:r>
            <a:r>
              <a:rPr sz="3600" dirty="0" smtClean="0"/>
              <a:t>me </a:t>
            </a:r>
            <a:r>
              <a:rPr sz="3600" dirty="0"/>
              <a:t>for IBE, FE, FHE, Obf, …?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 dirty="0">
                <a:solidFill>
                  <a:srgbClr val="53585F"/>
                </a:solidFill>
              </a:rPr>
              <a:t>Unifying </a:t>
            </a:r>
            <a:r>
              <a:rPr sz="6000" dirty="0" smtClean="0">
                <a:solidFill>
                  <a:srgbClr val="53585F"/>
                </a:solidFill>
              </a:rPr>
              <a:t>Framework</a:t>
            </a:r>
            <a:r>
              <a:rPr lang="en-US" sz="6000" dirty="0" smtClean="0">
                <a:solidFill>
                  <a:srgbClr val="53585F"/>
                </a:solidFill>
              </a:rPr>
              <a:t> </a:t>
            </a:r>
            <a:endParaRPr sz="6000" dirty="0">
              <a:solidFill>
                <a:srgbClr val="53585F"/>
              </a:solidFill>
            </a:endParaRP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161238" y="2005983"/>
            <a:ext cx="12682324" cy="36054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800"/>
            </a:pPr>
            <a:r>
              <a:rPr lang="en-US" sz="3600" dirty="0" smtClean="0"/>
              <a:t>Enables us to place on the same map: </a:t>
            </a:r>
            <a:endParaRPr sz="3600" dirty="0" smtClean="0"/>
          </a:p>
          <a:p>
            <a:pPr lvl="1">
              <a:defRPr sz="1800"/>
            </a:pPr>
            <a:r>
              <a:rPr lang="en-US" sz="3200" i="1" dirty="0" smtClean="0"/>
              <a:t>D</a:t>
            </a:r>
            <a:r>
              <a:rPr sz="3200" i="1" dirty="0" smtClean="0"/>
              <a:t>ifferent</a:t>
            </a:r>
            <a:r>
              <a:rPr lang="en-US" sz="3200" i="1" dirty="0" smtClean="0"/>
              <a:t> yet similar</a:t>
            </a:r>
            <a:r>
              <a:rPr sz="3200" dirty="0" smtClean="0"/>
              <a:t> </a:t>
            </a:r>
            <a:r>
              <a:rPr sz="3200" dirty="0"/>
              <a:t>primitives</a:t>
            </a:r>
          </a:p>
          <a:p>
            <a:pPr lvl="1">
              <a:defRPr sz="1800"/>
            </a:pPr>
            <a:r>
              <a:rPr sz="3200" dirty="0"/>
              <a:t>And </a:t>
            </a:r>
            <a:r>
              <a:rPr sz="3200" i="1" dirty="0"/>
              <a:t>similar yet different</a:t>
            </a:r>
            <a:r>
              <a:rPr sz="3200" dirty="0"/>
              <a:t> definitions of the same </a:t>
            </a:r>
            <a:r>
              <a:rPr sz="3200" dirty="0" smtClean="0"/>
              <a:t>primitive</a:t>
            </a:r>
            <a:endParaRPr sz="3200" dirty="0"/>
          </a:p>
        </p:txBody>
      </p:sp>
      <p:sp>
        <p:nvSpPr>
          <p:cNvPr id="4" name="Shape 93"/>
          <p:cNvSpPr txBox="1">
            <a:spLocks/>
          </p:cNvSpPr>
          <p:nvPr/>
        </p:nvSpPr>
        <p:spPr>
          <a:xfrm>
            <a:off x="-170586" y="4322313"/>
            <a:ext cx="13175386" cy="4425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marR="0" lvl="0" indent="-444500" defTabSz="584200" eaLnBrk="1" fontAlgn="auto" latinLnBrk="0" hangingPunct="1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1800"/>
            </a:pP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889000" marR="0" lvl="1" indent="-444500" algn="l" defTabSz="584200" eaLnBrk="1" fontAlgn="auto" latinLnBrk="0" hangingPunct="1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A clearer view leads to new possibilities (cf. MPC)</a:t>
            </a:r>
          </a:p>
          <a:p>
            <a:pPr marL="1333500" marR="0" lvl="2" indent="-444500" algn="l" defTabSz="584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Reductions, compositions, new/robust definitions, …</a:t>
            </a:r>
          </a:p>
          <a:p>
            <a:pPr marL="1333500" marR="0" lvl="2" indent="-444500" algn="l" defTabSz="584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Helvetica Light"/>
              </a:rPr>
              <a:t>Easy to define (and often realize) new primitives within the framework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build="p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xfrm>
            <a:off x="952500" y="-124210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 dirty="0">
                <a:solidFill>
                  <a:srgbClr val="53585F"/>
                </a:solidFill>
              </a:rPr>
              <a:t>In This Work</a:t>
            </a: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xfrm>
            <a:off x="109781" y="1706169"/>
            <a:ext cx="12785238" cy="7736104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lvl="0">
              <a:defRPr sz="1800"/>
            </a:pPr>
            <a:r>
              <a:rPr sz="3600" dirty="0"/>
              <a:t>One Framework, Many</a:t>
            </a:r>
            <a:r>
              <a:rPr sz="3600" dirty="0" smtClean="0"/>
              <a:t> </a:t>
            </a:r>
            <a:r>
              <a:rPr lang="en-US" sz="3600" dirty="0" smtClean="0"/>
              <a:t>"</a:t>
            </a:r>
            <a:r>
              <a:rPr sz="3600" dirty="0" smtClean="0"/>
              <a:t>Schemas</a:t>
            </a:r>
            <a:r>
              <a:rPr lang="en-US" sz="3600" dirty="0" smtClean="0"/>
              <a:t>"</a:t>
            </a:r>
            <a:r>
              <a:rPr sz="3600" dirty="0" smtClean="0"/>
              <a:t> </a:t>
            </a:r>
          </a:p>
          <a:p>
            <a:pPr lvl="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Unifies and extends</a:t>
            </a:r>
            <a:r>
              <a:rPr sz="3200" dirty="0" smtClean="0">
                <a:solidFill>
                  <a:srgbClr val="53585F"/>
                </a:solidFill>
              </a:rPr>
              <a:t> </a:t>
            </a:r>
            <a:r>
              <a:rPr sz="3200" dirty="0">
                <a:solidFill>
                  <a:srgbClr val="53585F"/>
                </a:solidFill>
              </a:rPr>
              <a:t>Obf, FE, FHE, …</a:t>
            </a:r>
          </a:p>
          <a:p>
            <a:pPr lvl="1">
              <a:spcBef>
                <a:spcPts val="10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and even for (limited) Generic Group</a:t>
            </a:r>
          </a:p>
          <a:p>
            <a:pPr lvl="0">
              <a:defRPr sz="1800"/>
            </a:pPr>
            <a:r>
              <a:rPr sz="3600" dirty="0"/>
              <a:t>Different levels of security based on the “Test” family used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sz="3200" dirty="0">
                <a:solidFill>
                  <a:srgbClr val="53585F"/>
                </a:solidFill>
              </a:rPr>
              <a:t>e.g., For obfuscation: iO, diO and </a:t>
            </a:r>
            <a:r>
              <a:rPr sz="3200" i="1" dirty="0">
                <a:solidFill>
                  <a:srgbClr val="53585F"/>
                </a:solidFill>
              </a:rPr>
              <a:t>adaptive diO</a:t>
            </a:r>
            <a:r>
              <a:rPr sz="3200" dirty="0">
                <a:solidFill>
                  <a:srgbClr val="53585F"/>
                </a:solidFill>
              </a:rPr>
              <a:t> </a:t>
            </a:r>
            <a:r>
              <a:rPr sz="3200" baseline="-5999" dirty="0">
                <a:solidFill>
                  <a:srgbClr val="53585F"/>
                </a:solidFill>
              </a:rPr>
              <a:t>[</a:t>
            </a:r>
            <a:r>
              <a:rPr sz="3200" i="1" baseline="-5999" dirty="0">
                <a:solidFill>
                  <a:srgbClr val="53585F"/>
                </a:solidFill>
              </a:rPr>
              <a:t>new</a:t>
            </a:r>
            <a:r>
              <a:rPr sz="3200" baseline="-5999" dirty="0" smtClean="0">
                <a:solidFill>
                  <a:srgbClr val="53585F"/>
                </a:solidFill>
              </a:rPr>
              <a:t>]</a:t>
            </a:r>
            <a:endParaRPr lang="en-US" sz="3200" baseline="-5999" dirty="0" smtClean="0">
              <a:solidFill>
                <a:srgbClr val="53585F"/>
              </a:solidFill>
            </a:endParaRP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Implies existing achievable definitions for aforementioned primitives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For appropriate “test”, bypasses known impossibilities </a:t>
            </a:r>
            <a:r>
              <a:rPr lang="en-US" sz="3200" baseline="-5999" dirty="0" smtClean="0">
                <a:solidFill>
                  <a:srgbClr val="53585F"/>
                </a:solidFill>
              </a:rPr>
              <a:t> </a:t>
            </a:r>
            <a:endParaRPr sz="3200" dirty="0" smtClean="0">
              <a:solidFill>
                <a:srgbClr val="53585F"/>
              </a:solidFill>
            </a:endParaRPr>
          </a:p>
          <a:p>
            <a:pPr lvl="0">
              <a:defRPr sz="1800"/>
            </a:pPr>
            <a:r>
              <a:rPr sz="3600" dirty="0"/>
              <a:t>Reductions &amp; Compositions</a:t>
            </a:r>
            <a:endParaRPr sz="3600" dirty="0" smtClean="0"/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Modular means to build and analyze complicated primitives from simpler ones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Provides way to study relative complexity of different schemata : e.g., general obfuscation is complete</a:t>
            </a:r>
          </a:p>
          <a:p>
            <a:pPr marL="839611" lvl="1" indent="-395111">
              <a:spcBef>
                <a:spcPts val="1000"/>
              </a:spcBef>
              <a:defRPr sz="1800"/>
            </a:pPr>
            <a:r>
              <a:rPr lang="en-US" sz="3200" dirty="0" smtClean="0">
                <a:solidFill>
                  <a:srgbClr val="53585F"/>
                </a:solidFill>
              </a:rPr>
              <a:t>Different notions of reduction. E.g. </a:t>
            </a:r>
            <a:r>
              <a:rPr lang="en-US" sz="3200" dirty="0" err="1" smtClean="0">
                <a:solidFill>
                  <a:srgbClr val="53585F"/>
                </a:solidFill>
              </a:rPr>
              <a:t>Δ</a:t>
            </a:r>
            <a:r>
              <a:rPr lang="en-US" sz="3200" dirty="0" smtClean="0">
                <a:solidFill>
                  <a:srgbClr val="53585F"/>
                </a:solidFill>
              </a:rPr>
              <a:t>-reduction allows reduction to </a:t>
            </a:r>
            <a:r>
              <a:rPr lang="en-US" sz="3200" dirty="0" err="1" smtClean="0">
                <a:solidFill>
                  <a:srgbClr val="53585F"/>
                </a:solidFill>
              </a:rPr>
              <a:t>diO</a:t>
            </a:r>
            <a:endParaRPr lang="en-US" sz="3200" dirty="0" smtClean="0">
              <a:solidFill>
                <a:srgbClr val="53585F"/>
              </a:solidFill>
            </a:endParaRPr>
          </a:p>
          <a:p>
            <a:pPr lvl="0">
              <a:defRPr sz="1800"/>
            </a:pPr>
            <a:r>
              <a:rPr sz="3600" dirty="0" smtClean="0"/>
              <a:t>New </a:t>
            </a:r>
            <a:r>
              <a:rPr sz="3600" dirty="0"/>
              <a:t>variants (for FE, Obf.), and new constructions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xfrm>
            <a:off x="952500" y="-124210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6000" dirty="0" smtClean="0">
                <a:solidFill>
                  <a:srgbClr val="53585F"/>
                </a:solidFill>
              </a:rPr>
              <a:t>Wait a minute…</a:t>
            </a:r>
            <a:endParaRPr sz="6000" dirty="0">
              <a:solidFill>
                <a:srgbClr val="53585F"/>
              </a:solidFill>
            </a:endParaRP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xfrm>
            <a:off x="962711" y="2034791"/>
            <a:ext cx="12785238" cy="395575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000" dirty="0" smtClean="0"/>
              <a:t>Do we need another general framework?</a:t>
            </a:r>
          </a:p>
          <a:p>
            <a:pPr lvl="0">
              <a:defRPr sz="1800"/>
            </a:pPr>
            <a:r>
              <a:rPr sz="4000" dirty="0" smtClean="0"/>
              <a:t>D</a:t>
            </a:r>
            <a:r>
              <a:rPr lang="en-US" sz="4000" dirty="0" smtClean="0"/>
              <a:t>oesn’t MPC already capture everything?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9880" y="7047151"/>
            <a:ext cx="3440332" cy="13490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rtl="0" latinLnBrk="1" hangingPunct="0"/>
            <a:r>
              <a:rPr lang="en-US" sz="4500" dirty="0" smtClean="0"/>
              <a:t>Yes. But ..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build="p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xfrm>
            <a:off x="952500" y="-124210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6000" dirty="0" smtClean="0">
                <a:solidFill>
                  <a:srgbClr val="53585F"/>
                </a:solidFill>
              </a:rPr>
              <a:t>The </a:t>
            </a:r>
            <a:r>
              <a:rPr lang="en-US" sz="6000" dirty="0" smtClean="0"/>
              <a:t>Difference</a:t>
            </a:r>
            <a:endParaRPr sz="6000" dirty="0">
              <a:solidFill>
                <a:srgbClr val="53585F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2376016"/>
            <a:ext cx="12680213" cy="6286500"/>
          </a:xfrm>
        </p:spPr>
        <p:txBody>
          <a:bodyPr>
            <a:noAutofit/>
          </a:bodyPr>
          <a:lstStyle/>
          <a:p>
            <a:pPr lvl="1" algn="l">
              <a:defRPr sz="1800"/>
            </a:pPr>
            <a:r>
              <a:rPr lang="en-US" sz="3400" dirty="0" smtClean="0"/>
              <a:t>Our focus is </a:t>
            </a:r>
            <a:r>
              <a:rPr lang="en-US" sz="3400" dirty="0" smtClean="0">
                <a:solidFill>
                  <a:srgbClr val="0000FF"/>
                </a:solidFill>
              </a:rPr>
              <a:t>non-interactive </a:t>
            </a:r>
            <a:r>
              <a:rPr lang="en-US" sz="3400" dirty="0" smtClean="0"/>
              <a:t>: </a:t>
            </a:r>
            <a:r>
              <a:rPr lang="en-US" sz="3400" dirty="0" err="1" smtClean="0"/>
              <a:t>eg</a:t>
            </a:r>
            <a:r>
              <a:rPr lang="en-US" sz="3400" dirty="0" smtClean="0"/>
              <a:t> FE, FHE, PPE, </a:t>
            </a:r>
            <a:r>
              <a:rPr lang="en-US" sz="3400" dirty="0" err="1" smtClean="0"/>
              <a:t>Obf</a:t>
            </a:r>
            <a:r>
              <a:rPr lang="en-US" sz="3400" dirty="0" smtClean="0"/>
              <a:t>. </a:t>
            </a:r>
          </a:p>
          <a:p>
            <a:pPr lvl="1" algn="l">
              <a:defRPr sz="1800"/>
            </a:pPr>
            <a:r>
              <a:rPr lang="en-US" sz="3400" dirty="0" smtClean="0"/>
              <a:t> A “cryptographic agent” is constructed, and released. </a:t>
            </a:r>
          </a:p>
          <a:p>
            <a:pPr lvl="1" algn="l">
              <a:defRPr sz="1800"/>
            </a:pPr>
            <a:r>
              <a:rPr lang="en-US" sz="3400" dirty="0" smtClean="0"/>
              <a:t>Agents are expected to interact with each other and produce the correct output but leak “nothing more”.</a:t>
            </a:r>
          </a:p>
          <a:p>
            <a:pPr lvl="1" algn="l">
              <a:defRPr sz="1800"/>
            </a:pPr>
            <a:r>
              <a:rPr lang="en-US" sz="3400" dirty="0" smtClean="0"/>
              <a:t>Our definition of security is </a:t>
            </a:r>
            <a:r>
              <a:rPr lang="en-US" sz="3400" dirty="0" smtClean="0">
                <a:solidFill>
                  <a:srgbClr val="0000FF"/>
                </a:solidFill>
              </a:rPr>
              <a:t>weaker </a:t>
            </a:r>
            <a:r>
              <a:rPr lang="en-US" sz="3400" dirty="0" smtClean="0"/>
              <a:t>than MPC, thus often sidestepping impossibilities </a:t>
            </a:r>
          </a:p>
          <a:p>
            <a:pPr lvl="1" algn="l">
              <a:defRPr sz="1800"/>
            </a:pPr>
            <a:r>
              <a:rPr lang="en-US" sz="3400" dirty="0" smtClean="0"/>
              <a:t>We </a:t>
            </a:r>
            <a:r>
              <a:rPr lang="en-US" sz="3400" dirty="0" smtClean="0">
                <a:solidFill>
                  <a:srgbClr val="0000FF"/>
                </a:solidFill>
              </a:rPr>
              <a:t>limit the scope</a:t>
            </a:r>
            <a:r>
              <a:rPr lang="en-US" sz="3400" dirty="0" smtClean="0"/>
              <a:t> of our generalization so as to keep the model simple and sidestep impossibilities.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>
            <a:off x="1529627" y="4137984"/>
            <a:ext cx="1183552" cy="4147120"/>
            <a:chOff x="1075519" y="2693494"/>
            <a:chExt cx="832185" cy="2915944"/>
          </a:xfrm>
        </p:grpSpPr>
        <p:sp>
          <p:nvSpPr>
            <p:cNvPr id="25" name="TextBox 24"/>
            <p:cNvSpPr txBox="1"/>
            <p:nvPr/>
          </p:nvSpPr>
          <p:spPr>
            <a:xfrm>
              <a:off x="1090987" y="2693494"/>
              <a:ext cx="816717" cy="389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>
                  <a:solidFill>
                    <a:srgbClr val="53585F"/>
                  </a:solidFill>
                </a:rPr>
                <a:t>MSK</a:t>
              </a:r>
              <a:endParaRPr lang="en-CA" sz="3000" dirty="0">
                <a:solidFill>
                  <a:srgbClr val="53585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75519" y="5219908"/>
              <a:ext cx="700877" cy="389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53585F"/>
                  </a:solidFill>
                </a:rPr>
                <a:t>MPK</a:t>
              </a:r>
              <a:endParaRPr lang="en-CA" sz="3000" dirty="0">
                <a:solidFill>
                  <a:srgbClr val="53585F"/>
                </a:solidFill>
              </a:endParaRPr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>
            <a:off x="4658995" y="4005285"/>
            <a:ext cx="3891632" cy="191577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391139" y="7255621"/>
            <a:ext cx="4261901" cy="22467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ubtitle 1"/>
          <p:cNvSpPr txBox="1">
            <a:spLocks/>
          </p:cNvSpPr>
          <p:nvPr/>
        </p:nvSpPr>
        <p:spPr>
          <a:xfrm>
            <a:off x="227448" y="370698"/>
            <a:ext cx="12112401" cy="2190607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dirty="0" smtClean="0">
                <a:solidFill>
                  <a:schemeClr val="tx2"/>
                </a:solidFill>
                <a:latin typeface="+mj-lt"/>
                <a:ea typeface="Cambria Math" pitchFamily="18" charset="0"/>
                <a:cs typeface="Arial Unicode MS" pitchFamily="34" charset="-128"/>
              </a:rPr>
              <a:t>Case Study : Functional Encryption</a:t>
            </a:r>
          </a:p>
          <a:p>
            <a:r>
              <a:rPr lang="en-CA" sz="2800" dirty="0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[</a:t>
            </a:r>
            <a:r>
              <a:rPr lang="en-CA" sz="2800" dirty="0" err="1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Boneh</a:t>
            </a:r>
            <a:r>
              <a:rPr lang="en-CA" sz="2800" dirty="0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, </a:t>
            </a:r>
            <a:r>
              <a:rPr lang="en-CA" sz="2800" dirty="0" err="1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Sahai</a:t>
            </a:r>
            <a:r>
              <a:rPr lang="en-CA" sz="2800" dirty="0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, Waters 11, O'Neill </a:t>
            </a:r>
            <a:r>
              <a:rPr lang="en-CA" sz="2800" dirty="0">
                <a:solidFill>
                  <a:schemeClr val="tx1"/>
                </a:solidFill>
                <a:latin typeface="+mj-lt"/>
                <a:ea typeface="Cambria Math" pitchFamily="18" charset="0"/>
              </a:rPr>
              <a:t>10]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  <a:cs typeface="Arial Unicode MS" pitchFamily="34" charset="-128"/>
            </a:endParaRPr>
          </a:p>
          <a:p>
            <a:endParaRPr lang="en-US" b="1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66570" y="4528330"/>
            <a:ext cx="4852219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SK</a:t>
            </a:r>
            <a:r>
              <a:rPr kumimoji="0" lang="en-US" sz="30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</a:t>
            </a:r>
            <a:r>
              <a:rPr kumimoji="0" lang="en-US" sz="3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= </a:t>
            </a:r>
            <a:r>
              <a:rPr kumimoji="0" lang="en-US" sz="3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KeyGen(msk</a:t>
            </a:r>
            <a:r>
              <a:rPr kumimoji="0" lang="en-US" sz="3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, </a:t>
            </a:r>
            <a:r>
              <a:rPr kumimoji="0" lang="en-US" sz="3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</a:t>
            </a:r>
            <a:r>
              <a:rPr kumimoji="0" lang="en-US" sz="3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00821" y="6577622"/>
            <a:ext cx="4852219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CT</a:t>
            </a:r>
            <a:r>
              <a:rPr lang="en-US" sz="3000" baseline="-25000" dirty="0" err="1" smtClean="0">
                <a:solidFill>
                  <a:srgbClr val="000000"/>
                </a:solidFill>
              </a:rPr>
              <a:t>x</a:t>
            </a:r>
            <a:r>
              <a:rPr kumimoji="0" lang="en-US" sz="3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= </a:t>
            </a:r>
            <a:r>
              <a:rPr lang="en-US" sz="3000" dirty="0" err="1" smtClean="0">
                <a:solidFill>
                  <a:srgbClr val="000000"/>
                </a:solidFill>
              </a:rPr>
              <a:t>Encrypt</a:t>
            </a:r>
            <a:r>
              <a:rPr kumimoji="0" lang="en-US" sz="3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(pk</a:t>
            </a:r>
            <a:r>
              <a:rPr kumimoji="0" lang="en-US" sz="3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</a:rPr>
              <a:t>x</a:t>
            </a:r>
            <a:r>
              <a:rPr kumimoji="0" lang="en-US" sz="3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95649" y="7469951"/>
            <a:ext cx="4852219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rtl="0" latinLnBrk="1" hangingPunct="0"/>
            <a:r>
              <a:rPr lang="en-US" sz="3000" dirty="0" err="1" smtClean="0">
                <a:solidFill>
                  <a:srgbClr val="000000"/>
                </a:solidFill>
              </a:rPr>
              <a:t>Decrypt(CT</a:t>
            </a:r>
            <a:r>
              <a:rPr lang="en-US" sz="3000" baseline="-25000" dirty="0" err="1" smtClean="0">
                <a:solidFill>
                  <a:srgbClr val="000000"/>
                </a:solidFill>
              </a:rPr>
              <a:t>x</a:t>
            </a:r>
            <a:r>
              <a:rPr lang="en-US" sz="3000" baseline="-25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SK</a:t>
            </a:r>
            <a:r>
              <a:rPr lang="en-US" sz="3000" baseline="-25000" dirty="0" err="1" smtClean="0">
                <a:solidFill>
                  <a:srgbClr val="000000"/>
                </a:solidFill>
              </a:rPr>
              <a:t>f</a:t>
            </a:r>
            <a:r>
              <a:rPr lang="en-US" sz="3000" dirty="0" smtClean="0">
                <a:solidFill>
                  <a:srgbClr val="000000"/>
                </a:solidFill>
              </a:rPr>
              <a:t> ) = </a:t>
            </a:r>
            <a:r>
              <a:rPr lang="en-US" sz="3000" dirty="0" err="1" smtClean="0">
                <a:solidFill>
                  <a:srgbClr val="000000"/>
                </a:solidFill>
              </a:rPr>
              <a:t>f(x</a:t>
            </a:r>
            <a:r>
              <a:rPr lang="en-US" sz="3000" dirty="0" smtClean="0">
                <a:solidFill>
                  <a:srgbClr val="000000"/>
                </a:solidFill>
              </a:rPr>
              <a:t>)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42" name="Picture 2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53040" y="5507982"/>
            <a:ext cx="1904029" cy="177010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43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9627" y="2055592"/>
            <a:ext cx="2067813" cy="20678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8170" y="5615201"/>
            <a:ext cx="1596519" cy="209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1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16923</TotalTime>
  <Words>1430</Words>
  <Application>Microsoft Office PowerPoint</Application>
  <PresentationFormat>Custom</PresentationFormat>
  <Paragraphs>269</Paragraphs>
  <Slides>26</Slides>
  <Notes>6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 Unicode MS</vt:lpstr>
      <vt:lpstr>Arial</vt:lpstr>
      <vt:lpstr>Avenir Roman</vt:lpstr>
      <vt:lpstr>Cambria Math</vt:lpstr>
      <vt:lpstr>Helvetica Light</vt:lpstr>
      <vt:lpstr>Times New Roman Bold</vt:lpstr>
      <vt:lpstr>Wingdings</vt:lpstr>
      <vt:lpstr>White</vt:lpstr>
      <vt:lpstr>A Unified Framework  for  Computing on Encrypted Data </vt:lpstr>
      <vt:lpstr>Recently..</vt:lpstr>
      <vt:lpstr>What’s more….</vt:lpstr>
      <vt:lpstr>This has happened before…</vt:lpstr>
      <vt:lpstr>Unifying Framework </vt:lpstr>
      <vt:lpstr>In This Work</vt:lpstr>
      <vt:lpstr>Wait a minute…</vt:lpstr>
      <vt:lpstr>The Difference</vt:lpstr>
      <vt:lpstr>PowerPoint Presentation</vt:lpstr>
      <vt:lpstr>Our Framework: Ideal &amp; Real</vt:lpstr>
      <vt:lpstr>The Building Blocks</vt:lpstr>
      <vt:lpstr>Examples</vt:lpstr>
      <vt:lpstr>IND-PRE Security</vt:lpstr>
      <vt:lpstr>IND-PRE Security</vt:lpstr>
      <vt:lpstr>Classic IND security for FE</vt:lpstr>
      <vt:lpstr>PowerPoint Presentation</vt:lpstr>
      <vt:lpstr>PowerPoint Presentation</vt:lpstr>
      <vt:lpstr>Test-Families</vt:lpstr>
      <vt:lpstr>Test-Families</vt:lpstr>
      <vt:lpstr>Random Oracle</vt:lpstr>
      <vt:lpstr>Generic Group</vt:lpstr>
      <vt:lpstr>Reduction</vt:lpstr>
      <vt:lpstr>Δ-Reduction</vt:lpstr>
      <vt:lpstr>Conclusion</vt:lpstr>
      <vt:lpstr>Reductions &amp; Compositions</vt:lpstr>
      <vt:lpstr>Reduction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Cryptographic Agents</dc:title>
  <cp:lastModifiedBy>Damyan Kehayov</cp:lastModifiedBy>
  <cp:revision>98</cp:revision>
  <dcterms:created xsi:type="dcterms:W3CDTF">2015-04-28T19:24:21Z</dcterms:created>
  <dcterms:modified xsi:type="dcterms:W3CDTF">2015-04-29T07:36:18Z</dcterms:modified>
</cp:coreProperties>
</file>