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25" r:id="rId3"/>
    <p:sldId id="257" r:id="rId4"/>
    <p:sldId id="258" r:id="rId5"/>
    <p:sldId id="309" r:id="rId6"/>
    <p:sldId id="294" r:id="rId7"/>
    <p:sldId id="293" r:id="rId8"/>
    <p:sldId id="330" r:id="rId9"/>
    <p:sldId id="311" r:id="rId10"/>
    <p:sldId id="314" r:id="rId11"/>
    <p:sldId id="335" r:id="rId12"/>
    <p:sldId id="313" r:id="rId13"/>
    <p:sldId id="315" r:id="rId14"/>
    <p:sldId id="299" r:id="rId15"/>
    <p:sldId id="298" r:id="rId16"/>
    <p:sldId id="327" r:id="rId17"/>
    <p:sldId id="328" r:id="rId18"/>
    <p:sldId id="318" r:id="rId19"/>
    <p:sldId id="322" r:id="rId20"/>
    <p:sldId id="336" r:id="rId21"/>
    <p:sldId id="323" r:id="rId22"/>
    <p:sldId id="306" r:id="rId23"/>
    <p:sldId id="326" r:id="rId24"/>
    <p:sldId id="307" r:id="rId25"/>
    <p:sldId id="277" r:id="rId26"/>
    <p:sldId id="278" r:id="rId27"/>
    <p:sldId id="324" r:id="rId28"/>
    <p:sldId id="333" r:id="rId29"/>
    <p:sldId id="320" r:id="rId30"/>
    <p:sldId id="321" r:id="rId31"/>
    <p:sldId id="332" r:id="rId32"/>
    <p:sldId id="334" r:id="rId33"/>
    <p:sldId id="30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7" autoAdjust="0"/>
    <p:restoredTop sz="94660"/>
  </p:normalViewPr>
  <p:slideViewPr>
    <p:cSldViewPr>
      <p:cViewPr>
        <p:scale>
          <a:sx n="72" d="100"/>
          <a:sy n="72" d="100"/>
        </p:scale>
        <p:origin x="57" y="9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1F397-D9EA-49F9-89D9-AD64AD85E81A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0A7D1-E217-4A23-9257-91840EEF1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31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0A7D1-E217-4A23-9257-91840EEF1B9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57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Ateniese</a:t>
            </a:r>
            <a:r>
              <a:rPr lang="en-US" dirty="0" smtClean="0"/>
              <a:t>, Emiliano De Cristofaro, </a:t>
            </a:r>
            <a:r>
              <a:rPr lang="en-US" dirty="0" err="1" smtClean="0"/>
              <a:t>Tsudik</a:t>
            </a:r>
            <a:r>
              <a:rPr lang="en-US" dirty="0" smtClean="0"/>
              <a:t> 11</a:t>
            </a:r>
          </a:p>
          <a:p>
            <a:r>
              <a:rPr lang="en-US" dirty="0" err="1" smtClean="0"/>
              <a:t>Ishai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Paskin</a:t>
            </a:r>
            <a:r>
              <a:rPr lang="en-US" baseline="0" dirty="0" smtClean="0"/>
              <a:t> 07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0A7D1-E217-4A23-9257-91840EEF1B9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23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Ateniese</a:t>
            </a:r>
            <a:r>
              <a:rPr lang="en-US" dirty="0" smtClean="0"/>
              <a:t>, Emiliano De Cristofaro, </a:t>
            </a:r>
            <a:r>
              <a:rPr lang="en-US" dirty="0" err="1" smtClean="0"/>
              <a:t>Tsudik</a:t>
            </a:r>
            <a:r>
              <a:rPr lang="en-US" dirty="0" smtClean="0"/>
              <a:t> 11</a:t>
            </a:r>
          </a:p>
          <a:p>
            <a:r>
              <a:rPr lang="en-US" dirty="0" err="1" smtClean="0"/>
              <a:t>Ishai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Paskin</a:t>
            </a:r>
            <a:r>
              <a:rPr lang="en-US" baseline="0" dirty="0" smtClean="0"/>
              <a:t> 07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0A7D1-E217-4A23-9257-91840EEF1B9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744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0A7D1-E217-4A23-9257-91840EEF1B9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655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11:00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0A7D1-E217-4A23-9257-91840EEF1B9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70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17:00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0A7D1-E217-4A23-9257-91840EEF1B9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97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E.Ben-Sasson</a:t>
            </a:r>
            <a:r>
              <a:rPr lang="en-US" dirty="0" smtClean="0"/>
              <a:t>, </a:t>
            </a:r>
            <a:r>
              <a:rPr lang="en-US" dirty="0" err="1" smtClean="0"/>
              <a:t>O.Goldreich</a:t>
            </a:r>
            <a:r>
              <a:rPr lang="en-US" dirty="0" smtClean="0"/>
              <a:t>, P. </a:t>
            </a:r>
            <a:r>
              <a:rPr lang="en-US" dirty="0" err="1" smtClean="0"/>
              <a:t>Harsha</a:t>
            </a:r>
            <a:r>
              <a:rPr lang="en-US" dirty="0" smtClean="0"/>
              <a:t>, M. Sudan, </a:t>
            </a:r>
            <a:r>
              <a:rPr lang="en-US" dirty="0" err="1" smtClean="0"/>
              <a:t>andS</a:t>
            </a:r>
            <a:r>
              <a:rPr lang="en-US" dirty="0" smtClean="0"/>
              <a:t>. </a:t>
            </a:r>
            <a:r>
              <a:rPr lang="en-US" dirty="0" err="1" smtClean="0"/>
              <a:t>P.Vadhan</a:t>
            </a:r>
            <a:r>
              <a:rPr lang="en-US" dirty="0" smtClean="0"/>
              <a:t>. Robust </a:t>
            </a:r>
            <a:r>
              <a:rPr lang="en-US" dirty="0" err="1" smtClean="0"/>
              <a:t>pcps</a:t>
            </a:r>
            <a:r>
              <a:rPr lang="en-US" dirty="0" smtClean="0"/>
              <a:t> of proximity, shorter </a:t>
            </a:r>
            <a:r>
              <a:rPr lang="en-US" dirty="0" err="1" smtClean="0"/>
              <a:t>pcps</a:t>
            </a:r>
            <a:r>
              <a:rPr lang="en-US" dirty="0" smtClean="0"/>
              <a:t>, and applications to coding. SIAM J. </a:t>
            </a:r>
            <a:r>
              <a:rPr lang="en-US" dirty="0" err="1" smtClean="0"/>
              <a:t>Comput</a:t>
            </a:r>
            <a:r>
              <a:rPr lang="en-US" dirty="0" smtClean="0"/>
              <a:t>., 36(4):889–974, 2006.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0A7D1-E217-4A23-9257-91840EEF1B9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16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2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7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86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53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46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4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9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3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6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3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46D6F-F19F-466E-8405-19059FFAFCC6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A3F94-D187-4F5F-8299-FBDC44286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48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311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0.png"/><Relationship Id="rId11" Type="http://schemas.openxmlformats.org/officeDocument/2006/relationships/image" Target="../media/image2.wmf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20.png"/><Relationship Id="rId11" Type="http://schemas.openxmlformats.org/officeDocument/2006/relationships/image" Target="../media/image16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3.png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0" Type="http://schemas.openxmlformats.org/officeDocument/2006/relationships/image" Target="../media/image20.png"/><Relationship Id="rId4" Type="http://schemas.openxmlformats.org/officeDocument/2006/relationships/image" Target="../media/image18.png"/><Relationship Id="rId9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3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38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6.png"/><Relationship Id="rId7" Type="http://schemas.openxmlformats.org/officeDocument/2006/relationships/image" Target="../media/image3.png"/><Relationship Id="rId12" Type="http://schemas.openxmlformats.org/officeDocument/2006/relationships/image" Target="../media/image54.png"/><Relationship Id="rId2" Type="http://schemas.openxmlformats.org/officeDocument/2006/relationships/image" Target="../media/image45.png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3.png"/><Relationship Id="rId5" Type="http://schemas.openxmlformats.org/officeDocument/2006/relationships/image" Target="../media/image48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3" Type="http://schemas.openxmlformats.org/officeDocument/2006/relationships/image" Target="../media/image290.png"/><Relationship Id="rId7" Type="http://schemas.openxmlformats.org/officeDocument/2006/relationships/image" Target="../media/image32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0.png"/><Relationship Id="rId5" Type="http://schemas.openxmlformats.org/officeDocument/2006/relationships/image" Target="../media/image300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3" Type="http://schemas.openxmlformats.org/officeDocument/2006/relationships/image" Target="../media/image290.png"/><Relationship Id="rId7" Type="http://schemas.openxmlformats.org/officeDocument/2006/relationships/image" Target="../media/image31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5" Type="http://schemas.openxmlformats.org/officeDocument/2006/relationships/image" Target="../media/image300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11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11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0.png"/><Relationship Id="rId11" Type="http://schemas.openxmlformats.org/officeDocument/2006/relationships/image" Target="../media/image2.wmf"/><Relationship Id="rId5" Type="http://schemas.openxmlformats.org/officeDocument/2006/relationships/image" Target="../media/image5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Executable Proofs,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Input-Size </a:t>
            </a:r>
            <a:r>
              <a:rPr lang="en-US" dirty="0"/>
              <a:t>Hiding Secure </a:t>
            </a:r>
            <a:r>
              <a:rPr lang="en-US" dirty="0" smtClean="0"/>
              <a:t>Computation </a:t>
            </a:r>
            <a:r>
              <a:rPr lang="en-US" dirty="0"/>
              <a:t>and a New Ideal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29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Melissa Chase (Microsoft Research)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Rafail Ostrovsky (UCLA)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Ivan Visconti (University of Salerno)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80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21"/>
    </mc:Choice>
    <mc:Fallback>
      <p:transition spd="slow" advTm="612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hiding in the malicious model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47800" y="3561842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28545" y="409524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460266" y="3561842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00800" y="409524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b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352800" y="4909973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207589" y="4400042"/>
                <a:ext cx="1998111" cy="703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589" y="4400042"/>
                <a:ext cx="1998111" cy="703398"/>
              </a:xfrm>
              <a:prstGeom prst="rect">
                <a:avLst/>
              </a:prstGeom>
              <a:blipFill rotWithShape="0">
                <a:blip r:embed="rId3"/>
                <a:stretch>
                  <a:fillRect b="-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983302" y="4490628"/>
                <a:ext cx="704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302" y="4490628"/>
                <a:ext cx="704616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161939" y="4838876"/>
                <a:ext cx="202446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⋅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𝐸𝑣𝑎𝑙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939" y="4838876"/>
                <a:ext cx="2024465" cy="646331"/>
              </a:xfrm>
              <a:prstGeom prst="rect">
                <a:avLst/>
              </a:prstGeom>
              <a:blipFill rotWithShape="0">
                <a:blip r:embed="rId5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3352800" y="5508584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725100" y="5148779"/>
                <a:ext cx="17826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𝑍𝐾𝑃𝑜𝐾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′)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5100" y="5148779"/>
                <a:ext cx="1782667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10000" r="-34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215091" y="5525869"/>
                <a:ext cx="18560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𝑠𝑘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Output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5091" y="5525869"/>
                <a:ext cx="1856086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2961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138837" y="5658711"/>
                <a:ext cx="11755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Output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837" y="5658711"/>
                <a:ext cx="1175578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4663" t="-8197" r="-51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ontent Placeholder 2"/>
              <p:cNvSpPr txBox="1">
                <a:spLocks/>
              </p:cNvSpPr>
              <p:nvPr/>
            </p:nvSpPr>
            <p:spPr>
              <a:xfrm>
                <a:off x="457200" y="1600200"/>
                <a:ext cx="8229600" cy="104110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What if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dirty="0"/>
                  <a:t> is </a:t>
                </a:r>
                <a:r>
                  <a:rPr lang="en-US" dirty="0" err="1"/>
                  <a:t>superpoly</a:t>
                </a:r>
                <a:r>
                  <a:rPr lang="en-US" dirty="0"/>
                  <a:t>? </a:t>
                </a:r>
                <a:r>
                  <a:rPr lang="en-US" dirty="0" smtClean="0"/>
                  <a:t>(and A </a:t>
                </a:r>
                <a:r>
                  <a:rPr lang="en-US" dirty="0"/>
                  <a:t>is </a:t>
                </a:r>
                <a:r>
                  <a:rPr lang="en-US" dirty="0" smtClean="0"/>
                  <a:t>still </a:t>
                </a:r>
                <a:r>
                  <a:rPr lang="en-US" dirty="0"/>
                  <a:t>PPT)</a:t>
                </a:r>
              </a:p>
              <a:p>
                <a:pPr lvl="1"/>
                <a:r>
                  <a:rPr lang="en-US" dirty="0" smtClean="0"/>
                  <a:t>and </a:t>
                </a:r>
                <a:r>
                  <a:rPr lang="en-US" dirty="0"/>
                  <a:t>A somehow manages to form valid commitment and </a:t>
                </a:r>
                <a:r>
                  <a:rPr lang="en-US" dirty="0" smtClean="0"/>
                  <a:t>proof</a:t>
                </a:r>
              </a:p>
              <a:p>
                <a:pPr lvl="1"/>
                <a:r>
                  <a:rPr lang="en-US" dirty="0"/>
                  <a:t>S will have to extract </a:t>
                </a:r>
                <a:r>
                  <a:rPr lang="en-US" dirty="0" err="1"/>
                  <a:t>superpoly</a:t>
                </a:r>
                <a:r>
                  <a:rPr lang="en-US" dirty="0"/>
                  <a:t> </a:t>
                </a:r>
                <a:r>
                  <a:rPr lang="en-US" dirty="0" smtClean="0"/>
                  <a:t>input </a:t>
                </a:r>
                <a:r>
                  <a:rPr lang="en-US" dirty="0" smtClean="0">
                    <a:sym typeface="Wingdings" panose="05000000000000000000" pitchFamily="2" charset="2"/>
                  </a:rPr>
                  <a:t></a:t>
                </a:r>
                <a:endParaRPr lang="en-US" dirty="0"/>
              </a:p>
            </p:txBody>
          </p:sp>
        </mc:Choice>
        <mc:Fallback xmlns="">
          <p:sp>
            <p:nvSpPr>
              <p:cNvPr id="2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600200"/>
                <a:ext cx="8229600" cy="1041107"/>
              </a:xfrm>
              <a:prstGeom prst="rect">
                <a:avLst/>
              </a:prstGeom>
              <a:blipFill rotWithShape="0">
                <a:blip r:embed="rId9"/>
                <a:stretch>
                  <a:fillRect l="-815" t="-10000" b="-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/>
          <p:nvPr/>
        </p:nvCxnSpPr>
        <p:spPr>
          <a:xfrm flipV="1">
            <a:off x="3352800" y="4441784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276600" y="4095242"/>
                <a:ext cx="25823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𝐶𝑜𝑚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𝑍𝐾𝑃𝑜𝐾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4095242"/>
                <a:ext cx="2582310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Line Callout 2 4"/>
          <p:cNvSpPr/>
          <p:nvPr/>
        </p:nvSpPr>
        <p:spPr>
          <a:xfrm>
            <a:off x="5858910" y="2409131"/>
            <a:ext cx="3093042" cy="1531152"/>
          </a:xfrm>
          <a:prstGeom prst="borderCallout2">
            <a:avLst>
              <a:gd name="adj1" fmla="val 59042"/>
              <a:gd name="adj2" fmla="val -1922"/>
              <a:gd name="adj3" fmla="val 57603"/>
              <a:gd name="adj4" fmla="val -19872"/>
              <a:gd name="adj5" fmla="val -14854"/>
              <a:gd name="adj6" fmla="val -6348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Can’t rule this out without strange assumption: </a:t>
            </a:r>
            <a:endParaRPr lang="en-US" dirty="0" smtClean="0"/>
          </a:p>
          <a:p>
            <a:r>
              <a:rPr lang="en-US" dirty="0" smtClean="0"/>
              <a:t>Producing </a:t>
            </a:r>
            <a:r>
              <a:rPr lang="en-US" dirty="0"/>
              <a:t>Com, proof 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Poly time for any poly |a|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Hard for any </a:t>
            </a:r>
            <a:r>
              <a:rPr lang="en-US" dirty="0" err="1"/>
              <a:t>superpoly</a:t>
            </a:r>
            <a:r>
              <a:rPr lang="en-US" dirty="0"/>
              <a:t> |a|</a:t>
            </a:r>
          </a:p>
        </p:txBody>
      </p:sp>
      <p:pic>
        <p:nvPicPr>
          <p:cNvPr id="23" name="Picture 22" descr="j0436121.wm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9550" y="3312114"/>
            <a:ext cx="876500" cy="5381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447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8"/>
    </mc:Choice>
    <mc:Fallback>
      <p:transition spd="slow" advTm="11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hiding in the malicious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770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Problem: </a:t>
            </a:r>
            <a:endParaRPr lang="en-US" dirty="0"/>
          </a:p>
          <a:p>
            <a:pPr lvl="0"/>
            <a:r>
              <a:rPr lang="en-US" dirty="0" smtClean="0"/>
              <a:t>Even </a:t>
            </a:r>
            <a:r>
              <a:rPr lang="en-US" dirty="0" smtClean="0"/>
              <a:t>if </a:t>
            </a:r>
            <a:r>
              <a:rPr lang="en-US" dirty="0" err="1" smtClean="0"/>
              <a:t>Adv</a:t>
            </a:r>
            <a:r>
              <a:rPr lang="en-US" dirty="0" smtClean="0"/>
              <a:t> is PPT it may compute Com, proof corresponding to very long (</a:t>
            </a:r>
            <a:r>
              <a:rPr lang="en-US" dirty="0" err="1" smtClean="0"/>
              <a:t>superpoly</a:t>
            </a:r>
            <a:r>
              <a:rPr lang="en-US" dirty="0" smtClean="0"/>
              <a:t>) input.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way to check that </a:t>
            </a:r>
            <a:r>
              <a:rPr lang="en-US" dirty="0" err="1" smtClean="0"/>
              <a:t>Adv’s</a:t>
            </a:r>
            <a:r>
              <a:rPr lang="en-US" dirty="0" smtClean="0"/>
              <a:t> input is poly sized without revealing some upper bound.</a:t>
            </a:r>
            <a:endParaRPr lang="en-US" dirty="0" smtClean="0"/>
          </a:p>
          <a:p>
            <a:pPr lvl="0"/>
            <a:r>
              <a:rPr lang="en-US" dirty="0" smtClean="0"/>
              <a:t>Simulator must send entire input to TP: simulator would have to run in </a:t>
            </a:r>
            <a:r>
              <a:rPr lang="en-US" dirty="0" err="1" smtClean="0"/>
              <a:t>superpoly</a:t>
            </a:r>
            <a:r>
              <a:rPr lang="en-US" dirty="0" smtClean="0"/>
              <a:t> time.  </a:t>
            </a:r>
          </a:p>
          <a:p>
            <a:pPr lvl="0"/>
            <a:r>
              <a:rPr lang="en-US" dirty="0" smtClean="0"/>
              <a:t>But </a:t>
            </a:r>
            <a:r>
              <a:rPr lang="en-US" dirty="0" smtClean="0"/>
              <a:t>we want efficient simulator!</a:t>
            </a:r>
          </a:p>
          <a:p>
            <a:endParaRPr lang="en-US" dirty="0" smtClean="0"/>
          </a:p>
          <a:p>
            <a:r>
              <a:rPr lang="en-US" dirty="0" smtClean="0"/>
              <a:t>(Problem occurs not just for this construction, but any construction where Bob does not know a poly upper bound on Alice’s input size.)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6" name="Picture 5" descr="j0436121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399" y="1828800"/>
            <a:ext cx="1613553" cy="990600"/>
          </a:xfrm>
          <a:prstGeom prst="rect">
            <a:avLst/>
          </a:prstGeom>
        </p:spPr>
      </p:pic>
      <p:sp>
        <p:nvSpPr>
          <p:cNvPr id="7" name="Line Callout 2 6"/>
          <p:cNvSpPr/>
          <p:nvPr/>
        </p:nvSpPr>
        <p:spPr>
          <a:xfrm>
            <a:off x="5715000" y="4999038"/>
            <a:ext cx="3405809" cy="1706562"/>
          </a:xfrm>
          <a:prstGeom prst="borderCallout2">
            <a:avLst>
              <a:gd name="adj1" fmla="val -3274"/>
              <a:gd name="adj2" fmla="val 32997"/>
              <a:gd name="adj3" fmla="val -76550"/>
              <a:gd name="adj4" fmla="val 33041"/>
              <a:gd name="adj5" fmla="val -167183"/>
              <a:gd name="adj6" fmla="val -13569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Unless we assume this is impossible.</a:t>
            </a:r>
            <a:r>
              <a:rPr lang="en-US" dirty="0" smtClean="0"/>
              <a:t> </a:t>
            </a:r>
            <a:r>
              <a:rPr lang="en-US" dirty="0" smtClean="0"/>
              <a:t>I.e.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Producing </a:t>
            </a:r>
            <a:r>
              <a:rPr lang="en-US" dirty="0"/>
              <a:t>Com, proof 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Poly time for any poly |a|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Hard for any </a:t>
            </a:r>
            <a:r>
              <a:rPr lang="en-US" dirty="0" err="1"/>
              <a:t>superpoly</a:t>
            </a:r>
            <a:r>
              <a:rPr lang="en-US" dirty="0"/>
              <a:t> |a</a:t>
            </a:r>
            <a:r>
              <a:rPr lang="en-US" dirty="0" smtClean="0"/>
              <a:t>|</a:t>
            </a:r>
          </a:p>
          <a:p>
            <a:r>
              <a:rPr lang="en-US" b="1" i="1" dirty="0" smtClean="0"/>
              <a:t>Strong assumption!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1817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68"/>
    </mc:Choice>
    <mc:Fallback>
      <p:transition spd="slow" advTm="15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hiding in the malicious model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6858000" cy="4572000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More generally, we define </a:t>
                </a:r>
                <a:r>
                  <a:rPr lang="en-US" i="1" dirty="0"/>
                  <a:t>p</a:t>
                </a:r>
                <a:r>
                  <a:rPr lang="en-US" i="1" dirty="0" smtClean="0"/>
                  <a:t>roof of polynomial work </a:t>
                </a:r>
                <a:r>
                  <a:rPr lang="en-US" dirty="0" smtClean="0"/>
                  <a:t>(PPW) </a:t>
                </a:r>
              </a:p>
              <a:p>
                <a:pPr lvl="1"/>
                <a:r>
                  <a:rPr lang="en-US" dirty="0" smtClean="0"/>
                  <a:t>Interactive protocol btw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For poly  length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can convince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in poly time</a:t>
                </a:r>
              </a:p>
              <a:p>
                <a:pPr lvl="1"/>
                <a:r>
                  <a:rPr lang="en-US" dirty="0"/>
                  <a:t>F</a:t>
                </a:r>
                <a:r>
                  <a:rPr lang="en-US" dirty="0" smtClean="0"/>
                  <a:t>or </a:t>
                </a:r>
                <a:r>
                  <a:rPr lang="en-US" dirty="0" err="1" smtClean="0"/>
                  <a:t>superpoly</a:t>
                </a:r>
                <a:r>
                  <a:rPr lang="en-US" dirty="0"/>
                  <a:t> </a:t>
                </a:r>
                <a:r>
                  <a:rPr lang="en-US" dirty="0" smtClean="0"/>
                  <a:t>length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, no PPT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can convince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is always poly time as long as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Upside – this works: Alice just commits to size of her inputs and uses PPW to prove that it’s polynomial (*)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Downside - Seems inherently nonstandard </a:t>
                </a:r>
              </a:p>
              <a:p>
                <a:pPr lvl="1"/>
                <a:r>
                  <a:rPr lang="en-US" dirty="0" smtClean="0"/>
                  <a:t>(</a:t>
                </a:r>
                <a:r>
                  <a:rPr lang="en-US" dirty="0"/>
                  <a:t>O</a:t>
                </a:r>
                <a:r>
                  <a:rPr lang="en-US" dirty="0" smtClean="0"/>
                  <a:t>pen problem: can we prove this?)</a:t>
                </a:r>
              </a:p>
              <a:p>
                <a:pPr lvl="1"/>
                <a:r>
                  <a:rPr lang="en-US" dirty="0" smtClean="0"/>
                  <a:t>Seems hard even in CRS model, </a:t>
                </a:r>
                <a:r>
                  <a:rPr lang="en-US" dirty="0" err="1" smtClean="0"/>
                  <a:t>etc</a:t>
                </a:r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Even worse: We show PPW is </a:t>
                </a:r>
                <a:r>
                  <a:rPr lang="en-US" i="1" dirty="0" smtClean="0"/>
                  <a:t>necessary</a:t>
                </a:r>
                <a:r>
                  <a:rPr lang="en-US" dirty="0" smtClean="0"/>
                  <a:t> for general malicious secure size hiding 2PC </a:t>
                </a:r>
                <a:r>
                  <a:rPr lang="en-US" sz="2600" dirty="0" smtClean="0"/>
                  <a:t>(as defined in LNO13])</a:t>
                </a:r>
              </a:p>
              <a:p>
                <a:pPr marL="457200" lvl="1" indent="0">
                  <a:buNone/>
                </a:pPr>
                <a:endParaRPr lang="en-US" sz="22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6858000" cy="4572000"/>
              </a:xfrm>
              <a:blipFill rotWithShape="0">
                <a:blip r:embed="rId3"/>
                <a:stretch>
                  <a:fillRect l="-800" t="-2000" r="-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7059058" y="1565312"/>
            <a:ext cx="2057400" cy="17526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Assume producing </a:t>
            </a:r>
            <a:r>
              <a:rPr lang="en-US" dirty="0"/>
              <a:t>Com, proof is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Poly time for any poly |a|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Hard </a:t>
            </a:r>
            <a:r>
              <a:rPr lang="en-US" dirty="0"/>
              <a:t>for any </a:t>
            </a:r>
            <a:r>
              <a:rPr lang="en-US" dirty="0" err="1"/>
              <a:t>superpoly</a:t>
            </a:r>
            <a:r>
              <a:rPr lang="en-US" dirty="0"/>
              <a:t> |a|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544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68"/>
    </mc:Choice>
    <mc:Fallback>
      <p:transition spd="slow" advTm="15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Goal: 2 party computation that hides input size</a:t>
            </a:r>
          </a:p>
          <a:p>
            <a:pPr lvl="1"/>
            <a:r>
              <a:rPr lang="en-US" dirty="0"/>
              <a:t>with malicious adversaries</a:t>
            </a:r>
          </a:p>
          <a:p>
            <a:pPr lvl="1"/>
            <a:r>
              <a:rPr lang="en-US" dirty="0"/>
              <a:t>from standard assumptions</a:t>
            </a:r>
          </a:p>
          <a:p>
            <a:r>
              <a:rPr lang="en-US" dirty="0" smtClean="0"/>
              <a:t>We have LNO13 definition</a:t>
            </a:r>
          </a:p>
          <a:p>
            <a:r>
              <a:rPr lang="en-US" dirty="0" smtClean="0"/>
              <a:t>But LNO13 with malicious adversaries =&gt; PPW </a:t>
            </a:r>
          </a:p>
          <a:p>
            <a:r>
              <a:rPr lang="en-US" dirty="0" smtClean="0"/>
              <a:t>And constructing PPW from standard assumptions seems difficult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 wanted security from standard assumption - so we’re stuck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else can we do? </a:t>
            </a:r>
          </a:p>
          <a:p>
            <a:r>
              <a:rPr lang="en-US" dirty="0" smtClean="0"/>
              <a:t>Revisit the definition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Size hiding in the malicious model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214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903"/>
    </mc:Choice>
    <mc:Fallback>
      <p:transition spd="slow" advTm="449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Revisiting the ideal world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What do we really need from ideal model?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1. Functionality/Security guarantees are clear from inspection </a:t>
                </a:r>
              </a:p>
              <a:p>
                <a:pPr lvl="2"/>
                <a:r>
                  <a:rPr lang="en-US" dirty="0" smtClean="0"/>
                  <a:t>output is correct and consistent with some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does not depend on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and no selective failure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2. Ideal model is unconditionally secure 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3. Ideal model is efficient </a:t>
                </a:r>
              </a:p>
              <a:p>
                <a:pPr lvl="2"/>
                <a:r>
                  <a:rPr lang="en-US" dirty="0" smtClean="0"/>
                  <a:t>allows for use in larger protocols with hybrid </a:t>
                </a:r>
                <a:r>
                  <a:rPr lang="en-US" dirty="0" smtClean="0"/>
                  <a:t>approach</a:t>
                </a:r>
              </a:p>
              <a:p>
                <a:pPr lvl="2"/>
                <a:r>
                  <a:rPr lang="en-US" dirty="0" smtClean="0"/>
                  <a:t>(No </a:t>
                </a:r>
                <a:r>
                  <a:rPr lang="en-US" dirty="0" err="1" smtClean="0"/>
                  <a:t>superpolynomial</a:t>
                </a:r>
                <a:r>
                  <a:rPr lang="en-US" dirty="0" smtClean="0"/>
                  <a:t> time simulation)</a:t>
                </a:r>
                <a:endParaRPr lang="en-US" dirty="0" smtClean="0"/>
              </a:p>
              <a:p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Our observation: TP does not need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, just needs </a:t>
                </a:r>
              </a:p>
              <a:p>
                <a:pPr lvl="1"/>
                <a:r>
                  <a:rPr lang="en-US" dirty="0" smtClean="0"/>
                  <a:t>to ensure that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is fixed and independent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a way to compute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consistent with that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1185" t="-2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600" y="2514600"/>
            <a:ext cx="825500" cy="762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2837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5838"/>
    </mc:Choice>
    <mc:Fallback>
      <p:transition spd="slow" advTm="1558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Revisiting the ideal world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013708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Our observation: TP does not need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, just needs </a:t>
                </a:r>
              </a:p>
              <a:p>
                <a:r>
                  <a:rPr lang="en-US" dirty="0"/>
                  <a:t>to ensure 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fixed and independent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 way to compute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consistent with 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013708"/>
              </a:xfrm>
              <a:blipFill rotWithShape="0">
                <a:blip r:embed="rId3"/>
                <a:stretch>
                  <a:fillRect l="-741" t="-9036" b="-4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V="1">
            <a:off x="1411400" y="3301702"/>
            <a:ext cx="1795712" cy="5333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47965" y="3157902"/>
                <a:ext cx="8178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Rep(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965" y="3157902"/>
                <a:ext cx="81785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6716" t="-8197" r="-671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loud 18"/>
          <p:cNvSpPr/>
          <p:nvPr/>
        </p:nvSpPr>
        <p:spPr>
          <a:xfrm>
            <a:off x="498446" y="3923303"/>
            <a:ext cx="1145472" cy="993928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736309" y="3714210"/>
            <a:ext cx="1470803" cy="490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747965" y="4034880"/>
                <a:ext cx="1595537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Circuit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400" dirty="0" smtClean="0"/>
              </a:p>
              <a:p>
                <a:pPr algn="ctr"/>
                <a:r>
                  <a:rPr lang="en-US" sz="1400" dirty="0" smtClean="0"/>
                  <a:t>s.t</a:t>
                </a:r>
                <a:r>
                  <a:rPr lang="en-US" sz="1400" dirty="0" err="1" smtClean="0"/>
                  <a:t>.</a:t>
                </a:r>
                <a:r>
                  <a:rPr lang="en-US" sz="1400" dirty="0" smtClean="0"/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(⋅) =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, ⋅)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965" y="4034880"/>
                <a:ext cx="1595537" cy="800219"/>
              </a:xfrm>
              <a:prstGeom prst="rect">
                <a:avLst/>
              </a:prstGeom>
              <a:blipFill rotWithShape="0">
                <a:blip r:embed="rId5"/>
                <a:stretch>
                  <a:fillRect t="-4580" b="-2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Line Callout 1 40"/>
              <p:cNvSpPr/>
              <p:nvPr/>
            </p:nvSpPr>
            <p:spPr>
              <a:xfrm flipH="1">
                <a:off x="239531" y="2808834"/>
                <a:ext cx="1066800" cy="655834"/>
              </a:xfrm>
              <a:prstGeom prst="borderCallout1">
                <a:avLst>
                  <a:gd name="adj1" fmla="val 37228"/>
                  <a:gd name="adj2" fmla="val -6267"/>
                  <a:gd name="adj3" fmla="val 72756"/>
                  <a:gd name="adj4" fmla="val -41355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Uniquely defines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1" name="Line Callout 1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39531" y="2808834"/>
                <a:ext cx="1066800" cy="655834"/>
              </a:xfrm>
              <a:prstGeom prst="borderCallout1">
                <a:avLst>
                  <a:gd name="adj1" fmla="val 37228"/>
                  <a:gd name="adj2" fmla="val -6267"/>
                  <a:gd name="adj3" fmla="val 72756"/>
                  <a:gd name="adj4" fmla="val -41355"/>
                </a:avLst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/>
          <p:cNvSpPr/>
          <p:nvPr/>
        </p:nvSpPr>
        <p:spPr>
          <a:xfrm>
            <a:off x="3463766" y="2895600"/>
            <a:ext cx="3013234" cy="365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6783952" y="3274141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952" y="3274141"/>
                <a:ext cx="367665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/>
          <p:cNvCxnSpPr/>
          <p:nvPr/>
        </p:nvCxnSpPr>
        <p:spPr>
          <a:xfrm flipH="1" flipV="1">
            <a:off x="6476116" y="3475234"/>
            <a:ext cx="1524884" cy="585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525829" y="4730086"/>
            <a:ext cx="1551371" cy="7168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2600" y="3087941"/>
            <a:ext cx="825500" cy="76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002600" y="4082533"/>
                <a:ext cx="12169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600" y="4082533"/>
                <a:ext cx="1216935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678428" y="4876800"/>
                <a:ext cx="371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428" y="4876800"/>
                <a:ext cx="371384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Cloud 56"/>
          <p:cNvSpPr/>
          <p:nvPr/>
        </p:nvSpPr>
        <p:spPr>
          <a:xfrm>
            <a:off x="7924800" y="3849940"/>
            <a:ext cx="1066800" cy="95065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42" name="Snip Diagonal Corner Rectangle 41"/>
          <p:cNvSpPr/>
          <p:nvPr/>
        </p:nvSpPr>
        <p:spPr>
          <a:xfrm>
            <a:off x="4137242" y="5446915"/>
            <a:ext cx="3762260" cy="632253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What if Alice gives bad C?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Flowchart: Alternate Process 24"/>
              <p:cNvSpPr/>
              <p:nvPr/>
            </p:nvSpPr>
            <p:spPr>
              <a:xfrm>
                <a:off x="75928" y="5375866"/>
                <a:ext cx="2286271" cy="1408043"/>
              </a:xfrm>
              <a:prstGeom prst="flowChartAlternateProcess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Similar to [CV12]:</a:t>
                </a:r>
              </a:p>
              <a:p>
                <a:pPr algn="ctr"/>
                <a:r>
                  <a:rPr lang="en-US" sz="1400" dirty="0" smtClean="0"/>
                  <a:t>For database commitment, </a:t>
                </a:r>
                <a:r>
                  <a:rPr lang="en-US" sz="1400" dirty="0"/>
                  <a:t>Rep(</a:t>
                </a: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1400" dirty="0" smtClean="0"/>
                  <a:t>) = </a:t>
                </a: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i="1" dirty="0">
                        <a:latin typeface="Cambria Math" panose="02040503050406030204" pitchFamily="18" charset="0"/>
                      </a:rPr>
                      <m:t>(⋅) </m:t>
                    </m:r>
                  </m:oMath>
                </a14:m>
                <a:r>
                  <a:rPr lang="en-US" sz="1400" dirty="0" smtClean="0"/>
                  <a:t>= circuit which computes membership in set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sz="1400" dirty="0" smtClean="0"/>
              </a:p>
            </p:txBody>
          </p:sp>
        </mc:Choice>
        <mc:Fallback>
          <p:sp>
            <p:nvSpPr>
              <p:cNvPr id="25" name="Flowchart: Alternate Process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28" y="5375866"/>
                <a:ext cx="2286271" cy="1408043"/>
              </a:xfrm>
              <a:prstGeom prst="flowChartAlternateProcess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230214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4181"/>
    </mc:Choice>
    <mc:Fallback>
      <p:transition spd="slow" advTm="1341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5" grpId="0"/>
      <p:bldP spid="56" grpId="0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Revisiting the ideal world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013708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Our observation: TP does not need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, just needs </a:t>
                </a:r>
              </a:p>
              <a:p>
                <a:r>
                  <a:rPr lang="en-US" dirty="0"/>
                  <a:t>to ensure 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fixed and independent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 way to compute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consistent with 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013708"/>
              </a:xfrm>
              <a:blipFill rotWithShape="0">
                <a:blip r:embed="rId2"/>
                <a:stretch>
                  <a:fillRect l="-741" t="-9036" b="-4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V="1">
            <a:off x="1411400" y="3301702"/>
            <a:ext cx="1795712" cy="5333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47965" y="3157902"/>
                <a:ext cx="8178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Rep(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965" y="3157902"/>
                <a:ext cx="817853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6716" t="-8197" r="-671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loud 18"/>
          <p:cNvSpPr/>
          <p:nvPr/>
        </p:nvSpPr>
        <p:spPr>
          <a:xfrm>
            <a:off x="498446" y="3923303"/>
            <a:ext cx="1145472" cy="993928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736309" y="3714210"/>
            <a:ext cx="1470803" cy="490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747965" y="4034880"/>
                <a:ext cx="1595537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Circuit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400" dirty="0" smtClean="0"/>
              </a:p>
              <a:p>
                <a:pPr algn="ctr"/>
                <a:r>
                  <a:rPr lang="en-US" sz="1400" dirty="0" smtClean="0"/>
                  <a:t>s.t</a:t>
                </a:r>
                <a:r>
                  <a:rPr lang="en-US" sz="1400" dirty="0" err="1" smtClean="0"/>
                  <a:t>.</a:t>
                </a:r>
                <a:r>
                  <a:rPr lang="en-US" sz="1400" dirty="0" smtClean="0"/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(⋅) =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, ⋅)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965" y="4034880"/>
                <a:ext cx="1595537" cy="800219"/>
              </a:xfrm>
              <a:prstGeom prst="rect">
                <a:avLst/>
              </a:prstGeom>
              <a:blipFill rotWithShape="0">
                <a:blip r:embed="rId4"/>
                <a:stretch>
                  <a:fillRect t="-4580" b="-2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Line Callout 1 40"/>
              <p:cNvSpPr/>
              <p:nvPr/>
            </p:nvSpPr>
            <p:spPr>
              <a:xfrm flipH="1">
                <a:off x="239531" y="2808834"/>
                <a:ext cx="1066800" cy="655834"/>
              </a:xfrm>
              <a:prstGeom prst="borderCallout1">
                <a:avLst>
                  <a:gd name="adj1" fmla="val 37228"/>
                  <a:gd name="adj2" fmla="val -6267"/>
                  <a:gd name="adj3" fmla="val 72756"/>
                  <a:gd name="adj4" fmla="val -41355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Uniquely defines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1" name="Line Callout 1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39531" y="2808834"/>
                <a:ext cx="1066800" cy="655834"/>
              </a:xfrm>
              <a:prstGeom prst="borderCallout1">
                <a:avLst>
                  <a:gd name="adj1" fmla="val 37228"/>
                  <a:gd name="adj2" fmla="val -6267"/>
                  <a:gd name="adj3" fmla="val 72756"/>
                  <a:gd name="adj4" fmla="val -41355"/>
                </a:avLst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/>
          <p:cNvSpPr/>
          <p:nvPr/>
        </p:nvSpPr>
        <p:spPr>
          <a:xfrm>
            <a:off x="3463766" y="2895600"/>
            <a:ext cx="3013234" cy="365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6783952" y="3274141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952" y="3274141"/>
                <a:ext cx="367665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/>
          <p:cNvCxnSpPr/>
          <p:nvPr/>
        </p:nvCxnSpPr>
        <p:spPr>
          <a:xfrm flipH="1" flipV="1">
            <a:off x="6476116" y="3475234"/>
            <a:ext cx="1524884" cy="585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525829" y="4730086"/>
            <a:ext cx="1551371" cy="7168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2600" y="3087941"/>
            <a:ext cx="825500" cy="76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002600" y="4082533"/>
                <a:ext cx="12169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600" y="4082533"/>
                <a:ext cx="1216935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678428" y="4876800"/>
                <a:ext cx="371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428" y="4876800"/>
                <a:ext cx="371384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Cloud 56"/>
          <p:cNvSpPr/>
          <p:nvPr/>
        </p:nvSpPr>
        <p:spPr>
          <a:xfrm>
            <a:off x="7924800" y="3849940"/>
            <a:ext cx="1066800" cy="95065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42" name="Snip Diagonal Corner Rectangle 41"/>
          <p:cNvSpPr/>
          <p:nvPr/>
        </p:nvSpPr>
        <p:spPr>
          <a:xfrm>
            <a:off x="4137242" y="5446914"/>
            <a:ext cx="3762260" cy="1253000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What if Alice gives bad C?</a:t>
            </a:r>
          </a:p>
          <a:p>
            <a:pPr algn="ctr"/>
            <a:r>
              <a:rPr lang="en-US" sz="2000" dirty="0" smtClean="0"/>
              <a:t>=&gt; C must also provide some evidence that y is correct.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8255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85"/>
    </mc:Choice>
    <mc:Fallback>
      <p:transition spd="slow" advTm="198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Revisiting the ideal world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013708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Our observation: TP does not need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, just needs </a:t>
                </a:r>
              </a:p>
              <a:p>
                <a:r>
                  <a:rPr lang="en-US" dirty="0"/>
                  <a:t>to ensure 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fixed and independent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 way to compute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consistent with 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013708"/>
              </a:xfrm>
              <a:blipFill rotWithShape="0">
                <a:blip r:embed="rId2"/>
                <a:stretch>
                  <a:fillRect l="-741" t="-9036" b="-4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V="1">
            <a:off x="1411400" y="3301702"/>
            <a:ext cx="1795712" cy="5333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47965" y="3157902"/>
                <a:ext cx="8178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Rep(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965" y="3157902"/>
                <a:ext cx="817853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6716" t="-8197" r="-671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loud 18"/>
          <p:cNvSpPr/>
          <p:nvPr/>
        </p:nvSpPr>
        <p:spPr>
          <a:xfrm>
            <a:off x="498446" y="3923303"/>
            <a:ext cx="1145472" cy="993928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736309" y="3714210"/>
            <a:ext cx="1470803" cy="490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747965" y="4034880"/>
                <a:ext cx="1595537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Circuit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400" dirty="0" smtClean="0"/>
              </a:p>
              <a:p>
                <a:pPr algn="ctr"/>
                <a:r>
                  <a:rPr lang="en-US" sz="1400" dirty="0" smtClean="0"/>
                  <a:t>s.t</a:t>
                </a:r>
                <a:r>
                  <a:rPr lang="en-US" sz="1400" dirty="0" err="1" smtClean="0"/>
                  <a:t>.</a:t>
                </a:r>
                <a:r>
                  <a:rPr lang="en-US" sz="1400" dirty="0" smtClean="0"/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(⋅) =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, ⋅)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965" y="4034880"/>
                <a:ext cx="1595537" cy="800219"/>
              </a:xfrm>
              <a:prstGeom prst="rect">
                <a:avLst/>
              </a:prstGeom>
              <a:blipFill rotWithShape="0">
                <a:blip r:embed="rId4"/>
                <a:stretch>
                  <a:fillRect t="-4580" b="-2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Line Callout 1 40"/>
              <p:cNvSpPr/>
              <p:nvPr/>
            </p:nvSpPr>
            <p:spPr>
              <a:xfrm flipH="1">
                <a:off x="239531" y="2808834"/>
                <a:ext cx="1066800" cy="655834"/>
              </a:xfrm>
              <a:prstGeom prst="borderCallout1">
                <a:avLst>
                  <a:gd name="adj1" fmla="val 37228"/>
                  <a:gd name="adj2" fmla="val -6267"/>
                  <a:gd name="adj3" fmla="val 72756"/>
                  <a:gd name="adj4" fmla="val -41355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Uniquely defines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1" name="Line Callout 1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39531" y="2808834"/>
                <a:ext cx="1066800" cy="655834"/>
              </a:xfrm>
              <a:prstGeom prst="borderCallout1">
                <a:avLst>
                  <a:gd name="adj1" fmla="val 37228"/>
                  <a:gd name="adj2" fmla="val -6267"/>
                  <a:gd name="adj3" fmla="val 72756"/>
                  <a:gd name="adj4" fmla="val -41355"/>
                </a:avLst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/>
          <p:cNvSpPr/>
          <p:nvPr/>
        </p:nvSpPr>
        <p:spPr>
          <a:xfrm>
            <a:off x="3463766" y="2895600"/>
            <a:ext cx="3013234" cy="365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6783952" y="3274141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952" y="3274141"/>
                <a:ext cx="367665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/>
          <p:cNvCxnSpPr/>
          <p:nvPr/>
        </p:nvCxnSpPr>
        <p:spPr>
          <a:xfrm flipH="1" flipV="1">
            <a:off x="6476116" y="3475234"/>
            <a:ext cx="1524884" cy="585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525829" y="4730086"/>
            <a:ext cx="1551371" cy="7168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2600" y="3087941"/>
            <a:ext cx="825500" cy="76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002600" y="4082533"/>
                <a:ext cx="12169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600" y="4082533"/>
                <a:ext cx="1216935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678428" y="4876800"/>
                <a:ext cx="371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428" y="4876800"/>
                <a:ext cx="371384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Cloud 56"/>
          <p:cNvSpPr/>
          <p:nvPr/>
        </p:nvSpPr>
        <p:spPr>
          <a:xfrm>
            <a:off x="7924800" y="3849940"/>
            <a:ext cx="1066800" cy="95065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42" name="Snip Diagonal Corner Rectangle 41"/>
          <p:cNvSpPr/>
          <p:nvPr/>
        </p:nvSpPr>
        <p:spPr>
          <a:xfrm>
            <a:off x="4137242" y="5446914"/>
            <a:ext cx="3762260" cy="1253000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What if Alice gives bad C?</a:t>
            </a:r>
          </a:p>
          <a:p>
            <a:pPr algn="ctr"/>
            <a:r>
              <a:rPr lang="en-US" sz="2000" dirty="0" smtClean="0"/>
              <a:t>=&gt; C must also provide some evidence that y is correct.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818608" y="1415751"/>
                <a:ext cx="3124845" cy="167298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Prove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produces </a:t>
                </a:r>
                <a:r>
                  <a:rPr lang="en-US" dirty="0" smtClean="0"/>
                  <a:t>evidence </a:t>
                </a:r>
                <a:r>
                  <a:rPr lang="en-US" dirty="0"/>
                  <a:t>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Verify(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𝑅𝑒𝑝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en-US" dirty="0"/>
                  <a:t> checks this </a:t>
                </a:r>
                <a:r>
                  <a:rPr lang="en-US" dirty="0" smtClean="0"/>
                  <a:t>evidence</a:t>
                </a:r>
                <a:endParaRPr lang="en-US" dirty="0"/>
              </a:p>
              <a:p>
                <a:pPr algn="ctr"/>
                <a:r>
                  <a:rPr lang="en-US" dirty="0"/>
                  <a:t>Require statistical </a:t>
                </a:r>
                <a:r>
                  <a:rPr lang="en-US" dirty="0" smtClean="0"/>
                  <a:t>soundness</a:t>
                </a:r>
              </a:p>
              <a:p>
                <a:pPr algn="ctr"/>
                <a:r>
                  <a:rPr lang="en-US" dirty="0" smtClean="0"/>
                  <a:t>and PPT Verify</a:t>
                </a:r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8608" y="1415751"/>
                <a:ext cx="3124845" cy="1672981"/>
              </a:xfrm>
              <a:prstGeom prst="rect">
                <a:avLst/>
              </a:prstGeom>
              <a:blipFill rotWithShape="0">
                <a:blip r:embed="rId10"/>
                <a:stretch>
                  <a:fillRect l="-193" t="-3226" r="-1354" b="-6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3120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0"/>
    </mc:Choice>
    <mc:Fallback>
      <p:transition spd="slow" advTm="49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463766" y="2895600"/>
            <a:ext cx="3013234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Revisiting the ideal world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970139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Our observation: TP does not need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, just needs </a:t>
                </a:r>
              </a:p>
              <a:p>
                <a:r>
                  <a:rPr lang="en-US" dirty="0"/>
                  <a:t>to ensure 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fixed and independent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 way to compute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consistent with 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970139"/>
              </a:xfrm>
              <a:blipFill rotWithShape="0">
                <a:blip r:embed="rId3"/>
                <a:stretch>
                  <a:fillRect l="-741" t="-9434" b="-88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loud 3"/>
          <p:cNvSpPr/>
          <p:nvPr/>
        </p:nvSpPr>
        <p:spPr>
          <a:xfrm>
            <a:off x="7924800" y="3849940"/>
            <a:ext cx="1066800" cy="95065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11400" y="3301702"/>
            <a:ext cx="1795712" cy="5333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47965" y="3157902"/>
                <a:ext cx="8178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Rep(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965" y="3157902"/>
                <a:ext cx="81785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6716" t="-8197" r="-671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783952" y="3274141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952" y="3274141"/>
                <a:ext cx="367665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H="1" flipV="1">
            <a:off x="6476116" y="3475234"/>
            <a:ext cx="1524884" cy="585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525829" y="4730086"/>
            <a:ext cx="1551371" cy="7168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2600" y="3087941"/>
            <a:ext cx="825500" cy="762000"/>
          </a:xfrm>
          <a:prstGeom prst="rect">
            <a:avLst/>
          </a:prstGeom>
        </p:spPr>
      </p:pic>
      <p:sp>
        <p:nvSpPr>
          <p:cNvPr id="19" name="Cloud 18"/>
          <p:cNvSpPr/>
          <p:nvPr/>
        </p:nvSpPr>
        <p:spPr>
          <a:xfrm>
            <a:off x="498446" y="3923303"/>
            <a:ext cx="1145472" cy="993928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736309" y="3714210"/>
            <a:ext cx="1470803" cy="490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479833" y="4038600"/>
                <a:ext cx="2052738" cy="1068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Circuit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400" dirty="0" smtClean="0"/>
              </a:p>
              <a:p>
                <a:pPr algn="ctr"/>
                <a:r>
                  <a:rPr lang="en-US" sz="1400" dirty="0" smtClean="0"/>
                  <a:t>s.t</a:t>
                </a:r>
                <a:r>
                  <a:rPr lang="en-US" sz="1400" dirty="0" err="1" smtClean="0"/>
                  <a:t>.</a:t>
                </a:r>
                <a:r>
                  <a:rPr lang="en-US" sz="1400" dirty="0" smtClean="0"/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14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⋅</m:t>
                          </m:r>
                        </m:e>
                      </m:d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1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 dirty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sz="1400" i="1" dirty="0">
                                      <a:latin typeface="Cambria Math" panose="02040503050406030204" pitchFamily="18" charset="0"/>
                                    </a:rPr>
                                    <m:t>, ⋅</m:t>
                                  </m:r>
                                </m:e>
                              </m:d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1400" dirty="0"/>
                                <m:t>Prove</m:t>
                              </m:r>
                              <m:r>
                                <m:rPr>
                                  <m:nor/>
                                </m:rPr>
                                <a:rPr lang="en-US" sz="1400" dirty="0"/>
                                <m:t>(</m:t>
                              </m:r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,⋅) </m:t>
                              </m:r>
                              <m:r>
                                <m:rPr>
                                  <m:nor/>
                                </m:rPr>
                                <a:rPr lang="en-US" sz="1400" dirty="0"/>
                                <m:t> 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833" y="4038600"/>
                <a:ext cx="2052738" cy="1068819"/>
              </a:xfrm>
              <a:prstGeom prst="rect">
                <a:avLst/>
              </a:prstGeom>
              <a:blipFill rotWithShape="0">
                <a:blip r:embed="rId7"/>
                <a:stretch>
                  <a:fillRect t="-3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3581400" y="4082533"/>
                <a:ext cx="2929713" cy="1512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If Verify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𝑅𝑒𝑝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r>
                  <a:rPr lang="en-US" b="0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𝑜𝑢𝑡𝑝𝑢𝑡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Else 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𝑜𝑢𝑡𝑝𝑢𝑡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𝐼𝐷𝐸𝐴𝐿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𝐸𝑅𝑅𝑂𝑅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4082533"/>
                <a:ext cx="2929713" cy="1512978"/>
              </a:xfrm>
              <a:prstGeom prst="rect">
                <a:avLst/>
              </a:prstGeom>
              <a:blipFill rotWithShape="0">
                <a:blip r:embed="rId8"/>
                <a:stretch>
                  <a:fillRect l="-1875" b="-2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678428" y="4648200"/>
                <a:ext cx="943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𝑜𝑢𝑡𝑝𝑢𝑡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428" y="4648200"/>
                <a:ext cx="943720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Line Callout 1 40"/>
              <p:cNvSpPr/>
              <p:nvPr/>
            </p:nvSpPr>
            <p:spPr>
              <a:xfrm flipH="1">
                <a:off x="239531" y="2808834"/>
                <a:ext cx="1066800" cy="655834"/>
              </a:xfrm>
              <a:prstGeom prst="borderCallout1">
                <a:avLst>
                  <a:gd name="adj1" fmla="val 37228"/>
                  <a:gd name="adj2" fmla="val -6267"/>
                  <a:gd name="adj3" fmla="val 72756"/>
                  <a:gd name="adj4" fmla="val -41355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Uniquely defines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1" name="Line Callout 1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39531" y="2808834"/>
                <a:ext cx="1066800" cy="655834"/>
              </a:xfrm>
              <a:prstGeom prst="borderCallout1">
                <a:avLst>
                  <a:gd name="adj1" fmla="val 37228"/>
                  <a:gd name="adj2" fmla="val -6267"/>
                  <a:gd name="adj3" fmla="val 72756"/>
                  <a:gd name="adj4" fmla="val -41355"/>
                </a:avLst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5818608" y="1415751"/>
                <a:ext cx="3124845" cy="167298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Prove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produces </a:t>
                </a:r>
                <a:r>
                  <a:rPr lang="en-US" dirty="0" smtClean="0"/>
                  <a:t>evidence </a:t>
                </a:r>
                <a:r>
                  <a:rPr lang="en-US" dirty="0"/>
                  <a:t>that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Verify(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𝑅𝑒𝑝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en-US" dirty="0"/>
                  <a:t> checks this </a:t>
                </a:r>
                <a:r>
                  <a:rPr lang="en-US" dirty="0" smtClean="0"/>
                  <a:t>evidence</a:t>
                </a:r>
                <a:endParaRPr lang="en-US" dirty="0"/>
              </a:p>
              <a:p>
                <a:pPr algn="ctr"/>
                <a:r>
                  <a:rPr lang="en-US" dirty="0"/>
                  <a:t>Require statistical </a:t>
                </a:r>
                <a:r>
                  <a:rPr lang="en-US" dirty="0" smtClean="0"/>
                  <a:t>soundness</a:t>
                </a:r>
              </a:p>
              <a:p>
                <a:pPr algn="ctr"/>
                <a:r>
                  <a:rPr lang="en-US" dirty="0" smtClean="0"/>
                  <a:t>and PPT Verify</a:t>
                </a:r>
                <a:endParaRPr lang="en-US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8608" y="1415751"/>
                <a:ext cx="3124845" cy="1672981"/>
              </a:xfrm>
              <a:prstGeom prst="rect">
                <a:avLst/>
              </a:prstGeom>
              <a:blipFill rotWithShape="0">
                <a:blip r:embed="rId11"/>
                <a:stretch>
                  <a:fillRect l="-193" t="-3226" r="-1354" b="-6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078720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"/>
    </mc:Choice>
    <mc:Fallback>
      <p:transition spd="slow" advTm="8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463766" y="3429000"/>
            <a:ext cx="3013234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Recap: the new definition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534400" cy="1942728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A protocol is secure if there exists Rep, Verify such that  </a:t>
                </a:r>
              </a:p>
              <a:p>
                <a:pPr marL="400050" lvl="1" indent="0">
                  <a:buNone/>
                </a:pPr>
                <a:r>
                  <a:rPr lang="en-US" dirty="0" smtClean="0"/>
                  <a:t>1)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b="1" dirty="0" smtClean="0">
                    <a:solidFill>
                      <a:schemeClr val="tx2"/>
                    </a:solidFill>
                  </a:rPr>
                  <a:t>Rep(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b="1" dirty="0" smtClean="0">
                    <a:solidFill>
                      <a:schemeClr val="tx2"/>
                    </a:solidFill>
                  </a:rPr>
                  <a:t>) uniquely defines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endParaRPr lang="en-US" b="1" dirty="0" smtClean="0"/>
              </a:p>
              <a:p>
                <a:pPr marL="400050" lvl="1" indent="0">
                  <a:buNone/>
                </a:pPr>
                <a:r>
                  <a:rPr lang="en-US" dirty="0" smtClean="0"/>
                  <a:t>2) </a:t>
                </a:r>
                <a:r>
                  <a:rPr lang="en-US" b="1" dirty="0" smtClean="0">
                    <a:solidFill>
                      <a:schemeClr val="tx2"/>
                    </a:solidFill>
                  </a:rPr>
                  <a:t>Verify defines a statistically sound proof system</a:t>
                </a:r>
                <a:r>
                  <a:rPr lang="en-US" dirty="0" smtClean="0"/>
                  <a:t> for proving that Rep(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 corresponds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400050" lvl="1" indent="0">
                  <a:buNone/>
                </a:pPr>
                <a:r>
                  <a:rPr lang="en-US" dirty="0" smtClean="0"/>
                  <a:t>3) And for all inputs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for all real adversaries A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there exists a corresponding ideal world attacker S such that the following </a:t>
                </a:r>
                <a:r>
                  <a:rPr lang="en-US" b="1" dirty="0" smtClean="0">
                    <a:solidFill>
                      <a:schemeClr val="tx2"/>
                    </a:solidFill>
                  </a:rPr>
                  <a:t>ideal execution is indistinguishable from real execution</a:t>
                </a:r>
                <a:r>
                  <a:rPr lang="en-US" dirty="0" smtClean="0"/>
                  <a:t> </a:t>
                </a:r>
                <a:r>
                  <a:rPr lang="en-US" sz="2100" dirty="0" smtClean="0"/>
                  <a:t>(where by definition “error” cannot occur in real world):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534400" cy="1942728"/>
              </a:xfrm>
              <a:blipFill rotWithShape="0">
                <a:blip r:embed="rId2"/>
                <a:stretch>
                  <a:fillRect l="-714" t="-4717" r="-1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loud 3"/>
          <p:cNvSpPr/>
          <p:nvPr/>
        </p:nvSpPr>
        <p:spPr>
          <a:xfrm>
            <a:off x="7924800" y="4383340"/>
            <a:ext cx="1066800" cy="95065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11400" y="3835102"/>
            <a:ext cx="1795712" cy="5333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47965" y="3691302"/>
                <a:ext cx="8178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Rep(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965" y="3691302"/>
                <a:ext cx="817853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6716" t="-10000" r="-671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783952" y="3807541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952" y="3807541"/>
                <a:ext cx="367665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H="1" flipV="1">
            <a:off x="6476116" y="4008634"/>
            <a:ext cx="1524884" cy="585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525829" y="5263486"/>
            <a:ext cx="1551371" cy="7168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2600" y="3621341"/>
            <a:ext cx="825500" cy="762000"/>
          </a:xfrm>
          <a:prstGeom prst="rect">
            <a:avLst/>
          </a:prstGeom>
        </p:spPr>
      </p:pic>
      <p:sp>
        <p:nvSpPr>
          <p:cNvPr id="19" name="Cloud 18"/>
          <p:cNvSpPr/>
          <p:nvPr/>
        </p:nvSpPr>
        <p:spPr>
          <a:xfrm>
            <a:off x="498446" y="4456703"/>
            <a:ext cx="1145472" cy="993928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736309" y="4247610"/>
            <a:ext cx="1470803" cy="490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479833" y="4572000"/>
                <a:ext cx="2052738" cy="1068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Circuit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400" dirty="0" smtClean="0"/>
              </a:p>
              <a:p>
                <a:pPr algn="ctr"/>
                <a:r>
                  <a:rPr lang="en-US" sz="1400" dirty="0" smtClean="0"/>
                  <a:t>s.t</a:t>
                </a:r>
                <a:r>
                  <a:rPr lang="en-US" sz="1400" dirty="0" err="1" smtClean="0"/>
                  <a:t>.</a:t>
                </a:r>
                <a:r>
                  <a:rPr lang="en-US" sz="1400" dirty="0" smtClean="0"/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14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⋅</m:t>
                          </m:r>
                        </m:e>
                      </m:d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1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 dirty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sz="1400" i="1" dirty="0">
                                      <a:latin typeface="Cambria Math" panose="02040503050406030204" pitchFamily="18" charset="0"/>
                                    </a:rPr>
                                    <m:t>, ⋅</m:t>
                                  </m:r>
                                </m:e>
                              </m:d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1400" dirty="0"/>
                                <m:t>Prove</m:t>
                              </m:r>
                              <m:r>
                                <m:rPr>
                                  <m:nor/>
                                </m:rPr>
                                <a:rPr lang="en-US" sz="1400" dirty="0"/>
                                <m:t>(</m:t>
                              </m:r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,⋅) </m:t>
                              </m:r>
                              <m:r>
                                <m:rPr>
                                  <m:nor/>
                                </m:rPr>
                                <a:rPr lang="en-US" sz="1400" dirty="0"/>
                                <m:t> 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833" y="4572000"/>
                <a:ext cx="2052738" cy="1068819"/>
              </a:xfrm>
              <a:prstGeom prst="rect">
                <a:avLst/>
              </a:prstGeom>
              <a:blipFill rotWithShape="0">
                <a:blip r:embed="rId6"/>
                <a:stretch>
                  <a:fillRect t="-2857" b="-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3581400" y="4615933"/>
                <a:ext cx="3281411" cy="1512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If Verify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𝑅𝑒𝑝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r>
                  <a:rPr lang="en-US" b="0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𝑜𝑢𝑡𝑝𝑢𝑡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Else 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𝑜𝑢𝑡𝑝𝑢𝑡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𝐼𝐷𝐸𝐴𝐿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𝐸𝑅𝑅𝑂𝑅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4615933"/>
                <a:ext cx="3281411" cy="1512978"/>
              </a:xfrm>
              <a:prstGeom prst="rect">
                <a:avLst/>
              </a:prstGeom>
              <a:blipFill rotWithShape="0">
                <a:blip r:embed="rId7"/>
                <a:stretch>
                  <a:fillRect l="-1673" b="-2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678428" y="5181600"/>
                <a:ext cx="943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𝑜𝑢𝑡𝑝𝑢𝑡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428" y="5181600"/>
                <a:ext cx="943720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3427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1392"/>
    </mc:Choice>
    <mc:Fallback>
      <p:transition spd="slow" advTm="10139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Goal: 2PC that hides input size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ith malicious adversaries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rom standard assumptions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Roadmap</a:t>
            </a:r>
            <a:endParaRPr lang="en-US" dirty="0" smtClean="0"/>
          </a:p>
          <a:p>
            <a:r>
              <a:rPr lang="en-US" dirty="0" smtClean="0"/>
              <a:t>Intro to size hiding</a:t>
            </a:r>
          </a:p>
          <a:p>
            <a:r>
              <a:rPr lang="en-US" dirty="0" smtClean="0"/>
              <a:t>Traditional-style definition for size hiding</a:t>
            </a:r>
          </a:p>
          <a:p>
            <a:pPr lvl="1"/>
            <a:r>
              <a:rPr lang="en-US" dirty="0" smtClean="0"/>
              <a:t>Challenges achieving this definition</a:t>
            </a:r>
          </a:p>
          <a:p>
            <a:r>
              <a:rPr lang="en-US" i="1" dirty="0" smtClean="0"/>
              <a:t>New definition</a:t>
            </a:r>
          </a:p>
          <a:p>
            <a:pPr lvl="1"/>
            <a:r>
              <a:rPr lang="en-US" dirty="0" smtClean="0"/>
              <a:t>Real/ideal style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ew ideal world</a:t>
            </a:r>
          </a:p>
          <a:p>
            <a:r>
              <a:rPr lang="en-US" dirty="0" smtClean="0"/>
              <a:t>Size hiding construction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826" y="3048000"/>
            <a:ext cx="1937974" cy="94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23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491"/>
    </mc:Choice>
    <mc:Fallback>
      <p:transition spd="slow" advTm="5049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definition: Discussion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4038600" cy="4114800"/>
              </a:xfrm>
            </p:spPr>
            <p:txBody>
              <a:bodyPr>
                <a:normAutofit fontScale="70000" lnSpcReduction="20000"/>
              </a:bodyPr>
              <a:lstStyle/>
              <a:p>
                <a:pPr marL="57150" indent="0">
                  <a:buNone/>
                </a:pPr>
                <a:r>
                  <a:rPr lang="en-US" dirty="0" smtClean="0"/>
                  <a:t>1</a:t>
                </a:r>
                <a:r>
                  <a:rPr lang="en-US" dirty="0"/>
                  <a:t>. Functionality/Security guarantees are clear from inspection </a:t>
                </a:r>
              </a:p>
              <a:p>
                <a:pPr lvl="1"/>
                <a:r>
                  <a:rPr lang="en-US" dirty="0"/>
                  <a:t>output is correct and consistent with some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does not depend on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and no selective failure</a:t>
                </a:r>
              </a:p>
              <a:p>
                <a:pPr marL="57150" indent="0">
                  <a:buNone/>
                </a:pPr>
                <a:r>
                  <a:rPr lang="en-US" dirty="0"/>
                  <a:t>2. Ideal model is unconditionally </a:t>
                </a:r>
                <a:r>
                  <a:rPr lang="en-US" dirty="0" smtClean="0"/>
                  <a:t>secure</a:t>
                </a:r>
              </a:p>
              <a:p>
                <a:pPr marL="57150" indent="0">
                  <a:buNone/>
                </a:pPr>
                <a:r>
                  <a:rPr lang="en-US" dirty="0" smtClean="0"/>
                  <a:t>3. Ideal model is efficient </a:t>
                </a:r>
              </a:p>
              <a:p>
                <a:pPr lvl="1"/>
                <a:r>
                  <a:rPr lang="en-US" dirty="0" smtClean="0"/>
                  <a:t>allows </a:t>
                </a:r>
                <a:r>
                  <a:rPr lang="en-US" dirty="0"/>
                  <a:t>for use in larger protocols with hybrid </a:t>
                </a:r>
                <a:r>
                  <a:rPr lang="en-US" dirty="0" smtClean="0"/>
                  <a:t>approach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4038600" cy="4114800"/>
              </a:xfrm>
              <a:blipFill rotWithShape="0">
                <a:blip r:embed="rId3"/>
                <a:stretch>
                  <a:fillRect l="-603" t="-2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4875652" y="1878186"/>
                <a:ext cx="2400300" cy="117316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dirty="0" smtClean="0"/>
                  <a:t>As </a:t>
                </a:r>
                <a:r>
                  <a:rPr lang="en-US" dirty="0"/>
                  <a:t>long as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Rep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) uniquely defines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is sound</a:t>
                </a: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5652" y="1878186"/>
                <a:ext cx="2400300" cy="1173161"/>
              </a:xfrm>
              <a:prstGeom prst="rect">
                <a:avLst/>
              </a:prstGeom>
              <a:blipFill rotWithShape="0">
                <a:blip r:embed="rId4"/>
                <a:stretch>
                  <a:fillRect l="-1759" t="-2538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879324" y="3650905"/>
                <a:ext cx="2960782" cy="54009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is unconditionally sound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9324" y="3650905"/>
                <a:ext cx="2960782" cy="540095"/>
              </a:xfrm>
              <a:prstGeom prst="rect">
                <a:avLst/>
              </a:prstGeom>
              <a:blipFill rotWithShape="0">
                <a:blip r:embed="rId5"/>
                <a:stretch>
                  <a:fillRect l="-1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4875652" y="4343401"/>
                <a:ext cx="2964454" cy="83819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dirty="0"/>
                  <a:t>TP just runs C and Verify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 is poly size =&gt; running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 takes poly </a:t>
                </a:r>
                <a:r>
                  <a:rPr lang="en-US" dirty="0" smtClean="0"/>
                  <a:t>time</a:t>
                </a:r>
                <a:endParaRPr lang="en-US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5652" y="4343401"/>
                <a:ext cx="2964454" cy="838199"/>
              </a:xfrm>
              <a:prstGeom prst="rect">
                <a:avLst/>
              </a:prstGeom>
              <a:blipFill rotWithShape="0">
                <a:blip r:embed="rId6"/>
                <a:stretch>
                  <a:fillRect l="-1429" t="-7092" b="-14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609600" y="5638800"/>
                <a:ext cx="7706101" cy="105136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2000" b="1" dirty="0" smtClean="0">
                    <a:solidFill>
                      <a:schemeClr val="tx2"/>
                    </a:solidFill>
                  </a:rPr>
                  <a:t>This is equivalent to standard definition </a:t>
                </a:r>
              </a:p>
              <a:p>
                <a:pPr lvl="1"/>
                <a:r>
                  <a:rPr lang="en-US" sz="2000" b="1" dirty="0">
                    <a:solidFill>
                      <a:schemeClr val="tx2"/>
                    </a:solidFill>
                  </a:rPr>
                  <a:t>If input sizes are both public and polynomial</a:t>
                </a:r>
              </a:p>
              <a:p>
                <a:pPr lvl="1"/>
                <a:r>
                  <a:rPr lang="en-US" sz="2000" b="1" dirty="0">
                    <a:solidFill>
                      <a:schemeClr val="tx2"/>
                    </a:solidFill>
                  </a:rPr>
                  <a:t>If we can extract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 from 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𝑹𝒆𝒑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638800"/>
                <a:ext cx="7706101" cy="1051362"/>
              </a:xfrm>
              <a:prstGeom prst="rect">
                <a:avLst/>
              </a:prstGeom>
              <a:blipFill rotWithShape="0">
                <a:blip r:embed="rId7"/>
                <a:stretch>
                  <a:fillRect l="-631" b="-7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0639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91"/>
    </mc:Choice>
    <mc:Fallback>
      <p:transition spd="slow" advTm="7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2362199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Size-hiding: Why </a:t>
                </a:r>
                <a:r>
                  <a:rPr lang="en-US" dirty="0"/>
                  <a:t>does this </a:t>
                </a:r>
                <a:r>
                  <a:rPr lang="en-US" dirty="0" smtClean="0"/>
                  <a:t>help?</a:t>
                </a:r>
                <a:endParaRPr lang="en-US" dirty="0"/>
              </a:p>
              <a:p>
                <a:pPr lvl="1"/>
                <a:r>
                  <a:rPr lang="en-US" dirty="0"/>
                  <a:t>Now, S just needs to produce Rep(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Even 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</a:t>
                </a:r>
                <a:r>
                  <a:rPr lang="en-US" dirty="0" err="1"/>
                  <a:t>superpoly</a:t>
                </a:r>
                <a:r>
                  <a:rPr lang="en-US" dirty="0"/>
                  <a:t>, there is a poly-sized representation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: A itself!</a:t>
                </a:r>
              </a:p>
              <a:p>
                <a:pPr lvl="1"/>
                <a:r>
                  <a:rPr lang="en-US" dirty="0"/>
                  <a:t>S also needs to produce C that computes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,⋅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dirty="0"/>
                  <a:t>again A is a poly-sized circuit computing this*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2362199"/>
              </a:xfrm>
              <a:blipFill rotWithShape="0">
                <a:blip r:embed="rId3"/>
                <a:stretch>
                  <a:fillRect l="-1185" b="-38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Back to Size-hiding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0003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750"/>
    </mc:Choice>
    <mc:Fallback>
      <p:transition spd="slow" advTm="317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Size </a:t>
            </a:r>
            <a:r>
              <a:rPr lang="en-US" dirty="0" smtClean="0"/>
              <a:t>Hiding Construction</a:t>
            </a:r>
            <a:br>
              <a:rPr lang="en-US" dirty="0" smtClean="0"/>
            </a:br>
            <a:r>
              <a:rPr lang="en-US" dirty="0" smtClean="0"/>
              <a:t>and Executable Proofs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4419599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Construction from FHE + CRHFs, which are sufficient to construct:</a:t>
                </a:r>
                <a:endParaRPr lang="en-US" dirty="0" smtClean="0"/>
              </a:p>
              <a:p>
                <a:pPr lvl="1"/>
                <a:r>
                  <a:rPr lang="en-US" dirty="0"/>
                  <a:t>Size hiding commitments (e.g. </a:t>
                </a:r>
                <a:r>
                  <a:rPr lang="en-US" dirty="0" err="1"/>
                  <a:t>Merkle</a:t>
                </a:r>
                <a:r>
                  <a:rPr lang="en-US" dirty="0"/>
                  <a:t> Tree)</a:t>
                </a:r>
              </a:p>
              <a:p>
                <a:pPr lvl="1"/>
                <a:r>
                  <a:rPr lang="en-US" dirty="0" smtClean="0"/>
                  <a:t>UAQK </a:t>
                </a:r>
                <a:r>
                  <a:rPr lang="en-US" dirty="0" smtClean="0"/>
                  <a:t>(Universal Argument of Quasi-Knowledge</a:t>
                </a:r>
                <a:r>
                  <a:rPr lang="en-US" dirty="0" smtClean="0"/>
                  <a:t>) [CV12]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concise interactive proof of knowledge</a:t>
                </a:r>
                <a:endParaRPr lang="en-US" dirty="0"/>
              </a:p>
              <a:p>
                <a:pPr lvl="1"/>
                <a:r>
                  <a:rPr lang="en-US" dirty="0" smtClean="0"/>
                  <a:t>ECC’s + PCP’s of proximity </a:t>
                </a:r>
                <a:r>
                  <a:rPr lang="en-US" dirty="0" smtClean="0"/>
                  <a:t>[</a:t>
                </a:r>
                <a:r>
                  <a:rPr lang="en-US" dirty="0" smtClean="0"/>
                  <a:t>BGHSV06]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allows us to correct for errors in UAQK </a:t>
                </a:r>
                <a:r>
                  <a:rPr lang="en-US" dirty="0" smtClean="0"/>
                  <a:t>extractor</a:t>
                </a:r>
              </a:p>
              <a:p>
                <a:pPr marL="0" indent="0">
                  <a:buNone/>
                </a:pPr>
                <a:r>
                  <a:rPr lang="en-US" dirty="0" smtClean="0"/>
                  <a:t>Indistinguishable from ideal world with 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1) </a:t>
                </a:r>
                <a:r>
                  <a:rPr lang="en-US" dirty="0" smtClean="0"/>
                  <a:t>Rep: circuit representation of input string</a:t>
                </a:r>
              </a:p>
              <a:p>
                <a:pPr lvl="2"/>
                <a:r>
                  <a:rPr lang="en-US" dirty="0" smtClean="0"/>
                  <a:t>Circuit which on input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gives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err="1" smtClean="0"/>
                  <a:t>th</a:t>
                </a:r>
                <a:r>
                  <a:rPr lang="en-US" dirty="0" smtClean="0"/>
                  <a:t> bit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b="0" dirty="0" smtClean="0"/>
              </a:p>
              <a:p>
                <a:pPr lvl="2"/>
                <a:r>
                  <a:rPr lang="en-US" dirty="0" smtClean="0"/>
                  <a:t>Can extract this from UAQK in commitment phase (NBB extraction)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2) Prove, Verify (roughly): circuit which on input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gives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err="1" smtClean="0"/>
                  <a:t>th</a:t>
                </a:r>
                <a:r>
                  <a:rPr lang="en-US" dirty="0" smtClean="0"/>
                  <a:t> bit of a PCP.</a:t>
                </a:r>
                <a:endParaRPr lang="en-US" dirty="0"/>
              </a:p>
              <a:p>
                <a:pPr lvl="2"/>
                <a:r>
                  <a:rPr lang="en-US" dirty="0" smtClean="0">
                    <a:solidFill>
                      <a:prstClr val="black"/>
                    </a:solidFill>
                  </a:rPr>
                  <a:t>Extract this from UAQK proof of correctness</a:t>
                </a:r>
              </a:p>
              <a:p>
                <a:pPr lvl="2"/>
                <a:endParaRPr lang="en-US" dirty="0">
                  <a:solidFill>
                    <a:prstClr val="black"/>
                  </a:solidFill>
                </a:endParaRPr>
              </a:p>
              <a:p>
                <a:pPr marL="914400" lvl="2" indent="0">
                  <a:buNone/>
                </a:pPr>
                <a:endParaRPr lang="en-US" dirty="0">
                  <a:solidFill>
                    <a:prstClr val="black"/>
                  </a:solidFill>
                </a:endParaRPr>
              </a:p>
              <a:p>
                <a:pPr marL="457200" lvl="1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4419599"/>
              </a:xfrm>
              <a:blipFill rotWithShape="0">
                <a:blip r:embed="rId4"/>
                <a:stretch>
                  <a:fillRect l="-963" t="-2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Snip Diagonal Corner Rectangle 3"/>
              <p:cNvSpPr/>
              <p:nvPr/>
            </p:nvSpPr>
            <p:spPr>
              <a:xfrm>
                <a:off x="1676400" y="5287963"/>
                <a:ext cx="4419600" cy="914400"/>
              </a:xfrm>
              <a:prstGeom prst="snip2Diag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Note: the proof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600" dirty="0" smtClean="0"/>
                  <a:t> used in the ideal world will be a circuit computing </a:t>
                </a:r>
                <a:r>
                  <a:rPr lang="en-US" sz="1600" dirty="0" smtClean="0"/>
                  <a:t>responses to PCP queries</a:t>
                </a:r>
                <a:endParaRPr lang="en-US" sz="1600" dirty="0" smtClean="0"/>
              </a:p>
              <a:p>
                <a:pPr algn="ctr"/>
                <a:r>
                  <a:rPr lang="en-US" sz="1600" dirty="0" smtClean="0"/>
                  <a:t>We call this an </a:t>
                </a:r>
                <a:r>
                  <a:rPr lang="en-US" sz="1600" i="1" dirty="0" smtClean="0"/>
                  <a:t>executable proof</a:t>
                </a:r>
                <a:endParaRPr lang="en-US" sz="1600" i="1" dirty="0"/>
              </a:p>
            </p:txBody>
          </p:sp>
        </mc:Choice>
        <mc:Fallback>
          <p:sp>
            <p:nvSpPr>
              <p:cNvPr id="4" name="Snip Diagonal Corner 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5287963"/>
                <a:ext cx="4419600" cy="914400"/>
              </a:xfrm>
              <a:prstGeom prst="snip2DiagRect">
                <a:avLst/>
              </a:prstGeom>
              <a:blipFill rotWithShape="0">
                <a:blip r:embed="rId5"/>
                <a:stretch>
                  <a:fillRect b="-2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275697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09"/>
    </mc:Choice>
    <mc:Fallback>
      <p:transition spd="slow" advTm="28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0104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Challenges in </a:t>
            </a:r>
            <a:r>
              <a:rPr lang="en-US" dirty="0"/>
              <a:t>t</a:t>
            </a:r>
            <a:r>
              <a:rPr lang="en-US" dirty="0" smtClean="0"/>
              <a:t>raditional-style </a:t>
            </a:r>
            <a:r>
              <a:rPr lang="en-US" dirty="0" smtClean="0"/>
              <a:t>definition for size </a:t>
            </a:r>
            <a:r>
              <a:rPr lang="en-US" dirty="0" smtClean="0"/>
              <a:t>hiding</a:t>
            </a:r>
            <a:endParaRPr lang="en-US" dirty="0" smtClean="0"/>
          </a:p>
          <a:p>
            <a:r>
              <a:rPr lang="en-US" dirty="0" smtClean="0"/>
              <a:t>Introduced PPW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mplied by size hiding for general functions with malicious adversaries</a:t>
            </a:r>
          </a:p>
          <a:p>
            <a:pPr lvl="1"/>
            <a:r>
              <a:rPr lang="en-US" dirty="0" smtClean="0"/>
              <a:t>Seems nonstandard</a:t>
            </a:r>
          </a:p>
          <a:p>
            <a:r>
              <a:rPr lang="en-US" dirty="0" smtClean="0"/>
              <a:t>New definition – new ideal world</a:t>
            </a:r>
          </a:p>
          <a:p>
            <a:pPr lvl="1"/>
            <a:r>
              <a:rPr lang="en-US" dirty="0" smtClean="0"/>
              <a:t>Preserves Real/Ideal style: efficient </a:t>
            </a:r>
            <a:r>
              <a:rPr lang="en-US" dirty="0" smtClean="0"/>
              <a:t>ideal world</a:t>
            </a:r>
            <a:r>
              <a:rPr lang="en-US" dirty="0" smtClean="0"/>
              <a:t>, unconditional security, </a:t>
            </a:r>
            <a:r>
              <a:rPr lang="en-US" dirty="0" smtClean="0"/>
              <a:t>parties just send </a:t>
            </a:r>
            <a:r>
              <a:rPr lang="en-US" dirty="0" smtClean="0"/>
              <a:t>inputs and </a:t>
            </a:r>
            <a:r>
              <a:rPr lang="en-US" dirty="0" smtClean="0"/>
              <a:t>receive results</a:t>
            </a:r>
          </a:p>
          <a:p>
            <a:r>
              <a:rPr lang="en-US" dirty="0" smtClean="0"/>
              <a:t>Size hiding construction</a:t>
            </a:r>
          </a:p>
          <a:p>
            <a:pPr lvl="1"/>
            <a:r>
              <a:rPr lang="en-US" dirty="0" smtClean="0"/>
              <a:t>Secure for malicious </a:t>
            </a:r>
            <a:r>
              <a:rPr lang="en-US" dirty="0" smtClean="0"/>
              <a:t>adversaries, from </a:t>
            </a:r>
            <a:r>
              <a:rPr lang="en-US" dirty="0" smtClean="0"/>
              <a:t>standard assumptions </a:t>
            </a:r>
            <a:r>
              <a:rPr lang="en-US" dirty="0" smtClean="0"/>
              <a:t>(FHE + CRHF)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60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563"/>
    </mc:Choice>
    <mc:Fallback>
      <p:transition spd="slow" advTm="75563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directions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PPW </a:t>
                </a:r>
              </a:p>
              <a:p>
                <a:pPr lvl="1"/>
                <a:r>
                  <a:rPr lang="en-US" dirty="0"/>
                  <a:t>H</a:t>
                </a:r>
                <a:r>
                  <a:rPr lang="en-US" dirty="0" smtClean="0"/>
                  <a:t>ow </a:t>
                </a:r>
                <a:r>
                  <a:rPr lang="en-US" dirty="0" smtClean="0"/>
                  <a:t>do they relate to previous notions of proof of work?</a:t>
                </a:r>
              </a:p>
              <a:p>
                <a:pPr lvl="1"/>
                <a:r>
                  <a:rPr lang="en-US" dirty="0"/>
                  <a:t>H</a:t>
                </a:r>
                <a:r>
                  <a:rPr lang="en-US" dirty="0" smtClean="0"/>
                  <a:t>ow </a:t>
                </a:r>
                <a:r>
                  <a:rPr lang="en-US" dirty="0" smtClean="0"/>
                  <a:t>can we construct them?</a:t>
                </a:r>
              </a:p>
              <a:p>
                <a:pPr lvl="1"/>
                <a:r>
                  <a:rPr lang="en-US" dirty="0" smtClean="0"/>
                  <a:t>C</a:t>
                </a:r>
                <a:r>
                  <a:rPr lang="en-US" dirty="0" smtClean="0"/>
                  <a:t>an </a:t>
                </a:r>
                <a:r>
                  <a:rPr lang="en-US" dirty="0" smtClean="0"/>
                  <a:t>we show separations/impossibility results?</a:t>
                </a:r>
              </a:p>
              <a:p>
                <a:r>
                  <a:rPr lang="en-US" dirty="0"/>
                  <a:t>E</a:t>
                </a:r>
                <a:r>
                  <a:rPr lang="en-US" dirty="0" smtClean="0"/>
                  <a:t>xecutable proofs</a:t>
                </a:r>
              </a:p>
              <a:p>
                <a:pPr lvl="1"/>
                <a:r>
                  <a:rPr lang="en-US" dirty="0" smtClean="0"/>
                  <a:t>What languages have compact executable proofs?</a:t>
                </a:r>
              </a:p>
              <a:p>
                <a:pPr lvl="1"/>
                <a:r>
                  <a:rPr lang="en-US" dirty="0" smtClean="0"/>
                  <a:t>Other applications</a:t>
                </a:r>
              </a:p>
              <a:p>
                <a:r>
                  <a:rPr lang="en-US" dirty="0" smtClean="0"/>
                  <a:t>Definition</a:t>
                </a:r>
                <a:endParaRPr lang="en-US" dirty="0"/>
              </a:p>
              <a:p>
                <a:pPr lvl="1"/>
                <a:r>
                  <a:rPr lang="en-US" dirty="0" smtClean="0"/>
                  <a:t>Other uses? </a:t>
                </a:r>
              </a:p>
              <a:p>
                <a:pPr lvl="2"/>
                <a:r>
                  <a:rPr lang="en-US" dirty="0" smtClean="0"/>
                  <a:t>Recall</a:t>
                </a:r>
                <a:r>
                  <a:rPr lang="en-US" dirty="0"/>
                  <a:t>: if we can’t extract necessarily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from Rep(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), then this does not imply standard def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Other ideal models?</a:t>
                </a:r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59" t="-2830" r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110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994"/>
    </mc:Choice>
    <mc:Fallback>
      <p:transition spd="slow" advTm="139994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2514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6600" dirty="0" smtClean="0"/>
              <a:t>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254008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0"/>
    </mc:Choice>
    <mc:Fallback>
      <p:transition spd="slow" advTm="91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292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0"/>
    </mc:Choice>
    <mc:Fallback>
      <p:transition spd="slow" advTm="52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Construction</a:t>
            </a:r>
            <a:r>
              <a:rPr lang="en-US" sz="3200" dirty="0" smtClean="0"/>
              <a:t> (approx.)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85223" y="1752600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65968" y="2286000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797689" y="1752600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38223" y="2286000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b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690223" y="3100731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545012" y="2590800"/>
                <a:ext cx="1998111" cy="703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012" y="2590800"/>
                <a:ext cx="1998111" cy="703398"/>
              </a:xfrm>
              <a:prstGeom prst="rect">
                <a:avLst/>
              </a:prstGeom>
              <a:blipFill rotWithShape="0">
                <a:blip r:embed="rId2"/>
                <a:stretch>
                  <a:fillRect b="-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320725" y="2681386"/>
                <a:ext cx="704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725" y="2681386"/>
                <a:ext cx="704616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447800" y="2545853"/>
                <a:ext cx="2214261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⋅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𝐸𝑣𝑎𝑙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𝑝𝑓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𝑃𝐶𝑃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:∃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 smtClean="0"/>
                  <a:t> s.t</a:t>
                </a:r>
                <a:r>
                  <a:rPr lang="en-US" dirty="0" err="1" smtClean="0"/>
                  <a:t>.</a:t>
                </a:r>
                <a:r>
                  <a:rPr lang="en-US" dirty="0" smtClean="0"/>
                  <a:t> 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 smtClean="0"/>
                  <a:t> is correct w.r.t.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545853"/>
                <a:ext cx="2214261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826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3690223" y="3699342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062523" y="3339537"/>
                <a:ext cx="20765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𝑍𝐾𝑃𝑜𝐾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𝑝𝑓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2523" y="3339537"/>
                <a:ext cx="2076594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552514" y="3716627"/>
                <a:ext cx="18560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𝑠𝑘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Output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514" y="3716627"/>
                <a:ext cx="1856086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2961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476260" y="3849469"/>
                <a:ext cx="11755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Output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260" y="3849469"/>
                <a:ext cx="1175578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4145" t="-8197" r="-51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/>
          <p:nvPr/>
        </p:nvCxnSpPr>
        <p:spPr>
          <a:xfrm flipV="1">
            <a:off x="3690223" y="2632542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614023" y="2286000"/>
                <a:ext cx="25823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𝐶𝑜𝑚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𝑍𝐾𝑃𝑜𝐾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023" y="2286000"/>
                <a:ext cx="2582310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7543800" y="1265895"/>
                <a:ext cx="1447800" cy="9906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For malicious P2, add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𝑍𝐾𝑃𝑜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𝑠𝑘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3800" y="1265895"/>
                <a:ext cx="1447800" cy="990600"/>
              </a:xfrm>
              <a:prstGeom prst="rect">
                <a:avLst/>
              </a:prstGeom>
              <a:blipFill rotWithShape="0">
                <a:blip r:embed="rId9"/>
                <a:stretch>
                  <a:fillRect l="-2490" r="-4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" y="1981201"/>
                <a:ext cx="1476260" cy="19812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indent="9144">
                  <a:buFont typeface="Arial" panose="020B0604020202020204" pitchFamily="34" charset="0"/>
                  <a:buChar char="•"/>
                </a:pPr>
                <a:r>
                  <a:rPr lang="en-US" sz="1400" dirty="0" err="1" smtClean="0"/>
                  <a:t>ZKPoK</a:t>
                </a:r>
                <a:r>
                  <a:rPr lang="en-US" sz="1400" dirty="0" smtClean="0"/>
                  <a:t> is UAQK: extract circuit computing each bit position</a:t>
                </a:r>
              </a:p>
              <a:p>
                <a:pPr indent="9144">
                  <a:buFont typeface="Arial" panose="020B0604020202020204" pitchFamily="34" charset="0"/>
                  <a:buChar char="•"/>
                </a:pPr>
                <a:endParaRPr lang="en-US" sz="1400" dirty="0" smtClean="0"/>
              </a:p>
              <a:p>
                <a:pPr indent="9144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PCP is PCPP: can verify with only oracle access to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sz="1400" dirty="0"/>
              </a:p>
              <a:p>
                <a:pPr indent="9144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(Also need ECC)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981201"/>
                <a:ext cx="1476260" cy="1981200"/>
              </a:xfrm>
              <a:prstGeom prst="rect">
                <a:avLst/>
              </a:prstGeom>
              <a:blipFill rotWithShape="0">
                <a:blip r:embed="rId10"/>
                <a:stretch>
                  <a:fillRect l="-407" t="-608" b="-33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430387"/>
                <a:ext cx="8229600" cy="2122813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Proof intuition (very rough):</a:t>
                </a:r>
              </a:p>
              <a:p>
                <a:pPr lvl="1"/>
                <a:r>
                  <a:rPr lang="en-US" dirty="0" smtClean="0"/>
                  <a:t>Simulator will </a:t>
                </a:r>
              </a:p>
              <a:p>
                <a:pPr lvl="2"/>
                <a:r>
                  <a:rPr lang="en-US" dirty="0" smtClean="0"/>
                  <a:t>extract implicit representation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from first </a:t>
                </a:r>
                <a:r>
                  <a:rPr lang="en-US" dirty="0" err="1" smtClean="0"/>
                  <a:t>PoK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Use rest of A to build C which on input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:pPr marL="1828800" lvl="3" indent="-457200">
                  <a:buFont typeface="+mj-lt"/>
                  <a:buAutoNum type="arabicParenR"/>
                </a:pPr>
                <a:r>
                  <a:rPr lang="en-US" dirty="0" smtClean="0"/>
                  <a:t>runs the rest of the protocol with A and input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:pPr marL="1828800" lvl="3" indent="-457200">
                  <a:buFont typeface="+mj-lt"/>
                  <a:buAutoNum type="arabicParenR"/>
                </a:pPr>
                <a:r>
                  <a:rPr lang="en-US" dirty="0" smtClean="0"/>
                  <a:t>outputs P_2’s output</a:t>
                </a:r>
              </a:p>
              <a:p>
                <a:pPr marL="1828800" lvl="3" indent="-457200">
                  <a:buFont typeface="+mj-lt"/>
                  <a:buAutoNum type="arabicParenR"/>
                </a:pPr>
                <a:r>
                  <a:rPr lang="en-US" dirty="0" smtClean="0"/>
                  <a:t>Forms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 smtClean="0"/>
                  <a:t> (extracts implicit rep of PCPP, </a:t>
                </a:r>
                <a:r>
                  <a:rPr lang="en-US" dirty="0" err="1" smtClean="0"/>
                  <a:t>etc</a:t>
                </a:r>
                <a:r>
                  <a:rPr lang="en-US" dirty="0" smtClean="0"/>
                  <a:t> from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PoK</a:t>
                </a:r>
                <a:r>
                  <a:rPr lang="en-US" dirty="0" smtClean="0"/>
                  <a:t>)</a:t>
                </a:r>
              </a:p>
              <a:p>
                <a:pPr marL="971550" lvl="1" indent="-457200"/>
                <a:r>
                  <a:rPr lang="en-US" dirty="0" smtClean="0"/>
                  <a:t>Ideal error happens with negligible probability by </a:t>
                </a:r>
                <a:r>
                  <a:rPr lang="en-US" dirty="0" err="1" smtClean="0"/>
                  <a:t>PoK</a:t>
                </a:r>
                <a:r>
                  <a:rPr lang="en-US" dirty="0" smtClean="0"/>
                  <a:t> property of UAQK</a:t>
                </a:r>
              </a:p>
            </p:txBody>
          </p:sp>
        </mc:Choice>
        <mc:Fallback xmlns="">
          <p:sp>
            <p:nvSpPr>
              <p:cNvPr id="2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430387"/>
                <a:ext cx="8229600" cy="2122813"/>
              </a:xfrm>
              <a:blipFill rotWithShape="0">
                <a:blip r:embed="rId11"/>
                <a:stretch>
                  <a:fillRect l="-667" t="-4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Snip Diagonal Corner Rectangle 27"/>
              <p:cNvSpPr/>
              <p:nvPr/>
            </p:nvSpPr>
            <p:spPr>
              <a:xfrm>
                <a:off x="6334053" y="4430387"/>
                <a:ext cx="2527402" cy="1604471"/>
              </a:xfrm>
              <a:prstGeom prst="snip2Diag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Note: the proof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600" dirty="0" smtClean="0"/>
                  <a:t> used in the ideal world will be a circuit computing bits of  a PCPP</a:t>
                </a:r>
              </a:p>
              <a:p>
                <a:pPr algn="ctr"/>
                <a:r>
                  <a:rPr lang="en-US" sz="1600" dirty="0" smtClean="0"/>
                  <a:t>We call this an </a:t>
                </a:r>
                <a:r>
                  <a:rPr lang="en-US" sz="1600" i="1" dirty="0" smtClean="0"/>
                  <a:t>executable proof</a:t>
                </a:r>
                <a:endParaRPr lang="en-US" sz="1600" i="1" dirty="0"/>
              </a:p>
            </p:txBody>
          </p:sp>
        </mc:Choice>
        <mc:Fallback xmlns="">
          <p:sp>
            <p:nvSpPr>
              <p:cNvPr id="28" name="Snip Diagonal Corner 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4053" y="4430387"/>
                <a:ext cx="2527402" cy="1604471"/>
              </a:xfrm>
              <a:prstGeom prst="snip2DiagRect">
                <a:avLst/>
              </a:prstGeom>
              <a:blipFill rotWithShape="0">
                <a:blip r:embed="rId12"/>
                <a:stretch>
                  <a:fillRect b="-2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66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7" grpId="0" build="p"/>
      <p:bldP spid="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92726"/>
                <a:ext cx="8229600" cy="1714172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Equivalent to standard definition</a:t>
                </a:r>
              </a:p>
              <a:p>
                <a:pPr lvl="1"/>
                <a:r>
                  <a:rPr lang="en-US" dirty="0" smtClean="0"/>
                  <a:t>If input sizes are both public and polynomial</a:t>
                </a:r>
                <a:endParaRPr lang="en-US" dirty="0"/>
              </a:p>
              <a:p>
                <a:pPr lvl="1"/>
                <a:r>
                  <a:rPr lang="en-US" dirty="0" smtClean="0"/>
                  <a:t>If we can extract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from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𝑅𝑒𝑝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in time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𝑝𝑜𝑙𝑦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(|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/>
                  <a:t>	</a:t>
                </a:r>
                <a:endParaRPr lang="en-US" dirty="0" smtClean="0"/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92726"/>
                <a:ext cx="8229600" cy="1714172"/>
              </a:xfrm>
              <a:blipFill rotWithShape="0">
                <a:blip r:embed="rId2"/>
                <a:stretch>
                  <a:fillRect l="-963" t="-56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1066800" y="4038600"/>
            <a:ext cx="1981200" cy="17711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95400" y="4067975"/>
            <a:ext cx="45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S’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95400" y="4648200"/>
            <a:ext cx="304800" cy="341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981200" y="4636265"/>
                <a:ext cx="457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4636265"/>
                <a:ext cx="457200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V="1">
            <a:off x="1600200" y="4800600"/>
            <a:ext cx="53340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441373" y="5026724"/>
            <a:ext cx="6427" cy="3072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219200" y="5334000"/>
                <a:ext cx="457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𝑣𝑖𝑒𝑤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5334000"/>
                <a:ext cx="457200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4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873784" y="5001131"/>
                <a:ext cx="132661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 smtClean="0">
                    <a:latin typeface="Cambria Math" panose="02040503050406030204" pitchFamily="18" charset="0"/>
                  </a:rPr>
                  <a:t>Construct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b="0" dirty="0" smtClean="0">
                    <a:latin typeface="Cambria Math" panose="02040503050406030204" pitchFamily="18" charset="0"/>
                  </a:rPr>
                  <a:t>s.t.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⋅</m:t>
                        </m:r>
                      </m:e>
                    </m:d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,⋅</m:t>
                        </m:r>
                      </m:e>
                    </m:d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 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3784" y="5001131"/>
                <a:ext cx="1326616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V="1">
            <a:off x="3048000" y="4825126"/>
            <a:ext cx="53340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3090231" y="4783350"/>
                <a:ext cx="457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231" y="4783350"/>
                <a:ext cx="457200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2318" y="4290348"/>
            <a:ext cx="825500" cy="762000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1441373" y="5791200"/>
            <a:ext cx="6427" cy="3072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219200" y="6019800"/>
                <a:ext cx="457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𝑣𝑖𝑒𝑤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6019800"/>
                <a:ext cx="457200" cy="369332"/>
              </a:xfrm>
              <a:prstGeom prst="rect">
                <a:avLst/>
              </a:prstGeom>
              <a:blipFill rotWithShape="0">
                <a:blip r:embed="rId8"/>
                <a:stretch>
                  <a:fillRect r="-4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"/>
              <p:cNvSpPr txBox="1">
                <a:spLocks/>
              </p:cNvSpPr>
              <p:nvPr/>
            </p:nvSpPr>
            <p:spPr>
              <a:xfrm>
                <a:off x="304800" y="2691329"/>
                <a:ext cx="4038600" cy="149967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Standard definition =&gt; our definition: </a:t>
                </a:r>
              </a:p>
              <a:p>
                <a:pPr marL="457200" lvl="1" indent="0">
                  <a:buFont typeface="Arial" pitchFamily="34" charset="0"/>
                  <a:buNone/>
                </a:pPr>
                <a:r>
                  <a:rPr lang="en-US" dirty="0" smtClean="0"/>
                  <a:t>Let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𝑅𝑒𝑝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and </a:t>
                </a:r>
              </a:p>
              <a:p>
                <a:pPr marL="457200" lvl="1" indent="0">
                  <a:buFont typeface="Arial" pitchFamily="34" charset="0"/>
                  <a:buNone/>
                </a:pPr>
                <a:r>
                  <a:rPr lang="en-US" dirty="0" smtClean="0"/>
                  <a:t>Verify(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 = 1 </a:t>
                </a:r>
                <a:r>
                  <a:rPr lang="en-US" dirty="0" err="1" smtClean="0"/>
                  <a:t>iff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457200" lvl="1" indent="0">
                  <a:buFont typeface="Arial" pitchFamily="34" charset="0"/>
                  <a:buNone/>
                </a:pPr>
                <a:r>
                  <a:rPr lang="en-US" dirty="0" smtClean="0"/>
                  <a:t>Given S from standard ideal world we can construct S’ for our ideal world:</a:t>
                </a:r>
              </a:p>
            </p:txBody>
          </p:sp>
        </mc:Choice>
        <mc:Fallback xmlns="">
          <p:sp>
            <p:nvSpPr>
              <p:cNvPr id="2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691329"/>
                <a:ext cx="4038600" cy="1499671"/>
              </a:xfrm>
              <a:prstGeom prst="rect">
                <a:avLst/>
              </a:prstGeom>
              <a:blipFill rotWithShape="0">
                <a:blip r:embed="rId9"/>
                <a:stretch>
                  <a:fillRect l="-905" t="-5263" r="-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ontent Placeholder 2"/>
          <p:cNvSpPr txBox="1">
            <a:spLocks/>
          </p:cNvSpPr>
          <p:nvPr/>
        </p:nvSpPr>
        <p:spPr>
          <a:xfrm>
            <a:off x="304800" y="6324600"/>
            <a:ext cx="4038600" cy="47329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S’ + our ideal world = S + standard ideal world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495800" y="2667001"/>
            <a:ext cx="40386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Our definition =&gt; standard definition: 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dirty="0" smtClean="0"/>
              <a:t>Given S’ from our ideal world (corr. to real world A), we can construct S’ for standard ideal world: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5193382" y="3810000"/>
            <a:ext cx="1981200" cy="17711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421982" y="3839375"/>
            <a:ext cx="45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345782" y="4419600"/>
            <a:ext cx="381000" cy="341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S’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6107782" y="4407665"/>
                <a:ext cx="457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𝑅𝑒𝑝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7782" y="4407665"/>
                <a:ext cx="457200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4000" r="-142667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/>
          <p:nvPr/>
        </p:nvCxnSpPr>
        <p:spPr>
          <a:xfrm flipV="1">
            <a:off x="5726782" y="4572000"/>
            <a:ext cx="53340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567955" y="4798124"/>
            <a:ext cx="6427" cy="3072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5345782" y="5105400"/>
                <a:ext cx="457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𝑣𝑖𝑒𝑤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5782" y="5105400"/>
                <a:ext cx="457200" cy="369332"/>
              </a:xfrm>
              <a:prstGeom prst="rect">
                <a:avLst/>
              </a:prstGeom>
              <a:blipFill rotWithShape="0">
                <a:blip r:embed="rId11"/>
                <a:stretch>
                  <a:fillRect r="-4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6000366" y="4772531"/>
                <a:ext cx="132661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 smtClean="0">
                    <a:latin typeface="Cambria Math" panose="02040503050406030204" pitchFamily="18" charset="0"/>
                  </a:rPr>
                  <a:t>Extract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 smtClean="0"/>
                  <a:t>from Rep(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0366" y="4772531"/>
                <a:ext cx="1326616" cy="461665"/>
              </a:xfrm>
              <a:prstGeom prst="rect">
                <a:avLst/>
              </a:prstGeom>
              <a:blipFill rotWithShape="0">
                <a:blip r:embed="rId12"/>
                <a:stretch>
                  <a:fillRect t="-1316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/>
          <p:cNvCxnSpPr/>
          <p:nvPr/>
        </p:nvCxnSpPr>
        <p:spPr>
          <a:xfrm flipV="1">
            <a:off x="7174582" y="4596526"/>
            <a:ext cx="53340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7216813" y="4554750"/>
                <a:ext cx="457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6813" y="4554750"/>
                <a:ext cx="457200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8900" y="4061748"/>
            <a:ext cx="825500" cy="762000"/>
          </a:xfrm>
          <a:prstGeom prst="rect">
            <a:avLst/>
          </a:prstGeom>
        </p:spPr>
      </p:pic>
      <p:cxnSp>
        <p:nvCxnSpPr>
          <p:cNvPr id="38" name="Straight Arrow Connector 37"/>
          <p:cNvCxnSpPr/>
          <p:nvPr/>
        </p:nvCxnSpPr>
        <p:spPr>
          <a:xfrm>
            <a:off x="5567955" y="5562600"/>
            <a:ext cx="6427" cy="3072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5345782" y="5791200"/>
                <a:ext cx="457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𝑣𝑖𝑒𝑤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5782" y="5791200"/>
                <a:ext cx="457200" cy="369332"/>
              </a:xfrm>
              <a:prstGeom prst="rect">
                <a:avLst/>
              </a:prstGeom>
              <a:blipFill rotWithShape="0">
                <a:blip r:embed="rId14"/>
                <a:stretch>
                  <a:fillRect r="-4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ontent Placeholder 2"/>
              <p:cNvSpPr txBox="1">
                <a:spLocks/>
              </p:cNvSpPr>
              <p:nvPr/>
            </p:nvSpPr>
            <p:spPr>
              <a:xfrm>
                <a:off x="4431382" y="6098476"/>
                <a:ext cx="4255418" cy="6833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S + standard ideal world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 smtClean="0"/>
                  <a:t> S’ + our ideal world  (IDEAL_ERROR happens with </a:t>
                </a:r>
                <a:r>
                  <a:rPr lang="en-US" dirty="0" err="1" smtClean="0"/>
                  <a:t>neg</a:t>
                </a:r>
                <a:r>
                  <a:rPr lang="en-US" dirty="0" smtClean="0"/>
                  <a:t> probability, so output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as in standard ideal world.)</a:t>
                </a:r>
              </a:p>
            </p:txBody>
          </p:sp>
        </mc:Choice>
        <mc:Fallback xmlns="">
          <p:sp>
            <p:nvSpPr>
              <p:cNvPr id="4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1382" y="6098476"/>
                <a:ext cx="4255418" cy="683324"/>
              </a:xfrm>
              <a:prstGeom prst="rect">
                <a:avLst/>
              </a:prstGeom>
              <a:blipFill rotWithShape="0">
                <a:blip r:embed="rId15"/>
                <a:stretch>
                  <a:fillRect l="-430" t="-7080" r="-287" b="-44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029446" y="5207556"/>
                <a:ext cx="769652" cy="65303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Also give S’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</m:oMath>
                </a14:m>
                <a:endParaRPr lang="en-US" sz="1200" dirty="0" smtClean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446" y="5207556"/>
                <a:ext cx="769652" cy="653034"/>
              </a:xfrm>
              <a:prstGeom prst="rect">
                <a:avLst/>
              </a:prstGeom>
              <a:blipFill rotWithShape="0">
                <a:blip r:embed="rId16"/>
                <a:stretch>
                  <a:fillRect r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The new definition: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50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Revisiting the ideal world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806863" y="2209800"/>
            <a:ext cx="4108537" cy="2667000"/>
            <a:chOff x="1479833" y="2895600"/>
            <a:chExt cx="6597368" cy="3657600"/>
          </a:xfrm>
        </p:grpSpPr>
        <p:sp>
          <p:nvSpPr>
            <p:cNvPr id="30" name="Rectangle 29"/>
            <p:cNvSpPr/>
            <p:nvPr/>
          </p:nvSpPr>
          <p:spPr>
            <a:xfrm>
              <a:off x="3463766" y="2895600"/>
              <a:ext cx="3013234" cy="36576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1939766" y="3301703"/>
              <a:ext cx="1267346" cy="32988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1747964" y="3157902"/>
                  <a:ext cx="1157538" cy="4736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Rep(</a:t>
                  </a:r>
                  <a14:m>
                    <m:oMath xmlns:m="http://schemas.openxmlformats.org/officeDocument/2006/math">
                      <m:r>
                        <a:rPr lang="en-US" sz="11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en-US" sz="1100" dirty="0" smtClean="0"/>
                    <a:t>)</a:t>
                  </a:r>
                  <a:endParaRPr lang="en-US" sz="11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7964" y="3157902"/>
                  <a:ext cx="1157538" cy="47368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6783952" y="3274141"/>
                  <a:ext cx="654676" cy="557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952" y="3274141"/>
                  <a:ext cx="654676" cy="55727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/>
            <p:cNvCxnSpPr/>
            <p:nvPr/>
          </p:nvCxnSpPr>
          <p:spPr>
            <a:xfrm flipH="1" flipV="1">
              <a:off x="6476116" y="3475236"/>
              <a:ext cx="1601085" cy="37470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6558238" y="5301010"/>
              <a:ext cx="1518963" cy="2907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2600" y="3087941"/>
              <a:ext cx="825500" cy="762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1479833" y="4038601"/>
                  <a:ext cx="2052738" cy="8441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/>
                    <a:t>Circuit </a:t>
                  </a:r>
                  <a14:m>
                    <m:oMath xmlns:m="http://schemas.openxmlformats.org/officeDocument/2006/math">
                      <m:r>
                        <a:rPr lang="en-US" sz="10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0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800" dirty="0" smtClean="0"/>
                </a:p>
                <a:p>
                  <a:pPr algn="ctr"/>
                  <a:r>
                    <a:rPr lang="en-US" sz="800" dirty="0" smtClean="0"/>
                    <a:t>s.t</a:t>
                  </a:r>
                  <a:r>
                    <a:rPr lang="en-US" sz="800" dirty="0" err="1" smtClean="0"/>
                    <a:t>.</a:t>
                  </a:r>
                  <a:r>
                    <a:rPr lang="en-US" sz="800" dirty="0" smtClean="0"/>
                    <a:t> 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en-US" sz="8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800" b="0" i="1" dirty="0" smtClean="0">
                                <a:latin typeface="Cambria Math" panose="02040503050406030204" pitchFamily="18" charset="0"/>
                              </a:rPr>
                              <m:t>⋅</m:t>
                            </m:r>
                          </m:e>
                        </m:d>
                        <m:r>
                          <a:rPr lang="en-US" sz="8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800" b="0" i="1" dirty="0" smtClean="0"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8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8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800" b="0" i="1" dirty="0" smtClean="0">
                              <a:latin typeface="Cambria Math" panose="02040503050406030204" pitchFamily="18" charset="0"/>
                            </a:rPr>
                            <m:t>, ⋅</m:t>
                          </m:r>
                        </m:e>
                      </m:d>
                      <m:r>
                        <a:rPr lang="en-US" sz="800" b="0" i="1" dirty="0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800" dirty="0" smtClean="0"/>
                    <a:t>Prove(</a:t>
                  </a:r>
                  <a14:m>
                    <m:oMath xmlns:m="http://schemas.openxmlformats.org/officeDocument/2006/math">
                      <m:r>
                        <a:rPr lang="en-US" sz="8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800" b="0" i="1" dirty="0" smtClean="0">
                          <a:latin typeface="Cambria Math" panose="02040503050406030204" pitchFamily="18" charset="0"/>
                        </a:rPr>
                        <m:t>,⋅) </m:t>
                      </m:r>
                    </m:oMath>
                  </a14:m>
                  <a:endParaRPr lang="en-US" sz="8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9833" y="4038601"/>
                  <a:ext cx="2052738" cy="84418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29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6674971" y="5028414"/>
                  <a:ext cx="975979" cy="337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𝑜𝑢𝑡𝑝𝑢𝑡</m:t>
                        </m:r>
                      </m:oMath>
                    </m:oMathPara>
                  </a14:m>
                  <a:endParaRPr lang="en-US" sz="900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74971" y="5028414"/>
                  <a:ext cx="975979" cy="33767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600201"/>
                <a:ext cx="4002003" cy="3733799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If ideal adversary S never causes Verify=0, this is great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 smtClean="0"/>
                  <a:t> is consistent with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 smtClean="0"/>
                  <a:t> by soundness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Rep(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 is fixed without seeing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and uniquely defines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, 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can’t depend on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r>
                  <a:rPr lang="en-US" dirty="0" smtClean="0"/>
                  <a:t>Output will be produced independent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 smtClean="0"/>
                  <a:t> =&gt; no selective failures </a:t>
                </a:r>
              </a:p>
              <a:p>
                <a:pPr lvl="2"/>
                <a:r>
                  <a:rPr lang="en-US" dirty="0" smtClean="0"/>
                  <a:t>(if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 doesn’t work for some value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 smtClean="0"/>
                  <a:t>, that will cause Verify=0).</a:t>
                </a:r>
              </a:p>
            </p:txBody>
          </p:sp>
        </mc:Choice>
        <mc:Fallback xmlns="">
          <p:sp>
            <p:nvSpPr>
              <p:cNvPr id="2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600201"/>
                <a:ext cx="4002003" cy="3733799"/>
              </a:xfrm>
              <a:blipFill rotWithShape="0">
                <a:blip r:embed="rId7"/>
                <a:stretch>
                  <a:fillRect l="-1982" t="-2778" r="-2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/>
          <p:cNvCxnSpPr/>
          <p:nvPr/>
        </p:nvCxnSpPr>
        <p:spPr>
          <a:xfrm flipV="1">
            <a:off x="5111907" y="2806704"/>
            <a:ext cx="770625" cy="236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988398" y="3081034"/>
                <a:ext cx="2012602" cy="10394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12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200" b="0" i="1" dirty="0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12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sz="1200" dirty="0" smtClean="0"/>
              </a:p>
              <a:p>
                <a:r>
                  <a:rPr lang="en-US" sz="1200" dirty="0" smtClean="0"/>
                  <a:t>If Verify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𝑅𝑒𝑝</m:t>
                        </m:r>
                        <m:d>
                          <m:d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</m:d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1200" b="0" i="1" dirty="0" smtClean="0">
                  <a:latin typeface="Cambria Math" panose="02040503050406030204" pitchFamily="18" charset="0"/>
                </a:endParaRPr>
              </a:p>
              <a:p>
                <a:r>
                  <a:rPr lang="en-US" sz="1200" b="0" dirty="0" smtClean="0"/>
                  <a:t> 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𝑜𝑢𝑡𝑝𝑢𝑡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sz="1200" b="0" dirty="0" smtClean="0"/>
              </a:p>
              <a:p>
                <a:r>
                  <a:rPr lang="en-US" sz="1200" dirty="0" smtClean="0"/>
                  <a:t>Else </a:t>
                </a:r>
                <a:endParaRPr lang="en-US" sz="12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𝑜𝑢𝑡𝑝𝑢𝑡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𝐼𝐷𝐸𝐴𝐿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𝐸𝑅𝑅𝑂𝑅</m:t>
                      </m:r>
                    </m:oMath>
                  </m:oMathPara>
                </a14:m>
                <a:endParaRPr lang="en-US" sz="1200" dirty="0" smtClean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8398" y="3081034"/>
                <a:ext cx="2012602" cy="103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627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Traditional secure computation:</a:t>
            </a:r>
          </a:p>
          <a:p>
            <a:pPr lvl="1"/>
            <a:r>
              <a:rPr lang="en-US" dirty="0" smtClean="0"/>
              <a:t>Parties learn nothing more than f(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</a:p>
          <a:p>
            <a:pPr lvl="1"/>
            <a:r>
              <a:rPr lang="en-US" i="1" dirty="0" smtClean="0"/>
              <a:t>And the size of the inputs</a:t>
            </a:r>
            <a:endParaRPr lang="en-US" dirty="0" smtClean="0"/>
          </a:p>
          <a:p>
            <a:pPr lvl="1"/>
            <a:endParaRPr lang="en-US" i="1" dirty="0"/>
          </a:p>
          <a:p>
            <a:r>
              <a:rPr lang="en-US" dirty="0" smtClean="0"/>
              <a:t>Sometimes the size of the inputs may be private/confidential</a:t>
            </a:r>
          </a:p>
          <a:p>
            <a:pPr lvl="1"/>
            <a:r>
              <a:rPr lang="en-US" dirty="0" smtClean="0"/>
              <a:t>No fly list, phishing lists, company databases</a:t>
            </a:r>
          </a:p>
          <a:p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an we hide the size of the players inputs and still achieve strong security? Or is this inherent?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Hiding the input size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086600" y="1513698"/>
            <a:ext cx="1745137" cy="13819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 existing </a:t>
            </a:r>
            <a:r>
              <a:rPr lang="en-US" i="1" dirty="0" smtClean="0"/>
              <a:t>definitions</a:t>
            </a:r>
            <a:r>
              <a:rPr lang="en-US" dirty="0" smtClean="0"/>
              <a:t> and </a:t>
            </a:r>
            <a:r>
              <a:rPr lang="en-US" i="1" dirty="0" smtClean="0"/>
              <a:t>constructions</a:t>
            </a:r>
            <a:r>
              <a:rPr lang="en-US" dirty="0" smtClean="0"/>
              <a:t> reveal input size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891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180"/>
    </mc:Choice>
    <mc:Fallback>
      <p:transition spd="slow" advTm="921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Revisiting the ideal world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806863" y="2209800"/>
            <a:ext cx="4108537" cy="2667000"/>
            <a:chOff x="1479833" y="2895600"/>
            <a:chExt cx="6597368" cy="3657600"/>
          </a:xfrm>
        </p:grpSpPr>
        <p:sp>
          <p:nvSpPr>
            <p:cNvPr id="30" name="Rectangle 29"/>
            <p:cNvSpPr/>
            <p:nvPr/>
          </p:nvSpPr>
          <p:spPr>
            <a:xfrm>
              <a:off x="3463766" y="2895600"/>
              <a:ext cx="3013234" cy="36576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1939766" y="3301703"/>
              <a:ext cx="1267346" cy="32988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1747964" y="3157902"/>
                  <a:ext cx="1157538" cy="4736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Rep(</a:t>
                  </a:r>
                  <a14:m>
                    <m:oMath xmlns:m="http://schemas.openxmlformats.org/officeDocument/2006/math">
                      <m:r>
                        <a:rPr lang="en-US" sz="11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en-US" sz="1100" dirty="0" smtClean="0"/>
                    <a:t>)</a:t>
                  </a:r>
                  <a:endParaRPr lang="en-US" sz="11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7964" y="3157902"/>
                  <a:ext cx="1157538" cy="47368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6783952" y="3274141"/>
                  <a:ext cx="654676" cy="557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952" y="3274141"/>
                  <a:ext cx="654676" cy="55727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/>
            <p:cNvCxnSpPr/>
            <p:nvPr/>
          </p:nvCxnSpPr>
          <p:spPr>
            <a:xfrm>
              <a:off x="6558238" y="5301010"/>
              <a:ext cx="1518963" cy="2907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2600" y="3087941"/>
              <a:ext cx="825500" cy="762000"/>
            </a:xfrm>
            <a:prstGeom prst="rect">
              <a:avLst/>
            </a:prstGeom>
          </p:spPr>
        </p:pic>
        <p:cxnSp>
          <p:nvCxnSpPr>
            <p:cNvPr id="22" name="Straight Arrow Connector 21"/>
            <p:cNvCxnSpPr/>
            <p:nvPr/>
          </p:nvCxnSpPr>
          <p:spPr>
            <a:xfrm flipV="1">
              <a:off x="1969664" y="3714211"/>
              <a:ext cx="1237447" cy="3243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1479833" y="4038601"/>
                  <a:ext cx="2052738" cy="8441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/>
                    <a:t>Circuit </a:t>
                  </a:r>
                  <a14:m>
                    <m:oMath xmlns:m="http://schemas.openxmlformats.org/officeDocument/2006/math">
                      <m:r>
                        <a:rPr lang="en-US" sz="10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0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800" dirty="0" smtClean="0"/>
                </a:p>
                <a:p>
                  <a:pPr algn="ctr"/>
                  <a:r>
                    <a:rPr lang="en-US" sz="800" dirty="0" smtClean="0"/>
                    <a:t>s.t</a:t>
                  </a:r>
                  <a:r>
                    <a:rPr lang="en-US" sz="800" dirty="0" err="1" smtClean="0"/>
                    <a:t>.</a:t>
                  </a:r>
                  <a:r>
                    <a:rPr lang="en-US" sz="800" dirty="0" smtClean="0"/>
                    <a:t> 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en-US" sz="8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800" b="0" i="1" dirty="0" smtClean="0">
                                <a:latin typeface="Cambria Math" panose="02040503050406030204" pitchFamily="18" charset="0"/>
                              </a:rPr>
                              <m:t>⋅</m:t>
                            </m:r>
                          </m:e>
                        </m:d>
                        <m:r>
                          <a:rPr lang="en-US" sz="8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800" b="0" i="1" dirty="0" smtClean="0"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8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8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800" b="0" i="1" dirty="0" smtClean="0">
                              <a:latin typeface="Cambria Math" panose="02040503050406030204" pitchFamily="18" charset="0"/>
                            </a:rPr>
                            <m:t>, ⋅</m:t>
                          </m:r>
                        </m:e>
                      </m:d>
                      <m:r>
                        <a:rPr lang="en-US" sz="800" b="0" i="1" dirty="0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800" dirty="0" smtClean="0"/>
                    <a:t>Prove(</a:t>
                  </a:r>
                  <a14:m>
                    <m:oMath xmlns:m="http://schemas.openxmlformats.org/officeDocument/2006/math">
                      <m:r>
                        <a:rPr lang="en-US" sz="8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800" b="0" i="1" dirty="0" smtClean="0">
                          <a:latin typeface="Cambria Math" panose="02040503050406030204" pitchFamily="18" charset="0"/>
                        </a:rPr>
                        <m:t>,⋅) </m:t>
                      </m:r>
                    </m:oMath>
                  </a14:m>
                  <a:endParaRPr lang="en-US" sz="8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9833" y="4038601"/>
                  <a:ext cx="2052738" cy="84418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29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3377107" y="4090435"/>
                  <a:ext cx="3231777" cy="14255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 = </m:t>
                        </m:r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en-US" sz="12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d>
                      </m:oMath>
                    </m:oMathPara>
                  </a14:m>
                  <a:endParaRPr lang="en-US" sz="1200" dirty="0" smtClean="0"/>
                </a:p>
                <a:p>
                  <a:r>
                    <a:rPr lang="en-US" sz="1200" dirty="0" smtClean="0"/>
                    <a:t>If Verify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𝑅𝑒𝑝</m:t>
                          </m:r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a14:m>
                  <a:endParaRPr lang="en-US" sz="1200" b="0" i="1" dirty="0" smtClean="0">
                    <a:latin typeface="Cambria Math" panose="02040503050406030204" pitchFamily="18" charset="0"/>
                  </a:endParaRPr>
                </a:p>
                <a:p>
                  <a:r>
                    <a:rPr lang="en-US" sz="1200" b="0" dirty="0" smtClean="0"/>
                    <a:t> 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𝑜𝑢𝑡𝑝𝑢𝑡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a14:m>
                  <a:endParaRPr lang="en-US" sz="1200" b="0" dirty="0" smtClean="0"/>
                </a:p>
                <a:p>
                  <a:r>
                    <a:rPr lang="en-US" sz="1200" dirty="0" smtClean="0"/>
                    <a:t>Else </a:t>
                  </a:r>
                  <a:endParaRPr lang="en-US" sz="1200" b="0" i="1" dirty="0" smtClean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𝑜𝑢𝑡𝑝𝑢𝑡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𝐼𝐷𝐸𝐴𝐿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𝐸𝑅𝑅𝑂𝑅</m:t>
                        </m:r>
                      </m:oMath>
                    </m:oMathPara>
                  </a14:m>
                  <a:endParaRPr lang="en-US" sz="1200" dirty="0" smtClean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7107" y="4090435"/>
                  <a:ext cx="3231777" cy="142553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6674971" y="5028414"/>
                  <a:ext cx="975979" cy="337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𝑜𝑢𝑡𝑝𝑢𝑡</m:t>
                        </m:r>
                      </m:oMath>
                    </m:oMathPara>
                  </a14:m>
                  <a:endParaRPr lang="en-US" sz="900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74971" y="5028414"/>
                  <a:ext cx="975979" cy="337675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600200"/>
                <a:ext cx="4787183" cy="4953000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How to guarantee that Verify always accepts?</a:t>
                </a:r>
              </a:p>
              <a:p>
                <a:pPr lvl="1"/>
                <a:r>
                  <a:rPr lang="en-US" dirty="0" smtClean="0"/>
                  <a:t>Goal: if Verify=0, Real and Ideal </a:t>
                </a:r>
                <a:r>
                  <a:rPr lang="en-US" dirty="0"/>
                  <a:t>are clearly distinguishable </a:t>
                </a:r>
              </a:p>
              <a:p>
                <a:pPr lvl="1"/>
                <a:r>
                  <a:rPr lang="en-US" dirty="0" smtClean="0"/>
                  <a:t>IDEAL_ERROR </a:t>
                </a:r>
              </a:p>
              <a:p>
                <a:pPr lvl="2"/>
                <a:r>
                  <a:rPr lang="en-US" dirty="0" smtClean="0"/>
                  <a:t>Define as impossible in </a:t>
                </a:r>
                <a:r>
                  <a:rPr lang="en-US" dirty="0"/>
                  <a:t>real </a:t>
                </a:r>
                <a:r>
                  <a:rPr lang="en-US" dirty="0" smtClean="0"/>
                  <a:t>execution</a:t>
                </a:r>
                <a:endParaRPr lang="en-US" dirty="0"/>
              </a:p>
              <a:p>
                <a:pPr lvl="1"/>
                <a:r>
                  <a:rPr lang="en-US" dirty="0"/>
                  <a:t>R</a:t>
                </a:r>
                <a:r>
                  <a:rPr lang="en-US" dirty="0" smtClean="0"/>
                  <a:t>eal and ideal world are indistinguishable =&gt; S </a:t>
                </a:r>
                <a:r>
                  <a:rPr lang="en-US" dirty="0"/>
                  <a:t>does not cause </a:t>
                </a:r>
                <a:r>
                  <a:rPr lang="en-US" dirty="0" smtClean="0"/>
                  <a:t>Verify=0 </a:t>
                </a:r>
                <a:r>
                  <a:rPr lang="en-US" dirty="0"/>
                  <a:t>(except with </a:t>
                </a:r>
                <a:r>
                  <a:rPr lang="en-US" dirty="0" err="1"/>
                  <a:t>neg</a:t>
                </a:r>
                <a:r>
                  <a:rPr lang="en-US" dirty="0"/>
                  <a:t> </a:t>
                </a:r>
                <a:r>
                  <a:rPr lang="en-US" dirty="0" err="1"/>
                  <a:t>prob</a:t>
                </a:r>
                <a:r>
                  <a:rPr lang="en-US" dirty="0"/>
                  <a:t>) 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Otherwise we can distinguish real and ideal world</a:t>
                </a:r>
                <a:endParaRPr lang="en-US" dirty="0"/>
              </a:p>
              <a:p>
                <a:pPr marL="57150" indent="0">
                  <a:buNone/>
                </a:pPr>
                <a:r>
                  <a:rPr lang="en-US" dirty="0"/>
                  <a:t>S</a:t>
                </a:r>
                <a:r>
                  <a:rPr lang="en-US" dirty="0" smtClean="0"/>
                  <a:t>ecurity implies: </a:t>
                </a:r>
              </a:p>
              <a:p>
                <a:pPr marL="57150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real </a:t>
                </a:r>
                <a:r>
                  <a:rPr lang="en-US" dirty="0" smtClean="0"/>
                  <a:t>attackers </a:t>
                </a:r>
                <a:r>
                  <a:rPr lang="en-US" dirty="0"/>
                  <a:t>A there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dirty="0"/>
                  <a:t> ideal attacker S </a:t>
                </a:r>
                <a:r>
                  <a:rPr lang="en-US" dirty="0" smtClean="0"/>
                  <a:t>where </a:t>
                </a:r>
              </a:p>
              <a:p>
                <a:pPr lvl="1"/>
                <a:r>
                  <a:rPr lang="en-US" dirty="0" smtClean="0"/>
                  <a:t>S produces same view/output</a:t>
                </a:r>
              </a:p>
              <a:p>
                <a:pPr lvl="1"/>
                <a:r>
                  <a:rPr lang="en-US" dirty="0" smtClean="0"/>
                  <a:t>S never causes Verify=0 (except with </a:t>
                </a:r>
                <a:r>
                  <a:rPr lang="en-US" dirty="0" err="1" smtClean="0"/>
                  <a:t>neg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prob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2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600200"/>
                <a:ext cx="4787183" cy="4953000"/>
              </a:xfrm>
              <a:blipFill rotWithShape="0">
                <a:blip r:embed="rId8"/>
                <a:stretch>
                  <a:fillRect l="-1656" t="-2094" r="-2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 flipH="1" flipV="1">
            <a:off x="7918318" y="2632451"/>
            <a:ext cx="997082" cy="2732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14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definition: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Some alternatives</a:t>
            </a:r>
          </a:p>
          <a:p>
            <a:pPr lvl="1"/>
            <a:r>
              <a:rPr lang="en-US" dirty="0" smtClean="0"/>
              <a:t>Assume PPW</a:t>
            </a:r>
          </a:p>
          <a:p>
            <a:pPr lvl="2"/>
            <a:r>
              <a:rPr lang="en-US" dirty="0" smtClean="0"/>
              <a:t>Advantage: standard definition</a:t>
            </a:r>
          </a:p>
          <a:p>
            <a:pPr lvl="2"/>
            <a:r>
              <a:rPr lang="en-US" dirty="0" smtClean="0"/>
              <a:t>Disadvantage: stronger assumptions (?)</a:t>
            </a:r>
          </a:p>
          <a:p>
            <a:pPr lvl="1"/>
            <a:r>
              <a:rPr lang="en-US" dirty="0" err="1" smtClean="0"/>
              <a:t>Superpoly</a:t>
            </a:r>
            <a:r>
              <a:rPr lang="en-US" dirty="0" smtClean="0"/>
              <a:t> simulator or </a:t>
            </a:r>
            <a:r>
              <a:rPr lang="en-US" dirty="0" err="1"/>
              <a:t>s</a:t>
            </a:r>
            <a:r>
              <a:rPr lang="en-US" dirty="0" err="1" smtClean="0"/>
              <a:t>uperpoly</a:t>
            </a:r>
            <a:r>
              <a:rPr lang="en-US" dirty="0" smtClean="0"/>
              <a:t> TP</a:t>
            </a:r>
          </a:p>
          <a:p>
            <a:pPr lvl="2"/>
            <a:r>
              <a:rPr lang="en-US" dirty="0" smtClean="0"/>
              <a:t>Advantage: simple definition</a:t>
            </a:r>
          </a:p>
          <a:p>
            <a:pPr lvl="2"/>
            <a:r>
              <a:rPr lang="en-US" dirty="0" smtClean="0"/>
              <a:t>Disadvantage: harder to use in larger protocols, non-intuitive guarantees</a:t>
            </a:r>
          </a:p>
          <a:p>
            <a:r>
              <a:rPr lang="en-US" dirty="0" smtClean="0"/>
              <a:t>Our definition</a:t>
            </a:r>
          </a:p>
          <a:p>
            <a:pPr lvl="1"/>
            <a:r>
              <a:rPr lang="en-US" dirty="0" smtClean="0"/>
              <a:t>Advantages: </a:t>
            </a:r>
          </a:p>
          <a:p>
            <a:pPr lvl="2"/>
            <a:r>
              <a:rPr lang="en-US" dirty="0" smtClean="0"/>
              <a:t>Equivalent to standard definition in some cases</a:t>
            </a:r>
          </a:p>
          <a:p>
            <a:pPr lvl="2"/>
            <a:r>
              <a:rPr lang="en-US" dirty="0" smtClean="0"/>
              <a:t>Efficient ideal world</a:t>
            </a:r>
          </a:p>
          <a:p>
            <a:pPr lvl="2"/>
            <a:r>
              <a:rPr lang="en-US" dirty="0" smtClean="0"/>
              <a:t>Achievable under standard assumptions</a:t>
            </a:r>
          </a:p>
          <a:p>
            <a:pPr lvl="1"/>
            <a:r>
              <a:rPr lang="en-US" dirty="0" smtClean="0"/>
              <a:t>Disadvantage: Somewhat more involved TP (runs Verify)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03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3276599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This is equivalent to standard definition </a:t>
                </a:r>
              </a:p>
              <a:p>
                <a:pPr lvl="1"/>
                <a:r>
                  <a:rPr lang="en-US" dirty="0"/>
                  <a:t>If input sizes are both public and </a:t>
                </a:r>
                <a:r>
                  <a:rPr lang="en-US" dirty="0" smtClean="0"/>
                  <a:t>polynomial</a:t>
                </a:r>
                <a:endParaRPr lang="en-US" dirty="0"/>
              </a:p>
              <a:p>
                <a:pPr lvl="1"/>
                <a:r>
                  <a:rPr lang="en-US" dirty="0"/>
                  <a:t>If we can extract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from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𝑅𝑒𝑝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What if we can’t extract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from Rep(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)?</a:t>
                </a:r>
              </a:p>
              <a:p>
                <a:pPr lvl="1"/>
                <a:r>
                  <a:rPr lang="en-US" dirty="0" smtClean="0"/>
                  <a:t>Either because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is </a:t>
                </a:r>
                <a:r>
                  <a:rPr lang="en-US" dirty="0" err="1" smtClean="0"/>
                  <a:t>superpoly</a:t>
                </a:r>
                <a:r>
                  <a:rPr lang="en-US" dirty="0" smtClean="0"/>
                  <a:t> or because Rep is hard to invert?</a:t>
                </a:r>
              </a:p>
              <a:p>
                <a:pPr lvl="1"/>
                <a:r>
                  <a:rPr lang="en-US" dirty="0" smtClean="0"/>
                  <a:t>Definition no longer guarantees knowledge</a:t>
                </a:r>
              </a:p>
              <a:p>
                <a:pPr lvl="1"/>
                <a:r>
                  <a:rPr lang="en-US" dirty="0" smtClean="0"/>
                  <a:t>But guarantees properties mentioned above</a:t>
                </a:r>
              </a:p>
              <a:p>
                <a:pPr lvl="1"/>
                <a:r>
                  <a:rPr lang="en-US" dirty="0" smtClean="0"/>
                  <a:t>And guarantees enough knowledge about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to compute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,⋅</m:t>
                        </m:r>
                      </m:e>
                    </m:d>
                  </m:oMath>
                </a14:m>
                <a:r>
                  <a:rPr lang="en-US" dirty="0" smtClean="0"/>
                  <a:t> on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3276599"/>
              </a:xfrm>
              <a:blipFill rotWithShape="0">
                <a:blip r:embed="rId3"/>
                <a:stretch>
                  <a:fillRect l="-963" t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The new definition: Discussion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2675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750"/>
    </mc:Choice>
    <mc:Fallback>
      <p:transition spd="slow" advTm="317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definition: Discussion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4038600" cy="4114800"/>
              </a:xfrm>
            </p:spPr>
            <p:txBody>
              <a:bodyPr>
                <a:normAutofit fontScale="70000" lnSpcReduction="20000"/>
              </a:bodyPr>
              <a:lstStyle/>
              <a:p>
                <a:pPr marL="57150" indent="0">
                  <a:buNone/>
                </a:pPr>
                <a:r>
                  <a:rPr lang="en-US" dirty="0" smtClean="0"/>
                  <a:t>1</a:t>
                </a:r>
                <a:r>
                  <a:rPr lang="en-US" dirty="0"/>
                  <a:t>. Functionality/Security guarantees are clear from inspection </a:t>
                </a:r>
              </a:p>
              <a:p>
                <a:pPr lvl="1"/>
                <a:r>
                  <a:rPr lang="en-US" dirty="0"/>
                  <a:t>output is correct and consistent with some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does not depend on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and no selective failure</a:t>
                </a:r>
              </a:p>
              <a:p>
                <a:pPr marL="57150" indent="0">
                  <a:buNone/>
                </a:pPr>
                <a:r>
                  <a:rPr lang="en-US" dirty="0"/>
                  <a:t>2. Ideal model is unconditionally </a:t>
                </a:r>
                <a:r>
                  <a:rPr lang="en-US" dirty="0" smtClean="0"/>
                  <a:t>secure</a:t>
                </a:r>
              </a:p>
              <a:p>
                <a:pPr marL="57150" indent="0">
                  <a:buNone/>
                </a:pPr>
                <a:r>
                  <a:rPr lang="en-US" dirty="0" smtClean="0"/>
                  <a:t>3. Ideal model is efficient </a:t>
                </a:r>
              </a:p>
              <a:p>
                <a:pPr lvl="1"/>
                <a:r>
                  <a:rPr lang="en-US" dirty="0" smtClean="0"/>
                  <a:t>allows </a:t>
                </a:r>
                <a:r>
                  <a:rPr lang="en-US" dirty="0"/>
                  <a:t>for use in larger protocols with hybrid </a:t>
                </a:r>
                <a:r>
                  <a:rPr lang="en-US" dirty="0" smtClean="0"/>
                  <a:t>approach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4038600" cy="4114800"/>
              </a:xfrm>
              <a:blipFill rotWithShape="0">
                <a:blip r:embed="rId2"/>
                <a:stretch>
                  <a:fillRect l="-603" t="-2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875652" y="1878186"/>
                <a:ext cx="2400300" cy="117316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dirty="0" smtClean="0"/>
                  <a:t>As </a:t>
                </a:r>
                <a:r>
                  <a:rPr lang="en-US" dirty="0"/>
                  <a:t>long as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Rep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) uniquely defines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Verify is sound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5652" y="1878186"/>
                <a:ext cx="2400300" cy="1173161"/>
              </a:xfrm>
              <a:prstGeom prst="rect">
                <a:avLst/>
              </a:prstGeom>
              <a:blipFill rotWithShape="0">
                <a:blip r:embed="rId3"/>
                <a:stretch>
                  <a:fillRect l="-1759" t="-2538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879324" y="3650905"/>
                <a:ext cx="2960782" cy="54009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is unconditionally sound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9324" y="3650905"/>
                <a:ext cx="2960782" cy="540095"/>
              </a:xfrm>
              <a:prstGeom prst="rect">
                <a:avLst/>
              </a:prstGeom>
              <a:blipFill rotWithShape="0">
                <a:blip r:embed="rId4"/>
                <a:stretch>
                  <a:fillRect l="-1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875652" y="4343401"/>
                <a:ext cx="2449418" cy="121919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dirty="0"/>
                  <a:t>TP just runs C and Verify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Note that running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 takes poly time since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 must be poly </a:t>
                </a:r>
                <a:r>
                  <a:rPr lang="en-US" dirty="0" smtClean="0"/>
                  <a:t>size</a:t>
                </a:r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5652" y="4343401"/>
                <a:ext cx="2449418" cy="1219199"/>
              </a:xfrm>
              <a:prstGeom prst="rect">
                <a:avLst/>
              </a:prstGeom>
              <a:blipFill rotWithShape="0">
                <a:blip r:embed="rId5"/>
                <a:stretch>
                  <a:fillRect l="-1724" t="-490" r="-1724" b="-5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871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91"/>
    </mc:Choice>
    <mc:Fallback>
      <p:transition spd="slow" advTm="7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Hiding the </a:t>
            </a:r>
            <a:r>
              <a:rPr lang="en-US" dirty="0" smtClean="0"/>
              <a:t>input </a:t>
            </a:r>
            <a:r>
              <a:rPr lang="en-US" dirty="0"/>
              <a:t>s</a:t>
            </a:r>
            <a:r>
              <a:rPr lang="en-US" dirty="0" smtClean="0"/>
              <a:t>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What does size hiding mean? [MRK03, LNO13]</a:t>
            </a:r>
          </a:p>
          <a:p>
            <a:r>
              <a:rPr lang="en-US" dirty="0" smtClean="0"/>
              <a:t>Can always add padding</a:t>
            </a:r>
          </a:p>
          <a:p>
            <a:r>
              <a:rPr lang="en-US" dirty="0" smtClean="0"/>
              <a:t>Size-hiding: what if there is no known polynomial upper bound?</a:t>
            </a:r>
          </a:p>
          <a:p>
            <a:pPr lvl="1"/>
            <a:r>
              <a:rPr lang="en-US" dirty="0" smtClean="0"/>
              <a:t>Honest input sizes can be poly(k) for any polynomial</a:t>
            </a:r>
          </a:p>
          <a:p>
            <a:pPr marL="914400" lvl="2" indent="0">
              <a:buNone/>
            </a:pPr>
            <a:r>
              <a:rPr lang="en-US" dirty="0" smtClean="0"/>
              <a:t>(must be polynomial because players are PPT)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Prior work – specific functionalities</a:t>
            </a:r>
          </a:p>
          <a:p>
            <a:pPr lvl="1"/>
            <a:r>
              <a:rPr lang="en-US" dirty="0" smtClean="0"/>
              <a:t>Zero Knowledge Sets (ZKS) [MRK03, …]</a:t>
            </a:r>
          </a:p>
          <a:p>
            <a:pPr lvl="1"/>
            <a:r>
              <a:rPr lang="en-US" dirty="0" smtClean="0"/>
              <a:t>Size-hiding Set Intersection [ADT11]</a:t>
            </a:r>
          </a:p>
          <a:p>
            <a:pPr lvl="1"/>
            <a:r>
              <a:rPr lang="en-US" dirty="0" smtClean="0"/>
              <a:t>Branching Programs [IP07]</a:t>
            </a:r>
          </a:p>
          <a:p>
            <a:pPr lvl="1"/>
            <a:r>
              <a:rPr lang="en-US" dirty="0" smtClean="0"/>
              <a:t>Secure Database Commitments [</a:t>
            </a:r>
            <a:r>
              <a:rPr lang="en-US" dirty="0" smtClean="0"/>
              <a:t>CV12]</a:t>
            </a:r>
          </a:p>
          <a:p>
            <a:r>
              <a:rPr lang="en-US" dirty="0" smtClean="0"/>
              <a:t>[</a:t>
            </a:r>
            <a:r>
              <a:rPr lang="en-US" dirty="0"/>
              <a:t>LNO13</a:t>
            </a:r>
            <a:r>
              <a:rPr lang="en-US" dirty="0" smtClean="0"/>
              <a:t>]: </a:t>
            </a:r>
            <a:r>
              <a:rPr lang="en-US" dirty="0"/>
              <a:t>general definitions and </a:t>
            </a:r>
            <a:r>
              <a:rPr lang="en-US" dirty="0" err="1"/>
              <a:t>semihonest</a:t>
            </a:r>
            <a:r>
              <a:rPr lang="en-US" dirty="0"/>
              <a:t> constructions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6629400" y="4038600"/>
            <a:ext cx="1745137" cy="1333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Semi honest security and/or ad hoc definitions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7046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8439"/>
    </mc:Choice>
    <mc:Fallback>
      <p:transition spd="slow" advTm="2084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Hiding the Input Size: Our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3914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One party’s input size is hidden</a:t>
            </a:r>
          </a:p>
          <a:p>
            <a:r>
              <a:rPr lang="en-US" dirty="0" smtClean="0"/>
              <a:t>Output length is known</a:t>
            </a:r>
          </a:p>
          <a:p>
            <a:r>
              <a:rPr lang="en-US" dirty="0" smtClean="0"/>
              <a:t>One party receives output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 want</a:t>
            </a:r>
          </a:p>
          <a:p>
            <a:pPr lvl="1"/>
            <a:r>
              <a:rPr lang="en-US" dirty="0" smtClean="0"/>
              <a:t>General functionalities</a:t>
            </a:r>
          </a:p>
          <a:p>
            <a:pPr lvl="1"/>
            <a:r>
              <a:rPr lang="en-US" dirty="0" smtClean="0"/>
              <a:t>Standard assumptions (no knowledge assumptions, RO,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en-US" dirty="0" smtClean="0"/>
              <a:t>LNO13] give a construction in the semi-honest model </a:t>
            </a:r>
          </a:p>
          <a:p>
            <a:pPr marL="0" indent="0">
              <a:buNone/>
            </a:pPr>
            <a:r>
              <a:rPr lang="en-US" dirty="0" smtClean="0"/>
              <a:t>	What </a:t>
            </a:r>
            <a:r>
              <a:rPr lang="en-US" dirty="0" smtClean="0"/>
              <a:t>about size hiding in the malicious model?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00800" y="1600200"/>
            <a:ext cx="1447800" cy="99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Corresponds to (1.c) of LNO13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000" y="3124200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332031" y="3412577"/>
            <a:ext cx="1660606" cy="147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4443012" y="4258374"/>
            <a:ext cx="5907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18994" y="4501535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381603" y="3124200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66800" y="3678515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</a:t>
            </a:r>
            <a:r>
              <a:rPr lang="en-US" dirty="0" smtClean="0"/>
              <a:t>a, |b|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351869" y="367851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b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200360" y="3763867"/>
            <a:ext cx="1660388" cy="110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Just assume |b| is known and fixed by security </a:t>
            </a:r>
            <a:r>
              <a:rPr lang="en-US" dirty="0" err="1" smtClean="0"/>
              <a:t>param</a:t>
            </a: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590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1"/>
    </mc:Choice>
    <mc:Fallback>
      <p:transition spd="slow" advTm="1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loud 18"/>
          <p:cNvSpPr/>
          <p:nvPr/>
        </p:nvSpPr>
        <p:spPr>
          <a:xfrm>
            <a:off x="4362340" y="2418434"/>
            <a:ext cx="1145472" cy="649803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Party 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Malicious security: Real/Ideal model </a:t>
            </a:r>
            <a:br>
              <a:rPr lang="en-US" dirty="0" smtClean="0"/>
            </a:br>
            <a:r>
              <a:rPr lang="en-US" sz="3556" dirty="0" smtClean="0"/>
              <a:t>[GMW87, GL90, MR91, B91, C00,…, LNO13]</a:t>
            </a:r>
            <a:endParaRPr lang="en-US" sz="3556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57" y="4548014"/>
            <a:ext cx="8229600" cy="203961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For any PPT real world attacker, there is a corresponding PPT ideal world attacker</a:t>
            </a:r>
          </a:p>
        </p:txBody>
      </p:sp>
      <p:sp>
        <p:nvSpPr>
          <p:cNvPr id="4" name="Rectangle 3"/>
          <p:cNvSpPr/>
          <p:nvPr/>
        </p:nvSpPr>
        <p:spPr>
          <a:xfrm>
            <a:off x="221494" y="2492276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Party A</a:t>
            </a:r>
            <a:endParaRPr lang="en-US" dirty="0"/>
          </a:p>
        </p:txBody>
      </p:sp>
      <p:pic>
        <p:nvPicPr>
          <p:cNvPr id="6" name="Picture 5" descr="j0436121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65" y="2518814"/>
            <a:ext cx="876500" cy="53810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021559" y="2758104"/>
            <a:ext cx="1660606" cy="147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2746725" y="3603335"/>
            <a:ext cx="5907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43871" y="3626450"/>
            <a:ext cx="5907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3539" y="3915371"/>
            <a:ext cx="620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911538" y="391537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pic>
        <p:nvPicPr>
          <p:cNvPr id="17" name="Picture 16" descr="j0436121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6097" y="2504269"/>
            <a:ext cx="876500" cy="538105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rot="5400000">
            <a:off x="2827557" y="3090389"/>
            <a:ext cx="2673051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877" y="3014679"/>
            <a:ext cx="84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a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95866" y="2987445"/>
            <a:ext cx="84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a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5210704" y="1796479"/>
            <a:ext cx="756651" cy="6054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01182" y="1842484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a’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117417" y="1982712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rot="10800000">
            <a:off x="6807240" y="1794702"/>
            <a:ext cx="1033637" cy="5294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093138" y="373380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rot="5400000">
            <a:off x="7944996" y="3530770"/>
            <a:ext cx="5907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4812307" y="3573747"/>
            <a:ext cx="5907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790367" y="3801659"/>
            <a:ext cx="621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920608" y="1842484"/>
            <a:ext cx="3260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(Adv can be arbitrarily malicious)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675899" y="5501838"/>
            <a:ext cx="7706101" cy="5787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 Traditionally: All parties know the size of the inputs (part of the description of F)</a:t>
            </a:r>
          </a:p>
          <a:p>
            <a:r>
              <a:rPr lang="en-US" dirty="0" smtClean="0"/>
              <a:t> Here: Alice’s input can be any size.  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738" y="1339861"/>
            <a:ext cx="825500" cy="762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7747271" y="1371600"/>
            <a:ext cx="1447800" cy="99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*Also need to allow for aborts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737733" y="2476166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618478" y="3017258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b</a:t>
            </a:r>
            <a:endParaRPr lang="en-US" dirty="0"/>
          </a:p>
        </p:txBody>
      </p:sp>
      <p:sp>
        <p:nvSpPr>
          <p:cNvPr id="42" name="Cloud 41"/>
          <p:cNvSpPr/>
          <p:nvPr/>
        </p:nvSpPr>
        <p:spPr>
          <a:xfrm>
            <a:off x="7629583" y="2427048"/>
            <a:ext cx="1145472" cy="649803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6487123" y="2153854"/>
            <a:ext cx="993072" cy="5894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477000" y="2602468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= f(</a:t>
            </a:r>
            <a:r>
              <a:rPr lang="en-US" dirty="0" err="1" smtClean="0"/>
              <a:t>a’,b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827269" y="2971800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b</a:t>
            </a:r>
            <a:endParaRPr lang="en-US" dirty="0"/>
          </a:p>
        </p:txBody>
      </p:sp>
      <p:sp>
        <p:nvSpPr>
          <p:cNvPr id="9" name="Snip Diagonal Corner Rectangle 8"/>
          <p:cNvSpPr/>
          <p:nvPr/>
        </p:nvSpPr>
        <p:spPr>
          <a:xfrm>
            <a:off x="5891738" y="5791200"/>
            <a:ext cx="2702219" cy="1048366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Inputs to TP must be poly sized for some poly, because parties are PPT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9864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28"/>
    </mc:Choice>
    <mc:Fallback>
      <p:transition spd="slow" advTm="75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9" grpId="0" animBg="1"/>
      <p:bldP spid="33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hiding in the malicious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3017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Why is this hard?</a:t>
            </a:r>
          </a:p>
          <a:p>
            <a:r>
              <a:rPr lang="en-US" dirty="0" smtClean="0"/>
              <a:t>Consider the following semi honest protocol:</a:t>
            </a:r>
          </a:p>
          <a:p>
            <a:pPr lvl="1"/>
            <a:r>
              <a:rPr lang="en-US" dirty="0" smtClean="0"/>
              <a:t>(roughly LNO13 protocol when output length is determined by |</a:t>
            </a:r>
            <a:r>
              <a:rPr lang="en-US" dirty="0"/>
              <a:t>b</a:t>
            </a:r>
            <a:r>
              <a:rPr lang="en-US" dirty="0" smtClean="0"/>
              <a:t>|)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47800" y="3561842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28545" y="409524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a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352800" y="4909973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207589" y="4400042"/>
                <a:ext cx="1998111" cy="703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589" y="4400042"/>
                <a:ext cx="1998111" cy="703398"/>
              </a:xfrm>
              <a:prstGeom prst="rect">
                <a:avLst/>
              </a:prstGeom>
              <a:blipFill rotWithShape="0">
                <a:blip r:embed="rId2"/>
                <a:stretch>
                  <a:fillRect b="-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983302" y="4490628"/>
                <a:ext cx="704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302" y="4490628"/>
                <a:ext cx="704616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161939" y="4838876"/>
                <a:ext cx="202446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⋅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𝐸𝑣𝑎𝑙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939" y="4838876"/>
                <a:ext cx="2024465" cy="646331"/>
              </a:xfrm>
              <a:prstGeom prst="rect">
                <a:avLst/>
              </a:prstGeom>
              <a:blipFill rotWithShape="0">
                <a:blip r:embed="rId4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3352800" y="5508584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83302" y="5162042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302" y="5162042"/>
                <a:ext cx="410690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215091" y="5525869"/>
                <a:ext cx="18560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𝑠𝑘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Output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5091" y="5525869"/>
                <a:ext cx="1856086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2961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6460266" y="3561842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400800" y="409524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409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543"/>
    </mc:Choice>
    <mc:Fallback>
      <p:transition spd="slow" advTm="325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hiding in the malicious model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47800" y="3561842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28545" y="409524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a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352800" y="4909973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207589" y="4400042"/>
                <a:ext cx="1998111" cy="703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589" y="4400042"/>
                <a:ext cx="1998111" cy="703398"/>
              </a:xfrm>
              <a:prstGeom prst="rect">
                <a:avLst/>
              </a:prstGeom>
              <a:blipFill rotWithShape="0">
                <a:blip r:embed="rId3"/>
                <a:stretch>
                  <a:fillRect b="-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983302" y="4490628"/>
                <a:ext cx="704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302" y="4490628"/>
                <a:ext cx="704616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161939" y="4838876"/>
                <a:ext cx="202446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⋅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𝐸𝑣𝑎𝑙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939" y="4838876"/>
                <a:ext cx="2024465" cy="646331"/>
              </a:xfrm>
              <a:prstGeom prst="rect">
                <a:avLst/>
              </a:prstGeom>
              <a:blipFill rotWithShape="0">
                <a:blip r:embed="rId5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3352800" y="5508584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83302" y="5162042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302" y="5162042"/>
                <a:ext cx="41069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215091" y="5525869"/>
                <a:ext cx="18560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𝑠𝑘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Output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5091" y="5525869"/>
                <a:ext cx="1856086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2961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6460266" y="3561842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400800" y="409524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b</a:t>
            </a:r>
            <a:endParaRPr lang="en-US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57200" y="1600200"/>
            <a:ext cx="8229600" cy="104110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How to add malicious security vs adversarial Alice?  </a:t>
            </a:r>
          </a:p>
          <a:p>
            <a:pPr lvl="1"/>
            <a:r>
              <a:rPr lang="en-US" dirty="0" smtClean="0"/>
              <a:t>Commit and prove? (E.g. </a:t>
            </a:r>
            <a:r>
              <a:rPr lang="en-US" dirty="0" err="1" smtClean="0"/>
              <a:t>Merkle</a:t>
            </a:r>
            <a:r>
              <a:rPr lang="en-US" dirty="0" smtClean="0"/>
              <a:t> tree + UA</a:t>
            </a:r>
            <a:r>
              <a:rPr lang="en-US" dirty="0" smtClean="0"/>
              <a:t>?)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/>
              <p:cNvSpPr/>
              <p:nvPr/>
            </p:nvSpPr>
            <p:spPr>
              <a:xfrm>
                <a:off x="7246401" y="1563756"/>
                <a:ext cx="1447800" cy="140804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Malicious Bob is easy: just </a:t>
                </a:r>
                <a:r>
                  <a:rPr lang="en-US" dirty="0" smtClean="0"/>
                  <a:t>add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𝑍𝐾𝑃𝑜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𝑠𝑘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6401" y="1563756"/>
                <a:ext cx="1447800" cy="140804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 descr="j0436121.wm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9550" y="3312114"/>
            <a:ext cx="876500" cy="5381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62245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1954"/>
    </mc:Choice>
    <mc:Fallback>
      <p:transition spd="slow" advTm="1019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hiding in the malicious model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47800" y="3561842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28545" y="409524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460266" y="3561842"/>
            <a:ext cx="800065" cy="57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00800" y="409524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b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352800" y="4909973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207589" y="4400042"/>
                <a:ext cx="1998111" cy="703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589" y="4400042"/>
                <a:ext cx="1998111" cy="703398"/>
              </a:xfrm>
              <a:prstGeom prst="rect">
                <a:avLst/>
              </a:prstGeom>
              <a:blipFill rotWithShape="0">
                <a:blip r:embed="rId3"/>
                <a:stretch>
                  <a:fillRect b="-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983302" y="4490628"/>
                <a:ext cx="704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302" y="4490628"/>
                <a:ext cx="704616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161939" y="4838876"/>
                <a:ext cx="202446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⋅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𝐸𝑣𝑎𝑙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939" y="4838876"/>
                <a:ext cx="2024465" cy="646331"/>
              </a:xfrm>
              <a:prstGeom prst="rect">
                <a:avLst/>
              </a:prstGeom>
              <a:blipFill rotWithShape="0">
                <a:blip r:embed="rId5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3352800" y="5508584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725100" y="5148779"/>
                <a:ext cx="17826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𝑍𝐾𝑃𝑜𝐾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′)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5100" y="5148779"/>
                <a:ext cx="1782667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10000" r="-34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215091" y="5525869"/>
                <a:ext cx="18560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𝑠𝑘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Output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5091" y="5525869"/>
                <a:ext cx="1856086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2961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ontent Placeholder 2"/>
              <p:cNvSpPr txBox="1">
                <a:spLocks/>
              </p:cNvSpPr>
              <p:nvPr/>
            </p:nvSpPr>
            <p:spPr>
              <a:xfrm>
                <a:off x="457200" y="1600200"/>
                <a:ext cx="8229600" cy="104110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How to add malicious security vs adversarial Alice?  </a:t>
                </a:r>
              </a:p>
              <a:p>
                <a:pPr lvl="1"/>
                <a:r>
                  <a:rPr lang="en-US" dirty="0" smtClean="0"/>
                  <a:t>Commit and prove? (E.g. </a:t>
                </a:r>
                <a:r>
                  <a:rPr lang="en-US" dirty="0" err="1" smtClean="0"/>
                  <a:t>Merkle</a:t>
                </a:r>
                <a:r>
                  <a:rPr lang="en-US" dirty="0" smtClean="0"/>
                  <a:t> tree + UA?)</a:t>
                </a:r>
              </a:p>
              <a:p>
                <a:pPr lvl="1"/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dirty="0" smtClean="0"/>
                  <a:t> is known, this works</a:t>
                </a:r>
                <a:endParaRPr lang="en-US" dirty="0"/>
              </a:p>
            </p:txBody>
          </p:sp>
        </mc:Choice>
        <mc:Fallback xmlns="">
          <p:sp>
            <p:nvSpPr>
              <p:cNvPr id="2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600200"/>
                <a:ext cx="8229600" cy="1041107"/>
              </a:xfrm>
              <a:prstGeom prst="rect">
                <a:avLst/>
              </a:prstGeom>
              <a:blipFill rotWithShape="0">
                <a:blip r:embed="rId8"/>
                <a:stretch>
                  <a:fillRect l="-815" t="-10000" b="-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/>
          <p:nvPr/>
        </p:nvCxnSpPr>
        <p:spPr>
          <a:xfrm flipV="1">
            <a:off x="3352800" y="4441784"/>
            <a:ext cx="1994095" cy="7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276600" y="4095242"/>
                <a:ext cx="25823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𝐶𝑜𝑚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𝑍𝐾𝑃𝑜𝐾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4095242"/>
                <a:ext cx="2582310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Snip Diagonal Corner Rectangle 26"/>
              <p:cNvSpPr/>
              <p:nvPr/>
            </p:nvSpPr>
            <p:spPr>
              <a:xfrm>
                <a:off x="4359028" y="2338173"/>
                <a:ext cx="3762260" cy="632253"/>
              </a:xfrm>
              <a:prstGeom prst="snip2Diag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Simulator will extract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from 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PoK</a:t>
                </a:r>
                <a:endParaRPr lang="en-US" dirty="0" smtClean="0"/>
              </a:p>
              <a:p>
                <a:pPr algn="ctr"/>
                <a:r>
                  <a:rPr lang="en-US" dirty="0" smtClean="0"/>
                  <a:t>Output will be </a:t>
                </a:r>
                <a:r>
                  <a:rPr lang="en-US" dirty="0" err="1" smtClean="0"/>
                  <a:t>indist</a:t>
                </a:r>
                <a:r>
                  <a:rPr lang="en-US" dirty="0" smtClean="0"/>
                  <a:t> by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PoK</a:t>
                </a:r>
                <a:endParaRPr lang="en-US" dirty="0"/>
              </a:p>
            </p:txBody>
          </p:sp>
        </mc:Choice>
        <mc:Fallback xmlns="">
          <p:sp>
            <p:nvSpPr>
              <p:cNvPr id="27" name="Snip Diagonal Corner 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028" y="2338173"/>
                <a:ext cx="3762260" cy="632253"/>
              </a:xfrm>
              <a:prstGeom prst="snip2DiagRect">
                <a:avLst/>
              </a:prstGeom>
              <a:blipFill rotWithShape="0">
                <a:blip r:embed="rId10"/>
                <a:stretch>
                  <a:fillRect t="-4673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3528304" y="5943600"/>
            <a:ext cx="1729496" cy="76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Com, </a:t>
            </a:r>
            <a:r>
              <a:rPr lang="en-US" dirty="0" err="1" smtClean="0"/>
              <a:t>PoK’s</a:t>
            </a:r>
            <a:r>
              <a:rPr lang="en-US" dirty="0" smtClean="0"/>
              <a:t> are interactive, size-hiding</a:t>
            </a:r>
          </a:p>
        </p:txBody>
      </p:sp>
      <p:pic>
        <p:nvPicPr>
          <p:cNvPr id="23" name="Picture 22" descr="j0436121.wm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9550" y="3312114"/>
            <a:ext cx="876500" cy="5381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77718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55"/>
    </mc:Choice>
    <mc:Fallback>
      <p:transition spd="slow" advTm="59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 bldLvl="2"/>
      <p:bldP spid="27" grpId="0" animBg="1"/>
      <p:bldP spid="2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7.7|14.5|21.7|22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3.7|0.7|11.1|4.7|12.1|0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3.8|13.8|5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6.3|49.1|7.3|2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2|0.2|0.2|0.4|0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0.2|0.3|0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2|0.2|0.2|0.4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4|27.8|39.4|59.2|8.3|2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2|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|0.3|0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|0.3|0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9487</TotalTime>
  <Words>2786</Words>
  <Application>Microsoft Office PowerPoint</Application>
  <PresentationFormat>On-screen Show (4:3)</PresentationFormat>
  <Paragraphs>528</Paragraphs>
  <Slides>33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Cambria Math</vt:lpstr>
      <vt:lpstr>Wingdings</vt:lpstr>
      <vt:lpstr>Office Theme</vt:lpstr>
      <vt:lpstr>Executable Proofs,  Input-Size Hiding Secure Computation and a New Ideal World</vt:lpstr>
      <vt:lpstr>Overview</vt:lpstr>
      <vt:lpstr>Hiding the input size</vt:lpstr>
      <vt:lpstr>Hiding the input size</vt:lpstr>
      <vt:lpstr>Hiding the Input Size: Our setting</vt:lpstr>
      <vt:lpstr>Malicious security: Real/Ideal model  [GMW87, GL90, MR91, B91, C00,…, LNO13]</vt:lpstr>
      <vt:lpstr>Size hiding in the malicious model</vt:lpstr>
      <vt:lpstr>Size hiding in the malicious model</vt:lpstr>
      <vt:lpstr>Size hiding in the malicious model</vt:lpstr>
      <vt:lpstr>Size hiding in the malicious model</vt:lpstr>
      <vt:lpstr>Size hiding in the malicious model</vt:lpstr>
      <vt:lpstr>Size hiding in the malicious model</vt:lpstr>
      <vt:lpstr>Size hiding in the malicious model</vt:lpstr>
      <vt:lpstr>Revisiting the ideal world</vt:lpstr>
      <vt:lpstr>Revisiting the ideal world</vt:lpstr>
      <vt:lpstr>Revisiting the ideal world</vt:lpstr>
      <vt:lpstr>Revisiting the ideal world</vt:lpstr>
      <vt:lpstr>Revisiting the ideal world</vt:lpstr>
      <vt:lpstr>Recap: the new definition</vt:lpstr>
      <vt:lpstr>The new definition: Discussion</vt:lpstr>
      <vt:lpstr>Back to Size-hiding</vt:lpstr>
      <vt:lpstr>Size Hiding Construction and Executable Proofs</vt:lpstr>
      <vt:lpstr>Overview</vt:lpstr>
      <vt:lpstr>Open directions</vt:lpstr>
      <vt:lpstr>Questions</vt:lpstr>
      <vt:lpstr>PowerPoint Presentation</vt:lpstr>
      <vt:lpstr>Our Construction (approx.)</vt:lpstr>
      <vt:lpstr>The new definition: Discussion</vt:lpstr>
      <vt:lpstr>Revisiting the ideal world</vt:lpstr>
      <vt:lpstr>Revisiting the ideal world</vt:lpstr>
      <vt:lpstr>The new definition: Discussion</vt:lpstr>
      <vt:lpstr>The new definition: Discussion</vt:lpstr>
      <vt:lpstr>The new definition: Discussion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Secure Database Commitments and Universal Arguments of Quasi Knowledge</dc:title>
  <dc:creator>Melissa Chase 2</dc:creator>
  <cp:lastModifiedBy>Melissa Chase</cp:lastModifiedBy>
  <cp:revision>182</cp:revision>
  <dcterms:created xsi:type="dcterms:W3CDTF">2012-08-20T04:15:19Z</dcterms:created>
  <dcterms:modified xsi:type="dcterms:W3CDTF">2015-04-29T06:38:38Z</dcterms:modified>
</cp:coreProperties>
</file>