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embeddings/Microsoft_Equation1.bin" ContentType="application/vnd.openxmlformats-officedocument.oleObject"/>
  <Override PartName="/ppt/notesSlides/notesSlide15.xml" ContentType="application/vnd.openxmlformats-officedocument.presentationml.notesSlide+xml"/>
  <Override PartName="/ppt/embeddings/Microsoft_Equation2.bin" ContentType="application/vnd.openxmlformats-officedocument.oleObject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embeddings/Microsoft_Equation3.bin" ContentType="application/vnd.openxmlformats-officedocument.oleObject"/>
  <Override PartName="/ppt/notesSlides/notesSlide20.xml" ContentType="application/vnd.openxmlformats-officedocument.presentationml.notesSlide+xml"/>
  <Override PartName="/ppt/embeddings/Microsoft_Equation4.bin" ContentType="application/vnd.openxmlformats-officedocument.oleObject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256" r:id="rId2"/>
    <p:sldId id="560" r:id="rId3"/>
    <p:sldId id="610" r:id="rId4"/>
    <p:sldId id="645" r:id="rId5"/>
    <p:sldId id="646" r:id="rId6"/>
    <p:sldId id="612" r:id="rId7"/>
    <p:sldId id="613" r:id="rId8"/>
    <p:sldId id="604" r:id="rId9"/>
    <p:sldId id="614" r:id="rId10"/>
    <p:sldId id="615" r:id="rId11"/>
    <p:sldId id="616" r:id="rId12"/>
    <p:sldId id="662" r:id="rId13"/>
    <p:sldId id="620" r:id="rId14"/>
    <p:sldId id="657" r:id="rId15"/>
    <p:sldId id="658" r:id="rId16"/>
    <p:sldId id="659" r:id="rId17"/>
    <p:sldId id="660" r:id="rId18"/>
    <p:sldId id="661" r:id="rId19"/>
    <p:sldId id="625" r:id="rId20"/>
    <p:sldId id="638" r:id="rId21"/>
    <p:sldId id="639" r:id="rId22"/>
    <p:sldId id="640" r:id="rId23"/>
    <p:sldId id="641" r:id="rId24"/>
    <p:sldId id="637" r:id="rId25"/>
    <p:sldId id="652" r:id="rId26"/>
    <p:sldId id="653" r:id="rId27"/>
    <p:sldId id="654" r:id="rId28"/>
    <p:sldId id="655" r:id="rId29"/>
    <p:sldId id="656" r:id="rId30"/>
    <p:sldId id="650" r:id="rId31"/>
    <p:sldId id="643" r:id="rId32"/>
    <p:sldId id="647" r:id="rId33"/>
    <p:sldId id="651" r:id="rId34"/>
  </p:sldIdLst>
  <p:sldSz cx="9144000" cy="6858000" type="screen4x3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29009E"/>
    <a:srgbClr val="FFFEA4"/>
    <a:srgbClr val="82B4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79" autoAdjust="0"/>
    <p:restoredTop sz="97257" autoAdjust="0"/>
  </p:normalViewPr>
  <p:slideViewPr>
    <p:cSldViewPr>
      <p:cViewPr>
        <p:scale>
          <a:sx n="72" d="100"/>
          <a:sy n="72" d="100"/>
        </p:scale>
        <p:origin x="-2032" y="-2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86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notesMaster" Target="notesMasters/notesMaster1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interSettings" Target="printerSettings/printerSettings1.bin"/><Relationship Id="rId38" Type="http://schemas.openxmlformats.org/officeDocument/2006/relationships/presProps" Target="presProps.xml"/><Relationship Id="rId39" Type="http://schemas.openxmlformats.org/officeDocument/2006/relationships/viewProps" Target="viewProps.xml"/><Relationship Id="rId40" Type="http://schemas.openxmlformats.org/officeDocument/2006/relationships/theme" Target="theme/theme1.xml"/><Relationship Id="rId41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9C9E13-FD82-412E-916F-30CFE6863CB3}" type="datetimeFigureOut">
              <a:rPr lang="en-US" smtClean="0"/>
              <a:t>24/04/15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07CA30-BCC0-41CC-BCB5-E3A8B79F25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3223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6189F9-1370-41C0-850E-FAAA172973AB}" type="datetimeFigureOut">
              <a:rPr lang="en-US" smtClean="0"/>
              <a:t>24/04/15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B8A067-C543-4852-A433-38F19CB580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1972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B8A067-C543-4852-A433-38F19CB580D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4294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baseline="0" dirty="0" smtClean="0"/>
              <a:t>Use different encoding function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Earlier work on different masking function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Our results</a:t>
            </a:r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r>
              <a:rPr lang="en-US" baseline="0" dirty="0" smtClean="0"/>
              <a:t>What is </a:t>
            </a:r>
            <a:r>
              <a:rPr lang="en-US" baseline="0" dirty="0" err="1" smtClean="0"/>
              <a:t>Enc</a:t>
            </a:r>
            <a:r>
              <a:rPr lang="en-US" baseline="0" dirty="0" smtClean="0"/>
              <a:t>? (</a:t>
            </a:r>
            <a:r>
              <a:rPr lang="en-US" baseline="0" dirty="0" err="1" smtClean="0"/>
              <a:t>x+r</a:t>
            </a:r>
            <a:r>
              <a:rPr lang="en-US" baseline="0" dirty="0" smtClean="0"/>
              <a:t>, r)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Can we generalize? Yes, n-</a:t>
            </a:r>
            <a:r>
              <a:rPr lang="en-US" baseline="0" dirty="0" err="1" smtClean="0"/>
              <a:t>th</a:t>
            </a:r>
            <a:r>
              <a:rPr lang="en-US" baseline="0" dirty="0" smtClean="0"/>
              <a:t> order security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Hardness increases with order n and with the masking function</a:t>
            </a:r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r>
              <a:rPr lang="en-US" baseline="0" dirty="0" smtClean="0"/>
              <a:t>Power analysis attacks against implementations of cryptographic algorithms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Masking countermeasure (first order, higher order)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Different masking function and MI analysis </a:t>
            </a:r>
            <a:r>
              <a:rPr lang="en-US" baseline="0" dirty="0" smtClean="0">
                <a:sym typeface="Wingdings"/>
              </a:rPr>
              <a:t> higher algebraic complexity (why not take a function that has constant HW?)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>
                <a:sym typeface="Wingdings"/>
              </a:rPr>
              <a:t>Results summary: New masking scheme with higher algebraic complexity, Secure against n-1 order attacks in probing </a:t>
            </a:r>
            <a:r>
              <a:rPr lang="en-US" baseline="0" dirty="0" err="1" smtClean="0">
                <a:sym typeface="Wingdings"/>
              </a:rPr>
              <a:t>model,Efficient</a:t>
            </a:r>
            <a:r>
              <a:rPr lang="en-US" baseline="0" dirty="0" smtClean="0">
                <a:sym typeface="Wingdings"/>
              </a:rPr>
              <a:t> implementation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>
                <a:sym typeface="Wingdings"/>
              </a:rPr>
              <a:t>Explain construction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>
                <a:sym typeface="Wingdings"/>
              </a:rPr>
              <a:t>Explain basic idea of proof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>
                <a:sym typeface="Wingdings"/>
              </a:rPr>
              <a:t>Explain MI analysis results, talk about choice of L1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>
                <a:sym typeface="Wingdings"/>
              </a:rPr>
              <a:t>Explain some details about the implementation, including the final </a:t>
            </a:r>
            <a:r>
              <a:rPr lang="en-US" baseline="0" dirty="0" err="1" smtClean="0">
                <a:sym typeface="Wingdings"/>
              </a:rPr>
              <a:t>comparision</a:t>
            </a:r>
            <a:r>
              <a:rPr lang="en-US" baseline="0" dirty="0" smtClean="0">
                <a:sym typeface="Wingdings"/>
              </a:rPr>
              <a:t> with earlier schemes</a:t>
            </a:r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B8A067-C543-4852-A433-38F19CB580D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7576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baseline="0" dirty="0" smtClean="0"/>
              <a:t>Use different encoding function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Earlier work on different masking function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Our results</a:t>
            </a:r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r>
              <a:rPr lang="en-US" baseline="0" dirty="0" smtClean="0"/>
              <a:t>What is </a:t>
            </a:r>
            <a:r>
              <a:rPr lang="en-US" baseline="0" dirty="0" err="1" smtClean="0"/>
              <a:t>Enc</a:t>
            </a:r>
            <a:r>
              <a:rPr lang="en-US" baseline="0" dirty="0" smtClean="0"/>
              <a:t>? (</a:t>
            </a:r>
            <a:r>
              <a:rPr lang="en-US" baseline="0" dirty="0" err="1" smtClean="0"/>
              <a:t>x+r</a:t>
            </a:r>
            <a:r>
              <a:rPr lang="en-US" baseline="0" dirty="0" smtClean="0"/>
              <a:t>, r)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Can we generalize? Yes, n-</a:t>
            </a:r>
            <a:r>
              <a:rPr lang="en-US" baseline="0" dirty="0" err="1" smtClean="0"/>
              <a:t>th</a:t>
            </a:r>
            <a:r>
              <a:rPr lang="en-US" baseline="0" dirty="0" smtClean="0"/>
              <a:t> order security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Hardness increases with order n and with the masking function</a:t>
            </a:r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r>
              <a:rPr lang="en-US" baseline="0" dirty="0" smtClean="0"/>
              <a:t>Power analysis attacks against implementations of cryptographic algorithms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Masking countermeasure (first order, higher order)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Different masking function and MI analysis </a:t>
            </a:r>
            <a:r>
              <a:rPr lang="en-US" baseline="0" dirty="0" smtClean="0">
                <a:sym typeface="Wingdings"/>
              </a:rPr>
              <a:t> higher algebraic complexity (why not take a function that has constant HW?)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>
                <a:sym typeface="Wingdings"/>
              </a:rPr>
              <a:t>Results summary: New masking scheme with higher algebraic complexity, Secure against n-1 order attacks in probing </a:t>
            </a:r>
            <a:r>
              <a:rPr lang="en-US" baseline="0" dirty="0" err="1" smtClean="0">
                <a:sym typeface="Wingdings"/>
              </a:rPr>
              <a:t>model,Efficient</a:t>
            </a:r>
            <a:r>
              <a:rPr lang="en-US" baseline="0" dirty="0" smtClean="0">
                <a:sym typeface="Wingdings"/>
              </a:rPr>
              <a:t> implementation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>
                <a:sym typeface="Wingdings"/>
              </a:rPr>
              <a:t>Explain construction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>
                <a:sym typeface="Wingdings"/>
              </a:rPr>
              <a:t>Explain basic idea of proof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>
                <a:sym typeface="Wingdings"/>
              </a:rPr>
              <a:t>Explain MI analysis results, talk about choice of L1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>
                <a:sym typeface="Wingdings"/>
              </a:rPr>
              <a:t>Explain some details about the implementation, including the final </a:t>
            </a:r>
            <a:r>
              <a:rPr lang="en-US" baseline="0" dirty="0" err="1" smtClean="0">
                <a:sym typeface="Wingdings"/>
              </a:rPr>
              <a:t>comparision</a:t>
            </a:r>
            <a:r>
              <a:rPr lang="en-US" baseline="0" dirty="0" smtClean="0">
                <a:sym typeface="Wingdings"/>
              </a:rPr>
              <a:t> with earlier schemes</a:t>
            </a:r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B8A067-C543-4852-A433-38F19CB580D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7576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baseline="0" dirty="0" smtClean="0"/>
              <a:t>Use different encoding function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Earlier work on different masking function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Our results</a:t>
            </a:r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r>
              <a:rPr lang="en-US" baseline="0" dirty="0" smtClean="0"/>
              <a:t>What is </a:t>
            </a:r>
            <a:r>
              <a:rPr lang="en-US" baseline="0" dirty="0" err="1" smtClean="0"/>
              <a:t>Enc</a:t>
            </a:r>
            <a:r>
              <a:rPr lang="en-US" baseline="0" dirty="0" smtClean="0"/>
              <a:t>? (</a:t>
            </a:r>
            <a:r>
              <a:rPr lang="en-US" baseline="0" dirty="0" err="1" smtClean="0"/>
              <a:t>x+r</a:t>
            </a:r>
            <a:r>
              <a:rPr lang="en-US" baseline="0" dirty="0" smtClean="0"/>
              <a:t>, r)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Can we generalize? Yes, n-</a:t>
            </a:r>
            <a:r>
              <a:rPr lang="en-US" baseline="0" dirty="0" err="1" smtClean="0"/>
              <a:t>th</a:t>
            </a:r>
            <a:r>
              <a:rPr lang="en-US" baseline="0" dirty="0" smtClean="0"/>
              <a:t> order security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Hardness increases with order n and with the masking function</a:t>
            </a:r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r>
              <a:rPr lang="en-US" baseline="0" dirty="0" smtClean="0"/>
              <a:t>Power analysis attacks against implementations of cryptographic algorithms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Masking countermeasure (first order, higher order)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Different masking function and MI analysis </a:t>
            </a:r>
            <a:r>
              <a:rPr lang="en-US" baseline="0" dirty="0" smtClean="0">
                <a:sym typeface="Wingdings"/>
              </a:rPr>
              <a:t> higher algebraic complexity (why not take a function that has constant HW?)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>
                <a:sym typeface="Wingdings"/>
              </a:rPr>
              <a:t>Results summary: New masking scheme with higher algebraic complexity, Secure against n-1 order attacks in probing </a:t>
            </a:r>
            <a:r>
              <a:rPr lang="en-US" baseline="0" dirty="0" err="1" smtClean="0">
                <a:sym typeface="Wingdings"/>
              </a:rPr>
              <a:t>model,Efficient</a:t>
            </a:r>
            <a:r>
              <a:rPr lang="en-US" baseline="0" dirty="0" smtClean="0">
                <a:sym typeface="Wingdings"/>
              </a:rPr>
              <a:t> implementation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>
                <a:sym typeface="Wingdings"/>
              </a:rPr>
              <a:t>Explain construction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>
                <a:sym typeface="Wingdings"/>
              </a:rPr>
              <a:t>Explain basic idea of proof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>
                <a:sym typeface="Wingdings"/>
              </a:rPr>
              <a:t>Explain MI analysis results, talk about choice of L1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>
                <a:sym typeface="Wingdings"/>
              </a:rPr>
              <a:t>Explain some details about the implementation, including the final </a:t>
            </a:r>
            <a:r>
              <a:rPr lang="en-US" baseline="0" dirty="0" err="1" smtClean="0">
                <a:sym typeface="Wingdings"/>
              </a:rPr>
              <a:t>comparision</a:t>
            </a:r>
            <a:r>
              <a:rPr lang="en-US" baseline="0" dirty="0" smtClean="0">
                <a:sym typeface="Wingdings"/>
              </a:rPr>
              <a:t> with earlier schemes</a:t>
            </a:r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B8A067-C543-4852-A433-38F19CB580D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7576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B8A067-C543-4852-A433-38F19CB580D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15464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B8A067-C543-4852-A433-38F19CB580D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15785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B8A067-C543-4852-A433-38F19CB580D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15785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B8A067-C543-4852-A433-38F19CB580D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15785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B8A067-C543-4852-A433-38F19CB580D9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15785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B8A067-C543-4852-A433-38F19CB580D9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15785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B8A067-C543-4852-A433-38F19CB580D9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1578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When</a:t>
            </a:r>
            <a:r>
              <a:rPr lang="en-US" baseline="0" dirty="0" smtClean="0"/>
              <a:t> we design cryptographic algorithms they are typically analyzed in the so-called black-box model. For instance, for an AES the adversary has access to the inputs and outputs but no access and knowledge about the secret key k.</a:t>
            </a:r>
          </a:p>
          <a:p>
            <a:r>
              <a:rPr lang="en-US" baseline="0" dirty="0" smtClean="0"/>
              <a:t>As we all know in practice implementations do not behave as black boxes. The adversary can obtain side-channel leakage and by this extract the bits of the secret key. For instance, in a simple power analysis an unprotected implementation may be broken by just looking at the power trace and reading the key bit-by-bit from the trace.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B8A067-C543-4852-A433-38F19CB580D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89128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B8A067-C543-4852-A433-38F19CB580D9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15785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B8A067-C543-4852-A433-38F19CB580D9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15785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B8A067-C543-4852-A433-38F19CB580D9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15785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B8A067-C543-4852-A433-38F19CB580D9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15785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baseline="0" dirty="0" smtClean="0"/>
              <a:t>What is </a:t>
            </a:r>
            <a:r>
              <a:rPr lang="en-US" baseline="0" dirty="0" err="1" smtClean="0"/>
              <a:t>Enc</a:t>
            </a:r>
            <a:r>
              <a:rPr lang="en-US" baseline="0" dirty="0" smtClean="0"/>
              <a:t>? (</a:t>
            </a:r>
            <a:r>
              <a:rPr lang="en-US" baseline="0" dirty="0" err="1" smtClean="0"/>
              <a:t>x+r</a:t>
            </a:r>
            <a:r>
              <a:rPr lang="en-US" baseline="0" dirty="0" smtClean="0"/>
              <a:t>, r)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Can we generalize? Yes, n-</a:t>
            </a:r>
            <a:r>
              <a:rPr lang="en-US" baseline="0" dirty="0" err="1" smtClean="0"/>
              <a:t>th</a:t>
            </a:r>
            <a:r>
              <a:rPr lang="en-US" baseline="0" dirty="0" smtClean="0"/>
              <a:t> order security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Hardness increases with order n and with the masking function</a:t>
            </a:r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r>
              <a:rPr lang="en-US" baseline="0" dirty="0" smtClean="0"/>
              <a:t>Power analysis attacks against implementations of cryptographic algorithms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Masking countermeasure (first order, higher order)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Different masking function and MI analysis </a:t>
            </a:r>
            <a:r>
              <a:rPr lang="en-US" baseline="0" dirty="0" smtClean="0">
                <a:sym typeface="Wingdings"/>
              </a:rPr>
              <a:t> higher algebraic complexity (why not take a function that has constant HW?)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>
                <a:sym typeface="Wingdings"/>
              </a:rPr>
              <a:t>Results summary: New masking scheme with higher algebraic complexity, Secure against n-1 order attacks in probing </a:t>
            </a:r>
            <a:r>
              <a:rPr lang="en-US" baseline="0" dirty="0" err="1" smtClean="0">
                <a:sym typeface="Wingdings"/>
              </a:rPr>
              <a:t>model,Efficient</a:t>
            </a:r>
            <a:r>
              <a:rPr lang="en-US" baseline="0" dirty="0" smtClean="0">
                <a:sym typeface="Wingdings"/>
              </a:rPr>
              <a:t> implementation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>
                <a:sym typeface="Wingdings"/>
              </a:rPr>
              <a:t>Explain construction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>
                <a:sym typeface="Wingdings"/>
              </a:rPr>
              <a:t>Explain basic idea of proof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>
                <a:sym typeface="Wingdings"/>
              </a:rPr>
              <a:t>Explain MI analysis results, talk about choice of L1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>
                <a:sym typeface="Wingdings"/>
              </a:rPr>
              <a:t>Explain some details about the implementation, including the final </a:t>
            </a:r>
            <a:r>
              <a:rPr lang="en-US" baseline="0" dirty="0" err="1" smtClean="0">
                <a:sym typeface="Wingdings"/>
              </a:rPr>
              <a:t>comparision</a:t>
            </a:r>
            <a:r>
              <a:rPr lang="en-US" baseline="0" dirty="0" smtClean="0">
                <a:sym typeface="Wingdings"/>
              </a:rPr>
              <a:t> with earlier schemes</a:t>
            </a:r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B8A067-C543-4852-A433-38F19CB580D9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75760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baseline="0" dirty="0" smtClean="0"/>
              <a:t>What is </a:t>
            </a:r>
            <a:r>
              <a:rPr lang="en-US" baseline="0" dirty="0" err="1" smtClean="0"/>
              <a:t>Enc</a:t>
            </a:r>
            <a:r>
              <a:rPr lang="en-US" baseline="0" dirty="0" smtClean="0"/>
              <a:t>? (</a:t>
            </a:r>
            <a:r>
              <a:rPr lang="en-US" baseline="0" dirty="0" err="1" smtClean="0"/>
              <a:t>x+r</a:t>
            </a:r>
            <a:r>
              <a:rPr lang="en-US" baseline="0" dirty="0" smtClean="0"/>
              <a:t>, r)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Can we generalize? Yes, n-</a:t>
            </a:r>
            <a:r>
              <a:rPr lang="en-US" baseline="0" dirty="0" err="1" smtClean="0"/>
              <a:t>th</a:t>
            </a:r>
            <a:r>
              <a:rPr lang="en-US" baseline="0" dirty="0" smtClean="0"/>
              <a:t> order security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Hardness increases with order n and with the masking function</a:t>
            </a:r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r>
              <a:rPr lang="en-US" baseline="0" dirty="0" smtClean="0"/>
              <a:t>Power analysis attacks against implementations of cryptographic algorithms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Masking countermeasure (first order, higher order)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Different masking function and MI analysis </a:t>
            </a:r>
            <a:r>
              <a:rPr lang="en-US" baseline="0" dirty="0" smtClean="0">
                <a:sym typeface="Wingdings"/>
              </a:rPr>
              <a:t> higher algebraic complexity (why not take a function that has constant HW?)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>
                <a:sym typeface="Wingdings"/>
              </a:rPr>
              <a:t>Results summary: New masking scheme with higher algebraic complexity, Secure against n-1 order attacks in probing </a:t>
            </a:r>
            <a:r>
              <a:rPr lang="en-US" baseline="0" dirty="0" err="1" smtClean="0">
                <a:sym typeface="Wingdings"/>
              </a:rPr>
              <a:t>model,Efficient</a:t>
            </a:r>
            <a:r>
              <a:rPr lang="en-US" baseline="0" dirty="0" smtClean="0">
                <a:sym typeface="Wingdings"/>
              </a:rPr>
              <a:t> implementation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>
                <a:sym typeface="Wingdings"/>
              </a:rPr>
              <a:t>Explain construction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>
                <a:sym typeface="Wingdings"/>
              </a:rPr>
              <a:t>Explain basic idea of proof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>
                <a:sym typeface="Wingdings"/>
              </a:rPr>
              <a:t>Explain MI analysis results, talk about choice of L1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>
                <a:sym typeface="Wingdings"/>
              </a:rPr>
              <a:t>Explain some details about the implementation, including the final </a:t>
            </a:r>
            <a:r>
              <a:rPr lang="en-US" baseline="0" dirty="0" err="1" smtClean="0">
                <a:sym typeface="Wingdings"/>
              </a:rPr>
              <a:t>comparision</a:t>
            </a:r>
            <a:r>
              <a:rPr lang="en-US" baseline="0" dirty="0" smtClean="0">
                <a:sym typeface="Wingdings"/>
              </a:rPr>
              <a:t> with earlier schemes</a:t>
            </a:r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B8A067-C543-4852-A433-38F19CB580D9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75760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r>
              <a:rPr lang="en-US" baseline="0" dirty="0" smtClean="0"/>
              <a:t>What is </a:t>
            </a:r>
            <a:r>
              <a:rPr lang="en-US" baseline="0" dirty="0" err="1" smtClean="0"/>
              <a:t>Enc</a:t>
            </a:r>
            <a:r>
              <a:rPr lang="en-US" baseline="0" dirty="0" smtClean="0"/>
              <a:t>? (</a:t>
            </a:r>
            <a:r>
              <a:rPr lang="en-US" baseline="0" dirty="0" err="1" smtClean="0"/>
              <a:t>x+r</a:t>
            </a:r>
            <a:r>
              <a:rPr lang="en-US" baseline="0" dirty="0" smtClean="0"/>
              <a:t>, r)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Can we generalize? Yes, n-</a:t>
            </a:r>
            <a:r>
              <a:rPr lang="en-US" baseline="0" dirty="0" err="1" smtClean="0"/>
              <a:t>th</a:t>
            </a:r>
            <a:r>
              <a:rPr lang="en-US" baseline="0" dirty="0" smtClean="0"/>
              <a:t> order security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Hardness increases with order n and with the masking function</a:t>
            </a:r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r>
              <a:rPr lang="en-US" baseline="0" dirty="0" smtClean="0"/>
              <a:t>Power analysis attacks against implementations of cryptographic algorithms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Masking countermeasure (first order, higher order)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Different masking function and MI analysis </a:t>
            </a:r>
            <a:r>
              <a:rPr lang="en-US" baseline="0" dirty="0" smtClean="0">
                <a:sym typeface="Wingdings"/>
              </a:rPr>
              <a:t> higher algebraic complexity (why not take a function that has constant HW?)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>
                <a:sym typeface="Wingdings"/>
              </a:rPr>
              <a:t>Results summary: New masking scheme with higher algebraic complexity, Secure against n-1 order attacks in probing </a:t>
            </a:r>
            <a:r>
              <a:rPr lang="en-US" baseline="0" dirty="0" err="1" smtClean="0">
                <a:sym typeface="Wingdings"/>
              </a:rPr>
              <a:t>model,Efficient</a:t>
            </a:r>
            <a:r>
              <a:rPr lang="en-US" baseline="0" dirty="0" smtClean="0">
                <a:sym typeface="Wingdings"/>
              </a:rPr>
              <a:t> implementation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>
                <a:sym typeface="Wingdings"/>
              </a:rPr>
              <a:t>Explain construction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>
                <a:sym typeface="Wingdings"/>
              </a:rPr>
              <a:t>Explain basic idea of proof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>
                <a:sym typeface="Wingdings"/>
              </a:rPr>
              <a:t>Explain MI analysis results, talk about choice of L1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>
                <a:sym typeface="Wingdings"/>
              </a:rPr>
              <a:t>Explain some details about the implementation, including the final </a:t>
            </a:r>
            <a:r>
              <a:rPr lang="en-US" baseline="0" dirty="0" err="1" smtClean="0">
                <a:sym typeface="Wingdings"/>
              </a:rPr>
              <a:t>comparision</a:t>
            </a:r>
            <a:r>
              <a:rPr lang="en-US" baseline="0" dirty="0" smtClean="0">
                <a:sym typeface="Wingdings"/>
              </a:rPr>
              <a:t> with earlier schemes</a:t>
            </a:r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B8A067-C543-4852-A433-38F19CB580D9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75760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r>
              <a:rPr lang="en-US" baseline="0" dirty="0" smtClean="0"/>
              <a:t>What is </a:t>
            </a:r>
            <a:r>
              <a:rPr lang="en-US" baseline="0" dirty="0" err="1" smtClean="0"/>
              <a:t>Enc</a:t>
            </a:r>
            <a:r>
              <a:rPr lang="en-US" baseline="0" dirty="0" smtClean="0"/>
              <a:t>? (</a:t>
            </a:r>
            <a:r>
              <a:rPr lang="en-US" baseline="0" dirty="0" err="1" smtClean="0"/>
              <a:t>x+r</a:t>
            </a:r>
            <a:r>
              <a:rPr lang="en-US" baseline="0" dirty="0" smtClean="0"/>
              <a:t>, r)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Can we generalize? Yes, n-</a:t>
            </a:r>
            <a:r>
              <a:rPr lang="en-US" baseline="0" dirty="0" err="1" smtClean="0"/>
              <a:t>th</a:t>
            </a:r>
            <a:r>
              <a:rPr lang="en-US" baseline="0" dirty="0" smtClean="0"/>
              <a:t> order security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Hardness increases with order n and with the masking function</a:t>
            </a:r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r>
              <a:rPr lang="en-US" baseline="0" dirty="0" smtClean="0"/>
              <a:t>Power analysis attacks against implementations of cryptographic algorithms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Masking countermeasure (first order, higher order)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Different masking function and MI analysis </a:t>
            </a:r>
            <a:r>
              <a:rPr lang="en-US" baseline="0" dirty="0" smtClean="0">
                <a:sym typeface="Wingdings"/>
              </a:rPr>
              <a:t> higher algebraic complexity (why not take a function that has constant HW?)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>
                <a:sym typeface="Wingdings"/>
              </a:rPr>
              <a:t>Results summary: New masking scheme with higher algebraic complexity, Secure against n-1 order attacks in probing </a:t>
            </a:r>
            <a:r>
              <a:rPr lang="en-US" baseline="0" dirty="0" err="1" smtClean="0">
                <a:sym typeface="Wingdings"/>
              </a:rPr>
              <a:t>model,Efficient</a:t>
            </a:r>
            <a:r>
              <a:rPr lang="en-US" baseline="0" dirty="0" smtClean="0">
                <a:sym typeface="Wingdings"/>
              </a:rPr>
              <a:t> implementation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>
                <a:sym typeface="Wingdings"/>
              </a:rPr>
              <a:t>Explain construction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>
                <a:sym typeface="Wingdings"/>
              </a:rPr>
              <a:t>Explain basic idea of proof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>
                <a:sym typeface="Wingdings"/>
              </a:rPr>
              <a:t>Explain MI analysis results, talk about choice of L1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>
                <a:sym typeface="Wingdings"/>
              </a:rPr>
              <a:t>Explain some details about the implementation, including the final </a:t>
            </a:r>
            <a:r>
              <a:rPr lang="en-US" baseline="0" dirty="0" err="1" smtClean="0">
                <a:sym typeface="Wingdings"/>
              </a:rPr>
              <a:t>comparision</a:t>
            </a:r>
            <a:r>
              <a:rPr lang="en-US" baseline="0" dirty="0" smtClean="0">
                <a:sym typeface="Wingdings"/>
              </a:rPr>
              <a:t> with earlier schemes</a:t>
            </a:r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B8A067-C543-4852-A433-38F19CB580D9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7576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baseline="0" dirty="0" smtClean="0"/>
              <a:t>What is </a:t>
            </a:r>
            <a:r>
              <a:rPr lang="en-US" baseline="0" dirty="0" err="1" smtClean="0"/>
              <a:t>Enc</a:t>
            </a:r>
            <a:r>
              <a:rPr lang="en-US" baseline="0" dirty="0" smtClean="0"/>
              <a:t>? (</a:t>
            </a:r>
            <a:r>
              <a:rPr lang="en-US" baseline="0" dirty="0" err="1" smtClean="0"/>
              <a:t>x+r</a:t>
            </a:r>
            <a:r>
              <a:rPr lang="en-US" baseline="0" dirty="0" smtClean="0"/>
              <a:t>, r)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Can we generalize? Yes, n-</a:t>
            </a:r>
            <a:r>
              <a:rPr lang="en-US" baseline="0" dirty="0" err="1" smtClean="0"/>
              <a:t>th</a:t>
            </a:r>
            <a:r>
              <a:rPr lang="en-US" baseline="0" dirty="0" smtClean="0"/>
              <a:t> order security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Hardness increases with order n and with the masking function</a:t>
            </a:r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r>
              <a:rPr lang="en-US" baseline="0" dirty="0" smtClean="0"/>
              <a:t>Power analysis attacks against implementations of cryptographic algorithms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Masking countermeasure (first order, higher order)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Different masking function and MI analysis </a:t>
            </a:r>
            <a:r>
              <a:rPr lang="en-US" baseline="0" dirty="0" smtClean="0">
                <a:sym typeface="Wingdings"/>
              </a:rPr>
              <a:t> higher algebraic complexity (why not take a function that has constant HW?)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>
                <a:sym typeface="Wingdings"/>
              </a:rPr>
              <a:t>Results summary: New masking scheme with higher algebraic complexity, Secure against n-1 order attacks in probing </a:t>
            </a:r>
            <a:r>
              <a:rPr lang="en-US" baseline="0" dirty="0" err="1" smtClean="0">
                <a:sym typeface="Wingdings"/>
              </a:rPr>
              <a:t>model,Efficient</a:t>
            </a:r>
            <a:r>
              <a:rPr lang="en-US" baseline="0" dirty="0" smtClean="0">
                <a:sym typeface="Wingdings"/>
              </a:rPr>
              <a:t> implementation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>
                <a:sym typeface="Wingdings"/>
              </a:rPr>
              <a:t>Explain construction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>
                <a:sym typeface="Wingdings"/>
              </a:rPr>
              <a:t>Explain basic idea of proof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>
                <a:sym typeface="Wingdings"/>
              </a:rPr>
              <a:t>Explain MI analysis results, talk about choice of L1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>
                <a:sym typeface="Wingdings"/>
              </a:rPr>
              <a:t>Explain some details about the implementation, including the final </a:t>
            </a:r>
            <a:r>
              <a:rPr lang="en-US" baseline="0" dirty="0" err="1" smtClean="0">
                <a:sym typeface="Wingdings"/>
              </a:rPr>
              <a:t>comparision</a:t>
            </a:r>
            <a:r>
              <a:rPr lang="en-US" baseline="0" dirty="0" smtClean="0">
                <a:sym typeface="Wingdings"/>
              </a:rPr>
              <a:t> with earlier schemes</a:t>
            </a:r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B8A067-C543-4852-A433-38F19CB580D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7576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baseline="0" dirty="0" smtClean="0"/>
              <a:t>What is </a:t>
            </a:r>
            <a:r>
              <a:rPr lang="en-US" baseline="0" dirty="0" err="1" smtClean="0"/>
              <a:t>Enc</a:t>
            </a:r>
            <a:r>
              <a:rPr lang="en-US" baseline="0" dirty="0" smtClean="0"/>
              <a:t>? (</a:t>
            </a:r>
            <a:r>
              <a:rPr lang="en-US" baseline="0" dirty="0" err="1" smtClean="0"/>
              <a:t>x+r</a:t>
            </a:r>
            <a:r>
              <a:rPr lang="en-US" baseline="0" dirty="0" smtClean="0"/>
              <a:t>, r)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Can we generalize? Yes, n-</a:t>
            </a:r>
            <a:r>
              <a:rPr lang="en-US" baseline="0" dirty="0" err="1" smtClean="0"/>
              <a:t>th</a:t>
            </a:r>
            <a:r>
              <a:rPr lang="en-US" baseline="0" dirty="0" smtClean="0"/>
              <a:t> order security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Hardness increases with order n and with the masking function</a:t>
            </a:r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r>
              <a:rPr lang="en-US" baseline="0" dirty="0" smtClean="0"/>
              <a:t>Power analysis attacks against implementations of cryptographic algorithms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Masking countermeasure (first order, higher order)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Different masking function and MI analysis </a:t>
            </a:r>
            <a:r>
              <a:rPr lang="en-US" baseline="0" dirty="0" smtClean="0">
                <a:sym typeface="Wingdings"/>
              </a:rPr>
              <a:t> higher algebraic complexity (why not take a function that has constant HW?)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>
                <a:sym typeface="Wingdings"/>
              </a:rPr>
              <a:t>Results summary: New masking scheme with higher algebraic complexity, Secure against n-1 order attacks in probing </a:t>
            </a:r>
            <a:r>
              <a:rPr lang="en-US" baseline="0" dirty="0" err="1" smtClean="0">
                <a:sym typeface="Wingdings"/>
              </a:rPr>
              <a:t>model,Efficient</a:t>
            </a:r>
            <a:r>
              <a:rPr lang="en-US" baseline="0" dirty="0" smtClean="0">
                <a:sym typeface="Wingdings"/>
              </a:rPr>
              <a:t> implementation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>
                <a:sym typeface="Wingdings"/>
              </a:rPr>
              <a:t>Explain construction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>
                <a:sym typeface="Wingdings"/>
              </a:rPr>
              <a:t>Explain basic idea of proof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>
                <a:sym typeface="Wingdings"/>
              </a:rPr>
              <a:t>Explain MI analysis results, talk about choice of L1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>
                <a:sym typeface="Wingdings"/>
              </a:rPr>
              <a:t>Explain some details about the implementation, including the final </a:t>
            </a:r>
            <a:r>
              <a:rPr lang="en-US" baseline="0" dirty="0" err="1" smtClean="0">
                <a:sym typeface="Wingdings"/>
              </a:rPr>
              <a:t>comparision</a:t>
            </a:r>
            <a:r>
              <a:rPr lang="en-US" baseline="0" dirty="0" smtClean="0">
                <a:sym typeface="Wingdings"/>
              </a:rPr>
              <a:t> with earlier schemes</a:t>
            </a:r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B8A067-C543-4852-A433-38F19CB580D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7576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baseline="0" dirty="0" smtClean="0"/>
              <a:t>What is </a:t>
            </a:r>
            <a:r>
              <a:rPr lang="en-US" baseline="0" dirty="0" err="1" smtClean="0"/>
              <a:t>Enc</a:t>
            </a:r>
            <a:r>
              <a:rPr lang="en-US" baseline="0" dirty="0" smtClean="0"/>
              <a:t>? (</a:t>
            </a:r>
            <a:r>
              <a:rPr lang="en-US" baseline="0" dirty="0" err="1" smtClean="0"/>
              <a:t>x+r</a:t>
            </a:r>
            <a:r>
              <a:rPr lang="en-US" baseline="0" dirty="0" smtClean="0"/>
              <a:t>, r)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Can we generalize? Yes, n-</a:t>
            </a:r>
            <a:r>
              <a:rPr lang="en-US" baseline="0" dirty="0" err="1" smtClean="0"/>
              <a:t>th</a:t>
            </a:r>
            <a:r>
              <a:rPr lang="en-US" baseline="0" dirty="0" smtClean="0"/>
              <a:t> order security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Hardness increases with order n and with the masking function</a:t>
            </a:r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r>
              <a:rPr lang="en-US" baseline="0" dirty="0" smtClean="0"/>
              <a:t>Power analysis attacks against implementations of cryptographic algorithms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Masking countermeasure (first order, higher order)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Different masking function and MI analysis </a:t>
            </a:r>
            <a:r>
              <a:rPr lang="en-US" baseline="0" dirty="0" smtClean="0">
                <a:sym typeface="Wingdings"/>
              </a:rPr>
              <a:t> higher algebraic complexity (why not take a function that has constant HW?)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>
                <a:sym typeface="Wingdings"/>
              </a:rPr>
              <a:t>Results summary: New masking scheme with higher algebraic complexity, Secure against n-1 order attacks in probing </a:t>
            </a:r>
            <a:r>
              <a:rPr lang="en-US" baseline="0" dirty="0" err="1" smtClean="0">
                <a:sym typeface="Wingdings"/>
              </a:rPr>
              <a:t>model,Efficient</a:t>
            </a:r>
            <a:r>
              <a:rPr lang="en-US" baseline="0" dirty="0" smtClean="0">
                <a:sym typeface="Wingdings"/>
              </a:rPr>
              <a:t> implementation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>
                <a:sym typeface="Wingdings"/>
              </a:rPr>
              <a:t>Explain construction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>
                <a:sym typeface="Wingdings"/>
              </a:rPr>
              <a:t>Explain basic idea of proof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>
                <a:sym typeface="Wingdings"/>
              </a:rPr>
              <a:t>Explain MI analysis results, talk about choice of L1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>
                <a:sym typeface="Wingdings"/>
              </a:rPr>
              <a:t>Explain some details about the implementation, including the final </a:t>
            </a:r>
            <a:r>
              <a:rPr lang="en-US" baseline="0" dirty="0" err="1" smtClean="0">
                <a:sym typeface="Wingdings"/>
              </a:rPr>
              <a:t>comparision</a:t>
            </a:r>
            <a:r>
              <a:rPr lang="en-US" baseline="0" dirty="0" smtClean="0">
                <a:sym typeface="Wingdings"/>
              </a:rPr>
              <a:t> with earlier schemes</a:t>
            </a:r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B8A067-C543-4852-A433-38F19CB580D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7576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baseline="0" dirty="0" smtClean="0"/>
              <a:t>Use different encoding function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Earlier work on different masking function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Our results</a:t>
            </a:r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r>
              <a:rPr lang="en-US" baseline="0" dirty="0" smtClean="0"/>
              <a:t>What is </a:t>
            </a:r>
            <a:r>
              <a:rPr lang="en-US" baseline="0" dirty="0" err="1" smtClean="0"/>
              <a:t>Enc</a:t>
            </a:r>
            <a:r>
              <a:rPr lang="en-US" baseline="0" dirty="0" smtClean="0"/>
              <a:t>? (</a:t>
            </a:r>
            <a:r>
              <a:rPr lang="en-US" baseline="0" dirty="0" err="1" smtClean="0"/>
              <a:t>x+r</a:t>
            </a:r>
            <a:r>
              <a:rPr lang="en-US" baseline="0" dirty="0" smtClean="0"/>
              <a:t>, r)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Can we generalize? Yes, n-</a:t>
            </a:r>
            <a:r>
              <a:rPr lang="en-US" baseline="0" dirty="0" err="1" smtClean="0"/>
              <a:t>th</a:t>
            </a:r>
            <a:r>
              <a:rPr lang="en-US" baseline="0" dirty="0" smtClean="0"/>
              <a:t> order security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Hardness increases with order n and with the masking function</a:t>
            </a:r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r>
              <a:rPr lang="en-US" baseline="0" dirty="0" smtClean="0"/>
              <a:t>Power analysis attacks against implementations of cryptographic algorithms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Masking countermeasure (first order, higher order)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Different masking function and MI analysis </a:t>
            </a:r>
            <a:r>
              <a:rPr lang="en-US" baseline="0" dirty="0" smtClean="0">
                <a:sym typeface="Wingdings"/>
              </a:rPr>
              <a:t> higher algebraic complexity (why not take a function that has constant HW?)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>
                <a:sym typeface="Wingdings"/>
              </a:rPr>
              <a:t>Results summary: New masking scheme with higher algebraic complexity, Secure against n-1 order attacks in probing </a:t>
            </a:r>
            <a:r>
              <a:rPr lang="en-US" baseline="0" dirty="0" err="1" smtClean="0">
                <a:sym typeface="Wingdings"/>
              </a:rPr>
              <a:t>model,Efficient</a:t>
            </a:r>
            <a:r>
              <a:rPr lang="en-US" baseline="0" dirty="0" smtClean="0">
                <a:sym typeface="Wingdings"/>
              </a:rPr>
              <a:t> implementation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>
                <a:sym typeface="Wingdings"/>
              </a:rPr>
              <a:t>Explain construction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>
                <a:sym typeface="Wingdings"/>
              </a:rPr>
              <a:t>Explain basic idea of proof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>
                <a:sym typeface="Wingdings"/>
              </a:rPr>
              <a:t>Explain MI analysis results, talk about choice of L1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>
                <a:sym typeface="Wingdings"/>
              </a:rPr>
              <a:t>Explain some details about the implementation, including the final </a:t>
            </a:r>
            <a:r>
              <a:rPr lang="en-US" baseline="0" dirty="0" err="1" smtClean="0">
                <a:sym typeface="Wingdings"/>
              </a:rPr>
              <a:t>comparision</a:t>
            </a:r>
            <a:r>
              <a:rPr lang="en-US" baseline="0" dirty="0" smtClean="0">
                <a:sym typeface="Wingdings"/>
              </a:rPr>
              <a:t> with earlier schemes</a:t>
            </a:r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B8A067-C543-4852-A433-38F19CB580D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7576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baseline="0" dirty="0" smtClean="0"/>
              <a:t>Use different encoding function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Earlier work on different masking function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Our results</a:t>
            </a:r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r>
              <a:rPr lang="en-US" baseline="0" dirty="0" smtClean="0"/>
              <a:t>What is </a:t>
            </a:r>
            <a:r>
              <a:rPr lang="en-US" baseline="0" dirty="0" err="1" smtClean="0"/>
              <a:t>Enc</a:t>
            </a:r>
            <a:r>
              <a:rPr lang="en-US" baseline="0" dirty="0" smtClean="0"/>
              <a:t>? (</a:t>
            </a:r>
            <a:r>
              <a:rPr lang="en-US" baseline="0" dirty="0" err="1" smtClean="0"/>
              <a:t>x+r</a:t>
            </a:r>
            <a:r>
              <a:rPr lang="en-US" baseline="0" dirty="0" smtClean="0"/>
              <a:t>, r)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Can we generalize? Yes, n-</a:t>
            </a:r>
            <a:r>
              <a:rPr lang="en-US" baseline="0" dirty="0" err="1" smtClean="0"/>
              <a:t>th</a:t>
            </a:r>
            <a:r>
              <a:rPr lang="en-US" baseline="0" dirty="0" smtClean="0"/>
              <a:t> order security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Hardness increases with order n and with the masking function</a:t>
            </a:r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r>
              <a:rPr lang="en-US" baseline="0" dirty="0" smtClean="0"/>
              <a:t>Power analysis attacks against implementations of cryptographic algorithms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Masking countermeasure (first order, higher order)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Different masking function and MI analysis </a:t>
            </a:r>
            <a:r>
              <a:rPr lang="en-US" baseline="0" dirty="0" smtClean="0">
                <a:sym typeface="Wingdings"/>
              </a:rPr>
              <a:t> higher algebraic complexity (why not take a function that has constant HW?)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>
                <a:sym typeface="Wingdings"/>
              </a:rPr>
              <a:t>Results summary: New masking scheme with higher algebraic complexity, Secure against n-1 order attacks in probing </a:t>
            </a:r>
            <a:r>
              <a:rPr lang="en-US" baseline="0" dirty="0" err="1" smtClean="0">
                <a:sym typeface="Wingdings"/>
              </a:rPr>
              <a:t>model,Efficient</a:t>
            </a:r>
            <a:r>
              <a:rPr lang="en-US" baseline="0" dirty="0" smtClean="0">
                <a:sym typeface="Wingdings"/>
              </a:rPr>
              <a:t> implementation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>
                <a:sym typeface="Wingdings"/>
              </a:rPr>
              <a:t>Explain construction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>
                <a:sym typeface="Wingdings"/>
              </a:rPr>
              <a:t>Explain basic idea of proof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>
                <a:sym typeface="Wingdings"/>
              </a:rPr>
              <a:t>Explain MI analysis results, talk about choice of L1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>
                <a:sym typeface="Wingdings"/>
              </a:rPr>
              <a:t>Explain some details about the implementation, including the final </a:t>
            </a:r>
            <a:r>
              <a:rPr lang="en-US" baseline="0" dirty="0" err="1" smtClean="0">
                <a:sym typeface="Wingdings"/>
              </a:rPr>
              <a:t>comparision</a:t>
            </a:r>
            <a:r>
              <a:rPr lang="en-US" baseline="0" dirty="0" smtClean="0">
                <a:sym typeface="Wingdings"/>
              </a:rPr>
              <a:t> with earlier schemes</a:t>
            </a:r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B8A067-C543-4852-A433-38F19CB580D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7576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r>
              <a:rPr lang="en-US" baseline="0" dirty="0" smtClean="0"/>
              <a:t>What is </a:t>
            </a:r>
            <a:r>
              <a:rPr lang="en-US" baseline="0" dirty="0" err="1" smtClean="0"/>
              <a:t>Enc</a:t>
            </a:r>
            <a:r>
              <a:rPr lang="en-US" baseline="0" dirty="0" smtClean="0"/>
              <a:t>? (</a:t>
            </a:r>
            <a:r>
              <a:rPr lang="en-US" baseline="0" dirty="0" err="1" smtClean="0"/>
              <a:t>x+r</a:t>
            </a:r>
            <a:r>
              <a:rPr lang="en-US" baseline="0" dirty="0" smtClean="0"/>
              <a:t>, r)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Can we generalize? Yes, n-</a:t>
            </a:r>
            <a:r>
              <a:rPr lang="en-US" baseline="0" dirty="0" err="1" smtClean="0"/>
              <a:t>th</a:t>
            </a:r>
            <a:r>
              <a:rPr lang="en-US" baseline="0" dirty="0" smtClean="0"/>
              <a:t> order security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Hardness increases with order n and with the masking function</a:t>
            </a:r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r>
              <a:rPr lang="en-US" baseline="0" dirty="0" smtClean="0"/>
              <a:t>Power analysis attacks against implementations of cryptographic algorithms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Masking countermeasure (first order, higher order)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Different masking function and MI analysis </a:t>
            </a:r>
            <a:r>
              <a:rPr lang="en-US" baseline="0" dirty="0" smtClean="0">
                <a:sym typeface="Wingdings"/>
              </a:rPr>
              <a:t> higher algebraic complexity (why not take a function that has constant HW?)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>
                <a:sym typeface="Wingdings"/>
              </a:rPr>
              <a:t>Results summary: New masking scheme with higher algebraic complexity, Secure against n-1 order attacks in probing </a:t>
            </a:r>
            <a:r>
              <a:rPr lang="en-US" baseline="0" dirty="0" err="1" smtClean="0">
                <a:sym typeface="Wingdings"/>
              </a:rPr>
              <a:t>model,Efficient</a:t>
            </a:r>
            <a:r>
              <a:rPr lang="en-US" baseline="0" dirty="0" smtClean="0">
                <a:sym typeface="Wingdings"/>
              </a:rPr>
              <a:t> implementation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>
                <a:sym typeface="Wingdings"/>
              </a:rPr>
              <a:t>Explain construction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>
                <a:sym typeface="Wingdings"/>
              </a:rPr>
              <a:t>Explain basic idea of proof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>
                <a:sym typeface="Wingdings"/>
              </a:rPr>
              <a:t>Explain MI analysis results, talk about choice of L1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>
                <a:sym typeface="Wingdings"/>
              </a:rPr>
              <a:t>Explain some details about the implementation, including the final </a:t>
            </a:r>
            <a:r>
              <a:rPr lang="en-US" baseline="0" dirty="0" err="1" smtClean="0">
                <a:sym typeface="Wingdings"/>
              </a:rPr>
              <a:t>comparision</a:t>
            </a:r>
            <a:r>
              <a:rPr lang="en-US" baseline="0" dirty="0" smtClean="0">
                <a:sym typeface="Wingdings"/>
              </a:rPr>
              <a:t> with earlier schemes</a:t>
            </a:r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B8A067-C543-4852-A433-38F19CB580D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7576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baseline="0" dirty="0" smtClean="0"/>
              <a:t>Use different encoding function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Earlier work on different masking function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Our results</a:t>
            </a:r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r>
              <a:rPr lang="en-US" baseline="0" dirty="0" smtClean="0"/>
              <a:t>What is </a:t>
            </a:r>
            <a:r>
              <a:rPr lang="en-US" baseline="0" dirty="0" err="1" smtClean="0"/>
              <a:t>Enc</a:t>
            </a:r>
            <a:r>
              <a:rPr lang="en-US" baseline="0" dirty="0" smtClean="0"/>
              <a:t>? (</a:t>
            </a:r>
            <a:r>
              <a:rPr lang="en-US" baseline="0" dirty="0" err="1" smtClean="0"/>
              <a:t>x+r</a:t>
            </a:r>
            <a:r>
              <a:rPr lang="en-US" baseline="0" dirty="0" smtClean="0"/>
              <a:t>, r)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Can we generalize? Yes, n-</a:t>
            </a:r>
            <a:r>
              <a:rPr lang="en-US" baseline="0" dirty="0" err="1" smtClean="0"/>
              <a:t>th</a:t>
            </a:r>
            <a:r>
              <a:rPr lang="en-US" baseline="0" dirty="0" smtClean="0"/>
              <a:t> order security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Hardness increases with order n and with the masking function</a:t>
            </a:r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r>
              <a:rPr lang="en-US" baseline="0" dirty="0" smtClean="0"/>
              <a:t>Power analysis attacks against implementations of cryptographic algorithms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Masking countermeasure (first order, higher order)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Different masking function and MI analysis </a:t>
            </a:r>
            <a:r>
              <a:rPr lang="en-US" baseline="0" dirty="0" smtClean="0">
                <a:sym typeface="Wingdings"/>
              </a:rPr>
              <a:t> higher algebraic complexity (why not take a function that has constant HW?)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>
                <a:sym typeface="Wingdings"/>
              </a:rPr>
              <a:t>Results summary: New masking scheme with higher algebraic complexity, Secure against n-1 order attacks in probing </a:t>
            </a:r>
            <a:r>
              <a:rPr lang="en-US" baseline="0" dirty="0" err="1" smtClean="0">
                <a:sym typeface="Wingdings"/>
              </a:rPr>
              <a:t>model,Efficient</a:t>
            </a:r>
            <a:r>
              <a:rPr lang="en-US" baseline="0" dirty="0" smtClean="0">
                <a:sym typeface="Wingdings"/>
              </a:rPr>
              <a:t> implementation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>
                <a:sym typeface="Wingdings"/>
              </a:rPr>
              <a:t>Explain construction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>
                <a:sym typeface="Wingdings"/>
              </a:rPr>
              <a:t>Explain basic idea of proof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>
                <a:sym typeface="Wingdings"/>
              </a:rPr>
              <a:t>Explain MI analysis results, talk about choice of L1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>
                <a:sym typeface="Wingdings"/>
              </a:rPr>
              <a:t>Explain some details about the implementation, including the final </a:t>
            </a:r>
            <a:r>
              <a:rPr lang="en-US" baseline="0" dirty="0" err="1" smtClean="0">
                <a:sym typeface="Wingdings"/>
              </a:rPr>
              <a:t>comparision</a:t>
            </a:r>
            <a:r>
              <a:rPr lang="en-US" baseline="0" dirty="0" smtClean="0">
                <a:sym typeface="Wingdings"/>
              </a:rPr>
              <a:t> with earlier schemes</a:t>
            </a:r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B8A067-C543-4852-A433-38F19CB580D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7576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chemeClr val="tx1">
                    <a:lumMod val="50000"/>
                    <a:lumOff val="50000"/>
                  </a:schemeClr>
                </a:solidFill>
                <a:latin typeface="Arial Rounded MT Bold" pitchFamily="34" charset="0"/>
              </a:defRPr>
            </a:lvl1pPr>
          </a:lstStyle>
          <a:p>
            <a:fld id="{36DA8278-8F4F-44C3-A7E1-BA3F58CF8BC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00936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A8278-8F4F-44C3-A7E1-BA3F58CF8B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335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A8278-8F4F-44C3-A7E1-BA3F58CF8B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2047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chemeClr val="tx1">
                    <a:lumMod val="50000"/>
                    <a:lumOff val="50000"/>
                  </a:schemeClr>
                </a:solidFill>
                <a:latin typeface="Arial Rounded MT Bold" pitchFamily="34" charset="0"/>
              </a:defRPr>
            </a:lvl1pPr>
          </a:lstStyle>
          <a:p>
            <a:fld id="{36DA8278-8F4F-44C3-A7E1-BA3F58CF8BC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25486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A8278-8F4F-44C3-A7E1-BA3F58CF8B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5334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A8278-8F4F-44C3-A7E1-BA3F58CF8B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398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A8278-8F4F-44C3-A7E1-BA3F58CF8B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4480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A8278-8F4F-44C3-A7E1-BA3F58CF8B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606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A8278-8F4F-44C3-A7E1-BA3F58CF8B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589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A8278-8F4F-44C3-A7E1-BA3F58CF8B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7936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A8278-8F4F-44C3-A7E1-BA3F58CF8B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066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chemeClr val="tx1">
                    <a:lumMod val="50000"/>
                    <a:lumOff val="50000"/>
                  </a:schemeClr>
                </a:solidFill>
                <a:latin typeface="Arial Rounded MT Bold" pitchFamily="34" charset="0"/>
              </a:defRPr>
            </a:lvl1pPr>
          </a:lstStyle>
          <a:p>
            <a:fld id="{36DA8278-8F4F-44C3-A7E1-BA3F58CF8BC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7453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4" Type="http://schemas.openxmlformats.org/officeDocument/2006/relationships/oleObject" Target="../embeddings/Microsoft_Equation1.bin"/><Relationship Id="rId5" Type="http://schemas.openxmlformats.org/officeDocument/2006/relationships/image" Target="../media/image17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4" Type="http://schemas.openxmlformats.org/officeDocument/2006/relationships/oleObject" Target="../embeddings/Microsoft_Equation2.bin"/><Relationship Id="rId5" Type="http://schemas.openxmlformats.org/officeDocument/2006/relationships/image" Target="../media/image17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4" Type="http://schemas.openxmlformats.org/officeDocument/2006/relationships/oleObject" Target="../embeddings/Microsoft_Equation3.bin"/><Relationship Id="rId5" Type="http://schemas.openxmlformats.org/officeDocument/2006/relationships/image" Target="../media/image17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4" Type="http://schemas.openxmlformats.org/officeDocument/2006/relationships/oleObject" Target="../embeddings/Microsoft_Equation4.bin"/><Relationship Id="rId5" Type="http://schemas.openxmlformats.org/officeDocument/2006/relationships/image" Target="../media/image17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5.png"/><Relationship Id="rId7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5.png"/><Relationship Id="rId7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5.png"/><Relationship Id="rId7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8.pn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5.png"/><Relationship Id="rId7" Type="http://schemas.openxmlformats.org/officeDocument/2006/relationships/image" Target="../media/image9.png"/><Relationship Id="rId8" Type="http://schemas.openxmlformats.org/officeDocument/2006/relationships/image" Target="../media/image10.png"/><Relationship Id="rId9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5.png"/><Relationship Id="rId7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6492875"/>
            <a:ext cx="838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chemeClr val="tx1">
                    <a:lumMod val="50000"/>
                    <a:lumOff val="50000"/>
                  </a:schemeClr>
                </a:solidFill>
                <a:latin typeface="Arial Rounded MT Bold" pitchFamily="34" charset="0"/>
              </a:defRPr>
            </a:lvl1pPr>
          </a:lstStyle>
          <a:p>
            <a:fld id="{36DA8278-8F4F-44C3-A7E1-BA3F58CF8BC2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9" name="Textfeld 6"/>
          <p:cNvSpPr txBox="1"/>
          <p:nvPr/>
        </p:nvSpPr>
        <p:spPr>
          <a:xfrm>
            <a:off x="0" y="1066800"/>
            <a:ext cx="914400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Inner </a:t>
            </a:r>
            <a:r>
              <a:rPr lang="en-US" sz="5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Product Masking Revisited</a:t>
            </a:r>
            <a:endParaRPr lang="en-US" sz="5400" b="1" dirty="0" smtClean="0">
              <a:solidFill>
                <a:schemeClr val="tx1">
                  <a:lumMod val="50000"/>
                  <a:lumOff val="50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11" name="Textfeld 6"/>
          <p:cNvSpPr txBox="1"/>
          <p:nvPr/>
        </p:nvSpPr>
        <p:spPr>
          <a:xfrm>
            <a:off x="1752600" y="3439180"/>
            <a:ext cx="49460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Josep </a:t>
            </a:r>
            <a:r>
              <a:rPr lang="de-DE" sz="28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Balasch</a:t>
            </a:r>
            <a:endParaRPr lang="de-DE" sz="2800" dirty="0">
              <a:solidFill>
                <a:schemeClr val="tx1">
                  <a:lumMod val="50000"/>
                  <a:lumOff val="50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13" name="Textfeld 6"/>
          <p:cNvSpPr txBox="1"/>
          <p:nvPr/>
        </p:nvSpPr>
        <p:spPr>
          <a:xfrm>
            <a:off x="1752600" y="5191780"/>
            <a:ext cx="49460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Benedikt </a:t>
            </a:r>
            <a:r>
              <a:rPr lang="de-DE" sz="28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Gierlichs</a:t>
            </a:r>
            <a:endParaRPr lang="de-DE" sz="2800" dirty="0">
              <a:solidFill>
                <a:schemeClr val="tx1">
                  <a:lumMod val="50000"/>
                  <a:lumOff val="50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15" name="Textfeld 6"/>
          <p:cNvSpPr txBox="1"/>
          <p:nvPr/>
        </p:nvSpPr>
        <p:spPr>
          <a:xfrm>
            <a:off x="1752600" y="4277380"/>
            <a:ext cx="49460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Sebastian Faust</a:t>
            </a:r>
            <a:endParaRPr lang="de-DE" sz="2800" dirty="0">
              <a:solidFill>
                <a:schemeClr val="tx1">
                  <a:lumMod val="50000"/>
                  <a:lumOff val="50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00" y="4341980"/>
            <a:ext cx="1600200" cy="30621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5000" y="3429000"/>
            <a:ext cx="1447800" cy="51691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46377" y="5029200"/>
            <a:ext cx="1447800" cy="51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59003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3"/>
          <p:cNvSpPr txBox="1"/>
          <p:nvPr/>
        </p:nvSpPr>
        <p:spPr>
          <a:xfrm>
            <a:off x="304800" y="76200"/>
            <a:ext cx="8839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7F7F7F"/>
                </a:solidFill>
                <a:latin typeface="Arial Rounded MT Bold"/>
                <a:cs typeface="Arial Rounded MT Bold"/>
              </a:rPr>
              <a:t>Inner product masking</a:t>
            </a:r>
            <a:endParaRPr lang="en-US" sz="4800" dirty="0">
              <a:solidFill>
                <a:srgbClr val="7F7F7F"/>
              </a:solidFill>
              <a:latin typeface="Arial Rounded MT Bold"/>
              <a:cs typeface="Arial Rounded MT Bold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6492875"/>
            <a:ext cx="838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chemeClr val="tx1">
                    <a:lumMod val="50000"/>
                    <a:lumOff val="50000"/>
                  </a:schemeClr>
                </a:solidFill>
                <a:latin typeface="Arial Rounded MT Bold" pitchFamily="34" charset="0"/>
              </a:defRPr>
            </a:lvl1pPr>
          </a:lstStyle>
          <a:p>
            <a:fld id="{36DA8278-8F4F-44C3-A7E1-BA3F58CF8BC2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29" name="Content Placeholder 1"/>
          <p:cNvSpPr txBox="1">
            <a:spLocks/>
          </p:cNvSpPr>
          <p:nvPr/>
        </p:nvSpPr>
        <p:spPr>
          <a:xfrm>
            <a:off x="304800" y="762000"/>
            <a:ext cx="8839200" cy="7620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dirty="0" smtClean="0"/>
              <a:t>Original IP masking: </a:t>
            </a:r>
            <a:r>
              <a:rPr lang="en-US" sz="2800" dirty="0" smtClean="0"/>
              <a:t>[DF12, BFGV12]: </a:t>
            </a:r>
          </a:p>
        </p:txBody>
      </p:sp>
      <p:sp>
        <p:nvSpPr>
          <p:cNvPr id="30" name="Rectangle 29"/>
          <p:cNvSpPr/>
          <p:nvPr/>
        </p:nvSpPr>
        <p:spPr>
          <a:xfrm>
            <a:off x="1752600" y="4313754"/>
            <a:ext cx="609600" cy="59963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it-IT" sz="2800" b="1" dirty="0" smtClean="0">
                <a:solidFill>
                  <a:srgbClr val="C00000"/>
                </a:solidFill>
                <a:ea typeface="ＭＳ Ｐゴシック" pitchFamily="34" charset="-128"/>
              </a:rPr>
              <a:t>L</a:t>
            </a:r>
            <a:r>
              <a:rPr lang="it-IT" sz="2800" b="1" baseline="-25000" dirty="0" smtClean="0">
                <a:solidFill>
                  <a:srgbClr val="C00000"/>
                </a:solidFill>
                <a:ea typeface="ＭＳ Ｐゴシック" pitchFamily="34" charset="-128"/>
              </a:rPr>
              <a:t>1</a:t>
            </a:r>
            <a:endParaRPr lang="en-US" sz="2800" b="1" baseline="-25000" dirty="0">
              <a:solidFill>
                <a:srgbClr val="C00000"/>
              </a:solidFill>
              <a:ea typeface="ＭＳ Ｐゴシック" pitchFamily="34" charset="-128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4460520" y="4318083"/>
            <a:ext cx="609600" cy="59963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it-IT" sz="2800" b="1" dirty="0" err="1" smtClean="0">
                <a:solidFill>
                  <a:srgbClr val="C00000"/>
                </a:solidFill>
                <a:ea typeface="ＭＳ Ｐゴシック" pitchFamily="34" charset="-128"/>
              </a:rPr>
              <a:t>L</a:t>
            </a:r>
            <a:r>
              <a:rPr lang="it-IT" sz="2800" b="1" baseline="-25000" dirty="0" err="1" smtClean="0">
                <a:solidFill>
                  <a:srgbClr val="C00000"/>
                </a:solidFill>
                <a:ea typeface="ＭＳ Ｐゴシック" pitchFamily="34" charset="-128"/>
              </a:rPr>
              <a:t>d</a:t>
            </a:r>
            <a:endParaRPr lang="en-US" sz="2800" b="1" baseline="-25000" dirty="0">
              <a:solidFill>
                <a:srgbClr val="C00000"/>
              </a:solidFill>
              <a:ea typeface="ＭＳ Ｐゴシック" pitchFamily="34" charset="-128"/>
            </a:endParaRPr>
          </a:p>
        </p:txBody>
      </p:sp>
      <p:sp>
        <p:nvSpPr>
          <p:cNvPr id="32" name="Content Placeholder 1"/>
          <p:cNvSpPr txBox="1">
            <a:spLocks/>
          </p:cNvSpPr>
          <p:nvPr/>
        </p:nvSpPr>
        <p:spPr>
          <a:xfrm>
            <a:off x="3698520" y="4231918"/>
            <a:ext cx="762000" cy="609600"/>
          </a:xfrm>
          <a:prstGeom prst="rect">
            <a:avLst/>
          </a:prstGeom>
        </p:spPr>
        <p:txBody>
          <a:bodyPr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4400" b="1" dirty="0" smtClean="0"/>
              <a:t>…</a:t>
            </a:r>
            <a:endParaRPr lang="en-US" sz="4400" b="1" dirty="0" smtClean="0">
              <a:solidFill>
                <a:srgbClr val="FF0000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1752600" y="5638800"/>
            <a:ext cx="723900" cy="59963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it-IT" sz="2800" b="1" dirty="0" smtClean="0">
                <a:solidFill>
                  <a:srgbClr val="C00000"/>
                </a:solidFill>
                <a:ea typeface="ＭＳ Ｐゴシック" pitchFamily="34" charset="-128"/>
              </a:rPr>
              <a:t>k</a:t>
            </a:r>
            <a:endParaRPr lang="en-US" b="1" baseline="-25000" dirty="0">
              <a:solidFill>
                <a:srgbClr val="C00000"/>
              </a:solidFill>
              <a:ea typeface="ＭＳ Ｐゴシック" pitchFamily="34" charset="-128"/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 flipH="1" flipV="1">
            <a:off x="2476500" y="5939313"/>
            <a:ext cx="1219200" cy="4287"/>
          </a:xfrm>
          <a:prstGeom prst="straightConnector1">
            <a:avLst/>
          </a:prstGeom>
          <a:ln w="50800">
            <a:solidFill>
              <a:schemeClr val="tx1">
                <a:lumMod val="50000"/>
                <a:lumOff val="50000"/>
              </a:schemeClr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"/>
          <p:cNvSpPr txBox="1"/>
          <p:nvPr/>
        </p:nvSpPr>
        <p:spPr>
          <a:xfrm>
            <a:off x="2667000" y="5539203"/>
            <a:ext cx="1181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Enc</a:t>
            </a:r>
            <a:r>
              <a:rPr lang="en-US" sz="2000" b="1" baseline="-25000" dirty="0" err="1" smtClean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L</a:t>
            </a:r>
            <a:endParaRPr lang="en-US" sz="2800" b="1" baseline="-25000" dirty="0" smtClean="0">
              <a:solidFill>
                <a:srgbClr val="8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3810000" y="5628835"/>
            <a:ext cx="609600" cy="59963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it-IT" sz="2800" b="1" dirty="0" smtClean="0">
                <a:solidFill>
                  <a:srgbClr val="C00000"/>
                </a:solidFill>
                <a:ea typeface="ＭＳ Ｐゴシック" pitchFamily="34" charset="-128"/>
              </a:rPr>
              <a:t>R</a:t>
            </a:r>
            <a:r>
              <a:rPr lang="it-IT" sz="2800" b="1" baseline="-25000" dirty="0" smtClean="0">
                <a:solidFill>
                  <a:srgbClr val="C00000"/>
                </a:solidFill>
                <a:ea typeface="ＭＳ Ｐゴシック" pitchFamily="34" charset="-128"/>
              </a:rPr>
              <a:t>1</a:t>
            </a:r>
            <a:endParaRPr lang="en-US" sz="2800" b="1" baseline="-25000" dirty="0">
              <a:solidFill>
                <a:srgbClr val="C00000"/>
              </a:solidFill>
              <a:ea typeface="ＭＳ Ｐゴシック" pitchFamily="34" charset="-128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5562600" y="5628835"/>
            <a:ext cx="609600" cy="59963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it-IT" sz="2800" b="1" dirty="0" err="1" smtClean="0">
                <a:solidFill>
                  <a:srgbClr val="C00000"/>
                </a:solidFill>
                <a:ea typeface="ＭＳ Ｐゴシック" pitchFamily="34" charset="-128"/>
              </a:rPr>
              <a:t>R</a:t>
            </a:r>
            <a:r>
              <a:rPr lang="it-IT" sz="2800" b="1" baseline="-25000" dirty="0" err="1" smtClean="0">
                <a:solidFill>
                  <a:srgbClr val="C00000"/>
                </a:solidFill>
                <a:ea typeface="ＭＳ Ｐゴシック" pitchFamily="34" charset="-128"/>
              </a:rPr>
              <a:t>d</a:t>
            </a:r>
            <a:endParaRPr lang="en-US" sz="2800" b="1" baseline="-25000" dirty="0">
              <a:solidFill>
                <a:srgbClr val="C00000"/>
              </a:solidFill>
              <a:ea typeface="ＭＳ Ｐゴシック" pitchFamily="34" charset="-128"/>
            </a:endParaRPr>
          </a:p>
        </p:txBody>
      </p:sp>
      <p:sp>
        <p:nvSpPr>
          <p:cNvPr id="39" name="Content Placeholder 1"/>
          <p:cNvSpPr txBox="1">
            <a:spLocks/>
          </p:cNvSpPr>
          <p:nvPr/>
        </p:nvSpPr>
        <p:spPr>
          <a:xfrm>
            <a:off x="4648200" y="5542670"/>
            <a:ext cx="762000" cy="609600"/>
          </a:xfrm>
          <a:prstGeom prst="rect">
            <a:avLst/>
          </a:prstGeom>
        </p:spPr>
        <p:txBody>
          <a:bodyPr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4400" b="1" dirty="0" smtClean="0"/>
              <a:t>…</a:t>
            </a:r>
            <a:endParaRPr lang="en-US" sz="4400" b="1" dirty="0" smtClean="0">
              <a:solidFill>
                <a:srgbClr val="FF0000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2936520" y="4308118"/>
            <a:ext cx="609600" cy="59963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it-IT" sz="2800" b="1" dirty="0" smtClean="0">
                <a:solidFill>
                  <a:srgbClr val="C00000"/>
                </a:solidFill>
                <a:ea typeface="ＭＳ Ｐゴシック" pitchFamily="34" charset="-128"/>
              </a:rPr>
              <a:t>L</a:t>
            </a:r>
            <a:r>
              <a:rPr lang="it-IT" sz="2800" b="1" baseline="-25000" dirty="0" smtClean="0">
                <a:solidFill>
                  <a:srgbClr val="C00000"/>
                </a:solidFill>
                <a:ea typeface="ＭＳ Ｐゴシック" pitchFamily="34" charset="-128"/>
              </a:rPr>
              <a:t>2</a:t>
            </a:r>
            <a:endParaRPr lang="en-US" sz="2800" b="1" baseline="-25000" dirty="0">
              <a:solidFill>
                <a:srgbClr val="C00000"/>
              </a:solidFill>
              <a:ea typeface="ＭＳ Ｐゴシック" pitchFamily="34" charset="-128"/>
            </a:endParaRPr>
          </a:p>
        </p:txBody>
      </p:sp>
      <p:sp>
        <p:nvSpPr>
          <p:cNvPr id="41" name="Equal 40"/>
          <p:cNvSpPr/>
          <p:nvPr/>
        </p:nvSpPr>
        <p:spPr>
          <a:xfrm>
            <a:off x="1752600" y="4923354"/>
            <a:ext cx="381000" cy="457200"/>
          </a:xfrm>
          <a:prstGeom prst="mathEqual">
            <a:avLst>
              <a:gd name="adj1" fmla="val 9959"/>
              <a:gd name="adj2" fmla="val 17246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2" name="Content Placeholder 1"/>
          <p:cNvSpPr txBox="1">
            <a:spLocks/>
          </p:cNvSpPr>
          <p:nvPr/>
        </p:nvSpPr>
        <p:spPr>
          <a:xfrm>
            <a:off x="2097314" y="4847154"/>
            <a:ext cx="457200" cy="533400"/>
          </a:xfrm>
          <a:prstGeom prst="rect">
            <a:avLst/>
          </a:prstGeom>
        </p:spPr>
        <p:txBody>
          <a:bodyPr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b="1" dirty="0" smtClean="0"/>
              <a:t>1</a:t>
            </a:r>
          </a:p>
        </p:txBody>
      </p:sp>
      <p:sp>
        <p:nvSpPr>
          <p:cNvPr id="44" name="Content Placeholder 1"/>
          <p:cNvSpPr txBox="1">
            <a:spLocks/>
          </p:cNvSpPr>
          <p:nvPr/>
        </p:nvSpPr>
        <p:spPr>
          <a:xfrm>
            <a:off x="2631720" y="5070118"/>
            <a:ext cx="2743200" cy="685800"/>
          </a:xfrm>
          <a:prstGeom prst="rect">
            <a:avLst/>
          </a:prstGeom>
        </p:spPr>
        <p:txBody>
          <a:bodyPr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en-US" sz="2000" dirty="0" smtClean="0"/>
              <a:t>Fixed values in </a:t>
            </a:r>
            <a:r>
              <a:rPr lang="en-US" sz="2000" b="1" dirty="0" smtClean="0">
                <a:solidFill>
                  <a:srgbClr val="FF0000"/>
                </a:solidFill>
              </a:rPr>
              <a:t>GF(2</a:t>
            </a:r>
            <a:r>
              <a:rPr lang="en-US" sz="2000" b="1" baseline="30000" dirty="0" smtClean="0">
                <a:solidFill>
                  <a:srgbClr val="FF0000"/>
                </a:solidFill>
              </a:rPr>
              <a:t>8</a:t>
            </a:r>
            <a:r>
              <a:rPr lang="en-US" sz="2000" b="1" dirty="0" smtClean="0">
                <a:solidFill>
                  <a:srgbClr val="FF0000"/>
                </a:solidFill>
              </a:rPr>
              <a:t>)/0</a:t>
            </a:r>
            <a:endParaRPr lang="en-US" sz="2400" b="1" dirty="0" smtClean="0">
              <a:solidFill>
                <a:srgbClr val="FF0000"/>
              </a:solidFill>
            </a:endParaRPr>
          </a:p>
        </p:txBody>
      </p:sp>
      <p:sp>
        <p:nvSpPr>
          <p:cNvPr id="46" name="Content Placeholder 1"/>
          <p:cNvSpPr txBox="1">
            <a:spLocks/>
          </p:cNvSpPr>
          <p:nvPr/>
        </p:nvSpPr>
        <p:spPr>
          <a:xfrm>
            <a:off x="2590800" y="6400800"/>
            <a:ext cx="4419600" cy="9144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en-US" sz="2000" dirty="0" smtClean="0"/>
              <a:t>Random in </a:t>
            </a:r>
            <a:r>
              <a:rPr lang="en-US" sz="2000" b="1" dirty="0" smtClean="0">
                <a:solidFill>
                  <a:srgbClr val="FF0000"/>
                </a:solidFill>
              </a:rPr>
              <a:t>GF(2</a:t>
            </a:r>
            <a:r>
              <a:rPr lang="en-US" sz="2000" b="1" baseline="30000" dirty="0" smtClean="0">
                <a:solidFill>
                  <a:srgbClr val="FF0000"/>
                </a:solidFill>
              </a:rPr>
              <a:t>8</a:t>
            </a:r>
            <a:r>
              <a:rPr lang="en-US" sz="2000" b="1" dirty="0" smtClean="0">
                <a:solidFill>
                  <a:srgbClr val="FF0000"/>
                </a:solidFill>
              </a:rPr>
              <a:t>) </a:t>
            </a:r>
            <a:r>
              <a:rPr lang="en-US" sz="2000" dirty="0" err="1" smtClean="0"/>
              <a:t>s.t.</a:t>
            </a:r>
            <a:r>
              <a:rPr lang="en-US" sz="2000" dirty="0" smtClean="0"/>
              <a:t>: </a:t>
            </a:r>
            <a:r>
              <a:rPr lang="en-US" sz="2000" b="1" dirty="0" smtClean="0">
                <a:solidFill>
                  <a:srgbClr val="FF0000"/>
                </a:solidFill>
              </a:rPr>
              <a:t>&lt;L,R&gt; = k</a:t>
            </a:r>
          </a:p>
        </p:txBody>
      </p:sp>
      <p:sp>
        <p:nvSpPr>
          <p:cNvPr id="47" name="Left Brace 46"/>
          <p:cNvSpPr/>
          <p:nvPr/>
        </p:nvSpPr>
        <p:spPr>
          <a:xfrm rot="16200000">
            <a:off x="4771571" y="5058228"/>
            <a:ext cx="457200" cy="2532743"/>
          </a:xfrm>
          <a:prstGeom prst="leftBrace">
            <a:avLst>
              <a:gd name="adj1" fmla="val 35544"/>
              <a:gd name="adj2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Content Placeholder 1"/>
          <p:cNvSpPr txBox="1">
            <a:spLocks/>
          </p:cNvSpPr>
          <p:nvPr/>
        </p:nvSpPr>
        <p:spPr>
          <a:xfrm>
            <a:off x="6934200" y="4155718"/>
            <a:ext cx="2209800" cy="838200"/>
          </a:xfrm>
          <a:prstGeom prst="rect">
            <a:avLst/>
          </a:prstGeom>
        </p:spPr>
        <p:txBody>
          <a:bodyPr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en-US" sz="2800" dirty="0" smtClean="0"/>
              <a:t>Fixed </a:t>
            </a:r>
            <a:r>
              <a:rPr lang="en-US" sz="2800" b="1" dirty="0" smtClean="0">
                <a:solidFill>
                  <a:schemeClr val="accent1"/>
                </a:solidFill>
              </a:rPr>
              <a:t>public</a:t>
            </a:r>
          </a:p>
          <a:p>
            <a:pPr marL="0" indent="0" algn="ctr">
              <a:buNone/>
              <a:defRPr/>
            </a:pPr>
            <a:r>
              <a:rPr lang="en-US" sz="2800" dirty="0" smtClean="0"/>
              <a:t> masks</a:t>
            </a:r>
            <a:endParaRPr lang="en-US" dirty="0" smtClean="0"/>
          </a:p>
        </p:txBody>
      </p:sp>
      <p:sp>
        <p:nvSpPr>
          <p:cNvPr id="49" name="Left Brace 48"/>
          <p:cNvSpPr/>
          <p:nvPr/>
        </p:nvSpPr>
        <p:spPr>
          <a:xfrm rot="16200000">
            <a:off x="3783791" y="3841848"/>
            <a:ext cx="457200" cy="2304141"/>
          </a:xfrm>
          <a:prstGeom prst="leftBrace">
            <a:avLst>
              <a:gd name="adj1" fmla="val 35544"/>
              <a:gd name="adj2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/>
          <p:cNvSpPr/>
          <p:nvPr/>
        </p:nvSpPr>
        <p:spPr>
          <a:xfrm>
            <a:off x="2667000" y="2067365"/>
            <a:ext cx="609600" cy="59963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it-IT" sz="2800" b="1" dirty="0" smtClean="0">
                <a:solidFill>
                  <a:srgbClr val="C00000"/>
                </a:solidFill>
                <a:ea typeface="ＭＳ Ｐゴシック" pitchFamily="34" charset="-128"/>
              </a:rPr>
              <a:t>L</a:t>
            </a:r>
            <a:r>
              <a:rPr lang="it-IT" sz="2800" b="1" baseline="-25000" dirty="0" smtClean="0">
                <a:solidFill>
                  <a:srgbClr val="C00000"/>
                </a:solidFill>
                <a:ea typeface="ＭＳ Ｐゴシック" pitchFamily="34" charset="-128"/>
              </a:rPr>
              <a:t>1</a:t>
            </a:r>
            <a:endParaRPr lang="en-US" sz="2800" b="1" baseline="-25000" dirty="0">
              <a:solidFill>
                <a:srgbClr val="C00000"/>
              </a:solidFill>
              <a:ea typeface="ＭＳ Ｐゴシック" pitchFamily="34" charset="-128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5181600" y="2067365"/>
            <a:ext cx="609600" cy="59963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it-IT" sz="2800" b="1" dirty="0" err="1" smtClean="0">
                <a:solidFill>
                  <a:srgbClr val="C00000"/>
                </a:solidFill>
                <a:ea typeface="ＭＳ Ｐゴシック" pitchFamily="34" charset="-128"/>
              </a:rPr>
              <a:t>L</a:t>
            </a:r>
            <a:r>
              <a:rPr lang="it-IT" sz="2800" b="1" baseline="-25000" dirty="0" err="1" smtClean="0">
                <a:solidFill>
                  <a:srgbClr val="C00000"/>
                </a:solidFill>
                <a:ea typeface="ＭＳ Ｐゴシック" pitchFamily="34" charset="-128"/>
              </a:rPr>
              <a:t>d</a:t>
            </a:r>
            <a:endParaRPr lang="en-US" sz="2800" b="1" baseline="-25000" dirty="0">
              <a:solidFill>
                <a:srgbClr val="C00000"/>
              </a:solidFill>
              <a:ea typeface="ＭＳ Ｐゴシック" pitchFamily="34" charset="-128"/>
            </a:endParaRPr>
          </a:p>
        </p:txBody>
      </p:sp>
      <p:sp>
        <p:nvSpPr>
          <p:cNvPr id="70" name="Content Placeholder 1"/>
          <p:cNvSpPr txBox="1">
            <a:spLocks/>
          </p:cNvSpPr>
          <p:nvPr/>
        </p:nvSpPr>
        <p:spPr>
          <a:xfrm>
            <a:off x="4419600" y="1981200"/>
            <a:ext cx="762000" cy="609600"/>
          </a:xfrm>
          <a:prstGeom prst="rect">
            <a:avLst/>
          </a:prstGeom>
        </p:spPr>
        <p:txBody>
          <a:bodyPr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4400" b="1" dirty="0" smtClean="0"/>
              <a:t>…</a:t>
            </a:r>
            <a:endParaRPr lang="en-US" sz="4400" b="1" dirty="0" smtClean="0">
              <a:solidFill>
                <a:srgbClr val="FF0000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457200" y="1991165"/>
            <a:ext cx="723900" cy="75203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it-IT" sz="2800" b="1" dirty="0" smtClean="0">
                <a:solidFill>
                  <a:srgbClr val="C00000"/>
                </a:solidFill>
                <a:ea typeface="ＭＳ Ｐゴシック" pitchFamily="34" charset="-128"/>
              </a:rPr>
              <a:t>k</a:t>
            </a:r>
            <a:endParaRPr lang="en-US" b="1" baseline="-25000" dirty="0">
              <a:solidFill>
                <a:srgbClr val="C00000"/>
              </a:solidFill>
              <a:ea typeface="ＭＳ Ｐゴシック" pitchFamily="34" charset="-128"/>
            </a:endParaRPr>
          </a:p>
        </p:txBody>
      </p:sp>
      <p:cxnSp>
        <p:nvCxnSpPr>
          <p:cNvPr id="72" name="Straight Arrow Connector 71"/>
          <p:cNvCxnSpPr/>
          <p:nvPr/>
        </p:nvCxnSpPr>
        <p:spPr>
          <a:xfrm flipH="1" flipV="1">
            <a:off x="1181100" y="2444078"/>
            <a:ext cx="1219200" cy="4287"/>
          </a:xfrm>
          <a:prstGeom prst="straightConnector1">
            <a:avLst/>
          </a:prstGeom>
          <a:ln w="50800">
            <a:solidFill>
              <a:schemeClr val="tx1">
                <a:lumMod val="50000"/>
                <a:lumOff val="50000"/>
              </a:schemeClr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3"/>
          <p:cNvSpPr txBox="1"/>
          <p:nvPr/>
        </p:nvSpPr>
        <p:spPr>
          <a:xfrm>
            <a:off x="1409700" y="2043968"/>
            <a:ext cx="1181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Enc</a:t>
            </a:r>
            <a:endParaRPr lang="en-US" sz="2800" b="1" dirty="0" smtClean="0">
              <a:solidFill>
                <a:srgbClr val="8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6400800" y="2067365"/>
            <a:ext cx="609600" cy="59963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it-IT" sz="2800" b="1" dirty="0" smtClean="0">
                <a:solidFill>
                  <a:srgbClr val="C00000"/>
                </a:solidFill>
                <a:ea typeface="ＭＳ Ｐゴシック" pitchFamily="34" charset="-128"/>
              </a:rPr>
              <a:t>R</a:t>
            </a:r>
            <a:r>
              <a:rPr lang="it-IT" sz="2800" b="1" baseline="-25000" dirty="0" smtClean="0">
                <a:solidFill>
                  <a:srgbClr val="C00000"/>
                </a:solidFill>
                <a:ea typeface="ＭＳ Ｐゴシック" pitchFamily="34" charset="-128"/>
              </a:rPr>
              <a:t>1</a:t>
            </a:r>
            <a:endParaRPr lang="en-US" sz="2800" b="1" baseline="-25000" dirty="0">
              <a:solidFill>
                <a:srgbClr val="C00000"/>
              </a:solidFill>
              <a:ea typeface="ＭＳ Ｐゴシック" pitchFamily="34" charset="-128"/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8153400" y="2067365"/>
            <a:ext cx="609600" cy="59963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it-IT" sz="2800" b="1" dirty="0" err="1" smtClean="0">
                <a:solidFill>
                  <a:srgbClr val="C00000"/>
                </a:solidFill>
                <a:ea typeface="ＭＳ Ｐゴシック" pitchFamily="34" charset="-128"/>
              </a:rPr>
              <a:t>R</a:t>
            </a:r>
            <a:r>
              <a:rPr lang="it-IT" sz="2800" b="1" baseline="-25000" dirty="0" err="1" smtClean="0">
                <a:solidFill>
                  <a:srgbClr val="C00000"/>
                </a:solidFill>
                <a:ea typeface="ＭＳ Ｐゴシック" pitchFamily="34" charset="-128"/>
              </a:rPr>
              <a:t>d</a:t>
            </a:r>
            <a:endParaRPr lang="en-US" sz="2800" b="1" baseline="-25000" dirty="0">
              <a:solidFill>
                <a:srgbClr val="C00000"/>
              </a:solidFill>
              <a:ea typeface="ＭＳ Ｐゴシック" pitchFamily="34" charset="-128"/>
            </a:endParaRPr>
          </a:p>
        </p:txBody>
      </p:sp>
      <p:sp>
        <p:nvSpPr>
          <p:cNvPr id="76" name="Content Placeholder 1"/>
          <p:cNvSpPr txBox="1">
            <a:spLocks/>
          </p:cNvSpPr>
          <p:nvPr/>
        </p:nvSpPr>
        <p:spPr>
          <a:xfrm>
            <a:off x="7239000" y="1981200"/>
            <a:ext cx="762000" cy="609600"/>
          </a:xfrm>
          <a:prstGeom prst="rect">
            <a:avLst/>
          </a:prstGeom>
        </p:spPr>
        <p:txBody>
          <a:bodyPr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4400" b="1" dirty="0" smtClean="0"/>
              <a:t>…</a:t>
            </a:r>
            <a:endParaRPr lang="en-US" sz="4400" b="1" dirty="0" smtClean="0">
              <a:solidFill>
                <a:srgbClr val="FF0000"/>
              </a:solidFill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3657600" y="2057400"/>
            <a:ext cx="609600" cy="59963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it-IT" sz="2800" b="1" dirty="0" smtClean="0">
                <a:solidFill>
                  <a:srgbClr val="C00000"/>
                </a:solidFill>
                <a:ea typeface="ＭＳ Ｐゴシック" pitchFamily="34" charset="-128"/>
              </a:rPr>
              <a:t>L</a:t>
            </a:r>
            <a:r>
              <a:rPr lang="it-IT" sz="2800" b="1" baseline="-25000" dirty="0" smtClean="0">
                <a:solidFill>
                  <a:srgbClr val="C00000"/>
                </a:solidFill>
                <a:ea typeface="ＭＳ Ｐゴシック" pitchFamily="34" charset="-128"/>
              </a:rPr>
              <a:t>2</a:t>
            </a:r>
            <a:endParaRPr lang="en-US" sz="2800" b="1" baseline="-25000" dirty="0">
              <a:solidFill>
                <a:srgbClr val="C00000"/>
              </a:solidFill>
              <a:ea typeface="ＭＳ Ｐゴシック" pitchFamily="34" charset="-128"/>
            </a:endParaRPr>
          </a:p>
        </p:txBody>
      </p:sp>
      <p:sp>
        <p:nvSpPr>
          <p:cNvPr id="78" name="Left Brace 77"/>
          <p:cNvSpPr/>
          <p:nvPr/>
        </p:nvSpPr>
        <p:spPr>
          <a:xfrm rot="5400000">
            <a:off x="4020457" y="246743"/>
            <a:ext cx="381000" cy="3240314"/>
          </a:xfrm>
          <a:prstGeom prst="leftBrace">
            <a:avLst>
              <a:gd name="adj1" fmla="val 35544"/>
              <a:gd name="adj2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Content Placeholder 1"/>
          <p:cNvSpPr txBox="1">
            <a:spLocks/>
          </p:cNvSpPr>
          <p:nvPr/>
        </p:nvSpPr>
        <p:spPr>
          <a:xfrm>
            <a:off x="3429000" y="1295400"/>
            <a:ext cx="3352800" cy="685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000" dirty="0" smtClean="0"/>
              <a:t>Random </a:t>
            </a:r>
            <a:r>
              <a:rPr lang="en-US" sz="2000" b="1" dirty="0" smtClean="0">
                <a:solidFill>
                  <a:srgbClr val="FF0000"/>
                </a:solidFill>
              </a:rPr>
              <a:t>in GF(2</a:t>
            </a:r>
            <a:r>
              <a:rPr lang="en-US" sz="2000" b="1" baseline="30000" dirty="0" smtClean="0">
                <a:solidFill>
                  <a:srgbClr val="FF0000"/>
                </a:solidFill>
              </a:rPr>
              <a:t>8</a:t>
            </a:r>
            <a:r>
              <a:rPr lang="en-US" sz="2000" b="1" dirty="0" smtClean="0">
                <a:solidFill>
                  <a:srgbClr val="FF0000"/>
                </a:solidFill>
              </a:rPr>
              <a:t>)/0</a:t>
            </a:r>
            <a:endParaRPr lang="en-US" sz="2400" b="1" dirty="0" smtClean="0">
              <a:solidFill>
                <a:srgbClr val="FF0000"/>
              </a:solidFill>
            </a:endParaRPr>
          </a:p>
        </p:txBody>
      </p:sp>
      <p:sp>
        <p:nvSpPr>
          <p:cNvPr id="80" name="Left Brace 79"/>
          <p:cNvSpPr/>
          <p:nvPr/>
        </p:nvSpPr>
        <p:spPr>
          <a:xfrm rot="5400000">
            <a:off x="7391400" y="609600"/>
            <a:ext cx="381000" cy="2514600"/>
          </a:xfrm>
          <a:prstGeom prst="leftBrace">
            <a:avLst>
              <a:gd name="adj1" fmla="val 35544"/>
              <a:gd name="adj2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Content Placeholder 1"/>
          <p:cNvSpPr txBox="1">
            <a:spLocks/>
          </p:cNvSpPr>
          <p:nvPr/>
        </p:nvSpPr>
        <p:spPr>
          <a:xfrm>
            <a:off x="5562600" y="1295400"/>
            <a:ext cx="3657600" cy="9144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en-US" sz="2000" dirty="0" smtClean="0"/>
              <a:t>Random in </a:t>
            </a:r>
            <a:r>
              <a:rPr lang="en-US" sz="2000" b="1" dirty="0" smtClean="0">
                <a:solidFill>
                  <a:srgbClr val="FF0000"/>
                </a:solidFill>
              </a:rPr>
              <a:t>GF(2</a:t>
            </a:r>
            <a:r>
              <a:rPr lang="en-US" sz="2000" b="1" baseline="30000" dirty="0" smtClean="0">
                <a:solidFill>
                  <a:srgbClr val="FF0000"/>
                </a:solidFill>
              </a:rPr>
              <a:t>8</a:t>
            </a:r>
            <a:r>
              <a:rPr lang="en-US" sz="2000" b="1" dirty="0" smtClean="0">
                <a:solidFill>
                  <a:srgbClr val="FF0000"/>
                </a:solidFill>
              </a:rPr>
              <a:t>) </a:t>
            </a:r>
            <a:r>
              <a:rPr lang="en-US" sz="2000" dirty="0" err="1" smtClean="0"/>
              <a:t>s.t.</a:t>
            </a:r>
            <a:r>
              <a:rPr lang="en-US" sz="2000" dirty="0" smtClean="0"/>
              <a:t>: </a:t>
            </a:r>
            <a:r>
              <a:rPr lang="en-US" sz="2000" b="1" dirty="0" smtClean="0">
                <a:solidFill>
                  <a:srgbClr val="FF0000"/>
                </a:solidFill>
              </a:rPr>
              <a:t>&lt;L,R&gt; = k</a:t>
            </a:r>
            <a:endParaRPr lang="en-US" sz="2400" b="1" dirty="0" smtClean="0">
              <a:solidFill>
                <a:srgbClr val="FF0000"/>
              </a:solidFill>
            </a:endParaRPr>
          </a:p>
        </p:txBody>
      </p:sp>
      <p:sp>
        <p:nvSpPr>
          <p:cNvPr id="82" name="Left Brace 81"/>
          <p:cNvSpPr/>
          <p:nvPr/>
        </p:nvSpPr>
        <p:spPr>
          <a:xfrm rot="16200000">
            <a:off x="5463120" y="-340081"/>
            <a:ext cx="457200" cy="6248400"/>
          </a:xfrm>
          <a:prstGeom prst="leftBrace">
            <a:avLst>
              <a:gd name="adj1" fmla="val 35544"/>
              <a:gd name="adj2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Content Placeholder 1"/>
          <p:cNvSpPr txBox="1">
            <a:spLocks/>
          </p:cNvSpPr>
          <p:nvPr/>
        </p:nvSpPr>
        <p:spPr>
          <a:xfrm>
            <a:off x="3786720" y="2819400"/>
            <a:ext cx="3581400" cy="5334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en-US" sz="2800" dirty="0" smtClean="0"/>
              <a:t>Secret masks</a:t>
            </a:r>
            <a:endParaRPr lang="en-US" dirty="0" smtClean="0"/>
          </a:p>
        </p:txBody>
      </p:sp>
      <p:sp>
        <p:nvSpPr>
          <p:cNvPr id="84" name="Content Placeholder 1"/>
          <p:cNvSpPr txBox="1">
            <a:spLocks/>
          </p:cNvSpPr>
          <p:nvPr/>
        </p:nvSpPr>
        <p:spPr>
          <a:xfrm>
            <a:off x="304800" y="3704154"/>
            <a:ext cx="8839200" cy="7620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dirty="0" smtClean="0"/>
              <a:t>Our changes: New IP masking</a:t>
            </a:r>
          </a:p>
        </p:txBody>
      </p:sp>
      <p:sp>
        <p:nvSpPr>
          <p:cNvPr id="85" name="Content Placeholder 1"/>
          <p:cNvSpPr txBox="1">
            <a:spLocks/>
          </p:cNvSpPr>
          <p:nvPr/>
        </p:nvSpPr>
        <p:spPr>
          <a:xfrm>
            <a:off x="315274" y="4308118"/>
            <a:ext cx="8839200" cy="7620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800" dirty="0" smtClean="0"/>
              <a:t>Setup:</a:t>
            </a:r>
            <a:endParaRPr lang="en-US" sz="2400" dirty="0" smtClean="0"/>
          </a:p>
        </p:txBody>
      </p:sp>
      <p:sp>
        <p:nvSpPr>
          <p:cNvPr id="86" name="Content Placeholder 1"/>
          <p:cNvSpPr txBox="1">
            <a:spLocks/>
          </p:cNvSpPr>
          <p:nvPr/>
        </p:nvSpPr>
        <p:spPr>
          <a:xfrm>
            <a:off x="322440" y="5552635"/>
            <a:ext cx="8839200" cy="7620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800" dirty="0" smtClean="0"/>
              <a:t>Encode:</a:t>
            </a:r>
            <a:endParaRPr lang="en-US" sz="2400" dirty="0" smtClean="0"/>
          </a:p>
        </p:txBody>
      </p:sp>
      <p:sp>
        <p:nvSpPr>
          <p:cNvPr id="4" name="Right Arrow 3"/>
          <p:cNvSpPr/>
          <p:nvPr/>
        </p:nvSpPr>
        <p:spPr>
          <a:xfrm>
            <a:off x="6400800" y="4308118"/>
            <a:ext cx="685800" cy="3810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Content Placeholder 1"/>
          <p:cNvSpPr txBox="1">
            <a:spLocks/>
          </p:cNvSpPr>
          <p:nvPr/>
        </p:nvSpPr>
        <p:spPr>
          <a:xfrm>
            <a:off x="6858000" y="5562600"/>
            <a:ext cx="2209800" cy="838200"/>
          </a:xfrm>
          <a:prstGeom prst="rect">
            <a:avLst/>
          </a:prstGeom>
        </p:spPr>
        <p:txBody>
          <a:bodyPr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en-US" sz="2800" b="1" dirty="0" smtClean="0">
                <a:solidFill>
                  <a:srgbClr val="4F81BD"/>
                </a:solidFill>
              </a:rPr>
              <a:t>Secret</a:t>
            </a:r>
          </a:p>
          <a:p>
            <a:pPr marL="0" indent="0" algn="ctr">
              <a:buNone/>
              <a:defRPr/>
            </a:pPr>
            <a:r>
              <a:rPr lang="en-US" sz="2800" dirty="0" smtClean="0"/>
              <a:t> masks</a:t>
            </a:r>
            <a:endParaRPr lang="en-US" dirty="0" smtClean="0"/>
          </a:p>
        </p:txBody>
      </p:sp>
      <p:sp>
        <p:nvSpPr>
          <p:cNvPr id="90" name="Right Arrow 89"/>
          <p:cNvSpPr/>
          <p:nvPr/>
        </p:nvSpPr>
        <p:spPr>
          <a:xfrm>
            <a:off x="6629400" y="5715000"/>
            <a:ext cx="685800" cy="3810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Content Placeholder 1"/>
          <p:cNvSpPr txBox="1">
            <a:spLocks/>
          </p:cNvSpPr>
          <p:nvPr/>
        </p:nvSpPr>
        <p:spPr>
          <a:xfrm>
            <a:off x="268363" y="3124200"/>
            <a:ext cx="8839200" cy="7620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800" dirty="0" smtClean="0"/>
              <a:t>Decoding: Dec (</a:t>
            </a:r>
            <a:r>
              <a:rPr lang="en-US" sz="2800" b="1" dirty="0" smtClean="0">
                <a:solidFill>
                  <a:srgbClr val="FF0000"/>
                </a:solidFill>
              </a:rPr>
              <a:t>L,R</a:t>
            </a:r>
            <a:r>
              <a:rPr lang="en-US" sz="2800" dirty="0" smtClean="0"/>
              <a:t>) = </a:t>
            </a:r>
            <a:r>
              <a:rPr lang="en-US" sz="2800" b="1" dirty="0" smtClean="0">
                <a:solidFill>
                  <a:srgbClr val="FF0000"/>
                </a:solidFill>
              </a:rPr>
              <a:t>&lt;L,R&gt;</a:t>
            </a:r>
            <a:endParaRPr lang="en-US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91982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32" grpId="0"/>
      <p:bldP spid="33" grpId="0" animBg="1"/>
      <p:bldP spid="35" grpId="0"/>
      <p:bldP spid="37" grpId="0" animBg="1"/>
      <p:bldP spid="38" grpId="0" animBg="1"/>
      <p:bldP spid="39" grpId="0"/>
      <p:bldP spid="40" grpId="0" animBg="1"/>
      <p:bldP spid="41" grpId="0" animBg="1"/>
      <p:bldP spid="42" grpId="0"/>
      <p:bldP spid="44" grpId="0"/>
      <p:bldP spid="46" grpId="0"/>
      <p:bldP spid="47" grpId="0" animBg="1"/>
      <p:bldP spid="48" grpId="0"/>
      <p:bldP spid="49" grpId="0" animBg="1"/>
      <p:bldP spid="78" grpId="0" animBg="1"/>
      <p:bldP spid="79" grpId="0"/>
      <p:bldP spid="80" grpId="0" animBg="1"/>
      <p:bldP spid="81" grpId="0"/>
      <p:bldP spid="82" grpId="0" animBg="1"/>
      <p:bldP spid="83" grpId="0"/>
      <p:bldP spid="84" grpId="0"/>
      <p:bldP spid="85" grpId="0"/>
      <p:bldP spid="86" grpId="0"/>
      <p:bldP spid="4" grpId="0" animBg="1"/>
      <p:bldP spid="89" grpId="0"/>
      <p:bldP spid="90" grpId="0" animBg="1"/>
      <p:bldP spid="9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Straight Arrow Connector 27"/>
          <p:cNvCxnSpPr/>
          <p:nvPr/>
        </p:nvCxnSpPr>
        <p:spPr>
          <a:xfrm flipV="1">
            <a:off x="3839882" y="1691341"/>
            <a:ext cx="0" cy="609601"/>
          </a:xfrm>
          <a:prstGeom prst="straightConnector1">
            <a:avLst/>
          </a:prstGeom>
          <a:ln w="50800">
            <a:solidFill>
              <a:schemeClr val="tx1">
                <a:lumMod val="50000"/>
                <a:lumOff val="50000"/>
              </a:schemeClr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2773082" y="1692836"/>
            <a:ext cx="0" cy="609601"/>
          </a:xfrm>
          <a:prstGeom prst="straightConnector1">
            <a:avLst/>
          </a:prstGeom>
          <a:ln w="50800">
            <a:solidFill>
              <a:schemeClr val="tx1">
                <a:lumMod val="50000"/>
                <a:lumOff val="50000"/>
              </a:schemeClr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24" descr="pres_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434" y="2537621"/>
            <a:ext cx="8327966" cy="3329779"/>
          </a:xfrm>
          <a:prstGeom prst="rect">
            <a:avLst/>
          </a:prstGeom>
        </p:spPr>
      </p:pic>
      <p:sp>
        <p:nvSpPr>
          <p:cNvPr id="53" name="Lightning Bolt 52"/>
          <p:cNvSpPr>
            <a:spLocks noChangeArrowheads="1"/>
          </p:cNvSpPr>
          <p:nvPr/>
        </p:nvSpPr>
        <p:spPr bwMode="auto">
          <a:xfrm rot="2227688">
            <a:off x="4871215" y="1882431"/>
            <a:ext cx="598892" cy="502338"/>
          </a:xfrm>
          <a:prstGeom prst="lightningBolt">
            <a:avLst/>
          </a:prstGeom>
          <a:solidFill>
            <a:srgbClr val="FF5B5B"/>
          </a:solidFill>
          <a:ln w="9525" algn="ctr">
            <a:noFill/>
            <a:round/>
            <a:headEnd/>
            <a:tailEnd/>
          </a:ln>
        </p:spPr>
        <p:txBody>
          <a:bodyPr lIns="91430" tIns="45715" rIns="91430" bIns="45715"/>
          <a:lstStyle/>
          <a:p>
            <a:pPr algn="l" defTabSz="914400">
              <a:spcBef>
                <a:spcPct val="0"/>
              </a:spcBef>
            </a:pPr>
            <a:endParaRPr lang="en-US" sz="180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2" name="Lightning Bolt 51"/>
          <p:cNvSpPr>
            <a:spLocks noChangeArrowheads="1"/>
          </p:cNvSpPr>
          <p:nvPr/>
        </p:nvSpPr>
        <p:spPr bwMode="auto">
          <a:xfrm rot="2227688">
            <a:off x="6186903" y="1882431"/>
            <a:ext cx="598892" cy="502338"/>
          </a:xfrm>
          <a:prstGeom prst="lightningBolt">
            <a:avLst/>
          </a:prstGeom>
          <a:solidFill>
            <a:srgbClr val="FF5B5B"/>
          </a:solidFill>
          <a:ln w="9525" algn="ctr">
            <a:noFill/>
            <a:round/>
            <a:headEnd/>
            <a:tailEnd/>
          </a:ln>
        </p:spPr>
        <p:txBody>
          <a:bodyPr lIns="91430" tIns="45715" rIns="91430" bIns="45715"/>
          <a:lstStyle/>
          <a:p>
            <a:pPr algn="l" defTabSz="914400">
              <a:spcBef>
                <a:spcPct val="0"/>
              </a:spcBef>
            </a:pPr>
            <a:endParaRPr lang="en-US" sz="180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6" name="TextBox 3"/>
          <p:cNvSpPr txBox="1"/>
          <p:nvPr/>
        </p:nvSpPr>
        <p:spPr>
          <a:xfrm>
            <a:off x="304800" y="76200"/>
            <a:ext cx="8839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7F7F7F"/>
                </a:solidFill>
                <a:latin typeface="Arial Rounded MT Bold"/>
                <a:cs typeface="Arial Rounded MT Bold"/>
              </a:rPr>
              <a:t>Security of masking function</a:t>
            </a:r>
            <a:endParaRPr lang="en-US" sz="4800" dirty="0">
              <a:solidFill>
                <a:srgbClr val="7F7F7F"/>
              </a:solidFill>
              <a:latin typeface="Arial Rounded MT Bold"/>
              <a:cs typeface="Arial Rounded MT Bold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6492875"/>
            <a:ext cx="838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chemeClr val="tx1">
                    <a:lumMod val="50000"/>
                    <a:lumOff val="50000"/>
                  </a:schemeClr>
                </a:solidFill>
                <a:latin typeface="Arial Rounded MT Bold" pitchFamily="34" charset="0"/>
              </a:defRPr>
            </a:lvl1pPr>
          </a:lstStyle>
          <a:p>
            <a:fld id="{36DA8278-8F4F-44C3-A7E1-BA3F58CF8BC2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304800" y="762000"/>
            <a:ext cx="8839200" cy="7620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dirty="0" smtClean="0"/>
              <a:t>Our masking function New IP (</a:t>
            </a:r>
            <a:r>
              <a:rPr lang="en-US" b="1" dirty="0" smtClean="0">
                <a:solidFill>
                  <a:srgbClr val="FF0000"/>
                </a:solidFill>
              </a:rPr>
              <a:t>d=1</a:t>
            </a:r>
            <a:r>
              <a:rPr lang="en-US" dirty="0" smtClean="0"/>
              <a:t>)</a:t>
            </a:r>
            <a:endParaRPr lang="en-US" sz="2800" dirty="0" smtClean="0"/>
          </a:p>
        </p:txBody>
      </p:sp>
      <p:sp>
        <p:nvSpPr>
          <p:cNvPr id="9" name="Rectangle 8"/>
          <p:cNvSpPr/>
          <p:nvPr/>
        </p:nvSpPr>
        <p:spPr>
          <a:xfrm>
            <a:off x="2438400" y="1447800"/>
            <a:ext cx="609600" cy="5334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it-IT" sz="2800" b="1" dirty="0" smtClean="0">
                <a:solidFill>
                  <a:srgbClr val="C00000"/>
                </a:solidFill>
                <a:ea typeface="ＭＳ Ｐゴシック" pitchFamily="34" charset="-128"/>
              </a:rPr>
              <a:t>1</a:t>
            </a:r>
            <a:endParaRPr lang="en-US" sz="2800" b="1" baseline="-25000" dirty="0">
              <a:solidFill>
                <a:srgbClr val="C00000"/>
              </a:solidFill>
              <a:ea typeface="ＭＳ Ｐゴシック" pitchFamily="34" charset="-128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81000" y="1524001"/>
            <a:ext cx="723900" cy="5334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it-IT" sz="2800" b="1" dirty="0" smtClean="0">
                <a:solidFill>
                  <a:srgbClr val="C00000"/>
                </a:solidFill>
                <a:ea typeface="ＭＳ Ｐゴシック" pitchFamily="34" charset="-128"/>
              </a:rPr>
              <a:t>k</a:t>
            </a:r>
            <a:endParaRPr lang="en-US" b="1" baseline="-25000" dirty="0">
              <a:solidFill>
                <a:srgbClr val="C00000"/>
              </a:solidFill>
              <a:ea typeface="ＭＳ Ｐゴシック" pitchFamily="34" charset="-128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1104900" y="1771710"/>
            <a:ext cx="1219200" cy="4287"/>
          </a:xfrm>
          <a:prstGeom prst="straightConnector1">
            <a:avLst/>
          </a:prstGeom>
          <a:ln w="50800">
            <a:solidFill>
              <a:schemeClr val="tx1">
                <a:lumMod val="50000"/>
                <a:lumOff val="50000"/>
              </a:schemeClr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3"/>
          <p:cNvSpPr txBox="1"/>
          <p:nvPr/>
        </p:nvSpPr>
        <p:spPr>
          <a:xfrm>
            <a:off x="1333500" y="1371600"/>
            <a:ext cx="1181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Enc</a:t>
            </a:r>
            <a:endParaRPr lang="en-US" sz="2800" b="1" dirty="0" smtClean="0">
              <a:solidFill>
                <a:srgbClr val="8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505200" y="1447800"/>
            <a:ext cx="609600" cy="52343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it-IT" sz="2800" b="1" dirty="0" smtClean="0">
                <a:solidFill>
                  <a:srgbClr val="C00000"/>
                </a:solidFill>
                <a:ea typeface="ＭＳ Ｐゴシック" pitchFamily="34" charset="-128"/>
              </a:rPr>
              <a:t>L</a:t>
            </a:r>
            <a:r>
              <a:rPr lang="it-IT" sz="2800" b="1" baseline="-25000" dirty="0" smtClean="0">
                <a:solidFill>
                  <a:srgbClr val="C00000"/>
                </a:solidFill>
                <a:ea typeface="ＭＳ Ｐゴシック" pitchFamily="34" charset="-128"/>
              </a:rPr>
              <a:t>2</a:t>
            </a:r>
            <a:endParaRPr lang="en-US" sz="2800" b="1" baseline="-25000" dirty="0">
              <a:solidFill>
                <a:srgbClr val="C00000"/>
              </a:solidFill>
              <a:ea typeface="ＭＳ Ｐゴシック" pitchFamily="34" charset="-128"/>
            </a:endParaRPr>
          </a:p>
        </p:txBody>
      </p:sp>
      <p:sp>
        <p:nvSpPr>
          <p:cNvPr id="51" name="Content Placeholder 1"/>
          <p:cNvSpPr txBox="1">
            <a:spLocks/>
          </p:cNvSpPr>
          <p:nvPr/>
        </p:nvSpPr>
        <p:spPr>
          <a:xfrm>
            <a:off x="6934200" y="1447800"/>
            <a:ext cx="2209800" cy="5334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en-US" sz="2800" b="1" dirty="0" smtClean="0">
                <a:solidFill>
                  <a:srgbClr val="FF0000"/>
                </a:solidFill>
              </a:rPr>
              <a:t>&lt;L,R&gt; = k</a:t>
            </a:r>
            <a:endParaRPr lang="en-US" b="1" dirty="0" smtClean="0">
              <a:solidFill>
                <a:srgbClr val="FF0000"/>
              </a:solidFill>
            </a:endParaRPr>
          </a:p>
        </p:txBody>
      </p:sp>
      <p:sp>
        <p:nvSpPr>
          <p:cNvPr id="54" name="Content Placeholder 1"/>
          <p:cNvSpPr txBox="1">
            <a:spLocks/>
          </p:cNvSpPr>
          <p:nvPr/>
        </p:nvSpPr>
        <p:spPr>
          <a:xfrm>
            <a:off x="4343400" y="2286000"/>
            <a:ext cx="1752600" cy="5334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en-US" sz="2200" b="1" dirty="0" smtClean="0">
                <a:solidFill>
                  <a:srgbClr val="FF0000"/>
                </a:solidFill>
              </a:rPr>
              <a:t>HW(R</a:t>
            </a:r>
            <a:r>
              <a:rPr lang="en-US" sz="2200" b="1" baseline="-25000" dirty="0" smtClean="0">
                <a:solidFill>
                  <a:srgbClr val="FF0000"/>
                </a:solidFill>
              </a:rPr>
              <a:t>1</a:t>
            </a:r>
            <a:r>
              <a:rPr lang="en-US" sz="2200" b="1" dirty="0" smtClean="0">
                <a:solidFill>
                  <a:srgbClr val="FF0000"/>
                </a:solidFill>
              </a:rPr>
              <a:t>) + n</a:t>
            </a:r>
            <a:endParaRPr lang="en-US" sz="2200" b="1" baseline="-25000" dirty="0" smtClean="0">
              <a:solidFill>
                <a:srgbClr val="FF0000"/>
              </a:solidFill>
            </a:endParaRPr>
          </a:p>
        </p:txBody>
      </p:sp>
      <p:sp>
        <p:nvSpPr>
          <p:cNvPr id="55" name="Content Placeholder 1"/>
          <p:cNvSpPr txBox="1">
            <a:spLocks/>
          </p:cNvSpPr>
          <p:nvPr/>
        </p:nvSpPr>
        <p:spPr>
          <a:xfrm>
            <a:off x="5562600" y="2286000"/>
            <a:ext cx="2133600" cy="9906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en-US" sz="2200" b="1" dirty="0" smtClean="0">
                <a:solidFill>
                  <a:srgbClr val="FF0000"/>
                </a:solidFill>
              </a:rPr>
              <a:t>HW(R</a:t>
            </a:r>
            <a:r>
              <a:rPr lang="en-US" sz="2200" b="1" baseline="-25000" dirty="0" smtClean="0">
                <a:solidFill>
                  <a:srgbClr val="FF0000"/>
                </a:solidFill>
              </a:rPr>
              <a:t>2</a:t>
            </a:r>
            <a:r>
              <a:rPr lang="en-US" sz="2200" b="1" dirty="0" smtClean="0">
                <a:solidFill>
                  <a:srgbClr val="FF0000"/>
                </a:solidFill>
              </a:rPr>
              <a:t>)+ n</a:t>
            </a:r>
            <a:endParaRPr lang="en-US" sz="2200" b="1" baseline="-25000" dirty="0" smtClean="0">
              <a:solidFill>
                <a:srgbClr val="FF0000"/>
              </a:solidFill>
            </a:endParaRPr>
          </a:p>
        </p:txBody>
      </p:sp>
      <p:sp>
        <p:nvSpPr>
          <p:cNvPr id="56" name="Content Placeholder 1"/>
          <p:cNvSpPr txBox="1">
            <a:spLocks/>
          </p:cNvSpPr>
          <p:nvPr/>
        </p:nvSpPr>
        <p:spPr>
          <a:xfrm>
            <a:off x="381000" y="2133600"/>
            <a:ext cx="2133600" cy="685800"/>
          </a:xfrm>
          <a:prstGeom prst="rect">
            <a:avLst/>
          </a:prstGeom>
        </p:spPr>
        <p:txBody>
          <a:bodyPr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800" dirty="0" smtClean="0"/>
              <a:t>Leakage = </a:t>
            </a:r>
          </a:p>
        </p:txBody>
      </p:sp>
      <p:sp>
        <p:nvSpPr>
          <p:cNvPr id="57" name="Content Placeholder 1"/>
          <p:cNvSpPr txBox="1">
            <a:spLocks/>
          </p:cNvSpPr>
          <p:nvPr/>
        </p:nvSpPr>
        <p:spPr>
          <a:xfrm>
            <a:off x="304800" y="5715000"/>
            <a:ext cx="9144000" cy="762000"/>
          </a:xfrm>
          <a:prstGeom prst="rect">
            <a:avLst/>
          </a:prstGeom>
        </p:spPr>
        <p:txBody>
          <a:bodyPr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800" dirty="0" smtClean="0"/>
              <a:t>Outperforms Boolean masking by factor </a:t>
            </a:r>
            <a:r>
              <a:rPr lang="en-US" sz="2800" b="1" dirty="0" smtClean="0">
                <a:solidFill>
                  <a:srgbClr val="FF0000"/>
                </a:solidFill>
              </a:rPr>
              <a:t>10</a:t>
            </a:r>
          </a:p>
        </p:txBody>
      </p:sp>
      <p:sp>
        <p:nvSpPr>
          <p:cNvPr id="18" name="Rectangle 17"/>
          <p:cNvSpPr/>
          <p:nvPr/>
        </p:nvSpPr>
        <p:spPr>
          <a:xfrm>
            <a:off x="4876800" y="1447800"/>
            <a:ext cx="609600" cy="5334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it-IT" sz="2800" b="1" dirty="0" smtClean="0">
                <a:solidFill>
                  <a:srgbClr val="C00000"/>
                </a:solidFill>
                <a:ea typeface="ＭＳ Ｐゴシック" pitchFamily="34" charset="-128"/>
              </a:rPr>
              <a:t>R</a:t>
            </a:r>
            <a:r>
              <a:rPr lang="it-IT" sz="2800" b="1" baseline="-25000" dirty="0" smtClean="0">
                <a:solidFill>
                  <a:srgbClr val="C00000"/>
                </a:solidFill>
                <a:ea typeface="ＭＳ Ｐゴシック" pitchFamily="34" charset="-128"/>
              </a:rPr>
              <a:t>1</a:t>
            </a:r>
            <a:endParaRPr lang="en-US" sz="2800" b="1" baseline="-25000" dirty="0">
              <a:solidFill>
                <a:srgbClr val="C00000"/>
              </a:solidFill>
              <a:ea typeface="ＭＳ Ｐゴシック" pitchFamily="34" charset="-128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172200" y="1447800"/>
            <a:ext cx="609600" cy="52343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it-IT" sz="2800" b="1" dirty="0" smtClean="0">
                <a:solidFill>
                  <a:srgbClr val="C00000"/>
                </a:solidFill>
                <a:ea typeface="ＭＳ Ｐゴシック" pitchFamily="34" charset="-128"/>
              </a:rPr>
              <a:t>R</a:t>
            </a:r>
            <a:r>
              <a:rPr lang="it-IT" sz="2800" b="1" baseline="-25000" dirty="0" smtClean="0">
                <a:solidFill>
                  <a:srgbClr val="C00000"/>
                </a:solidFill>
                <a:ea typeface="ＭＳ Ｐゴシック" pitchFamily="34" charset="-128"/>
              </a:rPr>
              <a:t>2</a:t>
            </a:r>
            <a:endParaRPr lang="en-US" sz="2800" b="1" baseline="-25000" dirty="0">
              <a:solidFill>
                <a:srgbClr val="C00000"/>
              </a:solidFill>
              <a:ea typeface="ＭＳ Ｐゴシック" pitchFamily="34" charset="-128"/>
            </a:endParaRPr>
          </a:p>
        </p:txBody>
      </p:sp>
      <p:sp>
        <p:nvSpPr>
          <p:cNvPr id="23" name="Content Placeholder 1"/>
          <p:cNvSpPr txBox="1">
            <a:spLocks/>
          </p:cNvSpPr>
          <p:nvPr/>
        </p:nvSpPr>
        <p:spPr>
          <a:xfrm>
            <a:off x="1905000" y="2209800"/>
            <a:ext cx="1752600" cy="5334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en-US" sz="2200" b="1" dirty="0" smtClean="0">
                <a:solidFill>
                  <a:srgbClr val="FF0000"/>
                </a:solidFill>
              </a:rPr>
              <a:t>1</a:t>
            </a:r>
            <a:endParaRPr lang="en-US" sz="2200" b="1" baseline="-25000" dirty="0" smtClean="0">
              <a:solidFill>
                <a:srgbClr val="FF0000"/>
              </a:solidFill>
            </a:endParaRPr>
          </a:p>
        </p:txBody>
      </p:sp>
      <p:sp>
        <p:nvSpPr>
          <p:cNvPr id="24" name="Content Placeholder 1"/>
          <p:cNvSpPr txBox="1">
            <a:spLocks/>
          </p:cNvSpPr>
          <p:nvPr/>
        </p:nvSpPr>
        <p:spPr>
          <a:xfrm>
            <a:off x="3029592" y="2228205"/>
            <a:ext cx="1752600" cy="5334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en-US" sz="2200" b="1" dirty="0" smtClean="0">
                <a:solidFill>
                  <a:srgbClr val="FF0000"/>
                </a:solidFill>
              </a:rPr>
              <a:t>L</a:t>
            </a:r>
            <a:r>
              <a:rPr lang="en-US" sz="2200" b="1" baseline="-25000" dirty="0" smtClean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29" name="Content Placeholder 1"/>
          <p:cNvSpPr txBox="1">
            <a:spLocks/>
          </p:cNvSpPr>
          <p:nvPr/>
        </p:nvSpPr>
        <p:spPr>
          <a:xfrm>
            <a:off x="304800" y="6172200"/>
            <a:ext cx="9144000" cy="762000"/>
          </a:xfrm>
          <a:prstGeom prst="rect">
            <a:avLst/>
          </a:prstGeom>
        </p:spPr>
        <p:txBody>
          <a:bodyPr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800" dirty="0" smtClean="0"/>
              <a:t>Original IP masking leaks even less </a:t>
            </a:r>
            <a:r>
              <a:rPr lang="en-US" sz="2800" dirty="0" smtClean="0">
                <a:sym typeface="Wingdings"/>
              </a:rPr>
              <a:t></a:t>
            </a:r>
            <a:r>
              <a:rPr lang="en-US" sz="2800" dirty="0" smtClean="0"/>
              <a:t> more secret masks</a:t>
            </a:r>
            <a:endParaRPr lang="en-US" sz="2800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53768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2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3"/>
          <p:cNvSpPr txBox="1"/>
          <p:nvPr/>
        </p:nvSpPr>
        <p:spPr>
          <a:xfrm>
            <a:off x="304800" y="76200"/>
            <a:ext cx="8839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7F7F7F"/>
                </a:solidFill>
                <a:latin typeface="Arial Rounded MT Bold"/>
                <a:cs typeface="Arial Rounded MT Bold"/>
              </a:rPr>
              <a:t>Why new IP masking?</a:t>
            </a:r>
            <a:endParaRPr lang="en-US" sz="4800" dirty="0">
              <a:solidFill>
                <a:srgbClr val="7F7F7F"/>
              </a:solidFill>
              <a:latin typeface="Arial Rounded MT Bold"/>
              <a:cs typeface="Arial Rounded MT Bold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6492875"/>
            <a:ext cx="838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chemeClr val="tx1">
                    <a:lumMod val="50000"/>
                    <a:lumOff val="50000"/>
                  </a:schemeClr>
                </a:solidFill>
                <a:latin typeface="Arial Rounded MT Bold" pitchFamily="34" charset="0"/>
              </a:defRPr>
            </a:lvl1pPr>
          </a:lstStyle>
          <a:p>
            <a:fld id="{36DA8278-8F4F-44C3-A7E1-BA3F58CF8BC2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1" name="Rounded Rectangular Callout 30"/>
          <p:cNvSpPr/>
          <p:nvPr/>
        </p:nvSpPr>
        <p:spPr>
          <a:xfrm>
            <a:off x="304800" y="2286000"/>
            <a:ext cx="8458200" cy="1752600"/>
          </a:xfrm>
          <a:prstGeom prst="wedgeRoundRectCallout">
            <a:avLst>
              <a:gd name="adj1" fmla="val 43763"/>
              <a:gd name="adj2" fmla="val -3506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endParaRPr lang="en-US" baseline="-25000" dirty="0">
              <a:solidFill>
                <a:schemeClr val="tx1"/>
              </a:solidFill>
            </a:endParaRPr>
          </a:p>
        </p:txBody>
      </p:sp>
      <p:sp>
        <p:nvSpPr>
          <p:cNvPr id="34" name="Content Placeholder 1"/>
          <p:cNvSpPr txBox="1">
            <a:spLocks/>
          </p:cNvSpPr>
          <p:nvPr/>
        </p:nvSpPr>
        <p:spPr>
          <a:xfrm>
            <a:off x="381000" y="2286000"/>
            <a:ext cx="8229600" cy="685800"/>
          </a:xfrm>
          <a:prstGeom prst="rect">
            <a:avLst/>
          </a:prstGeom>
        </p:spPr>
        <p:txBody>
          <a:bodyPr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en-US" sz="3000" b="1" dirty="0" smtClean="0"/>
              <a:t>Original IP masking:</a:t>
            </a:r>
            <a:r>
              <a:rPr lang="en-US" sz="3000" dirty="0" smtClean="0"/>
              <a:t> Proof only for </a:t>
            </a:r>
            <a:r>
              <a:rPr lang="en-US" sz="3600" b="1" dirty="0" smtClean="0">
                <a:solidFill>
                  <a:srgbClr val="008000"/>
                </a:solidFill>
              </a:rPr>
              <a:t>large</a:t>
            </a:r>
            <a:r>
              <a:rPr lang="en-US" sz="3000" dirty="0" smtClean="0"/>
              <a:t> </a:t>
            </a:r>
            <a:r>
              <a:rPr lang="en-US" sz="3000" b="1" dirty="0" smtClean="0">
                <a:solidFill>
                  <a:srgbClr val="FF0000"/>
                </a:solidFill>
              </a:rPr>
              <a:t>d</a:t>
            </a:r>
            <a:endParaRPr lang="en-US" sz="3000" dirty="0" smtClean="0"/>
          </a:p>
          <a:p>
            <a:pPr marL="0" indent="0" algn="ctr">
              <a:buNone/>
              <a:defRPr/>
            </a:pPr>
            <a:endParaRPr lang="en-US" sz="4000" dirty="0" smtClean="0"/>
          </a:p>
        </p:txBody>
      </p:sp>
      <p:sp>
        <p:nvSpPr>
          <p:cNvPr id="39" name="Content Placeholder 1"/>
          <p:cNvSpPr txBox="1">
            <a:spLocks/>
          </p:cNvSpPr>
          <p:nvPr/>
        </p:nvSpPr>
        <p:spPr>
          <a:xfrm>
            <a:off x="381000" y="3429000"/>
            <a:ext cx="8229600" cy="685800"/>
          </a:xfrm>
          <a:prstGeom prst="rect">
            <a:avLst/>
          </a:prstGeom>
        </p:spPr>
        <p:txBody>
          <a:bodyPr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en-US" sz="2400" dirty="0" smtClean="0"/>
              <a:t>(PRR14: Small first order leakage that vanishes with large </a:t>
            </a:r>
            <a:r>
              <a:rPr lang="en-US" sz="2400" b="1" dirty="0" smtClean="0">
                <a:solidFill>
                  <a:srgbClr val="FF0000"/>
                </a:solidFill>
              </a:rPr>
              <a:t>d</a:t>
            </a:r>
            <a:r>
              <a:rPr lang="en-US" sz="2400" dirty="0" smtClean="0"/>
              <a:t>)</a:t>
            </a:r>
          </a:p>
          <a:p>
            <a:pPr marL="0" indent="0" algn="ctr">
              <a:buNone/>
              <a:defRPr/>
            </a:pPr>
            <a:endParaRPr lang="en-US" sz="4000" dirty="0" smtClean="0"/>
          </a:p>
        </p:txBody>
      </p:sp>
      <p:sp>
        <p:nvSpPr>
          <p:cNvPr id="40" name="Content Placeholder 1"/>
          <p:cNvSpPr txBox="1">
            <a:spLocks/>
          </p:cNvSpPr>
          <p:nvPr/>
        </p:nvSpPr>
        <p:spPr>
          <a:xfrm>
            <a:off x="0" y="5791200"/>
            <a:ext cx="9144000" cy="685800"/>
          </a:xfrm>
          <a:prstGeom prst="rect">
            <a:avLst/>
          </a:prstGeom>
        </p:spPr>
        <p:txBody>
          <a:bodyPr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en-US" sz="3600" b="1" u="sng" dirty="0" smtClean="0"/>
              <a:t>Next:</a:t>
            </a:r>
            <a:r>
              <a:rPr lang="en-US" sz="3600" dirty="0" smtClean="0"/>
              <a:t> High-level idea of construction</a:t>
            </a:r>
          </a:p>
        </p:txBody>
      </p:sp>
      <p:sp>
        <p:nvSpPr>
          <p:cNvPr id="42" name="Content Placeholder 1"/>
          <p:cNvSpPr txBox="1">
            <a:spLocks/>
          </p:cNvSpPr>
          <p:nvPr/>
        </p:nvSpPr>
        <p:spPr>
          <a:xfrm>
            <a:off x="381000" y="838200"/>
            <a:ext cx="8305800" cy="685800"/>
          </a:xfrm>
          <a:prstGeom prst="rect">
            <a:avLst/>
          </a:prstGeom>
        </p:spPr>
        <p:txBody>
          <a:bodyPr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en-US" sz="3600" b="1" u="sng" dirty="0" smtClean="0"/>
              <a:t>Main improvement</a:t>
            </a:r>
          </a:p>
        </p:txBody>
      </p:sp>
      <p:sp>
        <p:nvSpPr>
          <p:cNvPr id="43" name="Content Placeholder 1"/>
          <p:cNvSpPr txBox="1">
            <a:spLocks/>
          </p:cNvSpPr>
          <p:nvPr/>
        </p:nvSpPr>
        <p:spPr>
          <a:xfrm>
            <a:off x="228600" y="1371600"/>
            <a:ext cx="8610600" cy="685800"/>
          </a:xfrm>
          <a:prstGeom prst="rect">
            <a:avLst/>
          </a:prstGeom>
        </p:spPr>
        <p:txBody>
          <a:bodyPr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en-US" sz="3600" dirty="0" smtClean="0"/>
              <a:t>Security of masked computation</a:t>
            </a:r>
          </a:p>
        </p:txBody>
      </p:sp>
      <p:sp>
        <p:nvSpPr>
          <p:cNvPr id="44" name="Rounded Rectangular Callout 43"/>
          <p:cNvSpPr/>
          <p:nvPr/>
        </p:nvSpPr>
        <p:spPr>
          <a:xfrm>
            <a:off x="304800" y="4343400"/>
            <a:ext cx="8458200" cy="1295400"/>
          </a:xfrm>
          <a:prstGeom prst="wedgeRoundRectCallout">
            <a:avLst>
              <a:gd name="adj1" fmla="val 43763"/>
              <a:gd name="adj2" fmla="val -3506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endParaRPr lang="en-US" baseline="-25000" dirty="0">
              <a:solidFill>
                <a:schemeClr val="tx1"/>
              </a:solidFill>
            </a:endParaRPr>
          </a:p>
        </p:txBody>
      </p:sp>
      <p:sp>
        <p:nvSpPr>
          <p:cNvPr id="36" name="Content Placeholder 1"/>
          <p:cNvSpPr txBox="1">
            <a:spLocks/>
          </p:cNvSpPr>
          <p:nvPr/>
        </p:nvSpPr>
        <p:spPr>
          <a:xfrm>
            <a:off x="228600" y="4572000"/>
            <a:ext cx="8610600" cy="685800"/>
          </a:xfrm>
          <a:prstGeom prst="rect">
            <a:avLst/>
          </a:prstGeom>
        </p:spPr>
        <p:txBody>
          <a:bodyPr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en-US" sz="3000" b="1" dirty="0" smtClean="0"/>
              <a:t>New IP:</a:t>
            </a:r>
            <a:r>
              <a:rPr lang="en-US" sz="3000" dirty="0" smtClean="0"/>
              <a:t> Provable secure for </a:t>
            </a:r>
            <a:r>
              <a:rPr lang="en-US" sz="3600" b="1" dirty="0" smtClean="0">
                <a:solidFill>
                  <a:srgbClr val="008000"/>
                </a:solidFill>
              </a:rPr>
              <a:t>any</a:t>
            </a:r>
            <a:r>
              <a:rPr lang="en-US" sz="3000" dirty="0" smtClean="0">
                <a:solidFill>
                  <a:srgbClr val="008000"/>
                </a:solidFill>
              </a:rPr>
              <a:t> </a:t>
            </a:r>
            <a:r>
              <a:rPr lang="en-US" sz="3000" b="1" dirty="0" smtClean="0">
                <a:solidFill>
                  <a:srgbClr val="FF0000"/>
                </a:solidFill>
              </a:rPr>
              <a:t>d</a:t>
            </a:r>
            <a:r>
              <a:rPr lang="en-US" sz="3000" dirty="0" smtClean="0"/>
              <a:t> in probing model</a:t>
            </a:r>
          </a:p>
        </p:txBody>
      </p:sp>
      <p:sp>
        <p:nvSpPr>
          <p:cNvPr id="45" name="Content Placeholder 1"/>
          <p:cNvSpPr txBox="1">
            <a:spLocks/>
          </p:cNvSpPr>
          <p:nvPr/>
        </p:nvSpPr>
        <p:spPr>
          <a:xfrm>
            <a:off x="381000" y="2895600"/>
            <a:ext cx="8229600" cy="685800"/>
          </a:xfrm>
          <a:prstGeom prst="rect">
            <a:avLst/>
          </a:prstGeom>
        </p:spPr>
        <p:txBody>
          <a:bodyPr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en-US" sz="3000" dirty="0" smtClean="0"/>
              <a:t>No proof in probing model</a:t>
            </a:r>
          </a:p>
          <a:p>
            <a:pPr marL="0" indent="0" algn="ctr">
              <a:buNone/>
              <a:defRPr/>
            </a:pPr>
            <a:endParaRPr lang="en-US" sz="4000" dirty="0" smtClean="0"/>
          </a:p>
        </p:txBody>
      </p:sp>
    </p:spTree>
    <p:extLst>
      <p:ext uri="{BB962C8B-B14F-4D97-AF65-F5344CB8AC3E}">
        <p14:creationId xmlns:p14="http://schemas.microsoft.com/office/powerpoint/2010/main" val="41326915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4" grpId="0"/>
      <p:bldP spid="39" grpId="0"/>
      <p:bldP spid="40" grpId="0"/>
      <p:bldP spid="44" grpId="0" animBg="1"/>
      <p:bldP spid="36" grpId="0"/>
      <p:bldP spid="4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76200"/>
            <a:ext cx="7848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7F7F7F"/>
                </a:solidFill>
                <a:latin typeface="Arial Rounded MT Bold"/>
                <a:cs typeface="Arial Rounded MT Bold"/>
              </a:rPr>
              <a:t>Our transformation</a:t>
            </a:r>
            <a:endParaRPr lang="en-US" sz="4800" dirty="0" smtClean="0">
              <a:solidFill>
                <a:srgbClr val="7F7F7F"/>
              </a:solidFill>
              <a:latin typeface="Arial Rounded MT Bold"/>
              <a:cs typeface="Arial Rounded MT Bold"/>
            </a:endParaRPr>
          </a:p>
        </p:txBody>
      </p:sp>
      <p:sp>
        <p:nvSpPr>
          <p:cNvPr id="102" name="Slide Number Placeholder 2"/>
          <p:cNvSpPr>
            <a:spLocks noGrp="1"/>
          </p:cNvSpPr>
          <p:nvPr>
            <p:ph type="sldNum" idx="12"/>
          </p:nvPr>
        </p:nvSpPr>
        <p:spPr>
          <a:xfrm>
            <a:off x="8588374" y="6492875"/>
            <a:ext cx="555625" cy="365125"/>
          </a:xfrm>
        </p:spPr>
        <p:txBody>
          <a:bodyPr/>
          <a:lstStyle/>
          <a:p>
            <a:fld id="{5E4B7D7B-2D66-4A57-AA1A-26EE00A1B242}" type="slidenum">
              <a:rPr lang="he-IL" smtClean="0"/>
              <a:pPr/>
              <a:t>13</a:t>
            </a:fld>
            <a:endParaRPr lang="en-US" dirty="0"/>
          </a:p>
        </p:txBody>
      </p:sp>
      <p:grpSp>
        <p:nvGrpSpPr>
          <p:cNvPr id="99" name="Group 98"/>
          <p:cNvGrpSpPr/>
          <p:nvPr/>
        </p:nvGrpSpPr>
        <p:grpSpPr>
          <a:xfrm>
            <a:off x="772331" y="1727048"/>
            <a:ext cx="971551" cy="1134007"/>
            <a:chOff x="890587" y="3929961"/>
            <a:chExt cx="971551" cy="1134007"/>
          </a:xfrm>
        </p:grpSpPr>
        <p:sp>
          <p:nvSpPr>
            <p:cNvPr id="100" name="Rectangle 4"/>
            <p:cNvSpPr txBox="1">
              <a:spLocks noChangeArrowheads="1"/>
            </p:cNvSpPr>
            <p:nvPr/>
          </p:nvSpPr>
          <p:spPr bwMode="auto">
            <a:xfrm>
              <a:off x="890587" y="4158561"/>
              <a:ext cx="481013" cy="476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30" tIns="45715" rIns="91430" bIns="45715"/>
            <a:lstStyle/>
            <a:p>
              <a:pPr marL="342900" indent="-342900" algn="l" defTabSz="914400" eaLnBrk="0" hangingPunct="0">
                <a:spcBef>
                  <a:spcPct val="20000"/>
                </a:spcBef>
              </a:pPr>
              <a:r>
                <a:rPr lang="en-US" b="1" dirty="0" smtClean="0">
                  <a:solidFill>
                    <a:srgbClr val="FF0000"/>
                  </a:solidFill>
                  <a:latin typeface="cmmi10" pitchFamily="34" charset="0"/>
                </a:rPr>
                <a:t>C</a:t>
              </a:r>
              <a:endParaRPr lang="en-US" b="1" dirty="0">
                <a:solidFill>
                  <a:srgbClr val="FF0000"/>
                </a:solidFill>
                <a:latin typeface="cmmi10" pitchFamily="34" charset="0"/>
              </a:endParaRPr>
            </a:p>
          </p:txBody>
        </p:sp>
        <p:pic>
          <p:nvPicPr>
            <p:cNvPr id="101" name="Picture 45" descr="sim-green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90600" y="4253811"/>
              <a:ext cx="838200" cy="810157"/>
            </a:xfrm>
            <a:prstGeom prst="rect">
              <a:avLst/>
            </a:prstGeom>
            <a:noFill/>
          </p:spPr>
        </p:pic>
        <p:sp>
          <p:nvSpPr>
            <p:cNvPr id="103" name="Rectangle 4"/>
            <p:cNvSpPr txBox="1">
              <a:spLocks noChangeArrowheads="1"/>
            </p:cNvSpPr>
            <p:nvPr/>
          </p:nvSpPr>
          <p:spPr bwMode="auto">
            <a:xfrm>
              <a:off x="1308100" y="3929961"/>
              <a:ext cx="554038" cy="476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30" tIns="45715" rIns="91430" bIns="45715"/>
            <a:lstStyle/>
            <a:p>
              <a:pPr marL="342900" indent="-342900" algn="l" defTabSz="914400" eaLnBrk="0" hangingPunct="0">
                <a:spcBef>
                  <a:spcPct val="20000"/>
                </a:spcBef>
              </a:pPr>
              <a:r>
                <a:rPr lang="en-US" b="1" dirty="0" smtClean="0">
                  <a:solidFill>
                    <a:srgbClr val="FF0000"/>
                  </a:solidFill>
                  <a:latin typeface="cmmi10" pitchFamily="34" charset="0"/>
                </a:rPr>
                <a:t>K</a:t>
              </a:r>
              <a:endParaRPr lang="en-US" b="1" dirty="0">
                <a:solidFill>
                  <a:srgbClr val="FF0000"/>
                </a:solidFill>
                <a:latin typeface="cmmi10" pitchFamily="34" charset="0"/>
              </a:endParaRPr>
            </a:p>
          </p:txBody>
        </p:sp>
      </p:grpSp>
      <p:grpSp>
        <p:nvGrpSpPr>
          <p:cNvPr id="104" name="Group 103"/>
          <p:cNvGrpSpPr/>
          <p:nvPr/>
        </p:nvGrpSpPr>
        <p:grpSpPr>
          <a:xfrm>
            <a:off x="142844" y="1083645"/>
            <a:ext cx="2295556" cy="3342543"/>
            <a:chOff x="142844" y="1146452"/>
            <a:chExt cx="2295556" cy="3342543"/>
          </a:xfrm>
        </p:grpSpPr>
        <p:sp>
          <p:nvSpPr>
            <p:cNvPr id="105" name="Rectangle 104"/>
            <p:cNvSpPr/>
            <p:nvPr/>
          </p:nvSpPr>
          <p:spPr>
            <a:xfrm>
              <a:off x="142844" y="1252134"/>
              <a:ext cx="2295556" cy="3135273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214282" y="4236995"/>
              <a:ext cx="571504" cy="2520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500" b="1" dirty="0" smtClean="0"/>
                <a:t>a</a:t>
              </a:r>
              <a:endParaRPr lang="en-US" sz="1500" b="1" baseline="-25000" dirty="0"/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975215" y="3984995"/>
              <a:ext cx="571504" cy="2520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500" b="1" dirty="0"/>
                <a:t>b</a:t>
              </a:r>
              <a:endParaRPr lang="en-US" sz="1500" b="1" baseline="-25000" dirty="0"/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1752600" y="3947553"/>
              <a:ext cx="571504" cy="2520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500" b="1" dirty="0" smtClean="0"/>
                <a:t>c</a:t>
              </a:r>
              <a:endParaRPr lang="en-US" sz="1500" b="1" baseline="-25000" dirty="0"/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1444743" y="3352800"/>
              <a:ext cx="571504" cy="2520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sz="1500" b="1" dirty="0" smtClean="0"/>
                <a:t>mult</a:t>
              </a:r>
              <a:endParaRPr lang="en-US" sz="1500" b="1" dirty="0"/>
            </a:p>
          </p:txBody>
        </p:sp>
        <p:cxnSp>
          <p:nvCxnSpPr>
            <p:cNvPr id="110" name="Straight Arrow Connector 109"/>
            <p:cNvCxnSpPr>
              <a:stCxn id="106" idx="0"/>
            </p:cNvCxnSpPr>
            <p:nvPr/>
          </p:nvCxnSpPr>
          <p:spPr>
            <a:xfrm flipV="1">
              <a:off x="500034" y="3642896"/>
              <a:ext cx="0" cy="594099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Arrow Connector 110"/>
            <p:cNvCxnSpPr>
              <a:stCxn id="107" idx="0"/>
            </p:cNvCxnSpPr>
            <p:nvPr/>
          </p:nvCxnSpPr>
          <p:spPr>
            <a:xfrm flipH="1" flipV="1">
              <a:off x="770596" y="3668142"/>
              <a:ext cx="490371" cy="31685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Arrow Connector 111"/>
            <p:cNvCxnSpPr>
              <a:stCxn id="107" idx="0"/>
            </p:cNvCxnSpPr>
            <p:nvPr/>
          </p:nvCxnSpPr>
          <p:spPr>
            <a:xfrm flipV="1">
              <a:off x="1260967" y="3651186"/>
              <a:ext cx="285754" cy="333809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Arrow Connector 112"/>
            <p:cNvCxnSpPr>
              <a:stCxn id="108" idx="0"/>
            </p:cNvCxnSpPr>
            <p:nvPr/>
          </p:nvCxnSpPr>
          <p:spPr>
            <a:xfrm flipH="1" flipV="1">
              <a:off x="1895873" y="3613743"/>
              <a:ext cx="142479" cy="33381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Arrow Connector 113"/>
            <p:cNvCxnSpPr>
              <a:stCxn id="123" idx="0"/>
              <a:endCxn id="116" idx="2"/>
            </p:cNvCxnSpPr>
            <p:nvPr/>
          </p:nvCxnSpPr>
          <p:spPr>
            <a:xfrm flipV="1">
              <a:off x="620226" y="2530484"/>
              <a:ext cx="379874" cy="86870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Arrow Connector 114"/>
            <p:cNvCxnSpPr>
              <a:stCxn id="118" idx="0"/>
            </p:cNvCxnSpPr>
            <p:nvPr/>
          </p:nvCxnSpPr>
          <p:spPr>
            <a:xfrm flipH="1" flipV="1">
              <a:off x="1730495" y="2610653"/>
              <a:ext cx="6648" cy="25638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6" name="Rectangle 115"/>
            <p:cNvSpPr/>
            <p:nvPr/>
          </p:nvSpPr>
          <p:spPr>
            <a:xfrm>
              <a:off x="714348" y="2278484"/>
              <a:ext cx="571504" cy="2520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00" b="1" baseline="-25000" dirty="0"/>
            </a:p>
          </p:txBody>
        </p:sp>
        <p:cxnSp>
          <p:nvCxnSpPr>
            <p:cNvPr id="117" name="Straight Arrow Connector 116"/>
            <p:cNvCxnSpPr>
              <a:stCxn id="116" idx="0"/>
            </p:cNvCxnSpPr>
            <p:nvPr/>
          </p:nvCxnSpPr>
          <p:spPr>
            <a:xfrm flipV="1">
              <a:off x="1000100" y="1961334"/>
              <a:ext cx="285752" cy="31715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8" name="Rectangle 117"/>
            <p:cNvSpPr/>
            <p:nvPr/>
          </p:nvSpPr>
          <p:spPr>
            <a:xfrm>
              <a:off x="1451391" y="2867034"/>
              <a:ext cx="571504" cy="2520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500" b="1" baseline="-25000" dirty="0"/>
            </a:p>
          </p:txBody>
        </p:sp>
        <p:cxnSp>
          <p:nvCxnSpPr>
            <p:cNvPr id="119" name="Straight Arrow Connector 118"/>
            <p:cNvCxnSpPr>
              <a:stCxn id="109" idx="0"/>
              <a:endCxn id="118" idx="2"/>
            </p:cNvCxnSpPr>
            <p:nvPr/>
          </p:nvCxnSpPr>
          <p:spPr>
            <a:xfrm flipV="1">
              <a:off x="1730495" y="3119034"/>
              <a:ext cx="6648" cy="23376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Arrow Connector 119"/>
            <p:cNvCxnSpPr>
              <a:endCxn id="121" idx="2"/>
            </p:cNvCxnSpPr>
            <p:nvPr/>
          </p:nvCxnSpPr>
          <p:spPr>
            <a:xfrm flipH="1" flipV="1">
              <a:off x="1466848" y="1961334"/>
              <a:ext cx="266971" cy="39550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ectangle 120"/>
            <p:cNvSpPr/>
            <p:nvPr/>
          </p:nvSpPr>
          <p:spPr>
            <a:xfrm>
              <a:off x="1181096" y="1709334"/>
              <a:ext cx="571504" cy="2520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sz="1500" b="1" dirty="0" smtClean="0"/>
                <a:t>mult</a:t>
              </a:r>
              <a:endParaRPr lang="en-US" sz="1500" b="1" dirty="0"/>
            </a:p>
          </p:txBody>
        </p:sp>
        <p:cxnSp>
          <p:nvCxnSpPr>
            <p:cNvPr id="122" name="Straight Arrow Connector 121"/>
            <p:cNvCxnSpPr>
              <a:stCxn id="121" idx="0"/>
            </p:cNvCxnSpPr>
            <p:nvPr/>
          </p:nvCxnSpPr>
          <p:spPr>
            <a:xfrm flipV="1">
              <a:off x="1466848" y="1430935"/>
              <a:ext cx="0" cy="278399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" name="Rectangle 122"/>
            <p:cNvSpPr/>
            <p:nvPr/>
          </p:nvSpPr>
          <p:spPr>
            <a:xfrm>
              <a:off x="334474" y="3399186"/>
              <a:ext cx="571504" cy="2520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sz="1500" b="1" dirty="0" smtClean="0"/>
                <a:t>mult</a:t>
              </a:r>
              <a:endParaRPr lang="en-US" sz="1500" b="1" dirty="0"/>
            </a:p>
          </p:txBody>
        </p:sp>
        <p:sp>
          <p:nvSpPr>
            <p:cNvPr id="124" name="Rectangle 123"/>
            <p:cNvSpPr/>
            <p:nvPr/>
          </p:nvSpPr>
          <p:spPr>
            <a:xfrm>
              <a:off x="1045029" y="1146452"/>
              <a:ext cx="812724" cy="257091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500" b="1" dirty="0" smtClean="0"/>
                <a:t>output</a:t>
              </a:r>
              <a:endParaRPr lang="en-US" sz="1500" b="1" dirty="0"/>
            </a:p>
          </p:txBody>
        </p:sp>
        <p:sp>
          <p:nvSpPr>
            <p:cNvPr id="125" name="Rectangle 124"/>
            <p:cNvSpPr/>
            <p:nvPr/>
          </p:nvSpPr>
          <p:spPr>
            <a:xfrm>
              <a:off x="1466848" y="2355456"/>
              <a:ext cx="571504" cy="2520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l-PL" sz="1500" b="1" dirty="0" smtClean="0"/>
                <a:t>neg</a:t>
              </a:r>
              <a:endParaRPr lang="en-US" sz="1500" b="1" dirty="0"/>
            </a:p>
          </p:txBody>
        </p:sp>
      </p:grpSp>
      <p:grpSp>
        <p:nvGrpSpPr>
          <p:cNvPr id="126" name="Group 125"/>
          <p:cNvGrpSpPr/>
          <p:nvPr/>
        </p:nvGrpSpPr>
        <p:grpSpPr>
          <a:xfrm>
            <a:off x="3732029" y="838200"/>
            <a:ext cx="5216079" cy="4050546"/>
            <a:chOff x="3733799" y="901007"/>
            <a:chExt cx="5216079" cy="4050546"/>
          </a:xfrm>
        </p:grpSpPr>
        <p:sp>
          <p:nvSpPr>
            <p:cNvPr id="127" name="Rectangle 126"/>
            <p:cNvSpPr/>
            <p:nvPr/>
          </p:nvSpPr>
          <p:spPr>
            <a:xfrm>
              <a:off x="3733799" y="1252134"/>
              <a:ext cx="5216079" cy="3294805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8" name="Straight Arrow Connector 127"/>
            <p:cNvCxnSpPr>
              <a:endCxn id="147" idx="3"/>
            </p:cNvCxnSpPr>
            <p:nvPr/>
          </p:nvCxnSpPr>
          <p:spPr>
            <a:xfrm flipH="1" flipV="1">
              <a:off x="7521497" y="3858530"/>
              <a:ext cx="607974" cy="317401"/>
            </a:xfrm>
            <a:prstGeom prst="straightConnector1">
              <a:avLst/>
            </a:prstGeom>
            <a:ln w="444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Arrow Connector 128"/>
            <p:cNvCxnSpPr>
              <a:endCxn id="147" idx="1"/>
            </p:cNvCxnSpPr>
            <p:nvPr/>
          </p:nvCxnSpPr>
          <p:spPr>
            <a:xfrm flipV="1">
              <a:off x="6155370" y="3858530"/>
              <a:ext cx="526288" cy="310775"/>
            </a:xfrm>
            <a:prstGeom prst="straightConnector1">
              <a:avLst/>
            </a:prstGeom>
            <a:ln w="444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0" name="Rectangle 129"/>
            <p:cNvSpPr/>
            <p:nvPr/>
          </p:nvSpPr>
          <p:spPr>
            <a:xfrm>
              <a:off x="4038300" y="4165939"/>
              <a:ext cx="857257" cy="251999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500" b="1" dirty="0" smtClean="0"/>
                <a:t>A</a:t>
              </a:r>
              <a:endParaRPr lang="en-US" sz="1500" b="1" dirty="0"/>
            </a:p>
          </p:txBody>
        </p:sp>
        <p:sp>
          <p:nvSpPr>
            <p:cNvPr id="131" name="Rectangle 130"/>
            <p:cNvSpPr/>
            <p:nvPr/>
          </p:nvSpPr>
          <p:spPr>
            <a:xfrm>
              <a:off x="5457731" y="4072138"/>
              <a:ext cx="929091" cy="251999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500" b="1" dirty="0" smtClean="0"/>
                <a:t>B</a:t>
              </a:r>
              <a:endParaRPr lang="en-US" sz="1500" b="1" dirty="0"/>
            </a:p>
          </p:txBody>
        </p:sp>
        <p:sp>
          <p:nvSpPr>
            <p:cNvPr id="132" name="Rectangle 131"/>
            <p:cNvSpPr/>
            <p:nvPr/>
          </p:nvSpPr>
          <p:spPr>
            <a:xfrm>
              <a:off x="7636108" y="4063008"/>
              <a:ext cx="935809" cy="252004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500" b="1" dirty="0"/>
                <a:t>C</a:t>
              </a:r>
              <a:endParaRPr lang="en-US" sz="1500" b="1" dirty="0"/>
            </a:p>
          </p:txBody>
        </p:sp>
        <p:sp>
          <p:nvSpPr>
            <p:cNvPr id="133" name="Rectangle 132"/>
            <p:cNvSpPr/>
            <p:nvPr/>
          </p:nvSpPr>
          <p:spPr>
            <a:xfrm>
              <a:off x="4575028" y="3649186"/>
              <a:ext cx="839839" cy="2520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sz="1500" b="1" u="sng" dirty="0" smtClean="0"/>
                <a:t>mult</a:t>
              </a:r>
              <a:endParaRPr lang="en-US" sz="1500" b="1" u="sng" dirty="0"/>
            </a:p>
          </p:txBody>
        </p:sp>
        <p:cxnSp>
          <p:nvCxnSpPr>
            <p:cNvPr id="134" name="Straight Arrow Connector 133"/>
            <p:cNvCxnSpPr>
              <a:stCxn id="130" idx="0"/>
            </p:cNvCxnSpPr>
            <p:nvPr/>
          </p:nvCxnSpPr>
          <p:spPr>
            <a:xfrm flipV="1">
              <a:off x="4466929" y="3773871"/>
              <a:ext cx="313388" cy="392068"/>
            </a:xfrm>
            <a:prstGeom prst="straightConnector1">
              <a:avLst/>
            </a:prstGeom>
            <a:ln w="44450" cmpd="sng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Arrow Connector 134"/>
            <p:cNvCxnSpPr>
              <a:stCxn id="133" idx="0"/>
            </p:cNvCxnSpPr>
            <p:nvPr/>
          </p:nvCxnSpPr>
          <p:spPr>
            <a:xfrm flipH="1" flipV="1">
              <a:off x="4994947" y="3078934"/>
              <a:ext cx="1" cy="570252"/>
            </a:xfrm>
            <a:prstGeom prst="straightConnector1">
              <a:avLst/>
            </a:prstGeom>
            <a:ln w="444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6" name="Rectangle 135"/>
            <p:cNvSpPr/>
            <p:nvPr/>
          </p:nvSpPr>
          <p:spPr>
            <a:xfrm>
              <a:off x="4175684" y="2742580"/>
              <a:ext cx="1811662" cy="336354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500" b="1" dirty="0" smtClean="0"/>
                <a:t>R </a:t>
              </a:r>
              <a:r>
                <a:rPr lang="en-US" sz="1500" b="1" dirty="0" err="1" smtClean="0"/>
                <a:t>s.t.</a:t>
              </a:r>
              <a:r>
                <a:rPr lang="en-US" sz="1500" b="1" dirty="0" smtClean="0"/>
                <a:t> &lt;L,R&gt;=</a:t>
              </a:r>
              <a:r>
                <a:rPr lang="en-US" sz="1500" b="1" dirty="0" err="1" smtClean="0"/>
                <a:t>a</a:t>
              </a:r>
              <a:r>
                <a:rPr lang="en-US" sz="1500" b="1" dirty="0" err="1" smtClean="0">
                  <a:latin typeface="ＭＳ ゴシック"/>
                  <a:ea typeface="ＭＳ ゴシック"/>
                  <a:cs typeface="ＭＳ ゴシック"/>
                </a:rPr>
                <a:t>∧</a:t>
              </a:r>
              <a:r>
                <a:rPr lang="en-US" sz="1500" b="1" dirty="0" err="1"/>
                <a:t>b</a:t>
              </a:r>
              <a:endParaRPr lang="en-US" sz="1500" b="1" dirty="0"/>
            </a:p>
          </p:txBody>
        </p:sp>
        <p:sp>
          <p:nvSpPr>
            <p:cNvPr id="137" name="Rectangle 136"/>
            <p:cNvSpPr/>
            <p:nvPr/>
          </p:nvSpPr>
          <p:spPr>
            <a:xfrm>
              <a:off x="6286741" y="3071843"/>
              <a:ext cx="1850192" cy="353806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500" b="1" dirty="0" smtClean="0"/>
                <a:t>R’ </a:t>
              </a:r>
              <a:r>
                <a:rPr lang="en-US" sz="1500" b="1" dirty="0" err="1" smtClean="0"/>
                <a:t>s.t.</a:t>
              </a:r>
              <a:r>
                <a:rPr lang="en-US" sz="1500" b="1" dirty="0" smtClean="0"/>
                <a:t> &lt;L,</a:t>
              </a:r>
              <a:r>
                <a:rPr lang="en-US" sz="1500" b="1" dirty="0" smtClean="0"/>
                <a:t>R’&gt;=</a:t>
              </a:r>
              <a:r>
                <a:rPr lang="en-US" sz="1500" b="1" dirty="0" err="1"/>
                <a:t>b</a:t>
              </a:r>
              <a:r>
                <a:rPr lang="en-US" sz="1500" b="1" dirty="0" err="1" smtClean="0">
                  <a:latin typeface="ＭＳ ゴシック"/>
                  <a:ea typeface="ＭＳ ゴシック"/>
                  <a:cs typeface="ＭＳ ゴシック"/>
                </a:rPr>
                <a:t>∧</a:t>
              </a:r>
              <a:r>
                <a:rPr lang="en-US" sz="1500" b="1" dirty="0" err="1"/>
                <a:t>c</a:t>
              </a:r>
              <a:endParaRPr lang="en-US" sz="1500" b="1" dirty="0"/>
            </a:p>
          </p:txBody>
        </p:sp>
        <p:cxnSp>
          <p:nvCxnSpPr>
            <p:cNvPr id="138" name="Straight Arrow Connector 137"/>
            <p:cNvCxnSpPr/>
            <p:nvPr/>
          </p:nvCxnSpPr>
          <p:spPr>
            <a:xfrm rot="5400000" flipH="1" flipV="1">
              <a:off x="6068128" y="1587701"/>
              <a:ext cx="279804" cy="2"/>
            </a:xfrm>
            <a:prstGeom prst="straightConnector1">
              <a:avLst/>
            </a:prstGeom>
            <a:ln w="444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9" name="Trapezoid 138"/>
            <p:cNvSpPr/>
            <p:nvPr/>
          </p:nvSpPr>
          <p:spPr>
            <a:xfrm>
              <a:off x="5738954" y="1194138"/>
              <a:ext cx="991606" cy="263195"/>
            </a:xfrm>
            <a:prstGeom prst="trapezoid">
              <a:avLst>
                <a:gd name="adj" fmla="val 61627"/>
              </a:avLst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Dec</a:t>
              </a:r>
            </a:p>
          </p:txBody>
        </p:sp>
        <p:sp>
          <p:nvSpPr>
            <p:cNvPr id="140" name="Trapezoid 139"/>
            <p:cNvSpPr/>
            <p:nvPr/>
          </p:nvSpPr>
          <p:spPr>
            <a:xfrm rot="10800000">
              <a:off x="4028568" y="4444685"/>
              <a:ext cx="924432" cy="254654"/>
            </a:xfrm>
            <a:prstGeom prst="trapezoid">
              <a:avLst>
                <a:gd name="adj" fmla="val 61627"/>
              </a:avLst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TextBox 140"/>
            <p:cNvSpPr txBox="1"/>
            <p:nvPr/>
          </p:nvSpPr>
          <p:spPr>
            <a:xfrm>
              <a:off x="4231449" y="4394539"/>
              <a:ext cx="5827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err="1" smtClean="0"/>
                <a:t>Enc</a:t>
              </a:r>
              <a:r>
                <a:rPr lang="en-US" b="1" baseline="-25000" dirty="0" err="1" smtClean="0"/>
                <a:t>L</a:t>
              </a:r>
              <a:endParaRPr lang="en-US" b="1" baseline="-25000" dirty="0"/>
            </a:p>
          </p:txBody>
        </p:sp>
        <p:sp>
          <p:nvSpPr>
            <p:cNvPr id="142" name="Rectangle 141"/>
            <p:cNvSpPr/>
            <p:nvPr/>
          </p:nvSpPr>
          <p:spPr>
            <a:xfrm>
              <a:off x="4340995" y="4582221"/>
              <a:ext cx="29861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GB" b="1" dirty="0" smtClean="0"/>
                <a:t>a</a:t>
              </a:r>
              <a:endParaRPr lang="en-US" b="1" baseline="-25000" dirty="0"/>
            </a:p>
          </p:txBody>
        </p:sp>
        <p:sp>
          <p:nvSpPr>
            <p:cNvPr id="143" name="Rectangle 142"/>
            <p:cNvSpPr/>
            <p:nvPr/>
          </p:nvSpPr>
          <p:spPr>
            <a:xfrm>
              <a:off x="6348336" y="4004344"/>
              <a:ext cx="30853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GB" b="1" dirty="0" smtClean="0"/>
                <a:t>b</a:t>
              </a:r>
              <a:endParaRPr lang="en-US" b="1" baseline="-25000" dirty="0"/>
            </a:p>
          </p:txBody>
        </p:sp>
        <p:sp>
          <p:nvSpPr>
            <p:cNvPr id="144" name="Rectangle 143"/>
            <p:cNvSpPr/>
            <p:nvPr/>
          </p:nvSpPr>
          <p:spPr>
            <a:xfrm>
              <a:off x="8558149" y="3984530"/>
              <a:ext cx="28125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GB" b="1" dirty="0"/>
                <a:t>c</a:t>
              </a:r>
              <a:endParaRPr lang="en-US" b="1" baseline="-25000" dirty="0"/>
            </a:p>
          </p:txBody>
        </p:sp>
        <p:sp>
          <p:nvSpPr>
            <p:cNvPr id="145" name="Rectangle 144"/>
            <p:cNvSpPr/>
            <p:nvPr/>
          </p:nvSpPr>
          <p:spPr>
            <a:xfrm>
              <a:off x="5815154" y="901007"/>
              <a:ext cx="84041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GB" b="1" dirty="0"/>
                <a:t>output</a:t>
              </a:r>
              <a:endParaRPr lang="en-US" b="1" dirty="0"/>
            </a:p>
          </p:txBody>
        </p:sp>
        <p:cxnSp>
          <p:nvCxnSpPr>
            <p:cNvPr id="146" name="Straight Arrow Connector 145"/>
            <p:cNvCxnSpPr/>
            <p:nvPr/>
          </p:nvCxnSpPr>
          <p:spPr>
            <a:xfrm rot="5400000" flipH="1" flipV="1">
              <a:off x="6068128" y="2044901"/>
              <a:ext cx="279804" cy="2"/>
            </a:xfrm>
            <a:prstGeom prst="straightConnector1">
              <a:avLst/>
            </a:prstGeom>
            <a:ln w="444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7" name="Rectangle 146"/>
            <p:cNvSpPr/>
            <p:nvPr/>
          </p:nvSpPr>
          <p:spPr>
            <a:xfrm>
              <a:off x="6681658" y="3732530"/>
              <a:ext cx="839839" cy="2520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sz="1500" b="1" u="sng" dirty="0" smtClean="0"/>
                <a:t>mult</a:t>
              </a:r>
              <a:endParaRPr lang="en-US" sz="1500" b="1" u="sng" dirty="0"/>
            </a:p>
          </p:txBody>
        </p:sp>
        <p:cxnSp>
          <p:nvCxnSpPr>
            <p:cNvPr id="148" name="Straight Arrow Connector 147"/>
            <p:cNvCxnSpPr>
              <a:stCxn id="147" idx="0"/>
            </p:cNvCxnSpPr>
            <p:nvPr/>
          </p:nvCxnSpPr>
          <p:spPr>
            <a:xfrm flipH="1" flipV="1">
              <a:off x="7101577" y="3438139"/>
              <a:ext cx="1" cy="294391"/>
            </a:xfrm>
            <a:prstGeom prst="straightConnector1">
              <a:avLst/>
            </a:prstGeom>
            <a:ln w="444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9" name="Rectangle 148"/>
            <p:cNvSpPr/>
            <p:nvPr/>
          </p:nvSpPr>
          <p:spPr>
            <a:xfrm>
              <a:off x="5695105" y="1635825"/>
              <a:ext cx="1035454" cy="260154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500" b="1" dirty="0" smtClean="0"/>
                <a:t>R’’</a:t>
              </a:r>
              <a:endParaRPr lang="en-US" sz="1500" b="1" dirty="0"/>
            </a:p>
          </p:txBody>
        </p:sp>
        <p:sp>
          <p:nvSpPr>
            <p:cNvPr id="150" name="Rectangle 149"/>
            <p:cNvSpPr/>
            <p:nvPr/>
          </p:nvSpPr>
          <p:spPr>
            <a:xfrm>
              <a:off x="5771380" y="2133600"/>
              <a:ext cx="839839" cy="2520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sz="1500" b="1" u="sng" dirty="0" smtClean="0"/>
                <a:t>mult</a:t>
              </a:r>
              <a:endParaRPr lang="en-US" sz="1500" b="1" u="sng" dirty="0"/>
            </a:p>
          </p:txBody>
        </p:sp>
        <p:cxnSp>
          <p:nvCxnSpPr>
            <p:cNvPr id="151" name="Straight Arrow Connector 150"/>
            <p:cNvCxnSpPr/>
            <p:nvPr/>
          </p:nvCxnSpPr>
          <p:spPr>
            <a:xfrm flipV="1">
              <a:off x="7211837" y="2870539"/>
              <a:ext cx="0" cy="182304"/>
            </a:xfrm>
            <a:prstGeom prst="straightConnector1">
              <a:avLst/>
            </a:prstGeom>
            <a:ln w="444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Arrow Connector 151"/>
            <p:cNvCxnSpPr>
              <a:stCxn id="136" idx="0"/>
              <a:endCxn id="150" idx="1"/>
            </p:cNvCxnSpPr>
            <p:nvPr/>
          </p:nvCxnSpPr>
          <p:spPr>
            <a:xfrm flipV="1">
              <a:off x="5081515" y="2259600"/>
              <a:ext cx="689865" cy="482980"/>
            </a:xfrm>
            <a:prstGeom prst="straightConnector1">
              <a:avLst/>
            </a:prstGeom>
            <a:ln w="444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3" name="Rectangle 152"/>
            <p:cNvSpPr/>
            <p:nvPr/>
          </p:nvSpPr>
          <p:spPr>
            <a:xfrm>
              <a:off x="6944690" y="2641939"/>
              <a:ext cx="571504" cy="2520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l-PL" sz="1500" b="1" u="sng" dirty="0" smtClean="0"/>
                <a:t>neg</a:t>
              </a:r>
              <a:endParaRPr lang="en-US" sz="1500" b="1" u="sng" dirty="0"/>
            </a:p>
          </p:txBody>
        </p:sp>
        <p:cxnSp>
          <p:nvCxnSpPr>
            <p:cNvPr id="154" name="Straight Arrow Connector 153"/>
            <p:cNvCxnSpPr>
              <a:endCxn id="150" idx="3"/>
            </p:cNvCxnSpPr>
            <p:nvPr/>
          </p:nvCxnSpPr>
          <p:spPr>
            <a:xfrm flipH="1" flipV="1">
              <a:off x="6611219" y="2259600"/>
              <a:ext cx="477151" cy="382339"/>
            </a:xfrm>
            <a:prstGeom prst="straightConnector1">
              <a:avLst/>
            </a:prstGeom>
            <a:ln w="444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Arrow Connector 154"/>
            <p:cNvCxnSpPr>
              <a:stCxn id="131" idx="0"/>
              <a:endCxn id="133" idx="2"/>
            </p:cNvCxnSpPr>
            <p:nvPr/>
          </p:nvCxnSpPr>
          <p:spPr>
            <a:xfrm flipH="1" flipV="1">
              <a:off x="4994948" y="3901186"/>
              <a:ext cx="927329" cy="170952"/>
            </a:xfrm>
            <a:prstGeom prst="straightConnector1">
              <a:avLst/>
            </a:prstGeom>
            <a:ln w="444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6" name="Group 155"/>
          <p:cNvGrpSpPr/>
          <p:nvPr/>
        </p:nvGrpSpPr>
        <p:grpSpPr>
          <a:xfrm>
            <a:off x="2277792" y="1893796"/>
            <a:ext cx="1913208" cy="988798"/>
            <a:chOff x="2255104" y="1956603"/>
            <a:chExt cx="1913208" cy="988798"/>
          </a:xfrm>
        </p:grpSpPr>
        <p:sp>
          <p:nvSpPr>
            <p:cNvPr id="157" name="Right Arrow 156"/>
            <p:cNvSpPr/>
            <p:nvPr/>
          </p:nvSpPr>
          <p:spPr bwMode="auto">
            <a:xfrm>
              <a:off x="2255104" y="2151308"/>
              <a:ext cx="1913208" cy="668092"/>
            </a:xfrm>
            <a:prstGeom prst="rightArrow">
              <a:avLst>
                <a:gd name="adj1" fmla="val 42300"/>
                <a:gd name="adj2" fmla="val 50000"/>
              </a:avLst>
            </a:prstGeom>
            <a:gradFill>
              <a:gsLst>
                <a:gs pos="0">
                  <a:schemeClr val="accent1">
                    <a:tint val="50000"/>
                    <a:satMod val="300000"/>
                  </a:schemeClr>
                </a:gs>
                <a:gs pos="35000">
                  <a:schemeClr val="accent1">
                    <a:tint val="37000"/>
                    <a:satMod val="300000"/>
                  </a:schemeClr>
                </a:gs>
                <a:gs pos="100000">
                  <a:schemeClr val="accent1">
                    <a:tint val="15000"/>
                    <a:satMod val="350000"/>
                  </a:schemeClr>
                </a:gs>
              </a:gsLst>
              <a:lin ang="16200000" scaled="1"/>
            </a:gradFill>
            <a:ln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100794" tIns="50397" rIns="100794" bIns="50397" numCol="1" rtlCol="0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en-US" sz="2400" dirty="0" smtClean="0"/>
            </a:p>
          </p:txBody>
        </p:sp>
        <p:pic>
          <p:nvPicPr>
            <p:cNvPr id="158" name="Picture 21" descr="C:\Documents and Settings\Sebastian\Local Settings\Temporary Internet Files\Content.IE5\FLZVDQ11\MCj04326140000[1]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590800" y="1956603"/>
              <a:ext cx="1066799" cy="9887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64" name="TextBox 3"/>
          <p:cNvSpPr txBox="1"/>
          <p:nvPr/>
        </p:nvSpPr>
        <p:spPr>
          <a:xfrm>
            <a:off x="214282" y="4560332"/>
            <a:ext cx="38133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 smtClean="0">
                <a:latin typeface="Arial" pitchFamily="34" charset="0"/>
                <a:cs typeface="Arial" pitchFamily="34" charset="0"/>
              </a:rPr>
              <a:t>Topology preserving </a:t>
            </a:r>
            <a:endParaRPr lang="en-US" sz="28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5" name="Rectangle 164"/>
          <p:cNvSpPr/>
          <p:nvPr/>
        </p:nvSpPr>
        <p:spPr>
          <a:xfrm>
            <a:off x="685800" y="2793788"/>
            <a:ext cx="536988" cy="252000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50800" dist="50800" dir="5400000" algn="ctr" rotWithShape="0">
              <a:srgbClr val="FF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Rectangle 165"/>
          <p:cNvSpPr/>
          <p:nvPr/>
        </p:nvSpPr>
        <p:spPr>
          <a:xfrm>
            <a:off x="5060296" y="2286000"/>
            <a:ext cx="568127" cy="373273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50800" dist="50800" dir="5400000" algn="ctr" rotWithShape="0">
              <a:srgbClr val="FF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7" name="Straight Connector 166"/>
          <p:cNvCxnSpPr>
            <a:stCxn id="166" idx="1"/>
          </p:cNvCxnSpPr>
          <p:nvPr/>
        </p:nvCxnSpPr>
        <p:spPr bwMode="auto">
          <a:xfrm flipH="1">
            <a:off x="1111666" y="2472637"/>
            <a:ext cx="3948630" cy="498281"/>
          </a:xfrm>
          <a:prstGeom prst="lin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8" name="Rectangle 167"/>
          <p:cNvSpPr/>
          <p:nvPr/>
        </p:nvSpPr>
        <p:spPr>
          <a:xfrm>
            <a:off x="286531" y="3262697"/>
            <a:ext cx="688683" cy="402509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50800" dist="50800" dir="5400000" algn="ctr" rotWithShape="0">
              <a:srgbClr val="FF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Rectangle 168"/>
          <p:cNvSpPr/>
          <p:nvPr/>
        </p:nvSpPr>
        <p:spPr>
          <a:xfrm>
            <a:off x="4514406" y="3535192"/>
            <a:ext cx="997271" cy="373273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50800" dist="50800" dir="5400000" algn="ctr" rotWithShape="0">
              <a:srgbClr val="FF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0" name="Straight Connector 169"/>
          <p:cNvCxnSpPr>
            <a:stCxn id="133" idx="1"/>
          </p:cNvCxnSpPr>
          <p:nvPr/>
        </p:nvCxnSpPr>
        <p:spPr bwMode="auto">
          <a:xfrm flipH="1" flipV="1">
            <a:off x="977092" y="3484349"/>
            <a:ext cx="3596166" cy="228030"/>
          </a:xfrm>
          <a:prstGeom prst="lin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71" name="TextBox 3"/>
          <p:cNvSpPr txBox="1"/>
          <p:nvPr/>
        </p:nvSpPr>
        <p:spPr>
          <a:xfrm>
            <a:off x="175088" y="5471755"/>
            <a:ext cx="32922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Arial" pitchFamily="34" charset="0"/>
                <a:cs typeface="Arial" pitchFamily="34" charset="0"/>
              </a:rPr>
              <a:t>2. Operations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2" name="TextBox 3"/>
          <p:cNvSpPr txBox="1"/>
          <p:nvPr/>
        </p:nvSpPr>
        <p:spPr>
          <a:xfrm>
            <a:off x="175088" y="5065143"/>
            <a:ext cx="48180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Arial" pitchFamily="34" charset="0"/>
                <a:cs typeface="Arial" pitchFamily="34" charset="0"/>
              </a:rPr>
              <a:t>1. 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Intermediate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values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</a:t>
            </a:r>
            <a:endParaRPr lang="en-US" sz="2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3" name="TextBox 3"/>
          <p:cNvSpPr txBox="1"/>
          <p:nvPr/>
        </p:nvSpPr>
        <p:spPr>
          <a:xfrm>
            <a:off x="4778547" y="5069035"/>
            <a:ext cx="43654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Arial" pitchFamily="34" charset="0"/>
                <a:cs typeface="Arial" pitchFamily="34" charset="0"/>
              </a:rPr>
              <a:t>1. </a:t>
            </a:r>
            <a:r>
              <a:rPr lang="de-DE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 = </a:t>
            </a:r>
            <a:r>
              <a:rPr lang="de-DE" sz="2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Enc</a:t>
            </a:r>
            <a:r>
              <a:rPr lang="de-DE" sz="2400" b="1" baseline="-250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</a:t>
            </a:r>
            <a:r>
              <a:rPr lang="de-DE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de-DE" sz="2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lang="de-DE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)</a:t>
            </a:r>
            <a:endParaRPr lang="en-US" sz="2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74" name="Group 173"/>
          <p:cNvGrpSpPr/>
          <p:nvPr/>
        </p:nvGrpSpPr>
        <p:grpSpPr>
          <a:xfrm>
            <a:off x="3657600" y="5512147"/>
            <a:ext cx="1024399" cy="543596"/>
            <a:chOff x="2255104" y="1956603"/>
            <a:chExt cx="1913208" cy="988798"/>
          </a:xfrm>
        </p:grpSpPr>
        <p:sp>
          <p:nvSpPr>
            <p:cNvPr id="175" name="Right Arrow 174"/>
            <p:cNvSpPr/>
            <p:nvPr/>
          </p:nvSpPr>
          <p:spPr bwMode="auto">
            <a:xfrm>
              <a:off x="2255104" y="2151308"/>
              <a:ext cx="1913208" cy="668092"/>
            </a:xfrm>
            <a:prstGeom prst="rightArrow">
              <a:avLst>
                <a:gd name="adj1" fmla="val 42300"/>
                <a:gd name="adj2" fmla="val 50000"/>
              </a:avLst>
            </a:prstGeom>
            <a:gradFill>
              <a:gsLst>
                <a:gs pos="0">
                  <a:schemeClr val="accent1">
                    <a:tint val="50000"/>
                    <a:satMod val="300000"/>
                  </a:schemeClr>
                </a:gs>
                <a:gs pos="35000">
                  <a:schemeClr val="accent1">
                    <a:tint val="37000"/>
                    <a:satMod val="300000"/>
                  </a:schemeClr>
                </a:gs>
                <a:gs pos="100000">
                  <a:schemeClr val="accent1">
                    <a:tint val="15000"/>
                    <a:satMod val="350000"/>
                  </a:schemeClr>
                </a:gs>
              </a:gsLst>
              <a:lin ang="16200000" scaled="1"/>
            </a:gradFill>
            <a:ln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100794" tIns="50397" rIns="100794" bIns="50397" numCol="1" rtlCol="0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en-US" sz="2400" dirty="0" smtClean="0"/>
            </a:p>
          </p:txBody>
        </p:sp>
        <p:pic>
          <p:nvPicPr>
            <p:cNvPr id="176" name="Picture 21" descr="C:\Documents and Settings\Sebastian\Local Settings\Temporary Internet Files\Content.IE5\FLZVDQ11\MCj04326140000[1]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590800" y="1956603"/>
              <a:ext cx="1066799" cy="9887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77" name="TextBox 3"/>
          <p:cNvSpPr txBox="1"/>
          <p:nvPr/>
        </p:nvSpPr>
        <p:spPr>
          <a:xfrm>
            <a:off x="4778547" y="5543490"/>
            <a:ext cx="43654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latin typeface="Arial" pitchFamily="34" charset="0"/>
                <a:cs typeface="Arial" pitchFamily="34" charset="0"/>
              </a:rPr>
              <a:t>2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. Protected operations: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8" name="TextBox 3"/>
          <p:cNvSpPr txBox="1"/>
          <p:nvPr/>
        </p:nvSpPr>
        <p:spPr>
          <a:xfrm>
            <a:off x="4800600" y="5924490"/>
            <a:ext cx="43654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latin typeface="Arial" pitchFamily="34" charset="0"/>
                <a:cs typeface="Arial" pitchFamily="34" charset="0"/>
              </a:rPr>
              <a:t>Computing on IP encodings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9" name="TextBox 3"/>
          <p:cNvSpPr txBox="1"/>
          <p:nvPr/>
        </p:nvSpPr>
        <p:spPr>
          <a:xfrm>
            <a:off x="3810000" y="1219200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Arial" pitchFamily="34" charset="0"/>
                <a:cs typeface="Arial" pitchFamily="34" charset="0"/>
              </a:rPr>
              <a:t>Fix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public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</a:t>
            </a:r>
            <a:endParaRPr lang="en-US" sz="2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31058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" grpId="0" animBg="1"/>
      <p:bldP spid="165" grpId="1" animBg="1"/>
      <p:bldP spid="166" grpId="0" animBg="1"/>
      <p:bldP spid="166" grpId="1" animBg="1"/>
      <p:bldP spid="168" grpId="0" animBg="1"/>
      <p:bldP spid="169" grpId="0" animBg="1"/>
      <p:bldP spid="171" grpId="0"/>
      <p:bldP spid="172" grpId="0"/>
      <p:bldP spid="173" grpId="0"/>
      <p:bldP spid="177" grpId="0"/>
      <p:bldP spid="17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76200"/>
            <a:ext cx="7848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7F7F7F"/>
                </a:solidFill>
                <a:latin typeface="Arial Rounded MT Bold"/>
                <a:cs typeface="Arial Rounded MT Bold"/>
              </a:rPr>
              <a:t>New IP multiplication</a:t>
            </a:r>
            <a:endParaRPr lang="en-US" sz="4800" dirty="0" smtClean="0">
              <a:solidFill>
                <a:srgbClr val="7F7F7F"/>
              </a:solidFill>
              <a:latin typeface="Arial Rounded MT Bold"/>
              <a:cs typeface="Arial Rounded MT Bold"/>
            </a:endParaRPr>
          </a:p>
        </p:txBody>
      </p:sp>
      <p:sp>
        <p:nvSpPr>
          <p:cNvPr id="102" name="Slide Number Placeholder 2"/>
          <p:cNvSpPr>
            <a:spLocks noGrp="1"/>
          </p:cNvSpPr>
          <p:nvPr>
            <p:ph type="sldNum" idx="12"/>
          </p:nvPr>
        </p:nvSpPr>
        <p:spPr>
          <a:xfrm>
            <a:off x="8588374" y="6492875"/>
            <a:ext cx="555625" cy="365125"/>
          </a:xfrm>
        </p:spPr>
        <p:txBody>
          <a:bodyPr/>
          <a:lstStyle/>
          <a:p>
            <a:fld id="{5E4B7D7B-2D66-4A57-AA1A-26EE00A1B242}" type="slidenum">
              <a:rPr lang="he-IL" smtClean="0"/>
              <a:pPr/>
              <a:t>14</a:t>
            </a:fld>
            <a:endParaRPr lang="en-US" dirty="0"/>
          </a:p>
        </p:txBody>
      </p:sp>
      <p:sp>
        <p:nvSpPr>
          <p:cNvPr id="21" name="Rounded Rectangular Callout 20"/>
          <p:cNvSpPr/>
          <p:nvPr/>
        </p:nvSpPr>
        <p:spPr>
          <a:xfrm>
            <a:off x="3364084" y="1295400"/>
            <a:ext cx="3257145" cy="1752600"/>
          </a:xfrm>
          <a:prstGeom prst="wedgeRoundRectCallout">
            <a:avLst>
              <a:gd name="adj1" fmla="val 43763"/>
              <a:gd name="adj2" fmla="val -3506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endParaRPr lang="en-US" baseline="-25000" dirty="0">
              <a:solidFill>
                <a:schemeClr val="tx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002539" y="1516978"/>
            <a:ext cx="491359" cy="3810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7" name="TextBox 3"/>
          <p:cNvSpPr txBox="1"/>
          <p:nvPr/>
        </p:nvSpPr>
        <p:spPr>
          <a:xfrm>
            <a:off x="381000" y="1457980"/>
            <a:ext cx="13408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Arial" pitchFamily="34" charset="0"/>
                <a:cs typeface="Arial" pitchFamily="34" charset="0"/>
              </a:rPr>
              <a:t>fixed</a:t>
            </a:r>
            <a:endParaRPr lang="en-US" sz="2800" b="1" dirty="0" smtClean="0">
              <a:solidFill>
                <a:srgbClr val="8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3002539" y="2438400"/>
            <a:ext cx="491359" cy="3810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B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1752600" y="1524000"/>
            <a:ext cx="491359" cy="3810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L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6488284" y="1981200"/>
            <a:ext cx="491359" cy="3810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C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9" name="TextBox 3"/>
          <p:cNvSpPr txBox="1"/>
          <p:nvPr/>
        </p:nvSpPr>
        <p:spPr>
          <a:xfrm>
            <a:off x="369627" y="3429000"/>
            <a:ext cx="877437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Additional pre-computation for efficiency:</a:t>
            </a:r>
            <a:endParaRPr lang="en-US" sz="3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371600" y="4267200"/>
            <a:ext cx="381000" cy="9906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L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2438400" y="4572000"/>
            <a:ext cx="1143000" cy="3810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smtClean="0">
                <a:solidFill>
                  <a:srgbClr val="FF0000"/>
                </a:solidFill>
              </a:rPr>
              <a:t>L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6" name="Equal 25"/>
          <p:cNvSpPr/>
          <p:nvPr/>
        </p:nvSpPr>
        <p:spPr>
          <a:xfrm flipH="1">
            <a:off x="3657600" y="4495800"/>
            <a:ext cx="609600" cy="533400"/>
          </a:xfrm>
          <a:prstGeom prst="mathEqual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4572000" y="4267200"/>
            <a:ext cx="1447800" cy="9906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>
                <a:solidFill>
                  <a:srgbClr val="FF0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Ŝ</a:t>
            </a:r>
            <a:endParaRPr lang="en-US" b="1" dirty="0">
              <a:solidFill>
                <a:srgbClr val="FF0000"/>
              </a:solidFill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312019"/>
              </p:ext>
            </p:extLst>
          </p:nvPr>
        </p:nvGraphicFramePr>
        <p:xfrm>
          <a:off x="1798928" y="4466634"/>
          <a:ext cx="615950" cy="615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213" name="Equation" r:id="rId4" imgW="165100" imgH="165100" progId="Equation.3">
                  <p:embed/>
                </p:oleObj>
              </mc:Choice>
              <mc:Fallback>
                <p:oleObj name="Equation" r:id="rId4" imgW="1651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798928" y="4466634"/>
                        <a:ext cx="615950" cy="615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" name="Rectangle 39"/>
          <p:cNvSpPr/>
          <p:nvPr/>
        </p:nvSpPr>
        <p:spPr>
          <a:xfrm>
            <a:off x="1219200" y="2133600"/>
            <a:ext cx="990600" cy="7620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>
                <a:solidFill>
                  <a:srgbClr val="FF0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Ŝ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41" name="Straight Connector 40"/>
          <p:cNvCxnSpPr>
            <a:stCxn id="22" idx="1"/>
          </p:cNvCxnSpPr>
          <p:nvPr/>
        </p:nvCxnSpPr>
        <p:spPr>
          <a:xfrm flipH="1">
            <a:off x="2209801" y="1707478"/>
            <a:ext cx="792738" cy="1404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stCxn id="28" idx="1"/>
          </p:cNvCxnSpPr>
          <p:nvPr/>
        </p:nvCxnSpPr>
        <p:spPr>
          <a:xfrm flipH="1" flipV="1">
            <a:off x="2286000" y="1828800"/>
            <a:ext cx="716539" cy="8001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Box 3"/>
          <p:cNvSpPr txBox="1"/>
          <p:nvPr/>
        </p:nvSpPr>
        <p:spPr>
          <a:xfrm>
            <a:off x="2514600" y="1295400"/>
            <a:ext cx="533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</a:t>
            </a:r>
            <a:endParaRPr lang="en-US" sz="28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TextBox 3"/>
          <p:cNvSpPr txBox="1"/>
          <p:nvPr/>
        </p:nvSpPr>
        <p:spPr>
          <a:xfrm>
            <a:off x="2514600" y="2266890"/>
            <a:ext cx="533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</a:t>
            </a:r>
            <a:endParaRPr lang="en-US" sz="28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7814441" y="1981200"/>
            <a:ext cx="491359" cy="3810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L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46" name="Straight Connector 45"/>
          <p:cNvCxnSpPr/>
          <p:nvPr/>
        </p:nvCxnSpPr>
        <p:spPr>
          <a:xfrm flipH="1">
            <a:off x="7010400" y="2163482"/>
            <a:ext cx="792738" cy="1404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TextBox 3"/>
          <p:cNvSpPr txBox="1"/>
          <p:nvPr/>
        </p:nvSpPr>
        <p:spPr>
          <a:xfrm>
            <a:off x="7040282" y="1797423"/>
            <a:ext cx="914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lang="en-US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=</a:t>
            </a:r>
            <a:r>
              <a:rPr lang="en-US" sz="20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ab</a:t>
            </a:r>
            <a:endParaRPr lang="en-US" sz="28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Rounded Rectangular Callout 15"/>
          <p:cNvSpPr>
            <a:spLocks noChangeArrowheads="1"/>
          </p:cNvSpPr>
          <p:nvPr/>
        </p:nvSpPr>
        <p:spPr bwMode="auto">
          <a:xfrm>
            <a:off x="6705600" y="762000"/>
            <a:ext cx="2209800" cy="609600"/>
          </a:xfrm>
          <a:prstGeom prst="wedgeRoundRectCallout">
            <a:avLst>
              <a:gd name="adj1" fmla="val -41684"/>
              <a:gd name="adj2" fmla="val 142143"/>
              <a:gd name="adj3" fmla="val 1666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30" tIns="45715" rIns="91430" bIns="45715" anchor="ctr" anchorCtr="1"/>
          <a:lstStyle/>
          <a:p>
            <a:pPr defTabSz="914400" eaLnBrk="0" hangingPunct="0">
              <a:spcBef>
                <a:spcPct val="2000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Random encoding</a:t>
            </a:r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25866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23" grpId="0" animBg="1"/>
      <p:bldP spid="25" grpId="0" animBg="1"/>
      <p:bldP spid="26" grpId="0" animBg="1"/>
      <p:bldP spid="38" grpId="0" animBg="1"/>
      <p:bldP spid="40" grpId="0" animBg="1"/>
      <p:bldP spid="4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76200"/>
            <a:ext cx="7848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7F7F7F"/>
                </a:solidFill>
                <a:latin typeface="Arial Rounded MT Bold"/>
                <a:cs typeface="Arial Rounded MT Bold"/>
              </a:rPr>
              <a:t>New IP multiplication</a:t>
            </a:r>
            <a:endParaRPr lang="en-US" sz="4800" dirty="0" smtClean="0">
              <a:solidFill>
                <a:srgbClr val="7F7F7F"/>
              </a:solidFill>
              <a:latin typeface="Arial Rounded MT Bold"/>
              <a:cs typeface="Arial Rounded MT Bold"/>
            </a:endParaRPr>
          </a:p>
        </p:txBody>
      </p:sp>
      <p:sp>
        <p:nvSpPr>
          <p:cNvPr id="102" name="Slide Number Placeholder 2"/>
          <p:cNvSpPr>
            <a:spLocks noGrp="1"/>
          </p:cNvSpPr>
          <p:nvPr>
            <p:ph type="sldNum" idx="12"/>
          </p:nvPr>
        </p:nvSpPr>
        <p:spPr>
          <a:xfrm>
            <a:off x="8588374" y="6492875"/>
            <a:ext cx="555625" cy="365125"/>
          </a:xfrm>
        </p:spPr>
        <p:txBody>
          <a:bodyPr/>
          <a:lstStyle/>
          <a:p>
            <a:fld id="{5E4B7D7B-2D66-4A57-AA1A-26EE00A1B242}" type="slidenum">
              <a:rPr lang="he-IL" smtClean="0"/>
              <a:pPr/>
              <a:t>15</a:t>
            </a:fld>
            <a:endParaRPr lang="en-US" dirty="0"/>
          </a:p>
        </p:txBody>
      </p:sp>
      <p:sp>
        <p:nvSpPr>
          <p:cNvPr id="21" name="Rounded Rectangular Callout 20"/>
          <p:cNvSpPr/>
          <p:nvPr/>
        </p:nvSpPr>
        <p:spPr>
          <a:xfrm>
            <a:off x="609600" y="1524000"/>
            <a:ext cx="8077200" cy="3200400"/>
          </a:xfrm>
          <a:prstGeom prst="wedgeRoundRectCallout">
            <a:avLst>
              <a:gd name="adj1" fmla="val 43763"/>
              <a:gd name="adj2" fmla="val -3506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endParaRPr lang="en-US" baseline="-25000" dirty="0">
              <a:solidFill>
                <a:schemeClr val="tx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362200" y="1371600"/>
            <a:ext cx="491359" cy="3810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6290441" y="1371600"/>
            <a:ext cx="491359" cy="3810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B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4267200" y="4572000"/>
            <a:ext cx="491359" cy="3810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C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4" name="TextBox 3"/>
          <p:cNvSpPr txBox="1"/>
          <p:nvPr/>
        </p:nvSpPr>
        <p:spPr>
          <a:xfrm>
            <a:off x="369625" y="838200"/>
            <a:ext cx="87743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For fixed </a:t>
            </a:r>
            <a:r>
              <a:rPr lang="en-US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and </a:t>
            </a:r>
            <a:r>
              <a:rPr lang="en-US" sz="28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Ŝ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  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TextBox 3"/>
          <p:cNvSpPr txBox="1"/>
          <p:nvPr/>
        </p:nvSpPr>
        <p:spPr>
          <a:xfrm>
            <a:off x="990601" y="1828800"/>
            <a:ext cx="7391399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1. Compute tensor product </a:t>
            </a:r>
            <a:r>
              <a:rPr lang="en-US" sz="28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Ŷ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of </a:t>
            </a:r>
            <a:r>
              <a:rPr lang="en-US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and </a:t>
            </a:r>
            <a:r>
              <a:rPr lang="en-US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  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3"/>
          <p:cNvSpPr txBox="1"/>
          <p:nvPr/>
        </p:nvSpPr>
        <p:spPr>
          <a:xfrm>
            <a:off x="533401" y="4724400"/>
            <a:ext cx="7391399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Observation: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914400" y="5334000"/>
            <a:ext cx="1295400" cy="8382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Ŷ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04800" y="6324600"/>
            <a:ext cx="2438400" cy="3810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Ŷ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657600" y="5334000"/>
            <a:ext cx="1295400" cy="8382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Ŝ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048000" y="6324600"/>
            <a:ext cx="2438400" cy="3810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Ŝ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" name="Right Arrow 1"/>
          <p:cNvSpPr/>
          <p:nvPr/>
        </p:nvSpPr>
        <p:spPr>
          <a:xfrm>
            <a:off x="5334000" y="5380990"/>
            <a:ext cx="609600" cy="4572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3"/>
          <p:cNvSpPr txBox="1"/>
          <p:nvPr/>
        </p:nvSpPr>
        <p:spPr>
          <a:xfrm>
            <a:off x="5486400" y="5859959"/>
            <a:ext cx="3657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Arial" pitchFamily="34" charset="0"/>
                <a:cs typeface="Arial" pitchFamily="34" charset="0"/>
              </a:rPr>
              <a:t>Problem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: 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20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Ŷ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not random and too long</a:t>
            </a:r>
            <a:endParaRPr lang="en-US" sz="2000" b="1" dirty="0" smtClean="0">
              <a:solidFill>
                <a:srgbClr val="8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3429000" y="2514600"/>
            <a:ext cx="381000" cy="9906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4495800" y="2819400"/>
            <a:ext cx="1143000" cy="3810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B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9" name="Equal 28"/>
          <p:cNvSpPr/>
          <p:nvPr/>
        </p:nvSpPr>
        <p:spPr>
          <a:xfrm flipH="1">
            <a:off x="2743200" y="2743200"/>
            <a:ext cx="609600" cy="533400"/>
          </a:xfrm>
          <a:prstGeom prst="mathEqual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1219200" y="2514600"/>
            <a:ext cx="1447800" cy="9906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Ŷ</a:t>
            </a:r>
            <a:endParaRPr lang="en-US" sz="2400" b="1" dirty="0">
              <a:solidFill>
                <a:srgbClr val="FF0000"/>
              </a:solidFill>
            </a:endParaRPr>
          </a:p>
        </p:txBody>
      </p:sp>
      <p:graphicFrame>
        <p:nvGraphicFramePr>
          <p:cNvPr id="32" name="Objec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1106650"/>
              </p:ext>
            </p:extLst>
          </p:nvPr>
        </p:nvGraphicFramePr>
        <p:xfrm>
          <a:off x="3856328" y="2714034"/>
          <a:ext cx="615950" cy="615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237" name="Equation" r:id="rId4" imgW="165100" imgH="165100" progId="Equation.3">
                  <p:embed/>
                </p:oleObj>
              </mc:Choice>
              <mc:Fallback>
                <p:oleObj name="Equation" r:id="rId4" imgW="1651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856328" y="2714034"/>
                        <a:ext cx="615950" cy="615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TextBox 3"/>
          <p:cNvSpPr txBox="1"/>
          <p:nvPr/>
        </p:nvSpPr>
        <p:spPr>
          <a:xfrm>
            <a:off x="5638800" y="5171182"/>
            <a:ext cx="3657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Ŷ</a:t>
            </a:r>
            <a:r>
              <a:rPr lang="en-US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and </a:t>
            </a:r>
            <a:r>
              <a:rPr lang="en-US" sz="20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Ŝ</a:t>
            </a:r>
            <a:r>
              <a:rPr lang="en-US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encoding of desired output:</a:t>
            </a:r>
            <a:r>
              <a:rPr lang="en-US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&lt;Ŷ,Ŝ&gt; = a*b</a:t>
            </a:r>
          </a:p>
          <a:p>
            <a:pPr algn="ctr"/>
            <a:endParaRPr lang="en-US" sz="2400" b="1" dirty="0" smtClean="0">
              <a:solidFill>
                <a:srgbClr val="8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79673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16" grpId="0"/>
      <p:bldP spid="17" grpId="0" animBg="1"/>
      <p:bldP spid="19" grpId="0" animBg="1"/>
      <p:bldP spid="20" grpId="0" animBg="1"/>
      <p:bldP spid="23" grpId="0" animBg="1"/>
      <p:bldP spid="2" grpId="0" animBg="1"/>
      <p:bldP spid="25" grpId="0" build="allAtOnce"/>
      <p:bldP spid="26" grpId="0" animBg="1"/>
      <p:bldP spid="27" grpId="0" animBg="1"/>
      <p:bldP spid="29" grpId="0" animBg="1"/>
      <p:bldP spid="31" grpId="0" animBg="1"/>
      <p:bldP spid="33" grpId="0" build="allAtOnce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76200"/>
            <a:ext cx="7848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7F7F7F"/>
                </a:solidFill>
                <a:latin typeface="Arial Rounded MT Bold"/>
                <a:cs typeface="Arial Rounded MT Bold"/>
              </a:rPr>
              <a:t>New IP multiplication</a:t>
            </a:r>
            <a:endParaRPr lang="en-US" sz="4800" dirty="0" smtClean="0">
              <a:solidFill>
                <a:srgbClr val="7F7F7F"/>
              </a:solidFill>
              <a:latin typeface="Arial Rounded MT Bold"/>
              <a:cs typeface="Arial Rounded MT Bold"/>
            </a:endParaRPr>
          </a:p>
        </p:txBody>
      </p:sp>
      <p:sp>
        <p:nvSpPr>
          <p:cNvPr id="102" name="Slide Number Placeholder 2"/>
          <p:cNvSpPr>
            <a:spLocks noGrp="1"/>
          </p:cNvSpPr>
          <p:nvPr>
            <p:ph type="sldNum" idx="12"/>
          </p:nvPr>
        </p:nvSpPr>
        <p:spPr>
          <a:xfrm>
            <a:off x="8588374" y="6492875"/>
            <a:ext cx="555625" cy="365125"/>
          </a:xfrm>
        </p:spPr>
        <p:txBody>
          <a:bodyPr/>
          <a:lstStyle/>
          <a:p>
            <a:fld id="{5E4B7D7B-2D66-4A57-AA1A-26EE00A1B242}" type="slidenum">
              <a:rPr lang="he-IL" smtClean="0"/>
              <a:pPr/>
              <a:t>16</a:t>
            </a:fld>
            <a:endParaRPr lang="en-US" dirty="0"/>
          </a:p>
        </p:txBody>
      </p:sp>
      <p:sp>
        <p:nvSpPr>
          <p:cNvPr id="21" name="Rounded Rectangular Callout 20"/>
          <p:cNvSpPr/>
          <p:nvPr/>
        </p:nvSpPr>
        <p:spPr>
          <a:xfrm>
            <a:off x="609600" y="1524000"/>
            <a:ext cx="8077200" cy="3200400"/>
          </a:xfrm>
          <a:prstGeom prst="wedgeRoundRectCallout">
            <a:avLst>
              <a:gd name="adj1" fmla="val 43763"/>
              <a:gd name="adj2" fmla="val -3506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endParaRPr lang="en-US" baseline="-25000" dirty="0">
              <a:solidFill>
                <a:schemeClr val="tx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362200" y="1371600"/>
            <a:ext cx="491359" cy="3810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6290441" y="1371600"/>
            <a:ext cx="491359" cy="3810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B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4267200" y="4572000"/>
            <a:ext cx="491359" cy="3810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C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4" name="TextBox 3"/>
          <p:cNvSpPr txBox="1"/>
          <p:nvPr/>
        </p:nvSpPr>
        <p:spPr>
          <a:xfrm>
            <a:off x="369625" y="838200"/>
            <a:ext cx="87743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For fixed </a:t>
            </a:r>
            <a:r>
              <a:rPr lang="en-US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and </a:t>
            </a:r>
            <a:r>
              <a:rPr lang="en-US" sz="28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Ŝ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  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TextBox 3"/>
          <p:cNvSpPr txBox="1"/>
          <p:nvPr/>
        </p:nvSpPr>
        <p:spPr>
          <a:xfrm>
            <a:off x="990601" y="1828800"/>
            <a:ext cx="7391399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1. Compute tensor product </a:t>
            </a:r>
            <a:r>
              <a:rPr lang="en-US" sz="28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Ŷ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of </a:t>
            </a:r>
            <a:r>
              <a:rPr lang="en-US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and </a:t>
            </a:r>
            <a:r>
              <a:rPr lang="en-US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  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Box 3"/>
          <p:cNvSpPr txBox="1"/>
          <p:nvPr/>
        </p:nvSpPr>
        <p:spPr>
          <a:xfrm>
            <a:off x="990600" y="2325390"/>
            <a:ext cx="51815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Arial" pitchFamily="34" charset="0"/>
                <a:cs typeface="Arial" pitchFamily="34" charset="0"/>
              </a:rPr>
              <a:t>2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. Sample blinding matrix </a:t>
            </a:r>
            <a:r>
              <a:rPr lang="en-US" sz="28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Ê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  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TextBox 3"/>
          <p:cNvSpPr txBox="1"/>
          <p:nvPr/>
        </p:nvSpPr>
        <p:spPr>
          <a:xfrm>
            <a:off x="990600" y="2819400"/>
            <a:ext cx="7010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Sample random matrix </a:t>
            </a:r>
            <a:r>
              <a:rPr lang="en-US" sz="28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Ê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s.t.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&lt;Ê,Ŝ&gt; = 0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25398240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76200"/>
            <a:ext cx="7848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7F7F7F"/>
                </a:solidFill>
                <a:latin typeface="Arial Rounded MT Bold"/>
                <a:cs typeface="Arial Rounded MT Bold"/>
              </a:rPr>
              <a:t>New IP multiplication</a:t>
            </a:r>
            <a:endParaRPr lang="en-US" sz="4800" dirty="0" smtClean="0">
              <a:solidFill>
                <a:srgbClr val="7F7F7F"/>
              </a:solidFill>
              <a:latin typeface="Arial Rounded MT Bold"/>
              <a:cs typeface="Arial Rounded MT Bold"/>
            </a:endParaRPr>
          </a:p>
        </p:txBody>
      </p:sp>
      <p:sp>
        <p:nvSpPr>
          <p:cNvPr id="102" name="Slide Number Placeholder 2"/>
          <p:cNvSpPr>
            <a:spLocks noGrp="1"/>
          </p:cNvSpPr>
          <p:nvPr>
            <p:ph type="sldNum" idx="12"/>
          </p:nvPr>
        </p:nvSpPr>
        <p:spPr>
          <a:xfrm>
            <a:off x="8588374" y="6492875"/>
            <a:ext cx="555625" cy="365125"/>
          </a:xfrm>
        </p:spPr>
        <p:txBody>
          <a:bodyPr/>
          <a:lstStyle/>
          <a:p>
            <a:fld id="{5E4B7D7B-2D66-4A57-AA1A-26EE00A1B242}" type="slidenum">
              <a:rPr lang="he-IL" smtClean="0"/>
              <a:pPr/>
              <a:t>17</a:t>
            </a:fld>
            <a:endParaRPr lang="en-US" dirty="0"/>
          </a:p>
        </p:txBody>
      </p:sp>
      <p:sp>
        <p:nvSpPr>
          <p:cNvPr id="21" name="Rounded Rectangular Callout 20"/>
          <p:cNvSpPr/>
          <p:nvPr/>
        </p:nvSpPr>
        <p:spPr>
          <a:xfrm>
            <a:off x="609600" y="1524000"/>
            <a:ext cx="8077200" cy="3200400"/>
          </a:xfrm>
          <a:prstGeom prst="wedgeRoundRectCallout">
            <a:avLst>
              <a:gd name="adj1" fmla="val 43763"/>
              <a:gd name="adj2" fmla="val -3506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endParaRPr lang="en-US" baseline="-25000" dirty="0">
              <a:solidFill>
                <a:schemeClr val="tx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362200" y="1371600"/>
            <a:ext cx="491359" cy="3810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6290441" y="1371600"/>
            <a:ext cx="491359" cy="3810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B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4267200" y="4572000"/>
            <a:ext cx="491359" cy="3810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C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4" name="TextBox 3"/>
          <p:cNvSpPr txBox="1"/>
          <p:nvPr/>
        </p:nvSpPr>
        <p:spPr>
          <a:xfrm>
            <a:off x="369625" y="838200"/>
            <a:ext cx="87743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For fixed </a:t>
            </a:r>
            <a:r>
              <a:rPr lang="en-US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and </a:t>
            </a:r>
            <a:r>
              <a:rPr lang="en-US" sz="28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Ŝ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  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TextBox 3"/>
          <p:cNvSpPr txBox="1"/>
          <p:nvPr/>
        </p:nvSpPr>
        <p:spPr>
          <a:xfrm>
            <a:off x="990601" y="1828800"/>
            <a:ext cx="7391399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1. Compute tensor product </a:t>
            </a:r>
            <a:r>
              <a:rPr lang="en-US" sz="28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Ŷ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of </a:t>
            </a:r>
            <a:r>
              <a:rPr lang="en-US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and </a:t>
            </a:r>
            <a:r>
              <a:rPr lang="en-US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  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Box 3"/>
          <p:cNvSpPr txBox="1"/>
          <p:nvPr/>
        </p:nvSpPr>
        <p:spPr>
          <a:xfrm>
            <a:off x="990600" y="2325390"/>
            <a:ext cx="51815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Arial" pitchFamily="34" charset="0"/>
                <a:cs typeface="Arial" pitchFamily="34" charset="0"/>
              </a:rPr>
              <a:t>2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. Sample blinding matrix </a:t>
            </a:r>
            <a:r>
              <a:rPr lang="en-US" sz="28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Ê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  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3"/>
          <p:cNvSpPr txBox="1"/>
          <p:nvPr/>
        </p:nvSpPr>
        <p:spPr>
          <a:xfrm>
            <a:off x="990600" y="2819400"/>
            <a:ext cx="7391399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3. Compute </a:t>
            </a:r>
            <a:r>
              <a:rPr lang="en-US" sz="28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Ŵ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as blinded version of </a:t>
            </a:r>
            <a:r>
              <a:rPr lang="en-US" sz="28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Ŷ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1447800" y="3429000"/>
            <a:ext cx="1447800" cy="9906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err="1">
                <a:latin typeface="Arial" pitchFamily="34" charset="0"/>
                <a:cs typeface="Arial" pitchFamily="34" charset="0"/>
              </a:rPr>
              <a:t>Ŵ</a:t>
            </a:r>
            <a:endParaRPr lang="en-US" sz="2400" b="1" dirty="0">
              <a:solidFill>
                <a:srgbClr val="800000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3733800" y="3429000"/>
            <a:ext cx="1447800" cy="9906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err="1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Ŷ</a:t>
            </a:r>
            <a:endParaRPr lang="en-US" sz="2400" b="1" dirty="0">
              <a:solidFill>
                <a:srgbClr val="800000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6019800" y="3429000"/>
            <a:ext cx="1447800" cy="9906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err="1">
                <a:latin typeface="Arial" pitchFamily="34" charset="0"/>
                <a:cs typeface="Arial" pitchFamily="34" charset="0"/>
              </a:rPr>
              <a:t>Ê</a:t>
            </a:r>
            <a:endParaRPr lang="en-US" sz="2400" b="1" dirty="0">
              <a:solidFill>
                <a:srgbClr val="800000"/>
              </a:solidFill>
            </a:endParaRPr>
          </a:p>
        </p:txBody>
      </p:sp>
      <p:sp>
        <p:nvSpPr>
          <p:cNvPr id="33" name="Equal 32"/>
          <p:cNvSpPr/>
          <p:nvPr/>
        </p:nvSpPr>
        <p:spPr>
          <a:xfrm flipH="1">
            <a:off x="2971800" y="3657600"/>
            <a:ext cx="609600" cy="533400"/>
          </a:xfrm>
          <a:prstGeom prst="mathEqual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Plus 34"/>
          <p:cNvSpPr/>
          <p:nvPr/>
        </p:nvSpPr>
        <p:spPr>
          <a:xfrm>
            <a:off x="5410200" y="3733800"/>
            <a:ext cx="372620" cy="381000"/>
          </a:xfrm>
          <a:prstGeom prst="mathPlus">
            <a:avLst>
              <a:gd name="adj1" fmla="val 15469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3"/>
          <p:cNvSpPr txBox="1"/>
          <p:nvPr/>
        </p:nvSpPr>
        <p:spPr>
          <a:xfrm>
            <a:off x="533401" y="4800600"/>
            <a:ext cx="739139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latin typeface="Arial" pitchFamily="34" charset="0"/>
                <a:cs typeface="Arial" pitchFamily="34" charset="0"/>
              </a:rPr>
              <a:t>Observation:</a:t>
            </a:r>
            <a:endParaRPr lang="en-US" sz="3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TextBox 3"/>
          <p:cNvSpPr txBox="1"/>
          <p:nvPr/>
        </p:nvSpPr>
        <p:spPr>
          <a:xfrm>
            <a:off x="563484" y="5370810"/>
            <a:ext cx="76892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By linearity: </a:t>
            </a:r>
            <a:r>
              <a:rPr lang="en-US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&lt;Ŵ,Ŝ&gt; = &lt;Ŷ</a:t>
            </a:r>
            <a:r>
              <a:rPr lang="en-US" sz="2800" b="1" dirty="0" smtClean="0">
                <a:solidFill>
                  <a:srgbClr val="FF0000"/>
                </a:solidFill>
              </a:rPr>
              <a:t>+</a:t>
            </a:r>
            <a:r>
              <a:rPr lang="en-US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Ê,</a:t>
            </a:r>
            <a:r>
              <a:rPr lang="en-US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Ŝ</a:t>
            </a:r>
            <a:r>
              <a:rPr lang="en-US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&gt; = </a:t>
            </a:r>
            <a:r>
              <a:rPr lang="en-US" sz="28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ab</a:t>
            </a:r>
            <a:r>
              <a:rPr lang="en-US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+ 0 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46" name="TextBox 3"/>
          <p:cNvSpPr txBox="1"/>
          <p:nvPr/>
        </p:nvSpPr>
        <p:spPr>
          <a:xfrm>
            <a:off x="551808" y="5904210"/>
            <a:ext cx="6719454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One Problem remains: Compress </a:t>
            </a:r>
            <a:r>
              <a:rPr lang="en-US" sz="28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Ŵ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to </a:t>
            </a:r>
            <a:r>
              <a:rPr lang="en-US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41876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76200"/>
            <a:ext cx="7848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7F7F7F"/>
                </a:solidFill>
                <a:latin typeface="Arial Rounded MT Bold"/>
                <a:cs typeface="Arial Rounded MT Bold"/>
              </a:rPr>
              <a:t>New IP multiplication</a:t>
            </a:r>
            <a:endParaRPr lang="en-US" sz="4800" dirty="0" smtClean="0">
              <a:solidFill>
                <a:srgbClr val="7F7F7F"/>
              </a:solidFill>
              <a:latin typeface="Arial Rounded MT Bold"/>
              <a:cs typeface="Arial Rounded MT Bold"/>
            </a:endParaRPr>
          </a:p>
        </p:txBody>
      </p:sp>
      <p:sp>
        <p:nvSpPr>
          <p:cNvPr id="102" name="Slide Number Placeholder 2"/>
          <p:cNvSpPr>
            <a:spLocks noGrp="1"/>
          </p:cNvSpPr>
          <p:nvPr>
            <p:ph type="sldNum" idx="12"/>
          </p:nvPr>
        </p:nvSpPr>
        <p:spPr>
          <a:xfrm>
            <a:off x="8588374" y="6492875"/>
            <a:ext cx="555625" cy="365125"/>
          </a:xfrm>
        </p:spPr>
        <p:txBody>
          <a:bodyPr/>
          <a:lstStyle/>
          <a:p>
            <a:fld id="{5E4B7D7B-2D66-4A57-AA1A-26EE00A1B242}" type="slidenum">
              <a:rPr lang="he-IL" smtClean="0"/>
              <a:pPr/>
              <a:t>18</a:t>
            </a:fld>
            <a:endParaRPr lang="en-US" dirty="0"/>
          </a:p>
        </p:txBody>
      </p:sp>
      <p:sp>
        <p:nvSpPr>
          <p:cNvPr id="21" name="Rounded Rectangular Callout 20"/>
          <p:cNvSpPr/>
          <p:nvPr/>
        </p:nvSpPr>
        <p:spPr>
          <a:xfrm>
            <a:off x="609600" y="1524000"/>
            <a:ext cx="8077200" cy="3200400"/>
          </a:xfrm>
          <a:prstGeom prst="wedgeRoundRectCallout">
            <a:avLst>
              <a:gd name="adj1" fmla="val 43763"/>
              <a:gd name="adj2" fmla="val -3506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endParaRPr lang="en-US" baseline="-25000" dirty="0">
              <a:solidFill>
                <a:schemeClr val="tx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362200" y="1371600"/>
            <a:ext cx="491359" cy="3810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6290441" y="1371600"/>
            <a:ext cx="491359" cy="3810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B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4267200" y="4572000"/>
            <a:ext cx="491359" cy="3810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C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4" name="TextBox 3"/>
          <p:cNvSpPr txBox="1"/>
          <p:nvPr/>
        </p:nvSpPr>
        <p:spPr>
          <a:xfrm>
            <a:off x="369625" y="838200"/>
            <a:ext cx="87743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For fixed </a:t>
            </a:r>
            <a:r>
              <a:rPr lang="en-US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and </a:t>
            </a:r>
            <a:r>
              <a:rPr lang="en-US" sz="28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Ŝ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  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TextBox 3"/>
          <p:cNvSpPr txBox="1"/>
          <p:nvPr/>
        </p:nvSpPr>
        <p:spPr>
          <a:xfrm>
            <a:off x="990601" y="1828800"/>
            <a:ext cx="7391399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1. Compute tensor product </a:t>
            </a:r>
            <a:r>
              <a:rPr lang="en-US" sz="28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Ŷ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of </a:t>
            </a:r>
            <a:r>
              <a:rPr lang="en-US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and </a:t>
            </a:r>
            <a:r>
              <a:rPr lang="en-US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  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Box 3"/>
          <p:cNvSpPr txBox="1"/>
          <p:nvPr/>
        </p:nvSpPr>
        <p:spPr>
          <a:xfrm>
            <a:off x="990600" y="2325390"/>
            <a:ext cx="51815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Arial" pitchFamily="34" charset="0"/>
                <a:cs typeface="Arial" pitchFamily="34" charset="0"/>
              </a:rPr>
              <a:t>2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. Sample blinding matrix </a:t>
            </a:r>
            <a:r>
              <a:rPr lang="en-US" sz="28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Ê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  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3"/>
          <p:cNvSpPr txBox="1"/>
          <p:nvPr/>
        </p:nvSpPr>
        <p:spPr>
          <a:xfrm>
            <a:off x="990600" y="2819400"/>
            <a:ext cx="7391399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3. Compute </a:t>
            </a:r>
            <a:r>
              <a:rPr lang="en-US" sz="28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Ŵ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as blinded version of </a:t>
            </a:r>
            <a:r>
              <a:rPr lang="en-US" sz="28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Ŷ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3"/>
          <p:cNvSpPr txBox="1"/>
          <p:nvPr/>
        </p:nvSpPr>
        <p:spPr>
          <a:xfrm>
            <a:off x="990600" y="3352800"/>
            <a:ext cx="7391399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Arial" pitchFamily="34" charset="0"/>
                <a:cs typeface="Arial" pitchFamily="34" charset="0"/>
              </a:rPr>
              <a:t>4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. Compress(</a:t>
            </a:r>
            <a:r>
              <a:rPr lang="en-US" sz="28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Ŵ</a:t>
            </a:r>
            <a:r>
              <a:rPr lang="en-US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</a:t>
            </a:r>
            <a:r>
              <a:rPr lang="en-US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Ŝ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) </a:t>
            </a:r>
            <a:r>
              <a:rPr lang="en-US" sz="2800" dirty="0" smtClean="0">
                <a:latin typeface="Arial" pitchFamily="34" charset="0"/>
                <a:cs typeface="Arial" pitchFamily="34" charset="0"/>
                <a:sym typeface="Wingdings"/>
              </a:rPr>
              <a:t>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</a:t>
            </a:r>
            <a:endParaRPr lang="en-US" sz="28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3"/>
          <p:cNvSpPr txBox="1"/>
          <p:nvPr/>
        </p:nvSpPr>
        <p:spPr>
          <a:xfrm>
            <a:off x="304800" y="4989493"/>
            <a:ext cx="877437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Arial" pitchFamily="34" charset="0"/>
                <a:cs typeface="Arial" pitchFamily="34" charset="0"/>
              </a:rPr>
              <a:t>Security: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Crucial for security proof that </a:t>
            </a:r>
            <a:r>
              <a:rPr lang="en-US" sz="28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Step 1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and </a:t>
            </a:r>
            <a:r>
              <a:rPr lang="en-US" sz="2800" dirty="0" smtClean="0">
                <a:solidFill>
                  <a:srgbClr val="4F81BD"/>
                </a:solidFill>
                <a:latin typeface="Arial" pitchFamily="34" charset="0"/>
                <a:cs typeface="Arial" pitchFamily="34" charset="0"/>
              </a:rPr>
              <a:t>Step 4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are carried out </a:t>
            </a:r>
            <a:r>
              <a:rPr lang="en-US" sz="2800" smtClean="0">
                <a:latin typeface="Arial" pitchFamily="34" charset="0"/>
                <a:cs typeface="Arial" pitchFamily="34" charset="0"/>
              </a:rPr>
              <a:t>in careful way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54138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A8278-8F4F-44C3-A7E1-BA3F58CF8BC2}" type="slidenum">
              <a:rPr lang="en-US" smtClean="0"/>
              <a:t>19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04800" y="76200"/>
            <a:ext cx="8839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7F7F7F"/>
                </a:solidFill>
                <a:latin typeface="Arial Rounded MT Bold"/>
                <a:cs typeface="Arial Rounded MT Bold"/>
              </a:rPr>
              <a:t>Our result</a:t>
            </a:r>
            <a:endParaRPr lang="en-US" sz="4800" dirty="0" smtClean="0">
              <a:solidFill>
                <a:srgbClr val="7F7F7F"/>
              </a:solidFill>
              <a:latin typeface="Arial Rounded MT Bold"/>
              <a:cs typeface="Arial Rounded MT Bold"/>
            </a:endParaRPr>
          </a:p>
        </p:txBody>
      </p:sp>
      <p:sp>
        <p:nvSpPr>
          <p:cNvPr id="5" name="TextBox 3"/>
          <p:cNvSpPr txBox="1"/>
          <p:nvPr/>
        </p:nvSpPr>
        <p:spPr>
          <a:xfrm>
            <a:off x="304800" y="914400"/>
            <a:ext cx="887559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+mj-lt"/>
                <a:cs typeface="Arial" pitchFamily="34" charset="0"/>
              </a:rPr>
              <a:t>Theorem </a:t>
            </a:r>
            <a:r>
              <a:rPr lang="en-US" sz="2800" dirty="0" smtClean="0">
                <a:latin typeface="+mj-lt"/>
                <a:cs typeface="Arial" pitchFamily="34" charset="0"/>
              </a:rPr>
              <a:t>(informal):</a:t>
            </a:r>
            <a:r>
              <a:rPr lang="en-US" sz="2800" b="1" dirty="0" smtClean="0">
                <a:latin typeface="+mj-lt"/>
                <a:cs typeface="Arial" pitchFamily="34" charset="0"/>
              </a:rPr>
              <a:t> </a:t>
            </a:r>
            <a:r>
              <a:rPr lang="en-US" sz="2800" dirty="0" err="1">
                <a:cs typeface="Arial" pitchFamily="34" charset="0"/>
              </a:rPr>
              <a:t>NewIP</a:t>
            </a:r>
            <a:r>
              <a:rPr lang="en-US" sz="2800" dirty="0">
                <a:cs typeface="Arial" pitchFamily="34" charset="0"/>
              </a:rPr>
              <a:t> masking is secure against </a:t>
            </a:r>
            <a:r>
              <a:rPr lang="en-US" sz="2800" b="1" dirty="0">
                <a:solidFill>
                  <a:srgbClr val="FF0000"/>
                </a:solidFill>
                <a:cs typeface="Arial" pitchFamily="34" charset="0"/>
              </a:rPr>
              <a:t>t</a:t>
            </a:r>
            <a:r>
              <a:rPr lang="en-US" sz="2800" dirty="0">
                <a:cs typeface="Arial" pitchFamily="34" charset="0"/>
              </a:rPr>
              <a:t>-probing attacks for</a:t>
            </a:r>
            <a:r>
              <a:rPr lang="en-US" sz="2800" b="1" dirty="0">
                <a:solidFill>
                  <a:srgbClr val="FF0000"/>
                </a:solidFill>
                <a:cs typeface="Arial" pitchFamily="34" charset="0"/>
              </a:rPr>
              <a:t> t &lt; d/2</a:t>
            </a:r>
            <a:endParaRPr lang="en-US" sz="2800" b="1" dirty="0">
              <a:solidFill>
                <a:srgbClr val="FF0000"/>
              </a:solidFill>
              <a:latin typeface="+mj-lt"/>
              <a:cs typeface="Arial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2157413" y="2220647"/>
            <a:ext cx="2362200" cy="1147763"/>
            <a:chOff x="3048000" y="4153798"/>
            <a:chExt cx="2362200" cy="1147763"/>
          </a:xfrm>
        </p:grpSpPr>
        <p:sp>
          <p:nvSpPr>
            <p:cNvPr id="7" name="Right Arrow 6"/>
            <p:cNvSpPr/>
            <p:nvPr/>
          </p:nvSpPr>
          <p:spPr bwMode="auto">
            <a:xfrm>
              <a:off x="3048000" y="4379805"/>
              <a:ext cx="2362200" cy="510012"/>
            </a:xfrm>
            <a:prstGeom prst="rightArrow">
              <a:avLst>
                <a:gd name="adj1" fmla="val 42300"/>
                <a:gd name="adj2" fmla="val 50000"/>
              </a:avLst>
            </a:prstGeom>
            <a:gradFill>
              <a:gsLst>
                <a:gs pos="0">
                  <a:schemeClr val="accent1">
                    <a:tint val="50000"/>
                    <a:satMod val="300000"/>
                  </a:schemeClr>
                </a:gs>
                <a:gs pos="35000">
                  <a:schemeClr val="accent1">
                    <a:tint val="37000"/>
                    <a:satMod val="300000"/>
                  </a:schemeClr>
                </a:gs>
                <a:gs pos="100000">
                  <a:schemeClr val="accent1">
                    <a:tint val="15000"/>
                    <a:satMod val="350000"/>
                  </a:schemeClr>
                </a:gs>
              </a:gsLst>
              <a:lin ang="16200000" scaled="1"/>
            </a:gradFill>
            <a:ln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100794" tIns="50397" rIns="100794" bIns="50397" numCol="1" rtlCol="0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en-US" sz="2400" dirty="0" smtClean="0"/>
            </a:p>
          </p:txBody>
        </p:sp>
        <p:pic>
          <p:nvPicPr>
            <p:cNvPr id="8" name="Picture 21" descr="C:\Documents and Settings\Sebastian\Local Settings\Temporary Internet Files\Content.IE5\FLZVDQ11\MCj0432614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733800" y="4153798"/>
              <a:ext cx="1147763" cy="11477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9" name="Group 8"/>
          <p:cNvGrpSpPr/>
          <p:nvPr/>
        </p:nvGrpSpPr>
        <p:grpSpPr>
          <a:xfrm>
            <a:off x="4687515" y="1752600"/>
            <a:ext cx="1541914" cy="1676400"/>
            <a:chOff x="5984544" y="3853761"/>
            <a:chExt cx="1202970" cy="1299826"/>
          </a:xfrm>
        </p:grpSpPr>
        <p:pic>
          <p:nvPicPr>
            <p:cNvPr id="10" name="Picture 47" descr="sim-yellow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044514" y="4049925"/>
              <a:ext cx="1143000" cy="1103662"/>
            </a:xfrm>
            <a:prstGeom prst="rect">
              <a:avLst/>
            </a:prstGeom>
            <a:noFill/>
          </p:spPr>
        </p:pic>
        <p:sp>
          <p:nvSpPr>
            <p:cNvPr id="11" name="Rectangle 4"/>
            <p:cNvSpPr txBox="1">
              <a:spLocks noChangeArrowheads="1"/>
            </p:cNvSpPr>
            <p:nvPr/>
          </p:nvSpPr>
          <p:spPr bwMode="auto">
            <a:xfrm>
              <a:off x="6477000" y="3853761"/>
              <a:ext cx="609600" cy="476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30" tIns="45715" rIns="91430" bIns="45715"/>
            <a:lstStyle/>
            <a:p>
              <a:pPr marL="342900" indent="-342900" algn="l" defTabSz="914400" eaLnBrk="0" hangingPunct="0">
                <a:spcBef>
                  <a:spcPct val="20000"/>
                </a:spcBef>
              </a:pPr>
              <a:r>
                <a:rPr lang="en-US" b="1" dirty="0" smtClean="0">
                  <a:solidFill>
                    <a:srgbClr val="FF0000"/>
                  </a:solidFill>
                  <a:latin typeface="cmmi10" pitchFamily="34" charset="0"/>
                </a:rPr>
                <a:t>K’</a:t>
              </a:r>
              <a:endParaRPr lang="en-US" b="1" dirty="0">
                <a:solidFill>
                  <a:srgbClr val="FF0000"/>
                </a:solidFill>
                <a:latin typeface="cmmi10" pitchFamily="34" charset="0"/>
              </a:endParaRPr>
            </a:p>
          </p:txBody>
        </p:sp>
        <p:sp>
          <p:nvSpPr>
            <p:cNvPr id="12" name="Rectangle 4"/>
            <p:cNvSpPr txBox="1">
              <a:spLocks noChangeArrowheads="1"/>
            </p:cNvSpPr>
            <p:nvPr/>
          </p:nvSpPr>
          <p:spPr bwMode="auto">
            <a:xfrm>
              <a:off x="5984544" y="4106813"/>
              <a:ext cx="644856" cy="476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30" tIns="45715" rIns="91430" bIns="45715"/>
            <a:lstStyle/>
            <a:p>
              <a:pPr marL="342900" indent="-342900" algn="l" defTabSz="914400" eaLnBrk="0" hangingPunct="0">
                <a:spcBef>
                  <a:spcPct val="20000"/>
                </a:spcBef>
              </a:pPr>
              <a:r>
                <a:rPr lang="en-US" b="1" dirty="0" smtClean="0">
                  <a:solidFill>
                    <a:srgbClr val="FF0000"/>
                  </a:solidFill>
                  <a:latin typeface="cmmi10" pitchFamily="34" charset="0"/>
                </a:rPr>
                <a:t>C’</a:t>
              </a:r>
              <a:endParaRPr lang="en-US" b="1" dirty="0">
                <a:solidFill>
                  <a:srgbClr val="FF0000"/>
                </a:solidFill>
                <a:latin typeface="cmmi10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09600" y="1996810"/>
            <a:ext cx="971551" cy="1134007"/>
            <a:chOff x="890587" y="3929961"/>
            <a:chExt cx="971551" cy="1134007"/>
          </a:xfrm>
        </p:grpSpPr>
        <p:sp>
          <p:nvSpPr>
            <p:cNvPr id="14" name="Rectangle 4"/>
            <p:cNvSpPr txBox="1">
              <a:spLocks noChangeArrowheads="1"/>
            </p:cNvSpPr>
            <p:nvPr/>
          </p:nvSpPr>
          <p:spPr bwMode="auto">
            <a:xfrm>
              <a:off x="890587" y="4158561"/>
              <a:ext cx="481013" cy="476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30" tIns="45715" rIns="91430" bIns="45715"/>
            <a:lstStyle/>
            <a:p>
              <a:pPr marL="342900" indent="-342900" algn="l" defTabSz="914400" eaLnBrk="0" hangingPunct="0">
                <a:spcBef>
                  <a:spcPct val="20000"/>
                </a:spcBef>
              </a:pPr>
              <a:r>
                <a:rPr lang="en-US" b="1" dirty="0" smtClean="0">
                  <a:solidFill>
                    <a:srgbClr val="FF0000"/>
                  </a:solidFill>
                  <a:latin typeface="cmmi10" pitchFamily="34" charset="0"/>
                </a:rPr>
                <a:t>C</a:t>
              </a:r>
              <a:endParaRPr lang="en-US" b="1" dirty="0">
                <a:solidFill>
                  <a:srgbClr val="FF0000"/>
                </a:solidFill>
                <a:latin typeface="cmmi10" pitchFamily="34" charset="0"/>
              </a:endParaRPr>
            </a:p>
          </p:txBody>
        </p:sp>
        <p:pic>
          <p:nvPicPr>
            <p:cNvPr id="15" name="Picture 45" descr="sim-green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990600" y="4253811"/>
              <a:ext cx="838200" cy="810157"/>
            </a:xfrm>
            <a:prstGeom prst="rect">
              <a:avLst/>
            </a:prstGeom>
            <a:noFill/>
          </p:spPr>
        </p:pic>
        <p:sp>
          <p:nvSpPr>
            <p:cNvPr id="16" name="Rectangle 4"/>
            <p:cNvSpPr txBox="1">
              <a:spLocks noChangeArrowheads="1"/>
            </p:cNvSpPr>
            <p:nvPr/>
          </p:nvSpPr>
          <p:spPr bwMode="auto">
            <a:xfrm>
              <a:off x="1308100" y="3929961"/>
              <a:ext cx="554038" cy="476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30" tIns="45715" rIns="91430" bIns="45715"/>
            <a:lstStyle/>
            <a:p>
              <a:pPr marL="342900" indent="-342900" algn="l" defTabSz="914400" eaLnBrk="0" hangingPunct="0">
                <a:spcBef>
                  <a:spcPct val="20000"/>
                </a:spcBef>
              </a:pPr>
              <a:r>
                <a:rPr lang="en-US" b="1" dirty="0" smtClean="0">
                  <a:solidFill>
                    <a:srgbClr val="FF0000"/>
                  </a:solidFill>
                  <a:latin typeface="cmmi10" pitchFamily="34" charset="0"/>
                </a:rPr>
                <a:t>K</a:t>
              </a:r>
              <a:endParaRPr lang="en-US" b="1" dirty="0">
                <a:solidFill>
                  <a:srgbClr val="FF0000"/>
                </a:solidFill>
                <a:latin typeface="cmmi10" pitchFamily="34" charset="0"/>
              </a:endParaRPr>
            </a:p>
          </p:txBody>
        </p:sp>
      </p:grpSp>
      <p:pic>
        <p:nvPicPr>
          <p:cNvPr id="18" name="Picture 2" descr="devil icon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8236" y="2209350"/>
            <a:ext cx="1065705" cy="1065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Lightning Bolt 20"/>
          <p:cNvSpPr>
            <a:spLocks noChangeArrowheads="1"/>
          </p:cNvSpPr>
          <p:nvPr/>
        </p:nvSpPr>
        <p:spPr bwMode="auto">
          <a:xfrm rot="18352987">
            <a:off x="6415526" y="2356561"/>
            <a:ext cx="775309" cy="808582"/>
          </a:xfrm>
          <a:prstGeom prst="lightningBolt">
            <a:avLst/>
          </a:prstGeom>
          <a:solidFill>
            <a:srgbClr val="FF5B5B"/>
          </a:solidFill>
          <a:ln w="9525" algn="ctr">
            <a:noFill/>
            <a:round/>
            <a:headEnd/>
            <a:tailEnd/>
          </a:ln>
        </p:spPr>
        <p:txBody>
          <a:bodyPr lIns="91430" tIns="45715" rIns="91430" bIns="45715"/>
          <a:lstStyle/>
          <a:p>
            <a:pPr algn="l" defTabSz="914400">
              <a:spcBef>
                <a:spcPct val="0"/>
              </a:spcBef>
            </a:pPr>
            <a:endParaRPr lang="en-US" sz="180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2" name="TextBox 3"/>
          <p:cNvSpPr txBox="1"/>
          <p:nvPr/>
        </p:nvSpPr>
        <p:spPr>
          <a:xfrm>
            <a:off x="445827" y="3505200"/>
            <a:ext cx="8774373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+mj-lt"/>
                <a:cs typeface="Arial" pitchFamily="34" charset="0"/>
              </a:rPr>
              <a:t>Efficiency:</a:t>
            </a:r>
            <a:r>
              <a:rPr lang="en-US" sz="2800" dirty="0" smtClean="0">
                <a:latin typeface="+mj-lt"/>
                <a:cs typeface="Arial" pitchFamily="34" charset="0"/>
              </a:rPr>
              <a:t> Complexity blow-up </a:t>
            </a:r>
            <a:r>
              <a:rPr lang="en-US" sz="2800" b="1" dirty="0" smtClean="0">
                <a:solidFill>
                  <a:srgbClr val="FF0000"/>
                </a:solidFill>
                <a:latin typeface="+mj-lt"/>
                <a:cs typeface="Arial" pitchFamily="34" charset="0"/>
              </a:rPr>
              <a:t>O(d</a:t>
            </a:r>
            <a:r>
              <a:rPr lang="en-US" sz="2800" b="1" baseline="30000" dirty="0" smtClean="0">
                <a:solidFill>
                  <a:srgbClr val="FF0000"/>
                </a:solidFill>
                <a:latin typeface="+mj-lt"/>
                <a:cs typeface="Arial" pitchFamily="34" charset="0"/>
              </a:rPr>
              <a:t>2</a:t>
            </a:r>
            <a:r>
              <a:rPr lang="en-US" sz="2800" b="1" dirty="0" smtClean="0">
                <a:solidFill>
                  <a:srgbClr val="FF0000"/>
                </a:solidFill>
                <a:latin typeface="+mj-lt"/>
                <a:cs typeface="Arial" pitchFamily="34" charset="0"/>
              </a:rPr>
              <a:t>)</a:t>
            </a:r>
            <a:r>
              <a:rPr lang="en-US" sz="2800" dirty="0" smtClean="0">
                <a:latin typeface="+mj-lt"/>
                <a:cs typeface="Arial" pitchFamily="34" charset="0"/>
              </a:rPr>
              <a:t> due to multiplication</a:t>
            </a:r>
          </a:p>
          <a:p>
            <a:pPr marL="457200" indent="-457200">
              <a:buFont typeface="Arial"/>
              <a:buChar char="•"/>
            </a:pPr>
            <a:r>
              <a:rPr lang="en-US" sz="2400" dirty="0" smtClean="0">
                <a:latin typeface="+mj-lt"/>
                <a:cs typeface="Arial" pitchFamily="34" charset="0"/>
              </a:rPr>
              <a:t>Efficient operation due to public </a:t>
            </a:r>
            <a:r>
              <a:rPr lang="en-US" sz="2400" b="1" dirty="0" smtClean="0">
                <a:solidFill>
                  <a:srgbClr val="FF0000"/>
                </a:solidFill>
                <a:latin typeface="+mj-lt"/>
                <a:cs typeface="Arial" pitchFamily="34" charset="0"/>
              </a:rPr>
              <a:t>L</a:t>
            </a:r>
          </a:p>
          <a:p>
            <a:pPr marL="457200" indent="-457200">
              <a:buFont typeface="Arial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+mj-lt"/>
                <a:cs typeface="Arial" pitchFamily="34" charset="0"/>
              </a:rPr>
              <a:t>Optimized affine transformation: </a:t>
            </a:r>
            <a:r>
              <a:rPr lang="en-US" sz="2400" b="1" dirty="0" smtClean="0">
                <a:solidFill>
                  <a:srgbClr val="FF0000"/>
                </a:solidFill>
                <a:latin typeface="+mj-lt"/>
                <a:cs typeface="Arial" pitchFamily="34" charset="0"/>
              </a:rPr>
              <a:t>30%</a:t>
            </a:r>
            <a:r>
              <a:rPr lang="en-US" sz="2400" dirty="0" smtClean="0">
                <a:solidFill>
                  <a:srgbClr val="000000"/>
                </a:solidFill>
                <a:latin typeface="+mj-lt"/>
                <a:cs typeface="Arial" pitchFamily="34" charset="0"/>
              </a:rPr>
              <a:t> efficiency gain</a:t>
            </a:r>
          </a:p>
        </p:txBody>
      </p:sp>
      <p:sp>
        <p:nvSpPr>
          <p:cNvPr id="23" name="Content Placeholder 1"/>
          <p:cNvSpPr txBox="1">
            <a:spLocks/>
          </p:cNvSpPr>
          <p:nvPr/>
        </p:nvSpPr>
        <p:spPr>
          <a:xfrm>
            <a:off x="304800" y="4800600"/>
            <a:ext cx="8610600" cy="11430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800" dirty="0" smtClean="0"/>
              <a:t>Implementation of masked AES-128 on 8-bit processor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8088393"/>
              </p:ext>
            </p:extLst>
          </p:nvPr>
        </p:nvGraphicFramePr>
        <p:xfrm>
          <a:off x="914400" y="5410200"/>
          <a:ext cx="6477000" cy="121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8400"/>
                <a:gridCol w="1879600"/>
                <a:gridCol w="2159000"/>
              </a:tblGrid>
              <a:tr h="406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Boolean masking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New IP masking</a:t>
                      </a:r>
                      <a:endParaRPr lang="en-US" dirty="0"/>
                    </a:p>
                  </a:txBody>
                  <a:tcPr/>
                </a:tc>
              </a:tr>
              <a:tr h="40640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d</a:t>
                      </a:r>
                      <a:r>
                        <a:rPr lang="en-US" b="1" baseline="0" dirty="0" smtClean="0">
                          <a:solidFill>
                            <a:srgbClr val="FF0000"/>
                          </a:solidFill>
                        </a:rPr>
                        <a:t> = 1</a:t>
                      </a:r>
                      <a:r>
                        <a:rPr lang="en-US" baseline="0" dirty="0" smtClean="0"/>
                        <a:t> (2 secret shares)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110k cycles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373k</a:t>
                      </a:r>
                      <a:r>
                        <a:rPr lang="en-US" baseline="0" dirty="0" smtClean="0"/>
                        <a:t> cycles</a:t>
                      </a:r>
                      <a:endParaRPr lang="en-US" dirty="0"/>
                    </a:p>
                  </a:txBody>
                  <a:tcPr/>
                </a:tc>
              </a:tr>
              <a:tr h="40640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d = 2</a:t>
                      </a:r>
                      <a:r>
                        <a:rPr lang="en-US" dirty="0" smtClean="0"/>
                        <a:t> (3 secret shares)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230k</a:t>
                      </a:r>
                      <a:r>
                        <a:rPr lang="en-US" baseline="0" dirty="0" smtClean="0"/>
                        <a:t> cycles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812k cycles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141201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6DA8278-8F4F-44C3-A7E1-BA3F58CF8BC2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Content Placeholder 1"/>
          <p:cNvSpPr txBox="1">
            <a:spLocks/>
          </p:cNvSpPr>
          <p:nvPr/>
        </p:nvSpPr>
        <p:spPr>
          <a:xfrm>
            <a:off x="457200" y="1066800"/>
            <a:ext cx="3200400" cy="8382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 smtClean="0">
                <a:latin typeface="Arial Rounded MT Bold"/>
                <a:cs typeface="Arial Rounded MT Bold"/>
              </a:rPr>
              <a:t>Black box</a:t>
            </a:r>
            <a:endParaRPr lang="en-US" sz="3600" dirty="0">
              <a:latin typeface="Arial Rounded MT Bold"/>
              <a:cs typeface="Arial Rounded MT Bold"/>
            </a:endParaRPr>
          </a:p>
        </p:txBody>
      </p:sp>
      <p:sp>
        <p:nvSpPr>
          <p:cNvPr id="47" name="TextBox 3"/>
          <p:cNvSpPr txBox="1"/>
          <p:nvPr/>
        </p:nvSpPr>
        <p:spPr>
          <a:xfrm>
            <a:off x="304800" y="76200"/>
            <a:ext cx="8839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7F7F7F"/>
                </a:solidFill>
                <a:latin typeface="Arial Rounded MT Bold"/>
                <a:cs typeface="Arial Rounded MT Bold"/>
              </a:rPr>
              <a:t>Black box vs. implementation</a:t>
            </a:r>
            <a:endParaRPr lang="en-US" sz="4800" dirty="0">
              <a:solidFill>
                <a:srgbClr val="7F7F7F"/>
              </a:solidFill>
              <a:latin typeface="Arial Rounded MT Bold"/>
              <a:cs typeface="Arial Rounded MT Bold"/>
            </a:endParaRPr>
          </a:p>
        </p:txBody>
      </p:sp>
      <p:sp>
        <p:nvSpPr>
          <p:cNvPr id="49" name="Freeform 48"/>
          <p:cNvSpPr/>
          <p:nvPr/>
        </p:nvSpPr>
        <p:spPr bwMode="auto">
          <a:xfrm>
            <a:off x="658672" y="3321088"/>
            <a:ext cx="275230" cy="1676400"/>
          </a:xfrm>
          <a:custGeom>
            <a:avLst/>
            <a:gdLst>
              <a:gd name="connsiteX0" fmla="*/ 275230 w 275230"/>
              <a:gd name="connsiteY0" fmla="*/ 0 h 1678675"/>
              <a:gd name="connsiteX1" fmla="*/ 2275 w 275230"/>
              <a:gd name="connsiteY1" fmla="*/ 914400 h 1678675"/>
              <a:gd name="connsiteX2" fmla="*/ 261582 w 275230"/>
              <a:gd name="connsiteY2" fmla="*/ 1678675 h 1678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5230" h="1678675">
                <a:moveTo>
                  <a:pt x="275230" y="0"/>
                </a:moveTo>
                <a:cubicBezTo>
                  <a:pt x="139890" y="317310"/>
                  <a:pt x="4550" y="634621"/>
                  <a:pt x="2275" y="914400"/>
                </a:cubicBezTo>
                <a:cubicBezTo>
                  <a:pt x="0" y="1194179"/>
                  <a:pt x="130791" y="1436427"/>
                  <a:pt x="261582" y="1678675"/>
                </a:cubicBezTo>
              </a:path>
            </a:pathLst>
          </a:custGeom>
          <a:noFill/>
          <a:ln w="444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arrow" w="med" len="med"/>
            <a:tailEnd type="none" w="med" len="med"/>
          </a:ln>
          <a:effectLst/>
        </p:spPr>
        <p:txBody>
          <a:bodyPr vert="horz" wrap="square" lIns="100794" tIns="50397" rIns="100794" bIns="50397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50" name="Freeform 49"/>
          <p:cNvSpPr/>
          <p:nvPr/>
        </p:nvSpPr>
        <p:spPr bwMode="auto">
          <a:xfrm>
            <a:off x="2305502" y="3321087"/>
            <a:ext cx="268405" cy="1733266"/>
          </a:xfrm>
          <a:custGeom>
            <a:avLst/>
            <a:gdLst>
              <a:gd name="connsiteX0" fmla="*/ 0 w 268405"/>
              <a:gd name="connsiteY0" fmla="*/ 0 h 1733266"/>
              <a:gd name="connsiteX1" fmla="*/ 259307 w 268405"/>
              <a:gd name="connsiteY1" fmla="*/ 736980 h 1733266"/>
              <a:gd name="connsiteX2" fmla="*/ 54591 w 268405"/>
              <a:gd name="connsiteY2" fmla="*/ 1733266 h 1733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405" h="1733266">
                <a:moveTo>
                  <a:pt x="0" y="0"/>
                </a:moveTo>
                <a:cubicBezTo>
                  <a:pt x="125104" y="224051"/>
                  <a:pt x="250209" y="448102"/>
                  <a:pt x="259307" y="736980"/>
                </a:cubicBezTo>
                <a:cubicBezTo>
                  <a:pt x="268405" y="1025858"/>
                  <a:pt x="161498" y="1379562"/>
                  <a:pt x="54591" y="1733266"/>
                </a:cubicBezTo>
              </a:path>
            </a:pathLst>
          </a:custGeom>
          <a:noFill/>
          <a:ln w="444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100794" tIns="50397" rIns="100794" bIns="50397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grpSp>
        <p:nvGrpSpPr>
          <p:cNvPr id="51" name="Group 50"/>
          <p:cNvGrpSpPr/>
          <p:nvPr/>
        </p:nvGrpSpPr>
        <p:grpSpPr>
          <a:xfrm>
            <a:off x="1619702" y="2092569"/>
            <a:ext cx="7168365" cy="2600118"/>
            <a:chOff x="1619702" y="1230346"/>
            <a:chExt cx="7168365" cy="2600118"/>
          </a:xfrm>
        </p:grpSpPr>
        <p:pic>
          <p:nvPicPr>
            <p:cNvPr id="52" name="Picture 37" descr="scope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619702" y="2839864"/>
              <a:ext cx="1352098" cy="990600"/>
            </a:xfrm>
            <a:prstGeom prst="rect">
              <a:avLst/>
            </a:prstGeom>
            <a:noFill/>
          </p:spPr>
        </p:pic>
        <p:cxnSp>
          <p:nvCxnSpPr>
            <p:cNvPr id="53" name="Straight Connector 52"/>
            <p:cNvCxnSpPr/>
            <p:nvPr/>
          </p:nvCxnSpPr>
          <p:spPr bwMode="auto">
            <a:xfrm flipH="1">
              <a:off x="2910951" y="2393810"/>
              <a:ext cx="808065" cy="439474"/>
            </a:xfrm>
            <a:prstGeom prst="line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pic>
          <p:nvPicPr>
            <p:cNvPr id="54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797159" y="1801809"/>
              <a:ext cx="4894617" cy="914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5" name="Rectangle 54"/>
            <p:cNvSpPr/>
            <p:nvPr/>
          </p:nvSpPr>
          <p:spPr>
            <a:xfrm>
              <a:off x="3768724" y="1230346"/>
              <a:ext cx="5019343" cy="152400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  <a:effectLst>
              <a:glow rad="139700">
                <a:schemeClr val="accent3">
                  <a:satMod val="175000"/>
                  <a:alpha val="40000"/>
                </a:schemeClr>
              </a:glow>
              <a:outerShdw blurRad="50800" dist="50800" dir="5400000" algn="ctr" rotWithShape="0">
                <a:srgbClr val="FF0000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6" name="Text Box 4"/>
          <p:cNvSpPr txBox="1">
            <a:spLocks noChangeArrowheads="1"/>
          </p:cNvSpPr>
          <p:nvPr/>
        </p:nvSpPr>
        <p:spPr bwMode="auto">
          <a:xfrm>
            <a:off x="3881319" y="2300519"/>
            <a:ext cx="5105400" cy="5232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91430" tIns="45715" rIns="91430" bIns="45715">
            <a:spAutoFit/>
          </a:bodyPr>
          <a:lstStyle/>
          <a:p>
            <a:pPr algn="l" defTabSz="914400"/>
            <a:r>
              <a:rPr lang="en-US" sz="2800" dirty="0" smtClean="0">
                <a:latin typeface="Arial" pitchFamily="34" charset="0"/>
                <a:cs typeface="Arial" pitchFamily="34" charset="0"/>
              </a:rPr>
              <a:t>Measure power consumption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Lightning Bolt 56"/>
          <p:cNvSpPr>
            <a:spLocks noChangeArrowheads="1"/>
          </p:cNvSpPr>
          <p:nvPr/>
        </p:nvSpPr>
        <p:spPr bwMode="auto">
          <a:xfrm rot="1879413">
            <a:off x="1191053" y="3419804"/>
            <a:ext cx="757445" cy="1066255"/>
          </a:xfrm>
          <a:prstGeom prst="lightningBolt">
            <a:avLst/>
          </a:prstGeom>
          <a:solidFill>
            <a:schemeClr val="tx1">
              <a:lumMod val="50000"/>
              <a:lumOff val="50000"/>
            </a:schemeClr>
          </a:solidFill>
          <a:ln w="9525" algn="ctr">
            <a:noFill/>
            <a:round/>
            <a:headEnd/>
            <a:tailEnd/>
          </a:ln>
        </p:spPr>
        <p:txBody>
          <a:bodyPr lIns="91430" tIns="45715" rIns="91430" bIns="45715"/>
          <a:lstStyle/>
          <a:p>
            <a:pPr algn="l" defTabSz="914400">
              <a:spcBef>
                <a:spcPct val="0"/>
              </a:spcBef>
            </a:pPr>
            <a:endParaRPr lang="en-US" sz="180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58" name="Picture 2" descr="devil ico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8638" y="4519823"/>
            <a:ext cx="1195177" cy="1195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9" name="Rectangle 58"/>
          <p:cNvSpPr/>
          <p:nvPr/>
        </p:nvSpPr>
        <p:spPr>
          <a:xfrm>
            <a:off x="228600" y="1885759"/>
            <a:ext cx="3200400" cy="14287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 anchorCtr="0"/>
          <a:lstStyle/>
          <a:p>
            <a:pPr algn="ctr"/>
            <a:r>
              <a:rPr lang="it-IT" sz="2400" b="1" u="sng" dirty="0" smtClean="0">
                <a:solidFill>
                  <a:schemeClr val="tx1"/>
                </a:solidFill>
                <a:ea typeface="ＭＳ Ｐゴシック" pitchFamily="34" charset="-128"/>
              </a:rPr>
              <a:t>AES </a:t>
            </a:r>
            <a:r>
              <a:rPr lang="it-IT" sz="2400" b="1" u="sng" dirty="0" err="1" smtClean="0">
                <a:solidFill>
                  <a:schemeClr val="tx1"/>
                </a:solidFill>
                <a:ea typeface="ＭＳ Ｐゴシック" pitchFamily="34" charset="-128"/>
              </a:rPr>
              <a:t>encryption</a:t>
            </a:r>
            <a:endParaRPr lang="it-IT" sz="2400" b="1" u="sng" dirty="0" smtClean="0">
              <a:solidFill>
                <a:schemeClr val="tx1"/>
              </a:solidFill>
              <a:ea typeface="ＭＳ Ｐゴシック" pitchFamily="34" charset="-128"/>
            </a:endParaRPr>
          </a:p>
          <a:p>
            <a:pPr algn="ctr"/>
            <a:endParaRPr lang="en-US" b="1" baseline="-25000" dirty="0">
              <a:solidFill>
                <a:schemeClr val="tx1"/>
              </a:solidFill>
              <a:ea typeface="ＭＳ Ｐゴシック" pitchFamily="34" charset="-128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212558" y="2310023"/>
            <a:ext cx="34904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smtClean="0"/>
              <a:t>Computes: </a:t>
            </a:r>
            <a:r>
              <a:rPr lang="de-DE" sz="2400" b="1" dirty="0" err="1" smtClean="0"/>
              <a:t>Encrypt</a:t>
            </a:r>
            <a:r>
              <a:rPr lang="de-DE" sz="2400" b="1" dirty="0" smtClean="0"/>
              <a:t>(</a:t>
            </a:r>
            <a:r>
              <a:rPr lang="de-DE" sz="2400" b="1" dirty="0" err="1" smtClean="0">
                <a:solidFill>
                  <a:srgbClr val="FF0000"/>
                </a:solidFill>
              </a:rPr>
              <a:t>k,m</a:t>
            </a:r>
            <a:r>
              <a:rPr lang="de-DE" sz="2400" b="1" dirty="0" smtClean="0"/>
              <a:t>)</a:t>
            </a:r>
            <a:endParaRPr lang="en-US" sz="2400" b="1" dirty="0">
              <a:solidFill>
                <a:srgbClr val="FF0000"/>
              </a:solidFill>
            </a:endParaRPr>
          </a:p>
        </p:txBody>
      </p:sp>
      <p:grpSp>
        <p:nvGrpSpPr>
          <p:cNvPr id="62" name="Group 61"/>
          <p:cNvGrpSpPr/>
          <p:nvPr/>
        </p:nvGrpSpPr>
        <p:grpSpPr>
          <a:xfrm>
            <a:off x="4343400" y="2189421"/>
            <a:ext cx="3827462" cy="882602"/>
            <a:chOff x="4325938" y="1336329"/>
            <a:chExt cx="3827462" cy="882602"/>
          </a:xfrm>
        </p:grpSpPr>
        <p:cxnSp>
          <p:nvCxnSpPr>
            <p:cNvPr id="63" name="Straight Arrow Connector 62"/>
            <p:cNvCxnSpPr/>
            <p:nvPr/>
          </p:nvCxnSpPr>
          <p:spPr bwMode="auto">
            <a:xfrm flipH="1">
              <a:off x="4325938" y="1761731"/>
              <a:ext cx="246062" cy="137092"/>
            </a:xfrm>
            <a:prstGeom prst="straightConnector1">
              <a:avLst/>
            </a:prstGeom>
            <a:noFill/>
            <a:ln w="222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64" name="Straight Arrow Connector 63"/>
            <p:cNvCxnSpPr/>
            <p:nvPr/>
          </p:nvCxnSpPr>
          <p:spPr bwMode="auto">
            <a:xfrm flipH="1">
              <a:off x="4795624" y="1761731"/>
              <a:ext cx="81176" cy="203791"/>
            </a:xfrm>
            <a:prstGeom prst="straightConnector1">
              <a:avLst/>
            </a:prstGeom>
            <a:noFill/>
            <a:ln w="222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65" name="Straight Arrow Connector 64"/>
            <p:cNvCxnSpPr/>
            <p:nvPr/>
          </p:nvCxnSpPr>
          <p:spPr bwMode="auto">
            <a:xfrm rot="5400000">
              <a:off x="5143500" y="1799831"/>
              <a:ext cx="228600" cy="152400"/>
            </a:xfrm>
            <a:prstGeom prst="straightConnector1">
              <a:avLst/>
            </a:prstGeom>
            <a:noFill/>
            <a:ln w="222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66" name="Text Box 4"/>
            <p:cNvSpPr txBox="1">
              <a:spLocks noChangeArrowheads="1"/>
            </p:cNvSpPr>
            <p:nvPr/>
          </p:nvSpPr>
          <p:spPr bwMode="auto">
            <a:xfrm>
              <a:off x="4411640" y="1336329"/>
              <a:ext cx="1743098" cy="52321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91430" tIns="45715" rIns="91430" bIns="45715">
              <a:spAutoFit/>
            </a:bodyPr>
            <a:lstStyle/>
            <a:p>
              <a:pPr algn="l" defTabSz="914400"/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Key bit 0</a:t>
              </a:r>
              <a:endParaRPr lang="en-US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7" name="Text Box 4"/>
            <p:cNvSpPr txBox="1">
              <a:spLocks noChangeArrowheads="1"/>
            </p:cNvSpPr>
            <p:nvPr/>
          </p:nvSpPr>
          <p:spPr bwMode="auto">
            <a:xfrm>
              <a:off x="6172200" y="1345475"/>
              <a:ext cx="1981200" cy="52321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91430" tIns="45715" rIns="91430" bIns="45715">
              <a:spAutoFit/>
            </a:bodyPr>
            <a:lstStyle/>
            <a:p>
              <a:pPr algn="l" defTabSz="914400"/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Key bit 1</a:t>
              </a:r>
              <a:endParaRPr lang="en-US" dirty="0" smtClean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68" name="Straight Arrow Connector 67"/>
            <p:cNvCxnSpPr/>
            <p:nvPr/>
          </p:nvCxnSpPr>
          <p:spPr bwMode="auto">
            <a:xfrm rot="5400000">
              <a:off x="6248400" y="1837931"/>
              <a:ext cx="381000" cy="228600"/>
            </a:xfrm>
            <a:prstGeom prst="straightConnector1">
              <a:avLst/>
            </a:prstGeom>
            <a:noFill/>
            <a:ln w="222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69" name="Straight Arrow Connector 68"/>
            <p:cNvCxnSpPr/>
            <p:nvPr/>
          </p:nvCxnSpPr>
          <p:spPr bwMode="auto">
            <a:xfrm rot="5400000">
              <a:off x="6668294" y="1952231"/>
              <a:ext cx="380206" cy="794"/>
            </a:xfrm>
            <a:prstGeom prst="straightConnector1">
              <a:avLst/>
            </a:prstGeom>
            <a:noFill/>
            <a:ln w="222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70" name="Straight Arrow Connector 69"/>
            <p:cNvCxnSpPr/>
            <p:nvPr/>
          </p:nvCxnSpPr>
          <p:spPr bwMode="auto">
            <a:xfrm rot="16200000" flipH="1">
              <a:off x="6972300" y="1876031"/>
              <a:ext cx="457200" cy="228600"/>
            </a:xfrm>
            <a:prstGeom prst="straightConnector1">
              <a:avLst/>
            </a:prstGeom>
            <a:noFill/>
            <a:ln w="222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71" name="Text Box 4"/>
          <p:cNvSpPr txBox="1">
            <a:spLocks noChangeArrowheads="1"/>
          </p:cNvSpPr>
          <p:nvPr/>
        </p:nvSpPr>
        <p:spPr bwMode="auto">
          <a:xfrm>
            <a:off x="3810000" y="3834023"/>
            <a:ext cx="5105400" cy="9540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91430" tIns="45715" rIns="91430" bIns="45715">
            <a:spAutoFit/>
          </a:bodyPr>
          <a:lstStyle/>
          <a:p>
            <a:pPr algn="l" defTabSz="914400"/>
            <a:r>
              <a:rPr lang="en-US" sz="2800" dirty="0" smtClean="0">
                <a:latin typeface="Arial" pitchFamily="34" charset="0"/>
                <a:cs typeface="Arial" pitchFamily="34" charset="0"/>
              </a:rPr>
              <a:t>If power consumption differs for </a:t>
            </a:r>
            <a:r>
              <a:rPr lang="en-US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0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and </a:t>
            </a:r>
            <a:r>
              <a:rPr lang="en-US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en-US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2" name="Text Box 4"/>
          <p:cNvSpPr txBox="1">
            <a:spLocks noChangeArrowheads="1"/>
          </p:cNvSpPr>
          <p:nvPr/>
        </p:nvSpPr>
        <p:spPr bwMode="auto">
          <a:xfrm>
            <a:off x="3810000" y="4824623"/>
            <a:ext cx="6096000" cy="5232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91430" tIns="45715" rIns="91430" bIns="45715">
            <a:spAutoFit/>
          </a:bodyPr>
          <a:lstStyle/>
          <a:p>
            <a:pPr algn="l" defTabSz="914400"/>
            <a:r>
              <a:rPr lang="en-US" sz="28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 Trace may reveal key </a:t>
            </a:r>
            <a:r>
              <a:rPr lang="en-US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k</a:t>
            </a:r>
            <a:endParaRPr lang="en-US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3" name="Content Placeholder 1"/>
          <p:cNvSpPr txBox="1">
            <a:spLocks/>
          </p:cNvSpPr>
          <p:nvPr/>
        </p:nvSpPr>
        <p:spPr>
          <a:xfrm>
            <a:off x="304800" y="5791200"/>
            <a:ext cx="8610600" cy="685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dirty="0" smtClean="0"/>
              <a:t>Power analysis attacks devastating for security!</a:t>
            </a:r>
          </a:p>
        </p:txBody>
      </p:sp>
      <p:sp>
        <p:nvSpPr>
          <p:cNvPr id="74" name="Content Placeholder 1"/>
          <p:cNvSpPr txBox="1">
            <a:spLocks/>
          </p:cNvSpPr>
          <p:nvPr/>
        </p:nvSpPr>
        <p:spPr>
          <a:xfrm>
            <a:off x="2819400" y="1066800"/>
            <a:ext cx="4114800" cy="8382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 smtClean="0">
                <a:latin typeface="Arial Rounded MT Bold"/>
                <a:cs typeface="Arial Rounded MT Bold"/>
              </a:rPr>
              <a:t>≠ Implementation</a:t>
            </a:r>
            <a:endParaRPr lang="en-US" sz="3600" dirty="0">
              <a:latin typeface="Arial Rounded MT Bold"/>
              <a:cs typeface="Arial Rounded MT Bold"/>
            </a:endParaRPr>
          </a:p>
        </p:txBody>
      </p:sp>
    </p:spTree>
    <p:extLst>
      <p:ext uri="{BB962C8B-B14F-4D97-AF65-F5344CB8AC3E}">
        <p14:creationId xmlns:p14="http://schemas.microsoft.com/office/powerpoint/2010/main" val="16715156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56" grpId="1"/>
      <p:bldP spid="57" grpId="0" animBg="1"/>
      <p:bldP spid="71" grpId="0"/>
      <p:bldP spid="72" grpId="0"/>
      <p:bldP spid="7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A8278-8F4F-44C3-A7E1-BA3F58CF8BC2}" type="slidenum">
              <a:rPr lang="en-US" smtClean="0"/>
              <a:t>20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04800" y="76200"/>
            <a:ext cx="8839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7F7F7F"/>
                </a:solidFill>
                <a:latin typeface="Arial Rounded MT Bold"/>
                <a:cs typeface="Arial Rounded MT Bold"/>
              </a:rPr>
              <a:t>Comparison</a:t>
            </a:r>
            <a:endParaRPr lang="en-US" sz="4800" dirty="0" smtClean="0">
              <a:solidFill>
                <a:srgbClr val="7F7F7F"/>
              </a:solidFill>
              <a:latin typeface="Arial Rounded MT Bold"/>
              <a:cs typeface="Arial Rounded MT Bold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2133600" y="1828800"/>
            <a:ext cx="0" cy="34290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1"/>
          <p:cNvSpPr txBox="1">
            <a:spLocks/>
          </p:cNvSpPr>
          <p:nvPr/>
        </p:nvSpPr>
        <p:spPr>
          <a:xfrm>
            <a:off x="304800" y="1752600"/>
            <a:ext cx="2286000" cy="5334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800" dirty="0" smtClean="0"/>
              <a:t>Boolean</a:t>
            </a:r>
          </a:p>
        </p:txBody>
      </p:sp>
      <p:sp>
        <p:nvSpPr>
          <p:cNvPr id="9" name="Content Placeholder 1"/>
          <p:cNvSpPr txBox="1">
            <a:spLocks/>
          </p:cNvSpPr>
          <p:nvPr/>
        </p:nvSpPr>
        <p:spPr>
          <a:xfrm>
            <a:off x="2362200" y="1752600"/>
            <a:ext cx="2286000" cy="5334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800" dirty="0" smtClean="0"/>
              <a:t>Polynomial</a:t>
            </a:r>
          </a:p>
        </p:txBody>
      </p:sp>
      <p:sp>
        <p:nvSpPr>
          <p:cNvPr id="11" name="Content Placeholder 1"/>
          <p:cNvSpPr txBox="1">
            <a:spLocks/>
          </p:cNvSpPr>
          <p:nvPr/>
        </p:nvSpPr>
        <p:spPr>
          <a:xfrm>
            <a:off x="4572000" y="1752600"/>
            <a:ext cx="2286000" cy="5334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800" dirty="0" smtClean="0"/>
              <a:t>Original IP</a:t>
            </a:r>
          </a:p>
        </p:txBody>
      </p:sp>
      <p:sp>
        <p:nvSpPr>
          <p:cNvPr id="12" name="Content Placeholder 1"/>
          <p:cNvSpPr txBox="1">
            <a:spLocks/>
          </p:cNvSpPr>
          <p:nvPr/>
        </p:nvSpPr>
        <p:spPr>
          <a:xfrm>
            <a:off x="6934200" y="1752600"/>
            <a:ext cx="2286000" cy="5334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800" dirty="0" smtClean="0"/>
              <a:t>New IP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228600" y="2286000"/>
            <a:ext cx="84582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3"/>
          <p:cNvSpPr txBox="1"/>
          <p:nvPr/>
        </p:nvSpPr>
        <p:spPr>
          <a:xfrm>
            <a:off x="0" y="939224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Arial" pitchFamily="34" charset="0"/>
                <a:cs typeface="Arial" pitchFamily="34" charset="0"/>
              </a:rPr>
              <a:t>Masking function </a:t>
            </a:r>
            <a:r>
              <a:rPr lang="en-US" sz="3600" dirty="0" err="1" smtClean="0">
                <a:latin typeface="Arial" pitchFamily="34" charset="0"/>
                <a:cs typeface="Arial" pitchFamily="34" charset="0"/>
              </a:rPr>
              <a:t>Enc</a:t>
            </a:r>
            <a:endParaRPr lang="en-US" sz="3600" dirty="0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4343400" y="1828800"/>
            <a:ext cx="0" cy="34290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6553200" y="1828800"/>
            <a:ext cx="0" cy="34290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1"/>
          <p:cNvSpPr txBox="1">
            <a:spLocks/>
          </p:cNvSpPr>
          <p:nvPr/>
        </p:nvSpPr>
        <p:spPr>
          <a:xfrm>
            <a:off x="304800" y="2362200"/>
            <a:ext cx="1828800" cy="5334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800" dirty="0" smtClean="0"/>
              <a:t>Sum</a:t>
            </a:r>
          </a:p>
        </p:txBody>
      </p:sp>
      <p:sp>
        <p:nvSpPr>
          <p:cNvPr id="15" name="Content Placeholder 1"/>
          <p:cNvSpPr txBox="1">
            <a:spLocks/>
          </p:cNvSpPr>
          <p:nvPr/>
        </p:nvSpPr>
        <p:spPr>
          <a:xfrm>
            <a:off x="2362200" y="2362200"/>
            <a:ext cx="1828800" cy="5334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800" dirty="0" smtClean="0"/>
              <a:t>Shamir</a:t>
            </a:r>
          </a:p>
        </p:txBody>
      </p:sp>
      <p:sp>
        <p:nvSpPr>
          <p:cNvPr id="16" name="Content Placeholder 1"/>
          <p:cNvSpPr txBox="1">
            <a:spLocks/>
          </p:cNvSpPr>
          <p:nvPr/>
        </p:nvSpPr>
        <p:spPr>
          <a:xfrm>
            <a:off x="4419600" y="2362200"/>
            <a:ext cx="2057400" cy="5334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800" dirty="0" smtClean="0"/>
              <a:t>Inner prod.</a:t>
            </a:r>
          </a:p>
        </p:txBody>
      </p:sp>
      <p:sp>
        <p:nvSpPr>
          <p:cNvPr id="18" name="Content Placeholder 1"/>
          <p:cNvSpPr txBox="1">
            <a:spLocks/>
          </p:cNvSpPr>
          <p:nvPr/>
        </p:nvSpPr>
        <p:spPr>
          <a:xfrm>
            <a:off x="6705600" y="2362200"/>
            <a:ext cx="2057400" cy="5334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800" dirty="0" smtClean="0"/>
              <a:t>Inner prod.</a:t>
            </a:r>
          </a:p>
        </p:txBody>
      </p:sp>
      <p:cxnSp>
        <p:nvCxnSpPr>
          <p:cNvPr id="19" name="Straight Connector 18"/>
          <p:cNvCxnSpPr/>
          <p:nvPr/>
        </p:nvCxnSpPr>
        <p:spPr>
          <a:xfrm flipH="1">
            <a:off x="304800" y="2971800"/>
            <a:ext cx="8458200" cy="0"/>
          </a:xfrm>
          <a:prstGeom prst="line">
            <a:avLst/>
          </a:prstGeom>
          <a:ln w="19050"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6553200" y="1676400"/>
            <a:ext cx="2286000" cy="3581400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50800" dist="50800" dir="5400000" algn="ctr" rotWithShape="0">
              <a:srgbClr val="FF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4512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A8278-8F4F-44C3-A7E1-BA3F58CF8BC2}" type="slidenum">
              <a:rPr lang="en-US" smtClean="0"/>
              <a:t>21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04800" y="76200"/>
            <a:ext cx="8839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7F7F7F"/>
                </a:solidFill>
                <a:latin typeface="Arial Rounded MT Bold"/>
                <a:cs typeface="Arial Rounded MT Bold"/>
              </a:rPr>
              <a:t>Comparison</a:t>
            </a:r>
            <a:endParaRPr lang="en-US" sz="4800" dirty="0" smtClean="0">
              <a:solidFill>
                <a:srgbClr val="7F7F7F"/>
              </a:solidFill>
              <a:latin typeface="Arial Rounded MT Bold"/>
              <a:cs typeface="Arial Rounded MT Bold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2133600" y="1828800"/>
            <a:ext cx="0" cy="34290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1"/>
          <p:cNvSpPr txBox="1">
            <a:spLocks/>
          </p:cNvSpPr>
          <p:nvPr/>
        </p:nvSpPr>
        <p:spPr>
          <a:xfrm>
            <a:off x="304800" y="1752600"/>
            <a:ext cx="2286000" cy="5334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800" dirty="0" smtClean="0"/>
              <a:t>Boolean</a:t>
            </a:r>
          </a:p>
        </p:txBody>
      </p:sp>
      <p:sp>
        <p:nvSpPr>
          <p:cNvPr id="9" name="Content Placeholder 1"/>
          <p:cNvSpPr txBox="1">
            <a:spLocks/>
          </p:cNvSpPr>
          <p:nvPr/>
        </p:nvSpPr>
        <p:spPr>
          <a:xfrm>
            <a:off x="2362200" y="1752600"/>
            <a:ext cx="2286000" cy="5334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800" dirty="0" smtClean="0"/>
              <a:t>Polynomial</a:t>
            </a:r>
          </a:p>
        </p:txBody>
      </p:sp>
      <p:sp>
        <p:nvSpPr>
          <p:cNvPr id="11" name="Content Placeholder 1"/>
          <p:cNvSpPr txBox="1">
            <a:spLocks/>
          </p:cNvSpPr>
          <p:nvPr/>
        </p:nvSpPr>
        <p:spPr>
          <a:xfrm>
            <a:off x="4572000" y="1752600"/>
            <a:ext cx="2286000" cy="5334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800" dirty="0" smtClean="0"/>
              <a:t>Original IP</a:t>
            </a:r>
          </a:p>
        </p:txBody>
      </p:sp>
      <p:sp>
        <p:nvSpPr>
          <p:cNvPr id="12" name="Content Placeholder 1"/>
          <p:cNvSpPr txBox="1">
            <a:spLocks/>
          </p:cNvSpPr>
          <p:nvPr/>
        </p:nvSpPr>
        <p:spPr>
          <a:xfrm>
            <a:off x="6934200" y="1752600"/>
            <a:ext cx="2286000" cy="5334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800" dirty="0" smtClean="0"/>
              <a:t>New IP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228600" y="2286000"/>
            <a:ext cx="84582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3"/>
          <p:cNvSpPr txBox="1"/>
          <p:nvPr/>
        </p:nvSpPr>
        <p:spPr>
          <a:xfrm>
            <a:off x="0" y="939224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Arial" pitchFamily="34" charset="0"/>
                <a:cs typeface="Arial" pitchFamily="34" charset="0"/>
              </a:rPr>
              <a:t>Robustness of </a:t>
            </a:r>
            <a:r>
              <a:rPr lang="en-US" sz="3600" dirty="0" err="1" smtClean="0">
                <a:latin typeface="Arial" pitchFamily="34" charset="0"/>
                <a:cs typeface="Arial" pitchFamily="34" charset="0"/>
              </a:rPr>
              <a:t>Enc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 function</a:t>
            </a:r>
            <a:endParaRPr lang="en-US" sz="3600" dirty="0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4343400" y="1828800"/>
            <a:ext cx="0" cy="34290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6553200" y="1828800"/>
            <a:ext cx="0" cy="34290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1"/>
          <p:cNvSpPr txBox="1">
            <a:spLocks/>
          </p:cNvSpPr>
          <p:nvPr/>
        </p:nvSpPr>
        <p:spPr>
          <a:xfrm>
            <a:off x="304800" y="2362200"/>
            <a:ext cx="1828800" cy="5334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800" dirty="0" smtClean="0"/>
              <a:t>Sum</a:t>
            </a:r>
          </a:p>
        </p:txBody>
      </p:sp>
      <p:sp>
        <p:nvSpPr>
          <p:cNvPr id="15" name="Content Placeholder 1"/>
          <p:cNvSpPr txBox="1">
            <a:spLocks/>
          </p:cNvSpPr>
          <p:nvPr/>
        </p:nvSpPr>
        <p:spPr>
          <a:xfrm>
            <a:off x="2362200" y="2362200"/>
            <a:ext cx="1828800" cy="5334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800" dirty="0" smtClean="0"/>
              <a:t>Shamir</a:t>
            </a:r>
          </a:p>
        </p:txBody>
      </p:sp>
      <p:sp>
        <p:nvSpPr>
          <p:cNvPr id="16" name="Content Placeholder 1"/>
          <p:cNvSpPr txBox="1">
            <a:spLocks/>
          </p:cNvSpPr>
          <p:nvPr/>
        </p:nvSpPr>
        <p:spPr>
          <a:xfrm>
            <a:off x="4419600" y="2362200"/>
            <a:ext cx="2057400" cy="5334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800" dirty="0" smtClean="0"/>
              <a:t>Inner prod.</a:t>
            </a:r>
          </a:p>
        </p:txBody>
      </p:sp>
      <p:sp>
        <p:nvSpPr>
          <p:cNvPr id="18" name="Content Placeholder 1"/>
          <p:cNvSpPr txBox="1">
            <a:spLocks/>
          </p:cNvSpPr>
          <p:nvPr/>
        </p:nvSpPr>
        <p:spPr>
          <a:xfrm>
            <a:off x="6705600" y="2362200"/>
            <a:ext cx="2057400" cy="5334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800" dirty="0" smtClean="0"/>
              <a:t>Inner prod.</a:t>
            </a:r>
          </a:p>
        </p:txBody>
      </p:sp>
      <p:cxnSp>
        <p:nvCxnSpPr>
          <p:cNvPr id="19" name="Straight Connector 18"/>
          <p:cNvCxnSpPr/>
          <p:nvPr/>
        </p:nvCxnSpPr>
        <p:spPr>
          <a:xfrm flipH="1">
            <a:off x="304800" y="2971800"/>
            <a:ext cx="8458200" cy="0"/>
          </a:xfrm>
          <a:prstGeom prst="line">
            <a:avLst/>
          </a:prstGeom>
          <a:ln w="19050"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1"/>
          <p:cNvSpPr txBox="1">
            <a:spLocks/>
          </p:cNvSpPr>
          <p:nvPr/>
        </p:nvSpPr>
        <p:spPr>
          <a:xfrm>
            <a:off x="304800" y="3048000"/>
            <a:ext cx="1828800" cy="5334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800" dirty="0"/>
              <a:t>L</a:t>
            </a:r>
            <a:r>
              <a:rPr lang="en-US" sz="2800" dirty="0" smtClean="0"/>
              <a:t>ow</a:t>
            </a:r>
          </a:p>
        </p:txBody>
      </p:sp>
      <p:sp>
        <p:nvSpPr>
          <p:cNvPr id="23" name="Content Placeholder 1"/>
          <p:cNvSpPr txBox="1">
            <a:spLocks/>
          </p:cNvSpPr>
          <p:nvPr/>
        </p:nvSpPr>
        <p:spPr>
          <a:xfrm>
            <a:off x="2362200" y="3048000"/>
            <a:ext cx="1828800" cy="5334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800" dirty="0" smtClean="0"/>
              <a:t>Good</a:t>
            </a:r>
          </a:p>
        </p:txBody>
      </p:sp>
      <p:sp>
        <p:nvSpPr>
          <p:cNvPr id="24" name="Content Placeholder 1"/>
          <p:cNvSpPr txBox="1">
            <a:spLocks/>
          </p:cNvSpPr>
          <p:nvPr/>
        </p:nvSpPr>
        <p:spPr>
          <a:xfrm>
            <a:off x="4419600" y="3048000"/>
            <a:ext cx="2057400" cy="5334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800" dirty="0" smtClean="0"/>
              <a:t>High</a:t>
            </a:r>
          </a:p>
        </p:txBody>
      </p:sp>
      <p:sp>
        <p:nvSpPr>
          <p:cNvPr id="25" name="Content Placeholder 1"/>
          <p:cNvSpPr txBox="1">
            <a:spLocks/>
          </p:cNvSpPr>
          <p:nvPr/>
        </p:nvSpPr>
        <p:spPr>
          <a:xfrm>
            <a:off x="6705600" y="3048000"/>
            <a:ext cx="2057400" cy="5334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800" dirty="0" smtClean="0"/>
              <a:t>Good</a:t>
            </a:r>
          </a:p>
        </p:txBody>
      </p:sp>
      <p:sp>
        <p:nvSpPr>
          <p:cNvPr id="28" name="Rectangle 27"/>
          <p:cNvSpPr/>
          <p:nvPr/>
        </p:nvSpPr>
        <p:spPr>
          <a:xfrm>
            <a:off x="6553200" y="1676400"/>
            <a:ext cx="2286000" cy="3581400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50800" dist="50800" dir="5400000" algn="ctr" rotWithShape="0">
              <a:srgbClr val="FF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4558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A8278-8F4F-44C3-A7E1-BA3F58CF8BC2}" type="slidenum">
              <a:rPr lang="en-US" smtClean="0"/>
              <a:t>22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04800" y="76200"/>
            <a:ext cx="8839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7F7F7F"/>
                </a:solidFill>
                <a:latin typeface="Arial Rounded MT Bold"/>
                <a:cs typeface="Arial Rounded MT Bold"/>
              </a:rPr>
              <a:t>Comparison</a:t>
            </a:r>
            <a:endParaRPr lang="en-US" sz="4800" dirty="0" smtClean="0">
              <a:solidFill>
                <a:srgbClr val="7F7F7F"/>
              </a:solidFill>
              <a:latin typeface="Arial Rounded MT Bold"/>
              <a:cs typeface="Arial Rounded MT Bold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2133600" y="1828800"/>
            <a:ext cx="0" cy="34290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1"/>
          <p:cNvSpPr txBox="1">
            <a:spLocks/>
          </p:cNvSpPr>
          <p:nvPr/>
        </p:nvSpPr>
        <p:spPr>
          <a:xfrm>
            <a:off x="304800" y="1752600"/>
            <a:ext cx="2286000" cy="5334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800" dirty="0" smtClean="0"/>
              <a:t>Boolean</a:t>
            </a:r>
          </a:p>
        </p:txBody>
      </p:sp>
      <p:sp>
        <p:nvSpPr>
          <p:cNvPr id="9" name="Content Placeholder 1"/>
          <p:cNvSpPr txBox="1">
            <a:spLocks/>
          </p:cNvSpPr>
          <p:nvPr/>
        </p:nvSpPr>
        <p:spPr>
          <a:xfrm>
            <a:off x="2362200" y="1752600"/>
            <a:ext cx="2286000" cy="5334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800" dirty="0" smtClean="0"/>
              <a:t>Polynomial</a:t>
            </a:r>
          </a:p>
        </p:txBody>
      </p:sp>
      <p:sp>
        <p:nvSpPr>
          <p:cNvPr id="11" name="Content Placeholder 1"/>
          <p:cNvSpPr txBox="1">
            <a:spLocks/>
          </p:cNvSpPr>
          <p:nvPr/>
        </p:nvSpPr>
        <p:spPr>
          <a:xfrm>
            <a:off x="4572000" y="1752600"/>
            <a:ext cx="2286000" cy="5334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800" dirty="0" smtClean="0"/>
              <a:t>Original IP</a:t>
            </a:r>
          </a:p>
        </p:txBody>
      </p:sp>
      <p:sp>
        <p:nvSpPr>
          <p:cNvPr id="12" name="Content Placeholder 1"/>
          <p:cNvSpPr txBox="1">
            <a:spLocks/>
          </p:cNvSpPr>
          <p:nvPr/>
        </p:nvSpPr>
        <p:spPr>
          <a:xfrm>
            <a:off x="6934200" y="1752600"/>
            <a:ext cx="2286000" cy="5334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800" dirty="0" smtClean="0"/>
              <a:t>New IP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228600" y="2286000"/>
            <a:ext cx="84582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3"/>
          <p:cNvSpPr txBox="1"/>
          <p:nvPr/>
        </p:nvSpPr>
        <p:spPr>
          <a:xfrm>
            <a:off x="0" y="939224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Arial" pitchFamily="34" charset="0"/>
                <a:cs typeface="Arial" pitchFamily="34" charset="0"/>
              </a:rPr>
              <a:t>Security against t-probing attacks</a:t>
            </a:r>
            <a:endParaRPr lang="en-US" sz="3600" dirty="0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4343400" y="1828800"/>
            <a:ext cx="0" cy="34290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6553200" y="1828800"/>
            <a:ext cx="0" cy="34290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1"/>
          <p:cNvSpPr txBox="1">
            <a:spLocks/>
          </p:cNvSpPr>
          <p:nvPr/>
        </p:nvSpPr>
        <p:spPr>
          <a:xfrm>
            <a:off x="304800" y="2362200"/>
            <a:ext cx="1828800" cy="5334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800" dirty="0" smtClean="0"/>
              <a:t>Sum</a:t>
            </a:r>
          </a:p>
        </p:txBody>
      </p:sp>
      <p:sp>
        <p:nvSpPr>
          <p:cNvPr id="15" name="Content Placeholder 1"/>
          <p:cNvSpPr txBox="1">
            <a:spLocks/>
          </p:cNvSpPr>
          <p:nvPr/>
        </p:nvSpPr>
        <p:spPr>
          <a:xfrm>
            <a:off x="2362200" y="2362200"/>
            <a:ext cx="1828800" cy="5334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800" dirty="0" smtClean="0"/>
              <a:t>Shamir</a:t>
            </a:r>
          </a:p>
        </p:txBody>
      </p:sp>
      <p:sp>
        <p:nvSpPr>
          <p:cNvPr id="16" name="Content Placeholder 1"/>
          <p:cNvSpPr txBox="1">
            <a:spLocks/>
          </p:cNvSpPr>
          <p:nvPr/>
        </p:nvSpPr>
        <p:spPr>
          <a:xfrm>
            <a:off x="4419600" y="2362200"/>
            <a:ext cx="2057400" cy="5334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800" dirty="0" smtClean="0"/>
              <a:t>Inner prod.</a:t>
            </a:r>
          </a:p>
        </p:txBody>
      </p:sp>
      <p:sp>
        <p:nvSpPr>
          <p:cNvPr id="18" name="Content Placeholder 1"/>
          <p:cNvSpPr txBox="1">
            <a:spLocks/>
          </p:cNvSpPr>
          <p:nvPr/>
        </p:nvSpPr>
        <p:spPr>
          <a:xfrm>
            <a:off x="6705600" y="2362200"/>
            <a:ext cx="2057400" cy="5334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800" dirty="0" smtClean="0"/>
              <a:t>Inner prod.</a:t>
            </a:r>
          </a:p>
        </p:txBody>
      </p:sp>
      <p:cxnSp>
        <p:nvCxnSpPr>
          <p:cNvPr id="19" name="Straight Connector 18"/>
          <p:cNvCxnSpPr/>
          <p:nvPr/>
        </p:nvCxnSpPr>
        <p:spPr>
          <a:xfrm flipH="1">
            <a:off x="304800" y="2971800"/>
            <a:ext cx="8458200" cy="0"/>
          </a:xfrm>
          <a:prstGeom prst="line">
            <a:avLst/>
          </a:prstGeom>
          <a:ln w="19050"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1"/>
          <p:cNvSpPr txBox="1">
            <a:spLocks/>
          </p:cNvSpPr>
          <p:nvPr/>
        </p:nvSpPr>
        <p:spPr>
          <a:xfrm>
            <a:off x="304800" y="3048000"/>
            <a:ext cx="1828800" cy="5334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800" dirty="0"/>
              <a:t>L</a:t>
            </a:r>
            <a:r>
              <a:rPr lang="en-US" sz="2800" dirty="0" smtClean="0"/>
              <a:t>ow</a:t>
            </a:r>
          </a:p>
        </p:txBody>
      </p:sp>
      <p:sp>
        <p:nvSpPr>
          <p:cNvPr id="23" name="Content Placeholder 1"/>
          <p:cNvSpPr txBox="1">
            <a:spLocks/>
          </p:cNvSpPr>
          <p:nvPr/>
        </p:nvSpPr>
        <p:spPr>
          <a:xfrm>
            <a:off x="2362200" y="3048000"/>
            <a:ext cx="1828800" cy="5334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800" dirty="0" smtClean="0"/>
              <a:t>Good</a:t>
            </a:r>
          </a:p>
        </p:txBody>
      </p:sp>
      <p:sp>
        <p:nvSpPr>
          <p:cNvPr id="24" name="Content Placeholder 1"/>
          <p:cNvSpPr txBox="1">
            <a:spLocks/>
          </p:cNvSpPr>
          <p:nvPr/>
        </p:nvSpPr>
        <p:spPr>
          <a:xfrm>
            <a:off x="4419600" y="3048000"/>
            <a:ext cx="2057400" cy="5334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800" dirty="0" smtClean="0"/>
              <a:t>High</a:t>
            </a:r>
          </a:p>
        </p:txBody>
      </p:sp>
      <p:sp>
        <p:nvSpPr>
          <p:cNvPr id="25" name="Content Placeholder 1"/>
          <p:cNvSpPr txBox="1">
            <a:spLocks/>
          </p:cNvSpPr>
          <p:nvPr/>
        </p:nvSpPr>
        <p:spPr>
          <a:xfrm>
            <a:off x="6705600" y="3048000"/>
            <a:ext cx="2057400" cy="5334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800" dirty="0" smtClean="0"/>
              <a:t>Good</a:t>
            </a:r>
          </a:p>
        </p:txBody>
      </p:sp>
      <p:cxnSp>
        <p:nvCxnSpPr>
          <p:cNvPr id="26" name="Straight Connector 25"/>
          <p:cNvCxnSpPr/>
          <p:nvPr/>
        </p:nvCxnSpPr>
        <p:spPr>
          <a:xfrm flipH="1">
            <a:off x="304800" y="3618210"/>
            <a:ext cx="8458200" cy="0"/>
          </a:xfrm>
          <a:prstGeom prst="line">
            <a:avLst/>
          </a:prstGeom>
          <a:ln w="19050"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Content Placeholder 1"/>
          <p:cNvSpPr txBox="1">
            <a:spLocks/>
          </p:cNvSpPr>
          <p:nvPr/>
        </p:nvSpPr>
        <p:spPr>
          <a:xfrm>
            <a:off x="304800" y="3694410"/>
            <a:ext cx="1828800" cy="5334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800" dirty="0" smtClean="0"/>
              <a:t>t &lt; d/2</a:t>
            </a:r>
          </a:p>
        </p:txBody>
      </p:sp>
      <p:sp>
        <p:nvSpPr>
          <p:cNvPr id="28" name="Content Placeholder 1"/>
          <p:cNvSpPr txBox="1">
            <a:spLocks/>
          </p:cNvSpPr>
          <p:nvPr/>
        </p:nvSpPr>
        <p:spPr>
          <a:xfrm>
            <a:off x="2362200" y="3694410"/>
            <a:ext cx="1828800" cy="5334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800" dirty="0" smtClean="0"/>
              <a:t>t &lt; d/2</a:t>
            </a:r>
          </a:p>
        </p:txBody>
      </p:sp>
      <p:sp>
        <p:nvSpPr>
          <p:cNvPr id="29" name="Content Placeholder 1"/>
          <p:cNvSpPr txBox="1">
            <a:spLocks/>
          </p:cNvSpPr>
          <p:nvPr/>
        </p:nvSpPr>
        <p:spPr>
          <a:xfrm>
            <a:off x="4419600" y="3694410"/>
            <a:ext cx="2057400" cy="5334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800" dirty="0" smtClean="0"/>
              <a:t>No</a:t>
            </a:r>
          </a:p>
        </p:txBody>
      </p:sp>
      <p:sp>
        <p:nvSpPr>
          <p:cNvPr id="30" name="Content Placeholder 1"/>
          <p:cNvSpPr txBox="1">
            <a:spLocks/>
          </p:cNvSpPr>
          <p:nvPr/>
        </p:nvSpPr>
        <p:spPr>
          <a:xfrm>
            <a:off x="6705600" y="3694410"/>
            <a:ext cx="2057400" cy="5334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800" dirty="0" smtClean="0"/>
              <a:t>t &lt; d/2</a:t>
            </a:r>
          </a:p>
        </p:txBody>
      </p:sp>
      <p:sp>
        <p:nvSpPr>
          <p:cNvPr id="37" name="Rectangle 36"/>
          <p:cNvSpPr/>
          <p:nvPr/>
        </p:nvSpPr>
        <p:spPr>
          <a:xfrm>
            <a:off x="6553200" y="1676400"/>
            <a:ext cx="2286000" cy="3581400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50800" dist="50800" dir="5400000" algn="ctr" rotWithShape="0">
              <a:srgbClr val="FF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1232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A8278-8F4F-44C3-A7E1-BA3F58CF8BC2}" type="slidenum">
              <a:rPr lang="en-US" smtClean="0"/>
              <a:t>23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04800" y="76200"/>
            <a:ext cx="8839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7F7F7F"/>
                </a:solidFill>
                <a:latin typeface="Arial Rounded MT Bold"/>
                <a:cs typeface="Arial Rounded MT Bold"/>
              </a:rPr>
              <a:t>Comparison</a:t>
            </a:r>
            <a:endParaRPr lang="en-US" sz="4800" dirty="0" smtClean="0">
              <a:solidFill>
                <a:srgbClr val="7F7F7F"/>
              </a:solidFill>
              <a:latin typeface="Arial Rounded MT Bold"/>
              <a:cs typeface="Arial Rounded MT Bold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2133600" y="1828800"/>
            <a:ext cx="0" cy="34290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1"/>
          <p:cNvSpPr txBox="1">
            <a:spLocks/>
          </p:cNvSpPr>
          <p:nvPr/>
        </p:nvSpPr>
        <p:spPr>
          <a:xfrm>
            <a:off x="304800" y="1752600"/>
            <a:ext cx="2286000" cy="5334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800" dirty="0" smtClean="0"/>
              <a:t>Boolean</a:t>
            </a:r>
          </a:p>
        </p:txBody>
      </p:sp>
      <p:sp>
        <p:nvSpPr>
          <p:cNvPr id="9" name="Content Placeholder 1"/>
          <p:cNvSpPr txBox="1">
            <a:spLocks/>
          </p:cNvSpPr>
          <p:nvPr/>
        </p:nvSpPr>
        <p:spPr>
          <a:xfrm>
            <a:off x="2362200" y="1752600"/>
            <a:ext cx="2286000" cy="5334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800" dirty="0" smtClean="0"/>
              <a:t>Polynomial</a:t>
            </a:r>
          </a:p>
        </p:txBody>
      </p:sp>
      <p:sp>
        <p:nvSpPr>
          <p:cNvPr id="11" name="Content Placeholder 1"/>
          <p:cNvSpPr txBox="1">
            <a:spLocks/>
          </p:cNvSpPr>
          <p:nvPr/>
        </p:nvSpPr>
        <p:spPr>
          <a:xfrm>
            <a:off x="4572000" y="1752600"/>
            <a:ext cx="2286000" cy="5334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800" dirty="0" smtClean="0"/>
              <a:t>Original IP</a:t>
            </a:r>
          </a:p>
        </p:txBody>
      </p:sp>
      <p:sp>
        <p:nvSpPr>
          <p:cNvPr id="12" name="Content Placeholder 1"/>
          <p:cNvSpPr txBox="1">
            <a:spLocks/>
          </p:cNvSpPr>
          <p:nvPr/>
        </p:nvSpPr>
        <p:spPr>
          <a:xfrm>
            <a:off x="6934200" y="1752600"/>
            <a:ext cx="2286000" cy="5334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800" dirty="0" smtClean="0"/>
              <a:t>New IP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228600" y="2286000"/>
            <a:ext cx="84582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3"/>
          <p:cNvSpPr txBox="1"/>
          <p:nvPr/>
        </p:nvSpPr>
        <p:spPr>
          <a:xfrm>
            <a:off x="0" y="939224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Arial" pitchFamily="34" charset="0"/>
                <a:cs typeface="Arial" pitchFamily="34" charset="0"/>
              </a:rPr>
              <a:t>Efficiency</a:t>
            </a:r>
            <a:endParaRPr lang="en-US" sz="3600" dirty="0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4343400" y="1828800"/>
            <a:ext cx="0" cy="34290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6553200" y="1828800"/>
            <a:ext cx="0" cy="34290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1"/>
          <p:cNvSpPr txBox="1">
            <a:spLocks/>
          </p:cNvSpPr>
          <p:nvPr/>
        </p:nvSpPr>
        <p:spPr>
          <a:xfrm>
            <a:off x="304800" y="2362200"/>
            <a:ext cx="1828800" cy="5334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800" dirty="0" smtClean="0"/>
              <a:t>Sum</a:t>
            </a:r>
          </a:p>
        </p:txBody>
      </p:sp>
      <p:sp>
        <p:nvSpPr>
          <p:cNvPr id="15" name="Content Placeholder 1"/>
          <p:cNvSpPr txBox="1">
            <a:spLocks/>
          </p:cNvSpPr>
          <p:nvPr/>
        </p:nvSpPr>
        <p:spPr>
          <a:xfrm>
            <a:off x="2362200" y="2362200"/>
            <a:ext cx="1828800" cy="5334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800" dirty="0" smtClean="0"/>
              <a:t>Shamir</a:t>
            </a:r>
          </a:p>
        </p:txBody>
      </p:sp>
      <p:sp>
        <p:nvSpPr>
          <p:cNvPr id="16" name="Content Placeholder 1"/>
          <p:cNvSpPr txBox="1">
            <a:spLocks/>
          </p:cNvSpPr>
          <p:nvPr/>
        </p:nvSpPr>
        <p:spPr>
          <a:xfrm>
            <a:off x="4419600" y="2362200"/>
            <a:ext cx="2057400" cy="5334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800" dirty="0" smtClean="0"/>
              <a:t>Inner prod.</a:t>
            </a:r>
          </a:p>
        </p:txBody>
      </p:sp>
      <p:sp>
        <p:nvSpPr>
          <p:cNvPr id="18" name="Content Placeholder 1"/>
          <p:cNvSpPr txBox="1">
            <a:spLocks/>
          </p:cNvSpPr>
          <p:nvPr/>
        </p:nvSpPr>
        <p:spPr>
          <a:xfrm>
            <a:off x="6705600" y="2362200"/>
            <a:ext cx="2057400" cy="5334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800" dirty="0" smtClean="0"/>
              <a:t>Inner prod.</a:t>
            </a:r>
          </a:p>
        </p:txBody>
      </p:sp>
      <p:cxnSp>
        <p:nvCxnSpPr>
          <p:cNvPr id="19" name="Straight Connector 18"/>
          <p:cNvCxnSpPr/>
          <p:nvPr/>
        </p:nvCxnSpPr>
        <p:spPr>
          <a:xfrm flipH="1">
            <a:off x="304800" y="2971800"/>
            <a:ext cx="8458200" cy="0"/>
          </a:xfrm>
          <a:prstGeom prst="line">
            <a:avLst/>
          </a:prstGeom>
          <a:ln w="19050"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1"/>
          <p:cNvSpPr txBox="1">
            <a:spLocks/>
          </p:cNvSpPr>
          <p:nvPr/>
        </p:nvSpPr>
        <p:spPr>
          <a:xfrm>
            <a:off x="304800" y="3048000"/>
            <a:ext cx="1828800" cy="5334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800" dirty="0"/>
              <a:t>L</a:t>
            </a:r>
            <a:r>
              <a:rPr lang="en-US" sz="2800" dirty="0" smtClean="0"/>
              <a:t>ow</a:t>
            </a:r>
          </a:p>
        </p:txBody>
      </p:sp>
      <p:sp>
        <p:nvSpPr>
          <p:cNvPr id="23" name="Content Placeholder 1"/>
          <p:cNvSpPr txBox="1">
            <a:spLocks/>
          </p:cNvSpPr>
          <p:nvPr/>
        </p:nvSpPr>
        <p:spPr>
          <a:xfrm>
            <a:off x="2362200" y="3048000"/>
            <a:ext cx="1828800" cy="5334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800" dirty="0" smtClean="0"/>
              <a:t>Good</a:t>
            </a:r>
          </a:p>
        </p:txBody>
      </p:sp>
      <p:sp>
        <p:nvSpPr>
          <p:cNvPr id="24" name="Content Placeholder 1"/>
          <p:cNvSpPr txBox="1">
            <a:spLocks/>
          </p:cNvSpPr>
          <p:nvPr/>
        </p:nvSpPr>
        <p:spPr>
          <a:xfrm>
            <a:off x="4419600" y="3048000"/>
            <a:ext cx="2057400" cy="5334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800" dirty="0" smtClean="0"/>
              <a:t>High</a:t>
            </a:r>
          </a:p>
        </p:txBody>
      </p:sp>
      <p:sp>
        <p:nvSpPr>
          <p:cNvPr id="25" name="Content Placeholder 1"/>
          <p:cNvSpPr txBox="1">
            <a:spLocks/>
          </p:cNvSpPr>
          <p:nvPr/>
        </p:nvSpPr>
        <p:spPr>
          <a:xfrm>
            <a:off x="6705600" y="3048000"/>
            <a:ext cx="2057400" cy="5334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800" dirty="0" smtClean="0"/>
              <a:t>Good</a:t>
            </a:r>
          </a:p>
        </p:txBody>
      </p:sp>
      <p:cxnSp>
        <p:nvCxnSpPr>
          <p:cNvPr id="26" name="Straight Connector 25"/>
          <p:cNvCxnSpPr/>
          <p:nvPr/>
        </p:nvCxnSpPr>
        <p:spPr>
          <a:xfrm flipH="1">
            <a:off x="304800" y="3618210"/>
            <a:ext cx="8458200" cy="0"/>
          </a:xfrm>
          <a:prstGeom prst="line">
            <a:avLst/>
          </a:prstGeom>
          <a:ln w="19050"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Content Placeholder 1"/>
          <p:cNvSpPr txBox="1">
            <a:spLocks/>
          </p:cNvSpPr>
          <p:nvPr/>
        </p:nvSpPr>
        <p:spPr>
          <a:xfrm>
            <a:off x="304800" y="3694410"/>
            <a:ext cx="1828800" cy="5334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800" dirty="0" smtClean="0"/>
              <a:t>t &lt; d/2</a:t>
            </a:r>
          </a:p>
        </p:txBody>
      </p:sp>
      <p:sp>
        <p:nvSpPr>
          <p:cNvPr id="28" name="Content Placeholder 1"/>
          <p:cNvSpPr txBox="1">
            <a:spLocks/>
          </p:cNvSpPr>
          <p:nvPr/>
        </p:nvSpPr>
        <p:spPr>
          <a:xfrm>
            <a:off x="2362200" y="3694410"/>
            <a:ext cx="1828800" cy="5334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800" dirty="0" smtClean="0"/>
              <a:t>t &lt; d/2</a:t>
            </a:r>
          </a:p>
        </p:txBody>
      </p:sp>
      <p:sp>
        <p:nvSpPr>
          <p:cNvPr id="29" name="Content Placeholder 1"/>
          <p:cNvSpPr txBox="1">
            <a:spLocks/>
          </p:cNvSpPr>
          <p:nvPr/>
        </p:nvSpPr>
        <p:spPr>
          <a:xfrm>
            <a:off x="4419600" y="3694410"/>
            <a:ext cx="2057400" cy="5334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800" dirty="0" smtClean="0"/>
              <a:t>No</a:t>
            </a:r>
          </a:p>
        </p:txBody>
      </p:sp>
      <p:sp>
        <p:nvSpPr>
          <p:cNvPr id="30" name="Content Placeholder 1"/>
          <p:cNvSpPr txBox="1">
            <a:spLocks/>
          </p:cNvSpPr>
          <p:nvPr/>
        </p:nvSpPr>
        <p:spPr>
          <a:xfrm>
            <a:off x="6705600" y="3694410"/>
            <a:ext cx="2057400" cy="5334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800" dirty="0" smtClean="0"/>
              <a:t>t &lt; d/2</a:t>
            </a:r>
          </a:p>
        </p:txBody>
      </p:sp>
      <p:cxnSp>
        <p:nvCxnSpPr>
          <p:cNvPr id="31" name="Straight Connector 30"/>
          <p:cNvCxnSpPr/>
          <p:nvPr/>
        </p:nvCxnSpPr>
        <p:spPr>
          <a:xfrm flipH="1">
            <a:off x="304800" y="4267200"/>
            <a:ext cx="8458200" cy="0"/>
          </a:xfrm>
          <a:prstGeom prst="line">
            <a:avLst/>
          </a:prstGeom>
          <a:ln w="19050"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Content Placeholder 1"/>
          <p:cNvSpPr txBox="1">
            <a:spLocks/>
          </p:cNvSpPr>
          <p:nvPr/>
        </p:nvSpPr>
        <p:spPr>
          <a:xfrm>
            <a:off x="304800" y="4343400"/>
            <a:ext cx="1828800" cy="5334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800" dirty="0" smtClean="0"/>
              <a:t>Reference</a:t>
            </a:r>
          </a:p>
        </p:txBody>
      </p:sp>
      <p:sp>
        <p:nvSpPr>
          <p:cNvPr id="33" name="Content Placeholder 1"/>
          <p:cNvSpPr txBox="1">
            <a:spLocks/>
          </p:cNvSpPr>
          <p:nvPr/>
        </p:nvSpPr>
        <p:spPr>
          <a:xfrm>
            <a:off x="2286000" y="4419600"/>
            <a:ext cx="1905000" cy="533400"/>
          </a:xfrm>
          <a:prstGeom prst="rect">
            <a:avLst/>
          </a:prstGeom>
        </p:spPr>
        <p:txBody>
          <a:bodyPr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800" dirty="0" smtClean="0"/>
              <a:t>“Demanding”</a:t>
            </a:r>
          </a:p>
        </p:txBody>
      </p:sp>
      <p:sp>
        <p:nvSpPr>
          <p:cNvPr id="34" name="Content Placeholder 1"/>
          <p:cNvSpPr txBox="1">
            <a:spLocks/>
          </p:cNvSpPr>
          <p:nvPr/>
        </p:nvSpPr>
        <p:spPr>
          <a:xfrm>
            <a:off x="4419600" y="4343400"/>
            <a:ext cx="2057400" cy="5334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800" dirty="0" smtClean="0"/>
              <a:t>Factor ≈ 20</a:t>
            </a:r>
          </a:p>
        </p:txBody>
      </p:sp>
      <p:sp>
        <p:nvSpPr>
          <p:cNvPr id="35" name="Content Placeholder 1"/>
          <p:cNvSpPr txBox="1">
            <a:spLocks/>
          </p:cNvSpPr>
          <p:nvPr/>
        </p:nvSpPr>
        <p:spPr>
          <a:xfrm>
            <a:off x="6705600" y="4343400"/>
            <a:ext cx="2057400" cy="5334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800" dirty="0" smtClean="0"/>
              <a:t>Factor </a:t>
            </a:r>
            <a:r>
              <a:rPr lang="en-US" sz="2800" dirty="0"/>
              <a:t>≈ </a:t>
            </a:r>
            <a:r>
              <a:rPr lang="en-US" sz="2800" dirty="0" smtClean="0"/>
              <a:t>5</a:t>
            </a:r>
          </a:p>
        </p:txBody>
      </p:sp>
      <p:sp>
        <p:nvSpPr>
          <p:cNvPr id="36" name="TextBox 3"/>
          <p:cNvSpPr txBox="1"/>
          <p:nvPr/>
        </p:nvSpPr>
        <p:spPr>
          <a:xfrm>
            <a:off x="0" y="5373469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Arial" pitchFamily="34" charset="0"/>
                <a:cs typeface="Arial" pitchFamily="34" charset="0"/>
              </a:rPr>
              <a:t>Main open challenge:</a:t>
            </a:r>
            <a:endParaRPr lang="en-US" sz="3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TextBox 3"/>
          <p:cNvSpPr txBox="1"/>
          <p:nvPr/>
        </p:nvSpPr>
        <p:spPr>
          <a:xfrm>
            <a:off x="0" y="5906869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Arial" pitchFamily="34" charset="0"/>
                <a:cs typeface="Arial" pitchFamily="34" charset="0"/>
              </a:rPr>
              <a:t>Get efficiency down to Boolean masking</a:t>
            </a:r>
            <a:endParaRPr lang="en-US" sz="3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6553200" y="1676400"/>
            <a:ext cx="2286000" cy="3581400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50800" dist="50800" dir="5400000" algn="ctr" rotWithShape="0">
              <a:srgbClr val="FF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0202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"/>
          <p:cNvSpPr txBox="1"/>
          <p:nvPr/>
        </p:nvSpPr>
        <p:spPr>
          <a:xfrm>
            <a:off x="0" y="1905000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rgbClr val="7F7F7F"/>
                </a:solidFill>
                <a:latin typeface="Arial Rounded MT Bold"/>
                <a:cs typeface="Arial Rounded MT Bold"/>
              </a:rPr>
              <a:t>Thank you!</a:t>
            </a:r>
            <a:endParaRPr lang="en-US" sz="7200" dirty="0">
              <a:solidFill>
                <a:srgbClr val="7F7F7F"/>
              </a:solidFill>
              <a:latin typeface="Arial Rounded MT Bold"/>
              <a:cs typeface="Arial Rounded MT Bold"/>
            </a:endParaRPr>
          </a:p>
        </p:txBody>
      </p:sp>
    </p:spTree>
    <p:extLst>
      <p:ext uri="{BB962C8B-B14F-4D97-AF65-F5344CB8AC3E}">
        <p14:creationId xmlns:p14="http://schemas.microsoft.com/office/powerpoint/2010/main" val="12811763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76200"/>
            <a:ext cx="7848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7F7F7F"/>
                </a:solidFill>
                <a:latin typeface="Arial Rounded MT Bold"/>
                <a:cs typeface="Arial Rounded MT Bold"/>
              </a:rPr>
              <a:t>New IP multiplication</a:t>
            </a:r>
            <a:endParaRPr lang="en-US" sz="4800" dirty="0" smtClean="0">
              <a:solidFill>
                <a:srgbClr val="7F7F7F"/>
              </a:solidFill>
              <a:latin typeface="Arial Rounded MT Bold"/>
              <a:cs typeface="Arial Rounded MT Bold"/>
            </a:endParaRPr>
          </a:p>
        </p:txBody>
      </p:sp>
      <p:sp>
        <p:nvSpPr>
          <p:cNvPr id="102" name="Slide Number Placeholder 2"/>
          <p:cNvSpPr>
            <a:spLocks noGrp="1"/>
          </p:cNvSpPr>
          <p:nvPr>
            <p:ph type="sldNum" idx="12"/>
          </p:nvPr>
        </p:nvSpPr>
        <p:spPr>
          <a:xfrm>
            <a:off x="8588374" y="6492875"/>
            <a:ext cx="555625" cy="365125"/>
          </a:xfrm>
        </p:spPr>
        <p:txBody>
          <a:bodyPr/>
          <a:lstStyle/>
          <a:p>
            <a:fld id="{5E4B7D7B-2D66-4A57-AA1A-26EE00A1B242}" type="slidenum">
              <a:rPr lang="he-IL" smtClean="0"/>
              <a:pPr/>
              <a:t>25</a:t>
            </a:fld>
            <a:endParaRPr lang="en-US" dirty="0"/>
          </a:p>
        </p:txBody>
      </p:sp>
      <p:sp>
        <p:nvSpPr>
          <p:cNvPr id="21" name="Rounded Rectangular Callout 20"/>
          <p:cNvSpPr/>
          <p:nvPr/>
        </p:nvSpPr>
        <p:spPr>
          <a:xfrm>
            <a:off x="3364084" y="1295400"/>
            <a:ext cx="3257145" cy="1752600"/>
          </a:xfrm>
          <a:prstGeom prst="wedgeRoundRectCallout">
            <a:avLst>
              <a:gd name="adj1" fmla="val 43763"/>
              <a:gd name="adj2" fmla="val -3506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endParaRPr lang="en-US" baseline="-25000" dirty="0">
              <a:solidFill>
                <a:schemeClr val="tx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002539" y="1516978"/>
            <a:ext cx="491359" cy="3810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7" name="TextBox 3"/>
          <p:cNvSpPr txBox="1"/>
          <p:nvPr/>
        </p:nvSpPr>
        <p:spPr>
          <a:xfrm>
            <a:off x="381000" y="1457980"/>
            <a:ext cx="13408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Arial" pitchFamily="34" charset="0"/>
                <a:cs typeface="Arial" pitchFamily="34" charset="0"/>
              </a:rPr>
              <a:t>fixed</a:t>
            </a:r>
            <a:endParaRPr lang="en-US" sz="2800" b="1" dirty="0" smtClean="0">
              <a:solidFill>
                <a:srgbClr val="8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3002539" y="2438400"/>
            <a:ext cx="491359" cy="3810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B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1752600" y="1524000"/>
            <a:ext cx="491359" cy="3810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L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6488284" y="1981200"/>
            <a:ext cx="491359" cy="3810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C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9" name="TextBox 3"/>
          <p:cNvSpPr txBox="1"/>
          <p:nvPr/>
        </p:nvSpPr>
        <p:spPr>
          <a:xfrm>
            <a:off x="369627" y="3429000"/>
            <a:ext cx="877437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Additional pre-computation for efficiency:</a:t>
            </a:r>
            <a:endParaRPr lang="en-US" sz="3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371600" y="4267200"/>
            <a:ext cx="381000" cy="9906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L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2438400" y="4572000"/>
            <a:ext cx="1143000" cy="3810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smtClean="0">
                <a:solidFill>
                  <a:srgbClr val="FF0000"/>
                </a:solidFill>
              </a:rPr>
              <a:t>L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6" name="Equal 25"/>
          <p:cNvSpPr/>
          <p:nvPr/>
        </p:nvSpPr>
        <p:spPr>
          <a:xfrm flipH="1">
            <a:off x="3657600" y="4495800"/>
            <a:ext cx="609600" cy="533400"/>
          </a:xfrm>
          <a:prstGeom prst="mathEqual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4572000" y="4267200"/>
            <a:ext cx="1447800" cy="9906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>
                <a:solidFill>
                  <a:srgbClr val="FF0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Ŝ</a:t>
            </a:r>
            <a:endParaRPr lang="en-US" b="1" dirty="0">
              <a:solidFill>
                <a:srgbClr val="FF0000"/>
              </a:solidFill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9976028"/>
              </p:ext>
            </p:extLst>
          </p:nvPr>
        </p:nvGraphicFramePr>
        <p:xfrm>
          <a:off x="1798928" y="4466634"/>
          <a:ext cx="615950" cy="615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096" name="Equation" r:id="rId4" imgW="165100" imgH="165100" progId="Equation.3">
                  <p:embed/>
                </p:oleObj>
              </mc:Choice>
              <mc:Fallback>
                <p:oleObj name="Equation" r:id="rId4" imgW="1651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798928" y="4466634"/>
                        <a:ext cx="615950" cy="615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" name="Rectangle 39"/>
          <p:cNvSpPr/>
          <p:nvPr/>
        </p:nvSpPr>
        <p:spPr>
          <a:xfrm>
            <a:off x="1219200" y="2133600"/>
            <a:ext cx="990600" cy="7620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>
                <a:solidFill>
                  <a:srgbClr val="FF0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Ŝ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41" name="Straight Connector 40"/>
          <p:cNvCxnSpPr>
            <a:stCxn id="22" idx="1"/>
          </p:cNvCxnSpPr>
          <p:nvPr/>
        </p:nvCxnSpPr>
        <p:spPr>
          <a:xfrm flipH="1">
            <a:off x="2209801" y="1707478"/>
            <a:ext cx="792738" cy="1404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stCxn id="28" idx="1"/>
          </p:cNvCxnSpPr>
          <p:nvPr/>
        </p:nvCxnSpPr>
        <p:spPr>
          <a:xfrm flipH="1" flipV="1">
            <a:off x="2286000" y="1828800"/>
            <a:ext cx="716539" cy="8001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Box 3"/>
          <p:cNvSpPr txBox="1"/>
          <p:nvPr/>
        </p:nvSpPr>
        <p:spPr>
          <a:xfrm>
            <a:off x="2514600" y="1295400"/>
            <a:ext cx="533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</a:t>
            </a:r>
            <a:endParaRPr lang="en-US" sz="28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TextBox 3"/>
          <p:cNvSpPr txBox="1"/>
          <p:nvPr/>
        </p:nvSpPr>
        <p:spPr>
          <a:xfrm>
            <a:off x="2514600" y="2266890"/>
            <a:ext cx="533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</a:t>
            </a:r>
            <a:endParaRPr lang="en-US" sz="28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7814441" y="1981200"/>
            <a:ext cx="491359" cy="3810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L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46" name="Straight Connector 45"/>
          <p:cNvCxnSpPr/>
          <p:nvPr/>
        </p:nvCxnSpPr>
        <p:spPr>
          <a:xfrm flipH="1">
            <a:off x="7010400" y="2163482"/>
            <a:ext cx="792738" cy="1404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TextBox 3"/>
          <p:cNvSpPr txBox="1"/>
          <p:nvPr/>
        </p:nvSpPr>
        <p:spPr>
          <a:xfrm>
            <a:off x="7040282" y="1797423"/>
            <a:ext cx="914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lang="en-US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=</a:t>
            </a:r>
            <a:r>
              <a:rPr lang="en-US" sz="20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ab</a:t>
            </a:r>
            <a:endParaRPr lang="en-US" sz="28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Rounded Rectangular Callout 15"/>
          <p:cNvSpPr>
            <a:spLocks noChangeArrowheads="1"/>
          </p:cNvSpPr>
          <p:nvPr/>
        </p:nvSpPr>
        <p:spPr bwMode="auto">
          <a:xfrm>
            <a:off x="6858000" y="762000"/>
            <a:ext cx="2209800" cy="609600"/>
          </a:xfrm>
          <a:prstGeom prst="wedgeRoundRectCallout">
            <a:avLst>
              <a:gd name="adj1" fmla="val 11001"/>
              <a:gd name="adj2" fmla="val 133461"/>
              <a:gd name="adj3" fmla="val 1666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30" tIns="45715" rIns="91430" bIns="45715" anchor="ctr" anchorCtr="1"/>
          <a:lstStyle/>
          <a:p>
            <a:pPr defTabSz="914400" eaLnBrk="0" hangingPunct="0">
              <a:spcBef>
                <a:spcPct val="2000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Random encoding</a:t>
            </a:r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95674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23" grpId="0" animBg="1"/>
      <p:bldP spid="25" grpId="0" animBg="1"/>
      <p:bldP spid="26" grpId="0" animBg="1"/>
      <p:bldP spid="38" grpId="0" animBg="1"/>
      <p:bldP spid="40" grpId="0" animBg="1"/>
      <p:bldP spid="4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76200"/>
            <a:ext cx="7848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7F7F7F"/>
                </a:solidFill>
                <a:latin typeface="Arial Rounded MT Bold"/>
                <a:cs typeface="Arial Rounded MT Bold"/>
              </a:rPr>
              <a:t>New IP multiplication</a:t>
            </a:r>
            <a:endParaRPr lang="en-US" sz="4800" dirty="0" smtClean="0">
              <a:solidFill>
                <a:srgbClr val="7F7F7F"/>
              </a:solidFill>
              <a:latin typeface="Arial Rounded MT Bold"/>
              <a:cs typeface="Arial Rounded MT Bold"/>
            </a:endParaRPr>
          </a:p>
        </p:txBody>
      </p:sp>
      <p:sp>
        <p:nvSpPr>
          <p:cNvPr id="102" name="Slide Number Placeholder 2"/>
          <p:cNvSpPr>
            <a:spLocks noGrp="1"/>
          </p:cNvSpPr>
          <p:nvPr>
            <p:ph type="sldNum" idx="12"/>
          </p:nvPr>
        </p:nvSpPr>
        <p:spPr>
          <a:xfrm>
            <a:off x="8588374" y="6492875"/>
            <a:ext cx="555625" cy="365125"/>
          </a:xfrm>
        </p:spPr>
        <p:txBody>
          <a:bodyPr/>
          <a:lstStyle/>
          <a:p>
            <a:fld id="{5E4B7D7B-2D66-4A57-AA1A-26EE00A1B242}" type="slidenum">
              <a:rPr lang="he-IL" smtClean="0"/>
              <a:pPr/>
              <a:t>26</a:t>
            </a:fld>
            <a:endParaRPr lang="en-US" dirty="0"/>
          </a:p>
        </p:txBody>
      </p:sp>
      <p:sp>
        <p:nvSpPr>
          <p:cNvPr id="21" name="Rounded Rectangular Callout 20"/>
          <p:cNvSpPr/>
          <p:nvPr/>
        </p:nvSpPr>
        <p:spPr>
          <a:xfrm>
            <a:off x="609600" y="1524000"/>
            <a:ext cx="8077200" cy="3200400"/>
          </a:xfrm>
          <a:prstGeom prst="wedgeRoundRectCallout">
            <a:avLst>
              <a:gd name="adj1" fmla="val 43763"/>
              <a:gd name="adj2" fmla="val -3506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endParaRPr lang="en-US" baseline="-25000" dirty="0">
              <a:solidFill>
                <a:schemeClr val="tx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362200" y="1371600"/>
            <a:ext cx="491359" cy="3810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6290441" y="1371600"/>
            <a:ext cx="491359" cy="3810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B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4267200" y="4572000"/>
            <a:ext cx="491359" cy="3810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C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4" name="TextBox 3"/>
          <p:cNvSpPr txBox="1"/>
          <p:nvPr/>
        </p:nvSpPr>
        <p:spPr>
          <a:xfrm>
            <a:off x="369625" y="838200"/>
            <a:ext cx="87743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For fixed </a:t>
            </a:r>
            <a:r>
              <a:rPr lang="en-US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and </a:t>
            </a:r>
            <a:r>
              <a:rPr lang="en-US" sz="28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Ŝ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  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TextBox 3"/>
          <p:cNvSpPr txBox="1"/>
          <p:nvPr/>
        </p:nvSpPr>
        <p:spPr>
          <a:xfrm>
            <a:off x="990601" y="1828800"/>
            <a:ext cx="7391399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1. Compute tensor product </a:t>
            </a:r>
            <a:r>
              <a:rPr lang="en-US" sz="28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Ŷ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of </a:t>
            </a:r>
            <a:r>
              <a:rPr lang="en-US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and </a:t>
            </a:r>
            <a:r>
              <a:rPr lang="en-US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  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3"/>
          <p:cNvSpPr txBox="1"/>
          <p:nvPr/>
        </p:nvSpPr>
        <p:spPr>
          <a:xfrm>
            <a:off x="533401" y="4724400"/>
            <a:ext cx="7391399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Observation: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914400" y="5334000"/>
            <a:ext cx="1295400" cy="8382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Ŷ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04800" y="6324600"/>
            <a:ext cx="2438400" cy="3810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Ŷ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657600" y="5334000"/>
            <a:ext cx="1295400" cy="8382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Ŝ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048000" y="6324600"/>
            <a:ext cx="2438400" cy="3810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Ŝ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" name="Right Arrow 1"/>
          <p:cNvSpPr/>
          <p:nvPr/>
        </p:nvSpPr>
        <p:spPr>
          <a:xfrm>
            <a:off x="5334000" y="5380990"/>
            <a:ext cx="609600" cy="4572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3"/>
          <p:cNvSpPr txBox="1"/>
          <p:nvPr/>
        </p:nvSpPr>
        <p:spPr>
          <a:xfrm>
            <a:off x="5486400" y="5859959"/>
            <a:ext cx="3657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Arial" pitchFamily="34" charset="0"/>
                <a:cs typeface="Arial" pitchFamily="34" charset="0"/>
              </a:rPr>
              <a:t>Problem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: 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20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Ŷ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not random and too long</a:t>
            </a:r>
            <a:endParaRPr lang="en-US" sz="2000" b="1" dirty="0" smtClean="0">
              <a:solidFill>
                <a:srgbClr val="8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3429000" y="2514600"/>
            <a:ext cx="381000" cy="9906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4495800" y="2819400"/>
            <a:ext cx="1143000" cy="3810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B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9" name="Equal 28"/>
          <p:cNvSpPr/>
          <p:nvPr/>
        </p:nvSpPr>
        <p:spPr>
          <a:xfrm flipH="1">
            <a:off x="2743200" y="2743200"/>
            <a:ext cx="609600" cy="533400"/>
          </a:xfrm>
          <a:prstGeom prst="mathEqual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1219200" y="2514600"/>
            <a:ext cx="1447800" cy="9906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Ŷ</a:t>
            </a:r>
            <a:endParaRPr lang="en-US" sz="2400" b="1" dirty="0">
              <a:solidFill>
                <a:srgbClr val="FF0000"/>
              </a:solidFill>
            </a:endParaRPr>
          </a:p>
        </p:txBody>
      </p:sp>
      <p:graphicFrame>
        <p:nvGraphicFramePr>
          <p:cNvPr id="32" name="Objec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3145675"/>
              </p:ext>
            </p:extLst>
          </p:nvPr>
        </p:nvGraphicFramePr>
        <p:xfrm>
          <a:off x="3856328" y="2714034"/>
          <a:ext cx="615950" cy="615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120" name="Equation" r:id="rId4" imgW="165100" imgH="165100" progId="Equation.3">
                  <p:embed/>
                </p:oleObj>
              </mc:Choice>
              <mc:Fallback>
                <p:oleObj name="Equation" r:id="rId4" imgW="1651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856328" y="2714034"/>
                        <a:ext cx="615950" cy="615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TextBox 3"/>
          <p:cNvSpPr txBox="1"/>
          <p:nvPr/>
        </p:nvSpPr>
        <p:spPr>
          <a:xfrm>
            <a:off x="5638800" y="5171182"/>
            <a:ext cx="3657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Ŷ</a:t>
            </a:r>
            <a:r>
              <a:rPr lang="en-US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and </a:t>
            </a:r>
            <a:r>
              <a:rPr lang="en-US" sz="20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Ŝ</a:t>
            </a:r>
            <a:r>
              <a:rPr lang="en-US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encoding of desired output:</a:t>
            </a:r>
            <a:r>
              <a:rPr lang="en-US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&lt;Ŷ,Ŝ&gt; = a*b</a:t>
            </a:r>
          </a:p>
          <a:p>
            <a:pPr algn="ctr"/>
            <a:endParaRPr lang="en-US" sz="2400" b="1" dirty="0" smtClean="0">
              <a:solidFill>
                <a:srgbClr val="8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38446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16" grpId="0"/>
      <p:bldP spid="17" grpId="0" animBg="1"/>
      <p:bldP spid="19" grpId="0" animBg="1"/>
      <p:bldP spid="20" grpId="0" animBg="1"/>
      <p:bldP spid="23" grpId="0" animBg="1"/>
      <p:bldP spid="2" grpId="0" animBg="1"/>
      <p:bldP spid="25" grpId="0" build="allAtOnce"/>
      <p:bldP spid="26" grpId="0" animBg="1"/>
      <p:bldP spid="27" grpId="0" animBg="1"/>
      <p:bldP spid="29" grpId="0" animBg="1"/>
      <p:bldP spid="31" grpId="0" animBg="1"/>
      <p:bldP spid="33" grpId="0" build="allAtOnce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76200"/>
            <a:ext cx="7848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7F7F7F"/>
                </a:solidFill>
                <a:latin typeface="Arial Rounded MT Bold"/>
                <a:cs typeface="Arial Rounded MT Bold"/>
              </a:rPr>
              <a:t>New IP multiplication</a:t>
            </a:r>
            <a:endParaRPr lang="en-US" sz="4800" dirty="0" smtClean="0">
              <a:solidFill>
                <a:srgbClr val="7F7F7F"/>
              </a:solidFill>
              <a:latin typeface="Arial Rounded MT Bold"/>
              <a:cs typeface="Arial Rounded MT Bold"/>
            </a:endParaRPr>
          </a:p>
        </p:txBody>
      </p:sp>
      <p:sp>
        <p:nvSpPr>
          <p:cNvPr id="102" name="Slide Number Placeholder 2"/>
          <p:cNvSpPr>
            <a:spLocks noGrp="1"/>
          </p:cNvSpPr>
          <p:nvPr>
            <p:ph type="sldNum" idx="12"/>
          </p:nvPr>
        </p:nvSpPr>
        <p:spPr>
          <a:xfrm>
            <a:off x="8588374" y="6492875"/>
            <a:ext cx="555625" cy="365125"/>
          </a:xfrm>
        </p:spPr>
        <p:txBody>
          <a:bodyPr/>
          <a:lstStyle/>
          <a:p>
            <a:fld id="{5E4B7D7B-2D66-4A57-AA1A-26EE00A1B242}" type="slidenum">
              <a:rPr lang="he-IL" smtClean="0"/>
              <a:pPr/>
              <a:t>27</a:t>
            </a:fld>
            <a:endParaRPr lang="en-US" dirty="0"/>
          </a:p>
        </p:txBody>
      </p:sp>
      <p:sp>
        <p:nvSpPr>
          <p:cNvPr id="21" name="Rounded Rectangular Callout 20"/>
          <p:cNvSpPr/>
          <p:nvPr/>
        </p:nvSpPr>
        <p:spPr>
          <a:xfrm>
            <a:off x="609600" y="1524000"/>
            <a:ext cx="8077200" cy="3200400"/>
          </a:xfrm>
          <a:prstGeom prst="wedgeRoundRectCallout">
            <a:avLst>
              <a:gd name="adj1" fmla="val 43763"/>
              <a:gd name="adj2" fmla="val -3506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endParaRPr lang="en-US" baseline="-25000" dirty="0">
              <a:solidFill>
                <a:schemeClr val="tx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362200" y="1371600"/>
            <a:ext cx="491359" cy="3810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6290441" y="1371600"/>
            <a:ext cx="491359" cy="3810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B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4267200" y="4572000"/>
            <a:ext cx="491359" cy="3810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C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4" name="TextBox 3"/>
          <p:cNvSpPr txBox="1"/>
          <p:nvPr/>
        </p:nvSpPr>
        <p:spPr>
          <a:xfrm>
            <a:off x="369625" y="838200"/>
            <a:ext cx="87743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For fixed </a:t>
            </a:r>
            <a:r>
              <a:rPr lang="en-US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and </a:t>
            </a:r>
            <a:r>
              <a:rPr lang="en-US" sz="28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Ŝ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  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TextBox 3"/>
          <p:cNvSpPr txBox="1"/>
          <p:nvPr/>
        </p:nvSpPr>
        <p:spPr>
          <a:xfrm>
            <a:off x="990601" y="1828800"/>
            <a:ext cx="7391399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1. Compute tensor product </a:t>
            </a:r>
            <a:r>
              <a:rPr lang="en-US" sz="28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Ŷ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of </a:t>
            </a:r>
            <a:r>
              <a:rPr lang="en-US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and </a:t>
            </a:r>
            <a:r>
              <a:rPr lang="en-US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  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Box 3"/>
          <p:cNvSpPr txBox="1"/>
          <p:nvPr/>
        </p:nvSpPr>
        <p:spPr>
          <a:xfrm>
            <a:off x="990600" y="2325390"/>
            <a:ext cx="51815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Arial" pitchFamily="34" charset="0"/>
                <a:cs typeface="Arial" pitchFamily="34" charset="0"/>
              </a:rPr>
              <a:t>2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. Sample blinding matrix </a:t>
            </a:r>
            <a:r>
              <a:rPr lang="en-US" sz="28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Ê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  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TextBox 3"/>
          <p:cNvSpPr txBox="1"/>
          <p:nvPr/>
        </p:nvSpPr>
        <p:spPr>
          <a:xfrm>
            <a:off x="990600" y="2819400"/>
            <a:ext cx="70104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Sample random matrix </a:t>
            </a:r>
            <a:r>
              <a:rPr lang="en-US" sz="28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Ê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s.t.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&lt;Ê,Ŝ&gt; = 0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8677824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76200"/>
            <a:ext cx="7848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7F7F7F"/>
                </a:solidFill>
                <a:latin typeface="Arial Rounded MT Bold"/>
                <a:cs typeface="Arial Rounded MT Bold"/>
              </a:rPr>
              <a:t>New IP multiplication</a:t>
            </a:r>
            <a:endParaRPr lang="en-US" sz="4800" dirty="0" smtClean="0">
              <a:solidFill>
                <a:srgbClr val="7F7F7F"/>
              </a:solidFill>
              <a:latin typeface="Arial Rounded MT Bold"/>
              <a:cs typeface="Arial Rounded MT Bold"/>
            </a:endParaRPr>
          </a:p>
        </p:txBody>
      </p:sp>
      <p:sp>
        <p:nvSpPr>
          <p:cNvPr id="102" name="Slide Number Placeholder 2"/>
          <p:cNvSpPr>
            <a:spLocks noGrp="1"/>
          </p:cNvSpPr>
          <p:nvPr>
            <p:ph type="sldNum" idx="12"/>
          </p:nvPr>
        </p:nvSpPr>
        <p:spPr>
          <a:xfrm>
            <a:off x="8588374" y="6492875"/>
            <a:ext cx="555625" cy="365125"/>
          </a:xfrm>
        </p:spPr>
        <p:txBody>
          <a:bodyPr/>
          <a:lstStyle/>
          <a:p>
            <a:fld id="{5E4B7D7B-2D66-4A57-AA1A-26EE00A1B242}" type="slidenum">
              <a:rPr lang="he-IL" smtClean="0"/>
              <a:pPr/>
              <a:t>28</a:t>
            </a:fld>
            <a:endParaRPr lang="en-US" dirty="0"/>
          </a:p>
        </p:txBody>
      </p:sp>
      <p:sp>
        <p:nvSpPr>
          <p:cNvPr id="21" name="Rounded Rectangular Callout 20"/>
          <p:cNvSpPr/>
          <p:nvPr/>
        </p:nvSpPr>
        <p:spPr>
          <a:xfrm>
            <a:off x="609600" y="1524000"/>
            <a:ext cx="8077200" cy="3200400"/>
          </a:xfrm>
          <a:prstGeom prst="wedgeRoundRectCallout">
            <a:avLst>
              <a:gd name="adj1" fmla="val 43763"/>
              <a:gd name="adj2" fmla="val -3506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endParaRPr lang="en-US" baseline="-25000" dirty="0">
              <a:solidFill>
                <a:schemeClr val="tx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362200" y="1371600"/>
            <a:ext cx="491359" cy="3810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6290441" y="1371600"/>
            <a:ext cx="491359" cy="3810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B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4267200" y="4572000"/>
            <a:ext cx="491359" cy="3810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C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4" name="TextBox 3"/>
          <p:cNvSpPr txBox="1"/>
          <p:nvPr/>
        </p:nvSpPr>
        <p:spPr>
          <a:xfrm>
            <a:off x="369625" y="838200"/>
            <a:ext cx="87743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For fixed </a:t>
            </a:r>
            <a:r>
              <a:rPr lang="en-US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and </a:t>
            </a:r>
            <a:r>
              <a:rPr lang="en-US" sz="28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Ŝ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  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TextBox 3"/>
          <p:cNvSpPr txBox="1"/>
          <p:nvPr/>
        </p:nvSpPr>
        <p:spPr>
          <a:xfrm>
            <a:off x="990601" y="1828800"/>
            <a:ext cx="7391399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1. Compute tensor product </a:t>
            </a:r>
            <a:r>
              <a:rPr lang="en-US" sz="28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Ŷ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of </a:t>
            </a:r>
            <a:r>
              <a:rPr lang="en-US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and </a:t>
            </a:r>
            <a:r>
              <a:rPr lang="en-US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  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Box 3"/>
          <p:cNvSpPr txBox="1"/>
          <p:nvPr/>
        </p:nvSpPr>
        <p:spPr>
          <a:xfrm>
            <a:off x="990600" y="2325390"/>
            <a:ext cx="51815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Arial" pitchFamily="34" charset="0"/>
                <a:cs typeface="Arial" pitchFamily="34" charset="0"/>
              </a:rPr>
              <a:t>2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. Sample blinding matrix </a:t>
            </a:r>
            <a:r>
              <a:rPr lang="en-US" sz="28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Ê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  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3"/>
          <p:cNvSpPr txBox="1"/>
          <p:nvPr/>
        </p:nvSpPr>
        <p:spPr>
          <a:xfrm>
            <a:off x="990600" y="2819400"/>
            <a:ext cx="7391399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3. Compute </a:t>
            </a:r>
            <a:r>
              <a:rPr lang="en-US" sz="28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Ŵ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as blinded version of </a:t>
            </a:r>
            <a:r>
              <a:rPr lang="en-US" sz="28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Ŷ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1447800" y="3429000"/>
            <a:ext cx="1447800" cy="9906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err="1">
                <a:latin typeface="Arial" pitchFamily="34" charset="0"/>
                <a:cs typeface="Arial" pitchFamily="34" charset="0"/>
              </a:rPr>
              <a:t>Ŵ</a:t>
            </a:r>
            <a:endParaRPr lang="en-US" sz="2400" b="1" dirty="0">
              <a:solidFill>
                <a:srgbClr val="800000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3733800" y="3429000"/>
            <a:ext cx="1447800" cy="9906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err="1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Ŷ</a:t>
            </a:r>
            <a:endParaRPr lang="en-US" sz="2400" b="1" dirty="0">
              <a:solidFill>
                <a:srgbClr val="800000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6019800" y="3429000"/>
            <a:ext cx="1447800" cy="9906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err="1">
                <a:latin typeface="Arial" pitchFamily="34" charset="0"/>
                <a:cs typeface="Arial" pitchFamily="34" charset="0"/>
              </a:rPr>
              <a:t>Ê</a:t>
            </a:r>
            <a:endParaRPr lang="en-US" sz="2400" b="1" dirty="0">
              <a:solidFill>
                <a:srgbClr val="800000"/>
              </a:solidFill>
            </a:endParaRPr>
          </a:p>
        </p:txBody>
      </p:sp>
      <p:sp>
        <p:nvSpPr>
          <p:cNvPr id="33" name="Equal 32"/>
          <p:cNvSpPr/>
          <p:nvPr/>
        </p:nvSpPr>
        <p:spPr>
          <a:xfrm flipH="1">
            <a:off x="2971800" y="3657600"/>
            <a:ext cx="609600" cy="533400"/>
          </a:xfrm>
          <a:prstGeom prst="mathEqual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Plus 34"/>
          <p:cNvSpPr/>
          <p:nvPr/>
        </p:nvSpPr>
        <p:spPr>
          <a:xfrm>
            <a:off x="5410200" y="3733800"/>
            <a:ext cx="372620" cy="381000"/>
          </a:xfrm>
          <a:prstGeom prst="mathPlus">
            <a:avLst>
              <a:gd name="adj1" fmla="val 15469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3"/>
          <p:cNvSpPr txBox="1"/>
          <p:nvPr/>
        </p:nvSpPr>
        <p:spPr>
          <a:xfrm>
            <a:off x="533401" y="4800600"/>
            <a:ext cx="739139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latin typeface="Arial" pitchFamily="34" charset="0"/>
                <a:cs typeface="Arial" pitchFamily="34" charset="0"/>
              </a:rPr>
              <a:t>Observation:</a:t>
            </a:r>
            <a:endParaRPr lang="en-US" sz="3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TextBox 3"/>
          <p:cNvSpPr txBox="1"/>
          <p:nvPr/>
        </p:nvSpPr>
        <p:spPr>
          <a:xfrm>
            <a:off x="563484" y="5370810"/>
            <a:ext cx="76892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By linearity: </a:t>
            </a:r>
            <a:r>
              <a:rPr lang="en-US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&lt;Ŵ,Ŝ&gt; = &lt;Ŷ</a:t>
            </a:r>
            <a:r>
              <a:rPr lang="en-US" sz="2800" b="1" dirty="0" smtClean="0">
                <a:solidFill>
                  <a:srgbClr val="FF0000"/>
                </a:solidFill>
              </a:rPr>
              <a:t>+</a:t>
            </a:r>
            <a:r>
              <a:rPr lang="en-US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Ê,</a:t>
            </a:r>
            <a:r>
              <a:rPr lang="en-US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Ŝ</a:t>
            </a:r>
            <a:r>
              <a:rPr lang="en-US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&gt; = </a:t>
            </a:r>
            <a:r>
              <a:rPr lang="en-US" sz="28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ab</a:t>
            </a:r>
            <a:r>
              <a:rPr lang="en-US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+ 0 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46" name="TextBox 3"/>
          <p:cNvSpPr txBox="1"/>
          <p:nvPr/>
        </p:nvSpPr>
        <p:spPr>
          <a:xfrm>
            <a:off x="551808" y="5904210"/>
            <a:ext cx="6719454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One Problem remains: Compress </a:t>
            </a:r>
            <a:r>
              <a:rPr lang="en-US" sz="28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Ŵ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to </a:t>
            </a:r>
            <a:r>
              <a:rPr lang="en-US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30781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76200"/>
            <a:ext cx="7848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7F7F7F"/>
                </a:solidFill>
                <a:latin typeface="Arial Rounded MT Bold"/>
                <a:cs typeface="Arial Rounded MT Bold"/>
              </a:rPr>
              <a:t>New IP multiplication</a:t>
            </a:r>
            <a:endParaRPr lang="en-US" sz="4800" dirty="0" smtClean="0">
              <a:solidFill>
                <a:srgbClr val="7F7F7F"/>
              </a:solidFill>
              <a:latin typeface="Arial Rounded MT Bold"/>
              <a:cs typeface="Arial Rounded MT Bold"/>
            </a:endParaRPr>
          </a:p>
        </p:txBody>
      </p:sp>
      <p:sp>
        <p:nvSpPr>
          <p:cNvPr id="102" name="Slide Number Placeholder 2"/>
          <p:cNvSpPr>
            <a:spLocks noGrp="1"/>
          </p:cNvSpPr>
          <p:nvPr>
            <p:ph type="sldNum" idx="12"/>
          </p:nvPr>
        </p:nvSpPr>
        <p:spPr>
          <a:xfrm>
            <a:off x="8588374" y="6492875"/>
            <a:ext cx="555625" cy="365125"/>
          </a:xfrm>
        </p:spPr>
        <p:txBody>
          <a:bodyPr/>
          <a:lstStyle/>
          <a:p>
            <a:fld id="{5E4B7D7B-2D66-4A57-AA1A-26EE00A1B242}" type="slidenum">
              <a:rPr lang="he-IL" smtClean="0"/>
              <a:pPr/>
              <a:t>29</a:t>
            </a:fld>
            <a:endParaRPr lang="en-US" dirty="0"/>
          </a:p>
        </p:txBody>
      </p:sp>
      <p:sp>
        <p:nvSpPr>
          <p:cNvPr id="21" name="Rounded Rectangular Callout 20"/>
          <p:cNvSpPr/>
          <p:nvPr/>
        </p:nvSpPr>
        <p:spPr>
          <a:xfrm>
            <a:off x="609600" y="1524000"/>
            <a:ext cx="8077200" cy="3200400"/>
          </a:xfrm>
          <a:prstGeom prst="wedgeRoundRectCallout">
            <a:avLst>
              <a:gd name="adj1" fmla="val 43763"/>
              <a:gd name="adj2" fmla="val -3506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endParaRPr lang="en-US" baseline="-25000" dirty="0">
              <a:solidFill>
                <a:schemeClr val="tx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362200" y="1371600"/>
            <a:ext cx="491359" cy="3810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6290441" y="1371600"/>
            <a:ext cx="491359" cy="3810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B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4267200" y="4572000"/>
            <a:ext cx="491359" cy="3810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C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4" name="TextBox 3"/>
          <p:cNvSpPr txBox="1"/>
          <p:nvPr/>
        </p:nvSpPr>
        <p:spPr>
          <a:xfrm>
            <a:off x="369625" y="838200"/>
            <a:ext cx="87743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For fixed </a:t>
            </a:r>
            <a:r>
              <a:rPr lang="en-US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and </a:t>
            </a:r>
            <a:r>
              <a:rPr lang="en-US" sz="28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Ŝ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  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TextBox 3"/>
          <p:cNvSpPr txBox="1"/>
          <p:nvPr/>
        </p:nvSpPr>
        <p:spPr>
          <a:xfrm>
            <a:off x="990601" y="1828800"/>
            <a:ext cx="7391399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1. Compute tensor product </a:t>
            </a:r>
            <a:r>
              <a:rPr lang="en-US" sz="28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Ŷ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of </a:t>
            </a:r>
            <a:r>
              <a:rPr lang="en-US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and </a:t>
            </a:r>
            <a:r>
              <a:rPr lang="en-US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  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Box 3"/>
          <p:cNvSpPr txBox="1"/>
          <p:nvPr/>
        </p:nvSpPr>
        <p:spPr>
          <a:xfrm>
            <a:off x="990600" y="2325390"/>
            <a:ext cx="51815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Arial" pitchFamily="34" charset="0"/>
                <a:cs typeface="Arial" pitchFamily="34" charset="0"/>
              </a:rPr>
              <a:t>2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. Sample blinding matrix </a:t>
            </a:r>
            <a:r>
              <a:rPr lang="en-US" sz="28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Ê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  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3"/>
          <p:cNvSpPr txBox="1"/>
          <p:nvPr/>
        </p:nvSpPr>
        <p:spPr>
          <a:xfrm>
            <a:off x="990600" y="2819400"/>
            <a:ext cx="7391399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3. Compute </a:t>
            </a:r>
            <a:r>
              <a:rPr lang="en-US" sz="28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Ŵ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as blinded version of </a:t>
            </a:r>
            <a:r>
              <a:rPr lang="en-US" sz="28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Ŷ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: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3"/>
          <p:cNvSpPr txBox="1"/>
          <p:nvPr/>
        </p:nvSpPr>
        <p:spPr>
          <a:xfrm>
            <a:off x="990600" y="3352800"/>
            <a:ext cx="7391399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Arial" pitchFamily="34" charset="0"/>
                <a:cs typeface="Arial" pitchFamily="34" charset="0"/>
              </a:rPr>
              <a:t>4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. Compress(</a:t>
            </a:r>
            <a:r>
              <a:rPr lang="en-US" sz="28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Ŵ</a:t>
            </a:r>
            <a:r>
              <a:rPr lang="en-US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</a:t>
            </a:r>
            <a:r>
              <a:rPr lang="en-US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Ŝ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) </a:t>
            </a:r>
            <a:r>
              <a:rPr lang="en-US" sz="2800" dirty="0" smtClean="0">
                <a:latin typeface="Arial" pitchFamily="34" charset="0"/>
                <a:cs typeface="Arial" pitchFamily="34" charset="0"/>
                <a:sym typeface="Wingdings"/>
              </a:rPr>
              <a:t>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</a:t>
            </a:r>
            <a:endParaRPr lang="en-US" sz="28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3"/>
          <p:cNvSpPr txBox="1"/>
          <p:nvPr/>
        </p:nvSpPr>
        <p:spPr>
          <a:xfrm>
            <a:off x="304800" y="4989493"/>
            <a:ext cx="877437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Arial" pitchFamily="34" charset="0"/>
                <a:cs typeface="Arial" pitchFamily="34" charset="0"/>
              </a:rPr>
              <a:t>Security: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Crucial for security proof that </a:t>
            </a:r>
            <a:r>
              <a:rPr lang="en-US" sz="28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Step 1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and </a:t>
            </a:r>
            <a:r>
              <a:rPr lang="en-US" sz="2800" dirty="0" smtClean="0">
                <a:solidFill>
                  <a:srgbClr val="4F81BD"/>
                </a:solidFill>
                <a:latin typeface="Arial" pitchFamily="34" charset="0"/>
                <a:cs typeface="Arial" pitchFamily="34" charset="0"/>
              </a:rPr>
              <a:t>Step 4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are carried out in opposed way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Box 3"/>
          <p:cNvSpPr txBox="1"/>
          <p:nvPr/>
        </p:nvSpPr>
        <p:spPr>
          <a:xfrm>
            <a:off x="304800" y="5980093"/>
            <a:ext cx="90677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Arial" pitchFamily="34" charset="0"/>
                <a:cs typeface="Arial" pitchFamily="34" charset="0"/>
              </a:rPr>
              <a:t>Complexity: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Better complexity due to pre-computation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80724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3"/>
          <p:cNvSpPr txBox="1"/>
          <p:nvPr/>
        </p:nvSpPr>
        <p:spPr>
          <a:xfrm>
            <a:off x="304800" y="76200"/>
            <a:ext cx="8839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7F7F7F"/>
                </a:solidFill>
                <a:latin typeface="Arial Rounded MT Bold"/>
                <a:cs typeface="Arial Rounded MT Bold"/>
              </a:rPr>
              <a:t>Important countermeasure</a:t>
            </a:r>
            <a:endParaRPr lang="en-US" sz="4800" dirty="0">
              <a:solidFill>
                <a:srgbClr val="7F7F7F"/>
              </a:solidFill>
              <a:latin typeface="Arial Rounded MT Bold"/>
              <a:cs typeface="Arial Rounded MT Bold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6492875"/>
            <a:ext cx="838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chemeClr val="tx1">
                    <a:lumMod val="50000"/>
                    <a:lumOff val="50000"/>
                  </a:schemeClr>
                </a:solidFill>
                <a:latin typeface="Arial Rounded MT Bold" pitchFamily="34" charset="0"/>
              </a:defRPr>
            </a:lvl1pPr>
          </a:lstStyle>
          <a:p>
            <a:fld id="{36DA8278-8F4F-44C3-A7E1-BA3F58CF8BC2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6" name="Content Placeholder 1"/>
          <p:cNvSpPr txBox="1">
            <a:spLocks/>
          </p:cNvSpPr>
          <p:nvPr/>
        </p:nvSpPr>
        <p:spPr>
          <a:xfrm>
            <a:off x="304800" y="914400"/>
            <a:ext cx="8610600" cy="22860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b="1" dirty="0" smtClean="0"/>
              <a:t>Masking</a:t>
            </a:r>
            <a:r>
              <a:rPr lang="en-US" dirty="0" smtClean="0"/>
              <a:t>: Protect all intermediate values of computation with randomized encoding </a:t>
            </a:r>
            <a:r>
              <a:rPr lang="en-US" b="1" dirty="0" err="1" smtClean="0">
                <a:solidFill>
                  <a:srgbClr val="FF0000"/>
                </a:solidFill>
              </a:rPr>
              <a:t>Enc</a:t>
            </a:r>
            <a:endParaRPr lang="en-US" b="1" dirty="0" smtClean="0">
              <a:solidFill>
                <a:srgbClr val="FF0000"/>
              </a:solidFill>
            </a:endParaRPr>
          </a:p>
          <a:p>
            <a:pPr>
              <a:defRPr/>
            </a:pPr>
            <a:endParaRPr lang="en-US" dirty="0" smtClean="0"/>
          </a:p>
          <a:p>
            <a:pPr marL="0" indent="0">
              <a:buFont typeface="Arial" pitchFamily="34" charset="0"/>
              <a:buNone/>
              <a:defRPr/>
            </a:pPr>
            <a:endParaRPr lang="en-US" dirty="0" smtClean="0"/>
          </a:p>
          <a:p>
            <a:pPr marL="457200" lvl="1" indent="0">
              <a:buNone/>
              <a:defRPr/>
            </a:pPr>
            <a:endParaRPr lang="en-US" dirty="0" smtClean="0"/>
          </a:p>
        </p:txBody>
      </p:sp>
      <p:sp>
        <p:nvSpPr>
          <p:cNvPr id="77" name="Content Placeholder 1"/>
          <p:cNvSpPr txBox="1">
            <a:spLocks/>
          </p:cNvSpPr>
          <p:nvPr/>
        </p:nvSpPr>
        <p:spPr>
          <a:xfrm>
            <a:off x="152400" y="3124200"/>
            <a:ext cx="2514600" cy="685800"/>
          </a:xfrm>
          <a:prstGeom prst="rect">
            <a:avLst/>
          </a:prstGeom>
        </p:spPr>
        <p:txBody>
          <a:bodyPr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en-US" sz="2000" dirty="0" smtClean="0"/>
              <a:t>Description of algorithm, e.g., AES</a:t>
            </a:r>
          </a:p>
        </p:txBody>
      </p:sp>
      <p:sp>
        <p:nvSpPr>
          <p:cNvPr id="83" name="Content Placeholder 1"/>
          <p:cNvSpPr txBox="1">
            <a:spLocks/>
          </p:cNvSpPr>
          <p:nvPr/>
        </p:nvSpPr>
        <p:spPr>
          <a:xfrm>
            <a:off x="247838" y="3733800"/>
            <a:ext cx="6914962" cy="685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dirty="0" smtClean="0"/>
              <a:t>What is a good masking scheme?</a:t>
            </a:r>
          </a:p>
        </p:txBody>
      </p:sp>
      <p:grpSp>
        <p:nvGrpSpPr>
          <p:cNvPr id="109" name="Group 108"/>
          <p:cNvGrpSpPr/>
          <p:nvPr/>
        </p:nvGrpSpPr>
        <p:grpSpPr>
          <a:xfrm>
            <a:off x="2057400" y="2205037"/>
            <a:ext cx="1676400" cy="1147763"/>
            <a:chOff x="3048000" y="4153798"/>
            <a:chExt cx="2362200" cy="1147763"/>
          </a:xfrm>
        </p:grpSpPr>
        <p:sp>
          <p:nvSpPr>
            <p:cNvPr id="110" name="Right Arrow 109"/>
            <p:cNvSpPr/>
            <p:nvPr/>
          </p:nvSpPr>
          <p:spPr bwMode="auto">
            <a:xfrm>
              <a:off x="3048000" y="4379805"/>
              <a:ext cx="2362200" cy="510012"/>
            </a:xfrm>
            <a:prstGeom prst="rightArrow">
              <a:avLst>
                <a:gd name="adj1" fmla="val 42300"/>
                <a:gd name="adj2" fmla="val 50000"/>
              </a:avLst>
            </a:prstGeom>
            <a:gradFill>
              <a:gsLst>
                <a:gs pos="0">
                  <a:schemeClr val="accent1">
                    <a:tint val="50000"/>
                    <a:satMod val="300000"/>
                  </a:schemeClr>
                </a:gs>
                <a:gs pos="35000">
                  <a:schemeClr val="accent1">
                    <a:tint val="37000"/>
                    <a:satMod val="300000"/>
                  </a:schemeClr>
                </a:gs>
                <a:gs pos="100000">
                  <a:schemeClr val="accent1">
                    <a:tint val="15000"/>
                    <a:satMod val="350000"/>
                  </a:schemeClr>
                </a:gs>
              </a:gsLst>
              <a:lin ang="16200000" scaled="1"/>
            </a:gradFill>
            <a:ln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100794" tIns="50397" rIns="100794" bIns="50397" numCol="1" rtlCol="0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en-US" sz="2400" dirty="0" smtClean="0"/>
            </a:p>
          </p:txBody>
        </p:sp>
        <p:pic>
          <p:nvPicPr>
            <p:cNvPr id="111" name="Picture 21" descr="C:\Documents and Settings\Sebastian\Local Settings\Temporary Internet Files\Content.IE5\FLZVDQ11\MCj04326140000[1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733800" y="4153798"/>
              <a:ext cx="1147763" cy="11477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12" name="Group 111"/>
          <p:cNvGrpSpPr/>
          <p:nvPr/>
        </p:nvGrpSpPr>
        <p:grpSpPr>
          <a:xfrm>
            <a:off x="4020686" y="1905000"/>
            <a:ext cx="1202970" cy="1299826"/>
            <a:chOff x="5984544" y="3853761"/>
            <a:chExt cx="1202970" cy="1299826"/>
          </a:xfrm>
        </p:grpSpPr>
        <p:pic>
          <p:nvPicPr>
            <p:cNvPr id="113" name="Picture 47" descr="sim-yellow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044514" y="4049925"/>
              <a:ext cx="1143000" cy="1103662"/>
            </a:xfrm>
            <a:prstGeom prst="rect">
              <a:avLst/>
            </a:prstGeom>
            <a:noFill/>
          </p:spPr>
        </p:pic>
        <p:sp>
          <p:nvSpPr>
            <p:cNvPr id="114" name="Rectangle 4"/>
            <p:cNvSpPr txBox="1">
              <a:spLocks noChangeArrowheads="1"/>
            </p:cNvSpPr>
            <p:nvPr/>
          </p:nvSpPr>
          <p:spPr bwMode="auto">
            <a:xfrm>
              <a:off x="6477000" y="3853761"/>
              <a:ext cx="609600" cy="476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30" tIns="45715" rIns="91430" bIns="45715"/>
            <a:lstStyle/>
            <a:p>
              <a:pPr marL="342900" indent="-342900" algn="l" defTabSz="914400" eaLnBrk="0" hangingPunct="0">
                <a:spcBef>
                  <a:spcPct val="20000"/>
                </a:spcBef>
              </a:pPr>
              <a:r>
                <a:rPr lang="en-US" b="1" dirty="0" smtClean="0">
                  <a:solidFill>
                    <a:srgbClr val="FF0000"/>
                  </a:solidFill>
                  <a:latin typeface="cmmi10" pitchFamily="34" charset="0"/>
                </a:rPr>
                <a:t>K’</a:t>
              </a:r>
              <a:endParaRPr lang="en-US" b="1" dirty="0">
                <a:solidFill>
                  <a:srgbClr val="FF0000"/>
                </a:solidFill>
                <a:latin typeface="cmmi10" pitchFamily="34" charset="0"/>
              </a:endParaRPr>
            </a:p>
          </p:txBody>
        </p:sp>
        <p:sp>
          <p:nvSpPr>
            <p:cNvPr id="115" name="Rectangle 4"/>
            <p:cNvSpPr txBox="1">
              <a:spLocks noChangeArrowheads="1"/>
            </p:cNvSpPr>
            <p:nvPr/>
          </p:nvSpPr>
          <p:spPr bwMode="auto">
            <a:xfrm>
              <a:off x="5984544" y="4106813"/>
              <a:ext cx="644856" cy="476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30" tIns="45715" rIns="91430" bIns="45715"/>
            <a:lstStyle/>
            <a:p>
              <a:pPr marL="342900" indent="-342900" algn="l" defTabSz="914400" eaLnBrk="0" hangingPunct="0">
                <a:spcBef>
                  <a:spcPct val="20000"/>
                </a:spcBef>
              </a:pPr>
              <a:r>
                <a:rPr lang="en-US" b="1" dirty="0" smtClean="0">
                  <a:solidFill>
                    <a:srgbClr val="FF0000"/>
                  </a:solidFill>
                  <a:latin typeface="cmmi10" pitchFamily="34" charset="0"/>
                </a:rPr>
                <a:t>C’</a:t>
              </a:r>
              <a:endParaRPr lang="en-US" b="1" dirty="0">
                <a:solidFill>
                  <a:srgbClr val="FF0000"/>
                </a:solidFill>
                <a:latin typeface="cmmi10" pitchFamily="34" charset="0"/>
              </a:endParaRPr>
            </a:p>
          </p:txBody>
        </p:sp>
      </p:grpSp>
      <p:grpSp>
        <p:nvGrpSpPr>
          <p:cNvPr id="116" name="Group 115"/>
          <p:cNvGrpSpPr/>
          <p:nvPr/>
        </p:nvGrpSpPr>
        <p:grpSpPr>
          <a:xfrm>
            <a:off x="890587" y="1981200"/>
            <a:ext cx="971551" cy="1134007"/>
            <a:chOff x="890587" y="3929961"/>
            <a:chExt cx="971551" cy="1134007"/>
          </a:xfrm>
        </p:grpSpPr>
        <p:sp>
          <p:nvSpPr>
            <p:cNvPr id="117" name="Rectangle 4"/>
            <p:cNvSpPr txBox="1">
              <a:spLocks noChangeArrowheads="1"/>
            </p:cNvSpPr>
            <p:nvPr/>
          </p:nvSpPr>
          <p:spPr bwMode="auto">
            <a:xfrm>
              <a:off x="890587" y="4158561"/>
              <a:ext cx="481013" cy="476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30" tIns="45715" rIns="91430" bIns="45715"/>
            <a:lstStyle/>
            <a:p>
              <a:pPr marL="342900" indent="-342900" algn="l" defTabSz="914400" eaLnBrk="0" hangingPunct="0">
                <a:spcBef>
                  <a:spcPct val="20000"/>
                </a:spcBef>
              </a:pPr>
              <a:r>
                <a:rPr lang="en-US" b="1" dirty="0" smtClean="0">
                  <a:solidFill>
                    <a:srgbClr val="FF0000"/>
                  </a:solidFill>
                  <a:latin typeface="cmmi10" pitchFamily="34" charset="0"/>
                </a:rPr>
                <a:t>C</a:t>
              </a:r>
              <a:endParaRPr lang="en-US" b="1" dirty="0">
                <a:solidFill>
                  <a:srgbClr val="FF0000"/>
                </a:solidFill>
                <a:latin typeface="cmmi10" pitchFamily="34" charset="0"/>
              </a:endParaRPr>
            </a:p>
          </p:txBody>
        </p:sp>
        <p:pic>
          <p:nvPicPr>
            <p:cNvPr id="118" name="Picture 45" descr="sim-green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990600" y="4253811"/>
              <a:ext cx="838200" cy="810157"/>
            </a:xfrm>
            <a:prstGeom prst="rect">
              <a:avLst/>
            </a:prstGeom>
            <a:noFill/>
          </p:spPr>
        </p:pic>
        <p:sp>
          <p:nvSpPr>
            <p:cNvPr id="119" name="Rectangle 4"/>
            <p:cNvSpPr txBox="1">
              <a:spLocks noChangeArrowheads="1"/>
            </p:cNvSpPr>
            <p:nvPr/>
          </p:nvSpPr>
          <p:spPr bwMode="auto">
            <a:xfrm>
              <a:off x="1308100" y="3929961"/>
              <a:ext cx="554038" cy="476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30" tIns="45715" rIns="91430" bIns="45715"/>
            <a:lstStyle/>
            <a:p>
              <a:pPr marL="342900" indent="-342900" algn="l" defTabSz="914400" eaLnBrk="0" hangingPunct="0">
                <a:spcBef>
                  <a:spcPct val="20000"/>
                </a:spcBef>
              </a:pPr>
              <a:r>
                <a:rPr lang="en-US" b="1" dirty="0" smtClean="0">
                  <a:solidFill>
                    <a:srgbClr val="FF0000"/>
                  </a:solidFill>
                  <a:latin typeface="cmmi10" pitchFamily="34" charset="0"/>
                </a:rPr>
                <a:t>K</a:t>
              </a:r>
              <a:endParaRPr lang="en-US" b="1" dirty="0">
                <a:solidFill>
                  <a:srgbClr val="FF0000"/>
                </a:solidFill>
                <a:latin typeface="cmmi10" pitchFamily="34" charset="0"/>
              </a:endParaRPr>
            </a:p>
          </p:txBody>
        </p:sp>
      </p:grpSp>
      <p:sp>
        <p:nvSpPr>
          <p:cNvPr id="120" name="Content Placeholder 1"/>
          <p:cNvSpPr txBox="1">
            <a:spLocks/>
          </p:cNvSpPr>
          <p:nvPr/>
        </p:nvSpPr>
        <p:spPr>
          <a:xfrm>
            <a:off x="3429000" y="3200400"/>
            <a:ext cx="2514600" cy="685800"/>
          </a:xfrm>
          <a:prstGeom prst="rect">
            <a:avLst/>
          </a:prstGeom>
        </p:spPr>
        <p:txBody>
          <a:bodyPr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en-US" sz="2000" dirty="0" smtClean="0"/>
              <a:t>Computes AES on </a:t>
            </a:r>
            <a:r>
              <a:rPr lang="en-US" sz="2000" b="1" dirty="0" smtClean="0">
                <a:solidFill>
                  <a:schemeClr val="accent1"/>
                </a:solidFill>
              </a:rPr>
              <a:t>encoded</a:t>
            </a:r>
            <a:r>
              <a:rPr lang="en-US" sz="2000" dirty="0" smtClean="0"/>
              <a:t> values</a:t>
            </a:r>
          </a:p>
        </p:txBody>
      </p:sp>
      <p:sp>
        <p:nvSpPr>
          <p:cNvPr id="121" name="Lightning Bolt 120"/>
          <p:cNvSpPr>
            <a:spLocks noChangeArrowheads="1"/>
          </p:cNvSpPr>
          <p:nvPr/>
        </p:nvSpPr>
        <p:spPr bwMode="auto">
          <a:xfrm rot="18217811">
            <a:off x="5837524" y="2209074"/>
            <a:ext cx="757445" cy="1066255"/>
          </a:xfrm>
          <a:prstGeom prst="lightningBolt">
            <a:avLst/>
          </a:prstGeom>
          <a:solidFill>
            <a:schemeClr val="tx1">
              <a:lumMod val="50000"/>
              <a:lumOff val="50000"/>
            </a:schemeClr>
          </a:solidFill>
          <a:ln w="9525" algn="ctr">
            <a:noFill/>
            <a:round/>
            <a:headEnd/>
            <a:tailEnd/>
          </a:ln>
        </p:spPr>
        <p:txBody>
          <a:bodyPr lIns="91430" tIns="45715" rIns="91430" bIns="45715"/>
          <a:lstStyle/>
          <a:p>
            <a:pPr algn="l" defTabSz="914400">
              <a:spcBef>
                <a:spcPct val="0"/>
              </a:spcBef>
            </a:pPr>
            <a:endParaRPr lang="en-US" sz="180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122" name="Picture 2" descr="devil icon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2057400"/>
            <a:ext cx="1195177" cy="1195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4" name="Group 123"/>
          <p:cNvGrpSpPr/>
          <p:nvPr/>
        </p:nvGrpSpPr>
        <p:grpSpPr>
          <a:xfrm>
            <a:off x="152400" y="4419600"/>
            <a:ext cx="1066800" cy="1066800"/>
            <a:chOff x="-228600" y="2057400"/>
            <a:chExt cx="1791478" cy="2031230"/>
          </a:xfrm>
        </p:grpSpPr>
        <p:pic>
          <p:nvPicPr>
            <p:cNvPr id="125" name="Picture 124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0" y="2057400"/>
              <a:ext cx="867448" cy="1752600"/>
            </a:xfrm>
            <a:prstGeom prst="rect">
              <a:avLst/>
            </a:prstGeom>
          </p:spPr>
        </p:pic>
        <p:sp>
          <p:nvSpPr>
            <p:cNvPr id="126" name="Rectangle 125"/>
            <p:cNvSpPr/>
            <p:nvPr/>
          </p:nvSpPr>
          <p:spPr>
            <a:xfrm>
              <a:off x="-228600" y="2743200"/>
              <a:ext cx="1791478" cy="13454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7" name="Content Placeholder 1"/>
          <p:cNvSpPr txBox="1">
            <a:spLocks/>
          </p:cNvSpPr>
          <p:nvPr/>
        </p:nvSpPr>
        <p:spPr>
          <a:xfrm>
            <a:off x="875016" y="4267200"/>
            <a:ext cx="8610600" cy="7620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800" dirty="0" smtClean="0"/>
              <a:t>Robust encoding function</a:t>
            </a:r>
          </a:p>
        </p:txBody>
      </p:sp>
      <p:sp>
        <p:nvSpPr>
          <p:cNvPr id="38" name="Content Placeholder 1"/>
          <p:cNvSpPr txBox="1">
            <a:spLocks/>
          </p:cNvSpPr>
          <p:nvPr/>
        </p:nvSpPr>
        <p:spPr>
          <a:xfrm>
            <a:off x="6096000" y="3200400"/>
            <a:ext cx="2971800" cy="685800"/>
          </a:xfrm>
          <a:prstGeom prst="rect">
            <a:avLst/>
          </a:prstGeom>
        </p:spPr>
        <p:txBody>
          <a:bodyPr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en-US" sz="2000" dirty="0" smtClean="0"/>
              <a:t>Harder to exploit leakage from protected algorithm</a:t>
            </a:r>
          </a:p>
        </p:txBody>
      </p:sp>
      <p:sp>
        <p:nvSpPr>
          <p:cNvPr id="41" name="Lightning Bolt 40"/>
          <p:cNvSpPr>
            <a:spLocks noChangeArrowheads="1"/>
          </p:cNvSpPr>
          <p:nvPr/>
        </p:nvSpPr>
        <p:spPr bwMode="auto">
          <a:xfrm rot="1829385">
            <a:off x="1073168" y="5381414"/>
            <a:ext cx="560574" cy="778605"/>
          </a:xfrm>
          <a:prstGeom prst="lightningBolt">
            <a:avLst/>
          </a:prstGeom>
          <a:solidFill>
            <a:schemeClr val="tx1">
              <a:lumMod val="50000"/>
              <a:lumOff val="50000"/>
            </a:schemeClr>
          </a:solidFill>
          <a:ln w="9525" algn="ctr">
            <a:noFill/>
            <a:round/>
            <a:headEnd/>
            <a:tailEnd/>
          </a:ln>
        </p:spPr>
        <p:txBody>
          <a:bodyPr lIns="91430" tIns="45715" rIns="91430" bIns="45715"/>
          <a:lstStyle/>
          <a:p>
            <a:pPr algn="l" defTabSz="914400">
              <a:spcBef>
                <a:spcPct val="0"/>
              </a:spcBef>
            </a:pPr>
            <a:endParaRPr lang="en-US" sz="180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42" name="Lightning Bolt 41"/>
          <p:cNvSpPr>
            <a:spLocks noChangeArrowheads="1"/>
          </p:cNvSpPr>
          <p:nvPr/>
        </p:nvSpPr>
        <p:spPr bwMode="auto">
          <a:xfrm rot="1829385">
            <a:off x="4044967" y="5381414"/>
            <a:ext cx="560574" cy="778605"/>
          </a:xfrm>
          <a:prstGeom prst="lightningBolt">
            <a:avLst/>
          </a:prstGeom>
          <a:solidFill>
            <a:schemeClr val="tx1">
              <a:lumMod val="50000"/>
              <a:lumOff val="50000"/>
            </a:schemeClr>
          </a:solidFill>
          <a:ln w="9525" algn="ctr">
            <a:noFill/>
            <a:round/>
            <a:headEnd/>
            <a:tailEnd/>
          </a:ln>
        </p:spPr>
        <p:txBody>
          <a:bodyPr lIns="91430" tIns="45715" rIns="91430" bIns="45715"/>
          <a:lstStyle/>
          <a:p>
            <a:pPr algn="l" defTabSz="914400">
              <a:spcBef>
                <a:spcPct val="0"/>
              </a:spcBef>
            </a:pPr>
            <a:endParaRPr lang="en-US" sz="180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43" name="Content Placeholder 1"/>
          <p:cNvSpPr txBox="1">
            <a:spLocks/>
          </p:cNvSpPr>
          <p:nvPr/>
        </p:nvSpPr>
        <p:spPr>
          <a:xfrm>
            <a:off x="2971800" y="6096000"/>
            <a:ext cx="2971800" cy="685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en-US" sz="2000" dirty="0" smtClean="0"/>
              <a:t>Leaks less about </a:t>
            </a:r>
            <a:r>
              <a:rPr lang="en-US" sz="2000" b="1" dirty="0" smtClean="0">
                <a:solidFill>
                  <a:srgbClr val="FF0000"/>
                </a:solidFill>
              </a:rPr>
              <a:t>k</a:t>
            </a:r>
          </a:p>
        </p:txBody>
      </p:sp>
      <p:sp>
        <p:nvSpPr>
          <p:cNvPr id="44" name="Rectangle 43"/>
          <p:cNvSpPr/>
          <p:nvPr/>
        </p:nvSpPr>
        <p:spPr>
          <a:xfrm>
            <a:off x="1066800" y="4800600"/>
            <a:ext cx="533400" cy="53339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it-IT" sz="2800" b="1" dirty="0" smtClean="0">
                <a:solidFill>
                  <a:srgbClr val="C00000"/>
                </a:solidFill>
                <a:ea typeface="ＭＳ Ｐゴシック" pitchFamily="34" charset="-128"/>
              </a:rPr>
              <a:t>k</a:t>
            </a:r>
            <a:endParaRPr lang="en-US" b="1" baseline="-25000" dirty="0">
              <a:solidFill>
                <a:srgbClr val="C00000"/>
              </a:solidFill>
              <a:ea typeface="ＭＳ Ｐゴシック" pitchFamily="34" charset="-128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3581400" y="4835833"/>
            <a:ext cx="1600200" cy="53339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it-IT" sz="2800" b="1" dirty="0" err="1" smtClean="0">
                <a:solidFill>
                  <a:srgbClr val="C00000"/>
                </a:solidFill>
                <a:ea typeface="ＭＳ Ｐゴシック" pitchFamily="34" charset="-128"/>
              </a:rPr>
              <a:t>Enc</a:t>
            </a:r>
            <a:r>
              <a:rPr lang="it-IT" sz="2800" b="1" dirty="0" smtClean="0">
                <a:solidFill>
                  <a:srgbClr val="C00000"/>
                </a:solidFill>
                <a:ea typeface="ＭＳ Ｐゴシック" pitchFamily="34" charset="-128"/>
              </a:rPr>
              <a:t>(k)</a:t>
            </a:r>
            <a:endParaRPr lang="en-US" b="1" baseline="-25000" dirty="0">
              <a:solidFill>
                <a:srgbClr val="C00000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065054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/>
      <p:bldP spid="121" grpId="0" animBg="1"/>
      <p:bldP spid="127" grpId="0"/>
      <p:bldP spid="41" grpId="0" animBg="1"/>
      <p:bldP spid="42" grpId="0" animBg="1"/>
      <p:bldP spid="43" grpId="0"/>
      <p:bldP spid="44" grpId="0" animBg="1"/>
      <p:bldP spid="4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3"/>
          <p:cNvSpPr txBox="1"/>
          <p:nvPr/>
        </p:nvSpPr>
        <p:spPr>
          <a:xfrm>
            <a:off x="304800" y="76200"/>
            <a:ext cx="8839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7F7F7F"/>
                </a:solidFill>
                <a:latin typeface="Arial Rounded MT Bold"/>
                <a:cs typeface="Arial Rounded MT Bold"/>
              </a:rPr>
              <a:t>Important countermeasure</a:t>
            </a:r>
            <a:endParaRPr lang="en-US" sz="4800" dirty="0">
              <a:solidFill>
                <a:srgbClr val="7F7F7F"/>
              </a:solidFill>
              <a:latin typeface="Arial Rounded MT Bold"/>
              <a:cs typeface="Arial Rounded MT Bold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6492875"/>
            <a:ext cx="838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chemeClr val="tx1">
                    <a:lumMod val="50000"/>
                    <a:lumOff val="50000"/>
                  </a:schemeClr>
                </a:solidFill>
                <a:latin typeface="Arial Rounded MT Bold" pitchFamily="34" charset="0"/>
              </a:defRPr>
            </a:lvl1pPr>
          </a:lstStyle>
          <a:p>
            <a:fld id="{36DA8278-8F4F-44C3-A7E1-BA3F58CF8BC2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36" name="Content Placeholder 1"/>
          <p:cNvSpPr txBox="1">
            <a:spLocks/>
          </p:cNvSpPr>
          <p:nvPr/>
        </p:nvSpPr>
        <p:spPr>
          <a:xfrm>
            <a:off x="304800" y="914400"/>
            <a:ext cx="8610600" cy="22860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b="1" dirty="0" smtClean="0"/>
              <a:t>Masking</a:t>
            </a:r>
            <a:r>
              <a:rPr lang="en-US" dirty="0" smtClean="0"/>
              <a:t>: Protect all intermediate values of computation with randomized encoding </a:t>
            </a:r>
            <a:r>
              <a:rPr lang="en-US" b="1" dirty="0" err="1" smtClean="0">
                <a:solidFill>
                  <a:srgbClr val="FF0000"/>
                </a:solidFill>
              </a:rPr>
              <a:t>Enc</a:t>
            </a:r>
            <a:endParaRPr lang="en-US" b="1" dirty="0" smtClean="0">
              <a:solidFill>
                <a:srgbClr val="FF0000"/>
              </a:solidFill>
            </a:endParaRPr>
          </a:p>
          <a:p>
            <a:pPr>
              <a:defRPr/>
            </a:pPr>
            <a:endParaRPr lang="en-US" dirty="0" smtClean="0"/>
          </a:p>
          <a:p>
            <a:pPr marL="0" indent="0">
              <a:buFont typeface="Arial" pitchFamily="34" charset="0"/>
              <a:buNone/>
              <a:defRPr/>
            </a:pPr>
            <a:endParaRPr lang="en-US" dirty="0" smtClean="0"/>
          </a:p>
          <a:p>
            <a:pPr marL="457200" lvl="1" indent="0">
              <a:buNone/>
              <a:defRPr/>
            </a:pPr>
            <a:endParaRPr lang="en-US" dirty="0" smtClean="0"/>
          </a:p>
        </p:txBody>
      </p:sp>
      <p:sp>
        <p:nvSpPr>
          <p:cNvPr id="77" name="Content Placeholder 1"/>
          <p:cNvSpPr txBox="1">
            <a:spLocks/>
          </p:cNvSpPr>
          <p:nvPr/>
        </p:nvSpPr>
        <p:spPr>
          <a:xfrm>
            <a:off x="152400" y="3124200"/>
            <a:ext cx="2514600" cy="685800"/>
          </a:xfrm>
          <a:prstGeom prst="rect">
            <a:avLst/>
          </a:prstGeom>
        </p:spPr>
        <p:txBody>
          <a:bodyPr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en-US" sz="2000" dirty="0" smtClean="0"/>
              <a:t>Description of algorithm, e.g., AES</a:t>
            </a:r>
          </a:p>
        </p:txBody>
      </p:sp>
      <p:sp>
        <p:nvSpPr>
          <p:cNvPr id="83" name="Content Placeholder 1"/>
          <p:cNvSpPr txBox="1">
            <a:spLocks/>
          </p:cNvSpPr>
          <p:nvPr/>
        </p:nvSpPr>
        <p:spPr>
          <a:xfrm>
            <a:off x="247838" y="3733800"/>
            <a:ext cx="6914962" cy="685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dirty="0" smtClean="0"/>
              <a:t>What is a good masking scheme?</a:t>
            </a:r>
          </a:p>
        </p:txBody>
      </p:sp>
      <p:grpSp>
        <p:nvGrpSpPr>
          <p:cNvPr id="109" name="Group 108"/>
          <p:cNvGrpSpPr/>
          <p:nvPr/>
        </p:nvGrpSpPr>
        <p:grpSpPr>
          <a:xfrm>
            <a:off x="2057400" y="2205037"/>
            <a:ext cx="1676400" cy="1147763"/>
            <a:chOff x="3048000" y="4153798"/>
            <a:chExt cx="2362200" cy="1147763"/>
          </a:xfrm>
        </p:grpSpPr>
        <p:sp>
          <p:nvSpPr>
            <p:cNvPr id="110" name="Right Arrow 109"/>
            <p:cNvSpPr/>
            <p:nvPr/>
          </p:nvSpPr>
          <p:spPr bwMode="auto">
            <a:xfrm>
              <a:off x="3048000" y="4379805"/>
              <a:ext cx="2362200" cy="510012"/>
            </a:xfrm>
            <a:prstGeom prst="rightArrow">
              <a:avLst>
                <a:gd name="adj1" fmla="val 42300"/>
                <a:gd name="adj2" fmla="val 50000"/>
              </a:avLst>
            </a:prstGeom>
            <a:gradFill>
              <a:gsLst>
                <a:gs pos="0">
                  <a:schemeClr val="accent1">
                    <a:tint val="50000"/>
                    <a:satMod val="300000"/>
                  </a:schemeClr>
                </a:gs>
                <a:gs pos="35000">
                  <a:schemeClr val="accent1">
                    <a:tint val="37000"/>
                    <a:satMod val="300000"/>
                  </a:schemeClr>
                </a:gs>
                <a:gs pos="100000">
                  <a:schemeClr val="accent1">
                    <a:tint val="15000"/>
                    <a:satMod val="350000"/>
                  </a:schemeClr>
                </a:gs>
              </a:gsLst>
              <a:lin ang="16200000" scaled="1"/>
            </a:gradFill>
            <a:ln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100794" tIns="50397" rIns="100794" bIns="50397" numCol="1" rtlCol="0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en-US" sz="2400" dirty="0" smtClean="0"/>
            </a:p>
          </p:txBody>
        </p:sp>
        <p:pic>
          <p:nvPicPr>
            <p:cNvPr id="111" name="Picture 21" descr="C:\Documents and Settings\Sebastian\Local Settings\Temporary Internet Files\Content.IE5\FLZVDQ11\MCj04326140000[1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733800" y="4153798"/>
              <a:ext cx="1147763" cy="11477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12" name="Group 111"/>
          <p:cNvGrpSpPr/>
          <p:nvPr/>
        </p:nvGrpSpPr>
        <p:grpSpPr>
          <a:xfrm>
            <a:off x="4020686" y="1905000"/>
            <a:ext cx="1202970" cy="1299826"/>
            <a:chOff x="5984544" y="3853761"/>
            <a:chExt cx="1202970" cy="1299826"/>
          </a:xfrm>
        </p:grpSpPr>
        <p:pic>
          <p:nvPicPr>
            <p:cNvPr id="113" name="Picture 47" descr="sim-yellow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044514" y="4049925"/>
              <a:ext cx="1143000" cy="1103662"/>
            </a:xfrm>
            <a:prstGeom prst="rect">
              <a:avLst/>
            </a:prstGeom>
            <a:noFill/>
          </p:spPr>
        </p:pic>
        <p:sp>
          <p:nvSpPr>
            <p:cNvPr id="114" name="Rectangle 4"/>
            <p:cNvSpPr txBox="1">
              <a:spLocks noChangeArrowheads="1"/>
            </p:cNvSpPr>
            <p:nvPr/>
          </p:nvSpPr>
          <p:spPr bwMode="auto">
            <a:xfrm>
              <a:off x="6477000" y="3853761"/>
              <a:ext cx="609600" cy="476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30" tIns="45715" rIns="91430" bIns="45715"/>
            <a:lstStyle/>
            <a:p>
              <a:pPr marL="342900" indent="-342900" algn="l" defTabSz="914400" eaLnBrk="0" hangingPunct="0">
                <a:spcBef>
                  <a:spcPct val="20000"/>
                </a:spcBef>
              </a:pPr>
              <a:r>
                <a:rPr lang="en-US" b="1" dirty="0" smtClean="0">
                  <a:solidFill>
                    <a:srgbClr val="FF0000"/>
                  </a:solidFill>
                  <a:latin typeface="cmmi10" pitchFamily="34" charset="0"/>
                </a:rPr>
                <a:t>K’</a:t>
              </a:r>
              <a:endParaRPr lang="en-US" b="1" dirty="0">
                <a:solidFill>
                  <a:srgbClr val="FF0000"/>
                </a:solidFill>
                <a:latin typeface="cmmi10" pitchFamily="34" charset="0"/>
              </a:endParaRPr>
            </a:p>
          </p:txBody>
        </p:sp>
        <p:sp>
          <p:nvSpPr>
            <p:cNvPr id="115" name="Rectangle 4"/>
            <p:cNvSpPr txBox="1">
              <a:spLocks noChangeArrowheads="1"/>
            </p:cNvSpPr>
            <p:nvPr/>
          </p:nvSpPr>
          <p:spPr bwMode="auto">
            <a:xfrm>
              <a:off x="5984544" y="4106813"/>
              <a:ext cx="644856" cy="476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30" tIns="45715" rIns="91430" bIns="45715"/>
            <a:lstStyle/>
            <a:p>
              <a:pPr marL="342900" indent="-342900" algn="l" defTabSz="914400" eaLnBrk="0" hangingPunct="0">
                <a:spcBef>
                  <a:spcPct val="20000"/>
                </a:spcBef>
              </a:pPr>
              <a:r>
                <a:rPr lang="en-US" b="1" dirty="0" smtClean="0">
                  <a:solidFill>
                    <a:srgbClr val="FF0000"/>
                  </a:solidFill>
                  <a:latin typeface="cmmi10" pitchFamily="34" charset="0"/>
                </a:rPr>
                <a:t>C’</a:t>
              </a:r>
              <a:endParaRPr lang="en-US" b="1" dirty="0">
                <a:solidFill>
                  <a:srgbClr val="FF0000"/>
                </a:solidFill>
                <a:latin typeface="cmmi10" pitchFamily="34" charset="0"/>
              </a:endParaRPr>
            </a:p>
          </p:txBody>
        </p:sp>
      </p:grpSp>
      <p:grpSp>
        <p:nvGrpSpPr>
          <p:cNvPr id="116" name="Group 115"/>
          <p:cNvGrpSpPr/>
          <p:nvPr/>
        </p:nvGrpSpPr>
        <p:grpSpPr>
          <a:xfrm>
            <a:off x="890587" y="1981200"/>
            <a:ext cx="971551" cy="1134007"/>
            <a:chOff x="890587" y="3929961"/>
            <a:chExt cx="971551" cy="1134007"/>
          </a:xfrm>
        </p:grpSpPr>
        <p:sp>
          <p:nvSpPr>
            <p:cNvPr id="117" name="Rectangle 4"/>
            <p:cNvSpPr txBox="1">
              <a:spLocks noChangeArrowheads="1"/>
            </p:cNvSpPr>
            <p:nvPr/>
          </p:nvSpPr>
          <p:spPr bwMode="auto">
            <a:xfrm>
              <a:off x="890587" y="4158561"/>
              <a:ext cx="481013" cy="476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30" tIns="45715" rIns="91430" bIns="45715"/>
            <a:lstStyle/>
            <a:p>
              <a:pPr marL="342900" indent="-342900" algn="l" defTabSz="914400" eaLnBrk="0" hangingPunct="0">
                <a:spcBef>
                  <a:spcPct val="20000"/>
                </a:spcBef>
              </a:pPr>
              <a:r>
                <a:rPr lang="en-US" b="1" dirty="0" smtClean="0">
                  <a:solidFill>
                    <a:srgbClr val="FF0000"/>
                  </a:solidFill>
                  <a:latin typeface="cmmi10" pitchFamily="34" charset="0"/>
                </a:rPr>
                <a:t>C</a:t>
              </a:r>
              <a:endParaRPr lang="en-US" b="1" dirty="0">
                <a:solidFill>
                  <a:srgbClr val="FF0000"/>
                </a:solidFill>
                <a:latin typeface="cmmi10" pitchFamily="34" charset="0"/>
              </a:endParaRPr>
            </a:p>
          </p:txBody>
        </p:sp>
        <p:pic>
          <p:nvPicPr>
            <p:cNvPr id="118" name="Picture 45" descr="sim-green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990600" y="4253811"/>
              <a:ext cx="838200" cy="810157"/>
            </a:xfrm>
            <a:prstGeom prst="rect">
              <a:avLst/>
            </a:prstGeom>
            <a:noFill/>
          </p:spPr>
        </p:pic>
        <p:sp>
          <p:nvSpPr>
            <p:cNvPr id="119" name="Rectangle 4"/>
            <p:cNvSpPr txBox="1">
              <a:spLocks noChangeArrowheads="1"/>
            </p:cNvSpPr>
            <p:nvPr/>
          </p:nvSpPr>
          <p:spPr bwMode="auto">
            <a:xfrm>
              <a:off x="1308100" y="3929961"/>
              <a:ext cx="554038" cy="476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30" tIns="45715" rIns="91430" bIns="45715"/>
            <a:lstStyle/>
            <a:p>
              <a:pPr marL="342900" indent="-342900" algn="l" defTabSz="914400" eaLnBrk="0" hangingPunct="0">
                <a:spcBef>
                  <a:spcPct val="20000"/>
                </a:spcBef>
              </a:pPr>
              <a:r>
                <a:rPr lang="en-US" b="1" dirty="0" smtClean="0">
                  <a:solidFill>
                    <a:srgbClr val="FF0000"/>
                  </a:solidFill>
                  <a:latin typeface="cmmi10" pitchFamily="34" charset="0"/>
                </a:rPr>
                <a:t>K</a:t>
              </a:r>
              <a:endParaRPr lang="en-US" b="1" dirty="0">
                <a:solidFill>
                  <a:srgbClr val="FF0000"/>
                </a:solidFill>
                <a:latin typeface="cmmi10" pitchFamily="34" charset="0"/>
              </a:endParaRPr>
            </a:p>
          </p:txBody>
        </p:sp>
      </p:grpSp>
      <p:sp>
        <p:nvSpPr>
          <p:cNvPr id="120" name="Content Placeholder 1"/>
          <p:cNvSpPr txBox="1">
            <a:spLocks/>
          </p:cNvSpPr>
          <p:nvPr/>
        </p:nvSpPr>
        <p:spPr>
          <a:xfrm>
            <a:off x="3429000" y="3200400"/>
            <a:ext cx="2514600" cy="685800"/>
          </a:xfrm>
          <a:prstGeom prst="rect">
            <a:avLst/>
          </a:prstGeom>
        </p:spPr>
        <p:txBody>
          <a:bodyPr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en-US" sz="2000" dirty="0" smtClean="0"/>
              <a:t>Computes AES on </a:t>
            </a:r>
            <a:r>
              <a:rPr lang="en-US" sz="2000" b="1" dirty="0" smtClean="0">
                <a:solidFill>
                  <a:schemeClr val="accent1"/>
                </a:solidFill>
              </a:rPr>
              <a:t>encoded</a:t>
            </a:r>
            <a:r>
              <a:rPr lang="en-US" sz="2000" dirty="0" smtClean="0"/>
              <a:t> values</a:t>
            </a:r>
          </a:p>
        </p:txBody>
      </p:sp>
      <p:sp>
        <p:nvSpPr>
          <p:cNvPr id="121" name="Lightning Bolt 120"/>
          <p:cNvSpPr>
            <a:spLocks noChangeArrowheads="1"/>
          </p:cNvSpPr>
          <p:nvPr/>
        </p:nvSpPr>
        <p:spPr bwMode="auto">
          <a:xfrm rot="18217811">
            <a:off x="5837524" y="2209074"/>
            <a:ext cx="757445" cy="1066255"/>
          </a:xfrm>
          <a:prstGeom prst="lightningBolt">
            <a:avLst/>
          </a:prstGeom>
          <a:solidFill>
            <a:schemeClr val="tx1">
              <a:lumMod val="50000"/>
              <a:lumOff val="50000"/>
            </a:schemeClr>
          </a:solidFill>
          <a:ln w="9525" algn="ctr">
            <a:noFill/>
            <a:round/>
            <a:headEnd/>
            <a:tailEnd/>
          </a:ln>
        </p:spPr>
        <p:txBody>
          <a:bodyPr lIns="91430" tIns="45715" rIns="91430" bIns="45715"/>
          <a:lstStyle/>
          <a:p>
            <a:pPr algn="l" defTabSz="914400">
              <a:spcBef>
                <a:spcPct val="0"/>
              </a:spcBef>
            </a:pPr>
            <a:endParaRPr lang="en-US" sz="180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122" name="Picture 2" descr="devil icon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2057400"/>
            <a:ext cx="1195177" cy="1195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4" name="Group 123"/>
          <p:cNvGrpSpPr/>
          <p:nvPr/>
        </p:nvGrpSpPr>
        <p:grpSpPr>
          <a:xfrm>
            <a:off x="152400" y="4419600"/>
            <a:ext cx="1066800" cy="1066800"/>
            <a:chOff x="-228600" y="2057400"/>
            <a:chExt cx="1791478" cy="2031230"/>
          </a:xfrm>
        </p:grpSpPr>
        <p:pic>
          <p:nvPicPr>
            <p:cNvPr id="125" name="Picture 124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0" y="2057400"/>
              <a:ext cx="867448" cy="1752600"/>
            </a:xfrm>
            <a:prstGeom prst="rect">
              <a:avLst/>
            </a:prstGeom>
          </p:spPr>
        </p:pic>
        <p:sp>
          <p:nvSpPr>
            <p:cNvPr id="126" name="Rectangle 125"/>
            <p:cNvSpPr/>
            <p:nvPr/>
          </p:nvSpPr>
          <p:spPr>
            <a:xfrm>
              <a:off x="-228600" y="2743200"/>
              <a:ext cx="1791478" cy="13454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7" name="Content Placeholder 1"/>
          <p:cNvSpPr txBox="1">
            <a:spLocks/>
          </p:cNvSpPr>
          <p:nvPr/>
        </p:nvSpPr>
        <p:spPr>
          <a:xfrm>
            <a:off x="875016" y="4267200"/>
            <a:ext cx="8610600" cy="7620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800" dirty="0" smtClean="0"/>
              <a:t>Robust encoding function</a:t>
            </a:r>
          </a:p>
        </p:txBody>
      </p:sp>
      <p:sp>
        <p:nvSpPr>
          <p:cNvPr id="38" name="Content Placeholder 1"/>
          <p:cNvSpPr txBox="1">
            <a:spLocks/>
          </p:cNvSpPr>
          <p:nvPr/>
        </p:nvSpPr>
        <p:spPr>
          <a:xfrm>
            <a:off x="6096000" y="3200400"/>
            <a:ext cx="2971800" cy="685800"/>
          </a:xfrm>
          <a:prstGeom prst="rect">
            <a:avLst/>
          </a:prstGeom>
        </p:spPr>
        <p:txBody>
          <a:bodyPr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en-US" sz="2000" dirty="0" smtClean="0"/>
              <a:t>Harder to exploit leakage from protected algorithm</a:t>
            </a:r>
          </a:p>
        </p:txBody>
      </p:sp>
      <p:sp>
        <p:nvSpPr>
          <p:cNvPr id="34" name="Content Placeholder 1"/>
          <p:cNvSpPr txBox="1">
            <a:spLocks/>
          </p:cNvSpPr>
          <p:nvPr/>
        </p:nvSpPr>
        <p:spPr>
          <a:xfrm>
            <a:off x="914400" y="4800600"/>
            <a:ext cx="8610600" cy="7620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800" dirty="0" smtClean="0"/>
              <a:t>Secure method to compute with encodings</a:t>
            </a:r>
          </a:p>
        </p:txBody>
      </p:sp>
      <p:grpSp>
        <p:nvGrpSpPr>
          <p:cNvPr id="35" name="Group 34"/>
          <p:cNvGrpSpPr/>
          <p:nvPr/>
        </p:nvGrpSpPr>
        <p:grpSpPr>
          <a:xfrm>
            <a:off x="152400" y="4966480"/>
            <a:ext cx="1066800" cy="1066800"/>
            <a:chOff x="-228600" y="2057400"/>
            <a:chExt cx="1791478" cy="2031230"/>
          </a:xfrm>
        </p:grpSpPr>
        <p:pic>
          <p:nvPicPr>
            <p:cNvPr id="37" name="Picture 36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0" y="2057400"/>
              <a:ext cx="867448" cy="1752600"/>
            </a:xfrm>
            <a:prstGeom prst="rect">
              <a:avLst/>
            </a:prstGeom>
          </p:spPr>
        </p:pic>
        <p:sp>
          <p:nvSpPr>
            <p:cNvPr id="39" name="Rectangle 38"/>
            <p:cNvSpPr/>
            <p:nvPr/>
          </p:nvSpPr>
          <p:spPr>
            <a:xfrm>
              <a:off x="-228600" y="2743200"/>
              <a:ext cx="1791478" cy="13454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0" name="Rectangle 39"/>
          <p:cNvSpPr/>
          <p:nvPr/>
        </p:nvSpPr>
        <p:spPr>
          <a:xfrm>
            <a:off x="533400" y="5499880"/>
            <a:ext cx="1066800" cy="38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it-IT" b="1" dirty="0" smtClean="0">
                <a:solidFill>
                  <a:srgbClr val="C00000"/>
                </a:solidFill>
                <a:ea typeface="ＭＳ Ｐゴシック" pitchFamily="34" charset="-128"/>
              </a:rPr>
              <a:t>A=</a:t>
            </a:r>
            <a:r>
              <a:rPr lang="it-IT" b="1" dirty="0" err="1" smtClean="0">
                <a:solidFill>
                  <a:srgbClr val="C00000"/>
                </a:solidFill>
                <a:ea typeface="ＭＳ Ｐゴシック" pitchFamily="34" charset="-128"/>
              </a:rPr>
              <a:t>Enc</a:t>
            </a:r>
            <a:r>
              <a:rPr lang="it-IT" b="1" dirty="0" smtClean="0">
                <a:solidFill>
                  <a:srgbClr val="C00000"/>
                </a:solidFill>
                <a:ea typeface="ＭＳ Ｐゴシック" pitchFamily="34" charset="-128"/>
              </a:rPr>
              <a:t>(a)</a:t>
            </a:r>
            <a:endParaRPr lang="en-US" b="1" baseline="-25000" dirty="0">
              <a:solidFill>
                <a:srgbClr val="C00000"/>
              </a:solidFill>
              <a:ea typeface="ＭＳ Ｐゴシック" pitchFamily="34" charset="-128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2362200" y="5423680"/>
            <a:ext cx="2819400" cy="11430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7" name="Straight Arrow Connector 46"/>
          <p:cNvCxnSpPr/>
          <p:nvPr/>
        </p:nvCxnSpPr>
        <p:spPr>
          <a:xfrm flipV="1">
            <a:off x="1676400" y="6338080"/>
            <a:ext cx="609600" cy="996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/>
          <p:cNvSpPr/>
          <p:nvPr/>
        </p:nvSpPr>
        <p:spPr>
          <a:xfrm>
            <a:off x="533400" y="6114463"/>
            <a:ext cx="1066800" cy="37601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it-IT" b="1" dirty="0" smtClean="0">
                <a:solidFill>
                  <a:srgbClr val="C00000"/>
                </a:solidFill>
                <a:ea typeface="ＭＳ Ｐゴシック" pitchFamily="34" charset="-128"/>
              </a:rPr>
              <a:t>B=</a:t>
            </a:r>
            <a:r>
              <a:rPr lang="it-IT" b="1" dirty="0" err="1" smtClean="0">
                <a:solidFill>
                  <a:srgbClr val="C00000"/>
                </a:solidFill>
                <a:ea typeface="ＭＳ Ｐゴシック" pitchFamily="34" charset="-128"/>
              </a:rPr>
              <a:t>Enc</a:t>
            </a:r>
            <a:r>
              <a:rPr lang="it-IT" b="1" dirty="0" smtClean="0">
                <a:solidFill>
                  <a:srgbClr val="C00000"/>
                </a:solidFill>
                <a:ea typeface="ＭＳ Ｐゴシック" pitchFamily="34" charset="-128"/>
              </a:rPr>
              <a:t>(b)</a:t>
            </a:r>
            <a:endParaRPr lang="en-US" b="1" baseline="-25000" dirty="0">
              <a:solidFill>
                <a:srgbClr val="C00000"/>
              </a:solidFill>
              <a:ea typeface="ＭＳ Ｐゴシック" pitchFamily="34" charset="-128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5867400" y="5804680"/>
            <a:ext cx="1295400" cy="4572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it-IT" b="1" dirty="0" err="1" smtClean="0">
                <a:solidFill>
                  <a:srgbClr val="C00000"/>
                </a:solidFill>
                <a:ea typeface="ＭＳ Ｐゴシック" pitchFamily="34" charset="-128"/>
              </a:rPr>
              <a:t>Enc</a:t>
            </a:r>
            <a:r>
              <a:rPr lang="it-IT" b="1" dirty="0" smtClean="0">
                <a:solidFill>
                  <a:srgbClr val="C00000"/>
                </a:solidFill>
                <a:ea typeface="ＭＳ Ｐゴシック" pitchFamily="34" charset="-128"/>
              </a:rPr>
              <a:t>(c=ab)</a:t>
            </a:r>
            <a:endParaRPr lang="en-US" b="1" baseline="-25000" dirty="0">
              <a:solidFill>
                <a:srgbClr val="C00000"/>
              </a:solidFill>
              <a:ea typeface="ＭＳ Ｐゴシック" pitchFamily="34" charset="-128"/>
            </a:endParaRPr>
          </a:p>
        </p:txBody>
      </p:sp>
      <p:cxnSp>
        <p:nvCxnSpPr>
          <p:cNvPr id="50" name="Straight Arrow Connector 49"/>
          <p:cNvCxnSpPr/>
          <p:nvPr/>
        </p:nvCxnSpPr>
        <p:spPr>
          <a:xfrm>
            <a:off x="5181600" y="6033280"/>
            <a:ext cx="6858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flipV="1">
            <a:off x="1676400" y="5652280"/>
            <a:ext cx="609600" cy="996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Content Placeholder 1"/>
          <p:cNvSpPr txBox="1">
            <a:spLocks/>
          </p:cNvSpPr>
          <p:nvPr/>
        </p:nvSpPr>
        <p:spPr>
          <a:xfrm>
            <a:off x="2590800" y="5652280"/>
            <a:ext cx="2209800" cy="7620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800" dirty="0" smtClean="0"/>
              <a:t>Multiplication</a:t>
            </a:r>
          </a:p>
        </p:txBody>
      </p:sp>
      <p:sp>
        <p:nvSpPr>
          <p:cNvPr id="60" name="Lightning Bolt 59"/>
          <p:cNvSpPr>
            <a:spLocks noChangeArrowheads="1"/>
          </p:cNvSpPr>
          <p:nvPr/>
        </p:nvSpPr>
        <p:spPr bwMode="auto">
          <a:xfrm rot="16426277">
            <a:off x="5465655" y="4471843"/>
            <a:ext cx="789071" cy="1308112"/>
          </a:xfrm>
          <a:prstGeom prst="lightningBolt">
            <a:avLst/>
          </a:prstGeom>
          <a:solidFill>
            <a:schemeClr val="tx1">
              <a:lumMod val="50000"/>
              <a:lumOff val="50000"/>
            </a:schemeClr>
          </a:solidFill>
          <a:ln w="9525" algn="ctr">
            <a:noFill/>
            <a:round/>
            <a:headEnd/>
            <a:tailEnd/>
          </a:ln>
        </p:spPr>
        <p:txBody>
          <a:bodyPr lIns="91430" tIns="45715" rIns="91430" bIns="45715"/>
          <a:lstStyle/>
          <a:p>
            <a:pPr algn="l" defTabSz="914400">
              <a:spcBef>
                <a:spcPct val="0"/>
              </a:spcBef>
            </a:pPr>
            <a:endParaRPr lang="en-US" sz="180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61" name="Picture 2" descr="devil icon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6999" y="4116796"/>
            <a:ext cx="1195177" cy="1195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23931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6" grpId="0" animBg="1"/>
      <p:bldP spid="48" grpId="0" animBg="1"/>
      <p:bldP spid="49" grpId="0" animBg="1"/>
      <p:bldP spid="59" grpId="0"/>
      <p:bldP spid="60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3"/>
          <p:cNvSpPr txBox="1"/>
          <p:nvPr/>
        </p:nvSpPr>
        <p:spPr>
          <a:xfrm>
            <a:off x="304800" y="76200"/>
            <a:ext cx="8839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7F7F7F"/>
                </a:solidFill>
                <a:latin typeface="Arial Rounded MT Bold"/>
                <a:cs typeface="Arial Rounded MT Bold"/>
              </a:rPr>
              <a:t>Important countermeasure</a:t>
            </a:r>
            <a:endParaRPr lang="en-US" sz="4800" dirty="0">
              <a:solidFill>
                <a:srgbClr val="7F7F7F"/>
              </a:solidFill>
              <a:latin typeface="Arial Rounded MT Bold"/>
              <a:cs typeface="Arial Rounded MT Bold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6492875"/>
            <a:ext cx="838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chemeClr val="tx1">
                    <a:lumMod val="50000"/>
                    <a:lumOff val="50000"/>
                  </a:schemeClr>
                </a:solidFill>
                <a:latin typeface="Arial Rounded MT Bold" pitchFamily="34" charset="0"/>
              </a:defRPr>
            </a:lvl1pPr>
          </a:lstStyle>
          <a:p>
            <a:fld id="{36DA8278-8F4F-44C3-A7E1-BA3F58CF8BC2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36" name="Content Placeholder 1"/>
          <p:cNvSpPr txBox="1">
            <a:spLocks/>
          </p:cNvSpPr>
          <p:nvPr/>
        </p:nvSpPr>
        <p:spPr>
          <a:xfrm>
            <a:off x="304800" y="914400"/>
            <a:ext cx="8610600" cy="22860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b="1" dirty="0" smtClean="0"/>
              <a:t>Masking</a:t>
            </a:r>
            <a:r>
              <a:rPr lang="en-US" dirty="0" smtClean="0"/>
              <a:t>: Protect all intermediate values of computation with randomized encoding </a:t>
            </a:r>
            <a:r>
              <a:rPr lang="en-US" b="1" dirty="0" err="1" smtClean="0">
                <a:solidFill>
                  <a:srgbClr val="FF0000"/>
                </a:solidFill>
              </a:rPr>
              <a:t>Enc</a:t>
            </a:r>
            <a:endParaRPr lang="en-US" b="1" dirty="0" smtClean="0">
              <a:solidFill>
                <a:srgbClr val="FF0000"/>
              </a:solidFill>
            </a:endParaRPr>
          </a:p>
          <a:p>
            <a:pPr>
              <a:defRPr/>
            </a:pPr>
            <a:endParaRPr lang="en-US" dirty="0" smtClean="0"/>
          </a:p>
          <a:p>
            <a:pPr marL="0" indent="0">
              <a:buFont typeface="Arial" pitchFamily="34" charset="0"/>
              <a:buNone/>
              <a:defRPr/>
            </a:pPr>
            <a:endParaRPr lang="en-US" dirty="0" smtClean="0"/>
          </a:p>
          <a:p>
            <a:pPr marL="457200" lvl="1" indent="0">
              <a:buNone/>
              <a:defRPr/>
            </a:pPr>
            <a:endParaRPr lang="en-US" dirty="0" smtClean="0"/>
          </a:p>
        </p:txBody>
      </p:sp>
      <p:sp>
        <p:nvSpPr>
          <p:cNvPr id="77" name="Content Placeholder 1"/>
          <p:cNvSpPr txBox="1">
            <a:spLocks/>
          </p:cNvSpPr>
          <p:nvPr/>
        </p:nvSpPr>
        <p:spPr>
          <a:xfrm>
            <a:off x="152400" y="3124200"/>
            <a:ext cx="2514600" cy="685800"/>
          </a:xfrm>
          <a:prstGeom prst="rect">
            <a:avLst/>
          </a:prstGeom>
        </p:spPr>
        <p:txBody>
          <a:bodyPr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en-US" sz="2000" dirty="0" smtClean="0"/>
              <a:t>Description of algorithm, e.g., AES</a:t>
            </a:r>
          </a:p>
        </p:txBody>
      </p:sp>
      <p:sp>
        <p:nvSpPr>
          <p:cNvPr id="80" name="Rectangle 79"/>
          <p:cNvSpPr/>
          <p:nvPr/>
        </p:nvSpPr>
        <p:spPr>
          <a:xfrm>
            <a:off x="-8375078" y="2766597"/>
            <a:ext cx="1143000" cy="59963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it-IT" sz="2400" b="1" dirty="0" smtClean="0">
                <a:solidFill>
                  <a:srgbClr val="C00000"/>
                </a:solidFill>
                <a:ea typeface="ＭＳ Ｐゴシック" pitchFamily="34" charset="-128"/>
              </a:rPr>
              <a:t>k</a:t>
            </a:r>
            <a:endParaRPr lang="en-US" b="1" baseline="-25000" dirty="0">
              <a:solidFill>
                <a:srgbClr val="C00000"/>
              </a:solidFill>
              <a:ea typeface="ＭＳ Ｐゴシック" pitchFamily="34" charset="-128"/>
            </a:endParaRPr>
          </a:p>
        </p:txBody>
      </p:sp>
      <p:cxnSp>
        <p:nvCxnSpPr>
          <p:cNvPr id="81" name="Straight Arrow Connector 80"/>
          <p:cNvCxnSpPr/>
          <p:nvPr/>
        </p:nvCxnSpPr>
        <p:spPr>
          <a:xfrm flipH="1">
            <a:off x="-7232078" y="3067110"/>
            <a:ext cx="1600200" cy="0"/>
          </a:xfrm>
          <a:prstGeom prst="straightConnector1">
            <a:avLst/>
          </a:prstGeom>
          <a:ln w="50800">
            <a:solidFill>
              <a:schemeClr val="tx1">
                <a:lumMod val="50000"/>
                <a:lumOff val="50000"/>
              </a:schemeClr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3"/>
          <p:cNvSpPr txBox="1"/>
          <p:nvPr/>
        </p:nvSpPr>
        <p:spPr>
          <a:xfrm>
            <a:off x="-6812978" y="2667000"/>
            <a:ext cx="1181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solidFill>
                  <a:srgbClr val="C0504D"/>
                </a:solidFill>
                <a:latin typeface="Arial" pitchFamily="34" charset="0"/>
                <a:cs typeface="Arial" pitchFamily="34" charset="0"/>
              </a:rPr>
              <a:t>Enc</a:t>
            </a:r>
            <a:endParaRPr lang="en-US" sz="2800" b="1" dirty="0" smtClean="0">
              <a:solidFill>
                <a:srgbClr val="C0504D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3" name="Content Placeholder 1"/>
          <p:cNvSpPr txBox="1">
            <a:spLocks/>
          </p:cNvSpPr>
          <p:nvPr/>
        </p:nvSpPr>
        <p:spPr>
          <a:xfrm>
            <a:off x="19238" y="3810000"/>
            <a:ext cx="8610600" cy="685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3600" dirty="0" smtClean="0"/>
              <a:t>What is a good masking scheme?</a:t>
            </a:r>
          </a:p>
        </p:txBody>
      </p:sp>
      <p:grpSp>
        <p:nvGrpSpPr>
          <p:cNvPr id="109" name="Group 108"/>
          <p:cNvGrpSpPr/>
          <p:nvPr/>
        </p:nvGrpSpPr>
        <p:grpSpPr>
          <a:xfrm>
            <a:off x="2057400" y="2205037"/>
            <a:ext cx="1676400" cy="1147763"/>
            <a:chOff x="3048000" y="4153798"/>
            <a:chExt cx="2362200" cy="1147763"/>
          </a:xfrm>
        </p:grpSpPr>
        <p:sp>
          <p:nvSpPr>
            <p:cNvPr id="110" name="Right Arrow 109"/>
            <p:cNvSpPr/>
            <p:nvPr/>
          </p:nvSpPr>
          <p:spPr bwMode="auto">
            <a:xfrm>
              <a:off x="3048000" y="4379805"/>
              <a:ext cx="2362200" cy="510012"/>
            </a:xfrm>
            <a:prstGeom prst="rightArrow">
              <a:avLst>
                <a:gd name="adj1" fmla="val 42300"/>
                <a:gd name="adj2" fmla="val 50000"/>
              </a:avLst>
            </a:prstGeom>
            <a:gradFill>
              <a:gsLst>
                <a:gs pos="0">
                  <a:schemeClr val="accent1">
                    <a:tint val="50000"/>
                    <a:satMod val="300000"/>
                  </a:schemeClr>
                </a:gs>
                <a:gs pos="35000">
                  <a:schemeClr val="accent1">
                    <a:tint val="37000"/>
                    <a:satMod val="300000"/>
                  </a:schemeClr>
                </a:gs>
                <a:gs pos="100000">
                  <a:schemeClr val="accent1">
                    <a:tint val="15000"/>
                    <a:satMod val="350000"/>
                  </a:schemeClr>
                </a:gs>
              </a:gsLst>
              <a:lin ang="16200000" scaled="1"/>
            </a:gradFill>
            <a:ln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100794" tIns="50397" rIns="100794" bIns="50397" numCol="1" rtlCol="0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en-US" sz="2400" dirty="0" smtClean="0"/>
            </a:p>
          </p:txBody>
        </p:sp>
        <p:pic>
          <p:nvPicPr>
            <p:cNvPr id="111" name="Picture 21" descr="C:\Documents and Settings\Sebastian\Local Settings\Temporary Internet Files\Content.IE5\FLZVDQ11\MCj04326140000[1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733800" y="4153798"/>
              <a:ext cx="1147763" cy="11477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12" name="Group 111"/>
          <p:cNvGrpSpPr/>
          <p:nvPr/>
        </p:nvGrpSpPr>
        <p:grpSpPr>
          <a:xfrm>
            <a:off x="4020686" y="1905000"/>
            <a:ext cx="1202970" cy="1299826"/>
            <a:chOff x="5984544" y="3853761"/>
            <a:chExt cx="1202970" cy="1299826"/>
          </a:xfrm>
        </p:grpSpPr>
        <p:pic>
          <p:nvPicPr>
            <p:cNvPr id="113" name="Picture 47" descr="sim-yellow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044514" y="4049925"/>
              <a:ext cx="1143000" cy="1103662"/>
            </a:xfrm>
            <a:prstGeom prst="rect">
              <a:avLst/>
            </a:prstGeom>
            <a:noFill/>
          </p:spPr>
        </p:pic>
        <p:sp>
          <p:nvSpPr>
            <p:cNvPr id="114" name="Rectangle 4"/>
            <p:cNvSpPr txBox="1">
              <a:spLocks noChangeArrowheads="1"/>
            </p:cNvSpPr>
            <p:nvPr/>
          </p:nvSpPr>
          <p:spPr bwMode="auto">
            <a:xfrm>
              <a:off x="6477000" y="3853761"/>
              <a:ext cx="609600" cy="476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30" tIns="45715" rIns="91430" bIns="45715"/>
            <a:lstStyle/>
            <a:p>
              <a:pPr marL="342900" indent="-342900" algn="l" defTabSz="914400" eaLnBrk="0" hangingPunct="0">
                <a:spcBef>
                  <a:spcPct val="20000"/>
                </a:spcBef>
              </a:pPr>
              <a:r>
                <a:rPr lang="en-US" b="1" dirty="0" smtClean="0">
                  <a:solidFill>
                    <a:srgbClr val="FF0000"/>
                  </a:solidFill>
                  <a:latin typeface="cmmi10" pitchFamily="34" charset="0"/>
                </a:rPr>
                <a:t>K’</a:t>
              </a:r>
              <a:endParaRPr lang="en-US" b="1" dirty="0">
                <a:solidFill>
                  <a:srgbClr val="FF0000"/>
                </a:solidFill>
                <a:latin typeface="cmmi10" pitchFamily="34" charset="0"/>
              </a:endParaRPr>
            </a:p>
          </p:txBody>
        </p:sp>
        <p:sp>
          <p:nvSpPr>
            <p:cNvPr id="115" name="Rectangle 4"/>
            <p:cNvSpPr txBox="1">
              <a:spLocks noChangeArrowheads="1"/>
            </p:cNvSpPr>
            <p:nvPr/>
          </p:nvSpPr>
          <p:spPr bwMode="auto">
            <a:xfrm>
              <a:off x="5984544" y="4106813"/>
              <a:ext cx="644856" cy="476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30" tIns="45715" rIns="91430" bIns="45715"/>
            <a:lstStyle/>
            <a:p>
              <a:pPr marL="342900" indent="-342900" algn="l" defTabSz="914400" eaLnBrk="0" hangingPunct="0">
                <a:spcBef>
                  <a:spcPct val="20000"/>
                </a:spcBef>
              </a:pPr>
              <a:r>
                <a:rPr lang="en-US" b="1" dirty="0" smtClean="0">
                  <a:solidFill>
                    <a:srgbClr val="FF0000"/>
                  </a:solidFill>
                  <a:latin typeface="cmmi10" pitchFamily="34" charset="0"/>
                </a:rPr>
                <a:t>C’</a:t>
              </a:r>
              <a:endParaRPr lang="en-US" b="1" dirty="0">
                <a:solidFill>
                  <a:srgbClr val="FF0000"/>
                </a:solidFill>
                <a:latin typeface="cmmi10" pitchFamily="34" charset="0"/>
              </a:endParaRPr>
            </a:p>
          </p:txBody>
        </p:sp>
      </p:grpSp>
      <p:grpSp>
        <p:nvGrpSpPr>
          <p:cNvPr id="116" name="Group 115"/>
          <p:cNvGrpSpPr/>
          <p:nvPr/>
        </p:nvGrpSpPr>
        <p:grpSpPr>
          <a:xfrm>
            <a:off x="890587" y="1981200"/>
            <a:ext cx="971551" cy="1134007"/>
            <a:chOff x="890587" y="3929961"/>
            <a:chExt cx="971551" cy="1134007"/>
          </a:xfrm>
        </p:grpSpPr>
        <p:sp>
          <p:nvSpPr>
            <p:cNvPr id="117" name="Rectangle 4"/>
            <p:cNvSpPr txBox="1">
              <a:spLocks noChangeArrowheads="1"/>
            </p:cNvSpPr>
            <p:nvPr/>
          </p:nvSpPr>
          <p:spPr bwMode="auto">
            <a:xfrm>
              <a:off x="890587" y="4158561"/>
              <a:ext cx="481013" cy="476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30" tIns="45715" rIns="91430" bIns="45715"/>
            <a:lstStyle/>
            <a:p>
              <a:pPr marL="342900" indent="-342900" algn="l" defTabSz="914400" eaLnBrk="0" hangingPunct="0">
                <a:spcBef>
                  <a:spcPct val="20000"/>
                </a:spcBef>
              </a:pPr>
              <a:r>
                <a:rPr lang="en-US" b="1" dirty="0" smtClean="0">
                  <a:solidFill>
                    <a:srgbClr val="FF0000"/>
                  </a:solidFill>
                  <a:latin typeface="cmmi10" pitchFamily="34" charset="0"/>
                </a:rPr>
                <a:t>C</a:t>
              </a:r>
              <a:endParaRPr lang="en-US" b="1" dirty="0">
                <a:solidFill>
                  <a:srgbClr val="FF0000"/>
                </a:solidFill>
                <a:latin typeface="cmmi10" pitchFamily="34" charset="0"/>
              </a:endParaRPr>
            </a:p>
          </p:txBody>
        </p:sp>
        <p:pic>
          <p:nvPicPr>
            <p:cNvPr id="118" name="Picture 45" descr="sim-green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990600" y="4253811"/>
              <a:ext cx="838200" cy="810157"/>
            </a:xfrm>
            <a:prstGeom prst="rect">
              <a:avLst/>
            </a:prstGeom>
            <a:noFill/>
          </p:spPr>
        </p:pic>
        <p:sp>
          <p:nvSpPr>
            <p:cNvPr id="119" name="Rectangle 4"/>
            <p:cNvSpPr txBox="1">
              <a:spLocks noChangeArrowheads="1"/>
            </p:cNvSpPr>
            <p:nvPr/>
          </p:nvSpPr>
          <p:spPr bwMode="auto">
            <a:xfrm>
              <a:off x="1308100" y="3929961"/>
              <a:ext cx="554038" cy="476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30" tIns="45715" rIns="91430" bIns="45715"/>
            <a:lstStyle/>
            <a:p>
              <a:pPr marL="342900" indent="-342900" algn="l" defTabSz="914400" eaLnBrk="0" hangingPunct="0">
                <a:spcBef>
                  <a:spcPct val="20000"/>
                </a:spcBef>
              </a:pPr>
              <a:r>
                <a:rPr lang="en-US" b="1" dirty="0" smtClean="0">
                  <a:solidFill>
                    <a:srgbClr val="FF0000"/>
                  </a:solidFill>
                  <a:latin typeface="cmmi10" pitchFamily="34" charset="0"/>
                </a:rPr>
                <a:t>K</a:t>
              </a:r>
              <a:endParaRPr lang="en-US" b="1" dirty="0">
                <a:solidFill>
                  <a:srgbClr val="FF0000"/>
                </a:solidFill>
                <a:latin typeface="cmmi10" pitchFamily="34" charset="0"/>
              </a:endParaRPr>
            </a:p>
          </p:txBody>
        </p:sp>
      </p:grpSp>
      <p:sp>
        <p:nvSpPr>
          <p:cNvPr id="120" name="Content Placeholder 1"/>
          <p:cNvSpPr txBox="1">
            <a:spLocks/>
          </p:cNvSpPr>
          <p:nvPr/>
        </p:nvSpPr>
        <p:spPr>
          <a:xfrm>
            <a:off x="3429000" y="3200400"/>
            <a:ext cx="2514600" cy="685800"/>
          </a:xfrm>
          <a:prstGeom prst="rect">
            <a:avLst/>
          </a:prstGeom>
        </p:spPr>
        <p:txBody>
          <a:bodyPr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en-US" sz="2000" dirty="0" smtClean="0"/>
              <a:t>Computes AES on </a:t>
            </a:r>
            <a:r>
              <a:rPr lang="en-US" sz="2000" b="1" dirty="0" smtClean="0">
                <a:solidFill>
                  <a:schemeClr val="accent1"/>
                </a:solidFill>
              </a:rPr>
              <a:t>encoded</a:t>
            </a:r>
            <a:r>
              <a:rPr lang="en-US" sz="2000" dirty="0" smtClean="0"/>
              <a:t> values</a:t>
            </a:r>
          </a:p>
        </p:txBody>
      </p:sp>
      <p:sp>
        <p:nvSpPr>
          <p:cNvPr id="121" name="Lightning Bolt 120"/>
          <p:cNvSpPr>
            <a:spLocks noChangeArrowheads="1"/>
          </p:cNvSpPr>
          <p:nvPr/>
        </p:nvSpPr>
        <p:spPr bwMode="auto">
          <a:xfrm rot="18217811">
            <a:off x="5837524" y="2209074"/>
            <a:ext cx="757445" cy="1066255"/>
          </a:xfrm>
          <a:prstGeom prst="lightningBolt">
            <a:avLst/>
          </a:prstGeom>
          <a:solidFill>
            <a:schemeClr val="tx1">
              <a:lumMod val="50000"/>
              <a:lumOff val="50000"/>
            </a:schemeClr>
          </a:solidFill>
          <a:ln w="9525" algn="ctr">
            <a:noFill/>
            <a:round/>
            <a:headEnd/>
            <a:tailEnd/>
          </a:ln>
        </p:spPr>
        <p:txBody>
          <a:bodyPr lIns="91430" tIns="45715" rIns="91430" bIns="45715"/>
          <a:lstStyle/>
          <a:p>
            <a:pPr algn="l" defTabSz="914400">
              <a:spcBef>
                <a:spcPct val="0"/>
              </a:spcBef>
            </a:pPr>
            <a:endParaRPr lang="en-US" sz="180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122" name="Picture 2" descr="devil icon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2057400"/>
            <a:ext cx="1195177" cy="1195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4" name="Group 123"/>
          <p:cNvGrpSpPr/>
          <p:nvPr/>
        </p:nvGrpSpPr>
        <p:grpSpPr>
          <a:xfrm>
            <a:off x="61666" y="4705995"/>
            <a:ext cx="1346750" cy="1295400"/>
            <a:chOff x="-228600" y="2057400"/>
            <a:chExt cx="1791478" cy="2031230"/>
          </a:xfrm>
        </p:grpSpPr>
        <p:pic>
          <p:nvPicPr>
            <p:cNvPr id="125" name="Picture 124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0" y="2057400"/>
              <a:ext cx="867448" cy="1752600"/>
            </a:xfrm>
            <a:prstGeom prst="rect">
              <a:avLst/>
            </a:prstGeom>
          </p:spPr>
        </p:pic>
        <p:sp>
          <p:nvSpPr>
            <p:cNvPr id="126" name="Rectangle 125"/>
            <p:cNvSpPr/>
            <p:nvPr/>
          </p:nvSpPr>
          <p:spPr>
            <a:xfrm>
              <a:off x="-228600" y="2743200"/>
              <a:ext cx="1791478" cy="13454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7" name="Content Placeholder 1"/>
          <p:cNvSpPr txBox="1">
            <a:spLocks/>
          </p:cNvSpPr>
          <p:nvPr/>
        </p:nvSpPr>
        <p:spPr>
          <a:xfrm>
            <a:off x="1027416" y="4572000"/>
            <a:ext cx="8610600" cy="7620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dirty="0" smtClean="0"/>
              <a:t>Robust encoding function</a:t>
            </a:r>
          </a:p>
        </p:txBody>
      </p:sp>
      <p:grpSp>
        <p:nvGrpSpPr>
          <p:cNvPr id="128" name="Group 127"/>
          <p:cNvGrpSpPr/>
          <p:nvPr/>
        </p:nvGrpSpPr>
        <p:grpSpPr>
          <a:xfrm>
            <a:off x="57792" y="5391795"/>
            <a:ext cx="1346750" cy="1295400"/>
            <a:chOff x="-228600" y="2057400"/>
            <a:chExt cx="1791478" cy="2031230"/>
          </a:xfrm>
        </p:grpSpPr>
        <p:pic>
          <p:nvPicPr>
            <p:cNvPr id="129" name="Picture 12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0" y="2057400"/>
              <a:ext cx="867448" cy="1752600"/>
            </a:xfrm>
            <a:prstGeom prst="rect">
              <a:avLst/>
            </a:prstGeom>
          </p:spPr>
        </p:pic>
        <p:sp>
          <p:nvSpPr>
            <p:cNvPr id="130" name="Rectangle 129"/>
            <p:cNvSpPr/>
            <p:nvPr/>
          </p:nvSpPr>
          <p:spPr>
            <a:xfrm>
              <a:off x="-228600" y="2743200"/>
              <a:ext cx="1791478" cy="13454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1" name="Content Placeholder 1"/>
          <p:cNvSpPr txBox="1">
            <a:spLocks/>
          </p:cNvSpPr>
          <p:nvPr/>
        </p:nvSpPr>
        <p:spPr>
          <a:xfrm>
            <a:off x="1023542" y="5257800"/>
            <a:ext cx="8610600" cy="7620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dirty="0" smtClean="0"/>
              <a:t>Secure method to compute with encodings</a:t>
            </a:r>
          </a:p>
        </p:txBody>
      </p:sp>
      <p:grpSp>
        <p:nvGrpSpPr>
          <p:cNvPr id="132" name="Group 131"/>
          <p:cNvGrpSpPr/>
          <p:nvPr/>
        </p:nvGrpSpPr>
        <p:grpSpPr>
          <a:xfrm>
            <a:off x="76200" y="6077595"/>
            <a:ext cx="1346750" cy="1295400"/>
            <a:chOff x="-228600" y="2057400"/>
            <a:chExt cx="1791478" cy="2031230"/>
          </a:xfrm>
        </p:grpSpPr>
        <p:pic>
          <p:nvPicPr>
            <p:cNvPr id="133" name="Picture 132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0" y="2057400"/>
              <a:ext cx="867448" cy="1752600"/>
            </a:xfrm>
            <a:prstGeom prst="rect">
              <a:avLst/>
            </a:prstGeom>
          </p:spPr>
        </p:pic>
        <p:sp>
          <p:nvSpPr>
            <p:cNvPr id="134" name="Rectangle 133"/>
            <p:cNvSpPr/>
            <p:nvPr/>
          </p:nvSpPr>
          <p:spPr>
            <a:xfrm>
              <a:off x="-228600" y="2743200"/>
              <a:ext cx="1791478" cy="13454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5" name="Content Placeholder 1"/>
          <p:cNvSpPr txBox="1">
            <a:spLocks/>
          </p:cNvSpPr>
          <p:nvPr/>
        </p:nvSpPr>
        <p:spPr>
          <a:xfrm>
            <a:off x="1041950" y="5943600"/>
            <a:ext cx="8610600" cy="7620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dirty="0" smtClean="0"/>
              <a:t>Efficient</a:t>
            </a:r>
          </a:p>
        </p:txBody>
      </p:sp>
      <p:sp>
        <p:nvSpPr>
          <p:cNvPr id="38" name="Content Placeholder 1"/>
          <p:cNvSpPr txBox="1">
            <a:spLocks/>
          </p:cNvSpPr>
          <p:nvPr/>
        </p:nvSpPr>
        <p:spPr>
          <a:xfrm>
            <a:off x="6096000" y="3200400"/>
            <a:ext cx="2971800" cy="685800"/>
          </a:xfrm>
          <a:prstGeom prst="rect">
            <a:avLst/>
          </a:prstGeom>
        </p:spPr>
        <p:txBody>
          <a:bodyPr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en-US" sz="2000" dirty="0" smtClean="0"/>
              <a:t>Harder to exploit leakage from protected algorithm</a:t>
            </a:r>
          </a:p>
        </p:txBody>
      </p:sp>
    </p:spTree>
    <p:extLst>
      <p:ext uri="{BB962C8B-B14F-4D97-AF65-F5344CB8AC3E}">
        <p14:creationId xmlns:p14="http://schemas.microsoft.com/office/powerpoint/2010/main" val="4836522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/>
      <p:bldP spid="121" grpId="0" animBg="1"/>
      <p:bldP spid="127" grpId="0"/>
      <p:bldP spid="131" grpId="0"/>
      <p:bldP spid="13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3"/>
          <p:cNvSpPr txBox="1"/>
          <p:nvPr/>
        </p:nvSpPr>
        <p:spPr>
          <a:xfrm>
            <a:off x="304800" y="76200"/>
            <a:ext cx="8839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rgbClr val="7F7F7F"/>
                </a:solidFill>
                <a:latin typeface="Arial Rounded MT Bold"/>
                <a:cs typeface="Arial Rounded MT Bold"/>
              </a:rPr>
              <a:t>2</a:t>
            </a:r>
            <a:r>
              <a:rPr lang="en-US" sz="4800" dirty="0" smtClean="0">
                <a:solidFill>
                  <a:srgbClr val="7F7F7F"/>
                </a:solidFill>
                <a:latin typeface="Arial Rounded MT Bold"/>
                <a:cs typeface="Arial Rounded MT Bold"/>
              </a:rPr>
              <a:t>. Ingredient: Operations</a:t>
            </a:r>
            <a:endParaRPr lang="en-US" sz="4800" dirty="0">
              <a:solidFill>
                <a:srgbClr val="7F7F7F"/>
              </a:solidFill>
              <a:latin typeface="Arial Rounded MT Bold"/>
              <a:cs typeface="Arial Rounded MT Bold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6492875"/>
            <a:ext cx="838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chemeClr val="tx1">
                    <a:lumMod val="50000"/>
                    <a:lumOff val="50000"/>
                  </a:schemeClr>
                </a:solidFill>
                <a:latin typeface="Arial Rounded MT Bold" pitchFamily="34" charset="0"/>
              </a:defRPr>
            </a:lvl1pPr>
          </a:lstStyle>
          <a:p>
            <a:fld id="{36DA8278-8F4F-44C3-A7E1-BA3F58CF8BC2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533400" y="1533965"/>
            <a:ext cx="1143000" cy="59963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it-IT" sz="2000" b="1" dirty="0" smtClean="0">
                <a:solidFill>
                  <a:srgbClr val="C00000"/>
                </a:solidFill>
                <a:ea typeface="ＭＳ Ｐゴシック" pitchFamily="34" charset="-128"/>
              </a:rPr>
              <a:t>A=</a:t>
            </a:r>
            <a:r>
              <a:rPr lang="it-IT" sz="2000" b="1" dirty="0" err="1" smtClean="0">
                <a:solidFill>
                  <a:srgbClr val="C00000"/>
                </a:solidFill>
                <a:ea typeface="ＭＳ Ｐゴシック" pitchFamily="34" charset="-128"/>
              </a:rPr>
              <a:t>Enc</a:t>
            </a:r>
            <a:r>
              <a:rPr lang="it-IT" sz="2000" b="1" dirty="0" smtClean="0">
                <a:solidFill>
                  <a:srgbClr val="C00000"/>
                </a:solidFill>
                <a:ea typeface="ＭＳ Ｐゴシック" pitchFamily="34" charset="-128"/>
              </a:rPr>
              <a:t>(a)</a:t>
            </a:r>
            <a:endParaRPr lang="en-US" sz="2000" b="1" baseline="-25000" dirty="0">
              <a:solidFill>
                <a:srgbClr val="C00000"/>
              </a:solidFill>
              <a:ea typeface="ＭＳ Ｐゴシック" pitchFamily="34" charset="-128"/>
            </a:endParaRPr>
          </a:p>
        </p:txBody>
      </p:sp>
      <p:sp>
        <p:nvSpPr>
          <p:cNvPr id="49" name="Content Placeholder 1"/>
          <p:cNvSpPr txBox="1">
            <a:spLocks/>
          </p:cNvSpPr>
          <p:nvPr/>
        </p:nvSpPr>
        <p:spPr>
          <a:xfrm>
            <a:off x="304800" y="801390"/>
            <a:ext cx="8610600" cy="685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dirty="0" smtClean="0"/>
              <a:t>Design masked operations that compute with </a:t>
            </a:r>
            <a:r>
              <a:rPr lang="en-US" b="1" dirty="0" err="1" smtClean="0">
                <a:solidFill>
                  <a:srgbClr val="FF0000"/>
                </a:solidFill>
              </a:rPr>
              <a:t>Enc</a:t>
            </a:r>
            <a:endParaRPr lang="en-US" b="1" dirty="0" smtClean="0">
              <a:solidFill>
                <a:srgbClr val="FF0000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2286000" y="1447800"/>
            <a:ext cx="4343400" cy="185867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3" name="Straight Arrow Connector 62"/>
          <p:cNvCxnSpPr/>
          <p:nvPr/>
        </p:nvCxnSpPr>
        <p:spPr>
          <a:xfrm flipV="1">
            <a:off x="1676400" y="2819400"/>
            <a:ext cx="609600" cy="996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ectangle 66"/>
          <p:cNvSpPr/>
          <p:nvPr/>
        </p:nvSpPr>
        <p:spPr>
          <a:xfrm>
            <a:off x="533400" y="2524565"/>
            <a:ext cx="1143000" cy="59963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it-IT" sz="2000" b="1" dirty="0" smtClean="0">
                <a:solidFill>
                  <a:srgbClr val="C00000"/>
                </a:solidFill>
                <a:ea typeface="ＭＳ Ｐゴシック" pitchFamily="34" charset="-128"/>
              </a:rPr>
              <a:t>B=</a:t>
            </a:r>
            <a:r>
              <a:rPr lang="it-IT" sz="2000" b="1" dirty="0" err="1" smtClean="0">
                <a:solidFill>
                  <a:srgbClr val="C00000"/>
                </a:solidFill>
                <a:ea typeface="ＭＳ Ｐゴシック" pitchFamily="34" charset="-128"/>
              </a:rPr>
              <a:t>Enc</a:t>
            </a:r>
            <a:r>
              <a:rPr lang="it-IT" sz="2000" b="1" dirty="0" smtClean="0">
                <a:solidFill>
                  <a:srgbClr val="C00000"/>
                </a:solidFill>
                <a:ea typeface="ＭＳ Ｐゴシック" pitchFamily="34" charset="-128"/>
              </a:rPr>
              <a:t>(b)</a:t>
            </a:r>
            <a:endParaRPr lang="en-US" sz="2000" b="1" baseline="-25000" dirty="0">
              <a:solidFill>
                <a:srgbClr val="C00000"/>
              </a:solidFill>
              <a:ea typeface="ＭＳ Ｐゴシック" pitchFamily="34" charset="-128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7315200" y="1981200"/>
            <a:ext cx="1600200" cy="59963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it-IT" sz="2400" b="1" dirty="0" err="1" smtClean="0">
                <a:solidFill>
                  <a:srgbClr val="C00000"/>
                </a:solidFill>
                <a:ea typeface="ＭＳ Ｐゴシック" pitchFamily="34" charset="-128"/>
              </a:rPr>
              <a:t>Enc</a:t>
            </a:r>
            <a:r>
              <a:rPr lang="it-IT" sz="2400" b="1" dirty="0" smtClean="0">
                <a:solidFill>
                  <a:srgbClr val="C00000"/>
                </a:solidFill>
                <a:ea typeface="ＭＳ Ｐゴシック" pitchFamily="34" charset="-128"/>
              </a:rPr>
              <a:t>(c=ab)</a:t>
            </a:r>
            <a:endParaRPr lang="en-US" sz="2400" b="1" baseline="-25000" dirty="0">
              <a:solidFill>
                <a:srgbClr val="C00000"/>
              </a:solidFill>
              <a:ea typeface="ＭＳ Ｐゴシック" pitchFamily="34" charset="-128"/>
            </a:endParaRPr>
          </a:p>
        </p:txBody>
      </p:sp>
      <p:cxnSp>
        <p:nvCxnSpPr>
          <p:cNvPr id="70" name="Straight Arrow Connector 69"/>
          <p:cNvCxnSpPr/>
          <p:nvPr/>
        </p:nvCxnSpPr>
        <p:spPr>
          <a:xfrm>
            <a:off x="6629400" y="2286000"/>
            <a:ext cx="6858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Rectangle 70"/>
          <p:cNvSpPr/>
          <p:nvPr/>
        </p:nvSpPr>
        <p:spPr>
          <a:xfrm>
            <a:off x="2514600" y="1600200"/>
            <a:ext cx="1143000" cy="52343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it-IT" sz="2000" b="1" dirty="0">
                <a:solidFill>
                  <a:srgbClr val="C00000"/>
                </a:solidFill>
                <a:ea typeface="ＭＳ Ｐゴシック" pitchFamily="34" charset="-128"/>
              </a:rPr>
              <a:t>a</a:t>
            </a:r>
            <a:r>
              <a:rPr lang="it-IT" sz="2000" b="1" dirty="0" smtClean="0">
                <a:solidFill>
                  <a:srgbClr val="C00000"/>
                </a:solidFill>
                <a:ea typeface="ＭＳ Ｐゴシック" pitchFamily="34" charset="-128"/>
              </a:rPr>
              <a:t>=</a:t>
            </a:r>
            <a:r>
              <a:rPr lang="it-IT" sz="2000" b="1" dirty="0" err="1" smtClean="0">
                <a:solidFill>
                  <a:srgbClr val="C00000"/>
                </a:solidFill>
                <a:ea typeface="ＭＳ Ｐゴシック" pitchFamily="34" charset="-128"/>
              </a:rPr>
              <a:t>Dec</a:t>
            </a:r>
            <a:r>
              <a:rPr lang="it-IT" sz="2000" b="1" dirty="0" smtClean="0">
                <a:solidFill>
                  <a:srgbClr val="C00000"/>
                </a:solidFill>
                <a:ea typeface="ＭＳ Ｐゴシック" pitchFamily="34" charset="-128"/>
              </a:rPr>
              <a:t>(A)</a:t>
            </a:r>
            <a:endParaRPr lang="en-US" sz="2000" b="1" baseline="-25000" dirty="0">
              <a:solidFill>
                <a:srgbClr val="C00000"/>
              </a:solidFill>
              <a:ea typeface="ＭＳ Ｐゴシック" pitchFamily="34" charset="-128"/>
            </a:endParaRPr>
          </a:p>
        </p:txBody>
      </p:sp>
      <p:cxnSp>
        <p:nvCxnSpPr>
          <p:cNvPr id="73" name="Straight Arrow Connector 72"/>
          <p:cNvCxnSpPr/>
          <p:nvPr/>
        </p:nvCxnSpPr>
        <p:spPr>
          <a:xfrm flipV="1">
            <a:off x="1676400" y="1828800"/>
            <a:ext cx="609600" cy="996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Rectangle 73"/>
          <p:cNvSpPr/>
          <p:nvPr/>
        </p:nvSpPr>
        <p:spPr>
          <a:xfrm>
            <a:off x="2514600" y="2438400"/>
            <a:ext cx="1143000" cy="52343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it-IT" sz="2000" b="1" dirty="0" smtClean="0">
                <a:solidFill>
                  <a:srgbClr val="C00000"/>
                </a:solidFill>
                <a:ea typeface="ＭＳ Ｐゴシック" pitchFamily="34" charset="-128"/>
              </a:rPr>
              <a:t>b=</a:t>
            </a:r>
            <a:r>
              <a:rPr lang="it-IT" sz="2000" b="1" dirty="0" err="1" smtClean="0">
                <a:solidFill>
                  <a:srgbClr val="C00000"/>
                </a:solidFill>
                <a:ea typeface="ＭＳ Ｐゴシック" pitchFamily="34" charset="-128"/>
              </a:rPr>
              <a:t>Dec</a:t>
            </a:r>
            <a:r>
              <a:rPr lang="it-IT" sz="2000" b="1" dirty="0" smtClean="0">
                <a:solidFill>
                  <a:srgbClr val="C00000"/>
                </a:solidFill>
                <a:ea typeface="ＭＳ Ｐゴシック" pitchFamily="34" charset="-128"/>
              </a:rPr>
              <a:t>(B)</a:t>
            </a:r>
            <a:endParaRPr lang="en-US" sz="2000" b="1" baseline="-25000" dirty="0">
              <a:solidFill>
                <a:srgbClr val="C00000"/>
              </a:solidFill>
              <a:ea typeface="ＭＳ Ｐゴシック" pitchFamily="34" charset="-128"/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4114800" y="2057400"/>
            <a:ext cx="762000" cy="44723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it-IT" sz="2000" b="1" dirty="0" smtClean="0">
                <a:solidFill>
                  <a:srgbClr val="C00000"/>
                </a:solidFill>
                <a:ea typeface="ＭＳ Ｐゴシック" pitchFamily="34" charset="-128"/>
              </a:rPr>
              <a:t>c=ab</a:t>
            </a:r>
            <a:endParaRPr lang="en-US" sz="2000" b="1" baseline="-25000" dirty="0">
              <a:solidFill>
                <a:srgbClr val="C00000"/>
              </a:solidFill>
              <a:ea typeface="ＭＳ Ｐゴシック" pitchFamily="34" charset="-128"/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5257800" y="2057400"/>
            <a:ext cx="1143000" cy="52343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it-IT" sz="2000" b="1" dirty="0">
                <a:solidFill>
                  <a:srgbClr val="C00000"/>
                </a:solidFill>
                <a:ea typeface="ＭＳ Ｐゴシック" pitchFamily="34" charset="-128"/>
              </a:rPr>
              <a:t>C</a:t>
            </a:r>
            <a:r>
              <a:rPr lang="it-IT" sz="2000" b="1" dirty="0" smtClean="0">
                <a:solidFill>
                  <a:srgbClr val="C00000"/>
                </a:solidFill>
                <a:ea typeface="ＭＳ Ｐゴシック" pitchFamily="34" charset="-128"/>
              </a:rPr>
              <a:t>=</a:t>
            </a:r>
            <a:r>
              <a:rPr lang="it-IT" sz="2000" b="1" dirty="0" err="1" smtClean="0">
                <a:solidFill>
                  <a:srgbClr val="C00000"/>
                </a:solidFill>
                <a:ea typeface="ＭＳ Ｐゴシック" pitchFamily="34" charset="-128"/>
              </a:rPr>
              <a:t>Enc</a:t>
            </a:r>
            <a:r>
              <a:rPr lang="it-IT" sz="2000" b="1" dirty="0" smtClean="0">
                <a:solidFill>
                  <a:srgbClr val="C00000"/>
                </a:solidFill>
                <a:ea typeface="ＭＳ Ｐゴシック" pitchFamily="34" charset="-128"/>
              </a:rPr>
              <a:t>(c)</a:t>
            </a:r>
            <a:endParaRPr lang="en-US" sz="2000" b="1" baseline="-25000" dirty="0">
              <a:solidFill>
                <a:srgbClr val="C00000"/>
              </a:solidFill>
              <a:ea typeface="ＭＳ Ｐゴシック" pitchFamily="34" charset="-128"/>
            </a:endParaRPr>
          </a:p>
        </p:txBody>
      </p:sp>
      <p:cxnSp>
        <p:nvCxnSpPr>
          <p:cNvPr id="77" name="Straight Arrow Connector 76"/>
          <p:cNvCxnSpPr/>
          <p:nvPr/>
        </p:nvCxnSpPr>
        <p:spPr>
          <a:xfrm>
            <a:off x="3657600" y="1838766"/>
            <a:ext cx="533400" cy="21863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>
          <a:xfrm flipV="1">
            <a:off x="3657600" y="2514600"/>
            <a:ext cx="533400" cy="16236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>
            <a:endCxn id="76" idx="1"/>
          </p:cNvCxnSpPr>
          <p:nvPr/>
        </p:nvCxnSpPr>
        <p:spPr>
          <a:xfrm>
            <a:off x="4876800" y="2295966"/>
            <a:ext cx="381000" cy="2315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Content Placeholder 1"/>
          <p:cNvSpPr txBox="1">
            <a:spLocks/>
          </p:cNvSpPr>
          <p:nvPr/>
        </p:nvSpPr>
        <p:spPr>
          <a:xfrm>
            <a:off x="381000" y="3352800"/>
            <a:ext cx="8610600" cy="685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dirty="0" smtClean="0"/>
              <a:t>Secure masked computation: </a:t>
            </a:r>
            <a:r>
              <a:rPr lang="en-US" b="1" dirty="0" smtClean="0">
                <a:solidFill>
                  <a:srgbClr val="FF0000"/>
                </a:solidFill>
              </a:rPr>
              <a:t>t</a:t>
            </a:r>
            <a:r>
              <a:rPr lang="en-US" dirty="0" smtClean="0"/>
              <a:t>-probing model</a:t>
            </a:r>
          </a:p>
        </p:txBody>
      </p:sp>
      <p:sp>
        <p:nvSpPr>
          <p:cNvPr id="81" name="Rounded Rectangular Callout 80"/>
          <p:cNvSpPr/>
          <p:nvPr/>
        </p:nvSpPr>
        <p:spPr bwMode="auto">
          <a:xfrm>
            <a:off x="-3810000" y="762000"/>
            <a:ext cx="3460269" cy="838200"/>
          </a:xfrm>
          <a:prstGeom prst="wedgeRoundRectCallout">
            <a:avLst>
              <a:gd name="adj1" fmla="val 3145"/>
              <a:gd name="adj2" fmla="val 161180"/>
              <a:gd name="adj3" fmla="val 16667"/>
            </a:avLst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63500">
              <a:srgbClr val="82B450">
                <a:alpha val="40000"/>
              </a:srgb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100794" tIns="50397" rIns="100794" bIns="50397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is unprotected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2" name="Content Placeholder 1"/>
          <p:cNvSpPr txBox="1">
            <a:spLocks/>
          </p:cNvSpPr>
          <p:nvPr/>
        </p:nvSpPr>
        <p:spPr>
          <a:xfrm>
            <a:off x="-152400" y="5257800"/>
            <a:ext cx="2514600" cy="685800"/>
          </a:xfrm>
          <a:prstGeom prst="rect">
            <a:avLst/>
          </a:prstGeom>
        </p:spPr>
        <p:txBody>
          <a:bodyPr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en-US" sz="2000" dirty="0" smtClean="0"/>
              <a:t>Description of algorithm, e.g., AES</a:t>
            </a:r>
          </a:p>
        </p:txBody>
      </p:sp>
      <p:grpSp>
        <p:nvGrpSpPr>
          <p:cNvPr id="83" name="Group 82"/>
          <p:cNvGrpSpPr/>
          <p:nvPr/>
        </p:nvGrpSpPr>
        <p:grpSpPr>
          <a:xfrm>
            <a:off x="1752600" y="4338637"/>
            <a:ext cx="1447800" cy="1147763"/>
            <a:chOff x="3048000" y="4153798"/>
            <a:chExt cx="2362200" cy="1147763"/>
          </a:xfrm>
        </p:grpSpPr>
        <p:sp>
          <p:nvSpPr>
            <p:cNvPr id="84" name="Right Arrow 83"/>
            <p:cNvSpPr/>
            <p:nvPr/>
          </p:nvSpPr>
          <p:spPr bwMode="auto">
            <a:xfrm>
              <a:off x="3048000" y="4379805"/>
              <a:ext cx="2362200" cy="510012"/>
            </a:xfrm>
            <a:prstGeom prst="rightArrow">
              <a:avLst>
                <a:gd name="adj1" fmla="val 42300"/>
                <a:gd name="adj2" fmla="val 50000"/>
              </a:avLst>
            </a:prstGeom>
            <a:gradFill>
              <a:gsLst>
                <a:gs pos="0">
                  <a:schemeClr val="accent1">
                    <a:tint val="50000"/>
                    <a:satMod val="300000"/>
                  </a:schemeClr>
                </a:gs>
                <a:gs pos="35000">
                  <a:schemeClr val="accent1">
                    <a:tint val="37000"/>
                    <a:satMod val="300000"/>
                  </a:schemeClr>
                </a:gs>
                <a:gs pos="100000">
                  <a:schemeClr val="accent1">
                    <a:tint val="15000"/>
                    <a:satMod val="350000"/>
                  </a:schemeClr>
                </a:gs>
              </a:gsLst>
              <a:lin ang="16200000" scaled="1"/>
            </a:gradFill>
            <a:ln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100794" tIns="50397" rIns="100794" bIns="50397" numCol="1" rtlCol="0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en-US" sz="2400" dirty="0" smtClean="0"/>
            </a:p>
          </p:txBody>
        </p:sp>
        <p:pic>
          <p:nvPicPr>
            <p:cNvPr id="85" name="Picture 21" descr="C:\Documents and Settings\Sebastian\Local Settings\Temporary Internet Files\Content.IE5\FLZVDQ11\MCj04326140000[1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733800" y="4153798"/>
              <a:ext cx="1147763" cy="11477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90" name="Group 89"/>
          <p:cNvGrpSpPr/>
          <p:nvPr/>
        </p:nvGrpSpPr>
        <p:grpSpPr>
          <a:xfrm>
            <a:off x="585787" y="4114800"/>
            <a:ext cx="971551" cy="1134007"/>
            <a:chOff x="890587" y="3929961"/>
            <a:chExt cx="971551" cy="1134007"/>
          </a:xfrm>
        </p:grpSpPr>
        <p:sp>
          <p:nvSpPr>
            <p:cNvPr id="91" name="Rectangle 4"/>
            <p:cNvSpPr txBox="1">
              <a:spLocks noChangeArrowheads="1"/>
            </p:cNvSpPr>
            <p:nvPr/>
          </p:nvSpPr>
          <p:spPr bwMode="auto">
            <a:xfrm>
              <a:off x="890587" y="4158561"/>
              <a:ext cx="481013" cy="476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30" tIns="45715" rIns="91430" bIns="45715"/>
            <a:lstStyle/>
            <a:p>
              <a:pPr marL="342900" indent="-342900" algn="l" defTabSz="914400" eaLnBrk="0" hangingPunct="0">
                <a:spcBef>
                  <a:spcPct val="20000"/>
                </a:spcBef>
              </a:pPr>
              <a:r>
                <a:rPr lang="en-US" b="1" dirty="0" smtClean="0">
                  <a:solidFill>
                    <a:srgbClr val="FF0000"/>
                  </a:solidFill>
                  <a:latin typeface="cmmi10" pitchFamily="34" charset="0"/>
                </a:rPr>
                <a:t>C</a:t>
              </a:r>
              <a:endParaRPr lang="en-US" b="1" dirty="0">
                <a:solidFill>
                  <a:srgbClr val="FF0000"/>
                </a:solidFill>
                <a:latin typeface="cmmi10" pitchFamily="34" charset="0"/>
              </a:endParaRPr>
            </a:p>
          </p:txBody>
        </p:sp>
        <p:pic>
          <p:nvPicPr>
            <p:cNvPr id="92" name="Picture 45" descr="sim-green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990600" y="4253811"/>
              <a:ext cx="838200" cy="810157"/>
            </a:xfrm>
            <a:prstGeom prst="rect">
              <a:avLst/>
            </a:prstGeom>
            <a:noFill/>
          </p:spPr>
        </p:pic>
        <p:sp>
          <p:nvSpPr>
            <p:cNvPr id="93" name="Rectangle 4"/>
            <p:cNvSpPr txBox="1">
              <a:spLocks noChangeArrowheads="1"/>
            </p:cNvSpPr>
            <p:nvPr/>
          </p:nvSpPr>
          <p:spPr bwMode="auto">
            <a:xfrm>
              <a:off x="1308100" y="3929961"/>
              <a:ext cx="554038" cy="476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30" tIns="45715" rIns="91430" bIns="45715"/>
            <a:lstStyle/>
            <a:p>
              <a:pPr marL="342900" indent="-342900" algn="l" defTabSz="914400" eaLnBrk="0" hangingPunct="0">
                <a:spcBef>
                  <a:spcPct val="20000"/>
                </a:spcBef>
              </a:pPr>
              <a:r>
                <a:rPr lang="en-US" b="1" dirty="0" smtClean="0">
                  <a:solidFill>
                    <a:srgbClr val="FF0000"/>
                  </a:solidFill>
                  <a:latin typeface="cmmi10" pitchFamily="34" charset="0"/>
                </a:rPr>
                <a:t>K</a:t>
              </a:r>
              <a:endParaRPr lang="en-US" b="1" dirty="0">
                <a:solidFill>
                  <a:srgbClr val="FF0000"/>
                </a:solidFill>
                <a:latin typeface="cmmi10" pitchFamily="34" charset="0"/>
              </a:endParaRPr>
            </a:p>
          </p:txBody>
        </p:sp>
      </p:grpSp>
      <p:sp>
        <p:nvSpPr>
          <p:cNvPr id="99" name="Rectangle 13"/>
          <p:cNvSpPr>
            <a:spLocks noChangeArrowheads="1"/>
          </p:cNvSpPr>
          <p:nvPr/>
        </p:nvSpPr>
        <p:spPr bwMode="auto">
          <a:xfrm>
            <a:off x="3429000" y="3962400"/>
            <a:ext cx="2514600" cy="1600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lIns="91430" tIns="45715" rIns="91430" bIns="45715"/>
          <a:lstStyle/>
          <a:p>
            <a:pPr algn="l" defTabSz="914400">
              <a:spcBef>
                <a:spcPct val="0"/>
              </a:spcBef>
            </a:pPr>
            <a:endParaRPr lang="en-US" sz="2800" i="1">
              <a:solidFill>
                <a:srgbClr val="000000"/>
              </a:solidFill>
            </a:endParaRPr>
          </a:p>
        </p:txBody>
      </p:sp>
      <p:sp>
        <p:nvSpPr>
          <p:cNvPr id="100" name="Line 34"/>
          <p:cNvSpPr>
            <a:spLocks noChangeShapeType="1"/>
          </p:cNvSpPr>
          <p:nvPr/>
        </p:nvSpPr>
        <p:spPr bwMode="auto">
          <a:xfrm>
            <a:off x="3576636" y="4160918"/>
            <a:ext cx="5111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101" name="Line 35"/>
          <p:cNvSpPr>
            <a:spLocks noChangeShapeType="1"/>
          </p:cNvSpPr>
          <p:nvPr/>
        </p:nvSpPr>
        <p:spPr bwMode="auto">
          <a:xfrm>
            <a:off x="3576636" y="4318647"/>
            <a:ext cx="5111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102" name="Line 36"/>
          <p:cNvSpPr>
            <a:spLocks noChangeShapeType="1"/>
          </p:cNvSpPr>
          <p:nvPr/>
        </p:nvSpPr>
        <p:spPr bwMode="auto">
          <a:xfrm>
            <a:off x="4694236" y="4243468"/>
            <a:ext cx="5762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103" name="Rectangle 102"/>
          <p:cNvSpPr>
            <a:spLocks noChangeArrowheads="1"/>
          </p:cNvSpPr>
          <p:nvPr/>
        </p:nvSpPr>
        <p:spPr bwMode="auto">
          <a:xfrm>
            <a:off x="4190999" y="4567772"/>
            <a:ext cx="503237" cy="344941"/>
          </a:xfrm>
          <a:prstGeom prst="rect">
            <a:avLst/>
          </a:prstGeom>
          <a:solidFill>
            <a:srgbClr val="F8EEC8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91430" tIns="45715" rIns="91430" bIns="45715" anchor="ctr"/>
          <a:lstStyle/>
          <a:p>
            <a:r>
              <a:rPr lang="en-US" b="1">
                <a:cs typeface="Arial" pitchFamily="34" charset="0"/>
              </a:rPr>
              <a:t>C</a:t>
            </a:r>
          </a:p>
        </p:txBody>
      </p:sp>
      <p:sp>
        <p:nvSpPr>
          <p:cNvPr id="104" name="Line 38"/>
          <p:cNvSpPr>
            <a:spLocks noChangeShapeType="1"/>
          </p:cNvSpPr>
          <p:nvPr/>
        </p:nvSpPr>
        <p:spPr bwMode="auto">
          <a:xfrm>
            <a:off x="3576636" y="4725501"/>
            <a:ext cx="5111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105" name="Freeform 104"/>
          <p:cNvSpPr>
            <a:spLocks/>
          </p:cNvSpPr>
          <p:nvPr/>
        </p:nvSpPr>
        <p:spPr bwMode="auto">
          <a:xfrm>
            <a:off x="4694236" y="4641477"/>
            <a:ext cx="320675" cy="0"/>
          </a:xfrm>
          <a:custGeom>
            <a:avLst/>
            <a:gdLst>
              <a:gd name="T0" fmla="*/ 0 w 201"/>
              <a:gd name="T1" fmla="*/ 0 h 1"/>
              <a:gd name="T2" fmla="*/ 2147483647 w 201"/>
              <a:gd name="T3" fmla="*/ 2147483647 h 1"/>
              <a:gd name="T4" fmla="*/ 0 60000 65536"/>
              <a:gd name="T5" fmla="*/ 0 60000 65536"/>
              <a:gd name="T6" fmla="*/ 0 w 201"/>
              <a:gd name="T7" fmla="*/ 0 h 1"/>
              <a:gd name="T8" fmla="*/ 201 w 201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01" h="1">
                <a:moveTo>
                  <a:pt x="0" y="0"/>
                </a:moveTo>
                <a:lnTo>
                  <a:pt x="201" y="1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91430" tIns="45715" rIns="91430" bIns="45715"/>
          <a:lstStyle/>
          <a:p>
            <a:endParaRPr lang="de-DE" b="1">
              <a:solidFill>
                <a:schemeClr val="bg1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06" name="Line 40"/>
          <p:cNvSpPr>
            <a:spLocks noChangeShapeType="1"/>
          </p:cNvSpPr>
          <p:nvPr/>
        </p:nvSpPr>
        <p:spPr bwMode="auto">
          <a:xfrm>
            <a:off x="4694236" y="4799206"/>
            <a:ext cx="288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107" name="Line 41"/>
          <p:cNvSpPr>
            <a:spLocks noChangeShapeType="1"/>
          </p:cNvSpPr>
          <p:nvPr/>
        </p:nvSpPr>
        <p:spPr bwMode="auto">
          <a:xfrm flipV="1">
            <a:off x="5014911" y="4411516"/>
            <a:ext cx="0" cy="22996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08" name="Line 42"/>
          <p:cNvSpPr>
            <a:spLocks noChangeShapeType="1"/>
          </p:cNvSpPr>
          <p:nvPr/>
        </p:nvSpPr>
        <p:spPr bwMode="auto">
          <a:xfrm>
            <a:off x="5014911" y="4411517"/>
            <a:ext cx="2555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109" name="Rectangle 47"/>
          <p:cNvSpPr>
            <a:spLocks noChangeArrowheads="1"/>
          </p:cNvSpPr>
          <p:nvPr/>
        </p:nvSpPr>
        <p:spPr bwMode="auto">
          <a:xfrm>
            <a:off x="3825874" y="5117613"/>
            <a:ext cx="506412" cy="344941"/>
          </a:xfrm>
          <a:prstGeom prst="rect">
            <a:avLst/>
          </a:prstGeom>
          <a:solidFill>
            <a:srgbClr val="F8EEC8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91430" tIns="45715" rIns="91430" bIns="45715" anchor="ctr"/>
          <a:lstStyle/>
          <a:p>
            <a:r>
              <a:rPr lang="en-US" sz="2200" b="1" dirty="0" smtClean="0">
                <a:latin typeface="Arial" pitchFamily="34" charset="0"/>
                <a:cs typeface="Arial" pitchFamily="34" charset="0"/>
              </a:rPr>
              <a:t>M</a:t>
            </a:r>
            <a:endParaRPr lang="de-DE" sz="2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1" name="Line 51"/>
          <p:cNvSpPr>
            <a:spLocks noChangeShapeType="1"/>
          </p:cNvSpPr>
          <p:nvPr/>
        </p:nvSpPr>
        <p:spPr bwMode="auto">
          <a:xfrm flipV="1">
            <a:off x="4664074" y="5068968"/>
            <a:ext cx="0" cy="25059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12" name="Line 52"/>
          <p:cNvSpPr>
            <a:spLocks noChangeShapeType="1"/>
          </p:cNvSpPr>
          <p:nvPr/>
        </p:nvSpPr>
        <p:spPr bwMode="auto">
          <a:xfrm>
            <a:off x="4665661" y="5068968"/>
            <a:ext cx="2524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113" name="Rectangle 36"/>
          <p:cNvSpPr>
            <a:spLocks noChangeArrowheads="1"/>
          </p:cNvSpPr>
          <p:nvPr/>
        </p:nvSpPr>
        <p:spPr bwMode="auto">
          <a:xfrm>
            <a:off x="4156074" y="4096058"/>
            <a:ext cx="504825" cy="368527"/>
          </a:xfrm>
          <a:prstGeom prst="rect">
            <a:avLst/>
          </a:prstGeom>
          <a:solidFill>
            <a:srgbClr val="F8EEC8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wrap="none" lIns="91430" tIns="45715" rIns="91430" bIns="45715" anchor="ctr"/>
          <a:lstStyle/>
          <a:p>
            <a:pPr algn="ctr"/>
            <a:r>
              <a:rPr lang="en-US" b="1">
                <a:solidFill>
                  <a:srgbClr val="000000"/>
                </a:solidFill>
                <a:cs typeface="Arial" pitchFamily="34" charset="0"/>
              </a:rPr>
              <a:t>●</a:t>
            </a:r>
          </a:p>
        </p:txBody>
      </p:sp>
      <p:sp>
        <p:nvSpPr>
          <p:cNvPr id="114" name="Rectangle 42"/>
          <p:cNvSpPr>
            <a:spLocks noChangeArrowheads="1"/>
          </p:cNvSpPr>
          <p:nvPr/>
        </p:nvSpPr>
        <p:spPr bwMode="auto">
          <a:xfrm>
            <a:off x="5222874" y="4110799"/>
            <a:ext cx="504825" cy="368527"/>
          </a:xfrm>
          <a:prstGeom prst="rect">
            <a:avLst/>
          </a:prstGeom>
          <a:solidFill>
            <a:srgbClr val="F8EEC8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wrap="none" lIns="91430" tIns="45715" rIns="91430" bIns="45715" anchor="ctr"/>
          <a:lstStyle/>
          <a:p>
            <a:pPr algn="ctr"/>
            <a:r>
              <a:rPr lang="en-US" b="1">
                <a:solidFill>
                  <a:srgbClr val="000000"/>
                </a:solidFill>
                <a:cs typeface="Arial" pitchFamily="34" charset="0"/>
              </a:rPr>
              <a:t>+</a:t>
            </a:r>
          </a:p>
        </p:txBody>
      </p:sp>
      <p:sp>
        <p:nvSpPr>
          <p:cNvPr id="115" name="Rectangle 36"/>
          <p:cNvSpPr>
            <a:spLocks noChangeArrowheads="1"/>
          </p:cNvSpPr>
          <p:nvPr/>
        </p:nvSpPr>
        <p:spPr bwMode="auto">
          <a:xfrm>
            <a:off x="4946649" y="4732872"/>
            <a:ext cx="504825" cy="368527"/>
          </a:xfrm>
          <a:prstGeom prst="rect">
            <a:avLst/>
          </a:prstGeom>
          <a:solidFill>
            <a:srgbClr val="F8EEC8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wrap="none" lIns="91430" tIns="45715" rIns="91430" bIns="45715" anchor="ctr"/>
          <a:lstStyle/>
          <a:p>
            <a:pPr algn="ctr"/>
            <a:r>
              <a:rPr lang="en-US" b="1">
                <a:solidFill>
                  <a:srgbClr val="000000"/>
                </a:solidFill>
                <a:cs typeface="Arial" pitchFamily="34" charset="0"/>
              </a:rPr>
              <a:t>●</a:t>
            </a:r>
          </a:p>
        </p:txBody>
      </p:sp>
      <p:sp>
        <p:nvSpPr>
          <p:cNvPr id="116" name="Line 36"/>
          <p:cNvSpPr>
            <a:spLocks noChangeShapeType="1"/>
          </p:cNvSpPr>
          <p:nvPr/>
        </p:nvSpPr>
        <p:spPr bwMode="auto">
          <a:xfrm>
            <a:off x="4316411" y="5323681"/>
            <a:ext cx="3476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18" name="Rectangle 117"/>
          <p:cNvSpPr/>
          <p:nvPr/>
        </p:nvSpPr>
        <p:spPr>
          <a:xfrm>
            <a:off x="4791867" y="4064608"/>
            <a:ext cx="327024" cy="381000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50800" dist="50800" dir="5400000" algn="ctr" rotWithShape="0">
              <a:srgbClr val="FF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Rectangle 118"/>
          <p:cNvSpPr/>
          <p:nvPr/>
        </p:nvSpPr>
        <p:spPr>
          <a:xfrm>
            <a:off x="4546997" y="5030843"/>
            <a:ext cx="257569" cy="433177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50800" dist="50800" dir="5400000" algn="ctr" rotWithShape="0">
              <a:srgbClr val="FF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Rectangle 119"/>
          <p:cNvSpPr/>
          <p:nvPr/>
        </p:nvSpPr>
        <p:spPr>
          <a:xfrm>
            <a:off x="3656759" y="4610187"/>
            <a:ext cx="303214" cy="381000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50800" dist="50800" dir="5400000" algn="ctr" rotWithShape="0">
              <a:srgbClr val="FF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1" name="Straight Connector 120"/>
          <p:cNvCxnSpPr/>
          <p:nvPr/>
        </p:nvCxnSpPr>
        <p:spPr bwMode="auto">
          <a:xfrm flipH="1">
            <a:off x="4838698" y="4769496"/>
            <a:ext cx="2362202" cy="499447"/>
          </a:xfrm>
          <a:prstGeom prst="lin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2" name="Straight Connector 121"/>
          <p:cNvCxnSpPr/>
          <p:nvPr/>
        </p:nvCxnSpPr>
        <p:spPr bwMode="auto">
          <a:xfrm flipH="1" flipV="1">
            <a:off x="5090793" y="4275778"/>
            <a:ext cx="2129181" cy="464067"/>
          </a:xfrm>
          <a:prstGeom prst="lin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3" name="Straight Connector 122"/>
          <p:cNvCxnSpPr/>
          <p:nvPr/>
        </p:nvCxnSpPr>
        <p:spPr bwMode="auto">
          <a:xfrm flipH="1">
            <a:off x="3982644" y="4760969"/>
            <a:ext cx="3218256" cy="71234"/>
          </a:xfrm>
          <a:prstGeom prst="lin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24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6200000">
            <a:off x="6299588" y="4216012"/>
            <a:ext cx="1312028" cy="957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5" name="Picture 2" descr="devil icon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4267200"/>
            <a:ext cx="1065705" cy="1065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6" name="Content Placeholder 1"/>
          <p:cNvSpPr txBox="1">
            <a:spLocks/>
          </p:cNvSpPr>
          <p:nvPr/>
        </p:nvSpPr>
        <p:spPr>
          <a:xfrm>
            <a:off x="2761608" y="5562600"/>
            <a:ext cx="3901962" cy="685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en-US" sz="2000" dirty="0" smtClean="0"/>
              <a:t>Computes AES on encoded values</a:t>
            </a:r>
          </a:p>
        </p:txBody>
      </p:sp>
      <p:sp>
        <p:nvSpPr>
          <p:cNvPr id="127" name="Rounded Rectangular Callout 126"/>
          <p:cNvSpPr/>
          <p:nvPr/>
        </p:nvSpPr>
        <p:spPr bwMode="auto">
          <a:xfrm>
            <a:off x="-6553200" y="2438400"/>
            <a:ext cx="6279669" cy="1447800"/>
          </a:xfrm>
          <a:prstGeom prst="wedgeRoundRectCallout">
            <a:avLst>
              <a:gd name="adj1" fmla="val 34186"/>
              <a:gd name="adj2" fmla="val 117813"/>
              <a:gd name="adj3" fmla="val 16667"/>
            </a:avLst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63500">
              <a:srgbClr val="82B450">
                <a:alpha val="40000"/>
              </a:srgb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100794" tIns="50397" rIns="100794" bIns="50397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t-probing secure: Adversary l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earns nothing even when he learns </a:t>
            </a:r>
            <a:r>
              <a:rPr lang="en-US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intermediate values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8" name="Content Placeholder 1"/>
          <p:cNvSpPr txBox="1">
            <a:spLocks/>
          </p:cNvSpPr>
          <p:nvPr/>
        </p:nvSpPr>
        <p:spPr>
          <a:xfrm>
            <a:off x="381000" y="6019800"/>
            <a:ext cx="8610600" cy="685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800" b="1" dirty="0">
                <a:solidFill>
                  <a:srgbClr val="FF0000"/>
                </a:solidFill>
              </a:rPr>
              <a:t>t</a:t>
            </a:r>
            <a:r>
              <a:rPr lang="en-US" sz="2800" dirty="0" smtClean="0"/>
              <a:t>-probing security: to show soundness of masking </a:t>
            </a:r>
          </a:p>
        </p:txBody>
      </p:sp>
    </p:spTree>
    <p:extLst>
      <p:ext uri="{BB962C8B-B14F-4D97-AF65-F5344CB8AC3E}">
        <p14:creationId xmlns:p14="http://schemas.microsoft.com/office/powerpoint/2010/main" val="27860517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33" grpId="0" animBg="1"/>
      <p:bldP spid="67" grpId="0" animBg="1"/>
      <p:bldP spid="69" grpId="0" animBg="1"/>
      <p:bldP spid="71" grpId="0" animBg="1"/>
      <p:bldP spid="74" grpId="0" animBg="1"/>
      <p:bldP spid="75" grpId="0" animBg="1"/>
      <p:bldP spid="76" grpId="0" animBg="1"/>
      <p:bldP spid="80" grpId="0"/>
      <p:bldP spid="81" grpId="0" animBg="1"/>
      <p:bldP spid="81" grpId="1" animBg="1"/>
      <p:bldP spid="82" grpId="0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1" grpId="0" animBg="1"/>
      <p:bldP spid="112" grpId="0" animBg="1"/>
      <p:bldP spid="113" grpId="0" animBg="1"/>
      <p:bldP spid="114" grpId="0" animBg="1"/>
      <p:bldP spid="115" grpId="0" animBg="1"/>
      <p:bldP spid="116" grpId="0" animBg="1"/>
      <p:bldP spid="118" grpId="0" animBg="1"/>
      <p:bldP spid="119" grpId="0" animBg="1"/>
      <p:bldP spid="120" grpId="0" animBg="1"/>
      <p:bldP spid="126" grpId="0"/>
      <p:bldP spid="127" grpId="0" animBg="1"/>
      <p:bldP spid="128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3"/>
          <p:cNvSpPr txBox="1"/>
          <p:nvPr/>
        </p:nvSpPr>
        <p:spPr>
          <a:xfrm>
            <a:off x="304800" y="76200"/>
            <a:ext cx="8839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7F7F7F"/>
                </a:solidFill>
                <a:latin typeface="Arial Rounded MT Bold"/>
                <a:cs typeface="Arial Rounded MT Bold"/>
              </a:rPr>
              <a:t>Masking </a:t>
            </a:r>
            <a:r>
              <a:rPr lang="en-US" sz="4800" dirty="0" smtClean="0">
                <a:solidFill>
                  <a:srgbClr val="7F7F7F"/>
                </a:solidFill>
                <a:latin typeface="Arial Rounded MT Bold"/>
                <a:cs typeface="Arial Rounded MT Bold"/>
              </a:rPr>
              <a:t>function </a:t>
            </a:r>
            <a:r>
              <a:rPr lang="en-US" sz="4800" dirty="0" err="1" smtClean="0">
                <a:solidFill>
                  <a:srgbClr val="7F7F7F"/>
                </a:solidFill>
                <a:latin typeface="Arial Rounded MT Bold"/>
                <a:cs typeface="Arial Rounded MT Bold"/>
              </a:rPr>
              <a:t>Enc</a:t>
            </a:r>
            <a:endParaRPr lang="en-US" sz="4800" dirty="0">
              <a:solidFill>
                <a:srgbClr val="7F7F7F"/>
              </a:solidFill>
              <a:latin typeface="Arial Rounded MT Bold"/>
              <a:cs typeface="Arial Rounded MT Bold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6492875"/>
            <a:ext cx="838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chemeClr val="tx1">
                    <a:lumMod val="50000"/>
                    <a:lumOff val="50000"/>
                  </a:schemeClr>
                </a:solidFill>
                <a:latin typeface="Arial Rounded MT Bold" pitchFamily="34" charset="0"/>
              </a:defRPr>
            </a:lvl1pPr>
          </a:lstStyle>
          <a:p>
            <a:fld id="{36DA8278-8F4F-44C3-A7E1-BA3F58CF8BC2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21" name="Content Placeholder 1"/>
          <p:cNvSpPr txBox="1">
            <a:spLocks/>
          </p:cNvSpPr>
          <p:nvPr/>
        </p:nvSpPr>
        <p:spPr>
          <a:xfrm>
            <a:off x="304800" y="3687482"/>
            <a:ext cx="7620000" cy="609600"/>
          </a:xfrm>
          <a:prstGeom prst="rect">
            <a:avLst/>
          </a:prstGeom>
        </p:spPr>
        <p:txBody>
          <a:bodyPr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800" dirty="0" smtClean="0"/>
              <a:t>Simulation in HW leakage model for small </a:t>
            </a:r>
            <a:r>
              <a:rPr lang="en-US" sz="2800" b="1" dirty="0" smtClean="0">
                <a:solidFill>
                  <a:srgbClr val="FF0000"/>
                </a:solidFill>
              </a:rPr>
              <a:t>d</a:t>
            </a:r>
          </a:p>
        </p:txBody>
      </p:sp>
      <p:sp>
        <p:nvSpPr>
          <p:cNvPr id="22" name="Lightning Bolt 21"/>
          <p:cNvSpPr>
            <a:spLocks noChangeArrowheads="1"/>
          </p:cNvSpPr>
          <p:nvPr/>
        </p:nvSpPr>
        <p:spPr bwMode="auto">
          <a:xfrm rot="2227688">
            <a:off x="7710903" y="4930431"/>
            <a:ext cx="598892" cy="502338"/>
          </a:xfrm>
          <a:prstGeom prst="lightningBolt">
            <a:avLst/>
          </a:prstGeom>
          <a:solidFill>
            <a:srgbClr val="FF5B5B"/>
          </a:solidFill>
          <a:ln w="9525" algn="ctr">
            <a:noFill/>
            <a:round/>
            <a:headEnd/>
            <a:tailEnd/>
          </a:ln>
        </p:spPr>
        <p:txBody>
          <a:bodyPr lIns="91430" tIns="45715" rIns="91430" bIns="45715"/>
          <a:lstStyle/>
          <a:p>
            <a:pPr algn="l" defTabSz="914400">
              <a:spcBef>
                <a:spcPct val="0"/>
              </a:spcBef>
            </a:pPr>
            <a:endParaRPr lang="en-US" sz="180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Lightning Bolt 22"/>
          <p:cNvSpPr>
            <a:spLocks noChangeArrowheads="1"/>
          </p:cNvSpPr>
          <p:nvPr/>
        </p:nvSpPr>
        <p:spPr bwMode="auto">
          <a:xfrm rot="2227688">
            <a:off x="4358103" y="4930431"/>
            <a:ext cx="598892" cy="502338"/>
          </a:xfrm>
          <a:prstGeom prst="lightningBolt">
            <a:avLst/>
          </a:prstGeom>
          <a:solidFill>
            <a:srgbClr val="FF5B5B"/>
          </a:solidFill>
          <a:ln w="9525" algn="ctr">
            <a:noFill/>
            <a:round/>
            <a:headEnd/>
            <a:tailEnd/>
          </a:ln>
        </p:spPr>
        <p:txBody>
          <a:bodyPr lIns="91430" tIns="45715" rIns="91430" bIns="45715"/>
          <a:lstStyle/>
          <a:p>
            <a:pPr algn="l" defTabSz="914400">
              <a:spcBef>
                <a:spcPct val="0"/>
              </a:spcBef>
            </a:pPr>
            <a:endParaRPr lang="en-US" sz="180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4" name="Lightning Bolt 23"/>
          <p:cNvSpPr>
            <a:spLocks noChangeArrowheads="1"/>
          </p:cNvSpPr>
          <p:nvPr/>
        </p:nvSpPr>
        <p:spPr bwMode="auto">
          <a:xfrm rot="2227688">
            <a:off x="2585215" y="4930431"/>
            <a:ext cx="598892" cy="502338"/>
          </a:xfrm>
          <a:prstGeom prst="lightningBolt">
            <a:avLst/>
          </a:prstGeom>
          <a:solidFill>
            <a:srgbClr val="FF5B5B"/>
          </a:solidFill>
          <a:ln w="9525" algn="ctr">
            <a:noFill/>
            <a:round/>
            <a:headEnd/>
            <a:tailEnd/>
          </a:ln>
        </p:spPr>
        <p:txBody>
          <a:bodyPr lIns="91430" tIns="45715" rIns="91430" bIns="45715"/>
          <a:lstStyle/>
          <a:p>
            <a:pPr algn="l" defTabSz="914400">
              <a:spcBef>
                <a:spcPct val="0"/>
              </a:spcBef>
            </a:pPr>
            <a:endParaRPr lang="en-US" sz="180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2590800" y="4419600"/>
            <a:ext cx="609600" cy="59963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it-IT" sz="2800" b="1" dirty="0" smtClean="0">
                <a:solidFill>
                  <a:srgbClr val="FF0000"/>
                </a:solidFill>
                <a:ea typeface="ＭＳ Ｐゴシック" pitchFamily="34" charset="-128"/>
              </a:rPr>
              <a:t>k</a:t>
            </a:r>
            <a:r>
              <a:rPr lang="it-IT" sz="2800" b="1" baseline="-25000" dirty="0" smtClean="0">
                <a:solidFill>
                  <a:srgbClr val="FF0000"/>
                </a:solidFill>
                <a:ea typeface="ＭＳ Ｐゴシック" pitchFamily="34" charset="-128"/>
              </a:rPr>
              <a:t>1</a:t>
            </a:r>
            <a:endParaRPr lang="en-US" sz="2800" b="1" baseline="-25000" dirty="0">
              <a:solidFill>
                <a:srgbClr val="FF0000"/>
              </a:solidFill>
              <a:ea typeface="ＭＳ Ｐゴシック" pitchFamily="34" charset="-128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4343400" y="4419600"/>
            <a:ext cx="609600" cy="59963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it-IT" sz="2800" b="1" dirty="0" smtClean="0">
                <a:solidFill>
                  <a:srgbClr val="FF0000"/>
                </a:solidFill>
                <a:ea typeface="ＭＳ Ｐゴシック" pitchFamily="34" charset="-128"/>
              </a:rPr>
              <a:t>k</a:t>
            </a:r>
            <a:r>
              <a:rPr lang="it-IT" sz="2800" b="1" baseline="-25000" dirty="0" smtClean="0">
                <a:solidFill>
                  <a:srgbClr val="FF0000"/>
                </a:solidFill>
                <a:ea typeface="ＭＳ Ｐゴシック" pitchFamily="34" charset="-128"/>
              </a:rPr>
              <a:t>2</a:t>
            </a:r>
            <a:endParaRPr lang="en-US" sz="2800" b="1" baseline="-25000" dirty="0">
              <a:solidFill>
                <a:srgbClr val="FF0000"/>
              </a:solidFill>
              <a:ea typeface="ＭＳ Ｐゴシック" pitchFamily="34" charset="-128"/>
            </a:endParaRPr>
          </a:p>
        </p:txBody>
      </p:sp>
      <p:sp>
        <p:nvSpPr>
          <p:cNvPr id="27" name="Content Placeholder 1"/>
          <p:cNvSpPr txBox="1">
            <a:spLocks/>
          </p:cNvSpPr>
          <p:nvPr/>
        </p:nvSpPr>
        <p:spPr>
          <a:xfrm>
            <a:off x="5867400" y="4343400"/>
            <a:ext cx="762000" cy="609600"/>
          </a:xfrm>
          <a:prstGeom prst="rect">
            <a:avLst/>
          </a:prstGeom>
        </p:spPr>
        <p:txBody>
          <a:bodyPr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4400" b="1" dirty="0" smtClean="0"/>
              <a:t>…</a:t>
            </a:r>
            <a:endParaRPr lang="en-US" sz="4400" b="1" dirty="0" smtClean="0">
              <a:solidFill>
                <a:srgbClr val="FF0000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7543800" y="4419600"/>
            <a:ext cx="838200" cy="59963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it-IT" sz="2800" b="1" dirty="0">
                <a:solidFill>
                  <a:srgbClr val="FF0000"/>
                </a:solidFill>
                <a:ea typeface="ＭＳ Ｐゴシック" pitchFamily="34" charset="-128"/>
              </a:rPr>
              <a:t>k</a:t>
            </a:r>
            <a:r>
              <a:rPr lang="it-IT" sz="2800" b="1" baseline="-25000" dirty="0" smtClean="0">
                <a:solidFill>
                  <a:srgbClr val="FF0000"/>
                </a:solidFill>
                <a:ea typeface="ＭＳ Ｐゴシック" pitchFamily="34" charset="-128"/>
              </a:rPr>
              <a:t>d+1</a:t>
            </a:r>
            <a:endParaRPr lang="en-US" sz="2800" b="1" baseline="-25000" dirty="0">
              <a:solidFill>
                <a:srgbClr val="FF0000"/>
              </a:solidFill>
              <a:ea typeface="ＭＳ Ｐゴシック" pitchFamily="34" charset="-128"/>
            </a:endParaRPr>
          </a:p>
        </p:txBody>
      </p:sp>
      <p:pic>
        <p:nvPicPr>
          <p:cNvPr id="29" name="Picture 2" descr="devil ico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9895" y="5105400"/>
            <a:ext cx="1065705" cy="1065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Rectangle 29"/>
          <p:cNvSpPr/>
          <p:nvPr/>
        </p:nvSpPr>
        <p:spPr>
          <a:xfrm>
            <a:off x="381000" y="4343400"/>
            <a:ext cx="723900" cy="75203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it-IT" sz="2800" b="1" dirty="0" smtClean="0">
                <a:solidFill>
                  <a:srgbClr val="C00000"/>
                </a:solidFill>
                <a:ea typeface="ＭＳ Ｐゴシック" pitchFamily="34" charset="-128"/>
              </a:rPr>
              <a:t>k</a:t>
            </a:r>
            <a:endParaRPr lang="en-US" b="1" baseline="-25000" dirty="0">
              <a:solidFill>
                <a:srgbClr val="C00000"/>
              </a:solidFill>
              <a:ea typeface="ＭＳ Ｐゴシック" pitchFamily="34" charset="-128"/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 flipH="1" flipV="1">
            <a:off x="1104900" y="4796313"/>
            <a:ext cx="1219200" cy="4287"/>
          </a:xfrm>
          <a:prstGeom prst="straightConnector1">
            <a:avLst/>
          </a:prstGeom>
          <a:ln w="50800">
            <a:solidFill>
              <a:schemeClr val="tx1">
                <a:lumMod val="50000"/>
                <a:lumOff val="50000"/>
              </a:schemeClr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"/>
          <p:cNvSpPr txBox="1"/>
          <p:nvPr/>
        </p:nvSpPr>
        <p:spPr>
          <a:xfrm>
            <a:off x="1333500" y="4396203"/>
            <a:ext cx="1181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Enc</a:t>
            </a:r>
            <a:endParaRPr lang="en-US" sz="2800" b="1" dirty="0" smtClean="0">
              <a:solidFill>
                <a:srgbClr val="8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Content Placeholder 1"/>
          <p:cNvSpPr txBox="1">
            <a:spLocks/>
          </p:cNvSpPr>
          <p:nvPr/>
        </p:nvSpPr>
        <p:spPr>
          <a:xfrm>
            <a:off x="2057400" y="5334000"/>
            <a:ext cx="1752600" cy="9906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en-US" sz="2200" b="1" dirty="0" smtClean="0">
                <a:solidFill>
                  <a:srgbClr val="FF0000"/>
                </a:solidFill>
              </a:rPr>
              <a:t>HW(k</a:t>
            </a:r>
            <a:r>
              <a:rPr lang="en-US" sz="2200" b="1" baseline="-25000" dirty="0" smtClean="0">
                <a:solidFill>
                  <a:srgbClr val="FF0000"/>
                </a:solidFill>
              </a:rPr>
              <a:t>1</a:t>
            </a:r>
            <a:r>
              <a:rPr lang="en-US" sz="2200" b="1" dirty="0" smtClean="0">
                <a:solidFill>
                  <a:srgbClr val="FF0000"/>
                </a:solidFill>
              </a:rPr>
              <a:t>)</a:t>
            </a:r>
          </a:p>
          <a:p>
            <a:pPr marL="0" indent="0" algn="ctr">
              <a:buNone/>
              <a:defRPr/>
            </a:pPr>
            <a:r>
              <a:rPr lang="en-US" sz="2200" b="1" dirty="0" smtClean="0">
                <a:solidFill>
                  <a:srgbClr val="FF0000"/>
                </a:solidFill>
              </a:rPr>
              <a:t> + noise</a:t>
            </a:r>
            <a:endParaRPr lang="en-US" sz="2200" b="1" baseline="-25000" dirty="0" smtClean="0">
              <a:solidFill>
                <a:srgbClr val="FF0000"/>
              </a:solidFill>
            </a:endParaRPr>
          </a:p>
        </p:txBody>
      </p:sp>
      <p:sp>
        <p:nvSpPr>
          <p:cNvPr id="43" name="Content Placeholder 1"/>
          <p:cNvSpPr txBox="1">
            <a:spLocks/>
          </p:cNvSpPr>
          <p:nvPr/>
        </p:nvSpPr>
        <p:spPr>
          <a:xfrm>
            <a:off x="3733800" y="5334000"/>
            <a:ext cx="1752600" cy="9906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en-US" sz="2200" b="1" dirty="0" smtClean="0">
                <a:solidFill>
                  <a:srgbClr val="FF0000"/>
                </a:solidFill>
              </a:rPr>
              <a:t>HW(k</a:t>
            </a:r>
            <a:r>
              <a:rPr lang="en-US" sz="2200" b="1" baseline="-25000" dirty="0" smtClean="0">
                <a:solidFill>
                  <a:srgbClr val="FF0000"/>
                </a:solidFill>
              </a:rPr>
              <a:t>2</a:t>
            </a:r>
            <a:r>
              <a:rPr lang="en-US" sz="2200" b="1" dirty="0" smtClean="0">
                <a:solidFill>
                  <a:srgbClr val="FF0000"/>
                </a:solidFill>
              </a:rPr>
              <a:t>)</a:t>
            </a:r>
          </a:p>
          <a:p>
            <a:pPr marL="0" indent="0" algn="ctr">
              <a:buNone/>
              <a:defRPr/>
            </a:pPr>
            <a:r>
              <a:rPr lang="en-US" sz="2200" b="1" dirty="0" smtClean="0">
                <a:solidFill>
                  <a:srgbClr val="FF0000"/>
                </a:solidFill>
              </a:rPr>
              <a:t> + noise</a:t>
            </a:r>
            <a:endParaRPr lang="en-US" sz="2200" b="1" baseline="-25000" dirty="0" smtClean="0">
              <a:solidFill>
                <a:srgbClr val="FF0000"/>
              </a:solidFill>
            </a:endParaRPr>
          </a:p>
        </p:txBody>
      </p:sp>
      <p:sp>
        <p:nvSpPr>
          <p:cNvPr id="44" name="Content Placeholder 1"/>
          <p:cNvSpPr txBox="1">
            <a:spLocks/>
          </p:cNvSpPr>
          <p:nvPr/>
        </p:nvSpPr>
        <p:spPr>
          <a:xfrm>
            <a:off x="7086600" y="5334000"/>
            <a:ext cx="1752600" cy="9906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en-US" sz="2200" b="1" dirty="0" smtClean="0">
                <a:solidFill>
                  <a:srgbClr val="FF0000"/>
                </a:solidFill>
              </a:rPr>
              <a:t>HW(k</a:t>
            </a:r>
            <a:r>
              <a:rPr lang="en-US" sz="2200" b="1" baseline="-25000" dirty="0" smtClean="0">
                <a:solidFill>
                  <a:srgbClr val="FF0000"/>
                </a:solidFill>
              </a:rPr>
              <a:t>d+1</a:t>
            </a:r>
            <a:r>
              <a:rPr lang="en-US" sz="2200" b="1" dirty="0" smtClean="0">
                <a:solidFill>
                  <a:srgbClr val="FF0000"/>
                </a:solidFill>
              </a:rPr>
              <a:t>)</a:t>
            </a:r>
          </a:p>
          <a:p>
            <a:pPr marL="0" indent="0" algn="ctr">
              <a:buNone/>
              <a:defRPr/>
            </a:pPr>
            <a:r>
              <a:rPr lang="en-US" sz="2200" b="1" dirty="0" smtClean="0">
                <a:solidFill>
                  <a:srgbClr val="FF0000"/>
                </a:solidFill>
              </a:rPr>
              <a:t> + noise</a:t>
            </a:r>
            <a:endParaRPr lang="en-US" sz="2200" b="1" baseline="-25000" dirty="0" smtClean="0">
              <a:solidFill>
                <a:srgbClr val="FF0000"/>
              </a:solidFill>
            </a:endParaRPr>
          </a:p>
        </p:txBody>
      </p:sp>
      <p:sp>
        <p:nvSpPr>
          <p:cNvPr id="47" name="Content Placeholder 1"/>
          <p:cNvSpPr txBox="1">
            <a:spLocks/>
          </p:cNvSpPr>
          <p:nvPr/>
        </p:nvSpPr>
        <p:spPr>
          <a:xfrm>
            <a:off x="304800" y="5410200"/>
            <a:ext cx="2133600" cy="685800"/>
          </a:xfrm>
          <a:prstGeom prst="rect">
            <a:avLst/>
          </a:prstGeom>
        </p:spPr>
        <p:txBody>
          <a:bodyPr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dirty="0" smtClean="0"/>
              <a:t>Leakage = </a:t>
            </a:r>
          </a:p>
        </p:txBody>
      </p:sp>
      <p:sp>
        <p:nvSpPr>
          <p:cNvPr id="48" name="Content Placeholder 1"/>
          <p:cNvSpPr txBox="1">
            <a:spLocks/>
          </p:cNvSpPr>
          <p:nvPr/>
        </p:nvSpPr>
        <p:spPr>
          <a:xfrm>
            <a:off x="228600" y="6019800"/>
            <a:ext cx="9753600" cy="1066800"/>
          </a:xfrm>
          <a:prstGeom prst="rect">
            <a:avLst/>
          </a:prstGeom>
        </p:spPr>
        <p:txBody>
          <a:bodyPr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b="1" dirty="0" smtClean="0"/>
              <a:t>Goal: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MI( Leakage ; k )</a:t>
            </a:r>
            <a:r>
              <a:rPr lang="en-US" b="1" dirty="0" smtClean="0">
                <a:solidFill>
                  <a:srgbClr val="800000"/>
                </a:solidFill>
              </a:rPr>
              <a:t> </a:t>
            </a:r>
            <a:r>
              <a:rPr lang="en-US" dirty="0" smtClean="0"/>
              <a:t>is small </a:t>
            </a:r>
            <a:r>
              <a:rPr lang="en-US" sz="2800" dirty="0" smtClean="0"/>
              <a:t>(</a:t>
            </a:r>
            <a:r>
              <a:rPr lang="en-US" sz="2800" dirty="0" err="1" smtClean="0"/>
              <a:t>Standaert</a:t>
            </a:r>
            <a:r>
              <a:rPr lang="en-US" sz="2800" dirty="0" smtClean="0"/>
              <a:t> et al. 09)</a:t>
            </a:r>
            <a:endParaRPr lang="en-US" dirty="0" smtClean="0"/>
          </a:p>
        </p:txBody>
      </p:sp>
      <p:sp>
        <p:nvSpPr>
          <p:cNvPr id="49" name="Content Placeholder 1"/>
          <p:cNvSpPr txBox="1">
            <a:spLocks/>
          </p:cNvSpPr>
          <p:nvPr/>
        </p:nvSpPr>
        <p:spPr>
          <a:xfrm>
            <a:off x="304800" y="762000"/>
            <a:ext cx="8610600" cy="685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dirty="0" smtClean="0"/>
              <a:t>Common masking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function: Boolean masking</a:t>
            </a:r>
          </a:p>
        </p:txBody>
      </p:sp>
      <p:sp>
        <p:nvSpPr>
          <p:cNvPr id="50" name="Rectangle 49"/>
          <p:cNvSpPr/>
          <p:nvPr/>
        </p:nvSpPr>
        <p:spPr>
          <a:xfrm>
            <a:off x="3238500" y="1447800"/>
            <a:ext cx="5295901" cy="89100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it-IT" sz="2400" b="1" dirty="0" smtClean="0">
                <a:solidFill>
                  <a:srgbClr val="FF0000"/>
                </a:solidFill>
                <a:ea typeface="ＭＳ Ｐゴシック" pitchFamily="34" charset="-128"/>
              </a:rPr>
              <a:t>(k</a:t>
            </a:r>
            <a:r>
              <a:rPr lang="it-IT" sz="2400" b="1" baseline="-25000" dirty="0" smtClean="0">
                <a:solidFill>
                  <a:srgbClr val="FF0000"/>
                </a:solidFill>
                <a:ea typeface="ＭＳ Ｐゴシック" pitchFamily="34" charset="-128"/>
              </a:rPr>
              <a:t>1</a:t>
            </a:r>
            <a:r>
              <a:rPr lang="it-IT" sz="2400" b="1" dirty="0" smtClean="0">
                <a:solidFill>
                  <a:srgbClr val="FF0000"/>
                </a:solidFill>
                <a:ea typeface="ＭＳ Ｐゴシック" pitchFamily="34" charset="-128"/>
              </a:rPr>
              <a:t>,..</a:t>
            </a:r>
            <a:r>
              <a:rPr lang="it-IT" sz="2400" b="1" dirty="0" smtClean="0">
                <a:solidFill>
                  <a:srgbClr val="FF0000"/>
                </a:solidFill>
                <a:ea typeface="ＭＳ Ｐゴシック" pitchFamily="34" charset="-128"/>
              </a:rPr>
              <a:t>.k</a:t>
            </a:r>
            <a:r>
              <a:rPr lang="it-IT" sz="2400" b="1" baseline="-25000" dirty="0" smtClean="0">
                <a:solidFill>
                  <a:srgbClr val="FF0000"/>
                </a:solidFill>
                <a:ea typeface="ＭＳ Ｐゴシック" pitchFamily="34" charset="-128"/>
              </a:rPr>
              <a:t>d+1</a:t>
            </a:r>
            <a:r>
              <a:rPr lang="it-IT" sz="2400" b="1" dirty="0" smtClean="0">
                <a:solidFill>
                  <a:srgbClr val="FF0000"/>
                </a:solidFill>
                <a:ea typeface="ＭＳ Ｐゴシック" pitchFamily="34" charset="-128"/>
              </a:rPr>
              <a:t>) </a:t>
            </a:r>
            <a:r>
              <a:rPr lang="it-IT" sz="2400" dirty="0" err="1" smtClean="0">
                <a:solidFill>
                  <a:schemeClr val="tx1"/>
                </a:solidFill>
                <a:ea typeface="ＭＳ Ｐゴシック" pitchFamily="34" charset="-128"/>
              </a:rPr>
              <a:t>where</a:t>
            </a:r>
            <a:r>
              <a:rPr lang="it-IT" sz="2400" dirty="0" smtClean="0">
                <a:solidFill>
                  <a:schemeClr val="tx1"/>
                </a:solidFill>
                <a:ea typeface="ＭＳ Ｐゴシック" pitchFamily="34" charset="-128"/>
              </a:rPr>
              <a:t> </a:t>
            </a:r>
            <a:r>
              <a:rPr lang="it-IT" sz="2400" b="1" dirty="0" err="1" smtClean="0">
                <a:solidFill>
                  <a:srgbClr val="FF0000"/>
                </a:solidFill>
                <a:ea typeface="ＭＳ Ｐゴシック" pitchFamily="34" charset="-128"/>
              </a:rPr>
              <a:t>k</a:t>
            </a:r>
            <a:r>
              <a:rPr lang="it-IT" sz="2400" b="1" baseline="-25000" dirty="0" err="1" smtClean="0">
                <a:solidFill>
                  <a:srgbClr val="FF0000"/>
                </a:solidFill>
                <a:ea typeface="ＭＳ Ｐゴシック" pitchFamily="34" charset="-128"/>
              </a:rPr>
              <a:t>i</a:t>
            </a:r>
            <a:r>
              <a:rPr lang="it-IT" sz="2400" dirty="0" smtClean="0">
                <a:solidFill>
                  <a:schemeClr val="tx1"/>
                </a:solidFill>
                <a:ea typeface="ＭＳ Ｐゴシック" pitchFamily="34" charset="-128"/>
              </a:rPr>
              <a:t> random in </a:t>
            </a:r>
            <a:r>
              <a:rPr lang="it-IT" sz="2400" b="1" dirty="0" smtClean="0">
                <a:solidFill>
                  <a:srgbClr val="FF0000"/>
                </a:solidFill>
                <a:ea typeface="ＭＳ Ｐゴシック" pitchFamily="34" charset="-128"/>
              </a:rPr>
              <a:t>{0,1}</a:t>
            </a:r>
            <a:r>
              <a:rPr lang="it-IT" sz="2400" b="1" baseline="30000" dirty="0" smtClean="0">
                <a:solidFill>
                  <a:srgbClr val="FF0000"/>
                </a:solidFill>
                <a:ea typeface="ＭＳ Ｐゴシック" pitchFamily="34" charset="-128"/>
              </a:rPr>
              <a:t>8</a:t>
            </a:r>
            <a:r>
              <a:rPr lang="it-IT" sz="2400" dirty="0" smtClean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it-IT" sz="2400" dirty="0" smtClean="0">
                <a:solidFill>
                  <a:srgbClr val="000000"/>
                </a:solidFill>
                <a:ea typeface="ＭＳ Ｐゴシック" pitchFamily="34" charset="-128"/>
              </a:rPr>
              <a:t>s.t.</a:t>
            </a:r>
            <a:r>
              <a:rPr lang="it-IT" sz="2400" dirty="0" smtClean="0">
                <a:solidFill>
                  <a:srgbClr val="C00000"/>
                </a:solidFill>
                <a:ea typeface="ＭＳ Ｐゴシック" pitchFamily="34" charset="-128"/>
              </a:rPr>
              <a:t> </a:t>
            </a:r>
            <a:r>
              <a:rPr lang="it-IT" sz="2400" b="1" dirty="0" smtClean="0">
                <a:solidFill>
                  <a:srgbClr val="FF0000"/>
                </a:solidFill>
                <a:ea typeface="ＭＳ Ｐゴシック" pitchFamily="34" charset="-128"/>
              </a:rPr>
              <a:t>k </a:t>
            </a:r>
            <a:r>
              <a:rPr lang="it-IT" sz="2400" b="1" dirty="0" smtClean="0">
                <a:solidFill>
                  <a:srgbClr val="FF0000"/>
                </a:solidFill>
                <a:ea typeface="ＭＳ Ｐゴシック" pitchFamily="34" charset="-128"/>
              </a:rPr>
              <a:t>= </a:t>
            </a:r>
            <a:r>
              <a:rPr lang="it-IT" sz="2400" b="1" dirty="0" smtClean="0">
                <a:solidFill>
                  <a:srgbClr val="FF0000"/>
                </a:solidFill>
                <a:ea typeface="ＭＳ Ｐゴシック" pitchFamily="34" charset="-128"/>
              </a:rPr>
              <a:t>k</a:t>
            </a:r>
            <a:r>
              <a:rPr lang="it-IT" sz="2400" b="1" baseline="-25000" dirty="0" smtClean="0">
                <a:solidFill>
                  <a:srgbClr val="FF0000"/>
                </a:solidFill>
                <a:ea typeface="ＭＳ Ｐゴシック" pitchFamily="34" charset="-128"/>
              </a:rPr>
              <a:t>1</a:t>
            </a:r>
            <a:r>
              <a:rPr lang="it-IT" sz="2400" b="1" dirty="0" smtClean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it-IT" sz="2400" b="1" dirty="0" smtClean="0">
                <a:solidFill>
                  <a:srgbClr val="FF0000"/>
                </a:solidFill>
                <a:ea typeface="ＭＳ Ｐゴシック" pitchFamily="34" charset="-128"/>
              </a:rPr>
              <a:t>+...+ </a:t>
            </a:r>
            <a:r>
              <a:rPr lang="it-IT" sz="2400" b="1" dirty="0" smtClean="0">
                <a:solidFill>
                  <a:srgbClr val="FF0000"/>
                </a:solidFill>
                <a:ea typeface="ＭＳ Ｐゴシック" pitchFamily="34" charset="-128"/>
              </a:rPr>
              <a:t>k</a:t>
            </a:r>
            <a:r>
              <a:rPr lang="it-IT" sz="2400" b="1" baseline="-25000" dirty="0" smtClean="0">
                <a:solidFill>
                  <a:srgbClr val="FF0000"/>
                </a:solidFill>
                <a:ea typeface="ＭＳ Ｐゴシック" pitchFamily="34" charset="-128"/>
              </a:rPr>
              <a:t>d</a:t>
            </a:r>
            <a:r>
              <a:rPr lang="it-IT" sz="2400" b="1" baseline="-25000" dirty="0" smtClean="0">
                <a:solidFill>
                  <a:srgbClr val="FF0000"/>
                </a:solidFill>
                <a:ea typeface="ＭＳ Ｐゴシック" pitchFamily="34" charset="-128"/>
              </a:rPr>
              <a:t>+1</a:t>
            </a:r>
            <a:r>
              <a:rPr lang="it-IT" sz="2400" b="1" dirty="0" smtClean="0">
                <a:solidFill>
                  <a:srgbClr val="C00000"/>
                </a:solidFill>
                <a:ea typeface="ＭＳ Ｐゴシック" pitchFamily="34" charset="-128"/>
              </a:rPr>
              <a:t> </a:t>
            </a:r>
            <a:endParaRPr lang="en-US" sz="2400" b="1" baseline="-25000" dirty="0">
              <a:solidFill>
                <a:srgbClr val="C00000"/>
              </a:solidFill>
              <a:ea typeface="ＭＳ Ｐゴシック" pitchFamily="34" charset="-128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457200" y="1623597"/>
            <a:ext cx="1143000" cy="59963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it-IT" sz="2400" b="1" dirty="0" smtClean="0">
                <a:solidFill>
                  <a:srgbClr val="C00000"/>
                </a:solidFill>
                <a:ea typeface="ＭＳ Ｐゴシック" pitchFamily="34" charset="-128"/>
              </a:rPr>
              <a:t>k</a:t>
            </a:r>
            <a:endParaRPr lang="en-US" b="1" baseline="-25000" dirty="0">
              <a:solidFill>
                <a:srgbClr val="C00000"/>
              </a:solidFill>
              <a:ea typeface="ＭＳ Ｐゴシック" pitchFamily="34" charset="-128"/>
            </a:endParaRPr>
          </a:p>
        </p:txBody>
      </p:sp>
      <p:cxnSp>
        <p:nvCxnSpPr>
          <p:cNvPr id="52" name="Straight Arrow Connector 51"/>
          <p:cNvCxnSpPr/>
          <p:nvPr/>
        </p:nvCxnSpPr>
        <p:spPr>
          <a:xfrm flipH="1">
            <a:off x="1600200" y="1924110"/>
            <a:ext cx="1600200" cy="0"/>
          </a:xfrm>
          <a:prstGeom prst="straightConnector1">
            <a:avLst/>
          </a:prstGeom>
          <a:ln w="50800">
            <a:solidFill>
              <a:schemeClr val="tx1">
                <a:lumMod val="50000"/>
                <a:lumOff val="50000"/>
              </a:schemeClr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Lightning Bolt 56"/>
          <p:cNvSpPr>
            <a:spLocks noChangeArrowheads="1"/>
          </p:cNvSpPr>
          <p:nvPr/>
        </p:nvSpPr>
        <p:spPr bwMode="auto">
          <a:xfrm rot="21176175">
            <a:off x="5981563" y="2177779"/>
            <a:ext cx="757445" cy="630925"/>
          </a:xfrm>
          <a:prstGeom prst="lightningBolt">
            <a:avLst/>
          </a:prstGeom>
          <a:solidFill>
            <a:schemeClr val="tx1">
              <a:lumMod val="50000"/>
              <a:lumOff val="50000"/>
            </a:schemeClr>
          </a:solidFill>
          <a:ln w="9525" algn="ctr">
            <a:noFill/>
            <a:round/>
            <a:headEnd/>
            <a:tailEnd/>
          </a:ln>
        </p:spPr>
        <p:txBody>
          <a:bodyPr lIns="91430" tIns="45715" rIns="91430" bIns="45715"/>
          <a:lstStyle/>
          <a:p>
            <a:pPr algn="l" defTabSz="914400">
              <a:spcBef>
                <a:spcPct val="0"/>
              </a:spcBef>
            </a:pPr>
            <a:endParaRPr lang="en-US" sz="180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58" name="Picture 2" descr="devil ic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2465059"/>
            <a:ext cx="838200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3" name="TextBox 3"/>
          <p:cNvSpPr txBox="1"/>
          <p:nvPr/>
        </p:nvSpPr>
        <p:spPr>
          <a:xfrm>
            <a:off x="1828800" y="1524000"/>
            <a:ext cx="1181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Enc</a:t>
            </a:r>
            <a:endParaRPr lang="en-US" sz="2800" b="1" dirty="0" smtClean="0">
              <a:solidFill>
                <a:srgbClr val="8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Content Placeholder 1"/>
          <p:cNvSpPr txBox="1">
            <a:spLocks/>
          </p:cNvSpPr>
          <p:nvPr/>
        </p:nvSpPr>
        <p:spPr>
          <a:xfrm>
            <a:off x="304800" y="3200400"/>
            <a:ext cx="8610600" cy="685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3600" dirty="0" smtClean="0"/>
              <a:t>Practical robustness of </a:t>
            </a:r>
            <a:r>
              <a:rPr lang="en-US" sz="3600" b="1" dirty="0" err="1" smtClean="0">
                <a:solidFill>
                  <a:srgbClr val="FF0000"/>
                </a:solidFill>
              </a:rPr>
              <a:t>Enc</a:t>
            </a:r>
            <a:r>
              <a:rPr lang="en-US" sz="3600" dirty="0" smtClean="0"/>
              <a:t>?</a:t>
            </a:r>
          </a:p>
        </p:txBody>
      </p:sp>
      <p:sp>
        <p:nvSpPr>
          <p:cNvPr id="59" name="Rounded Rectangular Callout 15"/>
          <p:cNvSpPr>
            <a:spLocks noChangeArrowheads="1"/>
          </p:cNvSpPr>
          <p:nvPr/>
        </p:nvSpPr>
        <p:spPr bwMode="auto">
          <a:xfrm>
            <a:off x="2362200" y="2514600"/>
            <a:ext cx="2971800" cy="762000"/>
          </a:xfrm>
          <a:prstGeom prst="wedgeRoundRectCallout">
            <a:avLst>
              <a:gd name="adj1" fmla="val 92897"/>
              <a:gd name="adj2" fmla="val 360"/>
              <a:gd name="adj3" fmla="val 1666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30" tIns="45715" rIns="91430" bIns="45715" anchor="ctr" anchorCtr="1"/>
          <a:lstStyle/>
          <a:p>
            <a:pPr defTabSz="914400" eaLnBrk="0" hangingPunct="0">
              <a:spcBef>
                <a:spcPct val="2000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Learns nothing about </a:t>
            </a:r>
            <a:r>
              <a:rPr lang="en-US" sz="2000" b="1" dirty="0" smtClean="0">
                <a:solidFill>
                  <a:srgbClr val="FF0000"/>
                </a:solidFill>
              </a:rPr>
              <a:t>k</a:t>
            </a:r>
            <a:r>
              <a:rPr lang="en-US" sz="2000" dirty="0" smtClean="0">
                <a:solidFill>
                  <a:schemeClr val="tx1"/>
                </a:solidFill>
              </a:rPr>
              <a:t> given </a:t>
            </a:r>
            <a:r>
              <a:rPr lang="en-US" sz="2000" b="1" dirty="0" smtClean="0">
                <a:solidFill>
                  <a:srgbClr val="FF0000"/>
                </a:solidFill>
              </a:rPr>
              <a:t>d</a:t>
            </a:r>
            <a:r>
              <a:rPr lang="en-US" sz="2000" dirty="0" smtClean="0">
                <a:solidFill>
                  <a:schemeClr val="tx1"/>
                </a:solidFill>
              </a:rPr>
              <a:t> shares</a:t>
            </a:r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09071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 animBg="1"/>
      <p:bldP spid="23" grpId="0" animBg="1"/>
      <p:bldP spid="24" grpId="0" animBg="1"/>
      <p:bldP spid="25" grpId="0" animBg="1"/>
      <p:bldP spid="26" grpId="0" animBg="1"/>
      <p:bldP spid="27" grpId="0"/>
      <p:bldP spid="28" grpId="0" animBg="1"/>
      <p:bldP spid="30" grpId="0" animBg="1"/>
      <p:bldP spid="37" grpId="0"/>
      <p:bldP spid="38" grpId="0"/>
      <p:bldP spid="43" grpId="0"/>
      <p:bldP spid="44" grpId="0"/>
      <p:bldP spid="47" grpId="0"/>
      <p:bldP spid="50" grpId="0" animBg="1"/>
      <p:bldP spid="57" grpId="0" animBg="1"/>
      <p:bldP spid="53" grpId="0"/>
      <p:bldP spid="54" grpId="0"/>
      <p:bldP spid="5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3"/>
          <p:cNvSpPr txBox="1"/>
          <p:nvPr/>
        </p:nvSpPr>
        <p:spPr>
          <a:xfrm>
            <a:off x="304800" y="76200"/>
            <a:ext cx="8839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7F7F7F"/>
                </a:solidFill>
                <a:latin typeface="Arial Rounded MT Bold"/>
                <a:cs typeface="Arial Rounded MT Bold"/>
              </a:rPr>
              <a:t>Important countermeasure</a:t>
            </a:r>
            <a:endParaRPr lang="en-US" sz="4800" dirty="0">
              <a:solidFill>
                <a:srgbClr val="7F7F7F"/>
              </a:solidFill>
              <a:latin typeface="Arial Rounded MT Bold"/>
              <a:cs typeface="Arial Rounded MT Bold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6492875"/>
            <a:ext cx="838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chemeClr val="tx1">
                    <a:lumMod val="50000"/>
                    <a:lumOff val="50000"/>
                  </a:schemeClr>
                </a:solidFill>
                <a:latin typeface="Arial Rounded MT Bold" pitchFamily="34" charset="0"/>
              </a:defRPr>
            </a:lvl1pPr>
          </a:lstStyle>
          <a:p>
            <a:fld id="{36DA8278-8F4F-44C3-A7E1-BA3F58CF8BC2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6" name="Content Placeholder 1"/>
          <p:cNvSpPr txBox="1">
            <a:spLocks/>
          </p:cNvSpPr>
          <p:nvPr/>
        </p:nvSpPr>
        <p:spPr>
          <a:xfrm>
            <a:off x="304800" y="914400"/>
            <a:ext cx="8610600" cy="22860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b="1" dirty="0" smtClean="0"/>
              <a:t>Masking</a:t>
            </a:r>
            <a:r>
              <a:rPr lang="en-US" dirty="0" smtClean="0"/>
              <a:t>: Protect all intermediate values of computation with randomized encoding </a:t>
            </a:r>
            <a:r>
              <a:rPr lang="en-US" b="1" dirty="0" err="1" smtClean="0">
                <a:solidFill>
                  <a:srgbClr val="FF0000"/>
                </a:solidFill>
              </a:rPr>
              <a:t>Enc</a:t>
            </a:r>
            <a:endParaRPr lang="en-US" b="1" dirty="0" smtClean="0">
              <a:solidFill>
                <a:srgbClr val="FF0000"/>
              </a:solidFill>
            </a:endParaRPr>
          </a:p>
          <a:p>
            <a:pPr>
              <a:defRPr/>
            </a:pPr>
            <a:endParaRPr lang="en-US" dirty="0" smtClean="0"/>
          </a:p>
          <a:p>
            <a:pPr marL="0" indent="0">
              <a:buFont typeface="Arial" pitchFamily="34" charset="0"/>
              <a:buNone/>
              <a:defRPr/>
            </a:pPr>
            <a:endParaRPr lang="en-US" dirty="0" smtClean="0"/>
          </a:p>
          <a:p>
            <a:pPr marL="457200" lvl="1" indent="0">
              <a:buNone/>
              <a:defRPr/>
            </a:pPr>
            <a:endParaRPr lang="en-US" dirty="0" smtClean="0"/>
          </a:p>
        </p:txBody>
      </p:sp>
      <p:sp>
        <p:nvSpPr>
          <p:cNvPr id="77" name="Content Placeholder 1"/>
          <p:cNvSpPr txBox="1">
            <a:spLocks/>
          </p:cNvSpPr>
          <p:nvPr/>
        </p:nvSpPr>
        <p:spPr>
          <a:xfrm>
            <a:off x="152400" y="3124200"/>
            <a:ext cx="2514600" cy="685800"/>
          </a:xfrm>
          <a:prstGeom prst="rect">
            <a:avLst/>
          </a:prstGeom>
        </p:spPr>
        <p:txBody>
          <a:bodyPr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en-US" sz="2000" dirty="0" smtClean="0"/>
              <a:t>Description of algorithm, e.g., AES</a:t>
            </a:r>
          </a:p>
        </p:txBody>
      </p:sp>
      <p:sp>
        <p:nvSpPr>
          <p:cNvPr id="83" name="Content Placeholder 1"/>
          <p:cNvSpPr txBox="1">
            <a:spLocks/>
          </p:cNvSpPr>
          <p:nvPr/>
        </p:nvSpPr>
        <p:spPr>
          <a:xfrm>
            <a:off x="247838" y="3733800"/>
            <a:ext cx="6914962" cy="685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dirty="0" smtClean="0"/>
              <a:t>What is a good masking scheme?</a:t>
            </a:r>
          </a:p>
        </p:txBody>
      </p:sp>
      <p:grpSp>
        <p:nvGrpSpPr>
          <p:cNvPr id="109" name="Group 108"/>
          <p:cNvGrpSpPr/>
          <p:nvPr/>
        </p:nvGrpSpPr>
        <p:grpSpPr>
          <a:xfrm>
            <a:off x="2057400" y="2205037"/>
            <a:ext cx="1676400" cy="1147763"/>
            <a:chOff x="3048000" y="4153798"/>
            <a:chExt cx="2362200" cy="1147763"/>
          </a:xfrm>
        </p:grpSpPr>
        <p:sp>
          <p:nvSpPr>
            <p:cNvPr id="110" name="Right Arrow 109"/>
            <p:cNvSpPr/>
            <p:nvPr/>
          </p:nvSpPr>
          <p:spPr bwMode="auto">
            <a:xfrm>
              <a:off x="3048000" y="4379805"/>
              <a:ext cx="2362200" cy="510012"/>
            </a:xfrm>
            <a:prstGeom prst="rightArrow">
              <a:avLst>
                <a:gd name="adj1" fmla="val 42300"/>
                <a:gd name="adj2" fmla="val 50000"/>
              </a:avLst>
            </a:prstGeom>
            <a:gradFill>
              <a:gsLst>
                <a:gs pos="0">
                  <a:schemeClr val="accent1">
                    <a:tint val="50000"/>
                    <a:satMod val="300000"/>
                  </a:schemeClr>
                </a:gs>
                <a:gs pos="35000">
                  <a:schemeClr val="accent1">
                    <a:tint val="37000"/>
                    <a:satMod val="300000"/>
                  </a:schemeClr>
                </a:gs>
                <a:gs pos="100000">
                  <a:schemeClr val="accent1">
                    <a:tint val="15000"/>
                    <a:satMod val="350000"/>
                  </a:schemeClr>
                </a:gs>
              </a:gsLst>
              <a:lin ang="16200000" scaled="1"/>
            </a:gradFill>
            <a:ln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100794" tIns="50397" rIns="100794" bIns="50397" numCol="1" rtlCol="0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en-US" sz="2400" dirty="0" smtClean="0"/>
            </a:p>
          </p:txBody>
        </p:sp>
        <p:pic>
          <p:nvPicPr>
            <p:cNvPr id="111" name="Picture 21" descr="C:\Documents and Settings\Sebastian\Local Settings\Temporary Internet Files\Content.IE5\FLZVDQ11\MCj04326140000[1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733800" y="4153798"/>
              <a:ext cx="1147763" cy="11477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12" name="Group 111"/>
          <p:cNvGrpSpPr/>
          <p:nvPr/>
        </p:nvGrpSpPr>
        <p:grpSpPr>
          <a:xfrm>
            <a:off x="4020686" y="1905000"/>
            <a:ext cx="1202970" cy="1299826"/>
            <a:chOff x="5984544" y="3853761"/>
            <a:chExt cx="1202970" cy="1299826"/>
          </a:xfrm>
        </p:grpSpPr>
        <p:pic>
          <p:nvPicPr>
            <p:cNvPr id="113" name="Picture 47" descr="sim-yellow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044514" y="4049925"/>
              <a:ext cx="1143000" cy="1103662"/>
            </a:xfrm>
            <a:prstGeom prst="rect">
              <a:avLst/>
            </a:prstGeom>
            <a:noFill/>
          </p:spPr>
        </p:pic>
        <p:sp>
          <p:nvSpPr>
            <p:cNvPr id="114" name="Rectangle 4"/>
            <p:cNvSpPr txBox="1">
              <a:spLocks noChangeArrowheads="1"/>
            </p:cNvSpPr>
            <p:nvPr/>
          </p:nvSpPr>
          <p:spPr bwMode="auto">
            <a:xfrm>
              <a:off x="6477000" y="3853761"/>
              <a:ext cx="609600" cy="476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30" tIns="45715" rIns="91430" bIns="45715"/>
            <a:lstStyle/>
            <a:p>
              <a:pPr marL="342900" indent="-342900" algn="l" defTabSz="914400" eaLnBrk="0" hangingPunct="0">
                <a:spcBef>
                  <a:spcPct val="20000"/>
                </a:spcBef>
              </a:pPr>
              <a:r>
                <a:rPr lang="en-US" b="1" dirty="0" smtClean="0">
                  <a:solidFill>
                    <a:srgbClr val="FF0000"/>
                  </a:solidFill>
                  <a:latin typeface="cmmi10" pitchFamily="34" charset="0"/>
                </a:rPr>
                <a:t>K’</a:t>
              </a:r>
              <a:endParaRPr lang="en-US" b="1" dirty="0">
                <a:solidFill>
                  <a:srgbClr val="FF0000"/>
                </a:solidFill>
                <a:latin typeface="cmmi10" pitchFamily="34" charset="0"/>
              </a:endParaRPr>
            </a:p>
          </p:txBody>
        </p:sp>
        <p:sp>
          <p:nvSpPr>
            <p:cNvPr id="115" name="Rectangle 4"/>
            <p:cNvSpPr txBox="1">
              <a:spLocks noChangeArrowheads="1"/>
            </p:cNvSpPr>
            <p:nvPr/>
          </p:nvSpPr>
          <p:spPr bwMode="auto">
            <a:xfrm>
              <a:off x="5984544" y="4106813"/>
              <a:ext cx="644856" cy="476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30" tIns="45715" rIns="91430" bIns="45715"/>
            <a:lstStyle/>
            <a:p>
              <a:pPr marL="342900" indent="-342900" algn="l" defTabSz="914400" eaLnBrk="0" hangingPunct="0">
                <a:spcBef>
                  <a:spcPct val="20000"/>
                </a:spcBef>
              </a:pPr>
              <a:r>
                <a:rPr lang="en-US" b="1" dirty="0" smtClean="0">
                  <a:solidFill>
                    <a:srgbClr val="FF0000"/>
                  </a:solidFill>
                  <a:latin typeface="cmmi10" pitchFamily="34" charset="0"/>
                </a:rPr>
                <a:t>C’</a:t>
              </a:r>
              <a:endParaRPr lang="en-US" b="1" dirty="0">
                <a:solidFill>
                  <a:srgbClr val="FF0000"/>
                </a:solidFill>
                <a:latin typeface="cmmi10" pitchFamily="34" charset="0"/>
              </a:endParaRPr>
            </a:p>
          </p:txBody>
        </p:sp>
      </p:grpSp>
      <p:grpSp>
        <p:nvGrpSpPr>
          <p:cNvPr id="116" name="Group 115"/>
          <p:cNvGrpSpPr/>
          <p:nvPr/>
        </p:nvGrpSpPr>
        <p:grpSpPr>
          <a:xfrm>
            <a:off x="890587" y="1981200"/>
            <a:ext cx="971551" cy="1134007"/>
            <a:chOff x="890587" y="3929961"/>
            <a:chExt cx="971551" cy="1134007"/>
          </a:xfrm>
        </p:grpSpPr>
        <p:sp>
          <p:nvSpPr>
            <p:cNvPr id="117" name="Rectangle 4"/>
            <p:cNvSpPr txBox="1">
              <a:spLocks noChangeArrowheads="1"/>
            </p:cNvSpPr>
            <p:nvPr/>
          </p:nvSpPr>
          <p:spPr bwMode="auto">
            <a:xfrm>
              <a:off x="890587" y="4158561"/>
              <a:ext cx="481013" cy="476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30" tIns="45715" rIns="91430" bIns="45715"/>
            <a:lstStyle/>
            <a:p>
              <a:pPr marL="342900" indent="-342900" algn="l" defTabSz="914400" eaLnBrk="0" hangingPunct="0">
                <a:spcBef>
                  <a:spcPct val="20000"/>
                </a:spcBef>
              </a:pPr>
              <a:r>
                <a:rPr lang="en-US" b="1" dirty="0" smtClean="0">
                  <a:solidFill>
                    <a:srgbClr val="FF0000"/>
                  </a:solidFill>
                  <a:latin typeface="cmmi10" pitchFamily="34" charset="0"/>
                </a:rPr>
                <a:t>C</a:t>
              </a:r>
              <a:endParaRPr lang="en-US" b="1" dirty="0">
                <a:solidFill>
                  <a:srgbClr val="FF0000"/>
                </a:solidFill>
                <a:latin typeface="cmmi10" pitchFamily="34" charset="0"/>
              </a:endParaRPr>
            </a:p>
          </p:txBody>
        </p:sp>
        <p:pic>
          <p:nvPicPr>
            <p:cNvPr id="118" name="Picture 45" descr="sim-green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990600" y="4253811"/>
              <a:ext cx="838200" cy="810157"/>
            </a:xfrm>
            <a:prstGeom prst="rect">
              <a:avLst/>
            </a:prstGeom>
            <a:noFill/>
          </p:spPr>
        </p:pic>
        <p:sp>
          <p:nvSpPr>
            <p:cNvPr id="119" name="Rectangle 4"/>
            <p:cNvSpPr txBox="1">
              <a:spLocks noChangeArrowheads="1"/>
            </p:cNvSpPr>
            <p:nvPr/>
          </p:nvSpPr>
          <p:spPr bwMode="auto">
            <a:xfrm>
              <a:off x="1308100" y="3929961"/>
              <a:ext cx="554038" cy="476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30" tIns="45715" rIns="91430" bIns="45715"/>
            <a:lstStyle/>
            <a:p>
              <a:pPr marL="342900" indent="-342900" algn="l" defTabSz="914400" eaLnBrk="0" hangingPunct="0">
                <a:spcBef>
                  <a:spcPct val="20000"/>
                </a:spcBef>
              </a:pPr>
              <a:r>
                <a:rPr lang="en-US" b="1" dirty="0" smtClean="0">
                  <a:solidFill>
                    <a:srgbClr val="FF0000"/>
                  </a:solidFill>
                  <a:latin typeface="cmmi10" pitchFamily="34" charset="0"/>
                </a:rPr>
                <a:t>K</a:t>
              </a:r>
              <a:endParaRPr lang="en-US" b="1" dirty="0">
                <a:solidFill>
                  <a:srgbClr val="FF0000"/>
                </a:solidFill>
                <a:latin typeface="cmmi10" pitchFamily="34" charset="0"/>
              </a:endParaRPr>
            </a:p>
          </p:txBody>
        </p:sp>
      </p:grpSp>
      <p:sp>
        <p:nvSpPr>
          <p:cNvPr id="120" name="Content Placeholder 1"/>
          <p:cNvSpPr txBox="1">
            <a:spLocks/>
          </p:cNvSpPr>
          <p:nvPr/>
        </p:nvSpPr>
        <p:spPr>
          <a:xfrm>
            <a:off x="3429000" y="3200400"/>
            <a:ext cx="2514600" cy="685800"/>
          </a:xfrm>
          <a:prstGeom prst="rect">
            <a:avLst/>
          </a:prstGeom>
        </p:spPr>
        <p:txBody>
          <a:bodyPr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en-US" sz="2000" dirty="0" smtClean="0"/>
              <a:t>Computes AES on </a:t>
            </a:r>
            <a:r>
              <a:rPr lang="en-US" sz="2000" b="1" dirty="0" smtClean="0">
                <a:solidFill>
                  <a:schemeClr val="accent1"/>
                </a:solidFill>
              </a:rPr>
              <a:t>encoded</a:t>
            </a:r>
            <a:r>
              <a:rPr lang="en-US" sz="2000" dirty="0" smtClean="0"/>
              <a:t> values</a:t>
            </a:r>
          </a:p>
        </p:txBody>
      </p:sp>
      <p:sp>
        <p:nvSpPr>
          <p:cNvPr id="121" name="Lightning Bolt 120"/>
          <p:cNvSpPr>
            <a:spLocks noChangeArrowheads="1"/>
          </p:cNvSpPr>
          <p:nvPr/>
        </p:nvSpPr>
        <p:spPr bwMode="auto">
          <a:xfrm rot="18217811">
            <a:off x="5837524" y="2209074"/>
            <a:ext cx="757445" cy="1066255"/>
          </a:xfrm>
          <a:prstGeom prst="lightningBolt">
            <a:avLst/>
          </a:prstGeom>
          <a:solidFill>
            <a:schemeClr val="tx1">
              <a:lumMod val="50000"/>
              <a:lumOff val="50000"/>
            </a:schemeClr>
          </a:solidFill>
          <a:ln w="9525" algn="ctr">
            <a:noFill/>
            <a:round/>
            <a:headEnd/>
            <a:tailEnd/>
          </a:ln>
        </p:spPr>
        <p:txBody>
          <a:bodyPr lIns="91430" tIns="45715" rIns="91430" bIns="45715"/>
          <a:lstStyle/>
          <a:p>
            <a:pPr algn="l" defTabSz="914400">
              <a:spcBef>
                <a:spcPct val="0"/>
              </a:spcBef>
            </a:pPr>
            <a:endParaRPr lang="en-US" sz="180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122" name="Picture 2" descr="devil icon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2057400"/>
            <a:ext cx="1195177" cy="1195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4" name="Group 123"/>
          <p:cNvGrpSpPr/>
          <p:nvPr/>
        </p:nvGrpSpPr>
        <p:grpSpPr>
          <a:xfrm>
            <a:off x="152400" y="4419600"/>
            <a:ext cx="1066800" cy="1066800"/>
            <a:chOff x="-228600" y="2057400"/>
            <a:chExt cx="1791478" cy="2031230"/>
          </a:xfrm>
        </p:grpSpPr>
        <p:pic>
          <p:nvPicPr>
            <p:cNvPr id="125" name="Picture 124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0" y="2057400"/>
              <a:ext cx="867448" cy="1752600"/>
            </a:xfrm>
            <a:prstGeom prst="rect">
              <a:avLst/>
            </a:prstGeom>
          </p:spPr>
        </p:pic>
        <p:sp>
          <p:nvSpPr>
            <p:cNvPr id="126" name="Rectangle 125"/>
            <p:cNvSpPr/>
            <p:nvPr/>
          </p:nvSpPr>
          <p:spPr>
            <a:xfrm>
              <a:off x="-228600" y="2743200"/>
              <a:ext cx="1791478" cy="13454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7" name="Content Placeholder 1"/>
          <p:cNvSpPr txBox="1">
            <a:spLocks/>
          </p:cNvSpPr>
          <p:nvPr/>
        </p:nvSpPr>
        <p:spPr>
          <a:xfrm>
            <a:off x="875016" y="4267200"/>
            <a:ext cx="8610600" cy="7620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800" dirty="0" smtClean="0"/>
              <a:t>Robust encoding function</a:t>
            </a:r>
          </a:p>
        </p:txBody>
      </p:sp>
      <p:sp>
        <p:nvSpPr>
          <p:cNvPr id="38" name="Content Placeholder 1"/>
          <p:cNvSpPr txBox="1">
            <a:spLocks/>
          </p:cNvSpPr>
          <p:nvPr/>
        </p:nvSpPr>
        <p:spPr>
          <a:xfrm>
            <a:off x="6096000" y="3200400"/>
            <a:ext cx="2971800" cy="685800"/>
          </a:xfrm>
          <a:prstGeom prst="rect">
            <a:avLst/>
          </a:prstGeom>
        </p:spPr>
        <p:txBody>
          <a:bodyPr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en-US" sz="2000" dirty="0" smtClean="0"/>
              <a:t>Harder to exploit leakage from protected algorithm</a:t>
            </a:r>
          </a:p>
        </p:txBody>
      </p:sp>
      <p:sp>
        <p:nvSpPr>
          <p:cNvPr id="34" name="Content Placeholder 1"/>
          <p:cNvSpPr txBox="1">
            <a:spLocks/>
          </p:cNvSpPr>
          <p:nvPr/>
        </p:nvSpPr>
        <p:spPr>
          <a:xfrm>
            <a:off x="914400" y="4724400"/>
            <a:ext cx="8610600" cy="7620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800" dirty="0" smtClean="0"/>
              <a:t>“Encoded operations” secure in </a:t>
            </a:r>
            <a:r>
              <a:rPr lang="en-US" sz="2800" b="1" dirty="0" smtClean="0">
                <a:solidFill>
                  <a:srgbClr val="FF0000"/>
                </a:solidFill>
              </a:rPr>
              <a:t>t</a:t>
            </a:r>
            <a:r>
              <a:rPr lang="en-US" sz="2800" dirty="0" smtClean="0"/>
              <a:t>-probing model</a:t>
            </a:r>
          </a:p>
        </p:txBody>
      </p:sp>
      <p:grpSp>
        <p:nvGrpSpPr>
          <p:cNvPr id="35" name="Group 34"/>
          <p:cNvGrpSpPr/>
          <p:nvPr/>
        </p:nvGrpSpPr>
        <p:grpSpPr>
          <a:xfrm>
            <a:off x="152400" y="4890280"/>
            <a:ext cx="1066800" cy="1066800"/>
            <a:chOff x="-228600" y="2057400"/>
            <a:chExt cx="1791478" cy="2031230"/>
          </a:xfrm>
        </p:grpSpPr>
        <p:pic>
          <p:nvPicPr>
            <p:cNvPr id="37" name="Picture 36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0" y="2057400"/>
              <a:ext cx="867448" cy="1752600"/>
            </a:xfrm>
            <a:prstGeom prst="rect">
              <a:avLst/>
            </a:prstGeom>
          </p:spPr>
        </p:pic>
        <p:sp>
          <p:nvSpPr>
            <p:cNvPr id="39" name="Rectangle 38"/>
            <p:cNvSpPr/>
            <p:nvPr/>
          </p:nvSpPr>
          <p:spPr>
            <a:xfrm>
              <a:off x="-228600" y="2743200"/>
              <a:ext cx="1791478" cy="13454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2" name="Rectangle 13"/>
          <p:cNvSpPr>
            <a:spLocks noChangeArrowheads="1"/>
          </p:cNvSpPr>
          <p:nvPr/>
        </p:nvSpPr>
        <p:spPr bwMode="auto">
          <a:xfrm>
            <a:off x="1066800" y="5257801"/>
            <a:ext cx="2514600" cy="14478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lIns="91430" tIns="45715" rIns="91430" bIns="45715"/>
          <a:lstStyle/>
          <a:p>
            <a:pPr algn="l" defTabSz="914400">
              <a:spcBef>
                <a:spcPct val="0"/>
              </a:spcBef>
            </a:pPr>
            <a:endParaRPr lang="en-US" sz="2800" i="1">
              <a:solidFill>
                <a:srgbClr val="000000"/>
              </a:solidFill>
            </a:endParaRPr>
          </a:p>
        </p:txBody>
      </p:sp>
      <p:sp>
        <p:nvSpPr>
          <p:cNvPr id="63" name="Line 34"/>
          <p:cNvSpPr>
            <a:spLocks noChangeShapeType="1"/>
          </p:cNvSpPr>
          <p:nvPr/>
        </p:nvSpPr>
        <p:spPr bwMode="auto">
          <a:xfrm>
            <a:off x="1214436" y="5404872"/>
            <a:ext cx="5111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64" name="Line 35"/>
          <p:cNvSpPr>
            <a:spLocks noChangeShapeType="1"/>
          </p:cNvSpPr>
          <p:nvPr/>
        </p:nvSpPr>
        <p:spPr bwMode="auto">
          <a:xfrm>
            <a:off x="1214436" y="5562601"/>
            <a:ext cx="5111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65" name="Line 36"/>
          <p:cNvSpPr>
            <a:spLocks noChangeShapeType="1"/>
          </p:cNvSpPr>
          <p:nvPr/>
        </p:nvSpPr>
        <p:spPr bwMode="auto">
          <a:xfrm>
            <a:off x="2332036" y="5386469"/>
            <a:ext cx="5762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66" name="Rectangle 65"/>
          <p:cNvSpPr>
            <a:spLocks noChangeArrowheads="1"/>
          </p:cNvSpPr>
          <p:nvPr/>
        </p:nvSpPr>
        <p:spPr bwMode="auto">
          <a:xfrm>
            <a:off x="1828799" y="5710773"/>
            <a:ext cx="503237" cy="344941"/>
          </a:xfrm>
          <a:prstGeom prst="rect">
            <a:avLst/>
          </a:prstGeom>
          <a:solidFill>
            <a:srgbClr val="F8EEC8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91430" tIns="45715" rIns="91430" bIns="45715" anchor="ctr"/>
          <a:lstStyle/>
          <a:p>
            <a:r>
              <a:rPr lang="en-US" b="1">
                <a:cs typeface="Arial" pitchFamily="34" charset="0"/>
              </a:rPr>
              <a:t>C</a:t>
            </a:r>
          </a:p>
        </p:txBody>
      </p:sp>
      <p:sp>
        <p:nvSpPr>
          <p:cNvPr id="67" name="Line 38"/>
          <p:cNvSpPr>
            <a:spLocks noChangeShapeType="1"/>
          </p:cNvSpPr>
          <p:nvPr/>
        </p:nvSpPr>
        <p:spPr bwMode="auto">
          <a:xfrm>
            <a:off x="1214436" y="5868502"/>
            <a:ext cx="5111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68" name="Freeform 67"/>
          <p:cNvSpPr>
            <a:spLocks/>
          </p:cNvSpPr>
          <p:nvPr/>
        </p:nvSpPr>
        <p:spPr bwMode="auto">
          <a:xfrm>
            <a:off x="2332036" y="5784478"/>
            <a:ext cx="320675" cy="0"/>
          </a:xfrm>
          <a:custGeom>
            <a:avLst/>
            <a:gdLst>
              <a:gd name="T0" fmla="*/ 0 w 201"/>
              <a:gd name="T1" fmla="*/ 0 h 1"/>
              <a:gd name="T2" fmla="*/ 2147483647 w 201"/>
              <a:gd name="T3" fmla="*/ 2147483647 h 1"/>
              <a:gd name="T4" fmla="*/ 0 60000 65536"/>
              <a:gd name="T5" fmla="*/ 0 60000 65536"/>
              <a:gd name="T6" fmla="*/ 0 w 201"/>
              <a:gd name="T7" fmla="*/ 0 h 1"/>
              <a:gd name="T8" fmla="*/ 201 w 201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01" h="1">
                <a:moveTo>
                  <a:pt x="0" y="0"/>
                </a:moveTo>
                <a:lnTo>
                  <a:pt x="201" y="1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91430" tIns="45715" rIns="91430" bIns="45715"/>
          <a:lstStyle/>
          <a:p>
            <a:endParaRPr lang="de-DE" b="1">
              <a:solidFill>
                <a:schemeClr val="bg1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69" name="Line 40"/>
          <p:cNvSpPr>
            <a:spLocks noChangeShapeType="1"/>
          </p:cNvSpPr>
          <p:nvPr/>
        </p:nvSpPr>
        <p:spPr bwMode="auto">
          <a:xfrm>
            <a:off x="2332036" y="5942207"/>
            <a:ext cx="288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70" name="Line 41"/>
          <p:cNvSpPr>
            <a:spLocks noChangeShapeType="1"/>
          </p:cNvSpPr>
          <p:nvPr/>
        </p:nvSpPr>
        <p:spPr bwMode="auto">
          <a:xfrm flipV="1">
            <a:off x="2652711" y="5554517"/>
            <a:ext cx="0" cy="22996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71" name="Line 42"/>
          <p:cNvSpPr>
            <a:spLocks noChangeShapeType="1"/>
          </p:cNvSpPr>
          <p:nvPr/>
        </p:nvSpPr>
        <p:spPr bwMode="auto">
          <a:xfrm>
            <a:off x="2652711" y="5554518"/>
            <a:ext cx="2555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72" name="Rectangle 47"/>
          <p:cNvSpPr>
            <a:spLocks noChangeArrowheads="1"/>
          </p:cNvSpPr>
          <p:nvPr/>
        </p:nvSpPr>
        <p:spPr bwMode="auto">
          <a:xfrm>
            <a:off x="1463674" y="6260614"/>
            <a:ext cx="506412" cy="344941"/>
          </a:xfrm>
          <a:prstGeom prst="rect">
            <a:avLst/>
          </a:prstGeom>
          <a:solidFill>
            <a:srgbClr val="F8EEC8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91430" tIns="45715" rIns="91430" bIns="45715" anchor="ctr"/>
          <a:lstStyle/>
          <a:p>
            <a:r>
              <a:rPr lang="en-US" sz="2200" b="1" dirty="0" smtClean="0">
                <a:latin typeface="Arial" pitchFamily="34" charset="0"/>
                <a:cs typeface="Arial" pitchFamily="34" charset="0"/>
              </a:rPr>
              <a:t>M</a:t>
            </a:r>
            <a:endParaRPr lang="de-DE" sz="2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3" name="Line 51"/>
          <p:cNvSpPr>
            <a:spLocks noChangeShapeType="1"/>
          </p:cNvSpPr>
          <p:nvPr/>
        </p:nvSpPr>
        <p:spPr bwMode="auto">
          <a:xfrm flipV="1">
            <a:off x="2301874" y="6211969"/>
            <a:ext cx="0" cy="25059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74" name="Line 52"/>
          <p:cNvSpPr>
            <a:spLocks noChangeShapeType="1"/>
          </p:cNvSpPr>
          <p:nvPr/>
        </p:nvSpPr>
        <p:spPr bwMode="auto">
          <a:xfrm>
            <a:off x="2303461" y="6211969"/>
            <a:ext cx="2524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75" name="Rectangle 36"/>
          <p:cNvSpPr>
            <a:spLocks noChangeArrowheads="1"/>
          </p:cNvSpPr>
          <p:nvPr/>
        </p:nvSpPr>
        <p:spPr bwMode="auto">
          <a:xfrm>
            <a:off x="1793874" y="5334001"/>
            <a:ext cx="504825" cy="273585"/>
          </a:xfrm>
          <a:prstGeom prst="rect">
            <a:avLst/>
          </a:prstGeom>
          <a:solidFill>
            <a:srgbClr val="F8EEC8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wrap="none" lIns="91430" tIns="45715" rIns="91430" bIns="45715" anchor="ctr"/>
          <a:lstStyle/>
          <a:p>
            <a:pPr algn="ctr"/>
            <a:r>
              <a:rPr lang="en-US" b="1">
                <a:solidFill>
                  <a:srgbClr val="000000"/>
                </a:solidFill>
                <a:cs typeface="Arial" pitchFamily="34" charset="0"/>
              </a:rPr>
              <a:t>●</a:t>
            </a:r>
          </a:p>
        </p:txBody>
      </p:sp>
      <p:sp>
        <p:nvSpPr>
          <p:cNvPr id="76" name="Rectangle 42"/>
          <p:cNvSpPr>
            <a:spLocks noChangeArrowheads="1"/>
          </p:cNvSpPr>
          <p:nvPr/>
        </p:nvSpPr>
        <p:spPr bwMode="auto">
          <a:xfrm>
            <a:off x="2860674" y="5334001"/>
            <a:ext cx="504825" cy="288326"/>
          </a:xfrm>
          <a:prstGeom prst="rect">
            <a:avLst/>
          </a:prstGeom>
          <a:solidFill>
            <a:srgbClr val="F8EEC8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wrap="none" lIns="91430" tIns="45715" rIns="91430" bIns="45715" anchor="ctr"/>
          <a:lstStyle/>
          <a:p>
            <a:pPr algn="ctr"/>
            <a:r>
              <a:rPr lang="en-US" b="1">
                <a:solidFill>
                  <a:srgbClr val="000000"/>
                </a:solidFill>
                <a:cs typeface="Arial" pitchFamily="34" charset="0"/>
              </a:rPr>
              <a:t>+</a:t>
            </a:r>
          </a:p>
        </p:txBody>
      </p:sp>
      <p:sp>
        <p:nvSpPr>
          <p:cNvPr id="78" name="Rectangle 36"/>
          <p:cNvSpPr>
            <a:spLocks noChangeArrowheads="1"/>
          </p:cNvSpPr>
          <p:nvPr/>
        </p:nvSpPr>
        <p:spPr bwMode="auto">
          <a:xfrm>
            <a:off x="2584449" y="5875873"/>
            <a:ext cx="504825" cy="368527"/>
          </a:xfrm>
          <a:prstGeom prst="rect">
            <a:avLst/>
          </a:prstGeom>
          <a:solidFill>
            <a:srgbClr val="F8EEC8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wrap="none" lIns="91430" tIns="45715" rIns="91430" bIns="45715" anchor="ctr"/>
          <a:lstStyle/>
          <a:p>
            <a:pPr algn="ctr"/>
            <a:r>
              <a:rPr lang="en-US" b="1">
                <a:solidFill>
                  <a:srgbClr val="000000"/>
                </a:solidFill>
                <a:cs typeface="Arial" pitchFamily="34" charset="0"/>
              </a:rPr>
              <a:t>●</a:t>
            </a:r>
          </a:p>
        </p:txBody>
      </p:sp>
      <p:sp>
        <p:nvSpPr>
          <p:cNvPr id="79" name="Line 36"/>
          <p:cNvSpPr>
            <a:spLocks noChangeShapeType="1"/>
          </p:cNvSpPr>
          <p:nvPr/>
        </p:nvSpPr>
        <p:spPr bwMode="auto">
          <a:xfrm>
            <a:off x="1954211" y="6466682"/>
            <a:ext cx="3476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84" name="Rectangle 83"/>
          <p:cNvSpPr/>
          <p:nvPr/>
        </p:nvSpPr>
        <p:spPr>
          <a:xfrm>
            <a:off x="2429666" y="5257801"/>
            <a:ext cx="389733" cy="330808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50800" dist="50800" dir="5400000" algn="ctr" rotWithShape="0">
              <a:srgbClr val="FF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/>
          <p:cNvSpPr/>
          <p:nvPr/>
        </p:nvSpPr>
        <p:spPr>
          <a:xfrm>
            <a:off x="2184797" y="6173844"/>
            <a:ext cx="257569" cy="433177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50800" dist="50800" dir="5400000" algn="ctr" rotWithShape="0">
              <a:srgbClr val="FF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tangle 85"/>
          <p:cNvSpPr/>
          <p:nvPr/>
        </p:nvSpPr>
        <p:spPr>
          <a:xfrm>
            <a:off x="1294559" y="5753188"/>
            <a:ext cx="303214" cy="381000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50800" dist="50800" dir="5400000" algn="ctr" rotWithShape="0">
              <a:srgbClr val="FF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7" name="Straight Connector 86"/>
          <p:cNvCxnSpPr/>
          <p:nvPr/>
        </p:nvCxnSpPr>
        <p:spPr bwMode="auto">
          <a:xfrm flipH="1">
            <a:off x="2476498" y="5912497"/>
            <a:ext cx="2362202" cy="499447"/>
          </a:xfrm>
          <a:prstGeom prst="lin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8" name="Straight Connector 87"/>
          <p:cNvCxnSpPr/>
          <p:nvPr/>
        </p:nvCxnSpPr>
        <p:spPr bwMode="auto">
          <a:xfrm flipH="1" flipV="1">
            <a:off x="2728593" y="5418779"/>
            <a:ext cx="2129181" cy="464067"/>
          </a:xfrm>
          <a:prstGeom prst="lin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9" name="Straight Connector 88"/>
          <p:cNvCxnSpPr/>
          <p:nvPr/>
        </p:nvCxnSpPr>
        <p:spPr bwMode="auto">
          <a:xfrm flipH="1">
            <a:off x="1620444" y="5903970"/>
            <a:ext cx="3218256" cy="71234"/>
          </a:xfrm>
          <a:prstGeom prst="lin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90" name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16200000">
            <a:off x="3937388" y="5359013"/>
            <a:ext cx="1312028" cy="957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1" name="Picture 2" descr="devil icon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5410201"/>
            <a:ext cx="1065705" cy="1065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" name="Rounded Rectangular Callout 15"/>
          <p:cNvSpPr>
            <a:spLocks noChangeArrowheads="1"/>
          </p:cNvSpPr>
          <p:nvPr/>
        </p:nvSpPr>
        <p:spPr bwMode="auto">
          <a:xfrm>
            <a:off x="3429000" y="3657600"/>
            <a:ext cx="2971800" cy="914400"/>
          </a:xfrm>
          <a:prstGeom prst="wedgeRoundRectCallout">
            <a:avLst>
              <a:gd name="adj1" fmla="val -9180"/>
              <a:gd name="adj2" fmla="val 145037"/>
              <a:gd name="adj3" fmla="val 1666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30" tIns="45715" rIns="91430" bIns="45715" anchor="ctr" anchorCtr="1"/>
          <a:lstStyle/>
          <a:p>
            <a:pPr algn="ctr" defTabSz="914400" eaLnBrk="0" hangingPunct="0">
              <a:spcBef>
                <a:spcPct val="20000"/>
              </a:spcBef>
            </a:pPr>
            <a:r>
              <a:rPr lang="en-US" sz="2400" dirty="0" smtClean="0">
                <a:solidFill>
                  <a:schemeClr val="tx1"/>
                </a:solidFill>
              </a:rPr>
              <a:t>Learns </a:t>
            </a:r>
            <a:r>
              <a:rPr lang="en-US" sz="2400" b="1" dirty="0" smtClean="0">
                <a:solidFill>
                  <a:srgbClr val="FF0000"/>
                </a:solidFill>
              </a:rPr>
              <a:t>t</a:t>
            </a:r>
            <a:r>
              <a:rPr lang="en-US" sz="2400" dirty="0" smtClean="0">
                <a:solidFill>
                  <a:schemeClr val="tx1"/>
                </a:solidFill>
              </a:rPr>
              <a:t> intermediate values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27781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8" grpId="0" animBg="1"/>
      <p:bldP spid="79" grpId="0" animBg="1"/>
      <p:bldP spid="84" grpId="0" animBg="1"/>
      <p:bldP spid="85" grpId="0" animBg="1"/>
      <p:bldP spid="86" grpId="0" animBg="1"/>
      <p:bldP spid="9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3"/>
          <p:cNvSpPr txBox="1"/>
          <p:nvPr/>
        </p:nvSpPr>
        <p:spPr>
          <a:xfrm>
            <a:off x="304800" y="76200"/>
            <a:ext cx="8839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7F7F7F"/>
                </a:solidFill>
                <a:latin typeface="Arial Rounded MT Bold"/>
                <a:cs typeface="Arial Rounded MT Bold"/>
              </a:rPr>
              <a:t>Important countermeasure</a:t>
            </a:r>
            <a:endParaRPr lang="en-US" sz="4800" dirty="0">
              <a:solidFill>
                <a:srgbClr val="7F7F7F"/>
              </a:solidFill>
              <a:latin typeface="Arial Rounded MT Bold"/>
              <a:cs typeface="Arial Rounded MT Bold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6492875"/>
            <a:ext cx="838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chemeClr val="tx1">
                    <a:lumMod val="50000"/>
                    <a:lumOff val="50000"/>
                  </a:schemeClr>
                </a:solidFill>
                <a:latin typeface="Arial Rounded MT Bold" pitchFamily="34" charset="0"/>
              </a:defRPr>
            </a:lvl1pPr>
          </a:lstStyle>
          <a:p>
            <a:fld id="{36DA8278-8F4F-44C3-A7E1-BA3F58CF8BC2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6" name="Content Placeholder 1"/>
          <p:cNvSpPr txBox="1">
            <a:spLocks/>
          </p:cNvSpPr>
          <p:nvPr/>
        </p:nvSpPr>
        <p:spPr>
          <a:xfrm>
            <a:off x="304800" y="914400"/>
            <a:ext cx="8610600" cy="22860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b="1" dirty="0" smtClean="0"/>
              <a:t>Masking</a:t>
            </a:r>
            <a:r>
              <a:rPr lang="en-US" dirty="0" smtClean="0"/>
              <a:t>: Protect all intermediate values of computation with randomized encoding </a:t>
            </a:r>
            <a:r>
              <a:rPr lang="en-US" b="1" dirty="0" err="1" smtClean="0">
                <a:solidFill>
                  <a:srgbClr val="FF0000"/>
                </a:solidFill>
              </a:rPr>
              <a:t>Enc</a:t>
            </a:r>
            <a:endParaRPr lang="en-US" b="1" dirty="0" smtClean="0">
              <a:solidFill>
                <a:srgbClr val="FF0000"/>
              </a:solidFill>
            </a:endParaRPr>
          </a:p>
          <a:p>
            <a:pPr>
              <a:defRPr/>
            </a:pPr>
            <a:endParaRPr lang="en-US" dirty="0" smtClean="0"/>
          </a:p>
          <a:p>
            <a:pPr marL="0" indent="0">
              <a:buFont typeface="Arial" pitchFamily="34" charset="0"/>
              <a:buNone/>
              <a:defRPr/>
            </a:pPr>
            <a:endParaRPr lang="en-US" dirty="0" smtClean="0"/>
          </a:p>
          <a:p>
            <a:pPr marL="457200" lvl="1" indent="0">
              <a:buNone/>
              <a:defRPr/>
            </a:pPr>
            <a:endParaRPr lang="en-US" dirty="0" smtClean="0"/>
          </a:p>
        </p:txBody>
      </p:sp>
      <p:sp>
        <p:nvSpPr>
          <p:cNvPr id="77" name="Content Placeholder 1"/>
          <p:cNvSpPr txBox="1">
            <a:spLocks/>
          </p:cNvSpPr>
          <p:nvPr/>
        </p:nvSpPr>
        <p:spPr>
          <a:xfrm>
            <a:off x="152400" y="3124200"/>
            <a:ext cx="2514600" cy="685800"/>
          </a:xfrm>
          <a:prstGeom prst="rect">
            <a:avLst/>
          </a:prstGeom>
        </p:spPr>
        <p:txBody>
          <a:bodyPr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en-US" sz="2000" dirty="0" smtClean="0"/>
              <a:t>Description of algorithm, e.g., AES</a:t>
            </a:r>
          </a:p>
        </p:txBody>
      </p:sp>
      <p:sp>
        <p:nvSpPr>
          <p:cNvPr id="83" name="Content Placeholder 1"/>
          <p:cNvSpPr txBox="1">
            <a:spLocks/>
          </p:cNvSpPr>
          <p:nvPr/>
        </p:nvSpPr>
        <p:spPr>
          <a:xfrm>
            <a:off x="247838" y="3733800"/>
            <a:ext cx="6914962" cy="685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dirty="0" smtClean="0"/>
              <a:t>What is a good masking scheme?</a:t>
            </a:r>
          </a:p>
        </p:txBody>
      </p:sp>
      <p:grpSp>
        <p:nvGrpSpPr>
          <p:cNvPr id="109" name="Group 108"/>
          <p:cNvGrpSpPr/>
          <p:nvPr/>
        </p:nvGrpSpPr>
        <p:grpSpPr>
          <a:xfrm>
            <a:off x="2057400" y="2205037"/>
            <a:ext cx="1676400" cy="1147763"/>
            <a:chOff x="3048000" y="4153798"/>
            <a:chExt cx="2362200" cy="1147763"/>
          </a:xfrm>
        </p:grpSpPr>
        <p:sp>
          <p:nvSpPr>
            <p:cNvPr id="110" name="Right Arrow 109"/>
            <p:cNvSpPr/>
            <p:nvPr/>
          </p:nvSpPr>
          <p:spPr bwMode="auto">
            <a:xfrm>
              <a:off x="3048000" y="4379805"/>
              <a:ext cx="2362200" cy="510012"/>
            </a:xfrm>
            <a:prstGeom prst="rightArrow">
              <a:avLst>
                <a:gd name="adj1" fmla="val 42300"/>
                <a:gd name="adj2" fmla="val 50000"/>
              </a:avLst>
            </a:prstGeom>
            <a:gradFill>
              <a:gsLst>
                <a:gs pos="0">
                  <a:schemeClr val="accent1">
                    <a:tint val="50000"/>
                    <a:satMod val="300000"/>
                  </a:schemeClr>
                </a:gs>
                <a:gs pos="35000">
                  <a:schemeClr val="accent1">
                    <a:tint val="37000"/>
                    <a:satMod val="300000"/>
                  </a:schemeClr>
                </a:gs>
                <a:gs pos="100000">
                  <a:schemeClr val="accent1">
                    <a:tint val="15000"/>
                    <a:satMod val="350000"/>
                  </a:schemeClr>
                </a:gs>
              </a:gsLst>
              <a:lin ang="16200000" scaled="1"/>
            </a:gradFill>
            <a:ln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100794" tIns="50397" rIns="100794" bIns="50397" numCol="1" rtlCol="0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en-US" sz="2400" dirty="0" smtClean="0"/>
            </a:p>
          </p:txBody>
        </p:sp>
        <p:pic>
          <p:nvPicPr>
            <p:cNvPr id="111" name="Picture 21" descr="C:\Documents and Settings\Sebastian\Local Settings\Temporary Internet Files\Content.IE5\FLZVDQ11\MCj04326140000[1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733800" y="4153798"/>
              <a:ext cx="1147763" cy="11477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12" name="Group 111"/>
          <p:cNvGrpSpPr/>
          <p:nvPr/>
        </p:nvGrpSpPr>
        <p:grpSpPr>
          <a:xfrm>
            <a:off x="4020686" y="1905000"/>
            <a:ext cx="1202970" cy="1299826"/>
            <a:chOff x="5984544" y="3853761"/>
            <a:chExt cx="1202970" cy="1299826"/>
          </a:xfrm>
        </p:grpSpPr>
        <p:pic>
          <p:nvPicPr>
            <p:cNvPr id="113" name="Picture 47" descr="sim-yellow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044514" y="4049925"/>
              <a:ext cx="1143000" cy="1103662"/>
            </a:xfrm>
            <a:prstGeom prst="rect">
              <a:avLst/>
            </a:prstGeom>
            <a:noFill/>
          </p:spPr>
        </p:pic>
        <p:sp>
          <p:nvSpPr>
            <p:cNvPr id="114" name="Rectangle 4"/>
            <p:cNvSpPr txBox="1">
              <a:spLocks noChangeArrowheads="1"/>
            </p:cNvSpPr>
            <p:nvPr/>
          </p:nvSpPr>
          <p:spPr bwMode="auto">
            <a:xfrm>
              <a:off x="6477000" y="3853761"/>
              <a:ext cx="609600" cy="476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30" tIns="45715" rIns="91430" bIns="45715"/>
            <a:lstStyle/>
            <a:p>
              <a:pPr marL="342900" indent="-342900" algn="l" defTabSz="914400" eaLnBrk="0" hangingPunct="0">
                <a:spcBef>
                  <a:spcPct val="20000"/>
                </a:spcBef>
              </a:pPr>
              <a:r>
                <a:rPr lang="en-US" b="1" dirty="0" smtClean="0">
                  <a:solidFill>
                    <a:srgbClr val="FF0000"/>
                  </a:solidFill>
                  <a:latin typeface="cmmi10" pitchFamily="34" charset="0"/>
                </a:rPr>
                <a:t>K’</a:t>
              </a:r>
              <a:endParaRPr lang="en-US" b="1" dirty="0">
                <a:solidFill>
                  <a:srgbClr val="FF0000"/>
                </a:solidFill>
                <a:latin typeface="cmmi10" pitchFamily="34" charset="0"/>
              </a:endParaRPr>
            </a:p>
          </p:txBody>
        </p:sp>
        <p:sp>
          <p:nvSpPr>
            <p:cNvPr id="115" name="Rectangle 4"/>
            <p:cNvSpPr txBox="1">
              <a:spLocks noChangeArrowheads="1"/>
            </p:cNvSpPr>
            <p:nvPr/>
          </p:nvSpPr>
          <p:spPr bwMode="auto">
            <a:xfrm>
              <a:off x="5984544" y="4106813"/>
              <a:ext cx="644856" cy="476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30" tIns="45715" rIns="91430" bIns="45715"/>
            <a:lstStyle/>
            <a:p>
              <a:pPr marL="342900" indent="-342900" algn="l" defTabSz="914400" eaLnBrk="0" hangingPunct="0">
                <a:spcBef>
                  <a:spcPct val="20000"/>
                </a:spcBef>
              </a:pPr>
              <a:r>
                <a:rPr lang="en-US" b="1" dirty="0" smtClean="0">
                  <a:solidFill>
                    <a:srgbClr val="FF0000"/>
                  </a:solidFill>
                  <a:latin typeface="cmmi10" pitchFamily="34" charset="0"/>
                </a:rPr>
                <a:t>C’</a:t>
              </a:r>
              <a:endParaRPr lang="en-US" b="1" dirty="0">
                <a:solidFill>
                  <a:srgbClr val="FF0000"/>
                </a:solidFill>
                <a:latin typeface="cmmi10" pitchFamily="34" charset="0"/>
              </a:endParaRPr>
            </a:p>
          </p:txBody>
        </p:sp>
      </p:grpSp>
      <p:grpSp>
        <p:nvGrpSpPr>
          <p:cNvPr id="116" name="Group 115"/>
          <p:cNvGrpSpPr/>
          <p:nvPr/>
        </p:nvGrpSpPr>
        <p:grpSpPr>
          <a:xfrm>
            <a:off x="890587" y="1981200"/>
            <a:ext cx="971551" cy="1134007"/>
            <a:chOff x="890587" y="3929961"/>
            <a:chExt cx="971551" cy="1134007"/>
          </a:xfrm>
        </p:grpSpPr>
        <p:sp>
          <p:nvSpPr>
            <p:cNvPr id="117" name="Rectangle 4"/>
            <p:cNvSpPr txBox="1">
              <a:spLocks noChangeArrowheads="1"/>
            </p:cNvSpPr>
            <p:nvPr/>
          </p:nvSpPr>
          <p:spPr bwMode="auto">
            <a:xfrm>
              <a:off x="890587" y="4158561"/>
              <a:ext cx="481013" cy="476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30" tIns="45715" rIns="91430" bIns="45715"/>
            <a:lstStyle/>
            <a:p>
              <a:pPr marL="342900" indent="-342900" algn="l" defTabSz="914400" eaLnBrk="0" hangingPunct="0">
                <a:spcBef>
                  <a:spcPct val="20000"/>
                </a:spcBef>
              </a:pPr>
              <a:r>
                <a:rPr lang="en-US" b="1" dirty="0" smtClean="0">
                  <a:solidFill>
                    <a:srgbClr val="FF0000"/>
                  </a:solidFill>
                  <a:latin typeface="cmmi10" pitchFamily="34" charset="0"/>
                </a:rPr>
                <a:t>C</a:t>
              </a:r>
              <a:endParaRPr lang="en-US" b="1" dirty="0">
                <a:solidFill>
                  <a:srgbClr val="FF0000"/>
                </a:solidFill>
                <a:latin typeface="cmmi10" pitchFamily="34" charset="0"/>
              </a:endParaRPr>
            </a:p>
          </p:txBody>
        </p:sp>
        <p:pic>
          <p:nvPicPr>
            <p:cNvPr id="118" name="Picture 45" descr="sim-green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990600" y="4253811"/>
              <a:ext cx="838200" cy="810157"/>
            </a:xfrm>
            <a:prstGeom prst="rect">
              <a:avLst/>
            </a:prstGeom>
            <a:noFill/>
          </p:spPr>
        </p:pic>
        <p:sp>
          <p:nvSpPr>
            <p:cNvPr id="119" name="Rectangle 4"/>
            <p:cNvSpPr txBox="1">
              <a:spLocks noChangeArrowheads="1"/>
            </p:cNvSpPr>
            <p:nvPr/>
          </p:nvSpPr>
          <p:spPr bwMode="auto">
            <a:xfrm>
              <a:off x="1308100" y="3929961"/>
              <a:ext cx="554038" cy="476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30" tIns="45715" rIns="91430" bIns="45715"/>
            <a:lstStyle/>
            <a:p>
              <a:pPr marL="342900" indent="-342900" algn="l" defTabSz="914400" eaLnBrk="0" hangingPunct="0">
                <a:spcBef>
                  <a:spcPct val="20000"/>
                </a:spcBef>
              </a:pPr>
              <a:r>
                <a:rPr lang="en-US" b="1" dirty="0" smtClean="0">
                  <a:solidFill>
                    <a:srgbClr val="FF0000"/>
                  </a:solidFill>
                  <a:latin typeface="cmmi10" pitchFamily="34" charset="0"/>
                </a:rPr>
                <a:t>K</a:t>
              </a:r>
              <a:endParaRPr lang="en-US" b="1" dirty="0">
                <a:solidFill>
                  <a:srgbClr val="FF0000"/>
                </a:solidFill>
                <a:latin typeface="cmmi10" pitchFamily="34" charset="0"/>
              </a:endParaRPr>
            </a:p>
          </p:txBody>
        </p:sp>
      </p:grpSp>
      <p:sp>
        <p:nvSpPr>
          <p:cNvPr id="120" name="Content Placeholder 1"/>
          <p:cNvSpPr txBox="1">
            <a:spLocks/>
          </p:cNvSpPr>
          <p:nvPr/>
        </p:nvSpPr>
        <p:spPr>
          <a:xfrm>
            <a:off x="3429000" y="3200400"/>
            <a:ext cx="2514600" cy="685800"/>
          </a:xfrm>
          <a:prstGeom prst="rect">
            <a:avLst/>
          </a:prstGeom>
        </p:spPr>
        <p:txBody>
          <a:bodyPr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en-US" sz="2000" dirty="0" smtClean="0"/>
              <a:t>Computes AES on </a:t>
            </a:r>
            <a:r>
              <a:rPr lang="en-US" sz="2000" b="1" dirty="0" smtClean="0">
                <a:solidFill>
                  <a:schemeClr val="accent1"/>
                </a:solidFill>
              </a:rPr>
              <a:t>encoded</a:t>
            </a:r>
            <a:r>
              <a:rPr lang="en-US" sz="2000" dirty="0" smtClean="0"/>
              <a:t> values</a:t>
            </a:r>
          </a:p>
        </p:txBody>
      </p:sp>
      <p:sp>
        <p:nvSpPr>
          <p:cNvPr id="121" name="Lightning Bolt 120"/>
          <p:cNvSpPr>
            <a:spLocks noChangeArrowheads="1"/>
          </p:cNvSpPr>
          <p:nvPr/>
        </p:nvSpPr>
        <p:spPr bwMode="auto">
          <a:xfrm rot="18217811">
            <a:off x="5837524" y="2209074"/>
            <a:ext cx="757445" cy="1066255"/>
          </a:xfrm>
          <a:prstGeom prst="lightningBolt">
            <a:avLst/>
          </a:prstGeom>
          <a:solidFill>
            <a:schemeClr val="tx1">
              <a:lumMod val="50000"/>
              <a:lumOff val="50000"/>
            </a:schemeClr>
          </a:solidFill>
          <a:ln w="9525" algn="ctr">
            <a:noFill/>
            <a:round/>
            <a:headEnd/>
            <a:tailEnd/>
          </a:ln>
        </p:spPr>
        <p:txBody>
          <a:bodyPr lIns="91430" tIns="45715" rIns="91430" bIns="45715"/>
          <a:lstStyle/>
          <a:p>
            <a:pPr algn="l" defTabSz="914400">
              <a:spcBef>
                <a:spcPct val="0"/>
              </a:spcBef>
            </a:pPr>
            <a:endParaRPr lang="en-US" sz="180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122" name="Picture 2" descr="devil icon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2057400"/>
            <a:ext cx="1195177" cy="1195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4" name="Group 123"/>
          <p:cNvGrpSpPr/>
          <p:nvPr/>
        </p:nvGrpSpPr>
        <p:grpSpPr>
          <a:xfrm>
            <a:off x="152400" y="4419600"/>
            <a:ext cx="1066800" cy="1066800"/>
            <a:chOff x="-228600" y="2057400"/>
            <a:chExt cx="1791478" cy="2031230"/>
          </a:xfrm>
        </p:grpSpPr>
        <p:pic>
          <p:nvPicPr>
            <p:cNvPr id="125" name="Picture 124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0" y="2057400"/>
              <a:ext cx="867448" cy="1752600"/>
            </a:xfrm>
            <a:prstGeom prst="rect">
              <a:avLst/>
            </a:prstGeom>
          </p:spPr>
        </p:pic>
        <p:sp>
          <p:nvSpPr>
            <p:cNvPr id="126" name="Rectangle 125"/>
            <p:cNvSpPr/>
            <p:nvPr/>
          </p:nvSpPr>
          <p:spPr>
            <a:xfrm>
              <a:off x="-228600" y="2743200"/>
              <a:ext cx="1791478" cy="13454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7" name="Content Placeholder 1"/>
          <p:cNvSpPr txBox="1">
            <a:spLocks/>
          </p:cNvSpPr>
          <p:nvPr/>
        </p:nvSpPr>
        <p:spPr>
          <a:xfrm>
            <a:off x="875016" y="4267200"/>
            <a:ext cx="8610600" cy="7620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800" dirty="0" smtClean="0"/>
              <a:t>Robust encoding function</a:t>
            </a:r>
          </a:p>
        </p:txBody>
      </p:sp>
      <p:sp>
        <p:nvSpPr>
          <p:cNvPr id="38" name="Content Placeholder 1"/>
          <p:cNvSpPr txBox="1">
            <a:spLocks/>
          </p:cNvSpPr>
          <p:nvPr/>
        </p:nvSpPr>
        <p:spPr>
          <a:xfrm>
            <a:off x="6096000" y="3200400"/>
            <a:ext cx="2971800" cy="685800"/>
          </a:xfrm>
          <a:prstGeom prst="rect">
            <a:avLst/>
          </a:prstGeom>
        </p:spPr>
        <p:txBody>
          <a:bodyPr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en-US" sz="2000" dirty="0" smtClean="0"/>
              <a:t>Harder to exploit leakage from protected algorithm</a:t>
            </a:r>
          </a:p>
        </p:txBody>
      </p:sp>
      <p:sp>
        <p:nvSpPr>
          <p:cNvPr id="55" name="Content Placeholder 1"/>
          <p:cNvSpPr txBox="1">
            <a:spLocks/>
          </p:cNvSpPr>
          <p:nvPr/>
        </p:nvSpPr>
        <p:spPr>
          <a:xfrm>
            <a:off x="914400" y="4724400"/>
            <a:ext cx="8610600" cy="7620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800" dirty="0" smtClean="0"/>
              <a:t>“Encoded operations” secure in </a:t>
            </a:r>
            <a:r>
              <a:rPr lang="en-US" sz="2800" b="1" dirty="0" smtClean="0">
                <a:solidFill>
                  <a:srgbClr val="FF0000"/>
                </a:solidFill>
              </a:rPr>
              <a:t>t</a:t>
            </a:r>
            <a:r>
              <a:rPr lang="en-US" sz="2800" dirty="0" smtClean="0"/>
              <a:t>-probing model</a:t>
            </a:r>
          </a:p>
        </p:txBody>
      </p:sp>
      <p:grpSp>
        <p:nvGrpSpPr>
          <p:cNvPr id="56" name="Group 55"/>
          <p:cNvGrpSpPr/>
          <p:nvPr/>
        </p:nvGrpSpPr>
        <p:grpSpPr>
          <a:xfrm>
            <a:off x="152400" y="4890280"/>
            <a:ext cx="1066800" cy="1066800"/>
            <a:chOff x="-228600" y="2057400"/>
            <a:chExt cx="1791478" cy="2031230"/>
          </a:xfrm>
        </p:grpSpPr>
        <p:pic>
          <p:nvPicPr>
            <p:cNvPr id="57" name="Picture 56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0" y="2057400"/>
              <a:ext cx="867448" cy="1752600"/>
            </a:xfrm>
            <a:prstGeom prst="rect">
              <a:avLst/>
            </a:prstGeom>
          </p:spPr>
        </p:pic>
        <p:sp>
          <p:nvSpPr>
            <p:cNvPr id="58" name="Rectangle 57"/>
            <p:cNvSpPr/>
            <p:nvPr/>
          </p:nvSpPr>
          <p:spPr>
            <a:xfrm>
              <a:off x="-228600" y="2743200"/>
              <a:ext cx="1791478" cy="13454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152400" y="5410200"/>
            <a:ext cx="1066800" cy="1066800"/>
            <a:chOff x="-228600" y="2057400"/>
            <a:chExt cx="1791478" cy="2031230"/>
          </a:xfrm>
        </p:grpSpPr>
        <p:pic>
          <p:nvPicPr>
            <p:cNvPr id="51" name="Picture 50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0" y="2057400"/>
              <a:ext cx="867448" cy="1752600"/>
            </a:xfrm>
            <a:prstGeom prst="rect">
              <a:avLst/>
            </a:prstGeom>
          </p:spPr>
        </p:pic>
        <p:sp>
          <p:nvSpPr>
            <p:cNvPr id="53" name="Rectangle 52"/>
            <p:cNvSpPr/>
            <p:nvPr/>
          </p:nvSpPr>
          <p:spPr>
            <a:xfrm>
              <a:off x="-228600" y="2743200"/>
              <a:ext cx="1791478" cy="13454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4" name="Content Placeholder 1"/>
          <p:cNvSpPr txBox="1">
            <a:spLocks/>
          </p:cNvSpPr>
          <p:nvPr/>
        </p:nvSpPr>
        <p:spPr>
          <a:xfrm>
            <a:off x="944282" y="5257800"/>
            <a:ext cx="8610600" cy="7620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800" dirty="0" smtClean="0"/>
              <a:t>Efficient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837590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3"/>
          <p:cNvSpPr txBox="1"/>
          <p:nvPr/>
        </p:nvSpPr>
        <p:spPr>
          <a:xfrm>
            <a:off x="304800" y="76200"/>
            <a:ext cx="8839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7F7F7F"/>
                </a:solidFill>
                <a:latin typeface="Arial Rounded MT Bold"/>
                <a:cs typeface="Arial Rounded MT Bold"/>
              </a:rPr>
              <a:t>Our result in a nutshell</a:t>
            </a:r>
            <a:endParaRPr lang="en-US" sz="4800" dirty="0">
              <a:solidFill>
                <a:srgbClr val="7F7F7F"/>
              </a:solidFill>
              <a:latin typeface="Arial Rounded MT Bold"/>
              <a:cs typeface="Arial Rounded MT Bold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6492875"/>
            <a:ext cx="838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chemeClr val="tx1">
                    <a:lumMod val="50000"/>
                    <a:lumOff val="50000"/>
                  </a:schemeClr>
                </a:solidFill>
                <a:latin typeface="Arial Rounded MT Bold" pitchFamily="34" charset="0"/>
              </a:defRPr>
            </a:lvl1pPr>
          </a:lstStyle>
          <a:p>
            <a:fld id="{36DA8278-8F4F-44C3-A7E1-BA3F58CF8BC2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6" name="Content Placeholder 1"/>
          <p:cNvSpPr txBox="1">
            <a:spLocks/>
          </p:cNvSpPr>
          <p:nvPr/>
        </p:nvSpPr>
        <p:spPr>
          <a:xfrm>
            <a:off x="381000" y="914400"/>
            <a:ext cx="9296400" cy="685800"/>
          </a:xfrm>
          <a:prstGeom prst="rect">
            <a:avLst/>
          </a:prstGeom>
        </p:spPr>
        <p:txBody>
          <a:bodyPr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4000" dirty="0" smtClean="0"/>
              <a:t>Design new masking scheme: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76200" y="2007370"/>
            <a:ext cx="1600200" cy="1802630"/>
            <a:chOff x="-228600" y="2057400"/>
            <a:chExt cx="1791478" cy="203123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2057400"/>
              <a:ext cx="867448" cy="1752600"/>
            </a:xfrm>
            <a:prstGeom prst="rect">
              <a:avLst/>
            </a:prstGeom>
          </p:spPr>
        </p:pic>
        <p:sp>
          <p:nvSpPr>
            <p:cNvPr id="3" name="Rectangle 2"/>
            <p:cNvSpPr/>
            <p:nvPr/>
          </p:nvSpPr>
          <p:spPr>
            <a:xfrm>
              <a:off x="-228600" y="2743200"/>
              <a:ext cx="1791478" cy="13454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9" name="Content Placeholder 1"/>
          <p:cNvSpPr txBox="1">
            <a:spLocks/>
          </p:cNvSpPr>
          <p:nvPr/>
        </p:nvSpPr>
        <p:spPr>
          <a:xfrm>
            <a:off x="1219200" y="1676400"/>
            <a:ext cx="8382000" cy="685800"/>
          </a:xfrm>
          <a:prstGeom prst="rect">
            <a:avLst/>
          </a:prstGeom>
        </p:spPr>
        <p:txBody>
          <a:bodyPr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3400" b="1" dirty="0" err="1" smtClean="0">
                <a:solidFill>
                  <a:schemeClr val="accent1"/>
                </a:solidFill>
              </a:rPr>
              <a:t>Enc</a:t>
            </a:r>
            <a:r>
              <a:rPr lang="en-US" sz="3400" b="1" dirty="0" smtClean="0">
                <a:solidFill>
                  <a:schemeClr val="accent1"/>
                </a:solidFill>
              </a:rPr>
              <a:t> function:</a:t>
            </a:r>
            <a:r>
              <a:rPr lang="en-US" sz="3400" dirty="0" smtClean="0">
                <a:solidFill>
                  <a:srgbClr val="FF0000"/>
                </a:solidFill>
              </a:rPr>
              <a:t> </a:t>
            </a:r>
            <a:r>
              <a:rPr lang="en-US" sz="3400" dirty="0" smtClean="0"/>
              <a:t>less leakage </a:t>
            </a:r>
            <a:r>
              <a:rPr lang="en-US" sz="2800" i="1" dirty="0" smtClean="0"/>
              <a:t>(factor </a:t>
            </a:r>
            <a:r>
              <a:rPr lang="en-US" sz="2800" b="1" i="1" dirty="0" smtClean="0">
                <a:solidFill>
                  <a:srgbClr val="FF0000"/>
                </a:solidFill>
              </a:rPr>
              <a:t>10</a:t>
            </a:r>
            <a:r>
              <a:rPr lang="en-US" sz="2800" i="1" dirty="0" smtClean="0"/>
              <a:t> better than Boolean)</a:t>
            </a:r>
            <a:endParaRPr lang="en-US" sz="3400" dirty="0" smtClean="0"/>
          </a:p>
        </p:txBody>
      </p:sp>
      <p:grpSp>
        <p:nvGrpSpPr>
          <p:cNvPr id="30" name="Group 29"/>
          <p:cNvGrpSpPr/>
          <p:nvPr/>
        </p:nvGrpSpPr>
        <p:grpSpPr>
          <a:xfrm>
            <a:off x="76200" y="3150370"/>
            <a:ext cx="1600200" cy="1802630"/>
            <a:chOff x="-228600" y="2057400"/>
            <a:chExt cx="1791478" cy="2031230"/>
          </a:xfrm>
        </p:grpSpPr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2057400"/>
              <a:ext cx="867448" cy="1752600"/>
            </a:xfrm>
            <a:prstGeom prst="rect">
              <a:avLst/>
            </a:prstGeom>
          </p:spPr>
        </p:pic>
        <p:sp>
          <p:nvSpPr>
            <p:cNvPr id="37" name="Rectangle 36"/>
            <p:cNvSpPr/>
            <p:nvPr/>
          </p:nvSpPr>
          <p:spPr>
            <a:xfrm>
              <a:off x="-228600" y="2743200"/>
              <a:ext cx="1791478" cy="13454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8" name="Content Placeholder 1"/>
          <p:cNvSpPr txBox="1">
            <a:spLocks/>
          </p:cNvSpPr>
          <p:nvPr/>
        </p:nvSpPr>
        <p:spPr>
          <a:xfrm>
            <a:off x="1219200" y="2895600"/>
            <a:ext cx="7772400" cy="685800"/>
          </a:xfrm>
          <a:prstGeom prst="rect">
            <a:avLst/>
          </a:prstGeom>
        </p:spPr>
        <p:txBody>
          <a:bodyPr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3400" b="1" dirty="0" smtClean="0">
                <a:solidFill>
                  <a:srgbClr val="4F81BD"/>
                </a:solidFill>
              </a:rPr>
              <a:t>Masked operations:</a:t>
            </a:r>
            <a:r>
              <a:rPr lang="en-US" sz="3400" dirty="0" smtClean="0"/>
              <a:t> All operations proven secure in </a:t>
            </a:r>
            <a:r>
              <a:rPr lang="en-US" sz="3400" b="1" dirty="0" smtClean="0">
                <a:solidFill>
                  <a:srgbClr val="FF0000"/>
                </a:solidFill>
              </a:rPr>
              <a:t>t</a:t>
            </a:r>
            <a:r>
              <a:rPr lang="en-US" sz="3400" dirty="0" smtClean="0"/>
              <a:t>-probing model</a:t>
            </a:r>
            <a:endParaRPr lang="en-US" sz="3000" i="1" dirty="0" smtClean="0"/>
          </a:p>
        </p:txBody>
      </p:sp>
      <p:grpSp>
        <p:nvGrpSpPr>
          <p:cNvPr id="39" name="Group 38"/>
          <p:cNvGrpSpPr/>
          <p:nvPr/>
        </p:nvGrpSpPr>
        <p:grpSpPr>
          <a:xfrm>
            <a:off x="76200" y="4419600"/>
            <a:ext cx="1600200" cy="1802630"/>
            <a:chOff x="-228600" y="2057400"/>
            <a:chExt cx="1791478" cy="2031230"/>
          </a:xfrm>
        </p:grpSpPr>
        <p:pic>
          <p:nvPicPr>
            <p:cNvPr id="40" name="Picture 3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2057400"/>
              <a:ext cx="867448" cy="1752600"/>
            </a:xfrm>
            <a:prstGeom prst="rect">
              <a:avLst/>
            </a:prstGeom>
          </p:spPr>
        </p:pic>
        <p:sp>
          <p:nvSpPr>
            <p:cNvPr id="41" name="Rectangle 40"/>
            <p:cNvSpPr/>
            <p:nvPr/>
          </p:nvSpPr>
          <p:spPr>
            <a:xfrm>
              <a:off x="-228600" y="2743200"/>
              <a:ext cx="1791478" cy="13454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2" name="Content Placeholder 1"/>
          <p:cNvSpPr txBox="1">
            <a:spLocks/>
          </p:cNvSpPr>
          <p:nvPr/>
        </p:nvSpPr>
        <p:spPr>
          <a:xfrm>
            <a:off x="1219200" y="4114800"/>
            <a:ext cx="7772400" cy="685800"/>
          </a:xfrm>
          <a:prstGeom prst="rect">
            <a:avLst/>
          </a:prstGeom>
        </p:spPr>
        <p:txBody>
          <a:bodyPr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3400" b="1" dirty="0" smtClean="0">
                <a:solidFill>
                  <a:srgbClr val="4F81BD"/>
                </a:solidFill>
              </a:rPr>
              <a:t>Efficiency:</a:t>
            </a:r>
            <a:r>
              <a:rPr lang="en-US" sz="3400" dirty="0" smtClean="0"/>
              <a:t> Closer to Boolean masking </a:t>
            </a:r>
            <a:r>
              <a:rPr lang="en-US" sz="2800" i="1" dirty="0" smtClean="0"/>
              <a:t>(factor </a:t>
            </a:r>
            <a:r>
              <a:rPr lang="en-US" sz="2800" b="1" i="1" dirty="0" smtClean="0">
                <a:solidFill>
                  <a:srgbClr val="FF0000"/>
                </a:solidFill>
              </a:rPr>
              <a:t>3</a:t>
            </a:r>
            <a:r>
              <a:rPr lang="en-US" sz="2800" i="1" dirty="0" smtClean="0"/>
              <a:t> less efficient)</a:t>
            </a:r>
            <a:endParaRPr lang="en-US" sz="3000" i="1" dirty="0" smtClean="0"/>
          </a:p>
        </p:txBody>
      </p:sp>
      <p:sp>
        <p:nvSpPr>
          <p:cNvPr id="43" name="Content Placeholder 1"/>
          <p:cNvSpPr txBox="1">
            <a:spLocks/>
          </p:cNvSpPr>
          <p:nvPr/>
        </p:nvSpPr>
        <p:spPr>
          <a:xfrm>
            <a:off x="304800" y="5334000"/>
            <a:ext cx="8839200" cy="685800"/>
          </a:xfrm>
          <a:prstGeom prst="rect">
            <a:avLst/>
          </a:prstGeom>
        </p:spPr>
        <p:txBody>
          <a:bodyPr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3400" dirty="0" smtClean="0">
                <a:sym typeface="Wingdings"/>
              </a:rPr>
              <a:t> Move masking schemes with more secure encoding function closer to practice</a:t>
            </a:r>
            <a:endParaRPr lang="en-US" sz="34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39000" y="152400"/>
            <a:ext cx="1515737" cy="953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67047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42" grpId="0"/>
      <p:bldP spid="4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3"/>
          <p:cNvSpPr txBox="1"/>
          <p:nvPr/>
        </p:nvSpPr>
        <p:spPr>
          <a:xfrm>
            <a:off x="304800" y="76200"/>
            <a:ext cx="8839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7F7F7F"/>
                </a:solidFill>
                <a:latin typeface="Arial Rounded MT Bold"/>
                <a:cs typeface="Arial Rounded MT Bold"/>
              </a:rPr>
              <a:t>Rest of this talk</a:t>
            </a:r>
            <a:endParaRPr lang="en-US" sz="4800" dirty="0">
              <a:solidFill>
                <a:srgbClr val="7F7F7F"/>
              </a:solidFill>
              <a:latin typeface="Arial Rounded MT Bold"/>
              <a:cs typeface="Arial Rounded MT Bold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6492875"/>
            <a:ext cx="838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chemeClr val="tx1">
                    <a:lumMod val="50000"/>
                    <a:lumOff val="50000"/>
                  </a:schemeClr>
                </a:solidFill>
                <a:latin typeface="Arial Rounded MT Bold" pitchFamily="34" charset="0"/>
              </a:defRPr>
            </a:lvl1pPr>
          </a:lstStyle>
          <a:p>
            <a:fld id="{36DA8278-8F4F-44C3-A7E1-BA3F58CF8BC2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6" name="Content Placeholder 1"/>
          <p:cNvSpPr txBox="1">
            <a:spLocks/>
          </p:cNvSpPr>
          <p:nvPr/>
        </p:nvSpPr>
        <p:spPr>
          <a:xfrm>
            <a:off x="381000" y="1143000"/>
            <a:ext cx="8763000" cy="685800"/>
          </a:xfrm>
          <a:prstGeom prst="rect">
            <a:avLst/>
          </a:prstGeom>
        </p:spPr>
        <p:txBody>
          <a:bodyPr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4800" dirty="0"/>
              <a:t>M</a:t>
            </a:r>
            <a:r>
              <a:rPr lang="en-US" sz="4800" dirty="0" smtClean="0"/>
              <a:t>asking functions</a:t>
            </a:r>
          </a:p>
        </p:txBody>
      </p:sp>
      <p:sp>
        <p:nvSpPr>
          <p:cNvPr id="18" name="Content Placeholder 1"/>
          <p:cNvSpPr txBox="1">
            <a:spLocks/>
          </p:cNvSpPr>
          <p:nvPr/>
        </p:nvSpPr>
        <p:spPr>
          <a:xfrm>
            <a:off x="381000" y="2209800"/>
            <a:ext cx="5867400" cy="685800"/>
          </a:xfrm>
          <a:prstGeom prst="rect">
            <a:avLst/>
          </a:prstGeom>
        </p:spPr>
        <p:txBody>
          <a:bodyPr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4800" dirty="0" smtClean="0"/>
              <a:t>Our construction</a:t>
            </a:r>
          </a:p>
        </p:txBody>
      </p:sp>
      <p:sp>
        <p:nvSpPr>
          <p:cNvPr id="19" name="Content Placeholder 1"/>
          <p:cNvSpPr txBox="1">
            <a:spLocks/>
          </p:cNvSpPr>
          <p:nvPr/>
        </p:nvSpPr>
        <p:spPr>
          <a:xfrm>
            <a:off x="381000" y="3276600"/>
            <a:ext cx="6324600" cy="685800"/>
          </a:xfrm>
          <a:prstGeom prst="rect">
            <a:avLst/>
          </a:prstGeom>
        </p:spPr>
        <p:txBody>
          <a:bodyPr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4800" dirty="0" smtClean="0"/>
              <a:t>Comparison</a:t>
            </a:r>
          </a:p>
        </p:txBody>
      </p:sp>
    </p:spTree>
    <p:extLst>
      <p:ext uri="{BB962C8B-B14F-4D97-AF65-F5344CB8AC3E}">
        <p14:creationId xmlns:p14="http://schemas.microsoft.com/office/powerpoint/2010/main" val="26641975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3"/>
          <p:cNvSpPr txBox="1"/>
          <p:nvPr/>
        </p:nvSpPr>
        <p:spPr>
          <a:xfrm>
            <a:off x="304800" y="76200"/>
            <a:ext cx="8839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7F7F7F"/>
                </a:solidFill>
                <a:latin typeface="Arial Rounded MT Bold"/>
                <a:cs typeface="Arial Rounded MT Bold"/>
              </a:rPr>
              <a:t>Masking </a:t>
            </a:r>
            <a:r>
              <a:rPr lang="en-US" sz="4800" dirty="0" smtClean="0">
                <a:solidFill>
                  <a:srgbClr val="7F7F7F"/>
                </a:solidFill>
                <a:latin typeface="Arial Rounded MT Bold"/>
                <a:cs typeface="Arial Rounded MT Bold"/>
              </a:rPr>
              <a:t>function </a:t>
            </a:r>
            <a:r>
              <a:rPr lang="en-US" sz="4800" dirty="0" err="1" smtClean="0">
                <a:solidFill>
                  <a:srgbClr val="7F7F7F"/>
                </a:solidFill>
                <a:latin typeface="Arial Rounded MT Bold"/>
                <a:cs typeface="Arial Rounded MT Bold"/>
              </a:rPr>
              <a:t>Enc</a:t>
            </a:r>
            <a:endParaRPr lang="en-US" sz="4800" dirty="0">
              <a:solidFill>
                <a:srgbClr val="7F7F7F"/>
              </a:solidFill>
              <a:latin typeface="Arial Rounded MT Bold"/>
              <a:cs typeface="Arial Rounded MT Bold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6492875"/>
            <a:ext cx="838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chemeClr val="tx1">
                    <a:lumMod val="50000"/>
                    <a:lumOff val="50000"/>
                  </a:schemeClr>
                </a:solidFill>
                <a:latin typeface="Arial Rounded MT Bold" pitchFamily="34" charset="0"/>
              </a:defRPr>
            </a:lvl1pPr>
          </a:lstStyle>
          <a:p>
            <a:fld id="{36DA8278-8F4F-44C3-A7E1-BA3F58CF8BC2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21" name="Content Placeholder 1"/>
          <p:cNvSpPr txBox="1">
            <a:spLocks/>
          </p:cNvSpPr>
          <p:nvPr/>
        </p:nvSpPr>
        <p:spPr>
          <a:xfrm>
            <a:off x="304800" y="3687482"/>
            <a:ext cx="7620000" cy="609600"/>
          </a:xfrm>
          <a:prstGeom prst="rect">
            <a:avLst/>
          </a:prstGeom>
        </p:spPr>
        <p:txBody>
          <a:bodyPr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800" dirty="0" smtClean="0"/>
              <a:t>Simulation in HW leakage model for small </a:t>
            </a:r>
            <a:r>
              <a:rPr lang="en-US" sz="2800" b="1" dirty="0" smtClean="0">
                <a:solidFill>
                  <a:srgbClr val="FF0000"/>
                </a:solidFill>
              </a:rPr>
              <a:t>d</a:t>
            </a:r>
          </a:p>
        </p:txBody>
      </p:sp>
      <p:sp>
        <p:nvSpPr>
          <p:cNvPr id="22" name="Lightning Bolt 21"/>
          <p:cNvSpPr>
            <a:spLocks noChangeArrowheads="1"/>
          </p:cNvSpPr>
          <p:nvPr/>
        </p:nvSpPr>
        <p:spPr bwMode="auto">
          <a:xfrm rot="2227688">
            <a:off x="7710903" y="4930431"/>
            <a:ext cx="598892" cy="502338"/>
          </a:xfrm>
          <a:prstGeom prst="lightningBolt">
            <a:avLst/>
          </a:prstGeom>
          <a:solidFill>
            <a:srgbClr val="FF5B5B"/>
          </a:solidFill>
          <a:ln w="9525" algn="ctr">
            <a:noFill/>
            <a:round/>
            <a:headEnd/>
            <a:tailEnd/>
          </a:ln>
        </p:spPr>
        <p:txBody>
          <a:bodyPr lIns="91430" tIns="45715" rIns="91430" bIns="45715"/>
          <a:lstStyle/>
          <a:p>
            <a:pPr algn="l" defTabSz="914400">
              <a:spcBef>
                <a:spcPct val="0"/>
              </a:spcBef>
            </a:pPr>
            <a:endParaRPr lang="en-US" sz="180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Lightning Bolt 22"/>
          <p:cNvSpPr>
            <a:spLocks noChangeArrowheads="1"/>
          </p:cNvSpPr>
          <p:nvPr/>
        </p:nvSpPr>
        <p:spPr bwMode="auto">
          <a:xfrm rot="2227688">
            <a:off x="4358103" y="4930431"/>
            <a:ext cx="598892" cy="502338"/>
          </a:xfrm>
          <a:prstGeom prst="lightningBolt">
            <a:avLst/>
          </a:prstGeom>
          <a:solidFill>
            <a:srgbClr val="FF5B5B"/>
          </a:solidFill>
          <a:ln w="9525" algn="ctr">
            <a:noFill/>
            <a:round/>
            <a:headEnd/>
            <a:tailEnd/>
          </a:ln>
        </p:spPr>
        <p:txBody>
          <a:bodyPr lIns="91430" tIns="45715" rIns="91430" bIns="45715"/>
          <a:lstStyle/>
          <a:p>
            <a:pPr algn="l" defTabSz="914400">
              <a:spcBef>
                <a:spcPct val="0"/>
              </a:spcBef>
            </a:pPr>
            <a:endParaRPr lang="en-US" sz="180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4" name="Lightning Bolt 23"/>
          <p:cNvSpPr>
            <a:spLocks noChangeArrowheads="1"/>
          </p:cNvSpPr>
          <p:nvPr/>
        </p:nvSpPr>
        <p:spPr bwMode="auto">
          <a:xfrm rot="2227688">
            <a:off x="2585215" y="4930431"/>
            <a:ext cx="598892" cy="502338"/>
          </a:xfrm>
          <a:prstGeom prst="lightningBolt">
            <a:avLst/>
          </a:prstGeom>
          <a:solidFill>
            <a:srgbClr val="FF5B5B"/>
          </a:solidFill>
          <a:ln w="9525" algn="ctr">
            <a:noFill/>
            <a:round/>
            <a:headEnd/>
            <a:tailEnd/>
          </a:ln>
        </p:spPr>
        <p:txBody>
          <a:bodyPr lIns="91430" tIns="45715" rIns="91430" bIns="45715"/>
          <a:lstStyle/>
          <a:p>
            <a:pPr algn="l" defTabSz="914400">
              <a:spcBef>
                <a:spcPct val="0"/>
              </a:spcBef>
            </a:pPr>
            <a:endParaRPr lang="en-US" sz="180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2590800" y="4419600"/>
            <a:ext cx="609600" cy="59963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it-IT" sz="2800" b="1" dirty="0" smtClean="0">
                <a:solidFill>
                  <a:srgbClr val="FF0000"/>
                </a:solidFill>
                <a:ea typeface="ＭＳ Ｐゴシック" pitchFamily="34" charset="-128"/>
              </a:rPr>
              <a:t>k</a:t>
            </a:r>
            <a:r>
              <a:rPr lang="it-IT" sz="2800" b="1" baseline="-25000" dirty="0" smtClean="0">
                <a:solidFill>
                  <a:srgbClr val="FF0000"/>
                </a:solidFill>
                <a:ea typeface="ＭＳ Ｐゴシック" pitchFamily="34" charset="-128"/>
              </a:rPr>
              <a:t>1</a:t>
            </a:r>
            <a:endParaRPr lang="en-US" sz="2800" b="1" baseline="-25000" dirty="0">
              <a:solidFill>
                <a:srgbClr val="FF0000"/>
              </a:solidFill>
              <a:ea typeface="ＭＳ Ｐゴシック" pitchFamily="34" charset="-128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4343400" y="4419600"/>
            <a:ext cx="609600" cy="59963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it-IT" sz="2800" b="1" dirty="0" smtClean="0">
                <a:solidFill>
                  <a:srgbClr val="FF0000"/>
                </a:solidFill>
                <a:ea typeface="ＭＳ Ｐゴシック" pitchFamily="34" charset="-128"/>
              </a:rPr>
              <a:t>k</a:t>
            </a:r>
            <a:r>
              <a:rPr lang="it-IT" sz="2800" b="1" baseline="-25000" dirty="0" smtClean="0">
                <a:solidFill>
                  <a:srgbClr val="FF0000"/>
                </a:solidFill>
                <a:ea typeface="ＭＳ Ｐゴシック" pitchFamily="34" charset="-128"/>
              </a:rPr>
              <a:t>2</a:t>
            </a:r>
            <a:endParaRPr lang="en-US" sz="2800" b="1" baseline="-25000" dirty="0">
              <a:solidFill>
                <a:srgbClr val="FF0000"/>
              </a:solidFill>
              <a:ea typeface="ＭＳ Ｐゴシック" pitchFamily="34" charset="-128"/>
            </a:endParaRPr>
          </a:p>
        </p:txBody>
      </p:sp>
      <p:sp>
        <p:nvSpPr>
          <p:cNvPr id="27" name="Content Placeholder 1"/>
          <p:cNvSpPr txBox="1">
            <a:spLocks/>
          </p:cNvSpPr>
          <p:nvPr/>
        </p:nvSpPr>
        <p:spPr>
          <a:xfrm>
            <a:off x="5867400" y="4343400"/>
            <a:ext cx="762000" cy="609600"/>
          </a:xfrm>
          <a:prstGeom prst="rect">
            <a:avLst/>
          </a:prstGeom>
        </p:spPr>
        <p:txBody>
          <a:bodyPr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4400" b="1" dirty="0" smtClean="0"/>
              <a:t>…</a:t>
            </a:r>
            <a:endParaRPr lang="en-US" sz="4400" b="1" dirty="0" smtClean="0">
              <a:solidFill>
                <a:srgbClr val="FF0000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7543800" y="4419600"/>
            <a:ext cx="838200" cy="59963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it-IT" sz="2800" b="1" dirty="0">
                <a:solidFill>
                  <a:srgbClr val="FF0000"/>
                </a:solidFill>
                <a:ea typeface="ＭＳ Ｐゴシック" pitchFamily="34" charset="-128"/>
              </a:rPr>
              <a:t>k</a:t>
            </a:r>
            <a:r>
              <a:rPr lang="it-IT" sz="2800" b="1" baseline="-25000" dirty="0" smtClean="0">
                <a:solidFill>
                  <a:srgbClr val="FF0000"/>
                </a:solidFill>
                <a:ea typeface="ＭＳ Ｐゴシック" pitchFamily="34" charset="-128"/>
              </a:rPr>
              <a:t>d+1</a:t>
            </a:r>
            <a:endParaRPr lang="en-US" sz="2800" b="1" baseline="-25000" dirty="0">
              <a:solidFill>
                <a:srgbClr val="FF0000"/>
              </a:solidFill>
              <a:ea typeface="ＭＳ Ｐゴシック" pitchFamily="34" charset="-128"/>
            </a:endParaRPr>
          </a:p>
        </p:txBody>
      </p:sp>
      <p:pic>
        <p:nvPicPr>
          <p:cNvPr id="29" name="Picture 2" descr="devil ico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9895" y="5105400"/>
            <a:ext cx="1065705" cy="1065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Rectangle 29"/>
          <p:cNvSpPr/>
          <p:nvPr/>
        </p:nvSpPr>
        <p:spPr>
          <a:xfrm>
            <a:off x="381000" y="4343400"/>
            <a:ext cx="723900" cy="75203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it-IT" sz="2800" b="1" dirty="0" smtClean="0">
                <a:solidFill>
                  <a:srgbClr val="C00000"/>
                </a:solidFill>
                <a:ea typeface="ＭＳ Ｐゴシック" pitchFamily="34" charset="-128"/>
              </a:rPr>
              <a:t>k</a:t>
            </a:r>
            <a:endParaRPr lang="en-US" b="1" baseline="-25000" dirty="0">
              <a:solidFill>
                <a:srgbClr val="C00000"/>
              </a:solidFill>
              <a:ea typeface="ＭＳ Ｐゴシック" pitchFamily="34" charset="-128"/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 flipH="1" flipV="1">
            <a:off x="1104900" y="4796313"/>
            <a:ext cx="1219200" cy="4287"/>
          </a:xfrm>
          <a:prstGeom prst="straightConnector1">
            <a:avLst/>
          </a:prstGeom>
          <a:ln w="50800">
            <a:solidFill>
              <a:schemeClr val="tx1">
                <a:lumMod val="50000"/>
                <a:lumOff val="50000"/>
              </a:schemeClr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"/>
          <p:cNvSpPr txBox="1"/>
          <p:nvPr/>
        </p:nvSpPr>
        <p:spPr>
          <a:xfrm>
            <a:off x="1333500" y="4396203"/>
            <a:ext cx="1181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Enc</a:t>
            </a:r>
            <a:endParaRPr lang="en-US" sz="2800" b="1" dirty="0" smtClean="0">
              <a:solidFill>
                <a:srgbClr val="8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Content Placeholder 1"/>
          <p:cNvSpPr txBox="1">
            <a:spLocks/>
          </p:cNvSpPr>
          <p:nvPr/>
        </p:nvSpPr>
        <p:spPr>
          <a:xfrm>
            <a:off x="2057400" y="5334000"/>
            <a:ext cx="1752600" cy="9906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en-US" sz="2200" b="1" dirty="0" smtClean="0">
                <a:solidFill>
                  <a:srgbClr val="FF0000"/>
                </a:solidFill>
              </a:rPr>
              <a:t>HW(k</a:t>
            </a:r>
            <a:r>
              <a:rPr lang="en-US" sz="2200" b="1" baseline="-25000" dirty="0" smtClean="0">
                <a:solidFill>
                  <a:srgbClr val="FF0000"/>
                </a:solidFill>
              </a:rPr>
              <a:t>1</a:t>
            </a:r>
            <a:r>
              <a:rPr lang="en-US" sz="2200" b="1" dirty="0" smtClean="0">
                <a:solidFill>
                  <a:srgbClr val="FF0000"/>
                </a:solidFill>
              </a:rPr>
              <a:t>)</a:t>
            </a:r>
          </a:p>
          <a:p>
            <a:pPr marL="0" indent="0" algn="ctr">
              <a:buNone/>
              <a:defRPr/>
            </a:pPr>
            <a:r>
              <a:rPr lang="en-US" sz="2200" b="1" dirty="0" smtClean="0">
                <a:solidFill>
                  <a:srgbClr val="FF0000"/>
                </a:solidFill>
              </a:rPr>
              <a:t> + noise</a:t>
            </a:r>
            <a:endParaRPr lang="en-US" sz="2200" b="1" baseline="-25000" dirty="0" smtClean="0">
              <a:solidFill>
                <a:srgbClr val="FF0000"/>
              </a:solidFill>
            </a:endParaRPr>
          </a:p>
        </p:txBody>
      </p:sp>
      <p:sp>
        <p:nvSpPr>
          <p:cNvPr id="43" name="Content Placeholder 1"/>
          <p:cNvSpPr txBox="1">
            <a:spLocks/>
          </p:cNvSpPr>
          <p:nvPr/>
        </p:nvSpPr>
        <p:spPr>
          <a:xfrm>
            <a:off x="3733800" y="5334000"/>
            <a:ext cx="1752600" cy="9906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en-US" sz="2200" b="1" dirty="0" smtClean="0">
                <a:solidFill>
                  <a:srgbClr val="FF0000"/>
                </a:solidFill>
              </a:rPr>
              <a:t>HW(k</a:t>
            </a:r>
            <a:r>
              <a:rPr lang="en-US" sz="2200" b="1" baseline="-25000" dirty="0" smtClean="0">
                <a:solidFill>
                  <a:srgbClr val="FF0000"/>
                </a:solidFill>
              </a:rPr>
              <a:t>2</a:t>
            </a:r>
            <a:r>
              <a:rPr lang="en-US" sz="2200" b="1" dirty="0" smtClean="0">
                <a:solidFill>
                  <a:srgbClr val="FF0000"/>
                </a:solidFill>
              </a:rPr>
              <a:t>)</a:t>
            </a:r>
          </a:p>
          <a:p>
            <a:pPr marL="0" indent="0" algn="ctr">
              <a:buNone/>
              <a:defRPr/>
            </a:pPr>
            <a:r>
              <a:rPr lang="en-US" sz="2200" b="1" dirty="0" smtClean="0">
                <a:solidFill>
                  <a:srgbClr val="FF0000"/>
                </a:solidFill>
              </a:rPr>
              <a:t> + noise</a:t>
            </a:r>
            <a:endParaRPr lang="en-US" sz="2200" b="1" baseline="-25000" dirty="0" smtClean="0">
              <a:solidFill>
                <a:srgbClr val="FF0000"/>
              </a:solidFill>
            </a:endParaRPr>
          </a:p>
        </p:txBody>
      </p:sp>
      <p:sp>
        <p:nvSpPr>
          <p:cNvPr id="44" name="Content Placeholder 1"/>
          <p:cNvSpPr txBox="1">
            <a:spLocks/>
          </p:cNvSpPr>
          <p:nvPr/>
        </p:nvSpPr>
        <p:spPr>
          <a:xfrm>
            <a:off x="7086600" y="5334000"/>
            <a:ext cx="1752600" cy="9906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en-US" sz="2200" b="1" dirty="0" smtClean="0">
                <a:solidFill>
                  <a:srgbClr val="FF0000"/>
                </a:solidFill>
              </a:rPr>
              <a:t>HW(k</a:t>
            </a:r>
            <a:r>
              <a:rPr lang="en-US" sz="2200" b="1" baseline="-25000" dirty="0" smtClean="0">
                <a:solidFill>
                  <a:srgbClr val="FF0000"/>
                </a:solidFill>
              </a:rPr>
              <a:t>d+1</a:t>
            </a:r>
            <a:r>
              <a:rPr lang="en-US" sz="2200" b="1" dirty="0" smtClean="0">
                <a:solidFill>
                  <a:srgbClr val="FF0000"/>
                </a:solidFill>
              </a:rPr>
              <a:t>)</a:t>
            </a:r>
          </a:p>
          <a:p>
            <a:pPr marL="0" indent="0" algn="ctr">
              <a:buNone/>
              <a:defRPr/>
            </a:pPr>
            <a:r>
              <a:rPr lang="en-US" sz="2200" b="1" dirty="0" smtClean="0">
                <a:solidFill>
                  <a:srgbClr val="FF0000"/>
                </a:solidFill>
              </a:rPr>
              <a:t> + noise</a:t>
            </a:r>
            <a:endParaRPr lang="en-US" sz="2200" b="1" baseline="-25000" dirty="0" smtClean="0">
              <a:solidFill>
                <a:srgbClr val="FF0000"/>
              </a:solidFill>
            </a:endParaRPr>
          </a:p>
        </p:txBody>
      </p:sp>
      <p:sp>
        <p:nvSpPr>
          <p:cNvPr id="47" name="Content Placeholder 1"/>
          <p:cNvSpPr txBox="1">
            <a:spLocks/>
          </p:cNvSpPr>
          <p:nvPr/>
        </p:nvSpPr>
        <p:spPr>
          <a:xfrm>
            <a:off x="304800" y="5410200"/>
            <a:ext cx="2133600" cy="685800"/>
          </a:xfrm>
          <a:prstGeom prst="rect">
            <a:avLst/>
          </a:prstGeom>
        </p:spPr>
        <p:txBody>
          <a:bodyPr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dirty="0" smtClean="0"/>
              <a:t>Leakage = </a:t>
            </a:r>
          </a:p>
        </p:txBody>
      </p:sp>
      <p:sp>
        <p:nvSpPr>
          <p:cNvPr id="48" name="Content Placeholder 1"/>
          <p:cNvSpPr txBox="1">
            <a:spLocks/>
          </p:cNvSpPr>
          <p:nvPr/>
        </p:nvSpPr>
        <p:spPr>
          <a:xfrm>
            <a:off x="228600" y="6019800"/>
            <a:ext cx="9753600" cy="1066800"/>
          </a:xfrm>
          <a:prstGeom prst="rect">
            <a:avLst/>
          </a:prstGeom>
        </p:spPr>
        <p:txBody>
          <a:bodyPr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b="1" dirty="0" smtClean="0"/>
              <a:t>Goal: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MI( Leakage ; k )</a:t>
            </a:r>
            <a:r>
              <a:rPr lang="en-US" b="1" dirty="0" smtClean="0">
                <a:solidFill>
                  <a:srgbClr val="800000"/>
                </a:solidFill>
              </a:rPr>
              <a:t> </a:t>
            </a:r>
            <a:r>
              <a:rPr lang="en-US" dirty="0" smtClean="0"/>
              <a:t>is small </a:t>
            </a:r>
            <a:r>
              <a:rPr lang="en-US" sz="2800" dirty="0" smtClean="0"/>
              <a:t>(</a:t>
            </a:r>
            <a:r>
              <a:rPr lang="en-US" sz="2800" dirty="0" err="1" smtClean="0"/>
              <a:t>Standaert</a:t>
            </a:r>
            <a:r>
              <a:rPr lang="en-US" sz="2800" dirty="0" smtClean="0"/>
              <a:t> et al. 09)</a:t>
            </a:r>
            <a:endParaRPr lang="en-US" dirty="0" smtClean="0"/>
          </a:p>
        </p:txBody>
      </p:sp>
      <p:sp>
        <p:nvSpPr>
          <p:cNvPr id="49" name="Content Placeholder 1"/>
          <p:cNvSpPr txBox="1">
            <a:spLocks/>
          </p:cNvSpPr>
          <p:nvPr/>
        </p:nvSpPr>
        <p:spPr>
          <a:xfrm>
            <a:off x="304800" y="762000"/>
            <a:ext cx="8610600" cy="685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dirty="0" smtClean="0"/>
              <a:t>Common masking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function: Boolean masking</a:t>
            </a:r>
          </a:p>
        </p:txBody>
      </p:sp>
      <p:sp>
        <p:nvSpPr>
          <p:cNvPr id="50" name="Rectangle 49"/>
          <p:cNvSpPr/>
          <p:nvPr/>
        </p:nvSpPr>
        <p:spPr>
          <a:xfrm>
            <a:off x="3238500" y="1447800"/>
            <a:ext cx="5295901" cy="89100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it-IT" sz="2400" b="1" dirty="0" smtClean="0">
                <a:solidFill>
                  <a:srgbClr val="FF0000"/>
                </a:solidFill>
                <a:ea typeface="ＭＳ Ｐゴシック" pitchFamily="34" charset="-128"/>
              </a:rPr>
              <a:t>(k</a:t>
            </a:r>
            <a:r>
              <a:rPr lang="it-IT" sz="2400" b="1" baseline="-25000" dirty="0" smtClean="0">
                <a:solidFill>
                  <a:srgbClr val="FF0000"/>
                </a:solidFill>
                <a:ea typeface="ＭＳ Ｐゴシック" pitchFamily="34" charset="-128"/>
              </a:rPr>
              <a:t>1</a:t>
            </a:r>
            <a:r>
              <a:rPr lang="it-IT" sz="2400" b="1" dirty="0" smtClean="0">
                <a:solidFill>
                  <a:srgbClr val="FF0000"/>
                </a:solidFill>
                <a:ea typeface="ＭＳ Ｐゴシック" pitchFamily="34" charset="-128"/>
              </a:rPr>
              <a:t>,..</a:t>
            </a:r>
            <a:r>
              <a:rPr lang="it-IT" sz="2400" b="1" dirty="0" smtClean="0">
                <a:solidFill>
                  <a:srgbClr val="FF0000"/>
                </a:solidFill>
                <a:ea typeface="ＭＳ Ｐゴシック" pitchFamily="34" charset="-128"/>
              </a:rPr>
              <a:t>.k</a:t>
            </a:r>
            <a:r>
              <a:rPr lang="it-IT" sz="2400" b="1" baseline="-25000" dirty="0" smtClean="0">
                <a:solidFill>
                  <a:srgbClr val="FF0000"/>
                </a:solidFill>
                <a:ea typeface="ＭＳ Ｐゴシック" pitchFamily="34" charset="-128"/>
              </a:rPr>
              <a:t>d+1</a:t>
            </a:r>
            <a:r>
              <a:rPr lang="it-IT" sz="2400" b="1" dirty="0" smtClean="0">
                <a:solidFill>
                  <a:srgbClr val="FF0000"/>
                </a:solidFill>
                <a:ea typeface="ＭＳ Ｐゴシック" pitchFamily="34" charset="-128"/>
              </a:rPr>
              <a:t>) </a:t>
            </a:r>
            <a:r>
              <a:rPr lang="it-IT" sz="2400" dirty="0" err="1" smtClean="0">
                <a:solidFill>
                  <a:schemeClr val="tx1"/>
                </a:solidFill>
                <a:ea typeface="ＭＳ Ｐゴシック" pitchFamily="34" charset="-128"/>
              </a:rPr>
              <a:t>where</a:t>
            </a:r>
            <a:r>
              <a:rPr lang="it-IT" sz="2400" dirty="0" smtClean="0">
                <a:solidFill>
                  <a:schemeClr val="tx1"/>
                </a:solidFill>
                <a:ea typeface="ＭＳ Ｐゴシック" pitchFamily="34" charset="-128"/>
              </a:rPr>
              <a:t> </a:t>
            </a:r>
            <a:r>
              <a:rPr lang="it-IT" sz="2400" b="1" dirty="0" err="1" smtClean="0">
                <a:solidFill>
                  <a:srgbClr val="FF0000"/>
                </a:solidFill>
                <a:ea typeface="ＭＳ Ｐゴシック" pitchFamily="34" charset="-128"/>
              </a:rPr>
              <a:t>k</a:t>
            </a:r>
            <a:r>
              <a:rPr lang="it-IT" sz="2400" b="1" baseline="-25000" dirty="0" err="1" smtClean="0">
                <a:solidFill>
                  <a:srgbClr val="FF0000"/>
                </a:solidFill>
                <a:ea typeface="ＭＳ Ｐゴシック" pitchFamily="34" charset="-128"/>
              </a:rPr>
              <a:t>i</a:t>
            </a:r>
            <a:r>
              <a:rPr lang="it-IT" sz="2400" dirty="0" smtClean="0">
                <a:solidFill>
                  <a:schemeClr val="tx1"/>
                </a:solidFill>
                <a:ea typeface="ＭＳ Ｐゴシック" pitchFamily="34" charset="-128"/>
              </a:rPr>
              <a:t> random in </a:t>
            </a:r>
            <a:r>
              <a:rPr lang="it-IT" sz="2400" b="1" dirty="0" smtClean="0">
                <a:solidFill>
                  <a:srgbClr val="FF0000"/>
                </a:solidFill>
                <a:ea typeface="ＭＳ Ｐゴシック" pitchFamily="34" charset="-128"/>
              </a:rPr>
              <a:t>{0,1}</a:t>
            </a:r>
            <a:r>
              <a:rPr lang="it-IT" sz="2400" b="1" baseline="30000" dirty="0" smtClean="0">
                <a:solidFill>
                  <a:srgbClr val="FF0000"/>
                </a:solidFill>
                <a:ea typeface="ＭＳ Ｐゴシック" pitchFamily="34" charset="-128"/>
              </a:rPr>
              <a:t>8</a:t>
            </a:r>
            <a:r>
              <a:rPr lang="it-IT" sz="2400" dirty="0" smtClean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it-IT" sz="2400" dirty="0" smtClean="0">
                <a:solidFill>
                  <a:srgbClr val="000000"/>
                </a:solidFill>
                <a:ea typeface="ＭＳ Ｐゴシック" pitchFamily="34" charset="-128"/>
              </a:rPr>
              <a:t>s.t.</a:t>
            </a:r>
            <a:r>
              <a:rPr lang="it-IT" sz="2400" dirty="0" smtClean="0">
                <a:solidFill>
                  <a:srgbClr val="C00000"/>
                </a:solidFill>
                <a:ea typeface="ＭＳ Ｐゴシック" pitchFamily="34" charset="-128"/>
              </a:rPr>
              <a:t> </a:t>
            </a:r>
            <a:r>
              <a:rPr lang="it-IT" sz="2400" b="1" dirty="0" smtClean="0">
                <a:solidFill>
                  <a:srgbClr val="FF0000"/>
                </a:solidFill>
                <a:ea typeface="ＭＳ Ｐゴシック" pitchFamily="34" charset="-128"/>
              </a:rPr>
              <a:t>k </a:t>
            </a:r>
            <a:r>
              <a:rPr lang="it-IT" sz="2400" b="1" dirty="0" smtClean="0">
                <a:solidFill>
                  <a:srgbClr val="FF0000"/>
                </a:solidFill>
                <a:ea typeface="ＭＳ Ｐゴシック" pitchFamily="34" charset="-128"/>
              </a:rPr>
              <a:t>= </a:t>
            </a:r>
            <a:r>
              <a:rPr lang="it-IT" sz="2400" b="1" dirty="0" smtClean="0">
                <a:solidFill>
                  <a:srgbClr val="FF0000"/>
                </a:solidFill>
                <a:ea typeface="ＭＳ Ｐゴシック" pitchFamily="34" charset="-128"/>
              </a:rPr>
              <a:t>k</a:t>
            </a:r>
            <a:r>
              <a:rPr lang="it-IT" sz="2400" b="1" baseline="-25000" dirty="0" smtClean="0">
                <a:solidFill>
                  <a:srgbClr val="FF0000"/>
                </a:solidFill>
                <a:ea typeface="ＭＳ Ｐゴシック" pitchFamily="34" charset="-128"/>
              </a:rPr>
              <a:t>1</a:t>
            </a:r>
            <a:r>
              <a:rPr lang="it-IT" sz="2400" b="1" dirty="0" smtClean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it-IT" sz="2400" b="1" dirty="0" smtClean="0">
                <a:solidFill>
                  <a:srgbClr val="FF0000"/>
                </a:solidFill>
                <a:ea typeface="ＭＳ Ｐゴシック" pitchFamily="34" charset="-128"/>
              </a:rPr>
              <a:t>+...+ </a:t>
            </a:r>
            <a:r>
              <a:rPr lang="it-IT" sz="2400" b="1" dirty="0" smtClean="0">
                <a:solidFill>
                  <a:srgbClr val="FF0000"/>
                </a:solidFill>
                <a:ea typeface="ＭＳ Ｐゴシック" pitchFamily="34" charset="-128"/>
              </a:rPr>
              <a:t>k</a:t>
            </a:r>
            <a:r>
              <a:rPr lang="it-IT" sz="2400" b="1" baseline="-25000" dirty="0" smtClean="0">
                <a:solidFill>
                  <a:srgbClr val="FF0000"/>
                </a:solidFill>
                <a:ea typeface="ＭＳ Ｐゴシック" pitchFamily="34" charset="-128"/>
              </a:rPr>
              <a:t>d</a:t>
            </a:r>
            <a:r>
              <a:rPr lang="it-IT" sz="2400" b="1" baseline="-25000" dirty="0" smtClean="0">
                <a:solidFill>
                  <a:srgbClr val="FF0000"/>
                </a:solidFill>
                <a:ea typeface="ＭＳ Ｐゴシック" pitchFamily="34" charset="-128"/>
              </a:rPr>
              <a:t>+1</a:t>
            </a:r>
            <a:r>
              <a:rPr lang="it-IT" sz="2400" b="1" dirty="0" smtClean="0">
                <a:solidFill>
                  <a:srgbClr val="C00000"/>
                </a:solidFill>
                <a:ea typeface="ＭＳ Ｐゴシック" pitchFamily="34" charset="-128"/>
              </a:rPr>
              <a:t> </a:t>
            </a:r>
            <a:endParaRPr lang="en-US" sz="2400" b="1" baseline="-25000" dirty="0">
              <a:solidFill>
                <a:srgbClr val="C00000"/>
              </a:solidFill>
              <a:ea typeface="ＭＳ Ｐゴシック" pitchFamily="34" charset="-128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457200" y="1623597"/>
            <a:ext cx="1143000" cy="59963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it-IT" sz="2400" b="1" dirty="0" smtClean="0">
                <a:solidFill>
                  <a:srgbClr val="C00000"/>
                </a:solidFill>
                <a:ea typeface="ＭＳ Ｐゴシック" pitchFamily="34" charset="-128"/>
              </a:rPr>
              <a:t>k</a:t>
            </a:r>
            <a:endParaRPr lang="en-US" b="1" baseline="-25000" dirty="0">
              <a:solidFill>
                <a:srgbClr val="C00000"/>
              </a:solidFill>
              <a:ea typeface="ＭＳ Ｐゴシック" pitchFamily="34" charset="-128"/>
            </a:endParaRPr>
          </a:p>
        </p:txBody>
      </p:sp>
      <p:cxnSp>
        <p:nvCxnSpPr>
          <p:cNvPr id="52" name="Straight Arrow Connector 51"/>
          <p:cNvCxnSpPr/>
          <p:nvPr/>
        </p:nvCxnSpPr>
        <p:spPr>
          <a:xfrm flipH="1">
            <a:off x="1600200" y="1924110"/>
            <a:ext cx="1600200" cy="0"/>
          </a:xfrm>
          <a:prstGeom prst="straightConnector1">
            <a:avLst/>
          </a:prstGeom>
          <a:ln w="50800">
            <a:solidFill>
              <a:schemeClr val="tx1">
                <a:lumMod val="50000"/>
                <a:lumOff val="50000"/>
              </a:schemeClr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3"/>
          <p:cNvSpPr txBox="1"/>
          <p:nvPr/>
        </p:nvSpPr>
        <p:spPr>
          <a:xfrm>
            <a:off x="1828800" y="1524000"/>
            <a:ext cx="1181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Enc</a:t>
            </a:r>
            <a:endParaRPr lang="en-US" sz="2800" b="1" dirty="0" smtClean="0">
              <a:solidFill>
                <a:srgbClr val="8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Content Placeholder 1"/>
          <p:cNvSpPr txBox="1">
            <a:spLocks/>
          </p:cNvSpPr>
          <p:nvPr/>
        </p:nvSpPr>
        <p:spPr>
          <a:xfrm>
            <a:off x="304800" y="3200400"/>
            <a:ext cx="8610600" cy="685800"/>
          </a:xfrm>
          <a:prstGeom prst="rect">
            <a:avLst/>
          </a:prstGeom>
        </p:spPr>
        <p:txBody>
          <a:bodyPr rtlCol="0"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3600" b="1" dirty="0" smtClean="0"/>
              <a:t>Practice</a:t>
            </a:r>
            <a:r>
              <a:rPr lang="en-US" sz="3600" dirty="0" smtClean="0"/>
              <a:t>: Simulation in HW leakage model for small </a:t>
            </a:r>
            <a:r>
              <a:rPr lang="en-US" sz="3600" b="1" dirty="0" smtClean="0">
                <a:solidFill>
                  <a:srgbClr val="FF0000"/>
                </a:solidFill>
              </a:rPr>
              <a:t>d</a:t>
            </a:r>
          </a:p>
        </p:txBody>
      </p:sp>
      <p:sp>
        <p:nvSpPr>
          <p:cNvPr id="60" name="Content Placeholder 1"/>
          <p:cNvSpPr txBox="1">
            <a:spLocks/>
          </p:cNvSpPr>
          <p:nvPr/>
        </p:nvSpPr>
        <p:spPr>
          <a:xfrm>
            <a:off x="304800" y="2590800"/>
            <a:ext cx="8610600" cy="685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800" b="1" dirty="0" smtClean="0"/>
              <a:t>Theory</a:t>
            </a:r>
            <a:r>
              <a:rPr lang="en-US" sz="2800" dirty="0" smtClean="0"/>
              <a:t>: noise + large </a:t>
            </a:r>
            <a:r>
              <a:rPr lang="en-US" sz="2800" b="1" dirty="0" smtClean="0">
                <a:solidFill>
                  <a:srgbClr val="FF0000"/>
                </a:solidFill>
              </a:rPr>
              <a:t>d</a:t>
            </a:r>
            <a:r>
              <a:rPr lang="en-US" sz="2800" dirty="0" smtClean="0"/>
              <a:t> </a:t>
            </a:r>
            <a:r>
              <a:rPr lang="en-US" sz="2800" dirty="0" smtClean="0">
                <a:sym typeface="Wingdings"/>
              </a:rPr>
              <a:t> recover </a:t>
            </a:r>
            <a:r>
              <a:rPr lang="en-US" sz="2800" b="1" dirty="0" smtClean="0">
                <a:solidFill>
                  <a:srgbClr val="FF0000"/>
                </a:solidFill>
                <a:sym typeface="Wingdings"/>
              </a:rPr>
              <a:t>k</a:t>
            </a:r>
            <a:r>
              <a:rPr lang="en-US" sz="2800" dirty="0" smtClean="0">
                <a:sym typeface="Wingdings"/>
              </a:rPr>
              <a:t> exp. hard in </a:t>
            </a:r>
            <a:r>
              <a:rPr lang="en-US" sz="2800" b="1" dirty="0" smtClean="0">
                <a:solidFill>
                  <a:srgbClr val="FF0000"/>
                </a:solidFill>
                <a:sym typeface="Wingdings"/>
              </a:rPr>
              <a:t>d</a:t>
            </a:r>
            <a:endParaRPr lang="en-US" sz="2800" b="1" dirty="0" smtClean="0">
              <a:solidFill>
                <a:srgbClr val="FF0000"/>
              </a:solidFill>
            </a:endParaRPr>
          </a:p>
        </p:txBody>
      </p:sp>
      <p:pic>
        <p:nvPicPr>
          <p:cNvPr id="61" name="Picture 2" descr="http://blog.examprofessor.com/skins/examprofessor/assets/images/professor/professor-blog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2438400"/>
            <a:ext cx="584988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61" descr="http://www.futuremorph.org/wp-content/uploads/2012/09/chemical_engineer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2971800"/>
            <a:ext cx="66978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80716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 animBg="1"/>
      <p:bldP spid="23" grpId="0" animBg="1"/>
      <p:bldP spid="24" grpId="0" animBg="1"/>
      <p:bldP spid="25" grpId="0" animBg="1"/>
      <p:bldP spid="26" grpId="0" animBg="1"/>
      <p:bldP spid="27" grpId="0"/>
      <p:bldP spid="28" grpId="0" animBg="1"/>
      <p:bldP spid="30" grpId="0" animBg="1"/>
      <p:bldP spid="37" grpId="0"/>
      <p:bldP spid="38" grpId="0"/>
      <p:bldP spid="43" grpId="0"/>
      <p:bldP spid="44" grpId="0"/>
      <p:bldP spid="47" grpId="0"/>
      <p:bldP spid="50" grpId="0" animBg="1"/>
      <p:bldP spid="53" grpId="0"/>
      <p:bldP spid="54" grpId="0"/>
      <p:bldP spid="6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res_1 (1)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2590800"/>
            <a:ext cx="7848600" cy="3138113"/>
          </a:xfrm>
          <a:prstGeom prst="rect">
            <a:avLst/>
          </a:prstGeom>
        </p:spPr>
      </p:pic>
      <p:sp>
        <p:nvSpPr>
          <p:cNvPr id="53" name="Lightning Bolt 52"/>
          <p:cNvSpPr>
            <a:spLocks noChangeArrowheads="1"/>
          </p:cNvSpPr>
          <p:nvPr/>
        </p:nvSpPr>
        <p:spPr bwMode="auto">
          <a:xfrm rot="2227688">
            <a:off x="2432815" y="1882431"/>
            <a:ext cx="598892" cy="502338"/>
          </a:xfrm>
          <a:prstGeom prst="lightningBolt">
            <a:avLst/>
          </a:prstGeom>
          <a:solidFill>
            <a:srgbClr val="FF5B5B"/>
          </a:solidFill>
          <a:ln w="9525" algn="ctr">
            <a:noFill/>
            <a:round/>
            <a:headEnd/>
            <a:tailEnd/>
          </a:ln>
        </p:spPr>
        <p:txBody>
          <a:bodyPr lIns="91430" tIns="45715" rIns="91430" bIns="45715"/>
          <a:lstStyle/>
          <a:p>
            <a:pPr algn="l" defTabSz="914400">
              <a:spcBef>
                <a:spcPct val="0"/>
              </a:spcBef>
            </a:pPr>
            <a:endParaRPr lang="en-US" sz="180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2" name="Lightning Bolt 51"/>
          <p:cNvSpPr>
            <a:spLocks noChangeArrowheads="1"/>
          </p:cNvSpPr>
          <p:nvPr/>
        </p:nvSpPr>
        <p:spPr bwMode="auto">
          <a:xfrm rot="2227688">
            <a:off x="3977103" y="1882431"/>
            <a:ext cx="598892" cy="502338"/>
          </a:xfrm>
          <a:prstGeom prst="lightningBolt">
            <a:avLst/>
          </a:prstGeom>
          <a:solidFill>
            <a:srgbClr val="FF5B5B"/>
          </a:solidFill>
          <a:ln w="9525" algn="ctr">
            <a:noFill/>
            <a:round/>
            <a:headEnd/>
            <a:tailEnd/>
          </a:ln>
        </p:spPr>
        <p:txBody>
          <a:bodyPr lIns="91430" tIns="45715" rIns="91430" bIns="45715"/>
          <a:lstStyle/>
          <a:p>
            <a:pPr algn="l" defTabSz="914400">
              <a:spcBef>
                <a:spcPct val="0"/>
              </a:spcBef>
            </a:pPr>
            <a:endParaRPr lang="en-US" sz="180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6" name="TextBox 3"/>
          <p:cNvSpPr txBox="1"/>
          <p:nvPr/>
        </p:nvSpPr>
        <p:spPr>
          <a:xfrm>
            <a:off x="304800" y="76200"/>
            <a:ext cx="8839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7F7F7F"/>
                </a:solidFill>
                <a:latin typeface="Arial Rounded MT Bold"/>
                <a:cs typeface="Arial Rounded MT Bold"/>
              </a:rPr>
              <a:t>Security of masking function</a:t>
            </a:r>
            <a:endParaRPr lang="en-US" sz="4800" dirty="0">
              <a:solidFill>
                <a:srgbClr val="7F7F7F"/>
              </a:solidFill>
              <a:latin typeface="Arial Rounded MT Bold"/>
              <a:cs typeface="Arial Rounded MT Bold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6492875"/>
            <a:ext cx="838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chemeClr val="tx1">
                    <a:lumMod val="50000"/>
                    <a:lumOff val="50000"/>
                  </a:schemeClr>
                </a:solidFill>
                <a:latin typeface="Arial Rounded MT Bold" pitchFamily="34" charset="0"/>
              </a:defRPr>
            </a:lvl1pPr>
          </a:lstStyle>
          <a:p>
            <a:fld id="{36DA8278-8F4F-44C3-A7E1-BA3F58CF8BC2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304800" y="762000"/>
            <a:ext cx="8839200" cy="7620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dirty="0" smtClean="0"/>
              <a:t>Boolean masking function (</a:t>
            </a:r>
            <a:r>
              <a:rPr lang="en-US" b="1" dirty="0" smtClean="0">
                <a:solidFill>
                  <a:srgbClr val="FF0000"/>
                </a:solidFill>
              </a:rPr>
              <a:t>d=1</a:t>
            </a:r>
            <a:r>
              <a:rPr lang="en-US" dirty="0" smtClean="0"/>
              <a:t>)</a:t>
            </a:r>
            <a:endParaRPr lang="en-US" sz="2800" dirty="0" smtClean="0"/>
          </a:p>
        </p:txBody>
      </p:sp>
      <p:sp>
        <p:nvSpPr>
          <p:cNvPr id="9" name="Rectangle 8"/>
          <p:cNvSpPr/>
          <p:nvPr/>
        </p:nvSpPr>
        <p:spPr>
          <a:xfrm>
            <a:off x="2438400" y="1447800"/>
            <a:ext cx="609600" cy="5334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it-IT" sz="2800" b="1" dirty="0">
                <a:solidFill>
                  <a:srgbClr val="C00000"/>
                </a:solidFill>
                <a:ea typeface="ＭＳ Ｐゴシック" pitchFamily="34" charset="-128"/>
              </a:rPr>
              <a:t>k</a:t>
            </a:r>
            <a:r>
              <a:rPr lang="it-IT" sz="2800" b="1" baseline="-25000" dirty="0" smtClean="0">
                <a:solidFill>
                  <a:srgbClr val="C00000"/>
                </a:solidFill>
                <a:ea typeface="ＭＳ Ｐゴシック" pitchFamily="34" charset="-128"/>
              </a:rPr>
              <a:t>1</a:t>
            </a:r>
            <a:endParaRPr lang="en-US" sz="2800" b="1" baseline="-25000" dirty="0">
              <a:solidFill>
                <a:srgbClr val="C00000"/>
              </a:solidFill>
              <a:ea typeface="ＭＳ Ｐゴシック" pitchFamily="34" charset="-128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81000" y="1524001"/>
            <a:ext cx="723900" cy="5334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it-IT" sz="2800" b="1" dirty="0" smtClean="0">
                <a:solidFill>
                  <a:srgbClr val="C00000"/>
                </a:solidFill>
                <a:ea typeface="ＭＳ Ｐゴシック" pitchFamily="34" charset="-128"/>
              </a:rPr>
              <a:t>k</a:t>
            </a:r>
            <a:endParaRPr lang="en-US" b="1" baseline="-25000" dirty="0">
              <a:solidFill>
                <a:srgbClr val="C00000"/>
              </a:solidFill>
              <a:ea typeface="ＭＳ Ｐゴシック" pitchFamily="34" charset="-128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1104900" y="1771710"/>
            <a:ext cx="1219200" cy="4287"/>
          </a:xfrm>
          <a:prstGeom prst="straightConnector1">
            <a:avLst/>
          </a:prstGeom>
          <a:ln w="50800">
            <a:solidFill>
              <a:schemeClr val="tx1">
                <a:lumMod val="50000"/>
                <a:lumOff val="50000"/>
              </a:schemeClr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3"/>
          <p:cNvSpPr txBox="1"/>
          <p:nvPr/>
        </p:nvSpPr>
        <p:spPr>
          <a:xfrm>
            <a:off x="1333500" y="1371600"/>
            <a:ext cx="1181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Enc</a:t>
            </a:r>
            <a:endParaRPr lang="en-US" sz="2800" b="1" dirty="0" smtClean="0">
              <a:solidFill>
                <a:srgbClr val="8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962400" y="1447800"/>
            <a:ext cx="609600" cy="52343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it-IT" sz="2800" b="1" dirty="0">
                <a:solidFill>
                  <a:srgbClr val="C00000"/>
                </a:solidFill>
                <a:ea typeface="ＭＳ Ｐゴシック" pitchFamily="34" charset="-128"/>
              </a:rPr>
              <a:t>k</a:t>
            </a:r>
            <a:r>
              <a:rPr lang="it-IT" sz="2800" b="1" baseline="-25000" dirty="0" smtClean="0">
                <a:solidFill>
                  <a:srgbClr val="C00000"/>
                </a:solidFill>
                <a:ea typeface="ＭＳ Ｐゴシック" pitchFamily="34" charset="-128"/>
              </a:rPr>
              <a:t>2</a:t>
            </a:r>
            <a:endParaRPr lang="en-US" sz="2800" b="1" baseline="-25000" dirty="0">
              <a:solidFill>
                <a:srgbClr val="C00000"/>
              </a:solidFill>
              <a:ea typeface="ＭＳ Ｐゴシック" pitchFamily="34" charset="-128"/>
            </a:endParaRPr>
          </a:p>
        </p:txBody>
      </p:sp>
      <p:sp>
        <p:nvSpPr>
          <p:cNvPr id="51" name="Content Placeholder 1"/>
          <p:cNvSpPr txBox="1">
            <a:spLocks/>
          </p:cNvSpPr>
          <p:nvPr/>
        </p:nvSpPr>
        <p:spPr>
          <a:xfrm>
            <a:off x="4800600" y="1447800"/>
            <a:ext cx="4267200" cy="5334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en-US" sz="2800" b="1" dirty="0">
                <a:solidFill>
                  <a:srgbClr val="FF0000"/>
                </a:solidFill>
              </a:rPr>
              <a:t>k</a:t>
            </a:r>
            <a:r>
              <a:rPr lang="en-US" sz="2800" b="1" baseline="-25000" dirty="0" smtClean="0">
                <a:solidFill>
                  <a:srgbClr val="FF0000"/>
                </a:solidFill>
              </a:rPr>
              <a:t>1</a:t>
            </a:r>
            <a:r>
              <a:rPr lang="en-US" sz="2800" b="1" dirty="0" smtClean="0">
                <a:solidFill>
                  <a:srgbClr val="FF0000"/>
                </a:solidFill>
              </a:rPr>
              <a:t>, k</a:t>
            </a:r>
            <a:r>
              <a:rPr lang="en-US" sz="2800" b="1" baseline="-25000" dirty="0" smtClean="0">
                <a:solidFill>
                  <a:srgbClr val="FF0000"/>
                </a:solidFill>
              </a:rPr>
              <a:t>2</a:t>
            </a:r>
            <a:r>
              <a:rPr lang="en-US" sz="2800" dirty="0" smtClean="0"/>
              <a:t> random </a:t>
            </a:r>
            <a:r>
              <a:rPr lang="en-US" sz="2800" dirty="0" err="1" smtClean="0"/>
              <a:t>s.t.</a:t>
            </a:r>
            <a:r>
              <a:rPr lang="en-US" sz="2800" dirty="0" smtClean="0"/>
              <a:t> </a:t>
            </a:r>
            <a:r>
              <a:rPr lang="en-US" sz="2800" b="1" dirty="0" smtClean="0">
                <a:solidFill>
                  <a:srgbClr val="FF0000"/>
                </a:solidFill>
              </a:rPr>
              <a:t>k=</a:t>
            </a:r>
            <a:r>
              <a:rPr lang="en-US" sz="2800" b="1" dirty="0">
                <a:solidFill>
                  <a:srgbClr val="FF0000"/>
                </a:solidFill>
              </a:rPr>
              <a:t>k</a:t>
            </a:r>
            <a:r>
              <a:rPr lang="en-US" sz="2800" b="1" baseline="-25000" dirty="0" smtClean="0">
                <a:solidFill>
                  <a:srgbClr val="FF0000"/>
                </a:solidFill>
              </a:rPr>
              <a:t>1</a:t>
            </a:r>
            <a:r>
              <a:rPr lang="en-US" sz="2800" b="1" dirty="0" smtClean="0">
                <a:solidFill>
                  <a:srgbClr val="FF0000"/>
                </a:solidFill>
              </a:rPr>
              <a:t>+k</a:t>
            </a:r>
            <a:r>
              <a:rPr lang="en-US" sz="2800" b="1" baseline="-25000" dirty="0" smtClean="0">
                <a:solidFill>
                  <a:srgbClr val="FF0000"/>
                </a:solidFill>
              </a:rPr>
              <a:t>2</a:t>
            </a:r>
            <a:endParaRPr lang="en-US" b="1" baseline="-25000" dirty="0" smtClean="0">
              <a:solidFill>
                <a:srgbClr val="FF0000"/>
              </a:solidFill>
            </a:endParaRPr>
          </a:p>
        </p:txBody>
      </p:sp>
      <p:sp>
        <p:nvSpPr>
          <p:cNvPr id="54" name="Content Placeholder 1"/>
          <p:cNvSpPr txBox="1">
            <a:spLocks/>
          </p:cNvSpPr>
          <p:nvPr/>
        </p:nvSpPr>
        <p:spPr>
          <a:xfrm>
            <a:off x="1905000" y="2286000"/>
            <a:ext cx="1752600" cy="5334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en-US" sz="2200" b="1" dirty="0" smtClean="0">
                <a:solidFill>
                  <a:srgbClr val="FF0000"/>
                </a:solidFill>
              </a:rPr>
              <a:t>HW(k</a:t>
            </a:r>
            <a:r>
              <a:rPr lang="en-US" sz="2200" b="1" baseline="-25000" dirty="0" smtClean="0">
                <a:solidFill>
                  <a:srgbClr val="FF0000"/>
                </a:solidFill>
              </a:rPr>
              <a:t>1</a:t>
            </a:r>
            <a:r>
              <a:rPr lang="en-US" sz="2200" b="1" dirty="0" smtClean="0">
                <a:solidFill>
                  <a:srgbClr val="FF0000"/>
                </a:solidFill>
              </a:rPr>
              <a:t>) + n</a:t>
            </a:r>
            <a:endParaRPr lang="en-US" sz="2200" b="1" baseline="-25000" dirty="0" smtClean="0">
              <a:solidFill>
                <a:srgbClr val="FF0000"/>
              </a:solidFill>
            </a:endParaRPr>
          </a:p>
        </p:txBody>
      </p:sp>
      <p:sp>
        <p:nvSpPr>
          <p:cNvPr id="55" name="Content Placeholder 1"/>
          <p:cNvSpPr txBox="1">
            <a:spLocks/>
          </p:cNvSpPr>
          <p:nvPr/>
        </p:nvSpPr>
        <p:spPr>
          <a:xfrm>
            <a:off x="3352800" y="2286000"/>
            <a:ext cx="2133600" cy="9906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en-US" sz="2200" b="1" dirty="0" smtClean="0">
                <a:solidFill>
                  <a:srgbClr val="FF0000"/>
                </a:solidFill>
              </a:rPr>
              <a:t>HW(k</a:t>
            </a:r>
            <a:r>
              <a:rPr lang="en-US" sz="2200" b="1" baseline="-25000" dirty="0" smtClean="0">
                <a:solidFill>
                  <a:srgbClr val="FF0000"/>
                </a:solidFill>
              </a:rPr>
              <a:t>2</a:t>
            </a:r>
            <a:r>
              <a:rPr lang="en-US" sz="2200" b="1" dirty="0" smtClean="0">
                <a:solidFill>
                  <a:srgbClr val="FF0000"/>
                </a:solidFill>
              </a:rPr>
              <a:t>)+ n</a:t>
            </a:r>
            <a:endParaRPr lang="en-US" sz="2200" b="1" baseline="-25000" dirty="0" smtClean="0">
              <a:solidFill>
                <a:srgbClr val="FF0000"/>
              </a:solidFill>
            </a:endParaRPr>
          </a:p>
        </p:txBody>
      </p:sp>
      <p:sp>
        <p:nvSpPr>
          <p:cNvPr id="56" name="Content Placeholder 1"/>
          <p:cNvSpPr txBox="1">
            <a:spLocks/>
          </p:cNvSpPr>
          <p:nvPr/>
        </p:nvSpPr>
        <p:spPr>
          <a:xfrm>
            <a:off x="381000" y="2209800"/>
            <a:ext cx="2133600" cy="685800"/>
          </a:xfrm>
          <a:prstGeom prst="rect">
            <a:avLst/>
          </a:prstGeom>
        </p:spPr>
        <p:txBody>
          <a:bodyPr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800" dirty="0" smtClean="0"/>
              <a:t>Leakage = </a:t>
            </a:r>
          </a:p>
        </p:txBody>
      </p:sp>
      <p:sp>
        <p:nvSpPr>
          <p:cNvPr id="57" name="Content Placeholder 1"/>
          <p:cNvSpPr txBox="1">
            <a:spLocks/>
          </p:cNvSpPr>
          <p:nvPr/>
        </p:nvSpPr>
        <p:spPr>
          <a:xfrm>
            <a:off x="304800" y="5638800"/>
            <a:ext cx="9144000" cy="762000"/>
          </a:xfrm>
          <a:prstGeom prst="rect">
            <a:avLst/>
          </a:prstGeom>
        </p:spPr>
        <p:txBody>
          <a:bodyPr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800" dirty="0" smtClean="0"/>
              <a:t>Dependency between </a:t>
            </a:r>
            <a:r>
              <a:rPr lang="en-US" sz="2800" b="1" dirty="0" smtClean="0">
                <a:solidFill>
                  <a:srgbClr val="FF0000"/>
                </a:solidFill>
              </a:rPr>
              <a:t>MI( Leakage ; k )</a:t>
            </a:r>
            <a:r>
              <a:rPr lang="en-US" sz="2800" dirty="0" smtClean="0"/>
              <a:t> and </a:t>
            </a:r>
            <a:r>
              <a:rPr lang="en-US" sz="2800" b="1" dirty="0" smtClean="0">
                <a:solidFill>
                  <a:srgbClr val="FF0000"/>
                </a:solidFill>
              </a:rPr>
              <a:t>Noise</a:t>
            </a:r>
          </a:p>
        </p:txBody>
      </p:sp>
      <p:sp>
        <p:nvSpPr>
          <p:cNvPr id="58" name="Content Placeholder 1"/>
          <p:cNvSpPr txBox="1">
            <a:spLocks/>
          </p:cNvSpPr>
          <p:nvPr/>
        </p:nvSpPr>
        <p:spPr>
          <a:xfrm>
            <a:off x="304800" y="6142318"/>
            <a:ext cx="9144000" cy="762000"/>
          </a:xfrm>
          <a:prstGeom prst="rect">
            <a:avLst/>
          </a:prstGeom>
        </p:spPr>
        <p:txBody>
          <a:bodyPr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800" dirty="0" smtClean="0"/>
              <a:t>Masking functions that leak less? </a:t>
            </a:r>
            <a:r>
              <a:rPr lang="en-US" sz="2800" dirty="0" err="1" smtClean="0"/>
              <a:t>Ex.:Inner</a:t>
            </a:r>
            <a:r>
              <a:rPr lang="en-US" sz="2800" dirty="0" smtClean="0"/>
              <a:t> product masking</a:t>
            </a:r>
            <a:endParaRPr lang="en-US" sz="2800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91577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58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39064</TotalTime>
  <Words>3957</Words>
  <Application>Microsoft Macintosh PowerPoint</Application>
  <PresentationFormat>On-screen Show (4:3)</PresentationFormat>
  <Paragraphs>818</Paragraphs>
  <Slides>33</Slides>
  <Notes>27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5" baseType="lpstr">
      <vt:lpstr>Office Theme</vt:lpstr>
      <vt:lpstr>Microsoft 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NFIT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Sebastian Faust</dc:creator>
  <cp:lastModifiedBy>Sebastian Faust</cp:lastModifiedBy>
  <cp:revision>1482</cp:revision>
  <dcterms:created xsi:type="dcterms:W3CDTF">2012-02-08T19:12:36Z</dcterms:created>
  <dcterms:modified xsi:type="dcterms:W3CDTF">2015-04-28T10:13:31Z</dcterms:modified>
</cp:coreProperties>
</file>