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2"/>
  </p:notesMasterIdLst>
  <p:sldIdLst>
    <p:sldId id="256" r:id="rId2"/>
    <p:sldId id="288" r:id="rId3"/>
    <p:sldId id="257" r:id="rId4"/>
    <p:sldId id="258" r:id="rId5"/>
    <p:sldId id="259" r:id="rId6"/>
    <p:sldId id="260" r:id="rId7"/>
    <p:sldId id="265" r:id="rId8"/>
    <p:sldId id="262" r:id="rId9"/>
    <p:sldId id="261" r:id="rId10"/>
    <p:sldId id="285" r:id="rId11"/>
    <p:sldId id="287" r:id="rId12"/>
    <p:sldId id="266" r:id="rId13"/>
    <p:sldId id="263" r:id="rId14"/>
    <p:sldId id="267" r:id="rId15"/>
    <p:sldId id="269" r:id="rId16"/>
    <p:sldId id="272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6" r:id="rId31"/>
  </p:sldIdLst>
  <p:sldSz cx="9144000" cy="6858000" type="screen4x3"/>
  <p:notesSz cx="6858000" cy="9144000"/>
  <p:embeddedFontLst>
    <p:embeddedFont>
      <p:font typeface="Arial Rounded MT Bold" panose="020F0704030504030204" pitchFamily="34" charset="0"/>
      <p:regular r:id="rId33"/>
    </p:embeddedFont>
    <p:embeddedFont>
      <p:font typeface="Cambria Math" panose="02040503050406030204" pitchFamily="18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Arial Black" panose="020B0A04020102020204" pitchFamily="34" charset="0"/>
      <p:bold r:id="rId39"/>
    </p:embeddedFont>
    <p:embeddedFont>
      <p:font typeface="Imprint MT Shadow" panose="04020605060303030202" pitchFamily="82" charset="0"/>
      <p:regular r:id="rId40"/>
    </p:embeddedFont>
    <p:embeddedFont>
      <p:font typeface="Cambria" panose="02040503050406030204" pitchFamily="18" charset="0"/>
      <p:regular r:id="rId41"/>
      <p:bold r:id="rId42"/>
      <p:italic r:id="rId43"/>
      <p:boldItalic r:id="rId44"/>
    </p:embeddedFont>
    <p:embeddedFont>
      <p:font typeface="French Script MT" panose="03020402040607040605" pitchFamily="66" charset="0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16" autoAdjust="0"/>
    <p:restoredTop sz="94660"/>
  </p:normalViewPr>
  <p:slideViewPr>
    <p:cSldViewPr snapToGrid="0">
      <p:cViewPr>
        <p:scale>
          <a:sx n="63" d="100"/>
          <a:sy n="63" d="100"/>
        </p:scale>
        <p:origin x="1800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13A3F-A395-4B16-BEDA-3D923BAFD4D0}" type="datetimeFigureOut">
              <a:rPr lang="en-US" smtClean="0"/>
              <a:t>4/26/2015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D7031-7033-4791-BFB1-D9E07008E9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579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3B1DF-7BD1-480E-A7AE-0D83EF078B8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273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Cite them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8A067-C543-4852-A433-38F19CB580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98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Cite them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8A067-C543-4852-A433-38F19CB580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31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Finite field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8A067-C543-4852-A433-38F19CB580D9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25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0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749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23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34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7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86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1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124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0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94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71778-FD34-49A3-B20B-BDC087A4FBB9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2A24-D290-4D72-8BD7-D1BB467C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1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3.png"/><Relationship Id="rId5" Type="http://schemas.openxmlformats.org/officeDocument/2006/relationships/image" Target="../media/image98.png"/><Relationship Id="rId10" Type="http://schemas.openxmlformats.org/officeDocument/2006/relationships/image" Target="../media/image14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15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12" Type="http://schemas.openxmlformats.org/officeDocument/2006/relationships/image" Target="../media/image114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Relationship Id="rId14" Type="http://schemas.openxmlformats.org/officeDocument/2006/relationships/image" Target="../media/image1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53721"/>
            <a:ext cx="7772400" cy="2519680"/>
          </a:xfrm>
        </p:spPr>
        <p:txBody>
          <a:bodyPr>
            <a:normAutofit/>
          </a:bodyPr>
          <a:lstStyle/>
          <a:p>
            <a:r>
              <a:rPr lang="en-US" dirty="0"/>
              <a:t>Noisy Leakage </a:t>
            </a:r>
            <a:r>
              <a:rPr lang="en-US" dirty="0" smtClean="0"/>
              <a:t>Revisited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4520" y="3626692"/>
            <a:ext cx="2936240" cy="426402"/>
          </a:xfrm>
        </p:spPr>
        <p:txBody>
          <a:bodyPr/>
          <a:lstStyle/>
          <a:p>
            <a:r>
              <a:rPr lang="en-US" dirty="0"/>
              <a:t>Stefan </a:t>
            </a:r>
            <a:r>
              <a:rPr lang="en-US" dirty="0" smtClean="0"/>
              <a:t>Dziembowski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41136" y="3626692"/>
            <a:ext cx="2232945" cy="426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Sebastian Faust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36" y="4107768"/>
            <a:ext cx="2200209" cy="98793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806440" y="3626692"/>
            <a:ext cx="2936240" cy="426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Maciej </a:t>
            </a:r>
            <a:r>
              <a:rPr lang="en-US" dirty="0" err="1"/>
              <a:t>Skórski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456" y="4050744"/>
            <a:ext cx="2200209" cy="987933"/>
          </a:xfrm>
          <a:prstGeom prst="rect">
            <a:avLst/>
          </a:prstGeom>
        </p:spPr>
      </p:pic>
      <p:pic>
        <p:nvPicPr>
          <p:cNvPr id="1026" name="Picture 2" descr="http://www.kischuni.de/controlcenter/einrichtungs_images/Logo_24118_Logo_ru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096" y="4110118"/>
            <a:ext cx="1597025" cy="98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NNOVATIVE_ECONOMY.jpg (847×354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78" y="5784233"/>
            <a:ext cx="2242121" cy="9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logo_angielskie_1w.jpg (2100×745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160" y="5949167"/>
            <a:ext cx="1795310" cy="63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UE_eng.jpg (828×272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532" y="5919475"/>
            <a:ext cx="2029209" cy="66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23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 versions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𝚫</m:t>
                    </m:r>
                    <m:d>
                      <m:dPr>
                        <m:endChr m:val="|"/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and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</m:d>
                  </m:oMath>
                </a14:m>
                <a:r>
                  <a:rPr lang="en-US" dirty="0" smtClean="0"/>
                  <a:t> are defined as expected values: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𝚫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  <m:sup/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𝑪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e>
                          </m:d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𝚫</m:t>
                          </m:r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𝑪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b="1" dirty="0" smtClean="0"/>
              </a:p>
              <a:p>
                <a:pPr marL="0" indent="0">
                  <a:buNone/>
                </a:pPr>
                <a:r>
                  <a:rPr lang="en-US" dirty="0" smtClean="0"/>
                  <a:t>and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≔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  <m:sup/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𝑪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e>
                          </m:d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𝒅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46" t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88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7620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err="1" smtClean="0">
                <a:latin typeface="+mj-lt"/>
                <a:cs typeface="Arial Rounded MT Bold"/>
              </a:rPr>
              <a:t>Noisy</a:t>
            </a:r>
            <a:r>
              <a:rPr lang="de-DE" sz="4400" dirty="0" smtClean="0">
                <a:latin typeface="+mj-lt"/>
                <a:cs typeface="Arial Rounded MT Bold"/>
              </a:rPr>
              <a:t> </a:t>
            </a:r>
            <a:r>
              <a:rPr lang="de-DE" sz="4400" dirty="0" err="1" smtClean="0">
                <a:latin typeface="+mj-lt"/>
                <a:cs typeface="Arial Rounded MT Bold"/>
              </a:rPr>
              <a:t>functions</a:t>
            </a:r>
            <a:r>
              <a:rPr lang="de-DE" sz="4400" dirty="0" smtClean="0">
                <a:latin typeface="+mj-lt"/>
                <a:cs typeface="Arial Rounded MT Bold"/>
              </a:rPr>
              <a:t> </a:t>
            </a:r>
            <a:r>
              <a:rPr lang="de-DE" sz="4400" dirty="0" err="1" smtClean="0">
                <a:latin typeface="+mj-lt"/>
                <a:cs typeface="Arial Rounded MT Bold"/>
              </a:rPr>
              <a:t>of</a:t>
            </a:r>
            <a:r>
              <a:rPr lang="de-DE" sz="4400" dirty="0" smtClean="0">
                <a:latin typeface="+mj-lt"/>
                <a:cs typeface="Arial Rounded MT Bold"/>
              </a:rPr>
              <a:t> </a:t>
            </a:r>
            <a:r>
              <a:rPr lang="en-US" sz="4400" dirty="0" err="1" smtClean="0"/>
              <a:t>Prouff</a:t>
            </a:r>
            <a:r>
              <a:rPr lang="en-US" sz="4400" dirty="0" smtClean="0"/>
              <a:t> and </a:t>
            </a:r>
            <a:r>
              <a:rPr lang="en-US" sz="4400" dirty="0" err="1" smtClean="0"/>
              <a:t>Rivain</a:t>
            </a:r>
            <a:r>
              <a:rPr lang="en-US" sz="4400" dirty="0" smtClean="0"/>
              <a:t> </a:t>
            </a:r>
            <a:endParaRPr lang="en-US" sz="4400" dirty="0">
              <a:latin typeface="+mj-lt"/>
              <a:cs typeface="Arial Rounded MT Bold"/>
            </a:endParaRPr>
          </a:p>
        </p:txBody>
      </p:sp>
      <p:pic>
        <p:nvPicPr>
          <p:cNvPr id="23" name="Picture 2" descr="devil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88" y="2214546"/>
            <a:ext cx="1235245" cy="1135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Rounded Rectangle 4"/>
              <p:cNvSpPr/>
              <p:nvPr/>
            </p:nvSpPr>
            <p:spPr>
              <a:xfrm>
                <a:off x="1056853" y="2332852"/>
                <a:ext cx="1366522" cy="890924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Imprint MT Shadow" panose="04020605060303030202" pitchFamily="82" charset="0"/>
                  </a:rPr>
                  <a:t> F</a:t>
                </a:r>
                <a:endParaRPr lang="en-US" sz="2400" b="1" dirty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</p:txBody>
          </p:sp>
        </mc:Choice>
        <mc:Fallback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853" y="2332852"/>
                <a:ext cx="1366522" cy="890924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ight Arrow 5"/>
              <p:cNvSpPr/>
              <p:nvPr/>
            </p:nvSpPr>
            <p:spPr>
              <a:xfrm>
                <a:off x="2557401" y="1961488"/>
                <a:ext cx="3768653" cy="1633652"/>
              </a:xfrm>
              <a:prstGeom prst="rightArrow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/>
                  <a:t>a “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400" dirty="0" smtClean="0"/>
                  <a:t>-noisy function”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US" sz="2400" b="1" dirty="0" smtClean="0">
                          <a:solidFill>
                            <a:srgbClr val="FF0000"/>
                          </a:solidFill>
                          <a:latin typeface="Imprint MT Shadow" panose="04020605060303030202" pitchFamily="82" charset="0"/>
                        </a:rPr>
                        <m:t>F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Right Arrow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7401" y="1961488"/>
                <a:ext cx="3768653" cy="1633652"/>
              </a:xfrm>
              <a:prstGeom prst="rightArrow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ounded Rectangle 33"/>
              <p:cNvSpPr/>
              <p:nvPr/>
            </p:nvSpPr>
            <p:spPr>
              <a:xfrm>
                <a:off x="7229155" y="2332852"/>
                <a:ext cx="1342874" cy="890924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</p:txBody>
          </p:sp>
        </mc:Choice>
        <mc:Fallback>
          <p:sp>
            <p:nvSpPr>
              <p:cNvPr id="34" name="Rounded 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9155" y="2332852"/>
                <a:ext cx="1342874" cy="890924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ular Callout 7"/>
              <p:cNvSpPr/>
              <p:nvPr/>
            </p:nvSpPr>
            <p:spPr>
              <a:xfrm>
                <a:off x="363145" y="3802682"/>
                <a:ext cx="8528482" cy="2417393"/>
              </a:xfrm>
              <a:prstGeom prst="wedgeRectCallout">
                <a:avLst>
                  <a:gd name="adj1" fmla="val -11733"/>
                  <a:gd name="adj2" fmla="val -72031"/>
                </a:avLst>
              </a:prstGeom>
              <a:ln w="57150">
                <a:solidFill>
                  <a:schemeClr val="accent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𝑵</m:t>
                    </m:r>
                  </m:oMath>
                </a14:m>
                <a:r>
                  <a:rPr lang="en-US" sz="2400" b="0" i="1" dirty="0" smtClean="0">
                    <a:latin typeface="Cambria Math" panose="02040503050406030204" pitchFamily="18" charset="0"/>
                  </a:rPr>
                  <a:t> </a:t>
                </a:r>
                <a:r>
                  <a:rPr lang="en-US" sz="2400" b="0" dirty="0" smtClean="0">
                    <a:latin typeface="Cambria Math" panose="02040503050406030204" pitchFamily="18" charset="0"/>
                  </a:rPr>
                  <a:t>is a</a:t>
                </a:r>
                <a:r>
                  <a:rPr lang="en-US" sz="2400" i="1" dirty="0" smtClean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400" dirty="0" smtClean="0"/>
                  <a:t>-</a:t>
                </a:r>
                <a:r>
                  <a:rPr lang="en-US" sz="2400" dirty="0" smtClean="0"/>
                  <a:t>noisy </a:t>
                </a:r>
                <a:r>
                  <a:rPr lang="en-US" sz="2400" dirty="0" smtClean="0"/>
                  <a:t>function if </a:t>
                </a:r>
                <a:r>
                  <a:rPr lang="en-US" sz="2400" dirty="0" smtClean="0"/>
                  <a:t>“the leakage from random elements is close”:</a:t>
                </a:r>
              </a:p>
              <a:p>
                <a:endParaRPr lang="en-US" sz="2400" dirty="0"/>
              </a:p>
              <a:p>
                <a:pPr lvl="1"/>
                <a:r>
                  <a:rPr lang="en-US" sz="2400" dirty="0" smtClean="0"/>
                  <a:t>for uniformly random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400" dirty="0" smtClean="0"/>
                  <a:t> from 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Imprint MT Shadow" panose="04020605060303030202" pitchFamily="82" charset="0"/>
                  </a:rPr>
                  <a:t>F</a:t>
                </a:r>
                <a:r>
                  <a:rPr lang="en-US" sz="2400" dirty="0" smtClean="0">
                    <a:latin typeface="Imprint MT Shadow" panose="04020605060303030202" pitchFamily="82" charset="0"/>
                  </a:rPr>
                  <a:t> </a:t>
                </a:r>
                <a:r>
                  <a:rPr lang="en-US" sz="2400" dirty="0" smtClean="0"/>
                  <a:t>we have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𝚫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endChr m:val="|"/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𝑵</m:t>
                            </m:r>
                            <m:d>
                              <m:dPr>
                                <m:ctrlPr>
                                  <a:rPr lang="en-US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𝑵</m:t>
                            </m:r>
                            <m:d>
                              <m:dPr>
                                <m:ctrlPr>
                                  <a:rPr lang="en-US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US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≤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 </a:t>
                </a:r>
              </a:p>
              <a:p>
                <a:pPr algn="ctr"/>
                <a:endParaRPr lang="en-US" sz="2800" dirty="0"/>
              </a:p>
            </p:txBody>
          </p:sp>
        </mc:Choice>
        <mc:Fallback>
          <p:sp>
            <p:nvSpPr>
              <p:cNvPr id="8" name="Rectangular Callout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45" y="3802682"/>
                <a:ext cx="8528482" cy="2417393"/>
              </a:xfrm>
              <a:prstGeom prst="wedgeRectCallout">
                <a:avLst>
                  <a:gd name="adj1" fmla="val -11733"/>
                  <a:gd name="adj2" fmla="val -72031"/>
                </a:avLst>
              </a:prstGeom>
              <a:blipFill rotWithShape="0">
                <a:blip r:embed="rId7"/>
                <a:stretch>
                  <a:fillRect l="-852"/>
                </a:stretch>
              </a:blipFill>
              <a:ln w="57150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ular Callout 9"/>
          <p:cNvSpPr/>
          <p:nvPr/>
        </p:nvSpPr>
        <p:spPr>
          <a:xfrm>
            <a:off x="304800" y="1166613"/>
            <a:ext cx="2598209" cy="927700"/>
          </a:xfrm>
          <a:prstGeom prst="wedgeRectCallout">
            <a:avLst>
              <a:gd name="adj1" fmla="val -11149"/>
              <a:gd name="adj2" fmla="val 1146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 value on the wire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653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" y="196923"/>
            <a:ext cx="8427720" cy="95157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to interpret the noise definition?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1306" y="1473897"/>
            <a:ext cx="1577340" cy="5746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b="1" u="sng" dirty="0" smtClean="0"/>
              <a:t>Fact</a:t>
            </a:r>
            <a:r>
              <a:rPr lang="en-US" dirty="0" smtClean="0"/>
              <a:t>: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754073" y="2373976"/>
                <a:ext cx="8191805" cy="813043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200" dirty="0" smtClean="0"/>
                  <a:t>for uniformly random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2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200" dirty="0" smtClean="0"/>
                  <a:t> from </a:t>
                </a:r>
                <a:r>
                  <a:rPr lang="en-US" sz="2200" b="1" dirty="0" smtClean="0">
                    <a:solidFill>
                      <a:srgbClr val="FF0000"/>
                    </a:solidFill>
                    <a:latin typeface="Imprint MT Shadow" panose="04020605060303030202" pitchFamily="82" charset="0"/>
                  </a:rPr>
                  <a:t>F</a:t>
                </a:r>
                <a:r>
                  <a:rPr lang="en-US" sz="2200" dirty="0" smtClean="0">
                    <a:latin typeface="Imprint MT Shadow" panose="04020605060303030202" pitchFamily="82" charset="0"/>
                  </a:rPr>
                  <a:t> </a:t>
                </a:r>
                <a:r>
                  <a:rPr lang="en-US" sz="2200" dirty="0" smtClean="0"/>
                  <a:t>we have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𝚫</m:t>
                    </m:r>
                    <m:d>
                      <m:dPr>
                        <m:ctrlP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endChr m:val="|"/>
                            <m:ctrlP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𝑵</m:t>
                            </m:r>
                            <m:d>
                              <m:dPr>
                                <m:ctrlPr>
                                  <a:rPr lang="en-US" sz="22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US" sz="2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𝟎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;</m:t>
                            </m:r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𝑵</m:t>
                            </m:r>
                            <m:d>
                              <m:dPr>
                                <m:ctrlPr>
                                  <a:rPr lang="en-US" sz="22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𝑪</m:t>
                                    </m:r>
                                  </m:e>
                                  <m:sub>
                                    <m:r>
                                      <a:rPr lang="en-US" sz="22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𝑪</m:t>
                            </m:r>
                          </m:e>
                          <m:sub>
                            <m:r>
                              <a:rPr lang="en-US" sz="2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2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≤</m:t>
                    </m:r>
                    <m:r>
                      <a:rPr lang="en-US" sz="2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200" b="1" dirty="0" smtClean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073" y="2373976"/>
                <a:ext cx="8191805" cy="813043"/>
              </a:xfrm>
              <a:prstGeom prst="rect">
                <a:avLst/>
              </a:prstGeom>
              <a:blipFill rotWithShape="0">
                <a:blip r:embed="rId2"/>
                <a:stretch>
                  <a:fillRect l="-967" t="-5185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 rot="5400000">
                <a:off x="4436239" y="3139448"/>
                <a:ext cx="82747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⇔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4436239" y="3139448"/>
                <a:ext cx="827471" cy="70788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754073" y="3799761"/>
                <a:ext cx="8191805" cy="2460545"/>
              </a:xfrm>
              <a:prstGeom prst="rect">
                <a:avLst/>
              </a:prstGeom>
              <a:ln w="28575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No adversary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sz="2400" dirty="0" smtClean="0"/>
                  <a:t> wins the following game with probability greater than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400" dirty="0" smtClean="0"/>
                  <a:t>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 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Imprint MT Shadow" panose="04020605060303030202" pitchFamily="82" charset="0"/>
                  </a:rPr>
                  <a:t>F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400" dirty="0" smtClean="0"/>
                  <a:t>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←{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sz="2400" b="1" dirty="0" smtClean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400" dirty="0" smtClean="0"/>
                  <a:t> The adversary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sz="2400" dirty="0" smtClean="0"/>
                  <a:t> learns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𝐂</m:t>
                        </m:r>
                      </m:e>
                      <m:sub>
                        <m:r>
                          <a:rPr lang="en-US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smtClean="0"/>
                  <a:t>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𝑵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 smtClean="0"/>
                  <a:t>and has to guess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en-US" sz="2400" dirty="0" smtClean="0"/>
                  <a:t>.</a:t>
                </a:r>
                <a:endParaRPr lang="en-US" sz="2400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073" y="3799761"/>
                <a:ext cx="8191805" cy="2460545"/>
              </a:xfrm>
              <a:prstGeom prst="rect">
                <a:avLst/>
              </a:prstGeom>
              <a:blipFill rotWithShape="0">
                <a:blip r:embed="rId4"/>
                <a:stretch>
                  <a:fillRect l="-1039" t="-1467" b="-4156"/>
                </a:stretch>
              </a:blipFill>
              <a:ln w="28575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066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43615" y="1017602"/>
            <a:ext cx="0" cy="129067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43615" y="2308275"/>
            <a:ext cx="6858000" cy="539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3757129" y="1334842"/>
            <a:ext cx="2982486" cy="973431"/>
          </a:xfrm>
          <a:custGeom>
            <a:avLst/>
            <a:gdLst>
              <a:gd name="connsiteX0" fmla="*/ 0 w 1919288"/>
              <a:gd name="connsiteY0" fmla="*/ 838820 h 838820"/>
              <a:gd name="connsiteX1" fmla="*/ 357188 w 1919288"/>
              <a:gd name="connsiteY1" fmla="*/ 710232 h 838820"/>
              <a:gd name="connsiteX2" fmla="*/ 561975 w 1919288"/>
              <a:gd name="connsiteY2" fmla="*/ 553070 h 838820"/>
              <a:gd name="connsiteX3" fmla="*/ 704850 w 1919288"/>
              <a:gd name="connsiteY3" fmla="*/ 329232 h 838820"/>
              <a:gd name="connsiteX4" fmla="*/ 771525 w 1919288"/>
              <a:gd name="connsiteY4" fmla="*/ 205407 h 838820"/>
              <a:gd name="connsiteX5" fmla="*/ 857250 w 1919288"/>
              <a:gd name="connsiteY5" fmla="*/ 72057 h 838820"/>
              <a:gd name="connsiteX6" fmla="*/ 1009650 w 1919288"/>
              <a:gd name="connsiteY6" fmla="*/ 620 h 838820"/>
              <a:gd name="connsiteX7" fmla="*/ 1143000 w 1919288"/>
              <a:gd name="connsiteY7" fmla="*/ 110157 h 838820"/>
              <a:gd name="connsiteX8" fmla="*/ 1266825 w 1919288"/>
              <a:gd name="connsiteY8" fmla="*/ 372095 h 838820"/>
              <a:gd name="connsiteX9" fmla="*/ 1414463 w 1919288"/>
              <a:gd name="connsiteY9" fmla="*/ 610220 h 838820"/>
              <a:gd name="connsiteX10" fmla="*/ 1595438 w 1919288"/>
              <a:gd name="connsiteY10" fmla="*/ 724520 h 838820"/>
              <a:gd name="connsiteX11" fmla="*/ 1919288 w 1919288"/>
              <a:gd name="connsiteY11" fmla="*/ 824532 h 838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19288" h="838820">
                <a:moveTo>
                  <a:pt x="0" y="838820"/>
                </a:moveTo>
                <a:cubicBezTo>
                  <a:pt x="131763" y="798338"/>
                  <a:pt x="263526" y="757857"/>
                  <a:pt x="357188" y="710232"/>
                </a:cubicBezTo>
                <a:cubicBezTo>
                  <a:pt x="450851" y="662607"/>
                  <a:pt x="504031" y="616570"/>
                  <a:pt x="561975" y="553070"/>
                </a:cubicBezTo>
                <a:cubicBezTo>
                  <a:pt x="619919" y="489570"/>
                  <a:pt x="669925" y="387176"/>
                  <a:pt x="704850" y="329232"/>
                </a:cubicBezTo>
                <a:cubicBezTo>
                  <a:pt x="739775" y="271288"/>
                  <a:pt x="746125" y="248269"/>
                  <a:pt x="771525" y="205407"/>
                </a:cubicBezTo>
                <a:cubicBezTo>
                  <a:pt x="796925" y="162545"/>
                  <a:pt x="817562" y="106188"/>
                  <a:pt x="857250" y="72057"/>
                </a:cubicBezTo>
                <a:cubicBezTo>
                  <a:pt x="896938" y="37926"/>
                  <a:pt x="962025" y="-5730"/>
                  <a:pt x="1009650" y="620"/>
                </a:cubicBezTo>
                <a:cubicBezTo>
                  <a:pt x="1057275" y="6970"/>
                  <a:pt x="1100138" y="48244"/>
                  <a:pt x="1143000" y="110157"/>
                </a:cubicBezTo>
                <a:cubicBezTo>
                  <a:pt x="1185863" y="172069"/>
                  <a:pt x="1221581" y="288751"/>
                  <a:pt x="1266825" y="372095"/>
                </a:cubicBezTo>
                <a:cubicBezTo>
                  <a:pt x="1312069" y="455439"/>
                  <a:pt x="1359694" y="551483"/>
                  <a:pt x="1414463" y="610220"/>
                </a:cubicBezTo>
                <a:cubicBezTo>
                  <a:pt x="1469232" y="668957"/>
                  <a:pt x="1511301" y="688801"/>
                  <a:pt x="1595438" y="724520"/>
                </a:cubicBezTo>
                <a:cubicBezTo>
                  <a:pt x="1679576" y="760239"/>
                  <a:pt x="1799432" y="792385"/>
                  <a:pt x="1919288" y="824532"/>
                </a:cubicBezTo>
              </a:path>
            </a:pathLst>
          </a:cu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643614" y="1361806"/>
            <a:ext cx="2982486" cy="973431"/>
          </a:xfrm>
          <a:custGeom>
            <a:avLst/>
            <a:gdLst>
              <a:gd name="connsiteX0" fmla="*/ 0 w 1919288"/>
              <a:gd name="connsiteY0" fmla="*/ 838820 h 838820"/>
              <a:gd name="connsiteX1" fmla="*/ 357188 w 1919288"/>
              <a:gd name="connsiteY1" fmla="*/ 710232 h 838820"/>
              <a:gd name="connsiteX2" fmla="*/ 561975 w 1919288"/>
              <a:gd name="connsiteY2" fmla="*/ 553070 h 838820"/>
              <a:gd name="connsiteX3" fmla="*/ 704850 w 1919288"/>
              <a:gd name="connsiteY3" fmla="*/ 329232 h 838820"/>
              <a:gd name="connsiteX4" fmla="*/ 771525 w 1919288"/>
              <a:gd name="connsiteY4" fmla="*/ 205407 h 838820"/>
              <a:gd name="connsiteX5" fmla="*/ 857250 w 1919288"/>
              <a:gd name="connsiteY5" fmla="*/ 72057 h 838820"/>
              <a:gd name="connsiteX6" fmla="*/ 1009650 w 1919288"/>
              <a:gd name="connsiteY6" fmla="*/ 620 h 838820"/>
              <a:gd name="connsiteX7" fmla="*/ 1143000 w 1919288"/>
              <a:gd name="connsiteY7" fmla="*/ 110157 h 838820"/>
              <a:gd name="connsiteX8" fmla="*/ 1266825 w 1919288"/>
              <a:gd name="connsiteY8" fmla="*/ 372095 h 838820"/>
              <a:gd name="connsiteX9" fmla="*/ 1414463 w 1919288"/>
              <a:gd name="connsiteY9" fmla="*/ 610220 h 838820"/>
              <a:gd name="connsiteX10" fmla="*/ 1595438 w 1919288"/>
              <a:gd name="connsiteY10" fmla="*/ 724520 h 838820"/>
              <a:gd name="connsiteX11" fmla="*/ 1919288 w 1919288"/>
              <a:gd name="connsiteY11" fmla="*/ 824532 h 838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19288" h="838820">
                <a:moveTo>
                  <a:pt x="0" y="838820"/>
                </a:moveTo>
                <a:cubicBezTo>
                  <a:pt x="131763" y="798338"/>
                  <a:pt x="263526" y="757857"/>
                  <a:pt x="357188" y="710232"/>
                </a:cubicBezTo>
                <a:cubicBezTo>
                  <a:pt x="450851" y="662607"/>
                  <a:pt x="504031" y="616570"/>
                  <a:pt x="561975" y="553070"/>
                </a:cubicBezTo>
                <a:cubicBezTo>
                  <a:pt x="619919" y="489570"/>
                  <a:pt x="669925" y="387176"/>
                  <a:pt x="704850" y="329232"/>
                </a:cubicBezTo>
                <a:cubicBezTo>
                  <a:pt x="739775" y="271288"/>
                  <a:pt x="746125" y="248269"/>
                  <a:pt x="771525" y="205407"/>
                </a:cubicBezTo>
                <a:cubicBezTo>
                  <a:pt x="796925" y="162545"/>
                  <a:pt x="817562" y="106188"/>
                  <a:pt x="857250" y="72057"/>
                </a:cubicBezTo>
                <a:cubicBezTo>
                  <a:pt x="896938" y="37926"/>
                  <a:pt x="962025" y="-5730"/>
                  <a:pt x="1009650" y="620"/>
                </a:cubicBezTo>
                <a:cubicBezTo>
                  <a:pt x="1057275" y="6970"/>
                  <a:pt x="1100138" y="48244"/>
                  <a:pt x="1143000" y="110157"/>
                </a:cubicBezTo>
                <a:cubicBezTo>
                  <a:pt x="1185863" y="172069"/>
                  <a:pt x="1221581" y="288751"/>
                  <a:pt x="1266825" y="372095"/>
                </a:cubicBezTo>
                <a:cubicBezTo>
                  <a:pt x="1312069" y="455439"/>
                  <a:pt x="1359694" y="551483"/>
                  <a:pt x="1414463" y="610220"/>
                </a:cubicBezTo>
                <a:cubicBezTo>
                  <a:pt x="1469232" y="668957"/>
                  <a:pt x="1511301" y="688801"/>
                  <a:pt x="1595438" y="724520"/>
                </a:cubicBezTo>
                <a:cubicBezTo>
                  <a:pt x="1679576" y="760239"/>
                  <a:pt x="1799432" y="792385"/>
                  <a:pt x="1919288" y="824532"/>
                </a:cubicBez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04799" y="76200"/>
                <a:ext cx="883919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dirty="0" smtClean="0">
                    <a:cs typeface="Arial Rounded MT Bold"/>
                  </a:rPr>
                  <a:t>Some examples </a:t>
                </a:r>
                <a:r>
                  <a:rPr lang="en-US" sz="4800" dirty="0">
                    <a:cs typeface="Arial Rounded MT Bold"/>
                  </a:rPr>
                  <a:t>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800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sz="4800" b="1" dirty="0" smtClean="0">
                    <a:solidFill>
                      <a:srgbClr val="FF0000"/>
                    </a:solidFill>
                    <a:cs typeface="Arial Rounded MT Bold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 Rounded MT Bold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4800" b="1" i="0" dirty="0" smtClean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Z</m:t>
                        </m:r>
                      </m:e>
                      <m:sub>
                        <m:r>
                          <a:rPr lang="en-US" sz="4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4800" b="0" i="1" smtClean="0">
                        <a:latin typeface="Cambria Math" panose="02040503050406030204" pitchFamily="18" charset="0"/>
                        <a:cs typeface="Arial Rounded MT Bold"/>
                      </a:rPr>
                      <m:t>)</m:t>
                    </m:r>
                  </m:oMath>
                </a14:m>
                <a:r>
                  <a:rPr lang="en-US" sz="4800" dirty="0" smtClean="0">
                    <a:cs typeface="Arial Rounded MT Bold"/>
                  </a:rPr>
                  <a:t> </a:t>
                </a: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9" y="76200"/>
                <a:ext cx="8839199" cy="830997"/>
              </a:xfrm>
              <a:prstGeom prst="rect">
                <a:avLst/>
              </a:prstGeom>
              <a:blipFill rotWithShape="0">
                <a:blip r:embed="rId3"/>
                <a:stretch>
                  <a:fillRect l="-3103" t="-16912" b="-3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81000" y="2438400"/>
                <a:ext cx="845820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No </a:t>
                </a:r>
                <a:r>
                  <a:rPr lang="de-DE" sz="2800" dirty="0" err="1" smtClean="0">
                    <a:solidFill>
                      <a:prstClr val="black"/>
                    </a:solidFill>
                    <a:cs typeface="Arial" pitchFamily="34" charset="0"/>
                  </a:rPr>
                  <a:t>noise</a:t>
                </a:r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𝜹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𝟏</m:t>
                    </m:r>
                  </m:oMath>
                </a14:m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: </a:t>
                </a:r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very informative </a:t>
                </a:r>
                <a:r>
                  <a:rPr lang="de-DE" sz="2800" dirty="0" err="1" smtClean="0">
                    <a:solidFill>
                      <a:prstClr val="black"/>
                    </a:solidFill>
                    <a:cs typeface="Arial" pitchFamily="34" charset="0"/>
                  </a:rPr>
                  <a:t>leakage</a:t>
                </a:r>
                <a:endParaRPr lang="de-DE" sz="2800" dirty="0" smtClean="0">
                  <a:solidFill>
                    <a:prstClr val="black"/>
                  </a:solidFill>
                  <a:cs typeface="Arial" pitchFamily="34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cs typeface="Arial" pitchFamily="34" charset="0"/>
                      </a:rPr>
                      <m:t>⟹</m:t>
                    </m:r>
                  </m:oMath>
                </a14:m>
                <a:r>
                  <a:rPr lang="de-DE" sz="2800" dirty="0" smtClean="0">
                    <a:cs typeface="Arial" pitchFamily="34" charset="0"/>
                  </a:rPr>
                  <a:t> </a:t>
                </a:r>
                <a:r>
                  <a:rPr lang="de-DE" sz="2800" dirty="0" err="1" smtClean="0">
                    <a:cs typeface="Arial" pitchFamily="34" charset="0"/>
                  </a:rPr>
                  <a:t>Adversary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:r>
                  <a:rPr lang="de-DE" sz="2800" dirty="0" err="1" smtClean="0">
                    <a:cs typeface="Arial" pitchFamily="34" charset="0"/>
                  </a:rPr>
                  <a:t>learns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𝑵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(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𝑪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de-DE" sz="2800" dirty="0" smtClean="0">
                    <a:cs typeface="Arial" pitchFamily="34" charset="0"/>
                  </a:rPr>
                  <a:t>: full </a:t>
                </a:r>
                <a:r>
                  <a:rPr lang="de-DE" sz="2800" dirty="0" err="1" smtClean="0">
                    <a:cs typeface="Arial" pitchFamily="34" charset="0"/>
                  </a:rPr>
                  <a:t>knowledge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:r>
                  <a:rPr lang="de-DE" sz="2800" dirty="0" err="1" smtClean="0">
                    <a:cs typeface="Arial" pitchFamily="34" charset="0"/>
                  </a:rPr>
                  <a:t>about</a:t>
                </a:r>
                <a:r>
                  <a:rPr lang="de-DE" sz="28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𝑪</m:t>
                    </m:r>
                  </m:oMath>
                </a14:m>
                <a:r>
                  <a:rPr lang="de-DE" sz="2800" dirty="0" smtClean="0">
                    <a:cs typeface="Arial" pitchFamily="34" charset="0"/>
                  </a:rPr>
                  <a:t>. </a:t>
                </a:r>
                <a:endParaRPr lang="de-DE" sz="2800" dirty="0" smtClean="0">
                  <a:solidFill>
                    <a:srgbClr val="009900"/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438400"/>
                <a:ext cx="8458200" cy="954107"/>
              </a:xfrm>
              <a:prstGeom prst="rect">
                <a:avLst/>
              </a:prstGeom>
              <a:blipFill rotWithShape="0">
                <a:blip r:embed="rId4"/>
                <a:stretch>
                  <a:fillRect l="-1514" t="-6369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/>
          <p:cNvGrpSpPr/>
          <p:nvPr/>
        </p:nvGrpSpPr>
        <p:grpSpPr>
          <a:xfrm>
            <a:off x="4748853" y="3886200"/>
            <a:ext cx="4928547" cy="1360120"/>
            <a:chOff x="2658830" y="2209800"/>
            <a:chExt cx="4928547" cy="1492351"/>
          </a:xfrm>
        </p:grpSpPr>
        <p:grpSp>
          <p:nvGrpSpPr>
            <p:cNvPr id="27" name="Group 26"/>
            <p:cNvGrpSpPr/>
            <p:nvPr/>
          </p:nvGrpSpPr>
          <p:grpSpPr>
            <a:xfrm>
              <a:off x="2658830" y="2209800"/>
              <a:ext cx="3665770" cy="1492351"/>
              <a:chOff x="1676400" y="1506726"/>
              <a:chExt cx="4572000" cy="1830661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 flipV="1">
                <a:off x="1676400" y="1600200"/>
                <a:ext cx="0" cy="173718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flipV="1">
                <a:off x="1676400" y="3337386"/>
                <a:ext cx="4572000" cy="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Freeform 38"/>
              <p:cNvSpPr/>
              <p:nvPr/>
            </p:nvSpPr>
            <p:spPr>
              <a:xfrm>
                <a:off x="1744431" y="2027191"/>
                <a:ext cx="3719798" cy="1310195"/>
              </a:xfrm>
              <a:custGeom>
                <a:avLst/>
                <a:gdLst>
                  <a:gd name="connsiteX0" fmla="*/ 0 w 1919288"/>
                  <a:gd name="connsiteY0" fmla="*/ 838820 h 838820"/>
                  <a:gd name="connsiteX1" fmla="*/ 357188 w 1919288"/>
                  <a:gd name="connsiteY1" fmla="*/ 710232 h 838820"/>
                  <a:gd name="connsiteX2" fmla="*/ 561975 w 1919288"/>
                  <a:gd name="connsiteY2" fmla="*/ 553070 h 838820"/>
                  <a:gd name="connsiteX3" fmla="*/ 704850 w 1919288"/>
                  <a:gd name="connsiteY3" fmla="*/ 329232 h 838820"/>
                  <a:gd name="connsiteX4" fmla="*/ 771525 w 1919288"/>
                  <a:gd name="connsiteY4" fmla="*/ 205407 h 838820"/>
                  <a:gd name="connsiteX5" fmla="*/ 857250 w 1919288"/>
                  <a:gd name="connsiteY5" fmla="*/ 72057 h 838820"/>
                  <a:gd name="connsiteX6" fmla="*/ 1009650 w 1919288"/>
                  <a:gd name="connsiteY6" fmla="*/ 620 h 838820"/>
                  <a:gd name="connsiteX7" fmla="*/ 1143000 w 1919288"/>
                  <a:gd name="connsiteY7" fmla="*/ 110157 h 838820"/>
                  <a:gd name="connsiteX8" fmla="*/ 1266825 w 1919288"/>
                  <a:gd name="connsiteY8" fmla="*/ 372095 h 838820"/>
                  <a:gd name="connsiteX9" fmla="*/ 1414463 w 1919288"/>
                  <a:gd name="connsiteY9" fmla="*/ 610220 h 838820"/>
                  <a:gd name="connsiteX10" fmla="*/ 1595438 w 1919288"/>
                  <a:gd name="connsiteY10" fmla="*/ 724520 h 838820"/>
                  <a:gd name="connsiteX11" fmla="*/ 1919288 w 1919288"/>
                  <a:gd name="connsiteY11" fmla="*/ 824532 h 838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19288" h="838820">
                    <a:moveTo>
                      <a:pt x="0" y="838820"/>
                    </a:moveTo>
                    <a:cubicBezTo>
                      <a:pt x="131763" y="798338"/>
                      <a:pt x="263526" y="757857"/>
                      <a:pt x="357188" y="710232"/>
                    </a:cubicBezTo>
                    <a:cubicBezTo>
                      <a:pt x="450851" y="662607"/>
                      <a:pt x="504031" y="616570"/>
                      <a:pt x="561975" y="553070"/>
                    </a:cubicBezTo>
                    <a:cubicBezTo>
                      <a:pt x="619919" y="489570"/>
                      <a:pt x="669925" y="387176"/>
                      <a:pt x="704850" y="329232"/>
                    </a:cubicBezTo>
                    <a:cubicBezTo>
                      <a:pt x="739775" y="271288"/>
                      <a:pt x="746125" y="248269"/>
                      <a:pt x="771525" y="205407"/>
                    </a:cubicBezTo>
                    <a:cubicBezTo>
                      <a:pt x="796925" y="162545"/>
                      <a:pt x="817562" y="106188"/>
                      <a:pt x="857250" y="72057"/>
                    </a:cubicBezTo>
                    <a:cubicBezTo>
                      <a:pt x="896938" y="37926"/>
                      <a:pt x="962025" y="-5730"/>
                      <a:pt x="1009650" y="620"/>
                    </a:cubicBezTo>
                    <a:cubicBezTo>
                      <a:pt x="1057275" y="6970"/>
                      <a:pt x="1100138" y="48244"/>
                      <a:pt x="1143000" y="110157"/>
                    </a:cubicBezTo>
                    <a:cubicBezTo>
                      <a:pt x="1185863" y="172069"/>
                      <a:pt x="1221581" y="288751"/>
                      <a:pt x="1266825" y="372095"/>
                    </a:cubicBezTo>
                    <a:cubicBezTo>
                      <a:pt x="1312069" y="455439"/>
                      <a:pt x="1359694" y="551483"/>
                      <a:pt x="1414463" y="610220"/>
                    </a:cubicBezTo>
                    <a:cubicBezTo>
                      <a:pt x="1469232" y="668957"/>
                      <a:pt x="1511301" y="688801"/>
                      <a:pt x="1595438" y="724520"/>
                    </a:cubicBezTo>
                    <a:cubicBezTo>
                      <a:pt x="1679576" y="760239"/>
                      <a:pt x="1799432" y="792385"/>
                      <a:pt x="1919288" y="824532"/>
                    </a:cubicBezTo>
                  </a:path>
                </a:pathLst>
              </a:custGeom>
              <a:noFill/>
              <a:ln>
                <a:solidFill>
                  <a:srgbClr val="00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0" name="TextBox 39"/>
                  <p:cNvSpPr txBox="1"/>
                  <p:nvPr/>
                </p:nvSpPr>
                <p:spPr>
                  <a:xfrm>
                    <a:off x="1828800" y="1506726"/>
                    <a:ext cx="2233733" cy="4971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𝑵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𝟏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</a:rPr>
                            <m:t>)</m:t>
                          </m:r>
                        </m:oMath>
                      </m:oMathPara>
                    </a14:m>
                    <a:endParaRPr lang="de-DE" b="1" dirty="0" smtClean="0">
                      <a:solidFill>
                        <a:srgbClr val="FF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mc:Choice>
            <mc:Fallback>
              <p:sp>
                <p:nvSpPr>
                  <p:cNvPr id="40" name="TextBox 3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28800" y="1506726"/>
                    <a:ext cx="2233733" cy="497104"/>
                  </a:xfrm>
                  <a:prstGeom prst="rect">
                    <a:avLst/>
                  </a:prstGeom>
                  <a:blipFill rotWithShape="0">
                    <a:blip r:embed="rId5"/>
                    <a:stretch>
                      <a:fillRect b="-15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8" name="TextBox 27"/>
            <p:cNvSpPr txBox="1"/>
            <p:nvPr/>
          </p:nvSpPr>
          <p:spPr>
            <a:xfrm>
              <a:off x="6131407" y="3252135"/>
              <a:ext cx="1455970" cy="405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009900"/>
                  </a:solidFill>
                  <a:latin typeface="Arial" pitchFamily="34" charset="0"/>
                  <a:cs typeface="Arial" pitchFamily="34" charset="0"/>
                  <a:sym typeface="Wingdings" panose="05000000000000000000" pitchFamily="2" charset="2"/>
                </a:rPr>
                <a:t>y</a:t>
              </a:r>
              <a:endParaRPr lang="de-DE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34053" y="3897680"/>
            <a:ext cx="4776147" cy="1360120"/>
            <a:chOff x="2658830" y="2209800"/>
            <a:chExt cx="4776147" cy="1492351"/>
          </a:xfrm>
        </p:grpSpPr>
        <p:grpSp>
          <p:nvGrpSpPr>
            <p:cNvPr id="42" name="Group 41"/>
            <p:cNvGrpSpPr/>
            <p:nvPr/>
          </p:nvGrpSpPr>
          <p:grpSpPr>
            <a:xfrm>
              <a:off x="2658830" y="2209800"/>
              <a:ext cx="3665770" cy="1492351"/>
              <a:chOff x="1676400" y="1506726"/>
              <a:chExt cx="4572000" cy="1830661"/>
            </a:xfrm>
          </p:grpSpPr>
          <p:cxnSp>
            <p:nvCxnSpPr>
              <p:cNvPr id="44" name="Straight Arrow Connector 43"/>
              <p:cNvCxnSpPr/>
              <p:nvPr/>
            </p:nvCxnSpPr>
            <p:spPr>
              <a:xfrm flipV="1">
                <a:off x="1676400" y="1600200"/>
                <a:ext cx="0" cy="173718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 flipV="1">
                <a:off x="1676400" y="3337386"/>
                <a:ext cx="4572000" cy="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Freeform 45"/>
              <p:cNvSpPr/>
              <p:nvPr/>
            </p:nvSpPr>
            <p:spPr>
              <a:xfrm>
                <a:off x="1744431" y="2027191"/>
                <a:ext cx="3719798" cy="1310195"/>
              </a:xfrm>
              <a:custGeom>
                <a:avLst/>
                <a:gdLst>
                  <a:gd name="connsiteX0" fmla="*/ 0 w 1919288"/>
                  <a:gd name="connsiteY0" fmla="*/ 838820 h 838820"/>
                  <a:gd name="connsiteX1" fmla="*/ 357188 w 1919288"/>
                  <a:gd name="connsiteY1" fmla="*/ 710232 h 838820"/>
                  <a:gd name="connsiteX2" fmla="*/ 561975 w 1919288"/>
                  <a:gd name="connsiteY2" fmla="*/ 553070 h 838820"/>
                  <a:gd name="connsiteX3" fmla="*/ 704850 w 1919288"/>
                  <a:gd name="connsiteY3" fmla="*/ 329232 h 838820"/>
                  <a:gd name="connsiteX4" fmla="*/ 771525 w 1919288"/>
                  <a:gd name="connsiteY4" fmla="*/ 205407 h 838820"/>
                  <a:gd name="connsiteX5" fmla="*/ 857250 w 1919288"/>
                  <a:gd name="connsiteY5" fmla="*/ 72057 h 838820"/>
                  <a:gd name="connsiteX6" fmla="*/ 1009650 w 1919288"/>
                  <a:gd name="connsiteY6" fmla="*/ 620 h 838820"/>
                  <a:gd name="connsiteX7" fmla="*/ 1143000 w 1919288"/>
                  <a:gd name="connsiteY7" fmla="*/ 110157 h 838820"/>
                  <a:gd name="connsiteX8" fmla="*/ 1266825 w 1919288"/>
                  <a:gd name="connsiteY8" fmla="*/ 372095 h 838820"/>
                  <a:gd name="connsiteX9" fmla="*/ 1414463 w 1919288"/>
                  <a:gd name="connsiteY9" fmla="*/ 610220 h 838820"/>
                  <a:gd name="connsiteX10" fmla="*/ 1595438 w 1919288"/>
                  <a:gd name="connsiteY10" fmla="*/ 724520 h 838820"/>
                  <a:gd name="connsiteX11" fmla="*/ 1919288 w 1919288"/>
                  <a:gd name="connsiteY11" fmla="*/ 824532 h 838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19288" h="838820">
                    <a:moveTo>
                      <a:pt x="0" y="838820"/>
                    </a:moveTo>
                    <a:cubicBezTo>
                      <a:pt x="131763" y="798338"/>
                      <a:pt x="263526" y="757857"/>
                      <a:pt x="357188" y="710232"/>
                    </a:cubicBezTo>
                    <a:cubicBezTo>
                      <a:pt x="450851" y="662607"/>
                      <a:pt x="504031" y="616570"/>
                      <a:pt x="561975" y="553070"/>
                    </a:cubicBezTo>
                    <a:cubicBezTo>
                      <a:pt x="619919" y="489570"/>
                      <a:pt x="669925" y="387176"/>
                      <a:pt x="704850" y="329232"/>
                    </a:cubicBezTo>
                    <a:cubicBezTo>
                      <a:pt x="739775" y="271288"/>
                      <a:pt x="746125" y="248269"/>
                      <a:pt x="771525" y="205407"/>
                    </a:cubicBezTo>
                    <a:cubicBezTo>
                      <a:pt x="796925" y="162545"/>
                      <a:pt x="817562" y="106188"/>
                      <a:pt x="857250" y="72057"/>
                    </a:cubicBezTo>
                    <a:cubicBezTo>
                      <a:pt x="896938" y="37926"/>
                      <a:pt x="962025" y="-5730"/>
                      <a:pt x="1009650" y="620"/>
                    </a:cubicBezTo>
                    <a:cubicBezTo>
                      <a:pt x="1057275" y="6970"/>
                      <a:pt x="1100138" y="48244"/>
                      <a:pt x="1143000" y="110157"/>
                    </a:cubicBezTo>
                    <a:cubicBezTo>
                      <a:pt x="1185863" y="172069"/>
                      <a:pt x="1221581" y="288751"/>
                      <a:pt x="1266825" y="372095"/>
                    </a:cubicBezTo>
                    <a:cubicBezTo>
                      <a:pt x="1312069" y="455439"/>
                      <a:pt x="1359694" y="551483"/>
                      <a:pt x="1414463" y="610220"/>
                    </a:cubicBezTo>
                    <a:cubicBezTo>
                      <a:pt x="1469232" y="668957"/>
                      <a:pt x="1511301" y="688801"/>
                      <a:pt x="1595438" y="724520"/>
                    </a:cubicBezTo>
                    <a:cubicBezTo>
                      <a:pt x="1679576" y="760239"/>
                      <a:pt x="1799432" y="792385"/>
                      <a:pt x="1919288" y="824532"/>
                    </a:cubicBez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1828800" y="1506726"/>
                    <a:ext cx="2233733" cy="4971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rial" pitchFamily="34" charset="0"/>
                              <a:sym typeface="Wingdings" panose="05000000000000000000" pitchFamily="2" charset="2"/>
                            </a:rPr>
                            <m:t>𝑵</m:t>
                          </m:r>
                          <m:d>
                            <m:dPr>
                              <m:ctrlPr>
                                <a:rPr lang="en-US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  <a:sym typeface="Wingdings" panose="05000000000000000000" pitchFamily="2" charset="2"/>
                                </a:rPr>
                              </m:ctrlPr>
                            </m:dPr>
                            <m:e>
                              <m:r>
                                <a:rPr lang="en-US" b="1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rial" pitchFamily="34" charset="0"/>
                                  <a:sym typeface="Wingdings" panose="05000000000000000000" pitchFamily="2" charset="2"/>
                                </a:rPr>
                                <m:t>𝟎</m:t>
                              </m:r>
                            </m:e>
                          </m:d>
                        </m:oMath>
                      </m:oMathPara>
                    </a14:m>
                    <a:endParaRPr lang="de-DE" b="1" dirty="0" smtClean="0">
                      <a:solidFill>
                        <a:srgbClr val="FF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mc:Choice>
            <mc:Fallback>
              <p:sp>
                <p:nvSpPr>
                  <p:cNvPr id="47" name="TextBox 4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28800" y="1506726"/>
                    <a:ext cx="2233733" cy="497104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3" name="TextBox 42"/>
            <p:cNvSpPr txBox="1"/>
            <p:nvPr/>
          </p:nvSpPr>
          <p:spPr>
            <a:xfrm>
              <a:off x="5979007" y="3252135"/>
              <a:ext cx="1455970" cy="405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  <a:sym typeface="Wingdings" panose="05000000000000000000" pitchFamily="2" charset="2"/>
                </a:rPr>
                <a:t>y</a:t>
              </a:r>
              <a:endParaRPr 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407986" y="5430936"/>
                <a:ext cx="845820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High </a:t>
                </a:r>
                <a:r>
                  <a:rPr lang="de-DE" sz="2800" dirty="0" err="1" smtClean="0">
                    <a:solidFill>
                      <a:prstClr val="black"/>
                    </a:solidFill>
                    <a:cs typeface="Arial" pitchFamily="34" charset="0"/>
                  </a:rPr>
                  <a:t>noise</a:t>
                </a:r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𝜹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𝟎</m:t>
                    </m:r>
                  </m:oMath>
                </a14:m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: </a:t>
                </a:r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>non-informative </a:t>
                </a:r>
                <a:r>
                  <a:rPr lang="de-DE" sz="2800" dirty="0" err="1" smtClean="0">
                    <a:solidFill>
                      <a:prstClr val="black"/>
                    </a:solidFill>
                    <a:cs typeface="Arial" pitchFamily="34" charset="0"/>
                  </a:rPr>
                  <a:t>leakage</a:t>
                </a:r>
                <a: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  <a:t/>
                </a:r>
                <a:br>
                  <a:rPr lang="de-DE" sz="2800" dirty="0" smtClean="0">
                    <a:solidFill>
                      <a:prstClr val="black"/>
                    </a:solidFill>
                    <a:cs typeface="Arial" pitchFamily="34" charset="0"/>
                  </a:rPr>
                </a:br>
                <a14:m>
                  <m:oMath xmlns:m="http://schemas.openxmlformats.org/officeDocument/2006/math">
                    <m:r>
                      <a:rPr lang="en-US" sz="2800" b="0" i="1" smtClean="0">
                        <a:cs typeface="Arial" pitchFamily="34" charset="0"/>
                      </a:rPr>
                      <m:t>⟹ </m:t>
                    </m:r>
                  </m:oMath>
                </a14:m>
                <a:r>
                  <a:rPr lang="de-DE" sz="2800" dirty="0" err="1" smtClean="0">
                    <a:cs typeface="Arial" pitchFamily="34" charset="0"/>
                  </a:rPr>
                  <a:t>Adversary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:r>
                  <a:rPr lang="de-DE" sz="2800" dirty="0" err="1" smtClean="0">
                    <a:cs typeface="Arial" pitchFamily="34" charset="0"/>
                  </a:rPr>
                  <a:t>learns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𝑵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(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𝑪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de-DE" sz="2800" dirty="0" smtClean="0">
                    <a:cs typeface="Arial" pitchFamily="34" charset="0"/>
                  </a:rPr>
                  <a:t>: </a:t>
                </a:r>
                <a:r>
                  <a:rPr lang="de-DE" sz="2800" dirty="0" err="1" smtClean="0">
                    <a:cs typeface="Arial" pitchFamily="34" charset="0"/>
                  </a:rPr>
                  <a:t>no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:r>
                  <a:rPr lang="de-DE" sz="2800" dirty="0" err="1" smtClean="0">
                    <a:cs typeface="Arial" pitchFamily="34" charset="0"/>
                  </a:rPr>
                  <a:t>knowledge</a:t>
                </a:r>
                <a:r>
                  <a:rPr lang="de-DE" sz="2800" dirty="0" smtClean="0">
                    <a:cs typeface="Arial" pitchFamily="34" charset="0"/>
                  </a:rPr>
                  <a:t> </a:t>
                </a:r>
                <a:r>
                  <a:rPr lang="de-DE" sz="2800" dirty="0" err="1" smtClean="0">
                    <a:cs typeface="Arial" pitchFamily="34" charset="0"/>
                  </a:rPr>
                  <a:t>about</a:t>
                </a:r>
                <a:r>
                  <a:rPr lang="de-DE" sz="2800" dirty="0"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cs typeface="Arial" pitchFamily="34" charset="0"/>
                      </a:rPr>
                      <m:t>𝑪</m:t>
                    </m:r>
                  </m:oMath>
                </a14:m>
                <a:r>
                  <a:rPr lang="de-DE" sz="2800" dirty="0" smtClean="0">
                    <a:cs typeface="Arial" pitchFamily="34" charset="0"/>
                  </a:rPr>
                  <a:t>. </a:t>
                </a:r>
                <a:endParaRPr lang="de-DE" sz="2800" dirty="0" smtClean="0">
                  <a:solidFill>
                    <a:srgbClr val="009900"/>
                  </a:solidFill>
                  <a:cs typeface="Arial" pitchFamily="34" charset="0"/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86" y="5430936"/>
                <a:ext cx="8458200" cy="954107"/>
              </a:xfrm>
              <a:prstGeom prst="rect">
                <a:avLst/>
              </a:prstGeom>
              <a:blipFill rotWithShape="0">
                <a:blip r:embed="rId7"/>
                <a:stretch>
                  <a:fillRect l="-1514" t="-7051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1239368" y="1820169"/>
                <a:ext cx="17909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  <a:sym typeface="Wingdings" panose="05000000000000000000" pitchFamily="2" charset="2"/>
                        </a:rPr>
                        <m:t>𝑵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  <a:sym typeface="Wingdings" panose="05000000000000000000" pitchFamily="2" charset="2"/>
                        </a:rPr>
                        <m:t>(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  <a:sym typeface="Wingdings" panose="05000000000000000000" pitchFamily="2" charset="2"/>
                        </a:rPr>
                        <m:t>𝟎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  <a:sym typeface="Wingdings" panose="05000000000000000000" pitchFamily="2" charset="2"/>
                        </a:rPr>
                        <m:t>)</m:t>
                      </m:r>
                    </m:oMath>
                  </m:oMathPara>
                </a14:m>
                <a:endParaRPr lang="de-DE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9368" y="1820169"/>
                <a:ext cx="1790978" cy="369332"/>
              </a:xfrm>
              <a:prstGeom prst="rect">
                <a:avLst/>
              </a:prstGeom>
              <a:blipFill rotWithShape="0">
                <a:blip r:embed="rId8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4352883" y="1814441"/>
                <a:ext cx="17909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𝑵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𝟏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Arial" pitchFamily="34" charset="0"/>
                        </a:rPr>
                        <m:t>)</m:t>
                      </m:r>
                    </m:oMath>
                  </m:oMathPara>
                </a14:m>
                <a:endParaRPr lang="de-DE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883" y="1814441"/>
                <a:ext cx="1790978" cy="369332"/>
              </a:xfrm>
              <a:prstGeom prst="rect">
                <a:avLst/>
              </a:prstGeom>
              <a:blipFill rotWithShape="0">
                <a:blip r:embed="rId9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031086" y="4155756"/>
                <a:ext cx="58060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32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086" y="4155756"/>
                <a:ext cx="580608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472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" y="69981"/>
            <a:ext cx="8374380" cy="1325563"/>
          </a:xfrm>
        </p:spPr>
        <p:txBody>
          <a:bodyPr/>
          <a:lstStyle/>
          <a:p>
            <a:r>
              <a:rPr lang="en-US" dirty="0" smtClean="0"/>
              <a:t>The main result of [DDF, EC 2014]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5557" y="1163650"/>
            <a:ext cx="83286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reduction of the [PR13]-model to a “random probing model”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Random probing model</a:t>
            </a:r>
            <a:r>
              <a:rPr lang="en-US" sz="2400" dirty="0" smtClean="0"/>
              <a:t>: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ounded Rectangle 3"/>
              <p:cNvSpPr/>
              <p:nvPr/>
            </p:nvSpPr>
            <p:spPr>
              <a:xfrm>
                <a:off x="1179659" y="2363980"/>
                <a:ext cx="1366522" cy="115646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Imprint MT Shadow" panose="04020605060303030202" pitchFamily="82" charset="0"/>
                  </a:rPr>
                  <a:t> F</a:t>
                </a:r>
                <a:endParaRPr lang="en-US" sz="2800" b="1" dirty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</p:txBody>
          </p:sp>
        </mc:Choice>
        <mc:Fallback>
          <p:sp>
            <p:nvSpPr>
              <p:cNvPr id="4" name="Rounded 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9659" y="2363980"/>
                <a:ext cx="1366522" cy="1156460"/>
              </a:xfrm>
              <a:prstGeom prst="round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ight Arrow 4"/>
              <p:cNvSpPr/>
              <p:nvPr/>
            </p:nvSpPr>
            <p:spPr>
              <a:xfrm>
                <a:off x="2880361" y="2092846"/>
                <a:ext cx="3957712" cy="1731712"/>
              </a:xfrm>
              <a:prstGeom prst="rightArrow">
                <a:avLst>
                  <a:gd name="adj1" fmla="val 66721"/>
                  <a:gd name="adj2" fmla="val 50000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500" dirty="0" smtClean="0"/>
                  <a:t>a “</a:t>
                </a:r>
                <a14:m>
                  <m:oMath xmlns:m="http://schemas.openxmlformats.org/officeDocument/2006/math">
                    <m:r>
                      <a:rPr lang="en-US" sz="25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sz="2500" dirty="0" smtClean="0"/>
                  <a:t>-identity function”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5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  <m:r>
                      <a:rPr lang="en-US" sz="25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m:rPr>
                        <m:nor/>
                      </m:rPr>
                      <a:rPr lang="en-US" sz="2500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  <m:r>
                      <a:rPr lang="en-US" sz="25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sz="2500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sz="25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5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∪{⊥}</m:t>
                    </m:r>
                  </m:oMath>
                </a14:m>
                <a:endParaRPr lang="en-US" sz="25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Right Arrow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361" y="2092846"/>
                <a:ext cx="3957712" cy="1731712"/>
              </a:xfrm>
              <a:prstGeom prst="rightArrow">
                <a:avLst>
                  <a:gd name="adj1" fmla="val 66721"/>
                  <a:gd name="adj2" fmla="val 50000"/>
                </a:avLst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ounded Rectangle 5"/>
              <p:cNvSpPr/>
              <p:nvPr/>
            </p:nvSpPr>
            <p:spPr>
              <a:xfrm>
                <a:off x="7099691" y="2382696"/>
                <a:ext cx="1342874" cy="1158812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</p:txBody>
          </p:sp>
        </mc:Choice>
        <mc:Fallback>
          <p:sp>
            <p:nvSpPr>
              <p:cNvPr id="6" name="Rounded 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9691" y="2382696"/>
                <a:ext cx="1342874" cy="1158812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ular Callout 6"/>
              <p:cNvSpPr/>
              <p:nvPr/>
            </p:nvSpPr>
            <p:spPr>
              <a:xfrm>
                <a:off x="495300" y="4071248"/>
                <a:ext cx="8208884" cy="2369880"/>
              </a:xfrm>
              <a:prstGeom prst="wedgeRectCallout">
                <a:avLst>
                  <a:gd name="adj1" fmla="val -11733"/>
                  <a:gd name="adj2" fmla="val -72031"/>
                </a:avLst>
              </a:prstGeom>
              <a:ln w="57150">
                <a:solidFill>
                  <a:schemeClr val="accent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sz="2400" b="0" dirty="0" smtClean="0">
                    <a:latin typeface="Cambria Math" panose="02040503050406030204" pitchFamily="18" charset="0"/>
                  </a:rPr>
                  <a:t> is a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sz="2400" dirty="0" smtClean="0"/>
                  <a:t>-identity function if every element leaks with probability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More formally</a:t>
                </a:r>
              </a:p>
              <a:p>
                <a:endParaRPr lang="en-US" sz="2400" dirty="0"/>
              </a:p>
              <a:p>
                <a:pPr algn="ctr"/>
                <a:endParaRPr lang="en-US" sz="2800" dirty="0"/>
              </a:p>
            </p:txBody>
          </p:sp>
        </mc:Choice>
        <mc:Fallback>
          <p:sp>
            <p:nvSpPr>
              <p:cNvPr id="7" name="Rectangular Callout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" y="4071248"/>
                <a:ext cx="8208884" cy="2369880"/>
              </a:xfrm>
              <a:prstGeom prst="wedgeRectCallout">
                <a:avLst>
                  <a:gd name="adj1" fmla="val -11733"/>
                  <a:gd name="adj2" fmla="val -72031"/>
                </a:avLst>
              </a:prstGeom>
              <a:blipFill rotWithShape="0">
                <a:blip r:embed="rId5"/>
                <a:stretch>
                  <a:fillRect l="-811"/>
                </a:stretch>
              </a:blipFill>
              <a:ln w="57150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140785" y="4768549"/>
                <a:ext cx="50206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785" y="4768549"/>
                <a:ext cx="502061" cy="5232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171947" y="5381054"/>
                <a:ext cx="44435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947" y="5381054"/>
                <a:ext cx="444352" cy="52322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5579817" y="5388168"/>
            <a:ext cx="1725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otherwise</a:t>
            </a:r>
            <a:endParaRPr lang="en-US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5581574" y="4768549"/>
                <a:ext cx="292073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/>
                  <a:t>with probability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574" y="4768549"/>
                <a:ext cx="2920736" cy="523220"/>
              </a:xfrm>
              <a:prstGeom prst="rect">
                <a:avLst/>
              </a:prstGeom>
              <a:blipFill rotWithShape="0">
                <a:blip r:embed="rId8"/>
                <a:stretch>
                  <a:fillRect l="-4384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/>
          <p:cNvSpPr/>
          <p:nvPr/>
        </p:nvSpPr>
        <p:spPr>
          <a:xfrm>
            <a:off x="4759850" y="4693760"/>
            <a:ext cx="411480" cy="1431739"/>
          </a:xfrm>
          <a:prstGeom prst="leftBrace">
            <a:avLst>
              <a:gd name="adj1" fmla="val 27381"/>
              <a:gd name="adj2" fmla="val 50000"/>
            </a:avLst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2708459" y="5119444"/>
                <a:ext cx="212032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∀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≔ </m:t>
                      </m:r>
                    </m:oMath>
                  </m:oMathPara>
                </a14:m>
                <a:endParaRPr lang="en-US" sz="28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8459" y="5119444"/>
                <a:ext cx="2120324" cy="52322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033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uild="p" animBg="1"/>
      <p:bldP spid="8" grpId="0"/>
      <p:bldP spid="9" grpId="0"/>
      <p:bldP spid="10" grpId="0"/>
      <p:bldP spid="11" grpId="0"/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679" y="83263"/>
            <a:ext cx="7886700" cy="1325563"/>
          </a:xfrm>
        </p:spPr>
        <p:txBody>
          <a:bodyPr/>
          <a:lstStyle/>
          <a:p>
            <a:r>
              <a:rPr lang="en-US" dirty="0" smtClean="0"/>
              <a:t>An 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720" y="1249680"/>
            <a:ext cx="7886700" cy="53416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random probing model is </a:t>
            </a:r>
            <a:r>
              <a:rPr lang="en-US" b="1" dirty="0" smtClean="0">
                <a:solidFill>
                  <a:srgbClr val="0070C0"/>
                </a:solidFill>
              </a:rPr>
              <a:t>much easier to analyze</a:t>
            </a:r>
            <a:r>
              <a:rPr lang="en-US" dirty="0" smtClean="0"/>
              <a:t>:</a:t>
            </a:r>
          </a:p>
          <a:p>
            <a:r>
              <a:rPr lang="en-US" dirty="0"/>
              <a:t>e</a:t>
            </a:r>
            <a:r>
              <a:rPr lang="en-US" dirty="0" smtClean="0"/>
              <a:t>ither an element “</a:t>
            </a:r>
            <a:r>
              <a:rPr lang="en-US" b="1" dirty="0" smtClean="0">
                <a:solidFill>
                  <a:srgbClr val="0070C0"/>
                </a:solidFill>
              </a:rPr>
              <a:t>leaks completely</a:t>
            </a:r>
            <a:r>
              <a:rPr lang="en-US" dirty="0" smtClean="0"/>
              <a:t>”,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or it is </a:t>
            </a:r>
            <a:r>
              <a:rPr lang="en-US" b="1" dirty="0" smtClean="0">
                <a:solidFill>
                  <a:srgbClr val="00B050"/>
                </a:solidFill>
              </a:rPr>
              <a:t>completely hidden</a:t>
            </a:r>
            <a:r>
              <a:rPr lang="en-US" dirty="0" smtClean="0"/>
              <a:t> from the adversary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It is very similar to a classical “</a:t>
            </a:r>
            <a:r>
              <a:rPr lang="en-US" b="1" dirty="0" smtClean="0"/>
              <a:t>probing</a:t>
            </a:r>
            <a:r>
              <a:rPr lang="en-US" dirty="0" smtClean="0"/>
              <a:t>” model of [ISW03].</a:t>
            </a:r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2824351" y="2890257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59" name="Lightning Bolt 58"/>
          <p:cNvSpPr>
            <a:spLocks noChangeArrowheads="1"/>
          </p:cNvSpPr>
          <p:nvPr/>
        </p:nvSpPr>
        <p:spPr bwMode="auto">
          <a:xfrm rot="14912168" flipH="1">
            <a:off x="3343641" y="2935108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742699" y="3091224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pic>
        <p:nvPicPr>
          <p:cNvPr id="85" name="Picture 2" descr="devil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803" y="2797573"/>
            <a:ext cx="838562" cy="7709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Rectangle 85"/>
          <p:cNvSpPr/>
          <p:nvPr/>
        </p:nvSpPr>
        <p:spPr>
          <a:xfrm>
            <a:off x="2824351" y="4512076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pic>
        <p:nvPicPr>
          <p:cNvPr id="87" name="Picture 2" descr="devil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853" y="4653477"/>
            <a:ext cx="838562" cy="7709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Box 87"/>
          <p:cNvSpPr txBox="1"/>
          <p:nvPr/>
        </p:nvSpPr>
        <p:spPr>
          <a:xfrm>
            <a:off x="5715050" y="4530591"/>
            <a:ext cx="4235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?</a:t>
            </a:r>
            <a:endParaRPr lang="en-US" sz="2800" dirty="0"/>
          </a:p>
        </p:txBody>
      </p:sp>
      <p:sp>
        <p:nvSpPr>
          <p:cNvPr id="89" name="Lightning Bolt 88"/>
          <p:cNvSpPr>
            <a:spLocks noChangeArrowheads="1"/>
          </p:cNvSpPr>
          <p:nvPr/>
        </p:nvSpPr>
        <p:spPr bwMode="auto">
          <a:xfrm rot="14912168" flipH="1">
            <a:off x="3350656" y="4577390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1" name="TextBox 90"/>
              <p:cNvSpPr txBox="1"/>
              <p:nvPr/>
            </p:nvSpPr>
            <p:spPr>
              <a:xfrm>
                <a:off x="3816618" y="4647969"/>
                <a:ext cx="5469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32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618" y="4647969"/>
                <a:ext cx="546945" cy="58477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035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9" grpId="0" animBg="1"/>
      <p:bldP spid="84" grpId="0" animBg="1"/>
      <p:bldP spid="86" grpId="0" animBg="1"/>
      <p:bldP spid="88" grpId="0"/>
      <p:bldP spid="89" grpId="0" animBg="1"/>
      <p:bldP spid="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An example: additive encoding of a secret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 l="-3091" t="-13364" b="-21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17489"/>
                <a:ext cx="7886700" cy="4179451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Suppose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dirty="0" smtClean="0"/>
                  <a:t> are random elements 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  <m:r>
                      <a:rPr lang="en-US" i="1" dirty="0">
                        <a:latin typeface="Imprint MT Shadow" panose="04020605060303030202" pitchFamily="82" charset="0"/>
                      </a:rPr>
                      <m:t> </m:t>
                    </m:r>
                  </m:oMath>
                </a14:m>
                <a:r>
                  <a:rPr lang="en-US" dirty="0" smtClean="0"/>
                  <a:t>such that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+⋯+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It is enough that the adversary doesn’t learn 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dirty="0" smtClean="0"/>
                  <a:t>and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dirty="0" smtClean="0"/>
                  <a:t>remains secret.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17489"/>
                <a:ext cx="7886700" cy="4179451"/>
              </a:xfrm>
              <a:blipFill rotWithShape="0">
                <a:blip r:embed="rId3"/>
                <a:stretch>
                  <a:fillRect l="-1546" t="-34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645907" y="3444240"/>
                <a:ext cx="508773" cy="5110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907" y="3444240"/>
                <a:ext cx="508773" cy="511047"/>
              </a:xfrm>
              <a:prstGeom prst="rect">
                <a:avLst/>
              </a:prstGeom>
              <a:blipFill rotWithShape="0">
                <a:blip r:embed="rId4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3279891" y="3444240"/>
                <a:ext cx="508773" cy="5110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891" y="3444240"/>
                <a:ext cx="508773" cy="511047"/>
              </a:xfrm>
              <a:prstGeom prst="rect">
                <a:avLst/>
              </a:prstGeom>
              <a:blipFill rotWithShape="0">
                <a:blip r:embed="rId5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5181843" y="3444240"/>
                <a:ext cx="508773" cy="5110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843" y="3444240"/>
                <a:ext cx="508773" cy="511047"/>
              </a:xfrm>
              <a:prstGeom prst="rect">
                <a:avLst/>
              </a:prstGeom>
              <a:blipFill rotWithShape="0">
                <a:blip r:embed="rId6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5815827" y="3444240"/>
                <a:ext cx="508773" cy="5110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5827" y="3444240"/>
                <a:ext cx="508773" cy="511047"/>
              </a:xfrm>
              <a:prstGeom prst="rect">
                <a:avLst/>
              </a:prstGeom>
              <a:blipFill rotWithShape="0">
                <a:blip r:embed="rId7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3913875" y="3444240"/>
                <a:ext cx="508773" cy="5110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875" y="3444240"/>
                <a:ext cx="508773" cy="511047"/>
              </a:xfrm>
              <a:prstGeom prst="rect">
                <a:avLst/>
              </a:prstGeom>
              <a:blipFill rotWithShape="0">
                <a:blip r:embed="rId8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4547859" y="3444240"/>
                <a:ext cx="508773" cy="511047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7859" y="3444240"/>
                <a:ext cx="508773" cy="511047"/>
              </a:xfrm>
              <a:prstGeom prst="rect">
                <a:avLst/>
              </a:prstGeom>
              <a:blipFill rotWithShape="0">
                <a:blip r:embed="rId9"/>
                <a:stretch>
                  <a:fillRect l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875703" y="4045222"/>
                <a:ext cx="5469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32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5703" y="4045222"/>
                <a:ext cx="546945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2645907" y="4082087"/>
                <a:ext cx="508773" cy="51104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907" y="4082087"/>
                <a:ext cx="508773" cy="51104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3279891" y="4082087"/>
                <a:ext cx="508773" cy="51104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891" y="4082087"/>
                <a:ext cx="508773" cy="511047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5181843" y="4082087"/>
                <a:ext cx="508773" cy="51104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843" y="4082087"/>
                <a:ext cx="508773" cy="511047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5815827" y="4082087"/>
                <a:ext cx="508773" cy="51104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5827" y="4082087"/>
                <a:ext cx="508773" cy="511047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4547859" y="4082087"/>
                <a:ext cx="508773" cy="51104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b>
                      </m:sSub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7859" y="4082087"/>
                <a:ext cx="508773" cy="511047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563375" y="5996940"/>
                <a:ext cx="6942798" cy="523220"/>
              </a:xfrm>
              <a:prstGeom prst="wedgeRectCallout">
                <a:avLst>
                  <a:gd name="adj1" fmla="val 21447"/>
                  <a:gd name="adj2" fmla="val -166149"/>
                </a:avLst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800" b="1" u="sng" dirty="0" smtClean="0">
                    <a:solidFill>
                      <a:srgbClr val="0070C0"/>
                    </a:solidFill>
                    <a:latin typeface="Cambria Math" panose="02040503050406030204" pitchFamily="18" charset="0"/>
                  </a:rPr>
                  <a:t>Note</a:t>
                </a:r>
                <a:r>
                  <a:rPr lang="en-US" sz="2800" dirty="0" smtClean="0">
                    <a:latin typeface="Cambria Math" panose="02040503050406030204" pitchFamily="18" charset="0"/>
                  </a:rPr>
                  <a:t>:</a:t>
                </a:r>
                <a:r>
                  <a:rPr lang="en-US" sz="2800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𝑷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∃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⊥)</m:t>
                    </m:r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800" dirty="0" smtClean="0"/>
                  <a:t>is overwhelming in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800" dirty="0" smtClean="0"/>
                  <a:t>.</a:t>
                </a:r>
                <a:endParaRPr lang="en-US" sz="2800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3375" y="5996940"/>
                <a:ext cx="6942798" cy="523220"/>
              </a:xfrm>
              <a:prstGeom prst="wedgeRectCallout">
                <a:avLst>
                  <a:gd name="adj1" fmla="val 21447"/>
                  <a:gd name="adj2" fmla="val -166149"/>
                </a:avLst>
              </a:prstGeom>
              <a:blipFill rotWithShape="0">
                <a:blip r:embed="rId16"/>
                <a:stretch>
                  <a:fillRect l="-1664" r="-525" b="-13158"/>
                </a:stretch>
              </a:blipFill>
              <a:ln w="190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209332" y="4131469"/>
                <a:ext cx="13719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332" y="4131469"/>
                <a:ext cx="1371914" cy="461665"/>
              </a:xfrm>
              <a:prstGeom prst="rect">
                <a:avLst/>
              </a:prstGeom>
              <a:blipFill rotWithShape="0">
                <a:blip r:embed="rId17"/>
                <a:stretch>
                  <a:fillRect b="-14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2" descr="devil icon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73" y="3952123"/>
            <a:ext cx="838562" cy="7709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Lightning Bolt 20"/>
          <p:cNvSpPr>
            <a:spLocks noChangeArrowheads="1"/>
          </p:cNvSpPr>
          <p:nvPr/>
        </p:nvSpPr>
        <p:spPr bwMode="auto">
          <a:xfrm rot="19744654" flipH="1">
            <a:off x="1851515" y="3375680"/>
            <a:ext cx="718763" cy="614803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44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parameters of the [DDF14] reduction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81050" y="2915285"/>
                <a:ext cx="7886700" cy="155003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Every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en-US" dirty="0"/>
                  <a:t>noisy </a:t>
                </a:r>
                <a:r>
                  <a:rPr lang="en-US" dirty="0" smtClean="0"/>
                  <a:t>function can be “simulated” by an</a:t>
                </a:r>
                <a:br>
                  <a:rPr lang="en-US" dirty="0" smtClean="0"/>
                </a:b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dirty="0" smtClean="0"/>
                  <a:t>-random probing function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dirty="0" smtClean="0"/>
                  <a:t>, where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1050" y="2915285"/>
                <a:ext cx="7886700" cy="1550035"/>
              </a:xfrm>
              <a:blipFill rotWithShape="0">
                <a:blip r:embed="rId2"/>
                <a:stretch>
                  <a:fillRect l="-1546" t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ular Callout 3"/>
              <p:cNvSpPr/>
              <p:nvPr/>
            </p:nvSpPr>
            <p:spPr>
              <a:xfrm>
                <a:off x="3779520" y="4808220"/>
                <a:ext cx="3901440" cy="1793748"/>
              </a:xfrm>
              <a:prstGeom prst="wedgeRectCallout">
                <a:avLst>
                  <a:gd name="adj1" fmla="val -24153"/>
                  <a:gd name="adj2" fmla="val -76837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this “factor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 smtClean="0"/>
                  <a:t>loss” is a problem for some applications</a:t>
                </a:r>
                <a:endParaRPr lang="en-US" sz="2800" dirty="0" smtClean="0"/>
              </a:p>
            </p:txBody>
          </p:sp>
        </mc:Choice>
        <mc:Fallback>
          <p:sp>
            <p:nvSpPr>
              <p:cNvPr id="4" name="Rectangular Callout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520" y="4808220"/>
                <a:ext cx="3901440" cy="1793748"/>
              </a:xfrm>
              <a:prstGeom prst="wedgeRectCallout">
                <a:avLst>
                  <a:gd name="adj1" fmla="val -24153"/>
                  <a:gd name="adj2" fmla="val -76837"/>
                </a:avLst>
              </a:prstGeom>
              <a:blipFill rotWithShape="0">
                <a:blip r:embed="rId3"/>
                <a:stretch>
                  <a:fillRect l="-1560" r="-3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382535" y="2033589"/>
                <a:ext cx="1332609" cy="523220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800" dirty="0" smtClean="0"/>
                  <a:t>-</a:t>
                </a:r>
                <a:r>
                  <a:rPr lang="en-US" sz="2800" dirty="0"/>
                  <a:t>noisy</a:t>
                </a:r>
                <a:endParaRPr lang="en-US" sz="28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2535" y="2033589"/>
                <a:ext cx="1332609" cy="5232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5604566" y="1844241"/>
                <a:ext cx="2910784" cy="954107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dirty="0"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 smtClean="0"/>
                  <a:t>-</a:t>
                </a:r>
                <a:r>
                  <a:rPr lang="en-US" sz="2800" dirty="0" smtClean="0"/>
                  <a:t>random probing</a:t>
                </a:r>
                <a:endParaRPr lang="en-US" sz="28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566" y="1844241"/>
                <a:ext cx="2910784" cy="95410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Arrow 7"/>
          <p:cNvSpPr/>
          <p:nvPr/>
        </p:nvSpPr>
        <p:spPr>
          <a:xfrm>
            <a:off x="3078480" y="2168895"/>
            <a:ext cx="2209800" cy="304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54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450" y="337847"/>
            <a:ext cx="7886700" cy="1031129"/>
          </a:xfrm>
        </p:spPr>
        <p:txBody>
          <a:bodyPr/>
          <a:lstStyle/>
          <a:p>
            <a:r>
              <a:rPr lang="en-US" dirty="0" smtClean="0"/>
              <a:t>Example of an application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3555500"/>
                <a:ext cx="7886700" cy="295370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b="1" u="sng" dirty="0" smtClean="0">
                    <a:solidFill>
                      <a:srgbClr val="0070C0"/>
                    </a:solidFill>
                  </a:rPr>
                  <a:t>Caveat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to get meaningful results one needs to assume that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/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|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| </a:t>
                </a:r>
                <a:endParaRPr lang="en-US" b="1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en-US" dirty="0" smtClean="0"/>
                  <a:t>Problem when we consider larger fields.</a:t>
                </a:r>
                <a:br>
                  <a:rPr lang="en-US" dirty="0" smtClean="0"/>
                </a:br>
                <a:r>
                  <a:rPr lang="en-US" dirty="0" smtClean="0"/>
                  <a:t>For example for </a:t>
                </a:r>
                <a:r>
                  <a:rPr lang="en-US" b="1" dirty="0" smtClean="0">
                    <a:solidFill>
                      <a:srgbClr val="00B050"/>
                    </a:solidFill>
                  </a:rPr>
                  <a:t>AES</a:t>
                </a:r>
                <a:r>
                  <a:rPr lang="en-US" dirty="0" smtClean="0"/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= GF(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^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𝟖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)</a:t>
                </a:r>
                <a:r>
                  <a:rPr lang="en-US" dirty="0" smtClean="0"/>
                  <a:t>).</a:t>
                </a: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3555500"/>
                <a:ext cx="7886700" cy="2953703"/>
              </a:xfrm>
              <a:blipFill rotWithShape="0">
                <a:blip r:embed="rId2"/>
                <a:stretch>
                  <a:fillRect l="-1546" t="-3505" r="-10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085850" y="1979399"/>
                <a:ext cx="2721579" cy="830997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3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𝚪</m:t>
                    </m:r>
                  </m:oMath>
                </a14:m>
                <a:r>
                  <a:rPr lang="en-US" sz="2300" dirty="0" smtClean="0">
                    <a:solidFill>
                      <a:schemeClr val="bg1"/>
                    </a:solidFill>
                  </a:rPr>
                  <a:t> is secure  </a:t>
                </a:r>
                <a:r>
                  <a:rPr lang="en-US" sz="2300" dirty="0" smtClean="0">
                    <a:solidFill>
                      <a:schemeClr val="bg1"/>
                    </a:solidFill>
                  </a:rPr>
                  <a:t>against </a:t>
                </a:r>
                <a:r>
                  <a:rPr lang="en-US" sz="2300" b="0" i="1" dirty="0" smtClean="0">
                    <a:solidFill>
                      <a:schemeClr val="bg1"/>
                    </a:solidFill>
                    <a:latin typeface="Cambria Math" panose="02040503050406030204" pitchFamily="18" charset="0"/>
                  </a:rPr>
                  <a:t/>
                </a:r>
                <a:br>
                  <a:rPr lang="en-US" sz="2300" b="0" i="1" dirty="0" smtClean="0">
                    <a:solidFill>
                      <a:schemeClr val="bg1"/>
                    </a:solidFill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sz="23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sz="2300" dirty="0" smtClean="0">
                    <a:solidFill>
                      <a:schemeClr val="bg1"/>
                    </a:solidFill>
                  </a:rPr>
                  <a:t>-random probing</a:t>
                </a:r>
                <a:endParaRPr lang="en-US" sz="23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850" y="1979399"/>
                <a:ext cx="2721579" cy="830997"/>
              </a:xfrm>
              <a:prstGeom prst="rect">
                <a:avLst/>
              </a:prstGeom>
              <a:blipFill rotWithShape="0">
                <a:blip r:embed="rId3"/>
                <a:stretch>
                  <a:fillRect l="-223" t="-5839" b="-10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5633381" y="1979400"/>
                <a:ext cx="2586927" cy="830997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3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𝚪</m:t>
                    </m:r>
                  </m:oMath>
                </a14:m>
                <a:r>
                  <a:rPr lang="en-US" sz="2300" dirty="0" smtClean="0">
                    <a:solidFill>
                      <a:schemeClr val="bg1"/>
                    </a:solidFill>
                  </a:rPr>
                  <a:t> is secure </a:t>
                </a:r>
                <a:r>
                  <a:rPr lang="en-US" sz="2300" dirty="0" smtClean="0">
                    <a:solidFill>
                      <a:schemeClr val="bg1"/>
                    </a:solidFill>
                  </a:rPr>
                  <a:t>against</a:t>
                </a:r>
              </a:p>
              <a:p>
                <a14:m>
                  <m:oMath xmlns:m="http://schemas.openxmlformats.org/officeDocument/2006/math">
                    <m:r>
                      <a:rPr lang="en-US" sz="23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300" dirty="0" smtClean="0">
                    <a:solidFill>
                      <a:schemeClr val="bg1"/>
                    </a:solidFill>
                  </a:rPr>
                  <a:t>-noisy leakage</a:t>
                </a:r>
                <a:endParaRPr lang="en-US" sz="23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381" y="1979400"/>
                <a:ext cx="2586927" cy="83099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628650" y="1502536"/>
                <a:ext cx="170463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3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𝚪</m:t>
                    </m:r>
                  </m:oMath>
                </a14:m>
                <a:r>
                  <a:rPr lang="en-US" sz="2300" dirty="0" smtClean="0"/>
                  <a:t> </a:t>
                </a:r>
                <a:r>
                  <a:rPr lang="en-US" sz="2300" dirty="0" smtClean="0"/>
                  <a:t>– a circuit</a:t>
                </a:r>
                <a:endParaRPr lang="en-US" sz="23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1502536"/>
                <a:ext cx="1704634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357" t="-9211" r="-35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628650" y="2975664"/>
                <a:ext cx="3013710" cy="4462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300" dirty="0" smtClean="0"/>
                  <a:t>where</a:t>
                </a:r>
                <a:r>
                  <a:rPr lang="en-US" sz="2300" dirty="0"/>
                  <a:t>  </a:t>
                </a:r>
                <a14:m>
                  <m:oMath xmlns:m="http://schemas.openxmlformats.org/officeDocument/2006/math">
                    <m:r>
                      <a:rPr lang="en-US" sz="23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  <m:r>
                      <a:rPr lang="en-US" sz="23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|"/>
                        <m:endChr m:val="|"/>
                        <m:ctrlPr>
                          <a:rPr lang="en-US" sz="23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300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  <m:r>
                      <a:rPr lang="en-US" sz="23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3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300" b="1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975664"/>
                <a:ext cx="3013710" cy="446276"/>
              </a:xfrm>
              <a:prstGeom prst="rect">
                <a:avLst/>
              </a:prstGeom>
              <a:blipFill rotWithShape="0">
                <a:blip r:embed="rId6"/>
                <a:stretch>
                  <a:fillRect l="-2828" t="-9589" b="-30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3924300" y="2242497"/>
            <a:ext cx="1524000" cy="27875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00"/>
          </a:p>
        </p:txBody>
      </p:sp>
    </p:spTree>
    <p:extLst>
      <p:ext uri="{BB962C8B-B14F-4D97-AF65-F5344CB8AC3E}">
        <p14:creationId xmlns:p14="http://schemas.microsoft.com/office/powerpoint/2010/main" val="247288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question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Can the </a:t>
                </a:r>
                <a:r>
                  <a:rPr lang="en-US" dirty="0"/>
                  <a:t>“factor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</m:oMath>
                </a14:m>
                <a:r>
                  <a:rPr lang="en-US" dirty="0"/>
                  <a:t> loss</a:t>
                </a:r>
                <a:r>
                  <a:rPr lang="en-US" dirty="0" smtClean="0"/>
                  <a:t>” be avoided?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b="1" u="sng" dirty="0" smtClean="0">
                    <a:solidFill>
                      <a:srgbClr val="0070C0"/>
                    </a:solidFill>
                  </a:rPr>
                  <a:t>First observation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The [DDF14] reduction from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dirty="0"/>
                  <a:t>-</a:t>
                </a:r>
                <a:r>
                  <a:rPr lang="en-US" dirty="0"/>
                  <a:t>noisy </a:t>
                </a:r>
                <a:r>
                  <a:rPr lang="en-US" dirty="0" smtClean="0"/>
                  <a:t>to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dirty="0"/>
                  <a:t>-probing  </a:t>
                </a:r>
                <a:r>
                  <a:rPr lang="en-US" dirty="0" smtClean="0"/>
                  <a:t>model is essentially optimal.</a:t>
                </a: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46" t="-2381" r="-9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538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82246"/>
            <a:ext cx="7886700" cy="1325563"/>
          </a:xfrm>
        </p:spPr>
        <p:txBody>
          <a:bodyPr/>
          <a:lstStyle/>
          <a:p>
            <a:r>
              <a:rPr lang="en-US" dirty="0" smtClean="0"/>
              <a:t>This paper in a nutshell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137" y="1577340"/>
            <a:ext cx="8467726" cy="494252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dirty="0" smtClean="0"/>
              <a:t>We introduce a </a:t>
            </a:r>
            <a:r>
              <a:rPr lang="en-US" sz="3000" b="1" dirty="0" smtClean="0"/>
              <a:t>new model for noisy leakage</a:t>
            </a:r>
            <a:r>
              <a:rPr lang="en-US" sz="3000" dirty="0" smtClean="0"/>
              <a:t>.</a:t>
            </a: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r>
              <a:rPr lang="en-US" sz="3000" dirty="0" smtClean="0"/>
              <a:t>This allows us to </a:t>
            </a:r>
            <a:r>
              <a:rPr lang="en-US" sz="3000" b="1" dirty="0" smtClean="0"/>
              <a:t>improve the “noise parameters” </a:t>
            </a:r>
            <a:r>
              <a:rPr lang="en-US" sz="3000" dirty="0" smtClean="0"/>
              <a:t>of a leakage-resilient construction from [Duc, D., Faust, </a:t>
            </a:r>
            <a:r>
              <a:rPr lang="en-US" sz="3000" dirty="0" err="1" smtClean="0"/>
              <a:t>Eurocrypt</a:t>
            </a:r>
            <a:r>
              <a:rPr lang="en-US" sz="3000" dirty="0" smtClean="0"/>
              <a:t> 2014].</a:t>
            </a: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r>
              <a:rPr lang="en-US" sz="3000" dirty="0" smtClean="0"/>
              <a:t>The improvement is of </a:t>
            </a:r>
            <a:r>
              <a:rPr lang="en-US" sz="3000" dirty="0" smtClean="0">
                <a:solidFill>
                  <a:schemeClr val="tx1"/>
                </a:solidFill>
              </a:rPr>
              <a:t>factor </a:t>
            </a:r>
            <a:r>
              <a:rPr lang="en-US" sz="3000" b="1" dirty="0" smtClean="0">
                <a:solidFill>
                  <a:srgbClr val="FF0000"/>
                </a:solidFill>
              </a:rPr>
              <a:t>|</a:t>
            </a:r>
            <a:r>
              <a:rPr lang="en-US" sz="3000" b="1" dirty="0" smtClean="0">
                <a:solidFill>
                  <a:srgbClr val="FF0000"/>
                </a:solidFill>
                <a:latin typeface="Imprint MT Shadow" panose="04020605060303030202" pitchFamily="82" charset="0"/>
              </a:rPr>
              <a:t>F</a:t>
            </a:r>
            <a:r>
              <a:rPr lang="en-US" sz="3000" b="1" dirty="0" smtClean="0">
                <a:solidFill>
                  <a:srgbClr val="FF0000"/>
                </a:solidFill>
              </a:rPr>
              <a:t>|</a:t>
            </a:r>
            <a:r>
              <a:rPr lang="en-US" sz="3000" dirty="0" smtClean="0">
                <a:solidFill>
                  <a:schemeClr val="tx1"/>
                </a:solidFill>
              </a:rPr>
              <a:t>, where </a:t>
            </a:r>
            <a:r>
              <a:rPr lang="en-US" sz="3000" b="1" dirty="0" smtClean="0">
                <a:solidFill>
                  <a:srgbClr val="FF0000"/>
                </a:solidFill>
                <a:latin typeface="Imprint MT Shadow" panose="04020605060303030202" pitchFamily="82" charset="0"/>
              </a:rPr>
              <a:t>F</a:t>
            </a:r>
            <a:r>
              <a:rPr lang="en-US" sz="3000" dirty="0" smtClean="0">
                <a:solidFill>
                  <a:schemeClr val="tx1"/>
                </a:solidFill>
              </a:rPr>
              <a:t> is the field over which the computation is made.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41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contribution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We propose</a:t>
                </a:r>
              </a:p>
              <a:p>
                <a:pPr marL="0" indent="0" algn="ctr">
                  <a:buNone/>
                </a:pPr>
                <a:r>
                  <a:rPr lang="en-US" b="1" dirty="0" smtClean="0"/>
                  <a:t>the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b="1" dirty="0" smtClean="0"/>
                  <a:t>-</a:t>
                </a:r>
                <a:r>
                  <a:rPr lang="en-US" b="1" u="sng" dirty="0" smtClean="0">
                    <a:solidFill>
                      <a:srgbClr val="7030A0"/>
                    </a:solidFill>
                  </a:rPr>
                  <a:t>average</a:t>
                </a:r>
                <a:r>
                  <a:rPr lang="en-US" b="1" dirty="0" smtClean="0">
                    <a:solidFill>
                      <a:srgbClr val="7030A0"/>
                    </a:solidFill>
                  </a:rPr>
                  <a:t> </a:t>
                </a:r>
                <a:r>
                  <a:rPr lang="en-US" b="1" dirty="0" smtClean="0"/>
                  <a:t>probing model</a:t>
                </a:r>
                <a:endParaRPr lang="en-US" b="1" dirty="0"/>
              </a:p>
              <a:p>
                <a:pPr marL="0" indent="0">
                  <a:buNone/>
                </a:pPr>
                <a:r>
                  <a:rPr lang="en-US" dirty="0" smtClean="0"/>
                  <a:t>that has the following properties: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dirty="0" smtClean="0"/>
                  <a:t>it allows a reduction from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dirty="0"/>
                  <a:t>-noisy </a:t>
                </a:r>
                <a:r>
                  <a:rPr lang="en-US" dirty="0" smtClean="0"/>
                  <a:t>leakage model </a:t>
                </a:r>
                <a:r>
                  <a:rPr lang="en-US" b="1" u="sng" dirty="0" smtClean="0">
                    <a:solidFill>
                      <a:srgbClr val="00B050"/>
                    </a:solidFill>
                  </a:rPr>
                  <a:t>without</a:t>
                </a:r>
                <a:r>
                  <a:rPr lang="en-US" dirty="0" smtClean="0"/>
                  <a:t> the </a:t>
                </a:r>
                <a:r>
                  <a:rPr lang="en-US" dirty="0"/>
                  <a:t>“factor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</m:oMath>
                </a14:m>
                <a:r>
                  <a:rPr lang="en-US" dirty="0"/>
                  <a:t> loss</a:t>
                </a:r>
                <a:r>
                  <a:rPr lang="en-US" dirty="0" smtClean="0"/>
                  <a:t>”,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yet</a:t>
                </a:r>
              </a:p>
              <a:p>
                <a:pPr marL="514350" indent="-514350">
                  <a:buFont typeface="+mj-lt"/>
                  <a:buAutoNum type="arabicPeriod" startAt="2"/>
                </a:pPr>
                <a:r>
                  <a:rPr lang="en-US" dirty="0" smtClean="0"/>
                  <a:t>it still permits to do </a:t>
                </a:r>
                <a:r>
                  <a:rPr lang="en-US" b="1" dirty="0" smtClean="0">
                    <a:solidFill>
                      <a:srgbClr val="00B050"/>
                    </a:solidFill>
                  </a:rPr>
                  <a:t>simple security proofs </a:t>
                </a:r>
                <a:r>
                  <a:rPr lang="en-US" dirty="0" smtClean="0"/>
                  <a:t>in many cases.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46" t="-2381" r="-10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747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310" y="366007"/>
            <a:ext cx="7886700" cy="966708"/>
          </a:xfrm>
        </p:spPr>
        <p:txBody>
          <a:bodyPr/>
          <a:lstStyle/>
          <a:p>
            <a:r>
              <a:rPr lang="en-US" dirty="0" smtClean="0"/>
              <a:t>The difference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625642" y="1538896"/>
                <a:ext cx="8012430" cy="1938992"/>
              </a:xfrm>
              <a:prstGeom prst="rect">
                <a:avLst/>
              </a:prstGeom>
              <a:ln w="57150">
                <a:solidFill>
                  <a:schemeClr val="accent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sz="2400" b="0" dirty="0" smtClean="0">
                    <a:latin typeface="Cambria Math" panose="02040503050406030204" pitchFamily="18" charset="0"/>
                  </a:rPr>
                  <a:t> is a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sz="2400" dirty="0" smtClean="0"/>
                  <a:t>-identity function if </a:t>
                </a:r>
                <a:r>
                  <a:rPr lang="en-US" sz="2400" b="1" u="sng" dirty="0" smtClean="0">
                    <a:solidFill>
                      <a:srgbClr val="0070C0"/>
                    </a:solidFill>
                  </a:rPr>
                  <a:t>every</a:t>
                </a:r>
                <a:r>
                  <a:rPr lang="en-US" sz="2400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 smtClean="0"/>
                  <a:t>element leaks with probability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More formally:</a:t>
                </a:r>
              </a:p>
              <a:p>
                <a:endParaRPr lang="en-US" sz="24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42" y="1538896"/>
                <a:ext cx="8012430" cy="1938992"/>
              </a:xfrm>
              <a:prstGeom prst="rect">
                <a:avLst/>
              </a:prstGeom>
              <a:blipFill rotWithShape="0">
                <a:blip r:embed="rId2"/>
                <a:stretch>
                  <a:fillRect l="-907" t="-1220"/>
                </a:stretch>
              </a:blipFill>
              <a:ln w="57150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697115" y="2383321"/>
                <a:ext cx="4555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15" y="2383321"/>
                <a:ext cx="455574" cy="46166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730034" y="2837872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034" y="2837872"/>
                <a:ext cx="407484" cy="46166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5316212" y="2844986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otherwise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5316212" y="2383321"/>
                <a:ext cx="252710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with probability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6212" y="2383321"/>
                <a:ext cx="2527102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3614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Left Brace 8"/>
          <p:cNvSpPr/>
          <p:nvPr/>
        </p:nvSpPr>
        <p:spPr>
          <a:xfrm>
            <a:off x="4317937" y="2463158"/>
            <a:ext cx="411480" cy="836380"/>
          </a:xfrm>
          <a:prstGeom prst="leftBrace">
            <a:avLst>
              <a:gd name="adj1" fmla="val 27381"/>
              <a:gd name="adj2" fmla="val 50000"/>
            </a:avLst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2552249" y="2627704"/>
                <a:ext cx="184422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∀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≔ </m:t>
                      </m:r>
                    </m:oMath>
                  </m:oMathPara>
                </a14:m>
                <a:endParaRPr lang="en-US" sz="24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2249" y="2627704"/>
                <a:ext cx="1844223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575310" y="3757578"/>
                <a:ext cx="8012430" cy="2308324"/>
              </a:xfrm>
              <a:prstGeom prst="rect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sz="2400" b="0" dirty="0" smtClean="0">
                    <a:latin typeface="Cambria Math" panose="02040503050406030204" pitchFamily="18" charset="0"/>
                  </a:rPr>
                  <a:t> is a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sz="2400" dirty="0" smtClean="0"/>
                  <a:t>-average identity function if a </a:t>
                </a:r>
                <a:r>
                  <a:rPr lang="en-US" sz="2400" b="1" u="sng" dirty="0" smtClean="0">
                    <a:solidFill>
                      <a:srgbClr val="0070C0"/>
                    </a:solidFill>
                  </a:rPr>
                  <a:t>random element </a:t>
                </a:r>
                <a:r>
                  <a:rPr lang="en-US" sz="2400" dirty="0" smtClean="0"/>
                  <a:t>leaks with probability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 smtClean="0"/>
              </a:p>
              <a:p>
                <a:endParaRPr lang="en-US" sz="2400" dirty="0" smtClean="0"/>
              </a:p>
              <a:p>
                <a:r>
                  <a:rPr lang="en-US" sz="2400" dirty="0" smtClean="0"/>
                  <a:t>More formally:</a:t>
                </a:r>
              </a:p>
              <a:p>
                <a:endParaRPr lang="en-US" sz="2400" dirty="0" smtClean="0"/>
              </a:p>
              <a:p>
                <a:r>
                  <a:rPr lang="en-US" sz="2400" dirty="0" smtClean="0"/>
                  <a:t>where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sz="2400" dirty="0" smtClean="0"/>
                  <a:t>.</a:t>
                </a:r>
                <a:endParaRPr lang="en-US" sz="2400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10" y="3757578"/>
                <a:ext cx="8012430" cy="2308324"/>
              </a:xfrm>
              <a:prstGeom prst="rect">
                <a:avLst/>
              </a:prstGeom>
              <a:blipFill rotWithShape="0">
                <a:blip r:embed="rId7"/>
                <a:stretch>
                  <a:fillRect l="-831" t="-1031" b="-3608"/>
                </a:stretch>
              </a:blipFill>
              <a:ln w="571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342675" y="4634456"/>
                <a:ext cx="4555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2675" y="4634456"/>
                <a:ext cx="455574" cy="46166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338077" y="5089008"/>
                <a:ext cx="4498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077" y="5089008"/>
                <a:ext cx="449867" cy="46166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4961772" y="5096121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otherwise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4961772" y="4634456"/>
                <a:ext cx="252710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with probability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endParaRPr lang="en-US" sz="2400" b="1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1772" y="4634456"/>
                <a:ext cx="2527102" cy="461665"/>
              </a:xfrm>
              <a:prstGeom prst="rect">
                <a:avLst/>
              </a:prstGeom>
              <a:blipFill rotWithShape="0">
                <a:blip r:embed="rId10"/>
                <a:stretch>
                  <a:fillRect l="-3865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Left Brace 15"/>
          <p:cNvSpPr/>
          <p:nvPr/>
        </p:nvSpPr>
        <p:spPr>
          <a:xfrm>
            <a:off x="3963497" y="4714293"/>
            <a:ext cx="411480" cy="836380"/>
          </a:xfrm>
          <a:prstGeom prst="leftBrace">
            <a:avLst>
              <a:gd name="adj1" fmla="val 27381"/>
              <a:gd name="adj2" fmla="val 50000"/>
            </a:avLst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2625892" y="4838664"/>
                <a:ext cx="136165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≔ </m:t>
                      </m:r>
                    </m:oMath>
                  </m:oMathPara>
                </a14:m>
                <a:endParaRPr lang="en-US" sz="24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892" y="4838664"/>
                <a:ext cx="1361655" cy="461665"/>
              </a:xfrm>
              <a:prstGeom prst="rect">
                <a:avLst/>
              </a:prstGeom>
              <a:blipFill rotWithShape="0">
                <a:blip r:embed="rId11"/>
                <a:stretch>
                  <a:fillRect b="-14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471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/>
      <p:bldP spid="6" grpId="0"/>
      <p:bldP spid="7" grpId="0"/>
      <p:bldP spid="8" grpId="0"/>
      <p:bldP spid="9" grpId="0" animBg="1"/>
      <p:bldP spid="10" grpId="0"/>
      <p:bldP spid="11" grpId="0" uiExpand="1" build="p" animBg="1"/>
      <p:bldP spid="12" grpId="0"/>
      <p:bldP spid="13" grpId="0"/>
      <p:bldP spid="14" grpId="0"/>
      <p:bldP spid="15" grpId="0"/>
      <p:bldP spid="16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85494"/>
          </a:xfrm>
        </p:spPr>
        <p:txBody>
          <a:bodyPr/>
          <a:lstStyle/>
          <a:p>
            <a:r>
              <a:rPr lang="en-US" dirty="0" smtClean="0"/>
              <a:t>Our first main result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420635" y="1624914"/>
                <a:ext cx="1332609" cy="523220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800" dirty="0" smtClean="0"/>
                  <a:t>-</a:t>
                </a:r>
                <a:r>
                  <a:rPr lang="en-US" sz="2800" dirty="0"/>
                  <a:t>noisy</a:t>
                </a:r>
                <a:endParaRPr lang="en-US" sz="28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0635" y="1624914"/>
                <a:ext cx="1332609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5642666" y="1624914"/>
                <a:ext cx="2984278" cy="523220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800" dirty="0" smtClean="0"/>
                  <a:t>-average probing</a:t>
                </a:r>
                <a:endParaRPr lang="en-US" sz="28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2666" y="1624914"/>
                <a:ext cx="2984278" cy="5232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ight Arrow 5"/>
          <p:cNvSpPr/>
          <p:nvPr/>
        </p:nvSpPr>
        <p:spPr>
          <a:xfrm>
            <a:off x="3116580" y="1760220"/>
            <a:ext cx="2209800" cy="304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2"/>
              <p:cNvSpPr txBox="1">
                <a:spLocks/>
              </p:cNvSpPr>
              <p:nvPr/>
            </p:nvSpPr>
            <p:spPr>
              <a:xfrm>
                <a:off x="781050" y="2915285"/>
                <a:ext cx="7886700" cy="340169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 smtClean="0"/>
                  <a:t>Every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en-US" dirty="0"/>
                  <a:t>noisy </a:t>
                </a:r>
                <a:r>
                  <a:rPr lang="en-US" dirty="0" smtClean="0"/>
                  <a:t>function can be “simulated” by </a:t>
                </a:r>
                <a:r>
                  <a:rPr lang="en-US" dirty="0" smtClean="0"/>
                  <a:t>a 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dirty="0" smtClean="0"/>
                  <a:t>-average probing </a:t>
                </a:r>
                <a:r>
                  <a:rPr lang="en-US" dirty="0" smtClean="0"/>
                  <a:t>function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 smtClean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 smtClean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 smtClean="0"/>
                  <a:t>This is essentially optimal since we can also show:</a:t>
                </a:r>
                <a:endParaRPr lang="en-US" dirty="0" smtClean="0"/>
              </a:p>
            </p:txBody>
          </p:sp>
        </mc:Choice>
        <mc:Fallback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50" y="2915285"/>
                <a:ext cx="7886700" cy="3401695"/>
              </a:xfrm>
              <a:prstGeom prst="rect">
                <a:avLst/>
              </a:prstGeom>
              <a:blipFill rotWithShape="0">
                <a:blip r:embed="rId4"/>
                <a:stretch>
                  <a:fillRect l="-1546" t="-3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ular Callout 8"/>
              <p:cNvSpPr/>
              <p:nvPr/>
            </p:nvSpPr>
            <p:spPr>
              <a:xfrm>
                <a:off x="3817620" y="3976371"/>
                <a:ext cx="3901440" cy="548640"/>
              </a:xfrm>
              <a:prstGeom prst="wedgeRectCallout">
                <a:avLst>
                  <a:gd name="adj1" fmla="val -24153"/>
                  <a:gd name="adj2" fmla="val -76837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/>
                  <a:t>no “factor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</m:e>
                    </m:d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 smtClean="0"/>
                  <a:t>loss”</a:t>
                </a:r>
                <a:endParaRPr lang="en-US" sz="2800" dirty="0" smtClean="0"/>
              </a:p>
            </p:txBody>
          </p:sp>
        </mc:Choice>
        <mc:Fallback>
          <p:sp>
            <p:nvSpPr>
              <p:cNvPr id="9" name="Rectangular Callout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7620" y="3976371"/>
                <a:ext cx="3901440" cy="548640"/>
              </a:xfrm>
              <a:prstGeom prst="wedgeRectCallout">
                <a:avLst>
                  <a:gd name="adj1" fmla="val -24153"/>
                  <a:gd name="adj2" fmla="val -76837"/>
                </a:avLst>
              </a:prstGeom>
              <a:blipFill rotWithShape="0">
                <a:blip r:embed="rId5"/>
                <a:stretch>
                  <a:fillRect b="-21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883382" y="5586097"/>
                <a:ext cx="2090059" cy="523220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(2⋅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 smtClean="0"/>
                  <a:t>-</a:t>
                </a:r>
                <a:r>
                  <a:rPr lang="en-US" sz="2800" dirty="0"/>
                  <a:t>noisy</a:t>
                </a:r>
                <a:endParaRPr lang="en-US" sz="2800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382" y="5586097"/>
                <a:ext cx="2090059" cy="5232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5642666" y="5586097"/>
                <a:ext cx="2984278" cy="523220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2800" dirty="0" smtClean="0"/>
                  <a:t>-average probing</a:t>
                </a:r>
                <a:endParaRPr lang="en-US" sz="2800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2666" y="5586097"/>
                <a:ext cx="2984278" cy="52322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Arrow 11"/>
          <p:cNvSpPr/>
          <p:nvPr/>
        </p:nvSpPr>
        <p:spPr>
          <a:xfrm rot="10800000">
            <a:off x="3116580" y="5721403"/>
            <a:ext cx="2209800" cy="3048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7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problem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546860"/>
                <a:ext cx="8202930" cy="480822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In </a:t>
                </a:r>
                <a:r>
                  <a:rPr lang="en-US" dirty="0"/>
                  <a:t>this model </a:t>
                </a:r>
                <a:r>
                  <a:rPr lang="en-US" dirty="0"/>
                  <a:t>when the adversary gets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⊥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she </a:t>
                </a:r>
                <a:r>
                  <a:rPr lang="en-US" dirty="0"/>
                  <a:t>still knows something about the leaking element</a:t>
                </a:r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b="1" u="sng" dirty="0" smtClean="0">
                    <a:solidFill>
                      <a:srgbClr val="0070C0"/>
                    </a:solidFill>
                  </a:rPr>
                  <a:t>Example</a:t>
                </a:r>
                <a:r>
                  <a:rPr lang="en-US" dirty="0"/>
                  <a:t>:</a:t>
                </a:r>
                <a:r>
                  <a:rPr lang="en-US" dirty="0" smtClean="0"/>
                  <a:t> suppose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  <a:cs typeface="Arial Rounded MT Bold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 Rounded MT Bold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Z</m:t>
                        </m:r>
                      </m:e>
                      <m:sub>
                        <m:r>
                          <a:rPr lang="en-US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dirty="0" smtClean="0"/>
                  <a:t> and: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𝝋</m:t>
                          </m:r>
                          <m:d>
                            <m:d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d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 ⊥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b="1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𝝋</m:t>
                          </m:r>
                          <m:d>
                            <m:d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 ⊥</m:t>
                          </m:r>
                        </m:e>
                      </m:d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b="1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Then for a uniformly random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dirty="0" smtClean="0"/>
                  <a:t>we have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endChr m:val="|"/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⊥)&gt;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| 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⊥) </m:t>
                      </m:r>
                    </m:oMath>
                  </m:oMathPara>
                </a14:m>
                <a:endParaRPr lang="en-US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546860"/>
                <a:ext cx="8202930" cy="4808220"/>
              </a:xfrm>
              <a:blipFill rotWithShape="0">
                <a:blip r:embed="rId2"/>
                <a:stretch>
                  <a:fillRect l="-1486" t="-2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823879549"/>
              </p:ext>
            </p:extLst>
          </p:nvPr>
        </p:nvGraphicFramePr>
        <p:xfrm>
          <a:off x="6477000" y="2484120"/>
          <a:ext cx="2156460" cy="1124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822391384"/>
              </p:ext>
            </p:extLst>
          </p:nvPr>
        </p:nvGraphicFramePr>
        <p:xfrm>
          <a:off x="6423660" y="3859213"/>
          <a:ext cx="2407920" cy="1154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7626807" y="4198303"/>
                <a:ext cx="4555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6807" y="4198303"/>
                <a:ext cx="455574" cy="46166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7497267" y="2605384"/>
                <a:ext cx="4555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⊥</m:t>
                      </m:r>
                    </m:oMath>
                  </m:oMathPara>
                </a14:m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7267" y="2605384"/>
                <a:ext cx="455574" cy="46166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553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second main contribution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615440"/>
                <a:ext cx="7886700" cy="482345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A technique for dealing with this problem.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b="1" dirty="0" smtClean="0">
                    <a:solidFill>
                      <a:srgbClr val="00B050"/>
                    </a:solidFill>
                  </a:rPr>
                  <a:t>First step</a:t>
                </a:r>
                <a:r>
                  <a:rPr lang="en-US" dirty="0" smtClean="0"/>
                  <a:t>: make the randomness in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dirty="0" smtClean="0"/>
                  <a:t> explicit, i.e., assume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dirty="0" smtClean="0"/>
                  <a:t> is a deterministic function of a type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French Script MT" panose="03020402040607040605" pitchFamily="66" charset="0"/>
                      </a:rPr>
                      <m:t>R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French Script MT" panose="03020402040607040605" pitchFamily="66" charset="0"/>
                      </a:rPr>
                      <m:t> </m:t>
                    </m:r>
                    <m:r>
                      <a:rPr lang="en-US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→ 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∪{⊥}</m:t>
                    </m:r>
                  </m:oMath>
                </a14:m>
                <a:endParaRPr lang="en-US" b="1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b="1" dirty="0" smtClean="0">
                  <a:latin typeface="French Script MT" panose="03020402040607040605" pitchFamily="66" charset="0"/>
                </a:endParaRPr>
              </a:p>
              <a:p>
                <a:pPr marL="0" indent="0">
                  <a:buNone/>
                </a:pPr>
                <a:r>
                  <a:rPr lang="en-US" b="1" u="sng" dirty="0" smtClean="0">
                    <a:solidFill>
                      <a:srgbClr val="0070C0"/>
                    </a:solidFill>
                  </a:rPr>
                  <a:t>Lemma</a:t>
                </a:r>
                <a:r>
                  <a:rPr lang="en-US" dirty="0" smtClean="0"/>
                  <a:t>. Suppose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dirty="0" smtClean="0"/>
                  <a:t> is an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r>
                  <a:rPr lang="en-US" dirty="0" smtClean="0"/>
                  <a:t>-average probing function. Then for uniform variables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</m:t>
                    </m:r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dirty="0" smtClean="0"/>
                  <a:t>and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←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1" dirty="0">
                        <a:solidFill>
                          <a:srgbClr val="FF0000"/>
                        </a:solidFill>
                        <a:latin typeface="French Script MT" panose="03020402040607040605" pitchFamily="66" charset="0"/>
                      </a:rPr>
                      <m:t>R</m:t>
                    </m:r>
                  </m:oMath>
                </a14:m>
                <a:r>
                  <a:rPr lang="en-US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dirty="0" smtClean="0"/>
                  <a:t>we have:</a:t>
                </a:r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𝝋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=⊥, 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𝝐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615440"/>
                <a:ext cx="7886700" cy="4823459"/>
              </a:xfrm>
              <a:blipFill rotWithShape="0">
                <a:blip r:embed="rId2"/>
                <a:stretch>
                  <a:fillRect l="-1546" t="-2149" r="-1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58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691255" y="24163"/>
                <a:ext cx="7886700" cy="1325563"/>
              </a:xfrm>
            </p:spPr>
            <p:txBody>
              <a:bodyPr>
                <a:noAutofit/>
              </a:bodyPr>
              <a:lstStyle/>
              <a:p>
                <a:r>
                  <a:rPr lang="en-US" sz="3600" dirty="0" smtClean="0"/>
                  <a:t>Suppose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endChr m:val="|"/>
                        <m:ctrlPr>
                          <a:rPr lang="en-US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𝝋</m:t>
                    </m:r>
                    <m:d>
                      <m:dPr>
                        <m:ctrlPr>
                          <a:rPr lang="en-US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</m:d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=⊥, 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𝑹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𝝐</m:t>
                    </m:r>
                  </m:oMath>
                </a14:m>
                <a:endParaRPr lang="en-US" sz="36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91255" y="24163"/>
                <a:ext cx="7886700" cy="1325563"/>
              </a:xfrm>
              <a:blipFill rotWithShape="0">
                <a:blip r:embed="rId2"/>
                <a:stretch>
                  <a:fillRect l="-23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342" y="1429385"/>
                <a:ext cx="8226098" cy="531431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Consider security of the additive encoding:</a:t>
                </a:r>
                <a:endParaRPr lang="en-US" sz="24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sz="2400" dirty="0"/>
                  <a:t> are random elements 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1" dirty="0" smtClean="0">
                        <a:solidFill>
                          <a:srgbClr val="FF0000"/>
                        </a:solidFill>
                        <a:latin typeface="Imprint MT Shadow" panose="04020605060303030202" pitchFamily="82" charset="0"/>
                      </a:rPr>
                      <m:t>F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such that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+⋯+</m:t>
                      </m:r>
                      <m:sSub>
                        <m:sSubPr>
                          <m:ctrlP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Using </a:t>
                </a:r>
                <a:r>
                  <a:rPr lang="en-US" sz="2400" b="1" dirty="0" err="1" smtClean="0">
                    <a:solidFill>
                      <a:srgbClr val="0070C0"/>
                    </a:solidFill>
                  </a:rPr>
                  <a:t>Chernoff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-</a:t>
                </a:r>
                <a:r>
                  <a:rPr lang="en-US" sz="2400" dirty="0" smtClean="0"/>
                  <a:t> and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Markov-type</a:t>
                </a:r>
                <a:r>
                  <a:rPr lang="en-US" sz="2400" dirty="0" smtClean="0"/>
                  <a:t> arguments we can show that:</a:t>
                </a:r>
              </a:p>
              <a:p>
                <a:pPr marL="0" indent="0">
                  <a:buNone/>
                </a:pPr>
                <a:r>
                  <a:rPr lang="en-US" sz="2400" b="1" dirty="0" smtClean="0"/>
                  <a:t>there exists a linear (in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𝒌</m:t>
                    </m:r>
                  </m:oMath>
                </a14:m>
                <a:r>
                  <a:rPr lang="en-US" sz="2400" b="1" dirty="0" smtClean="0"/>
                  <a:t>) number of positions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𝒊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b="1" dirty="0" smtClean="0"/>
                  <a:t>such that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endChr m:val="|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  <m:sub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view of adversary)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acc>
                      <m:accPr>
                        <m:chr m:val="̂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𝝐</m:t>
                        </m:r>
                      </m:e>
                    </m:acc>
                  </m:oMath>
                </a14:m>
                <a:r>
                  <a:rPr lang="en-US" sz="2400" b="1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Call these positions “</a:t>
                </a:r>
                <a:r>
                  <a:rPr lang="en-US" sz="2400" b="1" dirty="0" smtClean="0">
                    <a:solidFill>
                      <a:srgbClr val="00B050"/>
                    </a:solidFill>
                  </a:rPr>
                  <a:t>good</a:t>
                </a:r>
                <a:r>
                  <a:rPr lang="en-US" sz="2400" dirty="0" smtClean="0"/>
                  <a:t>”.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342" y="1429385"/>
                <a:ext cx="8226098" cy="5314315"/>
              </a:xfrm>
              <a:blipFill rotWithShape="0">
                <a:blip r:embed="rId3"/>
                <a:stretch>
                  <a:fillRect l="-1111" t="-1606" r="-1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/>
          <p:cNvGrpSpPr/>
          <p:nvPr/>
        </p:nvGrpSpPr>
        <p:grpSpPr>
          <a:xfrm>
            <a:off x="1860987" y="2960688"/>
            <a:ext cx="5074070" cy="970219"/>
            <a:chOff x="2592507" y="3444240"/>
            <a:chExt cx="5074070" cy="97021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Rectangle 3"/>
                <p:cNvSpPr/>
                <p:nvPr/>
              </p:nvSpPr>
              <p:spPr>
                <a:xfrm>
                  <a:off x="2645907" y="3444240"/>
                  <a:ext cx="508773" cy="511047"/>
                </a:xfrm>
                <a:prstGeom prst="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4" name="Rectangle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45907" y="3444240"/>
                  <a:ext cx="508773" cy="511047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Rectangle 4"/>
                <p:cNvSpPr/>
                <p:nvPr/>
              </p:nvSpPr>
              <p:spPr>
                <a:xfrm>
                  <a:off x="3279891" y="3444240"/>
                  <a:ext cx="508773" cy="511047"/>
                </a:xfrm>
                <a:prstGeom prst="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9891" y="3444240"/>
                  <a:ext cx="508773" cy="511047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Rectangle 5"/>
                <p:cNvSpPr/>
                <p:nvPr/>
              </p:nvSpPr>
              <p:spPr>
                <a:xfrm>
                  <a:off x="5181843" y="3444240"/>
                  <a:ext cx="508773" cy="511047"/>
                </a:xfrm>
                <a:prstGeom prst="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6" name="Rectangle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81843" y="3444240"/>
                  <a:ext cx="508773" cy="511047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Rectangle 6"/>
                <p:cNvSpPr/>
                <p:nvPr/>
              </p:nvSpPr>
              <p:spPr>
                <a:xfrm>
                  <a:off x="5815827" y="3444240"/>
                  <a:ext cx="508773" cy="511047"/>
                </a:xfrm>
                <a:prstGeom prst="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7" name="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5827" y="3444240"/>
                  <a:ext cx="508773" cy="511047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Rectangle 7"/>
                <p:cNvSpPr/>
                <p:nvPr/>
              </p:nvSpPr>
              <p:spPr>
                <a:xfrm>
                  <a:off x="3913875" y="3444240"/>
                  <a:ext cx="508773" cy="511047"/>
                </a:xfrm>
                <a:prstGeom prst="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8" name="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13875" y="3444240"/>
                  <a:ext cx="508773" cy="511047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Rectangle 8"/>
                <p:cNvSpPr/>
                <p:nvPr/>
              </p:nvSpPr>
              <p:spPr>
                <a:xfrm>
                  <a:off x="4547859" y="3444240"/>
                  <a:ext cx="508773" cy="511047"/>
                </a:xfrm>
                <a:prstGeom prst="rect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>
            <p:sp>
              <p:nvSpPr>
                <p:cNvPr id="9" name="Rectangle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47859" y="3444240"/>
                  <a:ext cx="508773" cy="51104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7" name="Picture 2" descr="devil icon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8015" y="3643488"/>
              <a:ext cx="838562" cy="77097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Lightning Bolt 22"/>
            <p:cNvSpPr>
              <a:spLocks noChangeArrowheads="1"/>
            </p:cNvSpPr>
            <p:nvPr/>
          </p:nvSpPr>
          <p:spPr bwMode="auto">
            <a:xfrm rot="20556084" flipH="1">
              <a:off x="2592507" y="3971564"/>
              <a:ext cx="456403" cy="318575"/>
            </a:xfrm>
            <a:prstGeom prst="lightningBolt">
              <a:avLst/>
            </a:prstGeom>
            <a:solidFill>
              <a:srgbClr val="FF5B5B"/>
            </a:solidFill>
            <a:ln w="9525" algn="ctr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algn="l" defTabSz="914400">
                <a:spcBef>
                  <a:spcPct val="0"/>
                </a:spcBef>
              </a:pPr>
              <a:endParaRPr lang="en-US" sz="18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4" name="Lightning Bolt 23"/>
            <p:cNvSpPr>
              <a:spLocks noChangeArrowheads="1"/>
            </p:cNvSpPr>
            <p:nvPr/>
          </p:nvSpPr>
          <p:spPr bwMode="auto">
            <a:xfrm rot="20556084" flipH="1">
              <a:off x="3867413" y="3971163"/>
              <a:ext cx="456403" cy="318575"/>
            </a:xfrm>
            <a:prstGeom prst="lightningBolt">
              <a:avLst/>
            </a:prstGeom>
            <a:solidFill>
              <a:srgbClr val="FF5B5B"/>
            </a:solidFill>
            <a:ln w="9525" algn="ctr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algn="l" defTabSz="914400">
                <a:spcBef>
                  <a:spcPct val="0"/>
                </a:spcBef>
              </a:pPr>
              <a:endParaRPr lang="en-US" sz="18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5" name="Lightning Bolt 24"/>
            <p:cNvSpPr>
              <a:spLocks noChangeArrowheads="1"/>
            </p:cNvSpPr>
            <p:nvPr/>
          </p:nvSpPr>
          <p:spPr bwMode="auto">
            <a:xfrm rot="20556084" flipH="1">
              <a:off x="4511131" y="3971162"/>
              <a:ext cx="456403" cy="318575"/>
            </a:xfrm>
            <a:prstGeom prst="lightningBolt">
              <a:avLst/>
            </a:prstGeom>
            <a:solidFill>
              <a:srgbClr val="FF5B5B"/>
            </a:solidFill>
            <a:ln w="9525" algn="ctr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algn="l" defTabSz="914400">
                <a:spcBef>
                  <a:spcPct val="0"/>
                </a:spcBef>
              </a:pPr>
              <a:endParaRPr lang="en-US" sz="18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6" name="Lightning Bolt 25"/>
            <p:cNvSpPr>
              <a:spLocks noChangeArrowheads="1"/>
            </p:cNvSpPr>
            <p:nvPr/>
          </p:nvSpPr>
          <p:spPr bwMode="auto">
            <a:xfrm rot="20556084" flipH="1">
              <a:off x="5167122" y="3971163"/>
              <a:ext cx="456403" cy="318575"/>
            </a:xfrm>
            <a:prstGeom prst="lightningBolt">
              <a:avLst/>
            </a:prstGeom>
            <a:solidFill>
              <a:srgbClr val="FF5B5B"/>
            </a:solidFill>
            <a:ln w="9525" algn="ctr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algn="l" defTabSz="914400">
                <a:spcBef>
                  <a:spcPct val="0"/>
                </a:spcBef>
              </a:pPr>
              <a:endParaRPr lang="en-US" sz="18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7" name="Lightning Bolt 26"/>
            <p:cNvSpPr>
              <a:spLocks noChangeArrowheads="1"/>
            </p:cNvSpPr>
            <p:nvPr/>
          </p:nvSpPr>
          <p:spPr bwMode="auto">
            <a:xfrm rot="20556084" flipH="1">
              <a:off x="3222776" y="3971563"/>
              <a:ext cx="456403" cy="318575"/>
            </a:xfrm>
            <a:prstGeom prst="lightningBolt">
              <a:avLst/>
            </a:prstGeom>
            <a:solidFill>
              <a:srgbClr val="FF5B5B"/>
            </a:solidFill>
            <a:ln w="9525" algn="ctr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algn="l" defTabSz="914400">
                <a:spcBef>
                  <a:spcPct val="0"/>
                </a:spcBef>
              </a:pPr>
              <a:endParaRPr lang="en-US" sz="18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28" name="Lightning Bolt 27"/>
            <p:cNvSpPr>
              <a:spLocks noChangeArrowheads="1"/>
            </p:cNvSpPr>
            <p:nvPr/>
          </p:nvSpPr>
          <p:spPr bwMode="auto">
            <a:xfrm rot="20556084" flipH="1">
              <a:off x="5752473" y="3971163"/>
              <a:ext cx="456403" cy="318575"/>
            </a:xfrm>
            <a:prstGeom prst="lightningBolt">
              <a:avLst/>
            </a:prstGeom>
            <a:solidFill>
              <a:srgbClr val="FF5B5B"/>
            </a:solidFill>
            <a:ln w="9525" algn="ctr">
              <a:noFill/>
              <a:round/>
              <a:headEnd/>
              <a:tailEnd/>
            </a:ln>
          </p:spPr>
          <p:txBody>
            <a:bodyPr lIns="91430" tIns="45715" rIns="91430" bIns="45715"/>
            <a:lstStyle/>
            <a:p>
              <a:pPr algn="l" defTabSz="914400">
                <a:spcBef>
                  <a:spcPct val="0"/>
                </a:spcBef>
              </a:pPr>
              <a:endParaRPr lang="en-US" sz="180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6935057" y="5882640"/>
                <a:ext cx="999908" cy="510778"/>
              </a:xfrm>
              <a:prstGeom prst="wedgeRoundRectCallout">
                <a:avLst>
                  <a:gd name="adj1" fmla="val -36811"/>
                  <a:gd name="adj2" fmla="val -90414"/>
                  <a:gd name="adj3" fmla="val 16667"/>
                </a:avLst>
              </a:prstGeom>
              <a:ln w="28575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</m:acc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𝝐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5057" y="5882640"/>
                <a:ext cx="999908" cy="510778"/>
              </a:xfrm>
              <a:prstGeom prst="wedgeRoundRectCallout">
                <a:avLst>
                  <a:gd name="adj1" fmla="val -36811"/>
                  <a:gd name="adj2" fmla="val -90414"/>
                  <a:gd name="adj3" fmla="val 16667"/>
                </a:avLst>
              </a:prstGeom>
              <a:blipFill rotWithShape="0">
                <a:blip r:embed="rId11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756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49959"/>
          </a:xfrm>
        </p:spPr>
        <p:txBody>
          <a:bodyPr/>
          <a:lstStyle/>
          <a:p>
            <a:r>
              <a:rPr lang="en-US" dirty="0" smtClean="0"/>
              <a:t>Why is it useful?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84487"/>
            <a:ext cx="7886700" cy="7270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Suppose the “good” positions are at the beginning.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908547" y="2723427"/>
                <a:ext cx="869961" cy="397386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547" y="2723427"/>
                <a:ext cx="869961" cy="397386"/>
              </a:xfrm>
              <a:prstGeom prst="rect">
                <a:avLst/>
              </a:prstGeom>
              <a:blipFill rotWithShape="0">
                <a:blip r:embed="rId2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3432291" y="2723427"/>
                <a:ext cx="869961" cy="397386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291" y="2723427"/>
                <a:ext cx="869961" cy="397386"/>
              </a:xfrm>
              <a:prstGeom prst="rect">
                <a:avLst/>
              </a:prstGeom>
              <a:blipFill rotWithShape="0">
                <a:blip r:embed="rId3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4432035" y="2723427"/>
                <a:ext cx="869961" cy="397386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035" y="2723427"/>
                <a:ext cx="869961" cy="397386"/>
              </a:xfrm>
              <a:prstGeom prst="rect">
                <a:avLst/>
              </a:prstGeom>
              <a:blipFill rotWithShape="0">
                <a:blip r:embed="rId4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6803379" y="2723427"/>
                <a:ext cx="869961" cy="397386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b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379" y="2723427"/>
                <a:ext cx="869961" cy="39738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300611" y="2752663"/>
                <a:ext cx="4229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. .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611" y="2752663"/>
                <a:ext cx="422936" cy="33855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841219" y="2782259"/>
                <a:ext cx="42293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. .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1219" y="2782259"/>
                <a:ext cx="422936" cy="33855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Brace 11"/>
          <p:cNvSpPr/>
          <p:nvPr/>
        </p:nvSpPr>
        <p:spPr>
          <a:xfrm rot="5400000">
            <a:off x="2452298" y="804071"/>
            <a:ext cx="306201" cy="3393704"/>
          </a:xfrm>
          <a:prstGeom prst="leftBrace">
            <a:avLst>
              <a:gd name="adj1" fmla="val 27610"/>
              <a:gd name="adj2" fmla="val 50000"/>
            </a:avLst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410410" y="1878309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𝒌</m:t>
                      </m:r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0410" y="1878309"/>
                <a:ext cx="397866" cy="40011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18111" y="3528411"/>
                <a:ext cx="355421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view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of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</m:t>
                      </m:r>
                      <m:acc>
                        <m:accPr>
                          <m:chr m:val="̂"/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</m:acc>
                    </m:oMath>
                  </m:oMathPara>
                </a14:m>
                <a:endParaRPr lang="en-US" sz="21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111" y="3528411"/>
                <a:ext cx="3554212" cy="415498"/>
              </a:xfrm>
              <a:prstGeom prst="rect">
                <a:avLst/>
              </a:prstGeom>
              <a:blipFill rotWithShape="0">
                <a:blip r:embed="rId9"/>
                <a:stretch>
                  <a:fillRect t="-2941" b="-19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9050" y="4691206"/>
                <a:ext cx="365327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sub>
                          </m:sSub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view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of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</m:t>
                      </m:r>
                      <m:acc>
                        <m:accPr>
                          <m:chr m:val="̂"/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</m:acc>
                    </m:oMath>
                  </m:oMathPara>
                </a14:m>
                <a:endParaRPr lang="en-US" sz="21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" y="4691206"/>
                <a:ext cx="3653271" cy="415498"/>
              </a:xfrm>
              <a:prstGeom prst="rect">
                <a:avLst/>
              </a:prstGeom>
              <a:blipFill rotWithShape="0">
                <a:blip r:embed="rId10"/>
                <a:stretch>
                  <a:fillRect t="-2941" b="-19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 rot="5400000">
                <a:off x="1716178" y="4132893"/>
                <a:ext cx="497252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. .</m:t>
                      </m:r>
                    </m:oMath>
                  </m:oMathPara>
                </a14:m>
                <a:endParaRPr lang="en-US" sz="21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1716178" y="4132893"/>
                <a:ext cx="497252" cy="415498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435438" y="3414812"/>
            <a:ext cx="420282" cy="1851660"/>
            <a:chOff x="3653271" y="4087231"/>
            <a:chExt cx="869960" cy="1851660"/>
          </a:xfrm>
        </p:grpSpPr>
        <p:sp>
          <p:nvSpPr>
            <p:cNvPr id="17" name="Right Brace 16"/>
            <p:cNvSpPr/>
            <p:nvPr/>
          </p:nvSpPr>
          <p:spPr>
            <a:xfrm>
              <a:off x="3653271" y="4087231"/>
              <a:ext cx="571502" cy="1851660"/>
            </a:xfrm>
            <a:prstGeom prst="rightBrace">
              <a:avLst>
                <a:gd name="adj1" fmla="val 28333"/>
                <a:gd name="adj2" fmla="val 50000"/>
              </a:avLst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rgbClr val="FF0000"/>
                </a:solidFill>
              </a:endParaRPr>
            </a:p>
          </p:txBody>
        </p:sp>
        <p:cxnSp>
          <p:nvCxnSpPr>
            <p:cNvPr id="19" name="Straight Arrow Connector 18"/>
            <p:cNvCxnSpPr>
              <a:stCxn id="17" idx="1"/>
            </p:cNvCxnSpPr>
            <p:nvPr/>
          </p:nvCxnSpPr>
          <p:spPr>
            <a:xfrm>
              <a:off x="4224773" y="5013061"/>
              <a:ext cx="29845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615528" y="4137666"/>
                <a:ext cx="5297254" cy="4276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+⋯+</m:t>
                          </m:r>
                          <m:sSub>
                            <m:sSubPr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view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of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)≤(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𝝐</m:t>
                              </m:r>
                            </m:e>
                          </m:acc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p>
                      </m:sSup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sz="21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5528" y="4137666"/>
                <a:ext cx="5297254" cy="427681"/>
              </a:xfrm>
              <a:prstGeom prst="rect">
                <a:avLst/>
              </a:prstGeom>
              <a:blipFill rotWithShape="0">
                <a:blip r:embed="rId12"/>
                <a:stretch>
                  <a:fillRect b="-1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/>
          <p:cNvGrpSpPr/>
          <p:nvPr/>
        </p:nvGrpSpPr>
        <p:grpSpPr>
          <a:xfrm rot="5400000">
            <a:off x="6067483" y="2575039"/>
            <a:ext cx="483176" cy="4412556"/>
            <a:chOff x="3653271" y="4087231"/>
            <a:chExt cx="532205" cy="1850809"/>
          </a:xfrm>
        </p:grpSpPr>
        <p:sp>
          <p:nvSpPr>
            <p:cNvPr id="27" name="Right Brace 26"/>
            <p:cNvSpPr/>
            <p:nvPr/>
          </p:nvSpPr>
          <p:spPr>
            <a:xfrm>
              <a:off x="3653271" y="4087231"/>
              <a:ext cx="338380" cy="1850809"/>
            </a:xfrm>
            <a:prstGeom prst="rightBrace">
              <a:avLst>
                <a:gd name="adj1" fmla="val 28333"/>
                <a:gd name="adj2" fmla="val 50000"/>
              </a:avLst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100" b="1">
                <a:solidFill>
                  <a:srgbClr val="FF0000"/>
                </a:solidFill>
              </a:endParaRPr>
            </a:p>
          </p:txBody>
        </p:sp>
        <p:cxnSp>
          <p:nvCxnSpPr>
            <p:cNvPr id="28" name="Straight Arrow Connector 27"/>
            <p:cNvCxnSpPr>
              <a:stCxn id="27" idx="1"/>
            </p:cNvCxnSpPr>
            <p:nvPr/>
          </p:nvCxnSpPr>
          <p:spPr>
            <a:xfrm rot="16200000">
              <a:off x="4087412" y="4914572"/>
              <a:ext cx="2304" cy="19382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544365" y="5043768"/>
                <a:ext cx="5368417" cy="4276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+⋯+</m:t>
                          </m:r>
                          <m:sSub>
                            <m:sSubPr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view</m:t>
                      </m:r>
                      <m:r>
                        <m:rPr>
                          <m:nor/>
                        </m:rPr>
                        <a:rPr lang="en-US" sz="2100" b="1" i="0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of</m:t>
                      </m:r>
                      <m:r>
                        <m:rPr>
                          <m:nor/>
                        </m:rPr>
                        <a:rPr lang="en-US" sz="2100" b="1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1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𝝐</m:t>
                              </m:r>
                            </m:e>
                          </m:acc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1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p>
                      </m:sSup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sz="21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sz="21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365" y="5043768"/>
                <a:ext cx="5368417" cy="427681"/>
              </a:xfrm>
              <a:prstGeom prst="rect">
                <a:avLst/>
              </a:prstGeom>
              <a:blipFill rotWithShape="0">
                <a:blip r:embed="rId13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3575085" y="3601202"/>
            <a:ext cx="52770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 smtClean="0">
                <a:solidFill>
                  <a:srgbClr val="7030A0"/>
                </a:solidFill>
              </a:rPr>
              <a:t>(*)</a:t>
            </a:r>
            <a:endParaRPr lang="en-US" sz="2100" b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6469918" y="5949871"/>
                <a:ext cx="2360198" cy="557525"/>
              </a:xfrm>
              <a:prstGeom prst="wedgeRectCallout">
                <a:avLst>
                  <a:gd name="adj1" fmla="val 18283"/>
                  <a:gd name="adj2" fmla="val -120330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sz="2100" dirty="0" smtClean="0"/>
                  <a:t>negligible for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1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𝝐</m:t>
                        </m:r>
                      </m:e>
                    </m:acc>
                    <m:r>
                      <a:rPr lang="en-US" sz="21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en-US" sz="21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1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1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1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918" y="5949871"/>
                <a:ext cx="2360198" cy="557525"/>
              </a:xfrm>
              <a:prstGeom prst="wedgeRectCallout">
                <a:avLst>
                  <a:gd name="adj1" fmla="val 18283"/>
                  <a:gd name="adj2" fmla="val -120330"/>
                </a:avLst>
              </a:prstGeom>
              <a:blipFill rotWithShape="0">
                <a:blip r:embed="rId14"/>
                <a:stretch>
                  <a:fillRect l="-3085" b="-4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176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/>
      <p:bldP spid="15" grpId="0"/>
      <p:bldP spid="16" grpId="0"/>
      <p:bldP spid="20" grpId="0"/>
      <p:bldP spid="29" grpId="0"/>
      <p:bldP spid="32" grpId="0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prove </a:t>
            </a:r>
            <a:r>
              <a:rPr lang="en-US" b="1" dirty="0" smtClean="0">
                <a:solidFill>
                  <a:srgbClr val="7030A0"/>
                </a:solidFill>
              </a:rPr>
              <a:t>(*)</a:t>
            </a:r>
            <a:r>
              <a:rPr lang="en-US" dirty="0" smtClean="0"/>
              <a:t>?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en-US" b="1" u="sng" dirty="0" smtClean="0">
                    <a:solidFill>
                      <a:srgbClr val="0070C0"/>
                    </a:solidFill>
                  </a:rPr>
                  <a:t>Lemma [Maurer</a:t>
                </a:r>
                <a:r>
                  <a:rPr lang="en-US" b="1" u="sng" dirty="0">
                    <a:solidFill>
                      <a:srgbClr val="0070C0"/>
                    </a:solidFill>
                  </a:rPr>
                  <a:t>, </a:t>
                </a:r>
                <a:r>
                  <a:rPr lang="en-US" b="1" u="sng" dirty="0" smtClean="0">
                    <a:solidFill>
                      <a:srgbClr val="0070C0"/>
                    </a:solidFill>
                  </a:rPr>
                  <a:t>Pietrzak</a:t>
                </a:r>
                <a:r>
                  <a:rPr lang="en-US" b="1" u="sng" dirty="0">
                    <a:solidFill>
                      <a:srgbClr val="0070C0"/>
                    </a:solidFill>
                  </a:rPr>
                  <a:t>, and </a:t>
                </a:r>
                <a:r>
                  <a:rPr lang="en-US" b="1" u="sng" dirty="0" smtClean="0">
                    <a:solidFill>
                      <a:srgbClr val="0070C0"/>
                    </a:solidFill>
                  </a:rPr>
                  <a:t>Renner, CRYPTO 2007]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For every two independent random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over a finite group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smtClean="0">
                            <a:solidFill>
                              <a:srgbClr val="FF0000"/>
                            </a:solidFill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b="1" dirty="0">
                            <a:solidFill>
                              <a:srgbClr val="FF0000"/>
                            </a:solidFill>
                            <a:latin typeface="Imprint MT Shadow" panose="04020605060303030202" pitchFamily="82" charset="0"/>
                          </a:rPr>
                          <m:t>F</m:t>
                        </m:r>
                        <m:r>
                          <a:rPr lang="en-US" b="1" smtClean="0">
                            <a:solidFill>
                              <a:srgbClr val="FF0000"/>
                            </a:solidFill>
                          </a:rPr>
                          <m:t>,+</m:t>
                        </m:r>
                      </m:e>
                    </m:d>
                    <m:r>
                      <a:rPr lang="en-US" smtClean="0"/>
                      <m:t> </m:t>
                    </m:r>
                  </m:oMath>
                </a14:m>
                <a:r>
                  <a:rPr lang="en-US" dirty="0" smtClean="0"/>
                  <a:t>such that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acc>
                        <m:accPr>
                          <m:chr m:val="̂"/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</m:acc>
                    </m:oMath>
                  </m:oMathPara>
                </a14:m>
                <a:endParaRPr lang="en-US" b="1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en-US" dirty="0" smtClean="0"/>
                  <a:t>we have that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e>
                    </m:d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𝝐</m:t>
                            </m:r>
                          </m:e>
                        </m:acc>
                      </m:e>
                      <m:sup>
                        <m:r>
                          <a:rPr lang="en-US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b="1" dirty="0" smtClean="0"/>
              </a:p>
              <a:p>
                <a:pPr marL="0" indent="0" algn="ctr">
                  <a:buNone/>
                </a:pPr>
                <a:endParaRPr lang="en-US" b="1" dirty="0" smtClean="0"/>
              </a:p>
              <a:p>
                <a:pPr marL="0" indent="0">
                  <a:buNone/>
                </a:pPr>
                <a:r>
                  <a:rPr lang="en-US" dirty="0" smtClean="0"/>
                  <a:t>Applying this lemma inductively we get: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)≤(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̂"/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𝝐</m:t>
                              </m:r>
                            </m:e>
                          </m:acc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This also holds for the </a:t>
                </a:r>
                <a:r>
                  <a:rPr lang="en-US" b="1" u="sng" dirty="0" smtClean="0"/>
                  <a:t>conditional</a:t>
                </a:r>
                <a:r>
                  <a:rPr lang="en-US" dirty="0" smtClean="0"/>
                  <a:t> statistical distance.</a:t>
                </a: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159" t="-2801" b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654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Therefore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183239"/>
            <a:ext cx="7886700" cy="1993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and </a:t>
            </a:r>
            <a:r>
              <a:rPr lang="en-US" b="1" dirty="0" smtClean="0">
                <a:solidFill>
                  <a:srgbClr val="7030A0"/>
                </a:solidFill>
              </a:rPr>
              <a:t>(*)</a:t>
            </a:r>
            <a:r>
              <a:rPr lang="en-US" dirty="0" smtClean="0"/>
              <a:t> is proven.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-129539" y="2011134"/>
                <a:ext cx="35542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i="0" dirty="0" smtClean="0">
                          <a:solidFill>
                            <a:srgbClr val="FF0000"/>
                          </a:solidFill>
                        </a:rPr>
                        <m:t>view</m:t>
                      </m:r>
                      <m:r>
                        <m:rPr>
                          <m:nor/>
                        </m:rPr>
                        <a:rPr lang="en-US" sz="2400" b="1" i="0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m:t>of</m:t>
                      </m:r>
                      <m:r>
                        <m:rPr>
                          <m:nor/>
                        </m:rP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</m:t>
                      </m:r>
                      <m:acc>
                        <m:accPr>
                          <m:chr m:val="̂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</m:acc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9539" y="2011134"/>
                <a:ext cx="3554212" cy="461665"/>
              </a:xfrm>
              <a:prstGeom prst="rect">
                <a:avLst/>
              </a:prstGeom>
              <a:blipFill rotWithShape="0">
                <a:blip r:embed="rId2"/>
                <a:stretch>
                  <a:fillRect t="-2632" r="-2916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-228600" y="3173929"/>
                <a:ext cx="36532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d>
                        <m:dPr>
                          <m:endChr m:val="|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𝒔</m:t>
                              </m:r>
                            </m:e>
                            <m:sub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sub>
                          </m:sSub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i="0" dirty="0" smtClean="0">
                          <a:solidFill>
                            <a:srgbClr val="FF0000"/>
                          </a:solidFill>
                        </a:rPr>
                        <m:t>view</m:t>
                      </m:r>
                      <m:r>
                        <m:rPr>
                          <m:nor/>
                        </m:rPr>
                        <a:rPr lang="en-US" sz="2400" b="1" i="0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m:t>of</m:t>
                      </m:r>
                      <m:r>
                        <m:rPr>
                          <m:nor/>
                        </m:rP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m:t> 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)≤</m:t>
                      </m:r>
                      <m:acc>
                        <m:accPr>
                          <m:chr m:val="̂"/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</m:acc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28600" y="3173929"/>
                <a:ext cx="3653271" cy="461665"/>
              </a:xfrm>
              <a:prstGeom prst="rect">
                <a:avLst/>
              </a:prstGeom>
              <a:blipFill rotWithShape="0">
                <a:blip r:embed="rId3"/>
                <a:stretch>
                  <a:fillRect t="-2667" r="-1500" b="-2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 rot="5400000">
                <a:off x="1446086" y="2592533"/>
                <a:ext cx="5421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 . .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1446086" y="2592533"/>
                <a:ext cx="542135" cy="46166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3232627" y="1897535"/>
            <a:ext cx="384087" cy="1851660"/>
            <a:chOff x="3653271" y="4087231"/>
            <a:chExt cx="869960" cy="1851660"/>
          </a:xfrm>
        </p:grpSpPr>
        <p:sp>
          <p:nvSpPr>
            <p:cNvPr id="20" name="Right Brace 19"/>
            <p:cNvSpPr/>
            <p:nvPr/>
          </p:nvSpPr>
          <p:spPr>
            <a:xfrm>
              <a:off x="3653271" y="4087231"/>
              <a:ext cx="571502" cy="1851660"/>
            </a:xfrm>
            <a:prstGeom prst="rightBrace">
              <a:avLst>
                <a:gd name="adj1" fmla="val 28333"/>
                <a:gd name="adj2" fmla="val 50000"/>
              </a:avLst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 b="1">
                <a:solidFill>
                  <a:srgbClr val="FF000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20" idx="1"/>
            </p:cNvCxnSpPr>
            <p:nvPr/>
          </p:nvCxnSpPr>
          <p:spPr>
            <a:xfrm>
              <a:off x="4224773" y="5013061"/>
              <a:ext cx="29845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762894" y="2588485"/>
                <a:ext cx="5381106" cy="475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endChr m:val="|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+⋯+</m:t>
                        </m:r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1" i="0" dirty="0" smtClean="0">
                        <a:solidFill>
                          <a:srgbClr val="FF0000"/>
                        </a:solidFill>
                      </a:rPr>
                      <m:t>view</m:t>
                    </m:r>
                    <m:r>
                      <m:rPr>
                        <m:nor/>
                      </m:rPr>
                      <a:rPr lang="en-US" sz="2400" b="1" i="0" dirty="0" smtClean="0">
                        <a:solidFill>
                          <a:srgbClr val="FF0000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sz="2400" b="1" dirty="0" smtClean="0">
                        <a:solidFill>
                          <a:srgbClr val="FF0000"/>
                        </a:solidFill>
                      </a:rPr>
                      <m:t>of</m:t>
                    </m:r>
                    <m:r>
                      <m:rPr>
                        <m:nor/>
                      </m:rPr>
                      <a:rPr lang="en-US" sz="2400" b="1" dirty="0" smtClean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)≤(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𝝐</m:t>
                            </m:r>
                          </m:e>
                        </m:acc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p>
                    </m:sSup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</a:rPr>
                  <a:t>/2</a:t>
                </a: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2894" y="2588485"/>
                <a:ext cx="5381106" cy="475579"/>
              </a:xfrm>
              <a:prstGeom prst="rect">
                <a:avLst/>
              </a:prstGeom>
              <a:blipFill rotWithShape="0">
                <a:blip r:embed="rId5"/>
                <a:stretch>
                  <a:fillRect t="-7692" r="-680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565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  <p:bldP spid="17" grpId="0"/>
      <p:bldP spid="18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a result we get: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first proof of </a:t>
            </a:r>
            <a:r>
              <a:rPr lang="en-US" b="1" dirty="0" smtClean="0">
                <a:solidFill>
                  <a:srgbClr val="0070C0"/>
                </a:solidFill>
              </a:rPr>
              <a:t>additive encoding security </a:t>
            </a:r>
            <a:r>
              <a:rPr lang="en-US" dirty="0" smtClean="0"/>
              <a:t>in the noisy leakage model that is secure for </a:t>
            </a:r>
            <a:r>
              <a:rPr lang="en-US" b="1" dirty="0" smtClean="0">
                <a:solidFill>
                  <a:srgbClr val="00B050"/>
                </a:solidFill>
              </a:rPr>
              <a:t>noise independent of the field size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With similar techniques we also get a </a:t>
            </a:r>
            <a:r>
              <a:rPr lang="en-US" b="1" dirty="0" smtClean="0">
                <a:solidFill>
                  <a:srgbClr val="0070C0"/>
                </a:solidFill>
              </a:rPr>
              <a:t>compiler for any functionality</a:t>
            </a:r>
            <a:r>
              <a:rPr lang="en-US" dirty="0" smtClean="0"/>
              <a:t> that is secure </a:t>
            </a:r>
            <a:r>
              <a:rPr lang="en-US" dirty="0"/>
              <a:t>for </a:t>
            </a:r>
            <a:r>
              <a:rPr lang="en-US" b="1" dirty="0">
                <a:solidFill>
                  <a:srgbClr val="00B050"/>
                </a:solidFill>
              </a:rPr>
              <a:t>noise independent of the </a:t>
            </a:r>
            <a:r>
              <a:rPr lang="en-US" b="1">
                <a:solidFill>
                  <a:srgbClr val="00B050"/>
                </a:solidFill>
              </a:rPr>
              <a:t>field </a:t>
            </a:r>
            <a:r>
              <a:rPr lang="en-US" b="1" smtClean="0">
                <a:solidFill>
                  <a:srgbClr val="00B050"/>
                </a:solidFill>
              </a:rPr>
              <a:t>size</a:t>
            </a:r>
            <a:r>
              <a:rPr lang="en-US" smtClean="0"/>
              <a:t> </a:t>
            </a:r>
            <a:r>
              <a:rPr lang="en-US" dirty="0" smtClean="0"/>
              <a:t>(assuming a leak-free component).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4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150" y="116647"/>
            <a:ext cx="7886700" cy="1325563"/>
          </a:xfrm>
        </p:spPr>
        <p:txBody>
          <a:bodyPr/>
          <a:lstStyle/>
          <a:p>
            <a:r>
              <a:rPr lang="en-US" dirty="0" smtClean="0"/>
              <a:t>Cryptographic Implementations</a:t>
            </a:r>
            <a:endParaRPr lang="en-US" dirty="0"/>
          </a:p>
        </p:txBody>
      </p:sp>
      <p:pic>
        <p:nvPicPr>
          <p:cNvPr id="2050" name="Picture 2" descr="http://static.wixstatic.com/media/996704_49ab193947ac49019975a030d3f5aa28.png_srz_p_196_146_75_22_0.50_1.20_0.00_png_sr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1368435"/>
            <a:ext cx="5463540" cy="31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MCj043485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3852" y="2006319"/>
            <a:ext cx="1600200" cy="1600200"/>
          </a:xfrm>
          <a:prstGeom prst="rect">
            <a:avLst/>
          </a:prstGeom>
          <a:noFill/>
        </p:spPr>
      </p:pic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316754" y="1818014"/>
            <a:ext cx="4361926" cy="2488174"/>
          </a:xfrm>
          <a:prstGeom prst="wedgeRectCallout">
            <a:avLst>
              <a:gd name="adj1" fmla="val 100230"/>
              <a:gd name="adj2" fmla="val -3866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/>
            <a:r>
              <a:rPr lang="pl-PL" sz="2400" b="1" u="sng" dirty="0" err="1">
                <a:solidFill>
                  <a:srgbClr val="800000"/>
                </a:solidFill>
              </a:rPr>
              <a:t>very</a:t>
            </a:r>
            <a:r>
              <a:rPr lang="pl-PL" sz="2400" b="1" u="sng" dirty="0">
                <a:solidFill>
                  <a:srgbClr val="800000"/>
                </a:solidFill>
              </a:rPr>
              <a:t> </a:t>
            </a:r>
            <a:r>
              <a:rPr lang="pl-PL" sz="2400" b="1" u="sng" dirty="0" err="1" smtClean="0">
                <a:solidFill>
                  <a:srgbClr val="800000"/>
                </a:solidFill>
              </a:rPr>
              <a:t>secure</a:t>
            </a:r>
            <a:r>
              <a:rPr lang="en-US" sz="2400" b="1" u="sng" dirty="0" smtClean="0">
                <a:solidFill>
                  <a:srgbClr val="800000"/>
                </a:solidFill>
              </a:rPr>
              <a:t/>
            </a:r>
            <a:br>
              <a:rPr lang="en-US" sz="2400" b="1" u="sng" dirty="0" smtClean="0">
                <a:solidFill>
                  <a:srgbClr val="800000"/>
                </a:solidFill>
              </a:rPr>
            </a:b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cs typeface="Arial" panose="020B0604020202020204" pitchFamily="34" charset="0"/>
              </a:rPr>
              <a:t>well-defined mathematical object</a:t>
            </a:r>
            <a:br>
              <a:rPr lang="en-US" sz="2100" dirty="0" smtClean="0">
                <a:cs typeface="Arial" panose="020B0604020202020204" pitchFamily="34" charset="0"/>
              </a:rPr>
            </a:br>
            <a:endParaRPr lang="en-US" sz="2100" dirty="0" smtClean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 smtClean="0">
                <a:cs typeface="Arial" panose="020B0604020202020204" pitchFamily="34" charset="0"/>
              </a:rPr>
              <a:t>often proof-driven security analysis</a:t>
            </a:r>
            <a:endParaRPr lang="de-DE" sz="2100" dirty="0" smtClean="0">
              <a:cs typeface="Arial" panose="020B0604020202020204" pitchFamily="34" charset="0"/>
            </a:endParaRPr>
          </a:p>
          <a:p>
            <a:pPr marL="342900" indent="-342900"/>
            <a:endParaRPr lang="de-DE" sz="2100" dirty="0" smtClean="0">
              <a:cs typeface="Arial" panose="020B0604020202020204" pitchFamily="34" charset="0"/>
            </a:endParaRPr>
          </a:p>
          <a:p>
            <a:pPr marL="342900" indent="-342900"/>
            <a:endParaRPr lang="en-US" sz="2100" dirty="0"/>
          </a:p>
          <a:p>
            <a:pPr marL="342900" indent="-342900"/>
            <a:endParaRPr lang="en-US" sz="2100" dirty="0"/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 rot="16200000">
            <a:off x="6649524" y="2604472"/>
            <a:ext cx="498233" cy="3754116"/>
          </a:xfrm>
          <a:prstGeom prst="leftBrace">
            <a:avLst>
              <a:gd name="adj1" fmla="val 68333"/>
              <a:gd name="adj2" fmla="val 5025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it-IT">
              <a:latin typeface="Arial" charset="0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263900" y="4730646"/>
            <a:ext cx="5791200" cy="1962253"/>
          </a:xfrm>
          <a:prstGeom prst="wedgeRectCallout">
            <a:avLst>
              <a:gd name="adj1" fmla="val 24954"/>
              <a:gd name="adj2" fmla="val 50298"/>
            </a:avLst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t" anchorCtr="0"/>
          <a:lstStyle/>
          <a:p>
            <a:pPr algn="ctr"/>
            <a:r>
              <a:rPr lang="en-US" sz="2400" b="1" u="sng" dirty="0" smtClean="0">
                <a:solidFill>
                  <a:srgbClr val="800000"/>
                </a:solidFill>
                <a:cs typeface="Arial" pitchFamily="34" charset="0"/>
              </a:rPr>
              <a:t>much</a:t>
            </a:r>
            <a:r>
              <a:rPr lang="en-US" sz="2400" b="1" u="sng" dirty="0" smtClean="0">
                <a:solidFill>
                  <a:srgbClr val="800000"/>
                </a:solidFill>
              </a:rPr>
              <a:t> less secure</a:t>
            </a:r>
            <a:r>
              <a:rPr lang="en-US" sz="2400" b="1" u="sng" dirty="0" smtClean="0">
                <a:solidFill>
                  <a:srgbClr val="800000"/>
                </a:solidFill>
              </a:rPr>
              <a:t>!</a:t>
            </a:r>
          </a:p>
          <a:p>
            <a:pPr algn="ctr"/>
            <a:r>
              <a:rPr lang="en-US" sz="2000" dirty="0" smtClean="0">
                <a:cs typeface="Arial" panose="020B0604020202020204" pitchFamily="34" charset="0"/>
              </a:rPr>
              <a:t>side-channel leakage devastating for security</a:t>
            </a:r>
            <a:endParaRPr lang="en-US" sz="2000" b="1" u="sng" dirty="0" smtClean="0">
              <a:solidFill>
                <a:srgbClr val="800000"/>
              </a:solidFill>
            </a:endParaRPr>
          </a:p>
          <a:p>
            <a:pPr algn="ctr"/>
            <a:endParaRPr lang="en-US" sz="1400" b="1" dirty="0" smtClean="0">
              <a:solidFill>
                <a:srgbClr val="800000"/>
              </a:solidFill>
            </a:endParaRPr>
          </a:p>
          <a:p>
            <a:pPr algn="ctr"/>
            <a:endParaRPr 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2089" y="5456272"/>
            <a:ext cx="763145" cy="1014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7" descr="scop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803" y="5642265"/>
            <a:ext cx="1352098" cy="990600"/>
          </a:xfrm>
          <a:prstGeom prst="rect">
            <a:avLst/>
          </a:prstGeom>
          <a:noFill/>
        </p:spPr>
      </p:pic>
      <p:pic>
        <p:nvPicPr>
          <p:cNvPr id="13" name="Picture 16" descr="microphone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278356">
            <a:off x="7204369" y="5852515"/>
            <a:ext cx="818324" cy="3542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313242" y="3553857"/>
            <a:ext cx="87241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crypto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2298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animBg="1"/>
      <p:bldP spid="10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790" y="2704466"/>
            <a:ext cx="7886700" cy="1325563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4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895" y="189454"/>
            <a:ext cx="7886700" cy="1325563"/>
          </a:xfrm>
        </p:spPr>
        <p:txBody>
          <a:bodyPr/>
          <a:lstStyle/>
          <a:p>
            <a:r>
              <a:rPr lang="en-US" dirty="0" smtClean="0"/>
              <a:t>Leakage-resilient cryptography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895" y="4824729"/>
            <a:ext cx="7886700" cy="1065531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Goal</a:t>
            </a:r>
            <a:r>
              <a:rPr lang="en-US" dirty="0"/>
              <a:t>: </a:t>
            </a:r>
            <a:r>
              <a:rPr lang="en-US" dirty="0" smtClean="0"/>
              <a:t>extend the proof-driven </a:t>
            </a:r>
            <a:r>
              <a:rPr lang="en-US" dirty="0"/>
              <a:t>security analysis for </a:t>
            </a:r>
            <a:r>
              <a:rPr lang="en-US" dirty="0" smtClean="0"/>
              <a:t>implementations that leak information.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http://static.wixstatic.com/media/996704_49ab193947ac49019975a030d3f5aa28.png_srz_p_196_146_75_22_0.50_1.20_0.00_png_srz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 t="6357" r="11860" b="2035"/>
          <a:stretch/>
        </p:blipFill>
        <p:spPr bwMode="auto">
          <a:xfrm>
            <a:off x="4006849" y="2236471"/>
            <a:ext cx="2667001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clker.com/cliparts/y/y/x/s/0/8/dripping-faucet-h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87588" y="2136274"/>
            <a:ext cx="1345183" cy="158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8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04381"/>
          </a:xfrm>
        </p:spPr>
        <p:txBody>
          <a:bodyPr/>
          <a:lstStyle/>
          <a:p>
            <a:r>
              <a:rPr lang="en-US" dirty="0" smtClean="0"/>
              <a:t>Many theoretical models</a:t>
            </a:r>
            <a:endParaRPr lang="en-US" dirty="0"/>
          </a:p>
        </p:txBody>
      </p:sp>
      <p:pic>
        <p:nvPicPr>
          <p:cNvPr id="4" name="Picture 2" descr="http://www.futuremorph.org/wp-content/uploads/2012/09/chemical_engine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78" y="4512108"/>
            <a:ext cx="1981200" cy="2028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701338" y="1562469"/>
            <a:ext cx="3612758" cy="49386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mtClean="0">
                <a:cs typeface="Arial" pitchFamily="34" charset="0"/>
              </a:rPr>
              <a:t>Probing</a:t>
            </a:r>
            <a:endParaRPr lang="de-DE" sz="2400" b="1" dirty="0" smtClean="0"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01467" y="3336142"/>
            <a:ext cx="3612758" cy="49386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mtClean="0">
                <a:cs typeface="Arial" pitchFamily="34" charset="0"/>
              </a:rPr>
              <a:t>Low-depth circuits</a:t>
            </a:r>
            <a:endParaRPr lang="de-DE" sz="2400" b="1" dirty="0" smtClean="0"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6352" y="3370083"/>
            <a:ext cx="3612758" cy="493861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mtClean="0">
                <a:cs typeface="Arial" pitchFamily="34" charset="0"/>
              </a:rPr>
              <a:t>Hard-to-invert leakage</a:t>
            </a:r>
            <a:endParaRPr lang="de-DE" sz="2400" b="1" dirty="0" smtClean="0">
              <a:cs typeface="Arial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749791" y="2503403"/>
            <a:ext cx="3612758" cy="49386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mtClean="0">
                <a:cs typeface="Arial" pitchFamily="34" charset="0"/>
              </a:rPr>
              <a:t>Bounded space</a:t>
            </a:r>
            <a:endParaRPr lang="de-DE" sz="2400" b="1" dirty="0" smtClean="0">
              <a:cs typeface="Arial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044450" y="1423733"/>
            <a:ext cx="3612758" cy="493861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smtClean="0">
                <a:cs typeface="Arial" pitchFamily="34" charset="0"/>
              </a:rPr>
              <a:t>Bounded leakage</a:t>
            </a:r>
            <a:endParaRPr lang="de-DE" sz="2400" b="1" dirty="0" smtClean="0">
              <a:cs typeface="Arial" pitchFamily="34" charset="0"/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2797338" y="4277076"/>
            <a:ext cx="5078028" cy="2075334"/>
          </a:xfrm>
          <a:prstGeom prst="wedgeRectCallout">
            <a:avLst>
              <a:gd name="adj1" fmla="val -63490"/>
              <a:gd name="adj2" fmla="val -1407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Models do not match with my engineering experience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 smtClean="0"/>
              <a:t>Leakages are not quantitatively bounded</a:t>
            </a:r>
          </a:p>
        </p:txBody>
      </p:sp>
    </p:spTree>
    <p:extLst>
      <p:ext uri="{BB962C8B-B14F-4D97-AF65-F5344CB8AC3E}">
        <p14:creationId xmlns:p14="http://schemas.microsoft.com/office/powerpoint/2010/main" val="252524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 preferred by practitioners: </a:t>
            </a:r>
            <a:r>
              <a:rPr lang="en-US" dirty="0" smtClean="0">
                <a:cs typeface="Arial" pitchFamily="34" charset="0"/>
              </a:rPr>
              <a:t>noisy leakage</a:t>
            </a:r>
            <a:endParaRPr lang="en-US" dirty="0"/>
          </a:p>
        </p:txBody>
      </p:sp>
      <p:pic>
        <p:nvPicPr>
          <p:cNvPr id="4" name="Picture 2" descr="http://www.futuremorph.org/wp-content/uploads/2012/09/chemical_engine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36" y="3487678"/>
            <a:ext cx="1981200" cy="2028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3"/>
          <p:cNvSpPr txBox="1"/>
          <p:nvPr/>
        </p:nvSpPr>
        <p:spPr>
          <a:xfrm rot="16200000">
            <a:off x="3264668" y="3326039"/>
            <a:ext cx="1148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rgbClr val="FF0000"/>
                </a:solidFill>
                <a:cs typeface="Arial" pitchFamily="34" charset="0"/>
              </a:rPr>
              <a:t>secret</a:t>
            </a:r>
            <a:endParaRPr lang="en-US" sz="2000" dirty="0" smtClean="0">
              <a:cs typeface="Arial" pitchFamily="34" charset="0"/>
            </a:endParaRPr>
          </a:p>
        </p:txBody>
      </p:sp>
      <p:sp>
        <p:nvSpPr>
          <p:cNvPr id="6" name="Trapezoid 5"/>
          <p:cNvSpPr/>
          <p:nvPr/>
        </p:nvSpPr>
        <p:spPr>
          <a:xfrm rot="16200000">
            <a:off x="4047635" y="2928508"/>
            <a:ext cx="1930999" cy="1299047"/>
          </a:xfrm>
          <a:prstGeom prst="trapezoid">
            <a:avLst>
              <a:gd name="adj" fmla="val 463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en-US" sz="2400" dirty="0"/>
          </a:p>
        </p:txBody>
      </p:sp>
      <p:sp>
        <p:nvSpPr>
          <p:cNvPr id="7" name="TextBox 3"/>
          <p:cNvSpPr txBox="1"/>
          <p:nvPr/>
        </p:nvSpPr>
        <p:spPr>
          <a:xfrm>
            <a:off x="4367257" y="3290096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cs typeface="Arial" pitchFamily="34" charset="0"/>
              </a:rPr>
              <a:t>Leakage</a:t>
            </a:r>
            <a:endParaRPr lang="en-US" b="1" dirty="0" smtClean="0">
              <a:cs typeface="Arial" pitchFamily="34" charset="0"/>
            </a:endParaRPr>
          </a:p>
        </p:txBody>
      </p:sp>
      <p:sp>
        <p:nvSpPr>
          <p:cNvPr id="8" name="Right Brace 7"/>
          <p:cNvSpPr/>
          <p:nvPr/>
        </p:nvSpPr>
        <p:spPr>
          <a:xfrm rot="10800000">
            <a:off x="4068435" y="3159316"/>
            <a:ext cx="295174" cy="795433"/>
          </a:xfrm>
          <a:prstGeom prst="rightBrace">
            <a:avLst>
              <a:gd name="adj1" fmla="val 278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183322">
            <a:off x="4805973" y="3289589"/>
            <a:ext cx="22309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ular Callout 11"/>
          <p:cNvSpPr/>
          <p:nvPr/>
        </p:nvSpPr>
        <p:spPr>
          <a:xfrm>
            <a:off x="3240349" y="2341842"/>
            <a:ext cx="4039340" cy="2368502"/>
          </a:xfrm>
          <a:prstGeom prst="wedgeRectCallout">
            <a:avLst>
              <a:gd name="adj1" fmla="val -62371"/>
              <a:gd name="adj2" fmla="val 39261"/>
            </a:avLst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99584" y="5751739"/>
            <a:ext cx="7997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Formalized by </a:t>
            </a:r>
            <a:r>
              <a:rPr lang="en-US" sz="2800" dirty="0" err="1" smtClean="0"/>
              <a:t>Prouff</a:t>
            </a:r>
            <a:r>
              <a:rPr lang="en-US" sz="2800" dirty="0" smtClean="0"/>
              <a:t> and </a:t>
            </a:r>
            <a:r>
              <a:rPr lang="en-US" sz="2800" dirty="0" err="1" smtClean="0"/>
              <a:t>Rivain</a:t>
            </a:r>
            <a:r>
              <a:rPr lang="en-US" sz="2800" dirty="0" smtClean="0"/>
              <a:t> [</a:t>
            </a:r>
            <a:r>
              <a:rPr lang="en-US" sz="2800" dirty="0" err="1" smtClean="0"/>
              <a:t>Eurocrypt</a:t>
            </a:r>
            <a:r>
              <a:rPr lang="en-US" sz="2800" dirty="0" smtClean="0"/>
              <a:t> 2013]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1622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027" y="-7554"/>
            <a:ext cx="8229600" cy="928670"/>
          </a:xfrm>
        </p:spPr>
        <p:txBody>
          <a:bodyPr/>
          <a:lstStyle/>
          <a:p>
            <a:r>
              <a:rPr lang="de-DE" dirty="0" smtClean="0">
                <a:cs typeface="Arial Rounded MT Bold"/>
              </a:rPr>
              <a:t>Model </a:t>
            </a:r>
            <a:r>
              <a:rPr lang="de-DE" dirty="0" err="1">
                <a:cs typeface="Arial Rounded MT Bold"/>
              </a:rPr>
              <a:t>of</a:t>
            </a:r>
            <a:r>
              <a:rPr lang="de-DE" dirty="0">
                <a:cs typeface="Arial Rounded MT Bold"/>
              </a:rPr>
              <a:t> </a:t>
            </a:r>
            <a:r>
              <a:rPr lang="en-US" dirty="0" err="1"/>
              <a:t>Prouff</a:t>
            </a:r>
            <a:r>
              <a:rPr lang="en-US" dirty="0"/>
              <a:t> and </a:t>
            </a:r>
            <a:r>
              <a:rPr lang="en-US" dirty="0" err="1"/>
              <a:t>Rivain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0843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6" name="Rectangle 5"/>
          <p:cNvSpPr/>
          <p:nvPr/>
        </p:nvSpPr>
        <p:spPr>
          <a:xfrm>
            <a:off x="262281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7" name="Rectangle 6"/>
          <p:cNvSpPr/>
          <p:nvPr/>
        </p:nvSpPr>
        <p:spPr>
          <a:xfrm>
            <a:off x="333719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8" name="Rectangle 7"/>
          <p:cNvSpPr/>
          <p:nvPr/>
        </p:nvSpPr>
        <p:spPr>
          <a:xfrm>
            <a:off x="405157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9" name="Rectangle 8"/>
          <p:cNvSpPr/>
          <p:nvPr/>
        </p:nvSpPr>
        <p:spPr>
          <a:xfrm>
            <a:off x="476595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10" name="Rectangle 9"/>
          <p:cNvSpPr/>
          <p:nvPr/>
        </p:nvSpPr>
        <p:spPr>
          <a:xfrm>
            <a:off x="548033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11" name="Rectangle 10"/>
          <p:cNvSpPr/>
          <p:nvPr/>
        </p:nvSpPr>
        <p:spPr>
          <a:xfrm>
            <a:off x="6194715" y="5431698"/>
            <a:ext cx="571504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12" name="Rectangle 11"/>
          <p:cNvSpPr/>
          <p:nvPr/>
        </p:nvSpPr>
        <p:spPr>
          <a:xfrm>
            <a:off x="6909094" y="5431698"/>
            <a:ext cx="597929" cy="285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13" name="Rectangle 12"/>
          <p:cNvSpPr/>
          <p:nvPr/>
        </p:nvSpPr>
        <p:spPr>
          <a:xfrm>
            <a:off x="6909095" y="4630208"/>
            <a:ext cx="642942" cy="2851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5" name="Straight Arrow Connector 14"/>
          <p:cNvCxnSpPr>
            <a:stCxn id="12" idx="0"/>
            <a:endCxn id="13" idx="2"/>
          </p:cNvCxnSpPr>
          <p:nvPr/>
        </p:nvCxnSpPr>
        <p:spPr>
          <a:xfrm flipV="1">
            <a:off x="7208059" y="4915390"/>
            <a:ext cx="22507" cy="5163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231968" y="3868225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5231836" y="3000094"/>
            <a:ext cx="571504" cy="2851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4" name="Rectangle 23"/>
          <p:cNvSpPr/>
          <p:nvPr/>
        </p:nvSpPr>
        <p:spPr>
          <a:xfrm>
            <a:off x="2374316" y="3868225"/>
            <a:ext cx="571504" cy="2851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5" name="Rectangle 24"/>
          <p:cNvSpPr/>
          <p:nvPr/>
        </p:nvSpPr>
        <p:spPr>
          <a:xfrm>
            <a:off x="3088696" y="3000094"/>
            <a:ext cx="571504" cy="2851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6" name="Rectangle 25"/>
          <p:cNvSpPr/>
          <p:nvPr/>
        </p:nvSpPr>
        <p:spPr>
          <a:xfrm>
            <a:off x="6660596" y="3000094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1" name="Rectangle 30"/>
          <p:cNvSpPr/>
          <p:nvPr/>
        </p:nvSpPr>
        <p:spPr>
          <a:xfrm>
            <a:off x="5231836" y="3868225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2" name="Rectangle 31"/>
          <p:cNvSpPr/>
          <p:nvPr/>
        </p:nvSpPr>
        <p:spPr>
          <a:xfrm>
            <a:off x="3051443" y="4630208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3" name="Rectangle 32"/>
          <p:cNvSpPr/>
          <p:nvPr/>
        </p:nvSpPr>
        <p:spPr>
          <a:xfrm>
            <a:off x="2337063" y="4630208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35" name="Straight Arrow Connector 34"/>
          <p:cNvCxnSpPr>
            <a:stCxn id="13" idx="0"/>
            <a:endCxn id="22" idx="2"/>
          </p:cNvCxnSpPr>
          <p:nvPr/>
        </p:nvCxnSpPr>
        <p:spPr>
          <a:xfrm flipH="1" flipV="1">
            <a:off x="6517720" y="4153407"/>
            <a:ext cx="712846" cy="4768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1" idx="0"/>
            <a:endCxn id="22" idx="2"/>
          </p:cNvCxnSpPr>
          <p:nvPr/>
        </p:nvCxnSpPr>
        <p:spPr>
          <a:xfrm flipV="1">
            <a:off x="6480467" y="4153407"/>
            <a:ext cx="37253" cy="12782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0" idx="0"/>
            <a:endCxn id="31" idx="2"/>
          </p:cNvCxnSpPr>
          <p:nvPr/>
        </p:nvCxnSpPr>
        <p:spPr>
          <a:xfrm flipH="1" flipV="1">
            <a:off x="5517588" y="4153407"/>
            <a:ext cx="248499" cy="12782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9" idx="0"/>
            <a:endCxn id="97" idx="2"/>
          </p:cNvCxnSpPr>
          <p:nvPr/>
        </p:nvCxnSpPr>
        <p:spPr>
          <a:xfrm flipH="1" flipV="1">
            <a:off x="4803208" y="3285276"/>
            <a:ext cx="248499" cy="21464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31" idx="0"/>
            <a:endCxn id="23" idx="2"/>
          </p:cNvCxnSpPr>
          <p:nvPr/>
        </p:nvCxnSpPr>
        <p:spPr>
          <a:xfrm flipV="1">
            <a:off x="5517588" y="3285276"/>
            <a:ext cx="0" cy="5829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4" idx="0"/>
            <a:endCxn id="33" idx="2"/>
          </p:cNvCxnSpPr>
          <p:nvPr/>
        </p:nvCxnSpPr>
        <p:spPr>
          <a:xfrm flipV="1">
            <a:off x="2194187" y="4915390"/>
            <a:ext cx="428628" cy="5163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6" idx="0"/>
            <a:endCxn id="33" idx="2"/>
          </p:cNvCxnSpPr>
          <p:nvPr/>
        </p:nvCxnSpPr>
        <p:spPr>
          <a:xfrm flipH="1" flipV="1">
            <a:off x="2622815" y="4915390"/>
            <a:ext cx="285752" cy="5163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6" idx="0"/>
            <a:endCxn id="32" idx="2"/>
          </p:cNvCxnSpPr>
          <p:nvPr/>
        </p:nvCxnSpPr>
        <p:spPr>
          <a:xfrm flipV="1">
            <a:off x="2908567" y="4915390"/>
            <a:ext cx="428628" cy="5163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7" idx="0"/>
            <a:endCxn id="32" idx="2"/>
          </p:cNvCxnSpPr>
          <p:nvPr/>
        </p:nvCxnSpPr>
        <p:spPr>
          <a:xfrm flipH="1" flipV="1">
            <a:off x="3337195" y="4915390"/>
            <a:ext cx="285752" cy="5163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33" idx="0"/>
            <a:endCxn id="24" idx="2"/>
          </p:cNvCxnSpPr>
          <p:nvPr/>
        </p:nvCxnSpPr>
        <p:spPr>
          <a:xfrm flipV="1">
            <a:off x="2622815" y="4153407"/>
            <a:ext cx="37253" cy="4768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3731638" y="3868225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77" name="Straight Arrow Connector 76"/>
          <p:cNvCxnSpPr>
            <a:stCxn id="32" idx="0"/>
            <a:endCxn id="75" idx="2"/>
          </p:cNvCxnSpPr>
          <p:nvPr/>
        </p:nvCxnSpPr>
        <p:spPr>
          <a:xfrm flipV="1">
            <a:off x="3337195" y="4153407"/>
            <a:ext cx="680195" cy="4768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9" idx="0"/>
            <a:endCxn id="75" idx="2"/>
          </p:cNvCxnSpPr>
          <p:nvPr/>
        </p:nvCxnSpPr>
        <p:spPr>
          <a:xfrm flipH="1" flipV="1">
            <a:off x="4017390" y="4153407"/>
            <a:ext cx="1034317" cy="12782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9" idx="0"/>
            <a:endCxn id="130" idx="2"/>
          </p:cNvCxnSpPr>
          <p:nvPr/>
        </p:nvCxnSpPr>
        <p:spPr>
          <a:xfrm flipH="1" flipV="1">
            <a:off x="4530381" y="2373873"/>
            <a:ext cx="521326" cy="30578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75" idx="0"/>
            <a:endCxn id="130" idx="2"/>
          </p:cNvCxnSpPr>
          <p:nvPr/>
        </p:nvCxnSpPr>
        <p:spPr>
          <a:xfrm flipV="1">
            <a:off x="4017390" y="2373873"/>
            <a:ext cx="512991" cy="14943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2" idx="0"/>
            <a:endCxn id="26" idx="2"/>
          </p:cNvCxnSpPr>
          <p:nvPr/>
        </p:nvCxnSpPr>
        <p:spPr>
          <a:xfrm flipV="1">
            <a:off x="6517720" y="3285276"/>
            <a:ext cx="428628" cy="5829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75" idx="0"/>
            <a:endCxn id="25" idx="2"/>
          </p:cNvCxnSpPr>
          <p:nvPr/>
        </p:nvCxnSpPr>
        <p:spPr>
          <a:xfrm flipH="1" flipV="1">
            <a:off x="3374448" y="3285276"/>
            <a:ext cx="642942" cy="5829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2374316" y="3000094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92" name="Straight Arrow Connector 91"/>
          <p:cNvCxnSpPr>
            <a:stCxn id="8" idx="0"/>
            <a:endCxn id="90" idx="2"/>
          </p:cNvCxnSpPr>
          <p:nvPr/>
        </p:nvCxnSpPr>
        <p:spPr>
          <a:xfrm flipH="1" flipV="1">
            <a:off x="2660068" y="3285276"/>
            <a:ext cx="1677259" cy="21464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24" idx="0"/>
            <a:endCxn id="90" idx="2"/>
          </p:cNvCxnSpPr>
          <p:nvPr/>
        </p:nvCxnSpPr>
        <p:spPr>
          <a:xfrm flipV="1">
            <a:off x="2660068" y="3285276"/>
            <a:ext cx="0" cy="5829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4517456" y="3000094"/>
            <a:ext cx="571504" cy="2851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00" name="Straight Arrow Connector 99"/>
          <p:cNvCxnSpPr>
            <a:stCxn id="8" idx="0"/>
            <a:endCxn id="97" idx="2"/>
          </p:cNvCxnSpPr>
          <p:nvPr/>
        </p:nvCxnSpPr>
        <p:spPr>
          <a:xfrm flipV="1">
            <a:off x="4337327" y="3285276"/>
            <a:ext cx="465881" cy="21464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23" idx="0"/>
            <a:endCxn id="128" idx="2"/>
          </p:cNvCxnSpPr>
          <p:nvPr/>
        </p:nvCxnSpPr>
        <p:spPr>
          <a:xfrm flipV="1">
            <a:off x="5517588" y="2373873"/>
            <a:ext cx="441553" cy="6262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>
            <a:stCxn id="26" idx="0"/>
            <a:endCxn id="128" idx="2"/>
          </p:cNvCxnSpPr>
          <p:nvPr/>
        </p:nvCxnSpPr>
        <p:spPr>
          <a:xfrm flipH="1" flipV="1">
            <a:off x="5959141" y="2373873"/>
            <a:ext cx="987207" cy="6262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/>
          <p:cNvSpPr/>
          <p:nvPr/>
        </p:nvSpPr>
        <p:spPr>
          <a:xfrm>
            <a:off x="2815869" y="2088691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baseline="-25000" dirty="0"/>
              <a:t>	</a:t>
            </a:r>
            <a:endParaRPr lang="en-US" b="1" baseline="-25000" dirty="0"/>
          </a:p>
        </p:txBody>
      </p:sp>
      <p:cxnSp>
        <p:nvCxnSpPr>
          <p:cNvPr id="112" name="Straight Arrow Connector 111"/>
          <p:cNvCxnSpPr>
            <a:stCxn id="13" idx="0"/>
            <a:endCxn id="26" idx="2"/>
          </p:cNvCxnSpPr>
          <p:nvPr/>
        </p:nvCxnSpPr>
        <p:spPr>
          <a:xfrm flipH="1" flipV="1">
            <a:off x="6946348" y="3285276"/>
            <a:ext cx="284218" cy="13449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>
            <a:stCxn id="11" idx="0"/>
            <a:endCxn id="31" idx="2"/>
          </p:cNvCxnSpPr>
          <p:nvPr/>
        </p:nvCxnSpPr>
        <p:spPr>
          <a:xfrm flipH="1" flipV="1">
            <a:off x="5517588" y="4153407"/>
            <a:ext cx="962879" cy="12782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25" idx="0"/>
          </p:cNvCxnSpPr>
          <p:nvPr/>
        </p:nvCxnSpPr>
        <p:spPr>
          <a:xfrm flipH="1" flipV="1">
            <a:off x="3084051" y="2374721"/>
            <a:ext cx="290397" cy="6253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90" idx="0"/>
          </p:cNvCxnSpPr>
          <p:nvPr/>
        </p:nvCxnSpPr>
        <p:spPr>
          <a:xfrm flipV="1">
            <a:off x="2660068" y="2374721"/>
            <a:ext cx="423983" cy="6253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tangle 126"/>
          <p:cNvSpPr/>
          <p:nvPr/>
        </p:nvSpPr>
        <p:spPr>
          <a:xfrm>
            <a:off x="3530249" y="2088691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baseline="-25000" dirty="0" smtClean="0"/>
              <a:t>	</a:t>
            </a:r>
            <a:endParaRPr lang="en-US" b="1" baseline="-25000" dirty="0"/>
          </a:p>
        </p:txBody>
      </p:sp>
      <p:sp>
        <p:nvSpPr>
          <p:cNvPr id="128" name="Rectangle 127"/>
          <p:cNvSpPr/>
          <p:nvPr/>
        </p:nvSpPr>
        <p:spPr>
          <a:xfrm>
            <a:off x="5673389" y="2088691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129" name="Rectangle 128"/>
          <p:cNvSpPr/>
          <p:nvPr/>
        </p:nvSpPr>
        <p:spPr>
          <a:xfrm>
            <a:off x="4959009" y="2088691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sp>
        <p:nvSpPr>
          <p:cNvPr id="130" name="Rectangle 129"/>
          <p:cNvSpPr/>
          <p:nvPr/>
        </p:nvSpPr>
        <p:spPr>
          <a:xfrm>
            <a:off x="4244629" y="2088691"/>
            <a:ext cx="571504" cy="2851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baseline="-25000" dirty="0"/>
          </a:p>
        </p:txBody>
      </p:sp>
      <p:cxnSp>
        <p:nvCxnSpPr>
          <p:cNvPr id="132" name="Straight Arrow Connector 131"/>
          <p:cNvCxnSpPr>
            <a:stCxn id="25" idx="0"/>
            <a:endCxn id="127" idx="2"/>
          </p:cNvCxnSpPr>
          <p:nvPr/>
        </p:nvCxnSpPr>
        <p:spPr>
          <a:xfrm flipV="1">
            <a:off x="3374448" y="2373873"/>
            <a:ext cx="441553" cy="6262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stCxn id="97" idx="0"/>
            <a:endCxn id="129" idx="2"/>
          </p:cNvCxnSpPr>
          <p:nvPr/>
        </p:nvCxnSpPr>
        <p:spPr>
          <a:xfrm flipV="1">
            <a:off x="4803208" y="2373873"/>
            <a:ext cx="441553" cy="6262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438027" y="1037438"/>
            <a:ext cx="7671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Computation is modelled as a circuit (over some field </a:t>
            </a:r>
            <a:r>
              <a:rPr lang="en-US" sz="2400" dirty="0" smtClean="0">
                <a:solidFill>
                  <a:srgbClr val="FF0000"/>
                </a:solidFill>
                <a:latin typeface="Imprint MT Shadow" panose="04020605060303030202" pitchFamily="82" charset="0"/>
              </a:rPr>
              <a:t>F</a:t>
            </a:r>
            <a:r>
              <a:rPr lang="en-US" sz="2400" dirty="0" smtClean="0"/>
              <a:t>). </a:t>
            </a:r>
            <a:endParaRPr lang="en-US" sz="2400" dirty="0"/>
          </a:p>
        </p:txBody>
      </p:sp>
      <p:sp>
        <p:nvSpPr>
          <p:cNvPr id="124" name="Lightning Bolt 123"/>
          <p:cNvSpPr>
            <a:spLocks noChangeArrowheads="1"/>
          </p:cNvSpPr>
          <p:nvPr/>
        </p:nvSpPr>
        <p:spPr bwMode="auto">
          <a:xfrm rot="9756084" flipH="1">
            <a:off x="2924788" y="1780519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6" name="Lightning Bolt 125"/>
          <p:cNvSpPr>
            <a:spLocks noChangeArrowheads="1"/>
          </p:cNvSpPr>
          <p:nvPr/>
        </p:nvSpPr>
        <p:spPr bwMode="auto">
          <a:xfrm rot="9756084" flipH="1">
            <a:off x="4344810" y="1774158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1" name="Lightning Bolt 130"/>
          <p:cNvSpPr>
            <a:spLocks noChangeArrowheads="1"/>
          </p:cNvSpPr>
          <p:nvPr/>
        </p:nvSpPr>
        <p:spPr bwMode="auto">
          <a:xfrm rot="9756084" flipH="1">
            <a:off x="5094535" y="1789982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3" name="Lightning Bolt 132"/>
          <p:cNvSpPr>
            <a:spLocks noChangeArrowheads="1"/>
          </p:cNvSpPr>
          <p:nvPr/>
        </p:nvSpPr>
        <p:spPr bwMode="auto">
          <a:xfrm rot="9756084" flipH="1">
            <a:off x="5824817" y="1763638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4" name="Lightning Bolt 133"/>
          <p:cNvSpPr>
            <a:spLocks noChangeArrowheads="1"/>
          </p:cNvSpPr>
          <p:nvPr/>
        </p:nvSpPr>
        <p:spPr bwMode="auto">
          <a:xfrm rot="9756084" flipH="1">
            <a:off x="3638877" y="1780518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2" name="Lightning Bolt 141"/>
          <p:cNvSpPr>
            <a:spLocks noChangeArrowheads="1"/>
          </p:cNvSpPr>
          <p:nvPr/>
        </p:nvSpPr>
        <p:spPr bwMode="auto">
          <a:xfrm rot="9756084" flipH="1">
            <a:off x="2525779" y="2677328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3" name="Lightning Bolt 142"/>
          <p:cNvSpPr>
            <a:spLocks noChangeArrowheads="1"/>
          </p:cNvSpPr>
          <p:nvPr/>
        </p:nvSpPr>
        <p:spPr bwMode="auto">
          <a:xfrm rot="9756084" flipH="1">
            <a:off x="3228038" y="2677327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4" name="Lightning Bolt 143"/>
          <p:cNvSpPr>
            <a:spLocks noChangeArrowheads="1"/>
          </p:cNvSpPr>
          <p:nvPr/>
        </p:nvSpPr>
        <p:spPr bwMode="auto">
          <a:xfrm rot="9756084" flipH="1">
            <a:off x="4657383" y="2671515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5" name="Lightning Bolt 144"/>
          <p:cNvSpPr>
            <a:spLocks noChangeArrowheads="1"/>
          </p:cNvSpPr>
          <p:nvPr/>
        </p:nvSpPr>
        <p:spPr bwMode="auto">
          <a:xfrm rot="9756084" flipH="1">
            <a:off x="5404134" y="2687211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6" name="Lightning Bolt 145"/>
          <p:cNvSpPr>
            <a:spLocks noChangeArrowheads="1"/>
          </p:cNvSpPr>
          <p:nvPr/>
        </p:nvSpPr>
        <p:spPr bwMode="auto">
          <a:xfrm rot="9756084" flipH="1">
            <a:off x="6803915" y="2675229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6" name="Lightning Bolt 155"/>
          <p:cNvSpPr>
            <a:spLocks noChangeArrowheads="1"/>
          </p:cNvSpPr>
          <p:nvPr/>
        </p:nvSpPr>
        <p:spPr bwMode="auto">
          <a:xfrm rot="9756084" flipH="1">
            <a:off x="2517128" y="3547424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8" name="Lightning Bolt 157"/>
          <p:cNvSpPr>
            <a:spLocks noChangeArrowheads="1"/>
          </p:cNvSpPr>
          <p:nvPr/>
        </p:nvSpPr>
        <p:spPr bwMode="auto">
          <a:xfrm rot="9756084" flipH="1">
            <a:off x="2470422" y="4304919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9" name="Lightning Bolt 158"/>
          <p:cNvSpPr>
            <a:spLocks noChangeArrowheads="1"/>
          </p:cNvSpPr>
          <p:nvPr/>
        </p:nvSpPr>
        <p:spPr bwMode="auto">
          <a:xfrm rot="9756084" flipH="1">
            <a:off x="3192548" y="4304919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0" name="Lightning Bolt 159"/>
          <p:cNvSpPr>
            <a:spLocks noChangeArrowheads="1"/>
          </p:cNvSpPr>
          <p:nvPr/>
        </p:nvSpPr>
        <p:spPr bwMode="auto">
          <a:xfrm rot="9756084" flipH="1">
            <a:off x="6356506" y="3543757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1" name="Lightning Bolt 160"/>
          <p:cNvSpPr>
            <a:spLocks noChangeArrowheads="1"/>
          </p:cNvSpPr>
          <p:nvPr/>
        </p:nvSpPr>
        <p:spPr bwMode="auto">
          <a:xfrm rot="9756084" flipH="1">
            <a:off x="2509004" y="3545855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2" name="Lightning Bolt 161"/>
          <p:cNvSpPr>
            <a:spLocks noChangeArrowheads="1"/>
          </p:cNvSpPr>
          <p:nvPr/>
        </p:nvSpPr>
        <p:spPr bwMode="auto">
          <a:xfrm rot="9756084" flipH="1">
            <a:off x="3850532" y="3555739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3" name="Lightning Bolt 162"/>
          <p:cNvSpPr>
            <a:spLocks noChangeArrowheads="1"/>
          </p:cNvSpPr>
          <p:nvPr/>
        </p:nvSpPr>
        <p:spPr bwMode="auto">
          <a:xfrm rot="9756084" flipH="1">
            <a:off x="5356375" y="3543757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4" name="Lightning Bolt 163"/>
          <p:cNvSpPr>
            <a:spLocks noChangeArrowheads="1"/>
          </p:cNvSpPr>
          <p:nvPr/>
        </p:nvSpPr>
        <p:spPr bwMode="auto">
          <a:xfrm rot="9756084" flipH="1">
            <a:off x="7069305" y="4328329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3" name="Lightning Bolt 182"/>
          <p:cNvSpPr>
            <a:spLocks noChangeArrowheads="1"/>
          </p:cNvSpPr>
          <p:nvPr/>
        </p:nvSpPr>
        <p:spPr bwMode="auto">
          <a:xfrm rot="9756084" flipH="1">
            <a:off x="2063171" y="5110241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4" name="Lightning Bolt 183"/>
          <p:cNvSpPr>
            <a:spLocks noChangeArrowheads="1"/>
          </p:cNvSpPr>
          <p:nvPr/>
        </p:nvSpPr>
        <p:spPr bwMode="auto">
          <a:xfrm rot="9756084" flipH="1">
            <a:off x="3483193" y="5103880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5" name="Lightning Bolt 184"/>
          <p:cNvSpPr>
            <a:spLocks noChangeArrowheads="1"/>
          </p:cNvSpPr>
          <p:nvPr/>
        </p:nvSpPr>
        <p:spPr bwMode="auto">
          <a:xfrm rot="9756084" flipH="1">
            <a:off x="4232918" y="5119704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6" name="Lightning Bolt 185"/>
          <p:cNvSpPr>
            <a:spLocks noChangeArrowheads="1"/>
          </p:cNvSpPr>
          <p:nvPr/>
        </p:nvSpPr>
        <p:spPr bwMode="auto">
          <a:xfrm rot="9756084" flipH="1">
            <a:off x="4945706" y="5110238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7" name="Lightning Bolt 186"/>
          <p:cNvSpPr>
            <a:spLocks noChangeArrowheads="1"/>
          </p:cNvSpPr>
          <p:nvPr/>
        </p:nvSpPr>
        <p:spPr bwMode="auto">
          <a:xfrm rot="9756084" flipH="1">
            <a:off x="2777260" y="5110240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8" name="Lightning Bolt 187"/>
          <p:cNvSpPr>
            <a:spLocks noChangeArrowheads="1"/>
          </p:cNvSpPr>
          <p:nvPr/>
        </p:nvSpPr>
        <p:spPr bwMode="auto">
          <a:xfrm rot="9756084" flipH="1">
            <a:off x="5584963" y="5109841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89" name="Lightning Bolt 188"/>
          <p:cNvSpPr>
            <a:spLocks noChangeArrowheads="1"/>
          </p:cNvSpPr>
          <p:nvPr/>
        </p:nvSpPr>
        <p:spPr bwMode="auto">
          <a:xfrm rot="9756084" flipH="1">
            <a:off x="7004985" y="5103480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2" name="Lightning Bolt 191"/>
          <p:cNvSpPr>
            <a:spLocks noChangeArrowheads="1"/>
          </p:cNvSpPr>
          <p:nvPr/>
        </p:nvSpPr>
        <p:spPr bwMode="auto">
          <a:xfrm rot="9756084" flipH="1">
            <a:off x="6299052" y="5109840"/>
            <a:ext cx="456403" cy="318575"/>
          </a:xfrm>
          <a:prstGeom prst="lightningBolt">
            <a:avLst/>
          </a:prstGeom>
          <a:solidFill>
            <a:srgbClr val="FF5B5B"/>
          </a:solidFill>
          <a:ln w="9525" algn="ctr">
            <a:noFill/>
            <a:round/>
            <a:headEnd/>
            <a:tailEnd/>
          </a:ln>
        </p:spPr>
        <p:txBody>
          <a:bodyPr lIns="91430" tIns="45715" rIns="91430" bIns="45715"/>
          <a:lstStyle/>
          <a:p>
            <a:pPr algn="l" defTabSz="914400">
              <a:spcBef>
                <a:spcPct val="0"/>
              </a:spcBef>
            </a:pPr>
            <a:endParaRPr lang="en-US" sz="18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438027" y="6099286"/>
            <a:ext cx="5987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Every wire leaks information independently.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9059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6" grpId="0" animBg="1"/>
      <p:bldP spid="131" grpId="0" animBg="1"/>
      <p:bldP spid="133" grpId="0" animBg="1"/>
      <p:bldP spid="134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56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2" grpId="0" animBg="1"/>
      <p:bldP spid="1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7620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 err="1" smtClean="0">
                <a:latin typeface="+mj-lt"/>
                <a:cs typeface="Arial Rounded MT Bold"/>
              </a:rPr>
              <a:t>Noisy</a:t>
            </a:r>
            <a:r>
              <a:rPr lang="de-DE" sz="4400" dirty="0" smtClean="0">
                <a:latin typeface="+mj-lt"/>
                <a:cs typeface="Arial Rounded MT Bold"/>
              </a:rPr>
              <a:t> </a:t>
            </a:r>
            <a:r>
              <a:rPr lang="de-DE" sz="4400" dirty="0" err="1" smtClean="0">
                <a:latin typeface="+mj-lt"/>
                <a:cs typeface="Arial Rounded MT Bold"/>
              </a:rPr>
              <a:t>functions</a:t>
            </a:r>
            <a:r>
              <a:rPr lang="de-DE" sz="4400" dirty="0" smtClean="0">
                <a:latin typeface="+mj-lt"/>
                <a:cs typeface="Arial Rounded MT Bold"/>
              </a:rPr>
              <a:t> </a:t>
            </a:r>
            <a:r>
              <a:rPr lang="de-DE" sz="4400" dirty="0" err="1" smtClean="0">
                <a:latin typeface="+mj-lt"/>
                <a:cs typeface="Arial Rounded MT Bold"/>
              </a:rPr>
              <a:t>of</a:t>
            </a:r>
            <a:r>
              <a:rPr lang="de-DE" sz="4400" dirty="0" smtClean="0">
                <a:latin typeface="+mj-lt"/>
                <a:cs typeface="Arial Rounded MT Bold"/>
              </a:rPr>
              <a:t> </a:t>
            </a:r>
            <a:r>
              <a:rPr lang="en-US" sz="4400" dirty="0" err="1" smtClean="0"/>
              <a:t>Prouff</a:t>
            </a:r>
            <a:r>
              <a:rPr lang="en-US" sz="4400" dirty="0" smtClean="0"/>
              <a:t> and </a:t>
            </a:r>
            <a:r>
              <a:rPr lang="en-US" sz="4400" dirty="0" err="1" smtClean="0"/>
              <a:t>Rivain</a:t>
            </a:r>
            <a:r>
              <a:rPr lang="en-US" sz="4400" dirty="0" smtClean="0"/>
              <a:t> </a:t>
            </a:r>
            <a:endParaRPr lang="en-US" sz="4400" dirty="0">
              <a:latin typeface="+mj-lt"/>
              <a:cs typeface="Arial Rounded MT Bold"/>
            </a:endParaRPr>
          </a:p>
        </p:txBody>
      </p:sp>
      <p:pic>
        <p:nvPicPr>
          <p:cNvPr id="23" name="Picture 2" descr="devil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88" y="2214546"/>
            <a:ext cx="1235245" cy="1135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Rounded Rectangle 4"/>
              <p:cNvSpPr/>
              <p:nvPr/>
            </p:nvSpPr>
            <p:spPr>
              <a:xfrm>
                <a:off x="1056853" y="2332852"/>
                <a:ext cx="1366522" cy="890924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Imprint MT Shadow" panose="04020605060303030202" pitchFamily="82" charset="0"/>
                  </a:rPr>
                  <a:t> F</a:t>
                </a:r>
                <a:endParaRPr lang="en-US" sz="2400" b="1" dirty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</p:txBody>
          </p:sp>
        </mc:Choice>
        <mc:Fallback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853" y="2332852"/>
                <a:ext cx="1366522" cy="890924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ight Arrow 5"/>
              <p:cNvSpPr/>
              <p:nvPr/>
            </p:nvSpPr>
            <p:spPr>
              <a:xfrm>
                <a:off x="2557401" y="1961488"/>
                <a:ext cx="3768653" cy="1633652"/>
              </a:xfrm>
              <a:prstGeom prst="rightArrow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/>
                  <a:t>a “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2400" dirty="0" smtClean="0"/>
                  <a:t>-noisy function”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m:rPr>
                          <m:nor/>
                        </m:rPr>
                        <a:rPr lang="en-US" sz="2400" b="1" dirty="0" smtClean="0">
                          <a:solidFill>
                            <a:srgbClr val="FF0000"/>
                          </a:solidFill>
                          <a:latin typeface="Imprint MT Shadow" panose="04020605060303030202" pitchFamily="82" charset="0"/>
                        </a:rPr>
                        <m:t>F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Right Arrow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7401" y="1961488"/>
                <a:ext cx="3768653" cy="1633652"/>
              </a:xfrm>
              <a:prstGeom prst="rightArrow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ounded Rectangle 33"/>
              <p:cNvSpPr/>
              <p:nvPr/>
            </p:nvSpPr>
            <p:spPr>
              <a:xfrm>
                <a:off x="7229155" y="2332852"/>
                <a:ext cx="1342874" cy="890924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𝑪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Imprint MT Shadow" panose="04020605060303030202" pitchFamily="82" charset="0"/>
                </a:endParaRPr>
              </a:p>
            </p:txBody>
          </p:sp>
        </mc:Choice>
        <mc:Fallback>
          <p:sp>
            <p:nvSpPr>
              <p:cNvPr id="34" name="Rounded 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9155" y="2332852"/>
                <a:ext cx="1342874" cy="890924"/>
              </a:xfrm>
              <a:prstGeom prst="round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ular Callout 7"/>
              <p:cNvSpPr/>
              <p:nvPr/>
            </p:nvSpPr>
            <p:spPr>
              <a:xfrm>
                <a:off x="439345" y="4719131"/>
                <a:ext cx="8528482" cy="1569660"/>
              </a:xfrm>
              <a:prstGeom prst="wedgeRectCallout">
                <a:avLst>
                  <a:gd name="adj1" fmla="val -12269"/>
                  <a:gd name="adj2" fmla="val -145370"/>
                </a:avLst>
              </a:prstGeom>
              <a:ln w="57150">
                <a:solidFill>
                  <a:schemeClr val="accent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𝑵</m:t>
                    </m:r>
                  </m:oMath>
                </a14:m>
                <a:r>
                  <a:rPr lang="en-US" sz="3200" b="0" i="1" dirty="0" smtClean="0">
                    <a:latin typeface="Cambria Math" panose="02040503050406030204" pitchFamily="18" charset="0"/>
                  </a:rPr>
                  <a:t> </a:t>
                </a:r>
                <a:r>
                  <a:rPr lang="en-US" sz="3200" b="0" dirty="0" smtClean="0">
                    <a:latin typeface="Cambria Math" panose="02040503050406030204" pitchFamily="18" charset="0"/>
                  </a:rPr>
                  <a:t>is a</a:t>
                </a:r>
                <a:r>
                  <a:rPr lang="en-US" sz="3200" i="1" dirty="0" smtClean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𝜹</m:t>
                    </m:r>
                  </m:oMath>
                </a14:m>
                <a:r>
                  <a:rPr lang="en-US" sz="3200" dirty="0" smtClean="0"/>
                  <a:t>-</a:t>
                </a:r>
                <a:r>
                  <a:rPr lang="en-US" sz="3200" dirty="0" smtClean="0"/>
                  <a:t>noisy </a:t>
                </a:r>
                <a:r>
                  <a:rPr lang="en-US" sz="3200" dirty="0" smtClean="0"/>
                  <a:t>function if</a:t>
                </a:r>
                <a:br>
                  <a:rPr lang="en-US" sz="3200" dirty="0" smtClean="0"/>
                </a:br>
                <a:r>
                  <a:rPr lang="en-US" sz="3200" dirty="0" smtClean="0"/>
                  <a:t>“the leakage from random elements is close in the sense of the statistical distance”</a:t>
                </a:r>
              </a:p>
            </p:txBody>
          </p:sp>
        </mc:Choice>
        <mc:Fallback>
          <p:sp>
            <p:nvSpPr>
              <p:cNvPr id="8" name="Rectangular Callout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345" y="4719131"/>
                <a:ext cx="8528482" cy="1569660"/>
              </a:xfrm>
              <a:prstGeom prst="wedgeRectCallout">
                <a:avLst>
                  <a:gd name="adj1" fmla="val -12269"/>
                  <a:gd name="adj2" fmla="val -145370"/>
                </a:avLst>
              </a:prstGeom>
              <a:blipFill rotWithShape="0">
                <a:blip r:embed="rId7"/>
                <a:stretch>
                  <a:fillRect r="-142" b="-4836"/>
                </a:stretch>
              </a:blipFill>
              <a:ln w="57150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ular Callout 9"/>
          <p:cNvSpPr/>
          <p:nvPr/>
        </p:nvSpPr>
        <p:spPr>
          <a:xfrm>
            <a:off x="304800" y="1166613"/>
            <a:ext cx="2598209" cy="927700"/>
          </a:xfrm>
          <a:prstGeom prst="wedgeRectCallout">
            <a:avLst>
              <a:gd name="adj1" fmla="val -11149"/>
              <a:gd name="adj2" fmla="val 1146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 value on the wire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667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630" y="144969"/>
            <a:ext cx="7886700" cy="937894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tatistical distance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75060" y="1318554"/>
                <a:ext cx="6378290" cy="89911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Δ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;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≔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  <m:sup/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5060" y="1318554"/>
                <a:ext cx="6378290" cy="899111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Obraz 12" descr="twogaussgreen.jp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6" t="12799" r="36667" b="50094"/>
          <a:stretch/>
        </p:blipFill>
        <p:spPr>
          <a:xfrm>
            <a:off x="4817269" y="2766930"/>
            <a:ext cx="1400628" cy="2177144"/>
          </a:xfrm>
          <a:prstGeom prst="rect">
            <a:avLst/>
          </a:prstGeom>
        </p:spPr>
      </p:pic>
      <p:cxnSp>
        <p:nvCxnSpPr>
          <p:cNvPr id="15" name="Łącznik prosty ze strzałką 15"/>
          <p:cNvCxnSpPr/>
          <p:nvPr/>
        </p:nvCxnSpPr>
        <p:spPr>
          <a:xfrm>
            <a:off x="2428112" y="4944074"/>
            <a:ext cx="4648200" cy="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ze strzałką 16"/>
          <p:cNvCxnSpPr/>
          <p:nvPr/>
        </p:nvCxnSpPr>
        <p:spPr>
          <a:xfrm flipV="1">
            <a:off x="3165985" y="2581874"/>
            <a:ext cx="0" cy="251460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Obraz 11" descr="twogaussred.jp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0" r="51587" b="49691"/>
          <a:stretch/>
        </p:blipFill>
        <p:spPr>
          <a:xfrm>
            <a:off x="3513250" y="2014079"/>
            <a:ext cx="1342571" cy="29517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683175" y="5557213"/>
                <a:ext cx="79095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Notation: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d>
                  </m:oMath>
                </a14:m>
                <a:r>
                  <a:rPr lang="en-US" sz="2400" dirty="0" smtClean="0"/>
                  <a:t> denotes distance of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sz="2400" dirty="0" smtClean="0"/>
                  <a:t> from a uniform distribution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𝑼</m:t>
                    </m:r>
                  </m:oMath>
                </a14:m>
                <a:r>
                  <a:rPr lang="en-US" sz="2400" dirty="0" smtClean="0"/>
                  <a:t> over the same set: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𝒅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</m:e>
                    </m: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𝑼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75" y="5557213"/>
                <a:ext cx="7909560" cy="830997"/>
              </a:xfrm>
              <a:prstGeom prst="rect">
                <a:avLst/>
              </a:prstGeom>
              <a:blipFill rotWithShape="0">
                <a:blip r:embed="rId5"/>
                <a:stretch>
                  <a:fillRect l="-1156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 rot="16200000">
            <a:off x="2224554" y="3625926"/>
            <a:ext cx="1279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probability</a:t>
            </a:r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2867212" y="2678404"/>
            <a:ext cx="3541486" cy="2612572"/>
            <a:chOff x="6861709" y="373339"/>
            <a:chExt cx="3541486" cy="2612572"/>
          </a:xfrm>
        </p:grpSpPr>
        <p:pic>
          <p:nvPicPr>
            <p:cNvPr id="17" name="Obraz 23" descr="onegausstransparent.jpg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8" t="11441" r="30953" b="44031"/>
            <a:stretch/>
          </p:blipFill>
          <p:spPr>
            <a:xfrm>
              <a:off x="6861709" y="373339"/>
              <a:ext cx="3541486" cy="2612572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TextBox 26"/>
                <p:cNvSpPr txBox="1"/>
                <p:nvPr/>
              </p:nvSpPr>
              <p:spPr>
                <a:xfrm>
                  <a:off x="7866662" y="1332098"/>
                  <a:ext cx="38408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b="0" dirty="0" smtClean="0"/>
                </a:p>
              </p:txBody>
            </p:sp>
          </mc:Choice>
          <mc:Fallback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66662" y="1332098"/>
                  <a:ext cx="384080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/>
          <p:cNvGrpSpPr/>
          <p:nvPr/>
        </p:nvGrpSpPr>
        <p:grpSpPr>
          <a:xfrm>
            <a:off x="3195307" y="2700209"/>
            <a:ext cx="3643086" cy="2612572"/>
            <a:chOff x="4781558" y="2401765"/>
            <a:chExt cx="3643086" cy="2612572"/>
          </a:xfrm>
        </p:grpSpPr>
        <p:pic>
          <p:nvPicPr>
            <p:cNvPr id="18" name="Obraz 24" descr="onegausstransparent.jpg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9" t="11441" r="29841" b="44031"/>
            <a:stretch/>
          </p:blipFill>
          <p:spPr>
            <a:xfrm>
              <a:off x="4781558" y="2401765"/>
              <a:ext cx="3643086" cy="2612572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981577" y="3351759"/>
                  <a:ext cx="3944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oMath>
                    </m:oMathPara>
                  </a14:m>
                  <a:endParaRPr lang="en-US" b="0" dirty="0" smtClean="0"/>
                </a:p>
              </p:txBody>
            </p:sp>
          </mc:Choice>
          <mc:Fallback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81577" y="3351759"/>
                  <a:ext cx="394467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2" name="Curved Connector 31"/>
          <p:cNvCxnSpPr/>
          <p:nvPr/>
        </p:nvCxnSpPr>
        <p:spPr>
          <a:xfrm rot="16200000" flipH="1">
            <a:off x="3576823" y="2235419"/>
            <a:ext cx="1342238" cy="577631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58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4211</TotalTime>
  <Words>928</Words>
  <Application>Microsoft Office PowerPoint</Application>
  <PresentationFormat>On-screen Show (4:3)</PresentationFormat>
  <Paragraphs>280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 Rounded MT Bold</vt:lpstr>
      <vt:lpstr>Cambria Math</vt:lpstr>
      <vt:lpstr>Calibri</vt:lpstr>
      <vt:lpstr>Arial Black</vt:lpstr>
      <vt:lpstr>Imprint MT Shadow</vt:lpstr>
      <vt:lpstr>Cambria</vt:lpstr>
      <vt:lpstr>French Script MT</vt:lpstr>
      <vt:lpstr>Wingdings</vt:lpstr>
      <vt:lpstr>Arial</vt:lpstr>
      <vt:lpstr>Office Theme</vt:lpstr>
      <vt:lpstr>Noisy Leakage Revisited</vt:lpstr>
      <vt:lpstr>This paper in a nutshell</vt:lpstr>
      <vt:lpstr>Cryptographic Implementations</vt:lpstr>
      <vt:lpstr>Leakage-resilient cryptography</vt:lpstr>
      <vt:lpstr>Many theoretical models</vt:lpstr>
      <vt:lpstr>Model preferred by practitioners: noisy leakage</vt:lpstr>
      <vt:lpstr>Model of Prouff and Rivain</vt:lpstr>
      <vt:lpstr>PowerPoint Presentation</vt:lpstr>
      <vt:lpstr>Statistical distance</vt:lpstr>
      <vt:lpstr>Conditional versions</vt:lpstr>
      <vt:lpstr>PowerPoint Presentation</vt:lpstr>
      <vt:lpstr>How to interpret the noise definition?</vt:lpstr>
      <vt:lpstr>PowerPoint Presentation</vt:lpstr>
      <vt:lpstr>The main result of [DDF, EC 2014]</vt:lpstr>
      <vt:lpstr>An observation</vt:lpstr>
      <vt:lpstr>An example: additive encoding of a secret s.</vt:lpstr>
      <vt:lpstr>The parameters of the [DDF14] reduction</vt:lpstr>
      <vt:lpstr>Example of an application</vt:lpstr>
      <vt:lpstr>Natural question</vt:lpstr>
      <vt:lpstr>Our contribution</vt:lpstr>
      <vt:lpstr>The difference</vt:lpstr>
      <vt:lpstr>Our first main result</vt:lpstr>
      <vt:lpstr>A problem</vt:lpstr>
      <vt:lpstr>Our second main contribution</vt:lpstr>
      <vt:lpstr>Suppose d(X ┤|  φ(X,R)=⊥, R)=ϵ</vt:lpstr>
      <vt:lpstr>Why is it useful?</vt:lpstr>
      <vt:lpstr>How to prove (*)?</vt:lpstr>
      <vt:lpstr>Therefore</vt:lpstr>
      <vt:lpstr>As a result we get: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Leakage Revisited</dc:title>
  <dc:creator>Stefan Dziembowski</dc:creator>
  <cp:lastModifiedBy>Stefan Dziembowski</cp:lastModifiedBy>
  <cp:revision>92</cp:revision>
  <dcterms:created xsi:type="dcterms:W3CDTF">2015-04-24T10:33:34Z</dcterms:created>
  <dcterms:modified xsi:type="dcterms:W3CDTF">2015-04-27T08:44:44Z</dcterms:modified>
</cp:coreProperties>
</file>