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703" r:id="rId5"/>
    <p:sldMasterId id="2147483715" r:id="rId6"/>
  </p:sldMasterIdLst>
  <p:notesMasterIdLst>
    <p:notesMasterId r:id="rId50"/>
  </p:notesMasterIdLst>
  <p:sldIdLst>
    <p:sldId id="256" r:id="rId7"/>
    <p:sldId id="351" r:id="rId8"/>
    <p:sldId id="360" r:id="rId9"/>
    <p:sldId id="354" r:id="rId10"/>
    <p:sldId id="384" r:id="rId11"/>
    <p:sldId id="353" r:id="rId12"/>
    <p:sldId id="361" r:id="rId13"/>
    <p:sldId id="370" r:id="rId14"/>
    <p:sldId id="355" r:id="rId15"/>
    <p:sldId id="358" r:id="rId16"/>
    <p:sldId id="372" r:id="rId17"/>
    <p:sldId id="374" r:id="rId18"/>
    <p:sldId id="375" r:id="rId19"/>
    <p:sldId id="377" r:id="rId20"/>
    <p:sldId id="367" r:id="rId21"/>
    <p:sldId id="378" r:id="rId22"/>
    <p:sldId id="382" r:id="rId23"/>
    <p:sldId id="303" r:id="rId24"/>
    <p:sldId id="304" r:id="rId25"/>
    <p:sldId id="325" r:id="rId26"/>
    <p:sldId id="324" r:id="rId27"/>
    <p:sldId id="383" r:id="rId28"/>
    <p:sldId id="306" r:id="rId29"/>
    <p:sldId id="381" r:id="rId30"/>
    <p:sldId id="305" r:id="rId31"/>
    <p:sldId id="380" r:id="rId32"/>
    <p:sldId id="285" r:id="rId33"/>
    <p:sldId id="310" r:id="rId34"/>
    <p:sldId id="379" r:id="rId35"/>
    <p:sldId id="327" r:id="rId36"/>
    <p:sldId id="328" r:id="rId37"/>
    <p:sldId id="330" r:id="rId38"/>
    <p:sldId id="329" r:id="rId39"/>
    <p:sldId id="331" r:id="rId40"/>
    <p:sldId id="332" r:id="rId41"/>
    <p:sldId id="296" r:id="rId42"/>
    <p:sldId id="283" r:id="rId43"/>
    <p:sldId id="385" r:id="rId44"/>
    <p:sldId id="326" r:id="rId45"/>
    <p:sldId id="299" r:id="rId46"/>
    <p:sldId id="352" r:id="rId47"/>
    <p:sldId id="301" r:id="rId48"/>
    <p:sldId id="300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88C0"/>
    <a:srgbClr val="FF0000"/>
    <a:srgbClr val="5B9BD5"/>
    <a:srgbClr val="FF3300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1" autoAdjust="0"/>
    <p:restoredTop sz="94660"/>
  </p:normalViewPr>
  <p:slideViewPr>
    <p:cSldViewPr snapToGrid="0">
      <p:cViewPr>
        <p:scale>
          <a:sx n="81" d="100"/>
          <a:sy n="81" d="100"/>
        </p:scale>
        <p:origin x="451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507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7EC94D-904E-4A83-8787-51C2932E474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D795F9AD-C9BD-48A2-A048-F3F99E875A52}">
      <dgm:prSet phldrT="[Text]"/>
      <dgm:spPr/>
      <dgm:t>
        <a:bodyPr/>
        <a:lstStyle/>
        <a:p>
          <a:r>
            <a:rPr lang="en-US" dirty="0" smtClean="0"/>
            <a:t>E(a)</a:t>
          </a:r>
          <a:endParaRPr lang="en-US" dirty="0"/>
        </a:p>
      </dgm:t>
    </dgm:pt>
    <dgm:pt modelId="{CA3A0CA8-EA86-4FDA-846F-FBF4E2B41CF4}" type="parTrans" cxnId="{0E2A1AF7-29E8-45D3-95C4-917ACF4802C4}">
      <dgm:prSet/>
      <dgm:spPr/>
      <dgm:t>
        <a:bodyPr/>
        <a:lstStyle/>
        <a:p>
          <a:endParaRPr lang="en-US"/>
        </a:p>
      </dgm:t>
    </dgm:pt>
    <dgm:pt modelId="{4BB46AEF-8E6A-4881-B0B6-565378BAAAAF}" type="sibTrans" cxnId="{0E2A1AF7-29E8-45D3-95C4-917ACF4802C4}">
      <dgm:prSet/>
      <dgm:spPr/>
      <dgm:t>
        <a:bodyPr/>
        <a:lstStyle/>
        <a:p>
          <a:endParaRPr lang="en-US"/>
        </a:p>
      </dgm:t>
    </dgm:pt>
    <dgm:pt modelId="{0300898A-E356-44EC-B115-E27D5B1B2A1B}">
      <dgm:prSet phldrT="[Text]"/>
      <dgm:spPr/>
      <dgm:t>
        <a:bodyPr/>
        <a:lstStyle/>
        <a:p>
          <a:r>
            <a:rPr lang="en-US" dirty="0" smtClean="0"/>
            <a:t>E(b)</a:t>
          </a:r>
          <a:endParaRPr lang="en-US" dirty="0"/>
        </a:p>
      </dgm:t>
    </dgm:pt>
    <dgm:pt modelId="{1114E874-38CD-455C-B633-EA726425CE7F}" type="parTrans" cxnId="{7B5CA2E4-8990-4E1D-BA19-50FE43D3F307}">
      <dgm:prSet/>
      <dgm:spPr/>
      <dgm:t>
        <a:bodyPr/>
        <a:lstStyle/>
        <a:p>
          <a:endParaRPr lang="en-US"/>
        </a:p>
      </dgm:t>
    </dgm:pt>
    <dgm:pt modelId="{26CC5AE7-FA71-4790-908E-DF435AB36216}" type="sibTrans" cxnId="{7B5CA2E4-8990-4E1D-BA19-50FE43D3F307}">
      <dgm:prSet/>
      <dgm:spPr/>
      <dgm:t>
        <a:bodyPr/>
        <a:lstStyle/>
        <a:p>
          <a:endParaRPr lang="en-US"/>
        </a:p>
      </dgm:t>
    </dgm:pt>
    <dgm:pt modelId="{B794D3A2-BBDB-4BF5-BF94-16F6607DF2D2}">
      <dgm:prSet phldrT="[Text]"/>
      <dgm:spPr/>
      <dgm:t>
        <a:bodyPr/>
        <a:lstStyle/>
        <a:p>
          <a:r>
            <a:rPr lang="en-US" dirty="0" smtClean="0"/>
            <a:t>E(</a:t>
          </a:r>
          <a:r>
            <a:rPr lang="en-US" dirty="0" err="1" smtClean="0"/>
            <a:t>a+b</a:t>
          </a:r>
          <a:r>
            <a:rPr lang="en-US" dirty="0" smtClean="0"/>
            <a:t>)</a:t>
          </a:r>
          <a:endParaRPr lang="en-US" dirty="0"/>
        </a:p>
      </dgm:t>
    </dgm:pt>
    <dgm:pt modelId="{D108BD16-ADE4-487C-A1C1-78E1FB7C546A}" type="parTrans" cxnId="{6EF81420-6F7F-4A75-9698-83283846D4D1}">
      <dgm:prSet/>
      <dgm:spPr/>
      <dgm:t>
        <a:bodyPr/>
        <a:lstStyle/>
        <a:p>
          <a:endParaRPr lang="en-US"/>
        </a:p>
      </dgm:t>
    </dgm:pt>
    <dgm:pt modelId="{2CEB4BD7-7A56-45CC-AC0B-F925752C7BD7}" type="sibTrans" cxnId="{6EF81420-6F7F-4A75-9698-83283846D4D1}">
      <dgm:prSet/>
      <dgm:spPr/>
      <dgm:t>
        <a:bodyPr/>
        <a:lstStyle/>
        <a:p>
          <a:endParaRPr lang="en-US"/>
        </a:p>
      </dgm:t>
    </dgm:pt>
    <dgm:pt modelId="{A934CB3C-8B98-4F30-ABC6-AC5149BFD4F5}" type="pres">
      <dgm:prSet presAssocID="{067EC94D-904E-4A83-8787-51C2932E4745}" presName="linearFlow" presStyleCnt="0">
        <dgm:presLayoutVars>
          <dgm:dir/>
          <dgm:resizeHandles val="exact"/>
        </dgm:presLayoutVars>
      </dgm:prSet>
      <dgm:spPr/>
    </dgm:pt>
    <dgm:pt modelId="{14CE18B2-ABA3-45F9-B9F2-1950E02E4452}" type="pres">
      <dgm:prSet presAssocID="{D795F9AD-C9BD-48A2-A048-F3F99E875A52}" presName="node" presStyleLbl="node1" presStyleIdx="0" presStyleCnt="3" custScaleX="159043" custScaleY="1361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27E258-B6C1-4B28-BED6-842D27DC114A}" type="pres">
      <dgm:prSet presAssocID="{4BB46AEF-8E6A-4881-B0B6-565378BAAAAF}" presName="spacerL" presStyleCnt="0"/>
      <dgm:spPr/>
    </dgm:pt>
    <dgm:pt modelId="{6CA78323-B4BA-469A-A0B0-9D7F92586164}" type="pres">
      <dgm:prSet presAssocID="{4BB46AEF-8E6A-4881-B0B6-565378BAAAAF}" presName="sibTrans" presStyleLbl="sibTrans2D1" presStyleIdx="0" presStyleCnt="2"/>
      <dgm:spPr/>
      <dgm:t>
        <a:bodyPr/>
        <a:lstStyle/>
        <a:p>
          <a:endParaRPr lang="en-US"/>
        </a:p>
      </dgm:t>
    </dgm:pt>
    <dgm:pt modelId="{50675E18-471A-4EC3-9FBC-838BEBCD27F7}" type="pres">
      <dgm:prSet presAssocID="{4BB46AEF-8E6A-4881-B0B6-565378BAAAAF}" presName="spacerR" presStyleCnt="0"/>
      <dgm:spPr/>
    </dgm:pt>
    <dgm:pt modelId="{F421220D-8D1D-451B-9B81-96F5857DF2AB}" type="pres">
      <dgm:prSet presAssocID="{0300898A-E356-44EC-B115-E27D5B1B2A1B}" presName="node" presStyleLbl="node1" presStyleIdx="1" presStyleCnt="3" custScaleX="163415" custScaleY="1341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B44432-58CD-4C9D-82F4-2D39BD885611}" type="pres">
      <dgm:prSet presAssocID="{26CC5AE7-FA71-4790-908E-DF435AB36216}" presName="spacerL" presStyleCnt="0"/>
      <dgm:spPr/>
    </dgm:pt>
    <dgm:pt modelId="{F1674634-04F3-47E7-8CD1-9368C786C2FB}" type="pres">
      <dgm:prSet presAssocID="{26CC5AE7-FA71-4790-908E-DF435AB36216}" presName="sibTrans" presStyleLbl="sibTrans2D1" presStyleIdx="1" presStyleCnt="2"/>
      <dgm:spPr/>
      <dgm:t>
        <a:bodyPr/>
        <a:lstStyle/>
        <a:p>
          <a:endParaRPr lang="en-US"/>
        </a:p>
      </dgm:t>
    </dgm:pt>
    <dgm:pt modelId="{8E8C7957-3E0A-4796-9F46-32656843F3FF}" type="pres">
      <dgm:prSet presAssocID="{26CC5AE7-FA71-4790-908E-DF435AB36216}" presName="spacerR" presStyleCnt="0"/>
      <dgm:spPr/>
    </dgm:pt>
    <dgm:pt modelId="{D7194D33-4FF0-4FB8-9D93-1CA7B4EEAB2C}" type="pres">
      <dgm:prSet presAssocID="{B794D3A2-BBDB-4BF5-BF94-16F6607DF2D2}" presName="node" presStyleLbl="node1" presStyleIdx="2" presStyleCnt="3" custScaleX="155725" custScaleY="141062" custLinFactNeighborX="-49019" custLinFactNeighborY="-7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EA0334-745C-427B-A4EB-0439325D7354}" type="presOf" srcId="{D795F9AD-C9BD-48A2-A048-F3F99E875A52}" destId="{14CE18B2-ABA3-45F9-B9F2-1950E02E4452}" srcOrd="0" destOrd="0" presId="urn:microsoft.com/office/officeart/2005/8/layout/equation1"/>
    <dgm:cxn modelId="{6EF81420-6F7F-4A75-9698-83283846D4D1}" srcId="{067EC94D-904E-4A83-8787-51C2932E4745}" destId="{B794D3A2-BBDB-4BF5-BF94-16F6607DF2D2}" srcOrd="2" destOrd="0" parTransId="{D108BD16-ADE4-487C-A1C1-78E1FB7C546A}" sibTransId="{2CEB4BD7-7A56-45CC-AC0B-F925752C7BD7}"/>
    <dgm:cxn modelId="{7B5CA2E4-8990-4E1D-BA19-50FE43D3F307}" srcId="{067EC94D-904E-4A83-8787-51C2932E4745}" destId="{0300898A-E356-44EC-B115-E27D5B1B2A1B}" srcOrd="1" destOrd="0" parTransId="{1114E874-38CD-455C-B633-EA726425CE7F}" sibTransId="{26CC5AE7-FA71-4790-908E-DF435AB36216}"/>
    <dgm:cxn modelId="{6DB2BAAB-2489-49F5-A638-3139F5A1C887}" type="presOf" srcId="{0300898A-E356-44EC-B115-E27D5B1B2A1B}" destId="{F421220D-8D1D-451B-9B81-96F5857DF2AB}" srcOrd="0" destOrd="0" presId="urn:microsoft.com/office/officeart/2005/8/layout/equation1"/>
    <dgm:cxn modelId="{6866FC34-3185-439B-9C48-91EF5B7C02BE}" type="presOf" srcId="{26CC5AE7-FA71-4790-908E-DF435AB36216}" destId="{F1674634-04F3-47E7-8CD1-9368C786C2FB}" srcOrd="0" destOrd="0" presId="urn:microsoft.com/office/officeart/2005/8/layout/equation1"/>
    <dgm:cxn modelId="{795D7122-0239-4A3D-9F9C-1CB49D8C457F}" type="presOf" srcId="{4BB46AEF-8E6A-4881-B0B6-565378BAAAAF}" destId="{6CA78323-B4BA-469A-A0B0-9D7F92586164}" srcOrd="0" destOrd="0" presId="urn:microsoft.com/office/officeart/2005/8/layout/equation1"/>
    <dgm:cxn modelId="{4A87AAA5-74FD-4E16-8A62-95C7B59F47A8}" type="presOf" srcId="{B794D3A2-BBDB-4BF5-BF94-16F6607DF2D2}" destId="{D7194D33-4FF0-4FB8-9D93-1CA7B4EEAB2C}" srcOrd="0" destOrd="0" presId="urn:microsoft.com/office/officeart/2005/8/layout/equation1"/>
    <dgm:cxn modelId="{4F0D59E8-363E-4889-9931-5902C083D919}" type="presOf" srcId="{067EC94D-904E-4A83-8787-51C2932E4745}" destId="{A934CB3C-8B98-4F30-ABC6-AC5149BFD4F5}" srcOrd="0" destOrd="0" presId="urn:microsoft.com/office/officeart/2005/8/layout/equation1"/>
    <dgm:cxn modelId="{0E2A1AF7-29E8-45D3-95C4-917ACF4802C4}" srcId="{067EC94D-904E-4A83-8787-51C2932E4745}" destId="{D795F9AD-C9BD-48A2-A048-F3F99E875A52}" srcOrd="0" destOrd="0" parTransId="{CA3A0CA8-EA86-4FDA-846F-FBF4E2B41CF4}" sibTransId="{4BB46AEF-8E6A-4881-B0B6-565378BAAAAF}"/>
    <dgm:cxn modelId="{77D756E4-B6B6-4C2F-BE68-D1871DA9EFC4}" type="presParOf" srcId="{A934CB3C-8B98-4F30-ABC6-AC5149BFD4F5}" destId="{14CE18B2-ABA3-45F9-B9F2-1950E02E4452}" srcOrd="0" destOrd="0" presId="urn:microsoft.com/office/officeart/2005/8/layout/equation1"/>
    <dgm:cxn modelId="{EAACF8C4-BE2B-4050-B183-B68231EFFF44}" type="presParOf" srcId="{A934CB3C-8B98-4F30-ABC6-AC5149BFD4F5}" destId="{9227E258-B6C1-4B28-BED6-842D27DC114A}" srcOrd="1" destOrd="0" presId="urn:microsoft.com/office/officeart/2005/8/layout/equation1"/>
    <dgm:cxn modelId="{5EFAD53F-ABDF-448C-974B-A65CD81B3BC4}" type="presParOf" srcId="{A934CB3C-8B98-4F30-ABC6-AC5149BFD4F5}" destId="{6CA78323-B4BA-469A-A0B0-9D7F92586164}" srcOrd="2" destOrd="0" presId="urn:microsoft.com/office/officeart/2005/8/layout/equation1"/>
    <dgm:cxn modelId="{2125F0D0-7B48-4186-B367-16E8DE6C554F}" type="presParOf" srcId="{A934CB3C-8B98-4F30-ABC6-AC5149BFD4F5}" destId="{50675E18-471A-4EC3-9FBC-838BEBCD27F7}" srcOrd="3" destOrd="0" presId="urn:microsoft.com/office/officeart/2005/8/layout/equation1"/>
    <dgm:cxn modelId="{78933B2B-DBFF-4BCD-ACBE-8549110D1CC2}" type="presParOf" srcId="{A934CB3C-8B98-4F30-ABC6-AC5149BFD4F5}" destId="{F421220D-8D1D-451B-9B81-96F5857DF2AB}" srcOrd="4" destOrd="0" presId="urn:microsoft.com/office/officeart/2005/8/layout/equation1"/>
    <dgm:cxn modelId="{4056704B-8A16-4B8A-ADFB-71169296C8A4}" type="presParOf" srcId="{A934CB3C-8B98-4F30-ABC6-AC5149BFD4F5}" destId="{83B44432-58CD-4C9D-82F4-2D39BD885611}" srcOrd="5" destOrd="0" presId="urn:microsoft.com/office/officeart/2005/8/layout/equation1"/>
    <dgm:cxn modelId="{3949ED7C-8CC2-41FE-9855-ADB2EFF426E1}" type="presParOf" srcId="{A934CB3C-8B98-4F30-ABC6-AC5149BFD4F5}" destId="{F1674634-04F3-47E7-8CD1-9368C786C2FB}" srcOrd="6" destOrd="0" presId="urn:microsoft.com/office/officeart/2005/8/layout/equation1"/>
    <dgm:cxn modelId="{9E38362F-93BD-48FA-A83A-EEB0180D2263}" type="presParOf" srcId="{A934CB3C-8B98-4F30-ABC6-AC5149BFD4F5}" destId="{8E8C7957-3E0A-4796-9F46-32656843F3FF}" srcOrd="7" destOrd="0" presId="urn:microsoft.com/office/officeart/2005/8/layout/equation1"/>
    <dgm:cxn modelId="{33EB8AEC-B419-46EE-8D1A-52A59E9E9CD1}" type="presParOf" srcId="{A934CB3C-8B98-4F30-ABC6-AC5149BFD4F5}" destId="{D7194D33-4FF0-4FB8-9D93-1CA7B4EEAB2C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7EC94D-904E-4A83-8787-51C2932E474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D795F9AD-C9BD-48A2-A048-F3F99E875A52}">
      <dgm:prSet phldrT="[Text]"/>
      <dgm:spPr/>
      <dgm:t>
        <a:bodyPr/>
        <a:lstStyle/>
        <a:p>
          <a:r>
            <a:rPr lang="en-US" dirty="0" smtClean="0"/>
            <a:t>E(a)</a:t>
          </a:r>
          <a:endParaRPr lang="en-US" dirty="0"/>
        </a:p>
      </dgm:t>
    </dgm:pt>
    <dgm:pt modelId="{CA3A0CA8-EA86-4FDA-846F-FBF4E2B41CF4}" type="parTrans" cxnId="{0E2A1AF7-29E8-45D3-95C4-917ACF4802C4}">
      <dgm:prSet/>
      <dgm:spPr/>
      <dgm:t>
        <a:bodyPr/>
        <a:lstStyle/>
        <a:p>
          <a:endParaRPr lang="en-US"/>
        </a:p>
      </dgm:t>
    </dgm:pt>
    <dgm:pt modelId="{4BB46AEF-8E6A-4881-B0B6-565378BAAAAF}" type="sibTrans" cxnId="{0E2A1AF7-29E8-45D3-95C4-917ACF4802C4}">
      <dgm:prSet/>
      <dgm:spPr/>
      <dgm:t>
        <a:bodyPr/>
        <a:lstStyle/>
        <a:p>
          <a:endParaRPr lang="en-US" dirty="0"/>
        </a:p>
      </dgm:t>
    </dgm:pt>
    <dgm:pt modelId="{0300898A-E356-44EC-B115-E27D5B1B2A1B}">
      <dgm:prSet phldrT="[Text]"/>
      <dgm:spPr/>
      <dgm:t>
        <a:bodyPr/>
        <a:lstStyle/>
        <a:p>
          <a:r>
            <a:rPr lang="en-US" dirty="0" smtClean="0"/>
            <a:t>E(b)</a:t>
          </a:r>
          <a:endParaRPr lang="en-US" dirty="0"/>
        </a:p>
      </dgm:t>
    </dgm:pt>
    <dgm:pt modelId="{1114E874-38CD-455C-B633-EA726425CE7F}" type="parTrans" cxnId="{7B5CA2E4-8990-4E1D-BA19-50FE43D3F307}">
      <dgm:prSet/>
      <dgm:spPr/>
      <dgm:t>
        <a:bodyPr/>
        <a:lstStyle/>
        <a:p>
          <a:endParaRPr lang="en-US"/>
        </a:p>
      </dgm:t>
    </dgm:pt>
    <dgm:pt modelId="{26CC5AE7-FA71-4790-908E-DF435AB36216}" type="sibTrans" cxnId="{7B5CA2E4-8990-4E1D-BA19-50FE43D3F307}">
      <dgm:prSet/>
      <dgm:spPr/>
      <dgm:t>
        <a:bodyPr/>
        <a:lstStyle/>
        <a:p>
          <a:endParaRPr lang="en-US"/>
        </a:p>
      </dgm:t>
    </dgm:pt>
    <dgm:pt modelId="{B794D3A2-BBDB-4BF5-BF94-16F6607DF2D2}">
      <dgm:prSet phldrT="[Text]"/>
      <dgm:spPr/>
      <dgm:t>
        <a:bodyPr/>
        <a:lstStyle/>
        <a:p>
          <a:r>
            <a:rPr lang="en-US" dirty="0" smtClean="0"/>
            <a:t>E(a b)</a:t>
          </a:r>
          <a:endParaRPr lang="en-US" dirty="0"/>
        </a:p>
      </dgm:t>
    </dgm:pt>
    <dgm:pt modelId="{D108BD16-ADE4-487C-A1C1-78E1FB7C546A}" type="parTrans" cxnId="{6EF81420-6F7F-4A75-9698-83283846D4D1}">
      <dgm:prSet/>
      <dgm:spPr/>
      <dgm:t>
        <a:bodyPr/>
        <a:lstStyle/>
        <a:p>
          <a:endParaRPr lang="en-US"/>
        </a:p>
      </dgm:t>
    </dgm:pt>
    <dgm:pt modelId="{2CEB4BD7-7A56-45CC-AC0B-F925752C7BD7}" type="sibTrans" cxnId="{6EF81420-6F7F-4A75-9698-83283846D4D1}">
      <dgm:prSet/>
      <dgm:spPr/>
      <dgm:t>
        <a:bodyPr/>
        <a:lstStyle/>
        <a:p>
          <a:endParaRPr lang="en-US"/>
        </a:p>
      </dgm:t>
    </dgm:pt>
    <dgm:pt modelId="{A934CB3C-8B98-4F30-ABC6-AC5149BFD4F5}" type="pres">
      <dgm:prSet presAssocID="{067EC94D-904E-4A83-8787-51C2932E4745}" presName="linearFlow" presStyleCnt="0">
        <dgm:presLayoutVars>
          <dgm:dir/>
          <dgm:resizeHandles val="exact"/>
        </dgm:presLayoutVars>
      </dgm:prSet>
      <dgm:spPr/>
    </dgm:pt>
    <dgm:pt modelId="{14CE18B2-ABA3-45F9-B9F2-1950E02E4452}" type="pres">
      <dgm:prSet presAssocID="{D795F9AD-C9BD-48A2-A048-F3F99E875A52}" presName="node" presStyleLbl="node1" presStyleIdx="0" presStyleCnt="3" custScaleX="159043" custScaleY="1361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27E258-B6C1-4B28-BED6-842D27DC114A}" type="pres">
      <dgm:prSet presAssocID="{4BB46AEF-8E6A-4881-B0B6-565378BAAAAF}" presName="spacerL" presStyleCnt="0"/>
      <dgm:spPr/>
    </dgm:pt>
    <dgm:pt modelId="{6CA78323-B4BA-469A-A0B0-9D7F92586164}" type="pres">
      <dgm:prSet presAssocID="{4BB46AEF-8E6A-4881-B0B6-565378BAAAAF}" presName="sibTrans" presStyleLbl="sibTrans2D1" presStyleIdx="0" presStyleCnt="2" custLinFactNeighborX="14094" custLinFactNeighborY="2232"/>
      <dgm:spPr>
        <a:prstGeom prst="mathMultiply">
          <a:avLst/>
        </a:prstGeom>
      </dgm:spPr>
      <dgm:t>
        <a:bodyPr/>
        <a:lstStyle/>
        <a:p>
          <a:endParaRPr lang="en-US"/>
        </a:p>
      </dgm:t>
    </dgm:pt>
    <dgm:pt modelId="{50675E18-471A-4EC3-9FBC-838BEBCD27F7}" type="pres">
      <dgm:prSet presAssocID="{4BB46AEF-8E6A-4881-B0B6-565378BAAAAF}" presName="spacerR" presStyleCnt="0"/>
      <dgm:spPr/>
    </dgm:pt>
    <dgm:pt modelId="{F421220D-8D1D-451B-9B81-96F5857DF2AB}" type="pres">
      <dgm:prSet presAssocID="{0300898A-E356-44EC-B115-E27D5B1B2A1B}" presName="node" presStyleLbl="node1" presStyleIdx="1" presStyleCnt="3" custScaleX="163415" custScaleY="1341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B44432-58CD-4C9D-82F4-2D39BD885611}" type="pres">
      <dgm:prSet presAssocID="{26CC5AE7-FA71-4790-908E-DF435AB36216}" presName="spacerL" presStyleCnt="0"/>
      <dgm:spPr/>
    </dgm:pt>
    <dgm:pt modelId="{F1674634-04F3-47E7-8CD1-9368C786C2FB}" type="pres">
      <dgm:prSet presAssocID="{26CC5AE7-FA71-4790-908E-DF435AB36216}" presName="sibTrans" presStyleLbl="sibTrans2D1" presStyleIdx="1" presStyleCnt="2"/>
      <dgm:spPr/>
      <dgm:t>
        <a:bodyPr/>
        <a:lstStyle/>
        <a:p>
          <a:endParaRPr lang="en-US"/>
        </a:p>
      </dgm:t>
    </dgm:pt>
    <dgm:pt modelId="{8E8C7957-3E0A-4796-9F46-32656843F3FF}" type="pres">
      <dgm:prSet presAssocID="{26CC5AE7-FA71-4790-908E-DF435AB36216}" presName="spacerR" presStyleCnt="0"/>
      <dgm:spPr/>
    </dgm:pt>
    <dgm:pt modelId="{D7194D33-4FF0-4FB8-9D93-1CA7B4EEAB2C}" type="pres">
      <dgm:prSet presAssocID="{B794D3A2-BBDB-4BF5-BF94-16F6607DF2D2}" presName="node" presStyleLbl="node1" presStyleIdx="2" presStyleCnt="3" custScaleX="155725" custScaleY="141062" custLinFactNeighborX="-49019" custLinFactNeighborY="-72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A06BCE-09DE-49CA-BF3A-3A2D96F4A5F4}" type="presOf" srcId="{D795F9AD-C9BD-48A2-A048-F3F99E875A52}" destId="{14CE18B2-ABA3-45F9-B9F2-1950E02E4452}" srcOrd="0" destOrd="0" presId="urn:microsoft.com/office/officeart/2005/8/layout/equation1"/>
    <dgm:cxn modelId="{0B512FD4-C815-4AF7-9360-BC9367BE1DC9}" type="presOf" srcId="{067EC94D-904E-4A83-8787-51C2932E4745}" destId="{A934CB3C-8B98-4F30-ABC6-AC5149BFD4F5}" srcOrd="0" destOrd="0" presId="urn:microsoft.com/office/officeart/2005/8/layout/equation1"/>
    <dgm:cxn modelId="{117C4359-F7EB-406E-985F-689915965669}" type="presOf" srcId="{0300898A-E356-44EC-B115-E27D5B1B2A1B}" destId="{F421220D-8D1D-451B-9B81-96F5857DF2AB}" srcOrd="0" destOrd="0" presId="urn:microsoft.com/office/officeart/2005/8/layout/equation1"/>
    <dgm:cxn modelId="{6EF81420-6F7F-4A75-9698-83283846D4D1}" srcId="{067EC94D-904E-4A83-8787-51C2932E4745}" destId="{B794D3A2-BBDB-4BF5-BF94-16F6607DF2D2}" srcOrd="2" destOrd="0" parTransId="{D108BD16-ADE4-487C-A1C1-78E1FB7C546A}" sibTransId="{2CEB4BD7-7A56-45CC-AC0B-F925752C7BD7}"/>
    <dgm:cxn modelId="{7B5CA2E4-8990-4E1D-BA19-50FE43D3F307}" srcId="{067EC94D-904E-4A83-8787-51C2932E4745}" destId="{0300898A-E356-44EC-B115-E27D5B1B2A1B}" srcOrd="1" destOrd="0" parTransId="{1114E874-38CD-455C-B633-EA726425CE7F}" sibTransId="{26CC5AE7-FA71-4790-908E-DF435AB36216}"/>
    <dgm:cxn modelId="{025B6BED-151F-4794-9FCD-EC3B5EF93533}" type="presOf" srcId="{4BB46AEF-8E6A-4881-B0B6-565378BAAAAF}" destId="{6CA78323-B4BA-469A-A0B0-9D7F92586164}" srcOrd="0" destOrd="0" presId="urn:microsoft.com/office/officeart/2005/8/layout/equation1"/>
    <dgm:cxn modelId="{03EF3166-D31F-4898-9E41-25091BB6ED25}" type="presOf" srcId="{26CC5AE7-FA71-4790-908E-DF435AB36216}" destId="{F1674634-04F3-47E7-8CD1-9368C786C2FB}" srcOrd="0" destOrd="0" presId="urn:microsoft.com/office/officeart/2005/8/layout/equation1"/>
    <dgm:cxn modelId="{0E2A1AF7-29E8-45D3-95C4-917ACF4802C4}" srcId="{067EC94D-904E-4A83-8787-51C2932E4745}" destId="{D795F9AD-C9BD-48A2-A048-F3F99E875A52}" srcOrd="0" destOrd="0" parTransId="{CA3A0CA8-EA86-4FDA-846F-FBF4E2B41CF4}" sibTransId="{4BB46AEF-8E6A-4881-B0B6-565378BAAAAF}"/>
    <dgm:cxn modelId="{B93D4CDE-D643-4110-B836-CBDE018ABA64}" type="presOf" srcId="{B794D3A2-BBDB-4BF5-BF94-16F6607DF2D2}" destId="{D7194D33-4FF0-4FB8-9D93-1CA7B4EEAB2C}" srcOrd="0" destOrd="0" presId="urn:microsoft.com/office/officeart/2005/8/layout/equation1"/>
    <dgm:cxn modelId="{111EC0AB-D568-4314-85B8-669AAF4D03B2}" type="presParOf" srcId="{A934CB3C-8B98-4F30-ABC6-AC5149BFD4F5}" destId="{14CE18B2-ABA3-45F9-B9F2-1950E02E4452}" srcOrd="0" destOrd="0" presId="urn:microsoft.com/office/officeart/2005/8/layout/equation1"/>
    <dgm:cxn modelId="{DDB98F57-AFAC-4F9B-B51E-BD778E315283}" type="presParOf" srcId="{A934CB3C-8B98-4F30-ABC6-AC5149BFD4F5}" destId="{9227E258-B6C1-4B28-BED6-842D27DC114A}" srcOrd="1" destOrd="0" presId="urn:microsoft.com/office/officeart/2005/8/layout/equation1"/>
    <dgm:cxn modelId="{075E0FBF-FA8E-4834-92C6-BC81C4712F07}" type="presParOf" srcId="{A934CB3C-8B98-4F30-ABC6-AC5149BFD4F5}" destId="{6CA78323-B4BA-469A-A0B0-9D7F92586164}" srcOrd="2" destOrd="0" presId="urn:microsoft.com/office/officeart/2005/8/layout/equation1"/>
    <dgm:cxn modelId="{DB46DD87-BD74-4B78-BAF2-52257EE4509C}" type="presParOf" srcId="{A934CB3C-8B98-4F30-ABC6-AC5149BFD4F5}" destId="{50675E18-471A-4EC3-9FBC-838BEBCD27F7}" srcOrd="3" destOrd="0" presId="urn:microsoft.com/office/officeart/2005/8/layout/equation1"/>
    <dgm:cxn modelId="{2B72589D-611F-4C4E-B6AF-2765B3FF0E91}" type="presParOf" srcId="{A934CB3C-8B98-4F30-ABC6-AC5149BFD4F5}" destId="{F421220D-8D1D-451B-9B81-96F5857DF2AB}" srcOrd="4" destOrd="0" presId="urn:microsoft.com/office/officeart/2005/8/layout/equation1"/>
    <dgm:cxn modelId="{D58BB1FD-A0BA-4C92-BCF9-F7785D96EDBA}" type="presParOf" srcId="{A934CB3C-8B98-4F30-ABC6-AC5149BFD4F5}" destId="{83B44432-58CD-4C9D-82F4-2D39BD885611}" srcOrd="5" destOrd="0" presId="urn:microsoft.com/office/officeart/2005/8/layout/equation1"/>
    <dgm:cxn modelId="{A3653E2E-B05B-4716-8DD0-733AA1118EB5}" type="presParOf" srcId="{A934CB3C-8B98-4F30-ABC6-AC5149BFD4F5}" destId="{F1674634-04F3-47E7-8CD1-9368C786C2FB}" srcOrd="6" destOrd="0" presId="urn:microsoft.com/office/officeart/2005/8/layout/equation1"/>
    <dgm:cxn modelId="{29EAB33B-7E30-4330-8398-5090706B9E85}" type="presParOf" srcId="{A934CB3C-8B98-4F30-ABC6-AC5149BFD4F5}" destId="{8E8C7957-3E0A-4796-9F46-32656843F3FF}" srcOrd="7" destOrd="0" presId="urn:microsoft.com/office/officeart/2005/8/layout/equation1"/>
    <dgm:cxn modelId="{1F8FB125-2D57-4C54-BFF5-505D5E46FB50}" type="presParOf" srcId="{A934CB3C-8B98-4F30-ABC6-AC5149BFD4F5}" destId="{D7194D33-4FF0-4FB8-9D93-1CA7B4EEAB2C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E18B2-ABA3-45F9-B9F2-1950E02E4452}">
      <dsp:nvSpPr>
        <dsp:cNvPr id="0" name=""/>
        <dsp:cNvSpPr/>
      </dsp:nvSpPr>
      <dsp:spPr>
        <a:xfrm>
          <a:off x="1985" y="346394"/>
          <a:ext cx="1059792" cy="9074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E(a)</a:t>
          </a:r>
          <a:endParaRPr lang="en-US" sz="1600" kern="1200" dirty="0"/>
        </a:p>
      </dsp:txBody>
      <dsp:txXfrm>
        <a:off x="157188" y="479281"/>
        <a:ext cx="749386" cy="641636"/>
      </dsp:txXfrm>
    </dsp:sp>
    <dsp:sp modelId="{6CA78323-B4BA-469A-A0B0-9D7F92586164}">
      <dsp:nvSpPr>
        <dsp:cNvPr id="0" name=""/>
        <dsp:cNvSpPr/>
      </dsp:nvSpPr>
      <dsp:spPr>
        <a:xfrm>
          <a:off x="1115885" y="606856"/>
          <a:ext cx="386486" cy="386486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1167114" y="754648"/>
        <a:ext cx="284028" cy="90902"/>
      </dsp:txXfrm>
    </dsp:sp>
    <dsp:sp modelId="{F421220D-8D1D-451B-9B81-96F5857DF2AB}">
      <dsp:nvSpPr>
        <dsp:cNvPr id="0" name=""/>
        <dsp:cNvSpPr/>
      </dsp:nvSpPr>
      <dsp:spPr>
        <a:xfrm>
          <a:off x="1556480" y="353234"/>
          <a:ext cx="1088925" cy="8937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E(b)</a:t>
          </a:r>
          <a:endParaRPr lang="en-US" sz="1600" kern="1200" dirty="0"/>
        </a:p>
      </dsp:txBody>
      <dsp:txXfrm>
        <a:off x="1715949" y="484118"/>
        <a:ext cx="769987" cy="631962"/>
      </dsp:txXfrm>
    </dsp:sp>
    <dsp:sp modelId="{F1674634-04F3-47E7-8CD1-9368C786C2FB}">
      <dsp:nvSpPr>
        <dsp:cNvPr id="0" name=""/>
        <dsp:cNvSpPr/>
      </dsp:nvSpPr>
      <dsp:spPr>
        <a:xfrm>
          <a:off x="2699514" y="606856"/>
          <a:ext cx="386486" cy="386486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2750743" y="686472"/>
        <a:ext cx="284028" cy="227254"/>
      </dsp:txXfrm>
    </dsp:sp>
    <dsp:sp modelId="{D7194D33-4FF0-4FB8-9D93-1CA7B4EEAB2C}">
      <dsp:nvSpPr>
        <dsp:cNvPr id="0" name=""/>
        <dsp:cNvSpPr/>
      </dsp:nvSpPr>
      <dsp:spPr>
        <a:xfrm>
          <a:off x="3113585" y="281601"/>
          <a:ext cx="1037682" cy="9399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E(</a:t>
          </a:r>
          <a:r>
            <a:rPr lang="en-US" sz="1600" kern="1200" dirty="0" err="1" smtClean="0"/>
            <a:t>a+b</a:t>
          </a:r>
          <a:r>
            <a:rPr lang="en-US" sz="1600" kern="1200" dirty="0" smtClean="0"/>
            <a:t>)</a:t>
          </a:r>
          <a:endParaRPr lang="en-US" sz="1600" kern="1200" dirty="0"/>
        </a:p>
      </dsp:txBody>
      <dsp:txXfrm>
        <a:off x="3265550" y="419257"/>
        <a:ext cx="733752" cy="6646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E18B2-ABA3-45F9-B9F2-1950E02E4452}">
      <dsp:nvSpPr>
        <dsp:cNvPr id="0" name=""/>
        <dsp:cNvSpPr/>
      </dsp:nvSpPr>
      <dsp:spPr>
        <a:xfrm>
          <a:off x="1985" y="346394"/>
          <a:ext cx="1059792" cy="9074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E(a)</a:t>
          </a:r>
          <a:endParaRPr lang="en-US" sz="2100" kern="1200" dirty="0"/>
        </a:p>
      </dsp:txBody>
      <dsp:txXfrm>
        <a:off x="157188" y="479281"/>
        <a:ext cx="749386" cy="641636"/>
      </dsp:txXfrm>
    </dsp:sp>
    <dsp:sp modelId="{6CA78323-B4BA-469A-A0B0-9D7F92586164}">
      <dsp:nvSpPr>
        <dsp:cNvPr id="0" name=""/>
        <dsp:cNvSpPr/>
      </dsp:nvSpPr>
      <dsp:spPr>
        <a:xfrm>
          <a:off x="1123511" y="615483"/>
          <a:ext cx="386486" cy="386486"/>
        </a:xfrm>
        <a:prstGeom prst="mathMultiply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/>
        </a:p>
      </dsp:txBody>
      <dsp:txXfrm>
        <a:off x="1184197" y="676169"/>
        <a:ext cx="265114" cy="265114"/>
      </dsp:txXfrm>
    </dsp:sp>
    <dsp:sp modelId="{F421220D-8D1D-451B-9B81-96F5857DF2AB}">
      <dsp:nvSpPr>
        <dsp:cNvPr id="0" name=""/>
        <dsp:cNvSpPr/>
      </dsp:nvSpPr>
      <dsp:spPr>
        <a:xfrm>
          <a:off x="1556480" y="353234"/>
          <a:ext cx="1088925" cy="8937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E(b)</a:t>
          </a:r>
          <a:endParaRPr lang="en-US" sz="2100" kern="1200" dirty="0"/>
        </a:p>
      </dsp:txBody>
      <dsp:txXfrm>
        <a:off x="1715949" y="484118"/>
        <a:ext cx="769987" cy="631962"/>
      </dsp:txXfrm>
    </dsp:sp>
    <dsp:sp modelId="{F1674634-04F3-47E7-8CD1-9368C786C2FB}">
      <dsp:nvSpPr>
        <dsp:cNvPr id="0" name=""/>
        <dsp:cNvSpPr/>
      </dsp:nvSpPr>
      <dsp:spPr>
        <a:xfrm>
          <a:off x="2699514" y="606856"/>
          <a:ext cx="386486" cy="386486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2750743" y="686472"/>
        <a:ext cx="284028" cy="227254"/>
      </dsp:txXfrm>
    </dsp:sp>
    <dsp:sp modelId="{D7194D33-4FF0-4FB8-9D93-1CA7B4EEAB2C}">
      <dsp:nvSpPr>
        <dsp:cNvPr id="0" name=""/>
        <dsp:cNvSpPr/>
      </dsp:nvSpPr>
      <dsp:spPr>
        <a:xfrm>
          <a:off x="3113585" y="281601"/>
          <a:ext cx="1037682" cy="9399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E(a b)</a:t>
          </a:r>
          <a:endParaRPr lang="en-US" sz="2100" kern="1200" dirty="0"/>
        </a:p>
      </dsp:txBody>
      <dsp:txXfrm>
        <a:off x="3265550" y="419257"/>
        <a:ext cx="733752" cy="6646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D070F-7661-4402-BB11-02E325F707CA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3666B-5FF5-4167-A777-1571F775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449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148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2" name="Shape 21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Shape 21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" sz="1200" kern="0">
                <a:solidFill>
                  <a:srgbClr val="000000"/>
                </a:solidFill>
                <a:ea typeface="Calibri"/>
                <a:cs typeface="Calibri"/>
                <a:sym typeface="Calibri"/>
                <a:rtl val="0"/>
              </a:rPr>
              <a:pPr algn="r">
                <a:buSzPct val="25000"/>
              </a:pPr>
              <a:t>11</a:t>
            </a:fld>
            <a:endParaRPr lang="en" sz="1200" kern="0">
              <a:solidFill>
                <a:srgbClr val="000000"/>
              </a:solidFill>
              <a:ea typeface="Calibri"/>
              <a:cs typeface="Calibri"/>
              <a:sym typeface="Calibri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190958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12" name="Shape 31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983456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24" name="Shape 32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538472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30" name="Shape 33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71922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Pairings</a:t>
            </a:r>
            <a:r>
              <a:rPr lang="en-US" baseline="0" dirty="0" smtClean="0"/>
              <a:t> in BGN.</a:t>
            </a:r>
            <a:endParaRPr lang="en-US" dirty="0" smtClean="0"/>
          </a:p>
          <a:p>
            <a:r>
              <a:rPr lang="en-US" dirty="0" smtClean="0"/>
              <a:t>Note on bit encryption!</a:t>
            </a:r>
          </a:p>
          <a:p>
            <a:r>
              <a:rPr lang="en-US" dirty="0" smtClean="0"/>
              <a:t>For doing 1 block only, fastest implementation could handle 54 blocks in parallel, about</a:t>
            </a:r>
            <a:r>
              <a:rPr lang="en-US" baseline="0" dirty="0" smtClean="0"/>
              <a:t> 40 minutes per block.</a:t>
            </a:r>
          </a:p>
          <a:p>
            <a:r>
              <a:rPr lang="en-US" baseline="0" dirty="0" smtClean="0"/>
              <a:t>Can do an implementation with 720 blocks in parallel, about 5 minutes per block.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E84BC-3CCA-41C5-8EFB-1078335CDD4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957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F49E5-F22A-B44F-8BEF-00A1C0A9A52B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1730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Pairings</a:t>
            </a:r>
            <a:r>
              <a:rPr lang="en-US" baseline="0" dirty="0" smtClean="0"/>
              <a:t> in BGN.</a:t>
            </a:r>
            <a:endParaRPr lang="en-US" dirty="0" smtClean="0"/>
          </a:p>
          <a:p>
            <a:r>
              <a:rPr lang="en-US" dirty="0" smtClean="0"/>
              <a:t>Note on bit encryption!</a:t>
            </a:r>
          </a:p>
          <a:p>
            <a:r>
              <a:rPr lang="en-US" dirty="0" smtClean="0"/>
              <a:t>For doing 1 block only, fastest implementation could handle 54 blocks in parallel, about</a:t>
            </a:r>
            <a:r>
              <a:rPr lang="en-US" baseline="0" dirty="0" smtClean="0"/>
              <a:t> 40 minutes per block.</a:t>
            </a:r>
          </a:p>
          <a:p>
            <a:r>
              <a:rPr lang="en-US" baseline="0" dirty="0" smtClean="0"/>
              <a:t>Can do an implementation with 720 blocks in parallel, about 5 minutes per block.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E84BC-3CCA-41C5-8EFB-1078335CDD4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589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445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98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999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0028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8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57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44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9938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72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de-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1151917" cy="498598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3600" baseline="0" dirty="0"/>
            </a:lvl1pPr>
          </a:lstStyle>
          <a:p>
            <a:pPr lvl="0" algn="l" defTabSz="914363">
              <a:lnSpc>
                <a:spcPct val="90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1295404"/>
            <a:ext cx="11151917" cy="3962399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Font typeface="Arial" pitchFamily="34" charset="0"/>
              <a:buNone/>
              <a:defRPr lang="en-US" smtClean="0">
                <a:latin typeface="Courier" pitchFamily="49" charset="0"/>
              </a:defRPr>
            </a:lvl1pPr>
            <a:lvl2pPr marL="457200" indent="0">
              <a:buFont typeface="Arial" pitchFamily="34" charset="0"/>
              <a:buNone/>
              <a:defRPr lang="en-US" smtClean="0">
                <a:latin typeface="Courier" pitchFamily="49" charset="0"/>
              </a:defRPr>
            </a:lvl2pPr>
            <a:lvl3pPr marL="914400" indent="0">
              <a:buFont typeface="Arial" pitchFamily="34" charset="0"/>
              <a:buNone/>
              <a:defRPr lang="en-US" smtClean="0">
                <a:latin typeface="Courier" pitchFamily="49" charset="0"/>
              </a:defRPr>
            </a:lvl3pPr>
            <a:lvl4pPr marL="1371600" indent="0">
              <a:buFont typeface="Arial" pitchFamily="34" charset="0"/>
              <a:buNone/>
              <a:defRPr lang="en-US" smtClean="0">
                <a:latin typeface="Courier" pitchFamily="49" charset="0"/>
              </a:defRPr>
            </a:lvl4pPr>
            <a:lvl5pPr marL="1828800" indent="0">
              <a:buFont typeface="Arial" pitchFamily="34" charset="0"/>
              <a:buNone/>
              <a:defRPr lang="en-US" dirty="0">
                <a:latin typeface="Courier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016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0694742" y="5668211"/>
            <a:ext cx="944701" cy="72189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578947" y="215250"/>
            <a:ext cx="10515600" cy="769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297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2968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A65A-4DD8-453A-BC09-EAA25F993D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8295B-3563-42CD-B89D-62AD8B8AC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2392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A65A-4DD8-453A-BC09-EAA25F993D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8295B-3563-42CD-B89D-62AD8B8AC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7596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A65A-4DD8-453A-BC09-EAA25F993D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8295B-3563-42CD-B89D-62AD8B8AC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9999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A65A-4DD8-453A-BC09-EAA25F993D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8295B-3563-42CD-B89D-62AD8B8AC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49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A65A-4DD8-453A-BC09-EAA25F993D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8295B-3563-42CD-B89D-62AD8B8AC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5527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A65A-4DD8-453A-BC09-EAA25F993D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8295B-3563-42CD-B89D-62AD8B8AC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8882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A65A-4DD8-453A-BC09-EAA25F993D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8295B-3563-42CD-B89D-62AD8B8AC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321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A65A-4DD8-453A-BC09-EAA25F993D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8295B-3563-42CD-B89D-62AD8B8AC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1393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A65A-4DD8-453A-BC09-EAA25F993D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8295B-3563-42CD-B89D-62AD8B8AC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62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A65A-4DD8-453A-BC09-EAA25F993D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8295B-3563-42CD-B89D-62AD8B8AC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340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0743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A65A-4DD8-453A-BC09-EAA25F993D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8295B-3563-42CD-B89D-62AD8B8AC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2790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April 28,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5401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DD466-7580-4D5C-A556-DD5807848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0FA15-B216-44D8-8746-3FFB364BC3D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2604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April 28,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3372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April 28,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738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April 28,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3182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April 28,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479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April 28,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8930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April 28,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604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420A8-0A2C-496A-A734-5E50865CD5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9278B-6C78-4D8E-A07C-FCD2E28389C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665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6247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April 28,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3633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April 28, 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8591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de-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1151917" cy="664797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4800" baseline="0" dirty="0"/>
            </a:lvl1pPr>
          </a:lstStyle>
          <a:p>
            <a:pPr lvl="0" algn="l" defTabSz="1219120">
              <a:lnSpc>
                <a:spcPct val="90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1295405"/>
            <a:ext cx="11151917" cy="3962399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Font typeface="Arial" pitchFamily="34" charset="0"/>
              <a:buNone/>
              <a:defRPr lang="en-US" smtClean="0">
                <a:latin typeface="Courier" pitchFamily="49" charset="0"/>
              </a:defRPr>
            </a:lvl1pPr>
            <a:lvl2pPr marL="609585" indent="0">
              <a:buFont typeface="Arial" pitchFamily="34" charset="0"/>
              <a:buNone/>
              <a:defRPr lang="en-US" smtClean="0">
                <a:latin typeface="Courier" pitchFamily="49" charset="0"/>
              </a:defRPr>
            </a:lvl2pPr>
            <a:lvl3pPr marL="1219170" indent="0">
              <a:buFont typeface="Arial" pitchFamily="34" charset="0"/>
              <a:buNone/>
              <a:defRPr lang="en-US" smtClean="0">
                <a:latin typeface="Courier" pitchFamily="49" charset="0"/>
              </a:defRPr>
            </a:lvl3pPr>
            <a:lvl4pPr marL="1828754" indent="0">
              <a:buFont typeface="Arial" pitchFamily="34" charset="0"/>
              <a:buNone/>
              <a:defRPr lang="en-US" smtClean="0">
                <a:latin typeface="Courier" pitchFamily="49" charset="0"/>
              </a:defRPr>
            </a:lvl4pPr>
            <a:lvl5pPr marL="2438339" indent="0">
              <a:buFont typeface="Arial" pitchFamily="34" charset="0"/>
              <a:buNone/>
              <a:defRPr lang="en-US" dirty="0">
                <a:latin typeface="Courier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096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1151917" cy="664797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4800" baseline="0" dirty="0"/>
            </a:lvl1pPr>
          </a:lstStyle>
          <a:p>
            <a:pPr lvl="0" algn="l" defTabSz="1219120">
              <a:lnSpc>
                <a:spcPct val="90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1295403"/>
            <a:ext cx="11151917" cy="3962399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821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48" y="228602"/>
            <a:ext cx="11151917" cy="81259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 algn="l" defTabSz="1219120">
              <a:lnSpc>
                <a:spcPct val="90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48" y="1447799"/>
            <a:ext cx="11151917" cy="200054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435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81259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 algn="l" defTabSz="1219120">
              <a:lnSpc>
                <a:spcPct val="90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201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447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400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703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48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841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1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59575FE8-8A98-4FD5-8600-95112C2A2D56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9350C930-4258-4097-8756-6B49D7985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05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700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9A65A-4DD8-453A-BC09-EAA25F993D1D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  <a:rtl val="0"/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  <a:rtl val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  <a:rtl val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8295B-3563-42CD-B89D-62AD8B8AC374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  <a:rtl val="0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3444292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57AF2-2CD3-49DD-8575-0B9D233683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65A41-F21D-4D6F-AEB7-221040FE6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54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rsonalgenomes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hapmap.ncbi.nlm.nih.gov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umangenomeprivacy.org/2015/doc/MapDirections_METbuilding.pdf" TargetMode="External"/><Relationship Id="rId2" Type="http://schemas.openxmlformats.org/officeDocument/2006/relationships/hyperlink" Target="http://www.humangenomeprivacy.org/2015/index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jpeg"/><Relationship Id="rId4" Type="http://schemas.openxmlformats.org/officeDocument/2006/relationships/image" Target="../media/image14.WMF"/><Relationship Id="rId9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news.donga.com/It/3/all/20150313/70100744/1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research.microsoft.com/apps/pubs/default.aspx?id=200652" TargetMode="External"/><Relationship Id="rId2" Type="http://schemas.openxmlformats.org/officeDocument/2006/relationships/hyperlink" Target="http://eprint.iacr.org/2012/323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727363" y="1298863"/>
            <a:ext cx="11384337" cy="1564097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48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Practical Applications of</a:t>
            </a:r>
            <a:br>
              <a:rPr lang="en-US" sz="48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48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Homomorphic Encryption</a:t>
            </a:r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endParaRPr lang="en-US" sz="4000" dirty="0">
              <a:solidFill>
                <a:schemeClr val="accent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471272" y="2513294"/>
            <a:ext cx="9144000" cy="151490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>
                <a:latin typeface="Segoe UI" panose="020B0502040204020203" pitchFamily="34" charset="0"/>
                <a:cs typeface="Segoe UI" panose="020B0502040204020203" pitchFamily="34" charset="0"/>
              </a:rPr>
              <a:t>Kristin Lauter</a:t>
            </a:r>
          </a:p>
          <a:p>
            <a:pPr>
              <a:spcBef>
                <a:spcPts val="600"/>
              </a:spcBef>
            </a:pP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Cryptography Research Group</a:t>
            </a:r>
          </a:p>
          <a:p>
            <a:pPr>
              <a:spcBef>
                <a:spcPts val="600"/>
              </a:spcBef>
            </a:pP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Microsoft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44962" y="4187689"/>
            <a:ext cx="919662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/>
              <a:t>Eurocrypt</a:t>
            </a:r>
            <a:r>
              <a:rPr lang="en-US" sz="3200" dirty="0" smtClean="0"/>
              <a:t> 2015</a:t>
            </a:r>
            <a:endParaRPr lang="en-US" sz="3200" dirty="0"/>
          </a:p>
          <a:p>
            <a:pPr algn="ctr"/>
            <a:r>
              <a:rPr lang="en-US" sz="3200" dirty="0" smtClean="0"/>
              <a:t>April 29, </a:t>
            </a:r>
            <a:r>
              <a:rPr lang="en-US" sz="3200" dirty="0"/>
              <a:t>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8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2423" y="724619"/>
            <a:ext cx="9756790" cy="840946"/>
          </a:xfrm>
        </p:spPr>
        <p:txBody>
          <a:bodyPr/>
          <a:lstStyle/>
          <a:p>
            <a:r>
              <a:rPr lang="en-US" dirty="0" smtClean="0"/>
              <a:t>Two Challenges!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2642" y="2277373"/>
            <a:ext cx="11116836" cy="423248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Challenge 1: </a:t>
            </a: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Homomorphic </a:t>
            </a:r>
            <a:r>
              <a:rPr lang="en-US" b="1" dirty="0"/>
              <a:t>encryption (</a:t>
            </a:r>
            <a:r>
              <a:rPr lang="en-US" b="1" dirty="0" smtClean="0"/>
              <a:t>HE</a:t>
            </a:r>
            <a:r>
              <a:rPr lang="en-US" b="1" dirty="0"/>
              <a:t>) based secure genomic data </a:t>
            </a:r>
            <a:r>
              <a:rPr lang="en-US" b="1" dirty="0" smtClean="0"/>
              <a:t>analysis</a:t>
            </a:r>
            <a:endParaRPr lang="en-US" dirty="0" smtClean="0"/>
          </a:p>
          <a:p>
            <a:pPr lvl="1"/>
            <a:r>
              <a:rPr lang="en-US" b="1" dirty="0" smtClean="0"/>
              <a:t>Task </a:t>
            </a:r>
            <a:r>
              <a:rPr lang="en-US" b="1" dirty="0"/>
              <a:t>1: Secure Outsourcing </a:t>
            </a:r>
            <a:r>
              <a:rPr lang="en-US" b="1" dirty="0" smtClean="0"/>
              <a:t>GWAS</a:t>
            </a:r>
          </a:p>
          <a:p>
            <a:pPr lvl="1"/>
            <a:r>
              <a:rPr lang="en-US" b="1" dirty="0"/>
              <a:t>Task 2: Secure comparison between genomic </a:t>
            </a:r>
            <a:r>
              <a:rPr lang="en-US" b="1" dirty="0" smtClean="0"/>
              <a:t>data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b="1" dirty="0" smtClean="0"/>
              <a:t>Challenge </a:t>
            </a:r>
            <a:r>
              <a:rPr lang="en-US" b="1" dirty="0"/>
              <a:t>2: </a:t>
            </a: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Secure </a:t>
            </a:r>
            <a:r>
              <a:rPr lang="en-US" b="1" dirty="0"/>
              <a:t>multiparty computing </a:t>
            </a:r>
            <a:r>
              <a:rPr lang="en-US" b="1" dirty="0" smtClean="0"/>
              <a:t>(MPC</a:t>
            </a:r>
            <a:r>
              <a:rPr lang="en-US" b="1" dirty="0"/>
              <a:t>) based secure genomic data analysis </a:t>
            </a: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(</a:t>
            </a:r>
            <a:r>
              <a:rPr lang="en-US" b="1" dirty="0"/>
              <a:t>two institutions)</a:t>
            </a:r>
            <a:r>
              <a:rPr lang="en-US" dirty="0"/>
              <a:t>    </a:t>
            </a:r>
            <a:endParaRPr lang="en-US" b="1" dirty="0" smtClean="0"/>
          </a:p>
          <a:p>
            <a:pPr lvl="1"/>
            <a:r>
              <a:rPr lang="en-US" b="1" dirty="0" smtClean="0"/>
              <a:t>Task 1: Secure distributed GWAS</a:t>
            </a:r>
          </a:p>
          <a:p>
            <a:pPr lvl="1"/>
            <a:r>
              <a:rPr lang="en-US" b="1" dirty="0" smtClean="0"/>
              <a:t>Task </a:t>
            </a:r>
            <a:r>
              <a:rPr lang="en-US" b="1" dirty="0"/>
              <a:t>2: Secure comparison between genomic data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29340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>
            <a:spLocks noGrp="1"/>
          </p:cNvSpPr>
          <p:nvPr>
            <p:ph type="title"/>
          </p:nvPr>
        </p:nvSpPr>
        <p:spPr>
          <a:xfrm>
            <a:off x="1154954" y="930536"/>
            <a:ext cx="8761413" cy="706964"/>
          </a:xfrm>
          <a:prstGeom prst="rect">
            <a:avLst/>
          </a:prstGeom>
          <a:noFill/>
          <a:ln>
            <a:noFill/>
          </a:ln>
        </p:spPr>
        <p:txBody>
          <a:bodyPr lIns="91433" tIns="45700" rIns="91433" bIns="45700" anchor="ctr" anchorCtr="0">
            <a:noAutofit/>
          </a:bodyPr>
          <a:lstStyle/>
          <a:p>
            <a:pPr>
              <a:buSzPct val="25000"/>
            </a:pPr>
            <a:r>
              <a:rPr lang="en" sz="4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Data </a:t>
            </a:r>
            <a:r>
              <a:rPr lang="en" sz="4400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Source</a:t>
            </a:r>
            <a:endParaRPr lang="en" sz="44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Shape 209"/>
          <p:cNvSpPr txBox="1">
            <a:spLocks noGrp="1"/>
          </p:cNvSpPr>
          <p:nvPr>
            <p:ph idx="1"/>
          </p:nvPr>
        </p:nvSpPr>
        <p:spPr>
          <a:xfrm>
            <a:off x="517586" y="1915064"/>
            <a:ext cx="11326482" cy="4942936"/>
          </a:xfrm>
          <a:prstGeom prst="rect">
            <a:avLst/>
          </a:prstGeom>
          <a:noFill/>
          <a:ln>
            <a:noFill/>
          </a:ln>
        </p:spPr>
        <p:txBody>
          <a:bodyPr lIns="91433" tIns="45700" rIns="91433" bIns="45700" anchor="t" anchorCtr="0">
            <a:noAutofit/>
          </a:bodyPr>
          <a:lstStyle/>
          <a:p>
            <a:pPr marL="8467" indent="0">
              <a:spcBef>
                <a:spcPts val="0"/>
              </a:spcBef>
              <a:buNone/>
            </a:pPr>
            <a:r>
              <a:rPr lang="en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lang="en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buSzPct val="116666"/>
            </a:pPr>
            <a:r>
              <a:rPr lang="en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 </a:t>
            </a:r>
            <a:r>
              <a:rPr lang="en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Cases from Personal Genome Project </a:t>
            </a:r>
            <a:r>
              <a:rPr lang="en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(PGP)</a:t>
            </a:r>
          </a:p>
          <a:p>
            <a:pPr marL="152396" indent="0">
              <a:spcBef>
                <a:spcPts val="0"/>
              </a:spcBef>
              <a:buSzPct val="116666"/>
              <a:buNone/>
            </a:pPr>
            <a:r>
              <a:rPr lang="en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PGP</a:t>
            </a:r>
            <a:r>
              <a:rPr lang="en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" sz="24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http://www.personalgenomes.org</a:t>
            </a:r>
            <a:r>
              <a:rPr lang="en" sz="2400" u="sng" dirty="0" smtClean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/</a:t>
            </a:r>
            <a:r>
              <a:rPr lang="en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launched by Harvard Medical School</a:t>
            </a:r>
          </a:p>
          <a:p>
            <a:pPr marL="152396" indent="0">
              <a:spcBef>
                <a:spcPts val="0"/>
              </a:spcBef>
              <a:buSzPct val="116666"/>
              <a:buNone/>
            </a:pPr>
            <a:endParaRPr lang="en" sz="24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buSzPct val="116666"/>
            </a:pPr>
            <a:r>
              <a:rPr lang="en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 </a:t>
            </a:r>
            <a:r>
              <a:rPr lang="en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Controls were simulated based on the haplotypes of 174 individuals from </a:t>
            </a:r>
            <a:r>
              <a:rPr lang="en" sz="2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population </a:t>
            </a:r>
            <a:r>
              <a:rPr lang="en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 International HapMap Project (</a:t>
            </a:r>
            <a:r>
              <a:rPr lang="en" sz="24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http://hapmap.ncbi.nlm.nih.gov</a:t>
            </a:r>
            <a:r>
              <a:rPr lang="en" sz="2400" u="sng" dirty="0" smtClean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/)</a:t>
            </a:r>
          </a:p>
          <a:p>
            <a:pPr marL="186262" indent="0">
              <a:spcBef>
                <a:spcPts val="0"/>
              </a:spcBef>
              <a:buSzPct val="116666"/>
              <a:buNone/>
            </a:pPr>
            <a:endParaRPr lang="en" sz="2400" u="sng" dirty="0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  <a:hlinkClick r:id="rId4"/>
            </a:endParaRPr>
          </a:p>
          <a:p>
            <a:pPr indent="-237061"/>
            <a:r>
              <a:rPr lang="en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individual genomes (hu604D39 with 4,542,542 variations and hu661AD0 with 4,368,847 variations comparing to the reference human genome) were randomly selected from PGP</a:t>
            </a:r>
          </a:p>
        </p:txBody>
      </p:sp>
    </p:spTree>
    <p:extLst>
      <p:ext uri="{BB962C8B-B14F-4D97-AF65-F5344CB8AC3E}">
        <p14:creationId xmlns:p14="http://schemas.microsoft.com/office/powerpoint/2010/main" val="299316821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87535" y="818393"/>
            <a:ext cx="9429657" cy="1157056"/>
          </a:xfrm>
        </p:spPr>
        <p:txBody>
          <a:bodyPr/>
          <a:lstStyle/>
          <a:p>
            <a:r>
              <a:rPr lang="en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Results for Task 1.1: Minor Allele Frequency </a:t>
            </a:r>
            <a:r>
              <a:rPr lang="en" sz="32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32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training </a:t>
            </a:r>
            <a:r>
              <a:rPr lang="en" sz="32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dataset with 311 </a:t>
            </a:r>
            <a:r>
              <a:rPr lang="en" sz="3200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SNPs, time in seconds)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2078020"/>
              </p:ext>
            </p:extLst>
          </p:nvPr>
        </p:nvGraphicFramePr>
        <p:xfrm>
          <a:off x="379322" y="2681136"/>
          <a:ext cx="11180072" cy="3892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7153"/>
                <a:gridCol w="1597153"/>
                <a:gridCol w="1597153"/>
                <a:gridCol w="1597153"/>
                <a:gridCol w="1597153"/>
                <a:gridCol w="899683"/>
                <a:gridCol w="1147312"/>
                <a:gridCol w="1147312"/>
              </a:tblGrid>
              <a:tr h="596563">
                <a:tc>
                  <a:txBody>
                    <a:bodyPr/>
                    <a:lstStyle/>
                    <a:p>
                      <a:r>
                        <a:rPr lang="en-US" dirty="0" smtClean="0"/>
                        <a:t>Team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Key Gen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Encryption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Evaluation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Decryption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Memory (MB)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Method</a:t>
                      </a:r>
                      <a:endParaRPr lang="en-US" dirty="0"/>
                    </a:p>
                  </a:txBody>
                  <a:tcPr/>
                </a:tc>
              </a:tr>
              <a:tr h="596563">
                <a:tc>
                  <a:txBody>
                    <a:bodyPr/>
                    <a:lstStyle/>
                    <a:p>
                      <a:r>
                        <a:rPr lang="en-US" dirty="0" smtClean="0"/>
                        <a:t>Microsoft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6.51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10.64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0.0029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17.44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RLWE</a:t>
                      </a:r>
                      <a:endParaRPr lang="en-US" dirty="0"/>
                    </a:p>
                  </a:txBody>
                  <a:tcPr/>
                </a:tc>
              </a:tr>
              <a:tr h="596563">
                <a:tc>
                  <a:txBody>
                    <a:bodyPr/>
                    <a:lstStyle/>
                    <a:p>
                      <a:r>
                        <a:rPr lang="en-US" dirty="0" smtClean="0"/>
                        <a:t>UCI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0.34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0.0088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0.59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Paillier</a:t>
                      </a:r>
                      <a:endParaRPr lang="en-US" dirty="0"/>
                    </a:p>
                  </a:txBody>
                  <a:tcPr/>
                </a:tc>
              </a:tr>
              <a:tr h="1029685">
                <a:tc>
                  <a:txBody>
                    <a:bodyPr/>
                    <a:lstStyle/>
                    <a:p>
                      <a:r>
                        <a:rPr lang="en-US" dirty="0" smtClean="0"/>
                        <a:t>Stanford/MIT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0.53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1.07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8.0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HMAC-SHA-256</a:t>
                      </a:r>
                      <a:endParaRPr lang="en-US" dirty="0"/>
                    </a:p>
                  </a:txBody>
                  <a:tcPr/>
                </a:tc>
              </a:tr>
              <a:tr h="1029685">
                <a:tc>
                  <a:txBody>
                    <a:bodyPr/>
                    <a:lstStyle/>
                    <a:p>
                      <a:r>
                        <a:rPr lang="en-US" dirty="0" smtClean="0"/>
                        <a:t>U Tsukuba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4.28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14.42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29.16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7.35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55.21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31.8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RLWE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2813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" name="Shape 302"/>
          <p:cNvGraphicFramePr/>
          <p:nvPr>
            <p:extLst>
              <p:ext uri="{D42A27DB-BD31-4B8C-83A1-F6EECF244321}">
                <p14:modId xmlns:p14="http://schemas.microsoft.com/office/powerpoint/2010/main" val="2797240764"/>
              </p:ext>
            </p:extLst>
          </p:nvPr>
        </p:nvGraphicFramePr>
        <p:xfrm>
          <a:off x="150287" y="4620991"/>
          <a:ext cx="6497432" cy="1623202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663833"/>
                <a:gridCol w="1095233"/>
                <a:gridCol w="938233"/>
                <a:gridCol w="930300"/>
                <a:gridCol w="938233"/>
                <a:gridCol w="931600"/>
              </a:tblGrid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None/>
                      </a:pPr>
                      <a:endParaRPr sz="1600" u="none" strike="noStrike" cap="none" baseline="0" dirty="0"/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100k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10k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/>
                        <a:t>100k</a:t>
                      </a:r>
                    </a:p>
                  </a:txBody>
                  <a:tcPr marL="28567" marR="28567" marT="19067" marB="19067" anchor="b"/>
                </a:tc>
              </a:tr>
              <a:tr h="28197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600" u="none" strike="noStrike" cap="none" baseline="0" dirty="0" smtClean="0"/>
                        <a:t>Plaintext data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2.43M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>
                          <a:solidFill>
                            <a:srgbClr val="000000"/>
                          </a:solidFill>
                        </a:rPr>
                        <a:t>13.52M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>
                          <a:solidFill>
                            <a:srgbClr val="000000"/>
                          </a:solidFill>
                        </a:rPr>
                        <a:t>1.64M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>
                          <a:solidFill>
                            <a:srgbClr val="000000"/>
                          </a:solidFill>
                        </a:rPr>
                        <a:t>2.43M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lang="en" sz="1600" u="none" strike="noStrike" cap="none" baseline="0">
                          <a:solidFill>
                            <a:srgbClr val="000000"/>
                          </a:solidFill>
                        </a:rPr>
                        <a:t>13.52M</a:t>
                      </a:r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IBM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1.416G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2.165G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1.416G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1.419G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/>
                        <a:t>2.168G</a:t>
                      </a:r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Microsoft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513.5M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/>
                        <a:t>N/A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513.7M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720.5M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/>
                        <a:t>N/A</a:t>
                      </a:r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Stanford/MIT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2.765G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Calibri"/>
                        <a:buNone/>
                      </a:pPr>
                      <a:r>
                        <a:rPr lang="en" sz="1600" u="none" strike="noStrike" cap="none" baseline="0"/>
                        <a:t>7.489G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2.765G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b="0" i="0" u="none" strike="noStrike" cap="none" baseline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4.025g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/>
                        <a:t>7.502G</a:t>
                      </a:r>
                    </a:p>
                  </a:txBody>
                  <a:tcPr marL="28567" marR="28567" marT="19067" marB="19067" anchor="b"/>
                </a:tc>
              </a:tr>
            </a:tbl>
          </a:graphicData>
        </a:graphic>
      </p:graphicFrame>
      <p:sp>
        <p:nvSpPr>
          <p:cNvPr id="303" name="Shape 303"/>
          <p:cNvSpPr txBox="1">
            <a:spLocks noGrp="1"/>
          </p:cNvSpPr>
          <p:nvPr>
            <p:ph type="title" idx="4294967295"/>
          </p:nvPr>
        </p:nvSpPr>
        <p:spPr>
          <a:xfrm>
            <a:off x="0" y="1"/>
            <a:ext cx="10274060" cy="879894"/>
          </a:xfrm>
          <a:prstGeom prst="rect">
            <a:avLst/>
          </a:prstGeom>
          <a:noFill/>
          <a:ln>
            <a:noFill/>
          </a:ln>
        </p:spPr>
        <p:txBody>
          <a:bodyPr vert="horz" lIns="91433" tIns="45700" rIns="91433" bIns="45700" rtlCol="0" anchor="ctr" anchorCtr="0"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</a:pPr>
            <a:r>
              <a:rPr lang="en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Results for Task 1.2 (Hamming)</a:t>
            </a:r>
          </a:p>
        </p:txBody>
      </p:sp>
      <p:graphicFrame>
        <p:nvGraphicFramePr>
          <p:cNvPr id="305" name="Shape 305"/>
          <p:cNvGraphicFramePr/>
          <p:nvPr>
            <p:extLst>
              <p:ext uri="{D42A27DB-BD31-4B8C-83A1-F6EECF244321}">
                <p14:modId xmlns:p14="http://schemas.microsoft.com/office/powerpoint/2010/main" val="2272361874"/>
              </p:ext>
            </p:extLst>
          </p:nvPr>
        </p:nvGraphicFramePr>
        <p:xfrm>
          <a:off x="155756" y="2855343"/>
          <a:ext cx="6511483" cy="1745556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671671"/>
                <a:gridCol w="993411"/>
                <a:gridCol w="1036434"/>
                <a:gridCol w="931361"/>
                <a:gridCol w="939303"/>
                <a:gridCol w="939303"/>
              </a:tblGrid>
              <a:tr h="32780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None/>
                      </a:pPr>
                      <a:endParaRPr sz="1600" u="none" strike="noStrike" cap="none" baseline="0" dirty="0"/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b="1" u="none" strike="noStrike" cap="none" baseline="0"/>
                        <a:t>5k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b="1" u="none" strike="noStrike" cap="none" baseline="0"/>
                        <a:t>100k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b="1" u="none" strike="noStrike" cap="none" baseline="0"/>
                        <a:t>5k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b="1" u="none" strike="noStrike" cap="none" baseline="0"/>
                        <a:t>10k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b="1" u="none" strike="noStrike" cap="none" baseline="0" dirty="0"/>
                        <a:t>100k</a:t>
                      </a:r>
                    </a:p>
                  </a:txBody>
                  <a:tcPr marL="28567" marR="28567" marT="19067" marB="19067" anchor="b"/>
                </a:tc>
              </a:tr>
              <a:tr h="24542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600" u="none" strike="noStrike" cap="none" baseline="0" dirty="0" smtClean="0"/>
                        <a:t>Plaintext data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0.095s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1.274s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0.076s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0.118s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1.145s</a:t>
                      </a:r>
                    </a:p>
                  </a:txBody>
                  <a:tcPr marL="28567" marR="28567" marT="19067" marB="19067" anchor="b"/>
                </a:tc>
              </a:tr>
              <a:tr h="29184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/>
                        <a:t>IBM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79.0s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475.2s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 smtClean="0"/>
                        <a:t>79.</a:t>
                      </a:r>
                      <a:r>
                        <a:rPr lang="en-US" sz="1600" u="none" strike="noStrike" cap="none" baseline="0" dirty="0" smtClean="0"/>
                        <a:t>4</a:t>
                      </a:r>
                      <a:r>
                        <a:rPr lang="en" sz="1600" u="none" strike="noStrike" cap="none" baseline="0" dirty="0" smtClean="0"/>
                        <a:t>s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86</a:t>
                      </a:r>
                      <a:r>
                        <a:rPr lang="en" sz="1600" u="none" strike="noStrike" cap="none" baseline="0" dirty="0" smtClean="0"/>
                        <a:t>.8s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472.2s</a:t>
                      </a:r>
                    </a:p>
                  </a:txBody>
                  <a:tcPr marL="28567" marR="28567" marT="19067" marB="19067" anchor="b"/>
                </a:tc>
              </a:tr>
              <a:tr h="29184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/>
                        <a:t>Microsoft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44.019s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/>
                        <a:t>N/A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44.664s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80.031s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/>
                        <a:t>N/A</a:t>
                      </a:r>
                    </a:p>
                  </a:txBody>
                  <a:tcPr marL="28567" marR="28567" marT="19067" marB="19067" anchor="b"/>
                </a:tc>
              </a:tr>
              <a:tr h="45766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Stanford/MIT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20m25s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1h54m11s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20m37s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36m27s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/>
                        <a:t>2h2m26s</a:t>
                      </a:r>
                    </a:p>
                  </a:txBody>
                  <a:tcPr marL="28567" marR="28567" marT="19067" marB="19067" anchor="b"/>
                </a:tc>
              </a:tr>
            </a:tbl>
          </a:graphicData>
        </a:graphic>
      </p:graphicFrame>
      <p:graphicFrame>
        <p:nvGraphicFramePr>
          <p:cNvPr id="306" name="Shape 306"/>
          <p:cNvGraphicFramePr/>
          <p:nvPr>
            <p:extLst>
              <p:ext uri="{D42A27DB-BD31-4B8C-83A1-F6EECF244321}">
                <p14:modId xmlns:p14="http://schemas.microsoft.com/office/powerpoint/2010/main" val="2675262224"/>
              </p:ext>
            </p:extLst>
          </p:nvPr>
        </p:nvGraphicFramePr>
        <p:xfrm>
          <a:off x="6736251" y="2852116"/>
          <a:ext cx="466806" cy="1745763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66806"/>
              </a:tblGrid>
              <a:tr h="174576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 smtClean="0"/>
                        <a:t>T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I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M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E</a:t>
                      </a:r>
                    </a:p>
                  </a:txBody>
                  <a:tcPr marL="91467" marR="91467" marT="45733" marB="45733" anchor="ctr"/>
                </a:tc>
              </a:tr>
            </a:tbl>
          </a:graphicData>
        </a:graphic>
      </p:graphicFrame>
      <p:graphicFrame>
        <p:nvGraphicFramePr>
          <p:cNvPr id="307" name="Shape 307"/>
          <p:cNvGraphicFramePr/>
          <p:nvPr>
            <p:extLst>
              <p:ext uri="{D42A27DB-BD31-4B8C-83A1-F6EECF244321}">
                <p14:modId xmlns:p14="http://schemas.microsoft.com/office/powerpoint/2010/main" val="3534555048"/>
              </p:ext>
            </p:extLst>
          </p:nvPr>
        </p:nvGraphicFramePr>
        <p:xfrm>
          <a:off x="139349" y="813953"/>
          <a:ext cx="6504068" cy="2011842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677700"/>
                <a:gridCol w="1096100"/>
                <a:gridCol w="932567"/>
                <a:gridCol w="932567"/>
                <a:gridCol w="932567"/>
                <a:gridCol w="932567"/>
              </a:tblGrid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None/>
                      </a:pPr>
                      <a:endParaRPr sz="1600" u="none" strike="noStrike" cap="none" baseline="0" dirty="0"/>
                    </a:p>
                  </a:txBody>
                  <a:tcPr marL="91467" marR="91467" marT="45733" marB="45733" anchor="ctr"/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Training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Testing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None/>
                      </a:pPr>
                      <a:endParaRPr sz="1600" u="none" strike="noStrike" cap="none" baseline="0"/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5k</a:t>
                      </a:r>
                      <a:endParaRPr lang="en" sz="1600" b="1" u="none" strike="noStrike" cap="none" baseline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100k</a:t>
                      </a:r>
                      <a:endParaRPr lang="en" sz="1600" b="1" u="none" strike="noStrike" cap="none" baseline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5k</a:t>
                      </a:r>
                      <a:endParaRPr lang="en" sz="1600" b="1" u="none" strike="noStrike" cap="none" baseline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10k</a:t>
                      </a:r>
                      <a:endParaRPr lang="en" sz="1600" b="1" u="none" strike="noStrike" cap="none" baseline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100k</a:t>
                      </a:r>
                      <a:endParaRPr lang="en" sz="1600" b="1" u="none" strike="noStrike" cap="none" baseline="0"/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600" u="none" strike="noStrike" cap="none" baseline="0" dirty="0" smtClean="0"/>
                        <a:t>Plaintext data</a:t>
                      </a:r>
                      <a:endParaRPr lang="en" sz="1600" u="none" strike="noStrike" cap="none" baseline="0" dirty="0"/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4740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131535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3099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3306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134252</a:t>
                      </a:r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IBM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4740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131545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3099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3306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134260</a:t>
                      </a:r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Microsoft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4740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/>
                        <a:t>N/A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3099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3306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/>
                        <a:t>N/A</a:t>
                      </a:r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/>
                        <a:t>Stanford/MIT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4720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130035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3082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3275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/>
                        <a:t>132703</a:t>
                      </a:r>
                    </a:p>
                  </a:txBody>
                  <a:tcPr marL="28567" marR="28567" marT="19067" marB="19067" anchor="b"/>
                </a:tc>
              </a:tr>
            </a:tbl>
          </a:graphicData>
        </a:graphic>
      </p:graphicFrame>
      <p:graphicFrame>
        <p:nvGraphicFramePr>
          <p:cNvPr id="308" name="Shape 308"/>
          <p:cNvGraphicFramePr/>
          <p:nvPr>
            <p:extLst>
              <p:ext uri="{D42A27DB-BD31-4B8C-83A1-F6EECF244321}">
                <p14:modId xmlns:p14="http://schemas.microsoft.com/office/powerpoint/2010/main" val="3224793390"/>
              </p:ext>
            </p:extLst>
          </p:nvPr>
        </p:nvGraphicFramePr>
        <p:xfrm>
          <a:off x="6736251" y="4640992"/>
          <a:ext cx="449600" cy="15832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49600"/>
              </a:tblGrid>
              <a:tr h="1583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 smtClean="0"/>
                        <a:t>M</a:t>
                      </a:r>
                      <a:r>
                        <a:rPr lang="en-US" sz="1600" u="none" strike="noStrike" cap="none" baseline="0" dirty="0" smtClean="0"/>
                        <a:t>E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MO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R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Y</a:t>
                      </a:r>
                      <a:endParaRPr lang="en" sz="1600" u="none" strike="noStrike" cap="none" baseline="0" dirty="0"/>
                    </a:p>
                  </a:txBody>
                  <a:tcPr marL="91467" marR="91467" marT="45733" marB="45733" anchor="ctr"/>
                </a:tc>
              </a:tr>
            </a:tbl>
          </a:graphicData>
        </a:graphic>
      </p:graphicFrame>
      <p:graphicFrame>
        <p:nvGraphicFramePr>
          <p:cNvPr id="29" name="Shape 306"/>
          <p:cNvGraphicFramePr/>
          <p:nvPr>
            <p:extLst>
              <p:ext uri="{D42A27DB-BD31-4B8C-83A1-F6EECF244321}">
                <p14:modId xmlns:p14="http://schemas.microsoft.com/office/powerpoint/2010/main" val="753868193"/>
              </p:ext>
            </p:extLst>
          </p:nvPr>
        </p:nvGraphicFramePr>
        <p:xfrm>
          <a:off x="6736251" y="804659"/>
          <a:ext cx="429104" cy="2042186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29104"/>
              </a:tblGrid>
              <a:tr h="202157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 smtClean="0"/>
                        <a:t>A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C</a:t>
                      </a:r>
                      <a:endParaRPr lang="en" sz="1600" u="none" strike="noStrike" cap="none" baseline="0" dirty="0" smtClean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C</a:t>
                      </a:r>
                      <a:endParaRPr lang="en" sz="1600" u="none" strike="noStrike" cap="none" baseline="0" dirty="0" smtClean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UR</a:t>
                      </a:r>
                      <a:endParaRPr lang="en" sz="1600" u="none" strike="noStrike" cap="none" baseline="0" dirty="0" smtClean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A</a:t>
                      </a:r>
                      <a:endParaRPr lang="en" sz="1600" u="none" strike="noStrike" cap="none" baseline="0" dirty="0" smtClean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C</a:t>
                      </a:r>
                      <a:endParaRPr lang="en" sz="1600" u="none" strike="noStrike" cap="none" baseline="0" dirty="0" smtClean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Y</a:t>
                      </a:r>
                      <a:endParaRPr lang="en" sz="1600" u="none" strike="noStrike" cap="none" baseline="0" dirty="0" smtClean="0"/>
                    </a:p>
                  </a:txBody>
                  <a:tcPr marL="91467" marR="91467" marT="45733" marB="45733" anchor="ctr"/>
                </a:tc>
              </a:tr>
            </a:tbl>
          </a:graphicData>
        </a:graphic>
      </p:graphicFrame>
      <p:sp>
        <p:nvSpPr>
          <p:cNvPr id="30" name="Rectangle 29"/>
          <p:cNvSpPr/>
          <p:nvPr/>
        </p:nvSpPr>
        <p:spPr>
          <a:xfrm>
            <a:off x="147132" y="3478052"/>
            <a:ext cx="6511481" cy="3557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1" name="Rectangle 30"/>
          <p:cNvSpPr/>
          <p:nvPr/>
        </p:nvSpPr>
        <p:spPr>
          <a:xfrm>
            <a:off x="147132" y="5242810"/>
            <a:ext cx="6511481" cy="3557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15822547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 txBox="1">
            <a:spLocks noGrp="1"/>
          </p:cNvSpPr>
          <p:nvPr>
            <p:ph type="title" idx="4294967295"/>
          </p:nvPr>
        </p:nvSpPr>
        <p:spPr>
          <a:xfrm>
            <a:off x="237000" y="0"/>
            <a:ext cx="10209589" cy="1439160"/>
          </a:xfrm>
          <a:prstGeom prst="rect">
            <a:avLst/>
          </a:prstGeom>
          <a:noFill/>
          <a:ln>
            <a:noFill/>
          </a:ln>
        </p:spPr>
        <p:txBody>
          <a:bodyPr vert="horz" lIns="91433" tIns="45700" rIns="91433" bIns="45700" rtlCol="0" anchor="ctr" anchorCtr="0">
            <a:noAutofit/>
          </a:bodyPr>
          <a:lstStyle/>
          <a:p>
            <a:pPr algn="ctr">
              <a:buSzPct val="25000"/>
            </a:pPr>
            <a:r>
              <a:rPr lang="en" sz="4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Results for Task 1.2 </a:t>
            </a:r>
            <a:r>
              <a:rPr lang="en" sz="4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" sz="4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32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Approximate Edit distances</a:t>
            </a:r>
            <a:r>
              <a:rPr lang="en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lang="en" sz="4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15" name="Shape 315"/>
          <p:cNvGraphicFramePr/>
          <p:nvPr>
            <p:extLst/>
          </p:nvPr>
        </p:nvGraphicFramePr>
        <p:xfrm>
          <a:off x="195121" y="4629044"/>
          <a:ext cx="6497433" cy="128789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663833"/>
                <a:gridCol w="1103767"/>
                <a:gridCol w="929700"/>
                <a:gridCol w="930300"/>
                <a:gridCol w="938233"/>
                <a:gridCol w="931600"/>
              </a:tblGrid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None/>
                      </a:pPr>
                      <a:endParaRPr sz="1600" u="none" strike="noStrike" cap="none" baseline="0"/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100k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10k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100k</a:t>
                      </a:r>
                    </a:p>
                  </a:txBody>
                  <a:tcPr marL="28567" marR="28567" marT="19067" marB="19067" anchor="b"/>
                </a:tc>
              </a:tr>
              <a:tr h="28197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600" u="none" strike="noStrike" cap="none" baseline="0" dirty="0" smtClean="0"/>
                        <a:t>Plaintext data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2.45M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>
                          <a:solidFill>
                            <a:srgbClr val="000000"/>
                          </a:solidFill>
                        </a:rPr>
                        <a:t>25.78M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Calibri"/>
                        <a:buNone/>
                      </a:pPr>
                      <a:r>
                        <a:rPr lang="en" sz="1600" u="none" strike="noStrike" cap="none" baseline="0"/>
                        <a:t>2.45M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>
                          <a:solidFill>
                            <a:srgbClr val="000000"/>
                          </a:solidFill>
                        </a:rPr>
                        <a:t>2.53M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>
                          <a:solidFill>
                            <a:srgbClr val="000000"/>
                          </a:solidFill>
                        </a:rPr>
                        <a:t>25.78M</a:t>
                      </a:r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IBM*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1.416G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2.294G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1.418G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1.451G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2.295G</a:t>
                      </a:r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Microsoft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701.1M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/>
                        <a:t>N/A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700.8M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1.295G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dirty="0"/>
                        <a:t>N/A</a:t>
                      </a:r>
                    </a:p>
                  </a:txBody>
                  <a:tcPr marL="28567" marR="28567" marT="19067" marB="19067" anchor="b"/>
                </a:tc>
              </a:tr>
            </a:tbl>
          </a:graphicData>
        </a:graphic>
      </p:graphicFrame>
      <p:graphicFrame>
        <p:nvGraphicFramePr>
          <p:cNvPr id="317" name="Shape 317"/>
          <p:cNvGraphicFramePr/>
          <p:nvPr>
            <p:extLst/>
          </p:nvPr>
        </p:nvGraphicFramePr>
        <p:xfrm>
          <a:off x="191805" y="3385590"/>
          <a:ext cx="6504066" cy="128789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669767"/>
                <a:gridCol w="1097833"/>
                <a:gridCol w="929700"/>
                <a:gridCol w="930300"/>
                <a:gridCol w="938233"/>
                <a:gridCol w="938233"/>
              </a:tblGrid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None/>
                      </a:pPr>
                      <a:endParaRPr sz="1600" u="none" strike="noStrike" cap="none" baseline="0"/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b="1" u="none" strike="noStrike" cap="none" baseline="0"/>
                        <a:t>5k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b="1" u="none" strike="noStrike" cap="none" baseline="0"/>
                        <a:t>100k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b="1" u="none" strike="noStrike" cap="none" baseline="0"/>
                        <a:t>5k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b="1" u="none" strike="noStrike" cap="none" baseline="0"/>
                        <a:t>10k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b="1" u="none" strike="noStrike" cap="none" baseline="0"/>
                        <a:t>100k</a:t>
                      </a:r>
                    </a:p>
                  </a:txBody>
                  <a:tcPr marL="28567" marR="28567" marT="19067" marB="19067" anchor="b"/>
                </a:tc>
              </a:tr>
              <a:tr h="28197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600" u="none" strike="noStrike" cap="none" baseline="0" dirty="0" smtClean="0"/>
                        <a:t>Plaintext data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0.103s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1.489s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0.106s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0.144s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1.528s</a:t>
                      </a:r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IBM*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9</a:t>
                      </a:r>
                      <a:r>
                        <a:rPr lang="en" sz="1600" u="none" strike="noStrike" cap="none" baseline="0" dirty="0" smtClean="0"/>
                        <a:t>6.9s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/>
                        <a:t>552.6s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91</a:t>
                      </a:r>
                      <a:r>
                        <a:rPr lang="en" sz="1600" u="none" strike="noStrike" cap="none" baseline="0" dirty="0" smtClean="0"/>
                        <a:t>.7s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 dirty="0" smtClean="0"/>
                        <a:t>10</a:t>
                      </a:r>
                      <a:r>
                        <a:rPr lang="en-US" sz="1600" u="none" strike="noStrike" cap="none" baseline="0" dirty="0" smtClean="0"/>
                        <a:t>6</a:t>
                      </a:r>
                      <a:r>
                        <a:rPr lang="en" sz="1600" u="none" strike="noStrike" cap="none" baseline="0" dirty="0" smtClean="0"/>
                        <a:t>.3s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555.2s</a:t>
                      </a:r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Microsoft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92</a:t>
                      </a:r>
                      <a:r>
                        <a:rPr lang="en" sz="1600" u="none" strike="noStrike" cap="none" baseline="0" dirty="0" smtClean="0"/>
                        <a:t>.26s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/>
                        <a:t>N/A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91.09s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181.92s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dirty="0"/>
                        <a:t>N/A</a:t>
                      </a:r>
                    </a:p>
                  </a:txBody>
                  <a:tcPr marL="28567" marR="28567" marT="19067" marB="19067" anchor="b"/>
                </a:tc>
              </a:tr>
            </a:tbl>
          </a:graphicData>
        </a:graphic>
      </p:graphicFrame>
      <p:graphicFrame>
        <p:nvGraphicFramePr>
          <p:cNvPr id="319" name="Shape 319"/>
          <p:cNvGraphicFramePr/>
          <p:nvPr>
            <p:extLst/>
          </p:nvPr>
        </p:nvGraphicFramePr>
        <p:xfrm>
          <a:off x="195104" y="1676346"/>
          <a:ext cx="6486660" cy="1676535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673209"/>
                <a:gridCol w="1093167"/>
                <a:gridCol w="930071"/>
                <a:gridCol w="930071"/>
                <a:gridCol w="930071"/>
                <a:gridCol w="930071"/>
              </a:tblGrid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None/>
                      </a:pPr>
                      <a:endParaRPr sz="1600" u="none" strike="noStrike" cap="none" baseline="0" dirty="0"/>
                    </a:p>
                  </a:txBody>
                  <a:tcPr marL="91467" marR="91467" marT="45733" marB="45733" anchor="ctr"/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Training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u="none" strike="noStrike" cap="none" baseline="0" dirty="0" smtClean="0"/>
                        <a:t>Testing</a:t>
                      </a:r>
                      <a:endParaRPr lang="en" sz="1600" u="none" strike="noStrike" cap="none" baseline="0" dirty="0"/>
                    </a:p>
                  </a:txBody>
                  <a:tcPr marL="28567" marR="28567" marT="19067" marB="19067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None/>
                      </a:pPr>
                      <a:endParaRPr sz="1600" u="none" strike="noStrike" cap="none" baseline="0"/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5k</a:t>
                      </a:r>
                      <a:endParaRPr lang="en" sz="1600" b="1" u="none" strike="noStrike" cap="none" baseline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100k</a:t>
                      </a:r>
                      <a:endParaRPr lang="en" sz="1600" b="1" u="none" strike="noStrike" cap="none" baseline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5k</a:t>
                      </a:r>
                      <a:endParaRPr lang="en" sz="1600" b="1" u="none" strike="noStrike" cap="none" baseline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10k</a:t>
                      </a:r>
                      <a:endParaRPr lang="en" sz="1600" b="1" u="none" strike="noStrike" cap="none" baseline="0"/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100k</a:t>
                      </a:r>
                      <a:endParaRPr lang="en" sz="1600" b="1" u="none" strike="noStrike" cap="none" baseline="0"/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600" u="none" strike="noStrike" cap="none" baseline="0" dirty="0" smtClean="0"/>
                        <a:t>Plaintext data</a:t>
                      </a:r>
                      <a:endParaRPr lang="en" sz="1600" u="none" strike="noStrike" cap="none" baseline="0" dirty="0"/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7446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198705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9089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16667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191986</a:t>
                      </a:r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IBM*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5777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153266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5328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8318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153266</a:t>
                      </a:r>
                    </a:p>
                  </a:txBody>
                  <a:tcPr marL="28567" marR="28567" marT="19067" marB="19067" anchor="b"/>
                </a:tc>
              </a:tr>
              <a:tr h="33530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Microsoft</a:t>
                      </a:r>
                    </a:p>
                  </a:txBody>
                  <a:tcPr marL="91467" marR="91467" marT="45733" marB="45733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7446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dirty="0"/>
                        <a:t>N/A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9089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u="none" strike="noStrike" cap="none" baseline="0"/>
                        <a:t>16665</a:t>
                      </a:r>
                    </a:p>
                  </a:txBody>
                  <a:tcPr marL="28567" marR="28567" marT="19067" marB="19067" anchor="b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600" dirty="0"/>
                        <a:t>N/A</a:t>
                      </a:r>
                    </a:p>
                  </a:txBody>
                  <a:tcPr marL="28567" marR="28567" marT="19067" marB="19067" anchor="b"/>
                </a:tc>
              </a:tr>
            </a:tbl>
          </a:graphicData>
        </a:graphic>
      </p:graphicFrame>
      <p:graphicFrame>
        <p:nvGraphicFramePr>
          <p:cNvPr id="10" name="Shape 306"/>
          <p:cNvGraphicFramePr/>
          <p:nvPr>
            <p:extLst/>
          </p:nvPr>
        </p:nvGraphicFramePr>
        <p:xfrm>
          <a:off x="6709985" y="3378340"/>
          <a:ext cx="449600" cy="13418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49600"/>
              </a:tblGrid>
              <a:tr h="13418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300" u="none" strike="noStrike" cap="none" baseline="0" dirty="0" smtClean="0"/>
                        <a:t>T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I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M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E</a:t>
                      </a:r>
                    </a:p>
                  </a:txBody>
                  <a:tcPr marL="91467" marR="91467" marT="45733" marB="45733" anchor="ctr"/>
                </a:tc>
              </a:tr>
            </a:tbl>
          </a:graphicData>
        </a:graphic>
      </p:graphicFrame>
      <p:graphicFrame>
        <p:nvGraphicFramePr>
          <p:cNvPr id="11" name="Shape 308"/>
          <p:cNvGraphicFramePr/>
          <p:nvPr>
            <p:extLst/>
          </p:nvPr>
        </p:nvGraphicFramePr>
        <p:xfrm>
          <a:off x="6713489" y="4682056"/>
          <a:ext cx="449600" cy="1310667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49600"/>
              </a:tblGrid>
              <a:tr h="131066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300" u="none" strike="noStrike" cap="none" baseline="0" dirty="0" smtClean="0"/>
                        <a:t>M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E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M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O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R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Y</a:t>
                      </a:r>
                      <a:endParaRPr lang="en" sz="1300" u="none" strike="noStrike" cap="none" baseline="0" dirty="0"/>
                    </a:p>
                  </a:txBody>
                  <a:tcPr marL="91467" marR="91467" marT="45733" marB="45733" anchor="ctr"/>
                </a:tc>
              </a:tr>
            </a:tbl>
          </a:graphicData>
        </a:graphic>
      </p:graphicFrame>
      <p:graphicFrame>
        <p:nvGraphicFramePr>
          <p:cNvPr id="12" name="Shape 306"/>
          <p:cNvGraphicFramePr/>
          <p:nvPr>
            <p:extLst>
              <p:ext uri="{D42A27DB-BD31-4B8C-83A1-F6EECF244321}">
                <p14:modId xmlns:p14="http://schemas.microsoft.com/office/powerpoint/2010/main" val="1199619116"/>
              </p:ext>
            </p:extLst>
          </p:nvPr>
        </p:nvGraphicFramePr>
        <p:xfrm>
          <a:off x="6715817" y="1655115"/>
          <a:ext cx="435915" cy="170960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35915"/>
              </a:tblGrid>
              <a:tr h="170960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" sz="1300" u="none" strike="noStrike" cap="none" baseline="0" dirty="0" smtClean="0"/>
                        <a:t>A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C</a:t>
                      </a:r>
                      <a:endParaRPr lang="en" sz="1300" u="none" strike="noStrike" cap="none" baseline="0" dirty="0" smtClean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C</a:t>
                      </a:r>
                      <a:endParaRPr lang="en" sz="1300" u="none" strike="noStrike" cap="none" baseline="0" dirty="0" smtClean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U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R</a:t>
                      </a:r>
                      <a:endParaRPr lang="en" sz="1300" u="none" strike="noStrike" cap="none" baseline="0" dirty="0" smtClean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A</a:t>
                      </a:r>
                      <a:endParaRPr lang="en" sz="1300" u="none" strike="noStrike" cap="none" baseline="0" dirty="0" smtClean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C</a:t>
                      </a:r>
                      <a:endParaRPr lang="en" sz="1300" u="none" strike="noStrike" cap="none" baseline="0" dirty="0" smtClean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u="none" strike="noStrike" cap="none" baseline="0" dirty="0" smtClean="0"/>
                        <a:t>Y</a:t>
                      </a:r>
                      <a:endParaRPr lang="en" sz="1300" u="none" strike="noStrike" cap="none" baseline="0" dirty="0" smtClean="0"/>
                    </a:p>
                  </a:txBody>
                  <a:tcPr marL="91467" marR="91467" marT="45733" marB="45733" anchor="ctr"/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200928" y="3055697"/>
            <a:ext cx="6511481" cy="3557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Rectangle 13"/>
          <p:cNvSpPr/>
          <p:nvPr/>
        </p:nvSpPr>
        <p:spPr>
          <a:xfrm>
            <a:off x="210534" y="4349241"/>
            <a:ext cx="6511481" cy="3090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Shape 318"/>
          <p:cNvSpPr txBox="1"/>
          <p:nvPr/>
        </p:nvSpPr>
        <p:spPr>
          <a:xfrm>
            <a:off x="570434" y="6274801"/>
            <a:ext cx="10744799" cy="383199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1333" dirty="0">
              <a:solidFill>
                <a:schemeClr val="dk1"/>
              </a:solidFill>
            </a:endParaRPr>
          </a:p>
          <a:p>
            <a:r>
              <a:rPr lang="en" sz="1333" dirty="0">
                <a:solidFill>
                  <a:schemeClr val="dk1"/>
                </a:solidFill>
              </a:rPr>
              <a:t>*An approximate algorithm (with about 22% error), which was not considered in the competition.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10534" y="5567100"/>
            <a:ext cx="6511481" cy="3557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41620870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33" tIns="45700" rIns="91433" bIns="45700" anchor="ctr" anchorCtr="0">
            <a:noAutofit/>
          </a:bodyPr>
          <a:lstStyle/>
          <a:p>
            <a:pPr>
              <a:buSzPct val="25000"/>
            </a:pPr>
            <a:r>
              <a:rPr lang="en" sz="4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Winners</a:t>
            </a:r>
          </a:p>
        </p:txBody>
      </p:sp>
      <p:sp>
        <p:nvSpPr>
          <p:cNvPr id="327" name="Shape 327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33" tIns="45700" rIns="91433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 1.1: Stanford/MIT</a:t>
            </a:r>
          </a:p>
          <a:p>
            <a:pPr>
              <a:spcBef>
                <a:spcPts val="0"/>
              </a:spcBef>
              <a:buNone/>
            </a:pP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buNone/>
            </a:pPr>
            <a:r>
              <a:rPr lang="en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 1.2: Hamming distance: IBM</a:t>
            </a:r>
          </a:p>
          <a:p>
            <a:pPr>
              <a:spcBef>
                <a:spcPts val="0"/>
              </a:spcBef>
              <a:buNone/>
            </a:pP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buNone/>
            </a:pPr>
            <a:r>
              <a:rPr lang="en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 1.2: Approximate </a:t>
            </a:r>
            <a:r>
              <a:rPr lang="en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Edit </a:t>
            </a:r>
            <a:r>
              <a:rPr lang="en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distance: Microsoft</a:t>
            </a:r>
          </a:p>
          <a:p>
            <a:pPr>
              <a:spcBef>
                <a:spcPts val="0"/>
              </a:spcBef>
              <a:buNone/>
            </a:pP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buNone/>
            </a:pP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buNone/>
            </a:pP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463421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Practical problems: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Cleaning/curating data</a:t>
            </a:r>
          </a:p>
          <a:p>
            <a:r>
              <a:rPr lang="en-US" dirty="0" smtClean="0"/>
              <a:t>Encoding data</a:t>
            </a:r>
          </a:p>
          <a:p>
            <a:r>
              <a:rPr lang="en-US" dirty="0" smtClean="0"/>
              <a:t>Trade-offs in computation time vs. memory</a:t>
            </a:r>
          </a:p>
          <a:p>
            <a:r>
              <a:rPr lang="en-US" dirty="0"/>
              <a:t>P</a:t>
            </a:r>
            <a:r>
              <a:rPr lang="en-US" dirty="0" smtClean="0"/>
              <a:t>arameter selection: challenging to optimize and automate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243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Report to NIH</a:t>
            </a:r>
          </a:p>
          <a:p>
            <a:r>
              <a:rPr lang="en-US" dirty="0" smtClean="0"/>
              <a:t>Special Issue in Biomedical Informatics and Medical Decision-making</a:t>
            </a:r>
          </a:p>
          <a:p>
            <a:pPr lvl="1"/>
            <a:r>
              <a:rPr lang="en-US" dirty="0" smtClean="0"/>
              <a:t>Papers from each team describing their submissions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686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070" y="826361"/>
            <a:ext cx="105156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4B88C0"/>
                </a:solidFill>
              </a:rPr>
              <a:t>Protecting Data via </a:t>
            </a:r>
            <a:r>
              <a:rPr lang="en-US" b="1" dirty="0" smtClean="0">
                <a:solidFill>
                  <a:srgbClr val="4B88C0"/>
                </a:solidFill>
              </a:rPr>
              <a:t>Encryption: </a:t>
            </a:r>
            <a:br>
              <a:rPr lang="en-US" b="1" dirty="0" smtClean="0">
                <a:solidFill>
                  <a:srgbClr val="4B88C0"/>
                </a:solidFill>
              </a:rPr>
            </a:br>
            <a:r>
              <a:rPr lang="en-US" dirty="0"/>
              <a:t>Homomorphic encryption</a:t>
            </a:r>
            <a:br>
              <a:rPr lang="en-US" dirty="0"/>
            </a:br>
            <a:endParaRPr lang="en-US" b="1" dirty="0">
              <a:solidFill>
                <a:srgbClr val="4B88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" y="1389932"/>
            <a:ext cx="11056620" cy="4852521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80" y="2321568"/>
            <a:ext cx="2867025" cy="215600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9560" y="4471704"/>
            <a:ext cx="104848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200" dirty="0" smtClean="0"/>
              <a:t> Put your gold in a locked box.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 smtClean="0"/>
              <a:t> Keep the key.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/>
              <a:t> </a:t>
            </a:r>
            <a:r>
              <a:rPr lang="en-US" sz="3200" dirty="0" smtClean="0"/>
              <a:t>Let your jeweler work on it through a glove box.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 smtClean="0"/>
              <a:t> Unlock the box when the jeweler is done!</a:t>
            </a:r>
          </a:p>
        </p:txBody>
      </p:sp>
      <p:sp>
        <p:nvSpPr>
          <p:cNvPr id="6" name="AutoShape 2" descr="data:image/jpeg;base64,/9j/4AAQSkZJRgABAQAAAQABAAD/2wCEAAkGBxQSEhUUExQVFBQUFhUVFxcUFBUUFBQVFRUWFhQUFBQYHCggGBolHBQUITEhJSkrLi4uFx8zODMsNygtLisBCgoKDg0OGhAQGywkHCQsLCwsLCwsLCwsLCwsLCwsLCwsLCwsLCwsLCwsLCwsLCwsLCwsLCwsLCwsLCwsLCwsN//AABEIAMIBAwMBIgACEQEDEQH/xAAbAAABBQEBAAAAAAAAAAAAAAADAAIEBQYBB//EAEgQAAECAwMHCAUJCAICAwAAAAEAAgMEEQUSITFBUWFxgZEGIlKSobHB0RMyQlPSFBUjYnKCk+HwBxYzQ6KywuJz8WOzRIOj/8QAGQEAAwEBAQAAAAAAAAAAAAAAAAECAwQF/8QAJhEAAgICAgMAAQQDAAAAAAAAAAECEQMSITETQVEEImGRsRSi8P/aAAwDAQACEQMRAD8AwkvEYfWfTY2virSWs+G8VD3HZQd4WoZOsp/EiZskMjJcz5q3T1ypDLQh3HtvxC5zC0BwdQ68c62WOXwhyX0zDbIh/W4+QWj5M2vKybHtc+68uqakkgUFPFV4ahxIAriAdoBScbEmac8sJA5Sw7WV8Ehyrs45of4P+qx8eWGIoOCk2TCDoRbhXnDJXKMO9R4y9jUnlVZw9ln4P+qQ5ZWb0W/gH4VkXWAf/D+DX/JO+ZXYfwMBTGBqpjz1Gsir/c1v78WaMzfwHfCl+/1mavwH/AqqTlrrQKMBAxuNuNNM92pxx7EcQlWhOxNH7QLM1fgP+BO/f6y/q/gO+BQBCThAKfjX0NmWA5dWWc7PwT8Ke3llZZzwvwT8KrhAThL6gjxr6GxaM5SWY7IIJ/8Aq/1Rhatmn2YP4Q+FUvybUOCYZYdFvAI0/cNi/E5Zp9mB1GjwTxEs05oPYFnhKN6Deq3yRGyLPds6rUeN/R7F76KzT7rr0/yXRIWcehuiu+JUfzdD923gF02PCOWG1Hjf0Ni8+Y5B2Sm6K7zSPJeTOQnrA94WdfyegH+UOLh3FMHJyBmY4bIkT4kaS+hZoXcjpU5HO4s+FCdyIgHI8jh4UVH8xsGR0UbIr/EojbI0RpgbIvmEayC0Wb+QjM0Zw63xoJ5DOGSOd5d5lRBZ0UZJqYG1zT4IjIMwMk1E+8xpSqQWhz+RscZIoO0/6qO/kpND2mnh+SltjTQ/ng7YYCFOW9Mwbt4h4cQKtoKVwBcXEACtBvRc0FIgxOT04PZadlPiUKasWaIoYJOyvgCtT87zQNPRF2FebceKY52v1Fci2/HZQPgOxycx/gDpCXlf0NUYd9nx25YD8PqnxCqxAiQpmHE9G8A813NOGiq9K/eU+1CP63J37yMzw3DciUm+wSQ+HLQ4gD3DEgV3CngkhnlFC18ElHIGEl5YNAFK6ziTvUlkIDIBwSaEZoXXZkda1OiMwTmhPokIjOhBzgDnB1ZCPNEsqA0R3sIqCKjLmPkexPl24nSGnsc0+CbGdcjQn5q3TsOHj2Jd2Wi8EkzohdEnD6DeqEdILIoEJOH0GdVvkniUZ0GdVvkiApwKAA/I4fQZ1W+S78jh9BnVb5I4TgnYABJs6DeqERsozoN4IoT2IAB8jZ0QmmSZ0e0+allKiQEQSbNB67/NPbJM+t+I/wCJGouhOwOMkmfW67/NHZJN0u6x8U1hUhjkrGD+QDpO4jxCaZAdN/8AR8KlgpyLYFf83/XO8A91E9tnnpDq/wCynAJ4CNmKitMg7pNP3CP8immTf9XiR4FWlErqNmFFSZN+hnWPwoUSQcRRzARoJBB3FXQaldT2YUZS05QQmOf6MNJF0EXcuNBzTXOe1QpeE5oH8QOOdoeMMvsq2t4+kjQ4QyN57vDsr1lJgsqSdGA8f1qVUq5F7Kd4Geo+0CONV27hgrxrMFSy7KBwGAESKANAER1AhOwoEWLqMWJJiM21FauAJ4aqJHtRGIQCK1AzsAfSfdPeEC0Zerdba030/JSIQ533fFEjN7QkuxlhJxr7Gu0gHfnR6qrsV/MLei48Dj5qxBWb7KQUJwKECngpDHgp4KECnAoEFBTmuQwU5ABapwQmldJQMIV2iEHJwcgQQBPCCHol5AwjYiPDeoi611EgLAJyiQ46ktfVADgnJlV2qAHAJsRwAJOAAqdgTlU8pZi7CuD1ohujZ7XgN6aVugKiz3ue6LFLTV5F0nIQTS6NlGjcrlkOgDdH6qhSkANDW5mDif1UqWwK5PklDS1UcAet/wAkX/2vV8VSS4wP/JF/9r0ojYrqSfRdVEmXDU5NBXWGp1DvVkhmNXSE0vXL2tABJf1nfZHeURxqNiDLO5xxzDvcnPqNfeo6ZZ2SfdikdNvaMe6qtAVmok1zmkOAu41qK6MnFFFoP96OqzyRKNgjRgpwKzgtCJ70dVnknfOD/et6rPJLRjs0dU4FZv5wie9bwal84xc0RnAI1YWaUORa4LMC0IvvGdUIrLQie8Z1fzRqws0Acu3ln/l8Xpwz90/Eui0YumH1XfEjVhZoLyfVZ75yi/8AjP3XV/uRfnCLph9V3xI1YWXdV28qQWlE0Q+DvNOFpP0M/qRoxWXQenCIqUWk/ot6x8k4Wk7ot65+FLRjsvA8JwiUVG203H2B1v8AVdNou6P9QRows0cKZGdHDlkoloupg0g6RdPihttWKPaibmQj3uRows2lVm5mOIs0c7YIp97P2/2qvicoIwGD31yAGBDoTmFQ7DbRTrBgfRgmhMTnk5ajbw4pxVcgy2gtoNbsT+tlEZDriu3lAHVTS45u1zzxe4q3vKqlPUbrFeJJVRBnUl1JUIyh0ZyitbQJkMZ9PcnEqiDpSom1XQUDCSo5zvst73J8yKBMlPWd9lve9dmjkGseZ7lHsoop6GA815xApU6buUU0EocFlQnTTqmuk14rku7FQykSYUAnOpAlNZXIJUtpSsCG6W1oLpaufOp70IJWBGEudKky8k5xDWi8TmAqngLV8mYIhwnRTnBOu63RwScqKirK+V5JEisV13U0CvE+SpLTs5sOI5jXXwM9BoxB2KytW1HRDWpDczQc2vSVBhwy40aCToAqVMZO+ypJVwQ2yv6opAltQ4IoaQaEUIyg4EIoV2yBkCzS4E3mgjMcK71MbYDyy80h2loqDu0oUMDOaKZKzjmEUNR+soWMs0oujWONNFbDlxnrxKL8lFRieJ81czsARAXhpbEGLhTB4zvb2VVa7MtVNtGTjQ9skNfWd5rrpIfW6xUlqentL6KkVJg0zu4pvojpcOHkp72hCfkVbsKRXRL1aNc4kabtMcK5NCkSloxwHMZdLw6G0YAcx1QaVNK1AGOkJQW4krkmwGYaDgHG7vFHtPGHTei2+wLuE+ZDW1qXUFRdZSuFcQdqtqrgXVKVext2cqqiRf8ARs+w3+0K2cVUybfo4f8Axs/sCuJLC30kwpKhGcXEiVyq0IOrtU2qRKQwsqec7Y3vehzr8uoHt5oT5U4u2N73qJPOw2u7GjzKh+yisinFDhnFOKZnWRZZwXKYwqBBUxpSA7EQmldeUOGUAHaV6FIwhCgMDszRXaRiFjbAlL77x9VuO9bGJEvEaBkGvSs5y9GkEZ+dsK86rDdbWtHZq5gQrGzZJsBuAvOONaZlKiNvUaM+J2IdpuLGue0XrgGFaYBZWa0Zi1HOdFLnNu1yZ8AAMoQGpR510U1IDdQrn0k5U2q3j0YSXJyJEFaEp0rMBwqNnDMqubJLqplmvIiUGR1a7sarmyu2dGNUj0azI4exukZNv6w3qntCVLDWnNJND4HQQlZsQgCiumkY3hWHFyjQ7OR2FXCdEyjZVMGCdRFmJcw3XcozHSMxQwtznI0UYqLFKlzChRCmByGEOObvPHslruqQT2AozEntqCNKpPkRqQUioVjRr0CGTlDbp2s5p7QpiAGxjzTsPcoEu2jGD6re4KXPOpDedDHf2lAyADUqQmDISSJSRYjJkpXkxJa2KggcleQqpt9AEuXd62xve9QJ1+TZXe418kUvoHHSAO0+aiR3VJ/WTDwWcuikAbkTE4JpWZRMgOUwFV8BymsyVSA5EdglLsLiAFUzdrY0YBTSc+waE2UtqJDdeusdqNcm0FbR/HySXCJ8kU+T02w5QNZiMM3mrgUWNsvlxCfRsRhhHJWtWcco4LSQJm/6uTT5LlyY5wdSRvGafRKg5TrWRt6acY8Vt43agUzYAeK16wtqRQ6NEIyFxpsrgs0rZTdAGp6E0p4K6DAjx4aVmM5zjoAHH/pOjFds99C77viuXKuTpxvg0MoKK+kwHMLTtWWhTtMysJK1qOFRgkpL2DTLeNBLm0yluLdYztVZVTo1rwoTb73tY3S8hu4VylZW0+VcqX1hue6uWkMgV0i9TBdOKEpLhWY5Gl2WU0VDcEKWtSFF9V2OhwLT25dyM5aOLjwzNOxBOqm1SKkZZcnX4RGdF94bHgHvvK3WesaJSPTNEhniwgjsc7gtArYiPaP8KJ9hw4ghBiFGtD+G7XQcXAeKjRHJoTGEpJhSToRlA5PQGGmY8EQO/VE2A8hCc1EBXImlKwK6ZiEGg09yAXHSeKfFxcmOSY0I3jkrghOLtaDaT/oyMaVBcBU1ArlAxI/JSDMOGAlYRaMGlseCAW+zgSCMFNjAxJ/0eU46OaO8KBM2j6X1n4aLzmjsAC1lnxoXyCO5w+Tlz5UPDDQsPppttQ4itXCGwnGlA3Ws9yvmYbzLuY5ri+BeedL/AEj2EnWQxpyCuXOtcVOVUTLogQ4YzXvuvr2KRDOf1tnrDcqYYY0prafBSYcy4YnnDpDBw2rr/UumZ0i7hsa7P+tav7C5SOlqQy6rCfaF65sxFAq2zLYlosMw5mFccGO9DGgOe10R4GDIraOBqc9BRUjYoe2ucZs+GUJV5U4zC9XaPULRtx7WHFtXYCgIOOcc5Zl0zqUCRm3PhtvGt1t0bv0E6q87TWTR07cEwTertRYczXMoAT2lUSTnRNSbKu5ztdEMPTIkQs5wFcx81lOKaLhKi1D9Q4/ko0/afom5BePq4k7yMMN4UVtoA5DtVJNzwiOLjkzbFMMUWypZGgE1AdFdfixS92sUAGhorQBRBHumgqPujvvKPM2gSSBgBXuOVRnzRcBUVpnOC9CM5LhdHM4p9l9LTw046f8ApX8lbhyOo7WDQ79Kw0OYPSA2CqmwJymQ8Wg+C24mqkKq6PQoc6HCoAI+1+SII9c3b+SzExOGBS60c70h516oaxjjiAaA1ubqq+5OtE1BDzEZDea831qUNA7Lkz4hcEtU+OjRWTYL7r4b+i7iHAtI/q7FojMau38lWxLLaJdxvte4A0dDvXSW0qHAkgesMhruR4MS8xrtIBTXImFmopcAMgqCdPNIIA3gILyukoZViGrqfRJAHnXzXEzTMQbWQ3eAT22fMDJNV2wW+DlKl4we0OGQ/ogqSwqLGV4lZoZI0I7YTh3OTI0OdAwdLGmqK0+KuQodrRrrKZz3Z07YGfM9M5xCdsL/ACQYk3M9CHuP5pfLGgaTqUeYmi4EDm1z1xotFjkydkDjWlFrzmQ6jTdP+SimZqSfRw6nKQKHsKcyVbpPZ5Iokm6XcR5LVYH8J3RFvY1LKnNW84DZVycYhOVp6pPipzbMb0nDbQ+CLDsgnI8cPzW0MMl6Jc0V7YtPZI+6URsYaCDpuO8FOdZcZuIFRqNO9DAIwcCx2sUadWhaaP6LZA4cdgy06kQdzVIgTMG9UuGv+MCf/wAyudlMo0fWCn2ROlrrrjnpXuKmcJJWmNNEmFaUoG0a9rfvRMuz0YThPwPfQ+Lh3tWhhvNMpTqLzTcz4nIPvoXX/JEbOQffQvxAr0NGgJ/oxoHAI4AovlkL30H8VvmlDnIVcY8vT/maPFXvoW9EcAiQpdtfVbwCTodmMnIkG8S17MehMQrp3OKoo0EVwcymYenhk9hW+tsshVc4ANpoHALAWparohNOa3MBQHeQnBfAbAfJ9LmbntK76Fmd3BwUUxjpNduRN9IdJ4la0Q2T2lgzndRSIUWHpd2KsZEcclTsqVJhw36OLh5raJLZeQLQg0uvvPaa1DjlvAg5HA5Cc4yq/sflZCl2NhQ4kRsNuQBtCa1JqfT5anKsbCgv1dvkpkKHE0A7j5J/40Zc1/YeVo3Exy3hvF0vdSlOe68TWhONTQYDAaM6kSfKeUDQ30oAGkjDVhmWTlIzh6zexXliTDTfbhlBGTOKEdnaplg19C3suhyhlD/8iF1wO9d+fZX38PrhPkYtHUzHsKsCVi1RSdlZ8+y3vmdYJKxvFJTYzE2vK+heYrR9G8/SAew4/wAwDQc66wq9iNBBBFQRQg5CDmKzr4JgPuHGG7+GTm0wydIzalmmUyc0rJcpZpznkA4Nw20yrVwysVbwPpHAGjQ44jKStIdksrL+k0SbFGngCUWDKE5GE6yjPh3PWcBqGJ7F1RshsC2JrPVKM2ONJ3tPkgumWA0q4/dHxJrrRa3M/g34lrul2yass4U0NI31ClwYrToOwhU0K2WZ6j7TcP6SVZSs5Df7LH/ZIrwyraGVPpohxfwvJSaAwJIGvJ2qSQ12g10hVUJsM+q9zDoJw8lJZAeOi8asDxHktkZs7OWIDi3mnsI1jQqgwSx914pXAHMd+xXsOcPq4jU7DqnIf1gk9giAgjzGimtE8eydCUmnyTrLdWGNVRtopoUSzW0ZQ5iRuyjvUwLwpKnR3J2joCeE0J4SGdCJByoYRIWVAGI/aBMH0obmArvxHgsa81Wo5dmsxhlLcdWJWZpRa442JsTYWvhl4ozGgZh3ntQwP1+SKwDQSuiMUjNsM16kQ4mivBBhg5hTcpTGnSeK6Y2ZskQXO6J4KbCiOHsns81EhS2lToUqzQeC05IJkKYfT1Dwqu+lGcUOsUTIcpBpiHV1NCKyAz2YjmajWnDEKoslol2baBa4YkiuQ4kb1sQ6orpWGbCcw1IDh0mUrwGB7FspOIDDaQagtFFx/mRXDSNcLfQaqSYSkuE3IN1RZ+TERha7IeIIyEa1ODE70azLMrLxC1xhv9dufM9uZwVHasH6SoGBJPE1WzteyfSCrMIjcWnvadRWZmoDnAh0OI0/YcaHaBiFcHTJaIPpMMVn47y+pOUVO7RuVtEa5ho4EHWqyaglpvNydxXpxqrRh7IdLwpnza9SE4YUObiFLfDD/VoHaMgP2Tm2KPEONHg1GGOXespxLTIcWHTYh0UwtObEfrMo7xqIXLOFFph5e0IrcjiRodzh25Ny0FkW3U0JuP1HmnyWWG9EhEggjAjIPNVjyzg+GKUUz0lkyImDxjpSuXKZ2nP0SdOruVbJxg5rSNAI4K+l4V6GQceae5elDNtGzmlCmWEFlAEUIcsy61oOJAAO2mKISvJm7k2dcVSOhPqh1XFAwt5dZEQS5BixgAdiAMhysoX3tVK7CVmDjkwHatPbX0pAGRpJPgh2fY185F04laozlwUUvLk5AVaw7KLW3ohbDbpcQOFcquZgsgc1uBNR6S7eAOoZ1RzTIpqXNEcaaB+G/ELsWPVWZbWNiz8vDyXop6jeJBPYocXlE72GQ27i48SadijTAb7mh2OHiojobszablzZMk74f8GkYokvtqYOWK5o+rRn9oCAZ6Kf5sTfEd5oBbpK7Suxc7cn2zSkSIc7EqKRIgp9d3mtPYFqPeDecXUNCHY4ZjisiNA/7WhseAWNpnOJV49r4JlRr5aKCRRaqX5jWMaC57q3WjKScdwFcuZZ3k9Zj3ubRtScgyfecczRnK9FsyzWwQTW9Ed6z6f0tHstGhPPl4UfZMI82V8Pk5UAvjRA85RDIDAdDQRWiSuy5JcvJqZVoT7qEwo7CkMaQhOYprQl6AFMCnnrLhxhR7a6CMCNhWVtDklFZUw6RG6MjqaCMhXoXyZd+Tlawyyh0yXFM8VnbLLTShY7ouBA3E5N6gRr7RR7SRrFRucF7tGkmvFHtDhocAe9VcxyQl3+wWH6jiOw1C3X5CfZGjPFCWZiRvquE/XG8L1aZ/ZvCdkiOG1jXdoooo/ZW0/zh+H/ALKXOPp/2OmeWvI6VdgRZSWdEIDRvXrcn+ymCMXxXO1Bgb21K09mcjZWDSkMup0j5UWdxHyYHk7YESJRrGk0AFcw2nIF6JIck2NZSI4l31DQDVXOr+XhBoAaA0DMBQcAjolmbVLoFBGfPJWD0ovXHkmHkrC6cXrN+FaMphYsrLM47ktC95F6zPgUWPyUZmixes34VqTDQ3MKAMPNckjmixes34VVTHJhwyxIp+8PJekuagRoeCBHlnzOG3qF5J6VDkOoKbJUaFvYUk04UHBQrU5MQ34sJY7i07Quj8fKov8AV0Rkha4PNbYaWuc6l+G6lRoNKbtqpnQ4ZxZEdDOhwvDiMexeiTHJaYb6t1+x1DvDqKineSMR3rSz66YYI7qhek80JLho51GS7RkIzYvvmHe7xVfMQT7cUbqrXO5BxnerCjjaD4hGlv2YTDvYI1ue0eK5sjT9/wCxqv8AuDAPujJU7fJPgy73mgC9as/9k5H8R7G7AXHwWrszkFKwqXg6IfrG63g3zXK9F2/4LuXpHjthcmYj3ANYXu0AVovTuT3IMQ6Ojmp6DT/c7yW3l5dkMXYbWsGhoAHYnOSlm4qKpAoe2RoMuxlbjWtrSt1oFaZK0yrriuvKESsDQ7VJDLkkAZaGpUNJJIA7CjtXEkAFYitSSTAeF2iSSBHEWGkkmAcIjUkkAGC6F1JAzhSXUkgOLqSSABvCjR832m/3BJJMDkHKnuSSSQM4nBJJWIIxECSSQhy4V1JIY0pj1xJIZGcUwpJIEBK6kkgD/9k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102" y="2327434"/>
            <a:ext cx="3970020" cy="297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9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4B88C0"/>
                </a:solidFill>
              </a:rPr>
              <a:t>Homomorphic</a:t>
            </a:r>
            <a:r>
              <a:rPr lang="en-US" dirty="0" smtClean="0">
                <a:solidFill>
                  <a:srgbClr val="4B88C0"/>
                </a:solidFill>
              </a:rPr>
              <a:t> Encryption: </a:t>
            </a:r>
            <a:r>
              <a:rPr lang="en-US" sz="3200" dirty="0" smtClean="0"/>
              <a:t>addition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259624" y="4495800"/>
          <a:ext cx="4179777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4549140" y="2582335"/>
            <a:ext cx="233171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847554" y="2841578"/>
            <a:ext cx="0" cy="1371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500845" y="2832854"/>
            <a:ext cx="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343401" y="4343400"/>
            <a:ext cx="233171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105400" y="4388069"/>
            <a:ext cx="1020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compute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24952" y="2671730"/>
            <a:ext cx="1020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compute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40263" y="3091934"/>
            <a:ext cx="902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encrypt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08620" y="3078061"/>
            <a:ext cx="902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encrypt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57070" y="2302398"/>
            <a:ext cx="527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a, b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554845" y="2341860"/>
            <a:ext cx="585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a+ 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79709" y="4213178"/>
            <a:ext cx="1034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E(a), E(b)</a:t>
            </a:r>
          </a:p>
        </p:txBody>
      </p:sp>
    </p:spTree>
    <p:extLst>
      <p:ext uri="{BB962C8B-B14F-4D97-AF65-F5344CB8AC3E}">
        <p14:creationId xmlns:p14="http://schemas.microsoft.com/office/powerpoint/2010/main" val="255637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0264" y="651549"/>
            <a:ext cx="8773367" cy="979823"/>
          </a:xfrm>
        </p:spPr>
        <p:txBody>
          <a:bodyPr/>
          <a:lstStyle/>
          <a:p>
            <a:pPr algn="ctr"/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Secure </a:t>
            </a:r>
            <a:r>
              <a:rPr lang="en-US" dirty="0"/>
              <a:t>G</a:t>
            </a:r>
            <a:r>
              <a:rPr lang="en-US" dirty="0" smtClean="0"/>
              <a:t>enome Analysis </a:t>
            </a:r>
            <a:r>
              <a:rPr lang="en-US" dirty="0"/>
              <a:t>Competition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7956" y="2508308"/>
            <a:ext cx="10405844" cy="4137887"/>
          </a:xfrm>
        </p:spPr>
        <p:txBody>
          <a:bodyPr/>
          <a:lstStyle/>
          <a:p>
            <a:r>
              <a:rPr lang="en-US" dirty="0" err="1">
                <a:hlinkClick r:id="rId2"/>
              </a:rPr>
              <a:t>iDASH</a:t>
            </a:r>
            <a:r>
              <a:rPr lang="en-US" dirty="0">
                <a:hlinkClick r:id="rId2"/>
              </a:rPr>
              <a:t> Privacy &amp; </a:t>
            </a:r>
            <a:r>
              <a:rPr lang="en-US" dirty="0" smtClean="0">
                <a:hlinkClick r:id="rId2"/>
              </a:rPr>
              <a:t>Security Workshop </a:t>
            </a:r>
            <a:r>
              <a:rPr lang="en-US" dirty="0">
                <a:hlinkClick r:id="rId2"/>
              </a:rPr>
              <a:t>2015 </a:t>
            </a:r>
            <a:endParaRPr lang="en-US" dirty="0" smtClean="0"/>
          </a:p>
          <a:p>
            <a:r>
              <a:rPr lang="en-US" dirty="0" smtClean="0"/>
              <a:t>Sponsored by NIH (National Institutes of Health)</a:t>
            </a:r>
          </a:p>
          <a:p>
            <a:r>
              <a:rPr lang="en-US" dirty="0" smtClean="0"/>
              <a:t>Submission </a:t>
            </a:r>
            <a:r>
              <a:rPr lang="en-US" dirty="0"/>
              <a:t>deadline: Feb 28 2015</a:t>
            </a:r>
          </a:p>
          <a:p>
            <a:r>
              <a:rPr lang="en-US" dirty="0" smtClean="0"/>
              <a:t>Workshop: March </a:t>
            </a:r>
            <a:r>
              <a:rPr lang="en-US" dirty="0"/>
              <a:t>16, </a:t>
            </a:r>
            <a:r>
              <a:rPr lang="en-US" dirty="0" smtClean="0"/>
              <a:t>2015</a:t>
            </a:r>
            <a:r>
              <a:rPr lang="en-US" b="1" dirty="0"/>
              <a:t/>
            </a:r>
            <a:br>
              <a:rPr lang="en-US" b="1" dirty="0"/>
            </a:br>
            <a:r>
              <a:rPr lang="en-US" dirty="0" smtClean="0">
                <a:hlinkClick r:id="rId3"/>
              </a:rPr>
              <a:t>UCSD </a:t>
            </a:r>
            <a:r>
              <a:rPr lang="en-US" dirty="0">
                <a:hlinkClick r:id="rId3"/>
              </a:rPr>
              <a:t>Medical Education and Telemedicine </a:t>
            </a:r>
            <a:r>
              <a:rPr lang="en-US" dirty="0" smtClean="0">
                <a:hlinkClick r:id="rId3"/>
              </a:rPr>
              <a:t>Building</a:t>
            </a:r>
            <a:endParaRPr lang="en-US" dirty="0"/>
          </a:p>
          <a:p>
            <a:r>
              <a:rPr lang="en-US" dirty="0" smtClean="0"/>
              <a:t>Media coverage in </a:t>
            </a:r>
            <a:r>
              <a:rPr lang="en-US" dirty="0" err="1" smtClean="0"/>
              <a:t>GenomeWeb</a:t>
            </a:r>
            <a:r>
              <a:rPr lang="en-US" dirty="0" smtClean="0"/>
              <a:t>, Donga Science, </a:t>
            </a:r>
            <a:r>
              <a:rPr lang="en-US" dirty="0" smtClean="0"/>
              <a:t>Nature</a:t>
            </a:r>
          </a:p>
          <a:p>
            <a:r>
              <a:rPr lang="en-US" dirty="0" smtClean="0"/>
              <a:t>Teams from: Microsoft, IBM, Stanford/MIT, </a:t>
            </a:r>
            <a:r>
              <a:rPr lang="en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UCI, </a:t>
            </a:r>
            <a:r>
              <a:rPr lang="en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University of Tsukuba</a:t>
            </a:r>
            <a:endParaRPr lang="en-US" dirty="0"/>
          </a:p>
          <a:p>
            <a:r>
              <a:rPr lang="en-US" dirty="0" smtClean="0"/>
              <a:t>Two Tracks: MPC and HE</a:t>
            </a:r>
          </a:p>
          <a:p>
            <a:r>
              <a:rPr lang="en-US" dirty="0" smtClean="0"/>
              <a:t>Challenges: GWAS and Sequence Alignment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2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4B88C0"/>
                </a:solidFill>
              </a:rPr>
              <a:t>Homomorphic</a:t>
            </a:r>
            <a:r>
              <a:rPr lang="en-US" dirty="0" smtClean="0">
                <a:solidFill>
                  <a:srgbClr val="4B88C0"/>
                </a:solidFill>
              </a:rPr>
              <a:t> Encryption: </a:t>
            </a:r>
            <a:r>
              <a:rPr lang="en-US" sz="2800" dirty="0" smtClean="0"/>
              <a:t>multiplication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5748242"/>
              </p:ext>
            </p:extLst>
          </p:nvPr>
        </p:nvGraphicFramePr>
        <p:xfrm>
          <a:off x="6259624" y="4495800"/>
          <a:ext cx="4179777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4449648" y="2428625"/>
            <a:ext cx="233171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916091" y="2761593"/>
            <a:ext cx="0" cy="1371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505200" y="2667000"/>
            <a:ext cx="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343401" y="4343400"/>
            <a:ext cx="233171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105400" y="4388069"/>
            <a:ext cx="1020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compute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05400" y="2452370"/>
            <a:ext cx="1020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compute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40263" y="3091934"/>
            <a:ext cx="902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encrypt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08620" y="3078061"/>
            <a:ext cx="902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encrypt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41345" y="2209800"/>
            <a:ext cx="527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a, b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517977" y="2209800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 x </a:t>
            </a:r>
            <a:r>
              <a:rPr lang="en-US" dirty="0">
                <a:solidFill>
                  <a:prstClr val="black"/>
                </a:solidFill>
              </a:rPr>
              <a:t>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79709" y="4213178"/>
            <a:ext cx="1034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E(a), E(b)</a:t>
            </a:r>
          </a:p>
        </p:txBody>
      </p:sp>
    </p:spTree>
    <p:extLst>
      <p:ext uri="{BB962C8B-B14F-4D97-AF65-F5344CB8AC3E}">
        <p14:creationId xmlns:p14="http://schemas.microsoft.com/office/powerpoint/2010/main" val="35171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4B88C0"/>
                </a:solidFill>
              </a:rPr>
              <a:t>Operating on encrypted data</a:t>
            </a:r>
            <a:endParaRPr lang="en-US" dirty="0">
              <a:solidFill>
                <a:srgbClr val="4B88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“Doubly” </a:t>
            </a:r>
            <a:r>
              <a:rPr lang="en-US" dirty="0" err="1" smtClean="0"/>
              <a:t>homomorphic</a:t>
            </a:r>
            <a:r>
              <a:rPr lang="en-US" dirty="0" smtClean="0"/>
              <a:t> encryption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133" dirty="0"/>
              <a:t>American Scientist, Sept/Oct 2012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0" y="2514599"/>
            <a:ext cx="7594600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443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Demo: Will you have a heart attack?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Online service running in Windows Azure</a:t>
            </a:r>
          </a:p>
          <a:p>
            <a:r>
              <a:rPr lang="en-US" dirty="0" smtClean="0"/>
              <a:t>Patient enters personal info on local machine: </a:t>
            </a:r>
          </a:p>
          <a:p>
            <a:pPr lvl="1"/>
            <a:r>
              <a:rPr lang="en-US" dirty="0" smtClean="0"/>
              <a:t>weight, age, height, blood pressure, body mass index</a:t>
            </a:r>
          </a:p>
          <a:p>
            <a:r>
              <a:rPr lang="en-US" dirty="0" smtClean="0"/>
              <a:t>Data is encrypted on local machine</a:t>
            </a:r>
          </a:p>
          <a:p>
            <a:r>
              <a:rPr lang="en-US" dirty="0" smtClean="0"/>
              <a:t>Encrypted data is sent to the cloud</a:t>
            </a:r>
          </a:p>
          <a:p>
            <a:r>
              <a:rPr lang="en-US" dirty="0" smtClean="0"/>
              <a:t>Value of prediction function is computed on encrypted data</a:t>
            </a:r>
            <a:endParaRPr lang="en-US" dirty="0"/>
          </a:p>
          <a:p>
            <a:r>
              <a:rPr lang="en-US" dirty="0" smtClean="0"/>
              <a:t>Encrypted result is sent back to the patient</a:t>
            </a:r>
          </a:p>
          <a:p>
            <a:r>
              <a:rPr lang="en-US" dirty="0" smtClean="0"/>
              <a:t>Patient enters key to decrypt answer.</a:t>
            </a:r>
          </a:p>
          <a:p>
            <a:pPr algn="r"/>
            <a:r>
              <a:rPr lang="en-US" b="1" dirty="0" smtClean="0">
                <a:solidFill>
                  <a:schemeClr val="accent2"/>
                </a:solidFill>
              </a:rPr>
              <a:t>Evaluation takes 0.2 seconds in the cloud!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5063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Outsourcing computation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1458" y="2603500"/>
            <a:ext cx="4633396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57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scenarios make sense for HE?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Private, personalized cloud services</a:t>
            </a:r>
          </a:p>
          <a:p>
            <a:pPr lvl="1"/>
            <a:r>
              <a:rPr lang="en-US" dirty="0" smtClean="0"/>
              <a:t>Ideally combined with storage, or </a:t>
            </a:r>
            <a:r>
              <a:rPr lang="en-US" dirty="0" err="1" smtClean="0"/>
              <a:t>asynchronized</a:t>
            </a:r>
            <a:endParaRPr lang="en-US" dirty="0" smtClean="0"/>
          </a:p>
          <a:p>
            <a:r>
              <a:rPr lang="en-US" dirty="0" smtClean="0"/>
              <a:t>Multiple parties upload data, only designated parties access results</a:t>
            </a:r>
          </a:p>
          <a:p>
            <a:r>
              <a:rPr lang="en-US" dirty="0" smtClean="0"/>
              <a:t>Long-term storage is desirable</a:t>
            </a:r>
          </a:p>
          <a:p>
            <a:r>
              <a:rPr lang="en-US" dirty="0" smtClean="0"/>
              <a:t>Cryptographic Cloud Services</a:t>
            </a:r>
          </a:p>
          <a:p>
            <a:pPr lvl="1"/>
            <a:r>
              <a:rPr lang="en-US" dirty="0" smtClean="0"/>
              <a:t>Hosted enterprise scenarios for storage and computation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7228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091" y="707366"/>
            <a:ext cx="9911751" cy="1035169"/>
          </a:xfrm>
        </p:spPr>
        <p:txBody>
          <a:bodyPr/>
          <a:lstStyle/>
          <a:p>
            <a:r>
              <a:rPr lang="en-US" dirty="0" smtClean="0"/>
              <a:t>Scenarios:  </a:t>
            </a:r>
            <a:r>
              <a:rPr lang="en-US" dirty="0" smtClean="0">
                <a:solidFill>
                  <a:schemeClr val="bg1"/>
                </a:solidFill>
              </a:rPr>
              <a:t>Private </a:t>
            </a:r>
            <a:r>
              <a:rPr lang="en-US" dirty="0" smtClean="0">
                <a:solidFill>
                  <a:schemeClr val="bg1"/>
                </a:solidFill>
              </a:rPr>
              <a:t>cloud services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091" y="2260121"/>
            <a:ext cx="11283351" cy="4433976"/>
          </a:xfrm>
        </p:spPr>
        <p:txBody>
          <a:bodyPr>
            <a:no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/>
              <a:t>Direct-to-patient </a:t>
            </a:r>
            <a:r>
              <a:rPr lang="en-US" sz="2800" dirty="0" smtClean="0"/>
              <a:t>services</a:t>
            </a:r>
          </a:p>
          <a:p>
            <a:pPr lvl="2"/>
            <a:r>
              <a:rPr lang="en-US" sz="2400" dirty="0"/>
              <a:t>Personalized medicine</a:t>
            </a:r>
          </a:p>
          <a:p>
            <a:pPr lvl="2"/>
            <a:r>
              <a:rPr lang="en-US" sz="2400" dirty="0"/>
              <a:t>DNA sequence analysis</a:t>
            </a:r>
          </a:p>
          <a:p>
            <a:pPr lvl="2"/>
            <a:r>
              <a:rPr lang="en-US" sz="2400" dirty="0"/>
              <a:t>Disease prediction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/>
              <a:t>Hosted databases for enterprise</a:t>
            </a:r>
          </a:p>
          <a:p>
            <a:pPr lvl="2"/>
            <a:r>
              <a:rPr lang="en-US" sz="2400" dirty="0" smtClean="0"/>
              <a:t>Hospitals, clinics, companies</a:t>
            </a:r>
          </a:p>
          <a:p>
            <a:pPr lvl="2"/>
            <a:r>
              <a:rPr lang="en-US" sz="2400" dirty="0" smtClean="0"/>
              <a:t>Allows for third party interaction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9568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80009" y="3810000"/>
            <a:ext cx="6272660" cy="1898128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All data uploaded to the server encrypted under Alice’s public  or private key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Cloud operates on encrypted data and returns encrypted predictive results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Processing of encrypted medical data</a:t>
            </a:r>
            <a:endParaRPr lang="en-US" dirty="0"/>
          </a:p>
        </p:txBody>
      </p:sp>
      <p:pic>
        <p:nvPicPr>
          <p:cNvPr id="1027" name="Picture 3" descr="C:\Users\klauter\AppData\Local\Microsoft\Windows\Temporary Internet Files\Content.IE5\Q2NL2W0O\MC90043484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0" y="1308262"/>
            <a:ext cx="2286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5181610" y="1697037"/>
            <a:ext cx="3663372" cy="284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438400" y="2886076"/>
            <a:ext cx="609600" cy="1152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048000" y="2971800"/>
            <a:ext cx="5080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9232907" y="1450817"/>
            <a:ext cx="2188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prstClr val="black">
                    <a:lumMod val="75000"/>
                    <a:lumOff val="25000"/>
                    <a:alpha val="99000"/>
                  </a:prstClr>
                </a:solidFill>
                <a:latin typeface="Segoe" pitchFamily="34" charset="0"/>
              </a:rPr>
              <a:t>Health monitor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42407" y="2743202"/>
            <a:ext cx="1691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prstClr val="black">
                    <a:lumMod val="75000"/>
                    <a:lumOff val="25000"/>
                    <a:alpha val="99000"/>
                  </a:prstClr>
                </a:solidFill>
                <a:latin typeface="Segoe" pitchFamily="34" charset="0"/>
              </a:rPr>
              <a:t>Lab results</a:t>
            </a:r>
          </a:p>
        </p:txBody>
      </p:sp>
      <p:pic>
        <p:nvPicPr>
          <p:cNvPr id="7" name="Picture 2" descr="C:\Program Files\Microsoft Office\MEDIA\CAGCAT10\j0240719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4" y="4038604"/>
            <a:ext cx="1552041" cy="243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H="1" flipV="1">
            <a:off x="5181600" y="2208362"/>
            <a:ext cx="3860808" cy="258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5181600" y="2346640"/>
            <a:ext cx="3663372" cy="574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232907" y="2011828"/>
            <a:ext cx="2188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prstClr val="black">
                    <a:lumMod val="75000"/>
                    <a:lumOff val="25000"/>
                    <a:alpha val="99000"/>
                  </a:prstClr>
                </a:solidFill>
                <a:latin typeface="Segoe" pitchFamily="34" charset="0"/>
              </a:rPr>
              <a:t>Health monitor</a:t>
            </a:r>
          </a:p>
        </p:txBody>
      </p:sp>
    </p:spTree>
    <p:extLst>
      <p:ext uri="{BB962C8B-B14F-4D97-AF65-F5344CB8AC3E}">
        <p14:creationId xmlns:p14="http://schemas.microsoft.com/office/powerpoint/2010/main" val="2922058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302" y="651968"/>
            <a:ext cx="10382562" cy="719716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</a:t>
            </a:r>
            <a:r>
              <a:rPr lang="en-US" sz="40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cenario for genomic data</a:t>
            </a:r>
            <a:endParaRPr lang="en-US" sz="4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935" y="2322006"/>
            <a:ext cx="779129" cy="5379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147" y="3065156"/>
            <a:ext cx="1144999" cy="14485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515" y="1987805"/>
            <a:ext cx="620887" cy="6049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024" y="2354333"/>
            <a:ext cx="1295560" cy="12955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96" y="3562883"/>
            <a:ext cx="1564046" cy="129536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123130" y="2354333"/>
            <a:ext cx="4324150" cy="1911138"/>
          </a:xfrm>
          <a:prstGeom prst="rect">
            <a:avLst/>
          </a:prstGeom>
          <a:solidFill>
            <a:srgbClr val="FF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19177" y="4858244"/>
            <a:ext cx="25505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Trusted party</a:t>
            </a:r>
          </a:p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h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osts data and regulates access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Right Arrow 12"/>
          <p:cNvSpPr/>
          <p:nvPr/>
        </p:nvSpPr>
        <p:spPr>
          <a:xfrm rot="19939487">
            <a:off x="2090530" y="2989353"/>
            <a:ext cx="1812855" cy="295269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879" y="2475580"/>
            <a:ext cx="509553" cy="35183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983" y="2247557"/>
            <a:ext cx="406062" cy="39567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005" y="3085989"/>
            <a:ext cx="509553" cy="35183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109" y="2857966"/>
            <a:ext cx="406062" cy="39567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357" y="2654475"/>
            <a:ext cx="509553" cy="35183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461" y="2426452"/>
            <a:ext cx="406062" cy="39567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811" y="3676890"/>
            <a:ext cx="509553" cy="35183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915" y="3448867"/>
            <a:ext cx="406062" cy="39567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910" y="2471104"/>
            <a:ext cx="509553" cy="35183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014" y="2243081"/>
            <a:ext cx="406062" cy="39567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325" y="3067941"/>
            <a:ext cx="527616" cy="36430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29" y="2838364"/>
            <a:ext cx="420456" cy="40969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910" y="3673380"/>
            <a:ext cx="509553" cy="35183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014" y="3445357"/>
            <a:ext cx="406062" cy="39567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114" y="2499434"/>
            <a:ext cx="509553" cy="35183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218" y="2271411"/>
            <a:ext cx="406062" cy="39567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333" y="3047750"/>
            <a:ext cx="509553" cy="35183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437" y="2819727"/>
            <a:ext cx="406062" cy="395671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905" y="3625687"/>
            <a:ext cx="509553" cy="35183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009" y="3397664"/>
            <a:ext cx="406062" cy="395671"/>
          </a:xfrm>
          <a:prstGeom prst="rect">
            <a:avLst/>
          </a:prstGeom>
        </p:spPr>
      </p:pic>
      <p:sp>
        <p:nvSpPr>
          <p:cNvPr id="40" name="Plus 39"/>
          <p:cNvSpPr/>
          <p:nvPr/>
        </p:nvSpPr>
        <p:spPr>
          <a:xfrm>
            <a:off x="6203064" y="2579945"/>
            <a:ext cx="377347" cy="364529"/>
          </a:xfrm>
          <a:prstGeom prst="mathPl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Plus 40"/>
          <p:cNvSpPr/>
          <p:nvPr/>
        </p:nvSpPr>
        <p:spPr>
          <a:xfrm>
            <a:off x="6717794" y="3421867"/>
            <a:ext cx="377347" cy="364529"/>
          </a:xfrm>
          <a:prstGeom prst="mathPl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Plus 41"/>
          <p:cNvSpPr/>
          <p:nvPr/>
        </p:nvSpPr>
        <p:spPr>
          <a:xfrm>
            <a:off x="5987234" y="3126903"/>
            <a:ext cx="377347" cy="364529"/>
          </a:xfrm>
          <a:prstGeom prst="mathPl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Multiply 42"/>
          <p:cNvSpPr/>
          <p:nvPr/>
        </p:nvSpPr>
        <p:spPr>
          <a:xfrm>
            <a:off x="6171289" y="3605123"/>
            <a:ext cx="392781" cy="379746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Multiply 43"/>
          <p:cNvSpPr/>
          <p:nvPr/>
        </p:nvSpPr>
        <p:spPr>
          <a:xfrm>
            <a:off x="6715689" y="2402385"/>
            <a:ext cx="392781" cy="379746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Multiply 44"/>
          <p:cNvSpPr/>
          <p:nvPr/>
        </p:nvSpPr>
        <p:spPr>
          <a:xfrm>
            <a:off x="6403912" y="2889947"/>
            <a:ext cx="392781" cy="379746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Multiply 45"/>
          <p:cNvSpPr/>
          <p:nvPr/>
        </p:nvSpPr>
        <p:spPr>
          <a:xfrm>
            <a:off x="7005761" y="2882160"/>
            <a:ext cx="392781" cy="379746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4049668" y="1397198"/>
            <a:ext cx="43976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Untrusted cloud service </a:t>
            </a:r>
          </a:p>
          <a:p>
            <a:pPr algn="ctr"/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Stores, computes on encrypted data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093609" y="4756726"/>
            <a:ext cx="28873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Researcher: </a:t>
            </a:r>
          </a:p>
          <a:p>
            <a:pPr algn="ctr"/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requests encrypted </a:t>
            </a:r>
          </a:p>
          <a:p>
            <a:pPr algn="ctr"/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r</a:t>
            </a: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esults of specific computations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Left-Right Arrow 50"/>
          <p:cNvSpPr/>
          <p:nvPr/>
        </p:nvSpPr>
        <p:spPr>
          <a:xfrm>
            <a:off x="4133434" y="4854657"/>
            <a:ext cx="4029024" cy="331533"/>
          </a:xfrm>
          <a:prstGeom prst="left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Left-Right Arrow 51"/>
          <p:cNvSpPr/>
          <p:nvPr/>
        </p:nvSpPr>
        <p:spPr>
          <a:xfrm rot="1730310">
            <a:off x="8640479" y="3223555"/>
            <a:ext cx="1139270" cy="332510"/>
          </a:xfrm>
          <a:prstGeom prst="left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3848948" y="5518947"/>
            <a:ext cx="4893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Requests for decryption of results </a:t>
            </a: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(requires a policy)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57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1" grpId="0" animBg="1"/>
      <p:bldP spid="52" grpId="0" animBg="1"/>
      <p:bldP spid="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49106"/>
            <a:ext cx="10040338" cy="677108"/>
          </a:xfrm>
        </p:spPr>
        <p:txBody>
          <a:bodyPr/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What </a:t>
            </a:r>
            <a:r>
              <a:rPr lang="en-US" sz="4400" dirty="0" smtClean="0">
                <a:solidFill>
                  <a:schemeClr val="bg1"/>
                </a:solidFill>
              </a:rPr>
              <a:t>kinds of computation?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0890" y="2342606"/>
            <a:ext cx="11146973" cy="3651793"/>
          </a:xfrm>
        </p:spPr>
        <p:txBody>
          <a:bodyPr>
            <a:normAutofit fontScale="70000" lnSpcReduction="20000"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latin typeface="+mn-lt"/>
              </a:rPr>
              <a:t>Building predictive models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+mn-lt"/>
              </a:rPr>
              <a:t>Predictive analysis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+mn-lt"/>
              </a:rPr>
              <a:t>Classification tasks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+mn-lt"/>
              </a:rPr>
              <a:t>Disease prediction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+mn-lt"/>
              </a:rPr>
              <a:t>Sequence matching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+mn-lt"/>
              </a:rPr>
              <a:t>Data quality testing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+mn-lt"/>
              </a:rPr>
              <a:t>Basic statistical functions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+mn-lt"/>
              </a:rPr>
              <a:t>Statistical computations on genomic data</a:t>
            </a:r>
          </a:p>
          <a:p>
            <a:endParaRPr lang="en-US" sz="3600" dirty="0" smtClean="0">
              <a:latin typeface="+mn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305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to compute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609585" indent="-609585">
              <a:buFont typeface="Arial" pitchFamily="34" charset="0"/>
              <a:buChar char="•"/>
            </a:pPr>
            <a:r>
              <a:rPr lang="en-US" sz="3200" dirty="0" smtClean="0">
                <a:latin typeface="Calibri" pitchFamily="34" charset="0"/>
                <a:cs typeface="Calibri" pitchFamily="34" charset="0"/>
              </a:rPr>
              <a:t>Average, Standard deviation, Chi-squared, …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  <a:p>
            <a:pPr marL="609585" indent="-609585">
              <a:buFont typeface="Arial" pitchFamily="34" charset="0"/>
              <a:buChar char="•"/>
            </a:pPr>
            <a:r>
              <a:rPr lang="en-US" sz="3200" dirty="0">
                <a:latin typeface="Calibri" pitchFamily="34" charset="0"/>
                <a:cs typeface="Calibri" pitchFamily="34" charset="0"/>
              </a:rPr>
              <a:t>Logistical regression: the </a:t>
            </a:r>
            <a:r>
              <a:rPr lang="en-US" sz="3200" dirty="0">
                <a:latin typeface="Calibri" pitchFamily="34" charset="0"/>
                <a:cs typeface="Calibri" pitchFamily="34" charset="0"/>
              </a:rPr>
              <a:t>prediction is  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  <a:p>
            <a:pPr marL="0" indent="0" algn="ctr">
              <a:buNone/>
            </a:pPr>
            <a:r>
              <a:rPr lang="en-US" sz="3200" dirty="0">
                <a:latin typeface="Calibri" pitchFamily="34" charset="0"/>
                <a:cs typeface="Calibri" pitchFamily="34" charset="0"/>
              </a:rPr>
              <a:t>f(x</a:t>
            </a:r>
            <a:r>
              <a:rPr lang="en-US" sz="3200" dirty="0">
                <a:latin typeface="Calibri" pitchFamily="34" charset="0"/>
                <a:cs typeface="Calibri" pitchFamily="34" charset="0"/>
              </a:rPr>
              <a:t>) = </a:t>
            </a:r>
            <a:r>
              <a:rPr lang="en-US" sz="3200" dirty="0">
                <a:latin typeface="Calibri" pitchFamily="34" charset="0"/>
                <a:cs typeface="Calibri" pitchFamily="34" charset="0"/>
              </a:rPr>
              <a:t>e</a:t>
            </a:r>
            <a:r>
              <a:rPr lang="en-US" sz="3200" baseline="30000" dirty="0">
                <a:latin typeface="Calibri" pitchFamily="34" charset="0"/>
                <a:cs typeface="Calibri" pitchFamily="34" charset="0"/>
              </a:rPr>
              <a:t>x</a:t>
            </a:r>
            <a:r>
              <a:rPr lang="en-US" sz="3200" dirty="0">
                <a:latin typeface="Calibri" pitchFamily="34" charset="0"/>
                <a:cs typeface="Calibri" pitchFamily="34" charset="0"/>
              </a:rPr>
              <a:t>/(1+e</a:t>
            </a:r>
            <a:r>
              <a:rPr lang="en-US" sz="3200" baseline="30000" dirty="0">
                <a:latin typeface="Calibri" pitchFamily="34" charset="0"/>
                <a:cs typeface="Calibri" pitchFamily="34" charset="0"/>
              </a:rPr>
              <a:t>x</a:t>
            </a:r>
            <a:r>
              <a:rPr lang="en-US" sz="3200" dirty="0">
                <a:latin typeface="Calibri" pitchFamily="34" charset="0"/>
                <a:cs typeface="Calibri" pitchFamily="34" charset="0"/>
              </a:rPr>
              <a:t>)  </a:t>
            </a:r>
          </a:p>
          <a:p>
            <a:pPr marL="1371600" lvl="3" indent="0">
              <a:buNone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where x is the sum of </a:t>
            </a:r>
            <a:r>
              <a:rPr lang="el-GR" sz="2600" dirty="0">
                <a:latin typeface="Calibri" pitchFamily="34" charset="0"/>
                <a:cs typeface="Calibri" pitchFamily="34" charset="0"/>
              </a:rPr>
              <a:t>α</a:t>
            </a:r>
            <a:r>
              <a:rPr lang="en-US" sz="2600" baseline="-25000" dirty="0">
                <a:latin typeface="Calibri" pitchFamily="34" charset="0"/>
                <a:cs typeface="Calibri" pitchFamily="34" charset="0"/>
              </a:rPr>
              <a:t>i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x</a:t>
            </a:r>
            <a:r>
              <a:rPr lang="en-US" sz="2600" baseline="-25000" dirty="0">
                <a:latin typeface="Calibri" pitchFamily="34" charset="0"/>
                <a:cs typeface="Calibri" pitchFamily="34" charset="0"/>
              </a:rPr>
              <a:t>i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where </a:t>
            </a:r>
            <a:r>
              <a:rPr lang="el-GR" sz="2600" dirty="0">
                <a:latin typeface="Calibri" pitchFamily="34" charset="0"/>
                <a:cs typeface="Calibri" pitchFamily="34" charset="0"/>
              </a:rPr>
              <a:t>α</a:t>
            </a:r>
            <a:r>
              <a:rPr lang="en-US" sz="2600" baseline="-25000" dirty="0">
                <a:latin typeface="Calibri" pitchFamily="34" charset="0"/>
                <a:cs typeface="Calibri" pitchFamily="34" charset="0"/>
              </a:rPr>
              <a:t>i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is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weighting constant or regression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coefficient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for the variable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x</a:t>
            </a:r>
            <a:r>
              <a:rPr lang="en-US" sz="2600" baseline="-25000" dirty="0">
                <a:latin typeface="Calibri" pitchFamily="34" charset="0"/>
                <a:cs typeface="Calibri" pitchFamily="34" charset="0"/>
              </a:rPr>
              <a:t>i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735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94" y="214122"/>
            <a:ext cx="4652682" cy="65167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548" y="214122"/>
            <a:ext cx="6576630" cy="660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385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679268"/>
            <a:ext cx="11480800" cy="76853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Machine Learning for Predictive Modeling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2455817"/>
            <a:ext cx="10862491" cy="3670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Supervised Learning</a:t>
            </a:r>
          </a:p>
          <a:p>
            <a:pPr marL="533387" lvl="1" indent="0">
              <a:buNone/>
            </a:pPr>
            <a:endParaRPr lang="en-US" sz="2000" dirty="0" smtClean="0"/>
          </a:p>
          <a:p>
            <a:pPr marL="533387" lvl="1" indent="0">
              <a:buNone/>
            </a:pPr>
            <a:r>
              <a:rPr lang="en-US" sz="2000" dirty="0" smtClean="0"/>
              <a:t>Goal: derive a function from labeled training data</a:t>
            </a:r>
          </a:p>
          <a:p>
            <a:pPr marL="533387" lvl="1" indent="0">
              <a:buNone/>
            </a:pPr>
            <a:endParaRPr lang="en-US" sz="2000" dirty="0" smtClean="0"/>
          </a:p>
          <a:p>
            <a:pPr marL="533387" lvl="1" indent="0">
              <a:buNone/>
            </a:pPr>
            <a:r>
              <a:rPr lang="en-US" sz="2000" dirty="0" smtClean="0"/>
              <a:t>Outcome: use the “learned” function to give a prediction (label) on new data</a:t>
            </a:r>
          </a:p>
          <a:p>
            <a:pPr marL="533387" lvl="1" indent="0">
              <a:buNone/>
            </a:pPr>
            <a:endParaRPr lang="en-US" sz="2000" dirty="0"/>
          </a:p>
          <a:p>
            <a:pPr marL="533387" lvl="1" indent="0">
              <a:buNone/>
            </a:pPr>
            <a:r>
              <a:rPr lang="en-US" sz="2000" dirty="0" smtClean="0"/>
              <a:t>Training data represented as vectors.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0790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Linear Means Classifier (binary)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Divide training data into (two) classes according to their label</a:t>
            </a:r>
          </a:p>
          <a:p>
            <a:r>
              <a:rPr lang="en-US" dirty="0" smtClean="0"/>
              <a:t>Compute mean vectors for each class</a:t>
            </a:r>
          </a:p>
          <a:p>
            <a:r>
              <a:rPr lang="en-US" dirty="0" smtClean="0"/>
              <a:t>Compute difference between means</a:t>
            </a:r>
          </a:p>
          <a:p>
            <a:r>
              <a:rPr lang="en-US" dirty="0" smtClean="0"/>
              <a:t>Compute the midpoint</a:t>
            </a:r>
          </a:p>
          <a:p>
            <a:r>
              <a:rPr lang="en-US" dirty="0" smtClean="0"/>
              <a:t>Define a </a:t>
            </a:r>
            <a:r>
              <a:rPr lang="en-US" dirty="0" err="1" smtClean="0"/>
              <a:t>hyperplane</a:t>
            </a:r>
            <a:r>
              <a:rPr lang="en-US" dirty="0" smtClean="0"/>
              <a:t> between the means,  separating the two classes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41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Binary classification example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FDA data set</a:t>
            </a:r>
          </a:p>
        </p:txBody>
      </p:sp>
      <p:pic>
        <p:nvPicPr>
          <p:cNvPr id="9218" name="Picture 2" descr="C:\Users\klauterhome\AppData\Local\Microsoft\Windows\Temporary Internet Files\Content.Outlook\X3CT5QRZ\FDADa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362201"/>
            <a:ext cx="71120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25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Predictions on Medical data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71860"/>
            <a:ext cx="12249150" cy="407866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Tumor measurements: Benign or Malignant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3708"/>
            <a:ext cx="12268200" cy="367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370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449" y="1084082"/>
            <a:ext cx="10931951" cy="56922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/>
            </a:r>
            <a:br>
              <a:rPr lang="en-US" dirty="0" smtClean="0">
                <a:solidFill>
                  <a:srgbClr val="00B0F0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Machine Learning on Encrypted Data</a:t>
            </a:r>
            <a:r>
              <a:rPr lang="en-US" dirty="0">
                <a:solidFill>
                  <a:srgbClr val="4B88C0"/>
                </a:solidFill>
              </a:rPr>
              <a:t/>
            </a:r>
            <a:br>
              <a:rPr lang="en-US" dirty="0">
                <a:solidFill>
                  <a:srgbClr val="4B88C0"/>
                </a:solidFill>
              </a:rPr>
            </a:br>
            <a:endParaRPr lang="en-US" dirty="0">
              <a:solidFill>
                <a:srgbClr val="4B88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1"/>
            <a:ext cx="10668000" cy="39163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Implements </a:t>
            </a:r>
            <a:r>
              <a:rPr lang="en-US" sz="2800" dirty="0"/>
              <a:t>Polynomial Machine Learning Algorithms</a:t>
            </a:r>
          </a:p>
          <a:p>
            <a:r>
              <a:rPr lang="en-US" sz="2800" dirty="0"/>
              <a:t>Integer Algorithms</a:t>
            </a:r>
          </a:p>
          <a:p>
            <a:r>
              <a:rPr lang="en-US" sz="2800" dirty="0"/>
              <a:t>Division-Free Linear Means </a:t>
            </a:r>
            <a:r>
              <a:rPr lang="en-US" sz="2800" dirty="0" smtClean="0"/>
              <a:t>Classifier (DFI-LM)</a:t>
            </a:r>
            <a:endParaRPr lang="en-US" sz="2800" dirty="0"/>
          </a:p>
          <a:p>
            <a:r>
              <a:rPr lang="en-US" sz="2800" dirty="0"/>
              <a:t>Fisher’s Linear Discriminant Classifier</a:t>
            </a:r>
          </a:p>
        </p:txBody>
      </p:sp>
    </p:spTree>
    <p:extLst>
      <p:ext uri="{BB962C8B-B14F-4D97-AF65-F5344CB8AC3E}">
        <p14:creationId xmlns:p14="http://schemas.microsoft.com/office/powerpoint/2010/main" val="56012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0" y="546100"/>
            <a:ext cx="9652000" cy="576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65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613555" y="788661"/>
            <a:ext cx="8207688" cy="77311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/>
                <a:cs typeface="Calibri"/>
              </a:rPr>
              <a:t>Statistics on Genomic Data</a:t>
            </a:r>
            <a:endParaRPr lang="en-US" sz="3500" b="1" dirty="0">
              <a:solidFill>
                <a:schemeClr val="bg2">
                  <a:lumMod val="5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545056" y="5668211"/>
            <a:ext cx="708526" cy="72189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374349" y="2471122"/>
            <a:ext cx="8344839" cy="4271744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ts val="2600"/>
              </a:lnSpc>
              <a:spcAft>
                <a:spcPts val="600"/>
              </a:spcAft>
            </a:pPr>
            <a:r>
              <a:rPr lang="en-US" sz="2500" b="1" dirty="0" smtClean="0">
                <a:latin typeface="Calibri"/>
                <a:cs typeface="Calibri"/>
              </a:rPr>
              <a:t>Pearson </a:t>
            </a:r>
            <a:r>
              <a:rPr lang="en-US" sz="2500" b="1" dirty="0">
                <a:latin typeface="Calibri"/>
                <a:cs typeface="Calibri"/>
              </a:rPr>
              <a:t>Goodness-Of-Fit </a:t>
            </a:r>
            <a:r>
              <a:rPr lang="en-US" sz="2500" b="1" dirty="0" smtClean="0">
                <a:latin typeface="Calibri"/>
                <a:cs typeface="Calibri"/>
              </a:rPr>
              <a:t>Test</a:t>
            </a:r>
            <a:endParaRPr lang="en-US" sz="2500" b="1" dirty="0">
              <a:latin typeface="Calibri"/>
              <a:cs typeface="Calibri"/>
            </a:endParaRPr>
          </a:p>
          <a:p>
            <a:pPr lvl="2">
              <a:lnSpc>
                <a:spcPts val="2600"/>
              </a:lnSpc>
              <a:spcAft>
                <a:spcPts val="600"/>
              </a:spcAft>
            </a:pPr>
            <a:r>
              <a:rPr lang="en-US" sz="2200" dirty="0">
                <a:latin typeface="Calibri"/>
                <a:cs typeface="Calibri"/>
              </a:rPr>
              <a:t> </a:t>
            </a:r>
            <a:r>
              <a:rPr lang="en-US" sz="2200" dirty="0" smtClean="0">
                <a:latin typeface="Calibri"/>
                <a:cs typeface="Calibri"/>
              </a:rPr>
              <a:t>checks data for bias (Hardy-Weinberg equilibrium)</a:t>
            </a:r>
            <a:endParaRPr lang="en-US" sz="2200" dirty="0">
              <a:latin typeface="Calibri"/>
              <a:cs typeface="Calibri"/>
            </a:endParaRPr>
          </a:p>
          <a:p>
            <a:pPr lvl="1">
              <a:lnSpc>
                <a:spcPts val="2600"/>
              </a:lnSpc>
              <a:spcAft>
                <a:spcPts val="600"/>
              </a:spcAft>
            </a:pPr>
            <a:r>
              <a:rPr lang="en-US" sz="2500" b="1" dirty="0">
                <a:latin typeface="Calibri"/>
                <a:cs typeface="Calibri"/>
              </a:rPr>
              <a:t>Cochran-Armitage Test for </a:t>
            </a:r>
            <a:r>
              <a:rPr lang="en-US" sz="2500" b="1" dirty="0" smtClean="0">
                <a:latin typeface="Calibri"/>
                <a:cs typeface="Calibri"/>
              </a:rPr>
              <a:t>Trend</a:t>
            </a:r>
          </a:p>
          <a:p>
            <a:pPr lvl="2">
              <a:lnSpc>
                <a:spcPts val="2600"/>
              </a:lnSpc>
              <a:spcAft>
                <a:spcPts val="600"/>
              </a:spcAft>
            </a:pPr>
            <a:r>
              <a:rPr lang="en-US" sz="2000" dirty="0" smtClean="0">
                <a:cs typeface="Calibri"/>
              </a:rPr>
              <a:t>Determine </a:t>
            </a:r>
            <a:r>
              <a:rPr lang="en-US" sz="2000" b="1" dirty="0">
                <a:cs typeface="Calibri"/>
              </a:rPr>
              <a:t>correlation </a:t>
            </a:r>
            <a:r>
              <a:rPr lang="en-US" sz="2000" dirty="0">
                <a:cs typeface="Calibri"/>
              </a:rPr>
              <a:t>between genome and </a:t>
            </a:r>
            <a:r>
              <a:rPr lang="en-US" sz="2000" dirty="0" smtClean="0">
                <a:cs typeface="Calibri"/>
              </a:rPr>
              <a:t>traits</a:t>
            </a:r>
            <a:endParaRPr lang="en-US" sz="2000" b="1" dirty="0">
              <a:latin typeface="Calibri"/>
              <a:cs typeface="Calibri"/>
            </a:endParaRPr>
          </a:p>
          <a:p>
            <a:pPr lvl="1">
              <a:lnSpc>
                <a:spcPts val="2600"/>
              </a:lnSpc>
              <a:spcAft>
                <a:spcPts val="600"/>
              </a:spcAft>
            </a:pPr>
            <a:r>
              <a:rPr lang="en-US" sz="2500" b="1" dirty="0" smtClean="0">
                <a:latin typeface="Calibri"/>
                <a:cs typeface="Calibri"/>
              </a:rPr>
              <a:t>Linkage </a:t>
            </a:r>
            <a:r>
              <a:rPr lang="en-US" sz="2500" b="1" dirty="0">
                <a:latin typeface="Calibri"/>
                <a:cs typeface="Calibri"/>
              </a:rPr>
              <a:t>Disequilibrium Statistic</a:t>
            </a:r>
          </a:p>
          <a:p>
            <a:pPr lvl="2">
              <a:lnSpc>
                <a:spcPts val="2600"/>
              </a:lnSpc>
              <a:spcAft>
                <a:spcPts val="600"/>
              </a:spcAft>
            </a:pPr>
            <a:r>
              <a:rPr lang="en-US" sz="2200" dirty="0">
                <a:latin typeface="Calibri"/>
                <a:cs typeface="Calibri"/>
              </a:rPr>
              <a:t>Estimates correlations between genes</a:t>
            </a:r>
          </a:p>
          <a:p>
            <a:pPr lvl="2">
              <a:lnSpc>
                <a:spcPts val="2600"/>
              </a:lnSpc>
              <a:spcAft>
                <a:spcPts val="600"/>
              </a:spcAft>
            </a:pPr>
            <a:r>
              <a:rPr lang="en-US" sz="2200" b="1" dirty="0" smtClean="0">
                <a:latin typeface="Calibri"/>
                <a:cs typeface="Calibri"/>
              </a:rPr>
              <a:t>Estimation </a:t>
            </a:r>
            <a:r>
              <a:rPr lang="en-US" sz="2200" b="1" dirty="0">
                <a:latin typeface="Calibri"/>
                <a:cs typeface="Calibri"/>
              </a:rPr>
              <a:t>Maximization (EM) algorithm for haplotyping</a:t>
            </a:r>
          </a:p>
          <a:p>
            <a:pPr>
              <a:lnSpc>
                <a:spcPts val="2600"/>
              </a:lnSpc>
              <a:spcAft>
                <a:spcPts val="600"/>
              </a:spcAft>
            </a:pPr>
            <a:endParaRPr lang="en-US" sz="2800" dirty="0">
              <a:latin typeface="Calibri"/>
              <a:cs typeface="Calibri"/>
            </a:endParaRPr>
          </a:p>
          <a:p>
            <a:pPr>
              <a:lnSpc>
                <a:spcPts val="2600"/>
              </a:lnSpc>
              <a:spcAft>
                <a:spcPts val="600"/>
              </a:spcAft>
            </a:pPr>
            <a:endParaRPr lang="en-US" sz="2800" dirty="0">
              <a:latin typeface="Calibri"/>
              <a:cs typeface="Calibri"/>
            </a:endParaRPr>
          </a:p>
          <a:p>
            <a:pPr>
              <a:spcAft>
                <a:spcPts val="600"/>
              </a:spcAft>
              <a:buNone/>
            </a:pPr>
            <a:endParaRPr lang="en-US" sz="2800" dirty="0">
              <a:latin typeface="Calibri"/>
              <a:cs typeface="Calibri"/>
            </a:endParaRPr>
          </a:p>
          <a:p>
            <a:pPr>
              <a:spcAft>
                <a:spcPts val="600"/>
              </a:spcAft>
              <a:buNone/>
            </a:pPr>
            <a:endParaRPr lang="en-US"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531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Genomic </a:t>
            </a:r>
            <a:r>
              <a:rPr lang="en-US" sz="40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algorithm </a:t>
            </a:r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</a:t>
            </a:r>
            <a:r>
              <a:rPr lang="en-US" sz="40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erformance</a:t>
            </a:r>
            <a:endParaRPr lang="en-US" sz="4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909670"/>
              </p:ext>
            </p:extLst>
          </p:nvPr>
        </p:nvGraphicFramePr>
        <p:xfrm>
          <a:off x="687372" y="3519813"/>
          <a:ext cx="10515599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7465"/>
                <a:gridCol w="1656544"/>
                <a:gridCol w="1052105"/>
                <a:gridCol w="1052104"/>
                <a:gridCol w="1052105"/>
                <a:gridCol w="1322676"/>
                <a:gridCol w="1752600"/>
              </a:tblGrid>
              <a:tr h="259080">
                <a:tc rowSpan="2"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Algorithm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Pearson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EM (iterations)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LD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CATT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</a:tr>
              <a:tr h="2590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 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Parameters I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0.3s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0.6s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1.1s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0.2s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1.0s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Parameters II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1.4s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2.3s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4.5s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6.9s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0.7s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3.6s</a:t>
                      </a:r>
                      <a:endParaRPr lang="en-US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38200" y="5823988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Proof-of-concept implementation: computer algebra system Magma,</a:t>
            </a:r>
          </a:p>
          <a:p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I</a:t>
            </a: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ntel Core i7 @ 3.1GHz, 64-bit Windows 8.1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687372" y="2014900"/>
                <a:ext cx="10515600" cy="14218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latin typeface="Segoe UI" panose="020B0502040204020203" pitchFamily="34" charset="0"/>
                    <a:cs typeface="Segoe UI" panose="020B0502040204020203" pitchFamily="34" charset="0"/>
                  </a:rPr>
                  <a:t>80-bit security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dirty="0" smtClean="0">
                    <a:latin typeface="Segoe UI" panose="020B0502040204020203" pitchFamily="34" charset="0"/>
                    <a:cs typeface="Segoe UI" panose="020B0502040204020203" pitchFamily="34" charset="0"/>
                  </a:rPr>
                  <a:t>Parameter set I: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𝑛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=4096, 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𝑞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≈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  <a:cs typeface="Segoe UI" panose="020B0502040204020203" pitchFamily="34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Segoe UI" panose="020B0502040204020203" pitchFamily="34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Segoe UI" panose="020B0502040204020203" pitchFamily="34" charset="0"/>
                          </a:rPr>
                          <m:t>192</m:t>
                        </m:r>
                      </m:sup>
                    </m:sSup>
                  </m:oMath>
                </a14:m>
                <a:r>
                  <a:rPr lang="en-US" sz="2800" dirty="0" smtClean="0">
                    <a:latin typeface="Segoe UI" panose="020B0502040204020203" pitchFamily="34" charset="0"/>
                    <a:cs typeface="Segoe UI" panose="020B0502040204020203" pitchFamily="34" charset="0"/>
                  </a:rPr>
                  <a:t>, ciphertext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≈100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KB</m:t>
                    </m:r>
                  </m:oMath>
                </a14:m>
                <a:endParaRPr lang="en-US" sz="2800" dirty="0" smtClean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Parameter set </a:t>
                </a:r>
                <a:r>
                  <a:rPr lang="en-US" sz="2800" dirty="0" smtClean="0">
                    <a:latin typeface="Segoe UI" panose="020B0502040204020203" pitchFamily="34" charset="0"/>
                    <a:cs typeface="Segoe UI" panose="020B0502040204020203" pitchFamily="34" charset="0"/>
                  </a:rPr>
                  <a:t>II: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𝑛</m:t>
                    </m:r>
                    <m:r>
                      <a:rPr lang="en-US" sz="2800" i="1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=8192,  </m:t>
                    </m:r>
                    <m:r>
                      <a:rPr lang="en-US" sz="2800" i="1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𝑞</m:t>
                    </m:r>
                    <m:r>
                      <a:rPr lang="en-US" sz="2800" i="1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≈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cs typeface="Segoe UI" panose="020B0502040204020203" pitchFamily="34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Segoe UI" panose="020B0502040204020203" pitchFamily="34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Segoe UI" panose="020B0502040204020203" pitchFamily="34" charset="0"/>
                          </a:rPr>
                          <m:t>384</m:t>
                        </m:r>
                      </m:sup>
                    </m:sSup>
                  </m:oMath>
                </a14:m>
                <a:r>
                  <a:rPr lang="en-US" sz="2800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, ciphertext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≈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4</m:t>
                    </m:r>
                    <m:r>
                      <a:rPr lang="en-US" sz="2800" i="1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00</m:t>
                    </m:r>
                    <m:r>
                      <m:rPr>
                        <m:sty m:val="p"/>
                      </m:rPr>
                      <a:rPr lang="en-US" sz="2800">
                        <a:latin typeface="Cambria Math" panose="02040503050406030204" pitchFamily="18" charset="0"/>
                        <a:cs typeface="Segoe UI" panose="020B0502040204020203" pitchFamily="34" charset="0"/>
                      </a:rPr>
                      <m:t>KB</m:t>
                    </m:r>
                  </m:oMath>
                </a14:m>
                <a:endParaRPr lang="en-US" sz="28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372" y="2014900"/>
                <a:ext cx="10515600" cy="1421864"/>
              </a:xfrm>
              <a:prstGeom prst="rect">
                <a:avLst/>
              </a:prstGeom>
              <a:blipFill rotWithShape="0">
                <a:blip r:embed="rId3"/>
                <a:stretch>
                  <a:fillRect l="-1217" t="-4721" b="-85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6469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315" y="1151756"/>
            <a:ext cx="10284642" cy="678730"/>
          </a:xfrm>
        </p:spPr>
        <p:txBody>
          <a:bodyPr/>
          <a:lstStyle/>
          <a:p>
            <a:r>
              <a:rPr lang="en-US" dirty="0" smtClean="0"/>
              <a:t>What enables these performance numbers?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24206" y="3308808"/>
            <a:ext cx="5706735" cy="3361442"/>
          </a:xfrm>
        </p:spPr>
        <p:txBody>
          <a:bodyPr/>
          <a:lstStyle/>
          <a:p>
            <a:r>
              <a:rPr lang="en-US" dirty="0" err="1" smtClean="0"/>
              <a:t>Helib</a:t>
            </a:r>
            <a:r>
              <a:rPr lang="en-US" dirty="0" smtClean="0"/>
              <a:t> (open source library from IBM)</a:t>
            </a:r>
          </a:p>
          <a:p>
            <a:r>
              <a:rPr lang="en-US" dirty="0" smtClean="0"/>
              <a:t>Halevi-</a:t>
            </a:r>
            <a:r>
              <a:rPr lang="en-US" dirty="0" err="1" smtClean="0"/>
              <a:t>Shoup</a:t>
            </a:r>
            <a:r>
              <a:rPr lang="en-US" dirty="0" smtClean="0"/>
              <a:t>, Smart, </a:t>
            </a:r>
            <a:r>
              <a:rPr lang="en-US" dirty="0" err="1" smtClean="0"/>
              <a:t>Vercauteren</a:t>
            </a:r>
            <a:r>
              <a:rPr lang="en-US" dirty="0" smtClean="0"/>
              <a:t>, Gentry</a:t>
            </a:r>
          </a:p>
          <a:p>
            <a:r>
              <a:rPr lang="en-US" dirty="0" smtClean="0"/>
              <a:t>Encryption scheme: BGV</a:t>
            </a:r>
          </a:p>
          <a:p>
            <a:r>
              <a:rPr lang="en-US" dirty="0" smtClean="0"/>
              <a:t>General </a:t>
            </a:r>
            <a:r>
              <a:rPr lang="en-US" dirty="0" err="1" smtClean="0"/>
              <a:t>cyclotomic</a:t>
            </a:r>
            <a:r>
              <a:rPr lang="en-US" dirty="0" smtClean="0"/>
              <a:t> rings</a:t>
            </a:r>
          </a:p>
          <a:p>
            <a:r>
              <a:rPr lang="en-US" dirty="0" err="1" smtClean="0"/>
              <a:t>Ciphertext</a:t>
            </a:r>
            <a:r>
              <a:rPr lang="en-US" dirty="0" smtClean="0"/>
              <a:t> packing </a:t>
            </a:r>
          </a:p>
          <a:p>
            <a:r>
              <a:rPr lang="en-US" dirty="0" smtClean="0"/>
              <a:t>Modulus switching</a:t>
            </a:r>
          </a:p>
          <a:p>
            <a:r>
              <a:rPr lang="en-US" dirty="0" smtClean="0"/>
              <a:t>Implemented without bootstrapping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6302980" y="3308808"/>
            <a:ext cx="5716195" cy="3436856"/>
          </a:xfrm>
        </p:spPr>
        <p:txBody>
          <a:bodyPr/>
          <a:lstStyle/>
          <a:p>
            <a:r>
              <a:rPr lang="en-US" dirty="0" smtClean="0"/>
              <a:t>ARITH (internal Microsoft Research library)</a:t>
            </a:r>
          </a:p>
          <a:p>
            <a:r>
              <a:rPr lang="en-US" dirty="0" smtClean="0"/>
              <a:t>Bos-Naehrig, Kim, L, Loftus</a:t>
            </a:r>
          </a:p>
          <a:p>
            <a:r>
              <a:rPr lang="en-US" dirty="0" smtClean="0"/>
              <a:t>Encryption scheme: BLLN</a:t>
            </a:r>
          </a:p>
          <a:p>
            <a:r>
              <a:rPr lang="en-US" dirty="0" smtClean="0"/>
              <a:t>2-power </a:t>
            </a:r>
            <a:r>
              <a:rPr lang="en-US" dirty="0" err="1" smtClean="0"/>
              <a:t>cyclotomic</a:t>
            </a:r>
            <a:r>
              <a:rPr lang="en-US" dirty="0" smtClean="0"/>
              <a:t> rings</a:t>
            </a:r>
          </a:p>
          <a:p>
            <a:r>
              <a:rPr lang="en-US" dirty="0" err="1" smtClean="0"/>
              <a:t>Ciphertext</a:t>
            </a:r>
            <a:r>
              <a:rPr lang="en-US" dirty="0" smtClean="0"/>
              <a:t> packing with t ≠ 2</a:t>
            </a:r>
          </a:p>
          <a:p>
            <a:r>
              <a:rPr lang="en-US" dirty="0" smtClean="0"/>
              <a:t>Scale invariant</a:t>
            </a:r>
          </a:p>
          <a:p>
            <a:r>
              <a:rPr lang="en-US" dirty="0" smtClean="0"/>
              <a:t>No bootstrapping</a:t>
            </a:r>
          </a:p>
          <a:p>
            <a:r>
              <a:rPr lang="en-US" dirty="0" smtClean="0"/>
              <a:t>Can even avoid </a:t>
            </a:r>
            <a:r>
              <a:rPr lang="en-US" dirty="0" err="1" smtClean="0"/>
              <a:t>relinearization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41402" y="2300140"/>
            <a:ext cx="11415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Ring-LWE based schemes ([LPR,BV,BGV, SV, GHS, SS, BLLN]) with clever data encoding techniques</a:t>
            </a:r>
          </a:p>
          <a:p>
            <a:endParaRPr lang="en-US" dirty="0" smtClean="0"/>
          </a:p>
          <a:p>
            <a:r>
              <a:rPr lang="en-US" dirty="0" smtClean="0"/>
              <a:t>Comparable performance:</a:t>
            </a:r>
          </a:p>
        </p:txBody>
      </p:sp>
    </p:spTree>
    <p:extLst>
      <p:ext uri="{BB962C8B-B14F-4D97-AF65-F5344CB8AC3E}">
        <p14:creationId xmlns:p14="http://schemas.microsoft.com/office/powerpoint/2010/main" val="6503510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Practical </a:t>
            </a:r>
            <a:r>
              <a:rPr lang="en-US" dirty="0" smtClean="0">
                <a:solidFill>
                  <a:schemeClr val="bg1"/>
                </a:solidFill>
              </a:rPr>
              <a:t>Homomorphic </a:t>
            </a:r>
            <a:r>
              <a:rPr lang="en-US" dirty="0" smtClean="0">
                <a:solidFill>
                  <a:schemeClr val="bg1"/>
                </a:solidFill>
              </a:rPr>
              <a:t>Encryption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31" y="2375263"/>
            <a:ext cx="10972800" cy="4673600"/>
          </a:xfrm>
        </p:spPr>
        <p:txBody>
          <a:bodyPr>
            <a:normAutofit/>
          </a:bodyPr>
          <a:lstStyle/>
          <a:p>
            <a:r>
              <a:rPr lang="en-US" dirty="0"/>
              <a:t>d</a:t>
            </a:r>
            <a:r>
              <a:rPr lang="en-US" dirty="0" smtClean="0"/>
              <a:t>o not need *fully* </a:t>
            </a:r>
            <a:r>
              <a:rPr lang="en-US" dirty="0" err="1" smtClean="0"/>
              <a:t>homomorphic</a:t>
            </a:r>
            <a:r>
              <a:rPr lang="en-US" dirty="0" smtClean="0"/>
              <a:t> encryption</a:t>
            </a:r>
          </a:p>
          <a:p>
            <a:r>
              <a:rPr lang="en-US" dirty="0" smtClean="0"/>
              <a:t>“somewhat” does not mean *partially*</a:t>
            </a:r>
          </a:p>
          <a:p>
            <a:r>
              <a:rPr lang="en-US" dirty="0" smtClean="0"/>
              <a:t>encode integer information as “integers” </a:t>
            </a:r>
          </a:p>
          <a:p>
            <a:r>
              <a:rPr lang="en-US" dirty="0" smtClean="0"/>
              <a:t>several </a:t>
            </a:r>
            <a:r>
              <a:rPr lang="en-US" dirty="0" smtClean="0"/>
              <a:t>orders of magnitude speed-up</a:t>
            </a:r>
          </a:p>
          <a:p>
            <a:r>
              <a:rPr lang="en-US" dirty="0"/>
              <a:t>d</a:t>
            </a:r>
            <a:r>
              <a:rPr lang="en-US" dirty="0" smtClean="0"/>
              <a:t>o not need deep circuits to do a single multiplication</a:t>
            </a:r>
          </a:p>
          <a:p>
            <a:r>
              <a:rPr lang="en-US" dirty="0"/>
              <a:t>d</a:t>
            </a:r>
            <a:r>
              <a:rPr lang="en-US" dirty="0" smtClean="0"/>
              <a:t>o not need </a:t>
            </a:r>
            <a:r>
              <a:rPr lang="en-US" dirty="0" smtClean="0"/>
              <a:t>boot-strapping</a:t>
            </a:r>
          </a:p>
          <a:p>
            <a:r>
              <a:rPr lang="en-US" dirty="0" smtClean="0"/>
              <a:t>for “logical” circuits, use </a:t>
            </a:r>
            <a:r>
              <a:rPr lang="en-US" dirty="0" err="1" smtClean="0"/>
              <a:t>ciphertext</a:t>
            </a:r>
            <a:r>
              <a:rPr lang="en-US" dirty="0" smtClean="0"/>
              <a:t> packing and tradeoff depth for </a:t>
            </a:r>
            <a:r>
              <a:rPr lang="en-US" dirty="0" err="1" smtClean="0"/>
              <a:t>ciphertext</a:t>
            </a:r>
            <a:r>
              <a:rPr lang="en-US" dirty="0" smtClean="0"/>
              <a:t> size</a:t>
            </a:r>
            <a:endParaRPr lang="en-US" dirty="0" smtClean="0"/>
          </a:p>
          <a:p>
            <a:r>
              <a:rPr lang="en-US" dirty="0"/>
              <a:t>n</a:t>
            </a:r>
            <a:r>
              <a:rPr lang="en-US" dirty="0" smtClean="0"/>
              <a:t>eed to </a:t>
            </a:r>
            <a:r>
              <a:rPr lang="en-US" dirty="0" smtClean="0"/>
              <a:t>set parameters </a:t>
            </a:r>
            <a:r>
              <a:rPr lang="en-US" dirty="0" smtClean="0"/>
              <a:t>to ensure correctness and </a:t>
            </a:r>
            <a:r>
              <a:rPr lang="en-US" dirty="0" smtClean="0"/>
              <a:t>security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PHE=homomorphic for any fixed circuit size, with correctly chosen parameters</a:t>
            </a:r>
            <a:endParaRPr lang="en-US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07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514" y="571051"/>
            <a:ext cx="10515600" cy="1325563"/>
          </a:xfrm>
        </p:spPr>
        <p:txBody>
          <a:bodyPr/>
          <a:lstStyle/>
          <a:p>
            <a:r>
              <a:rPr lang="en-US" dirty="0"/>
              <a:t>Donga Science, March 13, 2015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491" y="2410691"/>
            <a:ext cx="10930324" cy="41826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 b="1" dirty="0"/>
          </a:p>
          <a:p>
            <a:pPr marL="0" indent="0">
              <a:buNone/>
            </a:pPr>
            <a:r>
              <a:rPr lang="ko-KR" altLang="en-US" b="1" dirty="0" smtClean="0"/>
              <a:t>○ </a:t>
            </a:r>
            <a:r>
              <a:rPr lang="en-US" altLang="ko-KR" b="1" dirty="0"/>
              <a:t>MS </a:t>
            </a:r>
            <a:r>
              <a:rPr lang="ko-KR" altLang="en-US" b="1" dirty="0"/>
              <a:t>연구진 이끌고 </a:t>
            </a:r>
            <a:r>
              <a:rPr lang="en-US" altLang="ko-KR" b="1" dirty="0"/>
              <a:t>DNA </a:t>
            </a:r>
            <a:r>
              <a:rPr lang="ko-KR" altLang="en-US" b="1" dirty="0"/>
              <a:t>보안 알고리즘 개발</a:t>
            </a:r>
            <a:r>
              <a:rPr lang="ko-KR" altLang="en-US" dirty="0"/>
              <a:t/>
            </a:r>
            <a:br>
              <a:rPr lang="ko-KR" altLang="en-US" dirty="0"/>
            </a:br>
            <a:r>
              <a:rPr lang="ko-KR" altLang="en-US" dirty="0"/>
              <a:t/>
            </a:r>
            <a:br>
              <a:rPr lang="ko-KR" altLang="en-US" dirty="0"/>
            </a:br>
            <a:r>
              <a:rPr lang="ko-KR" altLang="en-US" dirty="0"/>
              <a:t>이 연구원과 같은 연구실에서 한솥밥을 먹고 있는 김미란 연구원</a:t>
            </a:r>
            <a:r>
              <a:rPr lang="en-US" altLang="ko-KR" dirty="0"/>
              <a:t>(28)</a:t>
            </a:r>
            <a:r>
              <a:rPr lang="ko-KR" altLang="en-US" dirty="0"/>
              <a:t>은 생체정보 보안 연구 분야에서 떠오르는 샛별이다</a:t>
            </a:r>
            <a:r>
              <a:rPr lang="en-US" altLang="ko-KR" dirty="0"/>
              <a:t>. </a:t>
            </a:r>
            <a:r>
              <a:rPr lang="ko-KR" altLang="en-US" dirty="0"/>
              <a:t>그는 </a:t>
            </a:r>
            <a:r>
              <a:rPr lang="en-US" altLang="ko-KR" dirty="0"/>
              <a:t>1</a:t>
            </a:r>
            <a:r>
              <a:rPr lang="ko-KR" altLang="en-US" dirty="0"/>
              <a:t>월 미국 마이크로소프트</a:t>
            </a:r>
            <a:r>
              <a:rPr lang="en-US" altLang="ko-KR" dirty="0"/>
              <a:t>(MS) </a:t>
            </a:r>
            <a:r>
              <a:rPr lang="ko-KR" altLang="en-US" dirty="0"/>
              <a:t>연구소 초청으로 현지에 급파됐다</a:t>
            </a:r>
            <a:r>
              <a:rPr lang="en-US" altLang="ko-KR" dirty="0"/>
              <a:t>. </a:t>
            </a:r>
            <a:r>
              <a:rPr lang="ko-KR" altLang="en-US" dirty="0"/>
              <a:t>작년 내내 </a:t>
            </a:r>
            <a:r>
              <a:rPr lang="en-US" altLang="ko-KR" dirty="0"/>
              <a:t>MS </a:t>
            </a:r>
            <a:r>
              <a:rPr lang="ko-KR" altLang="en-US" dirty="0"/>
              <a:t>연구진을 이끌고 개발한 </a:t>
            </a:r>
            <a:r>
              <a:rPr lang="en-US" altLang="ko-KR" dirty="0"/>
              <a:t>DNA </a:t>
            </a:r>
            <a:r>
              <a:rPr lang="ko-KR" altLang="en-US" dirty="0"/>
              <a:t>보안 기술이 ‘안전 게놈 분석 경진대회</a:t>
            </a:r>
            <a:r>
              <a:rPr lang="en-US" altLang="ko-KR" dirty="0"/>
              <a:t>(Secure Genome Analysis Competition)’</a:t>
            </a:r>
            <a:r>
              <a:rPr lang="ko-KR" altLang="en-US" dirty="0"/>
              <a:t>에 출전했기 때문이다</a:t>
            </a:r>
            <a:r>
              <a:rPr lang="en-US" altLang="ko-KR" dirty="0"/>
              <a:t>. </a:t>
            </a:r>
            <a:r>
              <a:rPr lang="ko-KR" altLang="en-US" dirty="0"/>
              <a:t>이 대회는 샌디에이고 캘리포니아대 의대가 지난해부터 개최하는 첨단 생체정보 보안 대회다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en-US" altLang="ko-KR" dirty="0">
                <a:hlinkClick r:id="rId2"/>
              </a:rPr>
              <a:t>http://</a:t>
            </a:r>
            <a:r>
              <a:rPr lang="en-US" altLang="ko-KR" dirty="0" smtClean="0">
                <a:hlinkClick r:id="rId2"/>
              </a:rPr>
              <a:t>news.donga.com/It/3/all/20150313/70100744/1</a:t>
            </a:r>
            <a:endParaRPr lang="en-US" altLang="ko-KR" dirty="0">
              <a:hlinkClick r:id="rId2"/>
            </a:endParaRPr>
          </a:p>
          <a:p>
            <a:pPr marL="0" indent="0">
              <a:buNone/>
            </a:pPr>
            <a:r>
              <a:rPr lang="en-US" dirty="0" err="1" smtClean="0">
                <a:hlinkClick r:id="rId2"/>
              </a:rPr>
              <a:t>G</a:t>
            </a:r>
            <a:r>
              <a:rPr lang="en-US" dirty="0" err="1" smtClean="0"/>
              <a:t>enomeWeb</a:t>
            </a:r>
            <a:r>
              <a:rPr lang="en-US" dirty="0" smtClean="0"/>
              <a:t>, Nature, …</a:t>
            </a:r>
          </a:p>
        </p:txBody>
      </p:sp>
    </p:spTree>
    <p:extLst>
      <p:ext uri="{BB962C8B-B14F-4D97-AF65-F5344CB8AC3E}">
        <p14:creationId xmlns:p14="http://schemas.microsoft.com/office/powerpoint/2010/main" val="226978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6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Performance Summary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2334672"/>
            <a:ext cx="10515600" cy="4331335"/>
          </a:xfrm>
        </p:spPr>
        <p:txBody>
          <a:bodyPr>
            <a:normAutofit/>
          </a:bodyPr>
          <a:lstStyle/>
          <a:p>
            <a:r>
              <a:rPr lang="en-US" dirty="0" smtClean="0"/>
              <a:t>Data quality (Pearson Goodness-of-Fit)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~ 0.3 seconds, 1,000 patients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/>
              <a:t>Predicting Heart Attack (Logistic Regression)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  ~ 0.2 seconds </a:t>
            </a:r>
            <a:endParaRPr lang="en-US" dirty="0" smtClean="0"/>
          </a:p>
          <a:p>
            <a:r>
              <a:rPr lang="en-US" dirty="0" smtClean="0"/>
              <a:t>Building models (Linear Means Classifier)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 ~0.9 </a:t>
            </a:r>
            <a:r>
              <a:rPr lang="en-US" dirty="0" err="1" smtClean="0">
                <a:solidFill>
                  <a:srgbClr val="FF0000"/>
                </a:solidFill>
              </a:rPr>
              <a:t>secs</a:t>
            </a:r>
            <a:r>
              <a:rPr lang="en-US" dirty="0" smtClean="0">
                <a:solidFill>
                  <a:srgbClr val="FF0000"/>
                </a:solidFill>
              </a:rPr>
              <a:t> train, classify: 30 features, 100 training samples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/>
              <a:t>Sequence matching (Edit distance)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 ~27 seconds amortized, length </a:t>
            </a:r>
            <a:r>
              <a:rPr lang="en-US" dirty="0" smtClean="0">
                <a:solidFill>
                  <a:srgbClr val="FF0000"/>
                </a:solidFill>
              </a:rPr>
              <a:t>8</a:t>
            </a:r>
            <a:endParaRPr lang="en-US" dirty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en-US" sz="2400" dirty="0" smtClean="0"/>
              <a:t>Core i7 3.4GHz </a:t>
            </a:r>
          </a:p>
          <a:p>
            <a:pPr marL="0" indent="0" algn="r">
              <a:buNone/>
            </a:pPr>
            <a:r>
              <a:rPr lang="en-US" sz="2400" dirty="0" smtClean="0"/>
              <a:t>80-bit security</a:t>
            </a:r>
          </a:p>
        </p:txBody>
      </p:sp>
    </p:spTree>
    <p:extLst>
      <p:ext uri="{BB962C8B-B14F-4D97-AF65-F5344CB8AC3E}">
        <p14:creationId xmlns:p14="http://schemas.microsoft.com/office/powerpoint/2010/main" val="320091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the Costs? Challenges? Obstacles?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For homomorphic encryption</a:t>
            </a:r>
          </a:p>
          <a:p>
            <a:pPr lvl="1"/>
            <a:r>
              <a:rPr lang="en-US" sz="2800" dirty="0" smtClean="0"/>
              <a:t>Storage costs (large </a:t>
            </a:r>
            <a:r>
              <a:rPr lang="en-US" sz="2800" dirty="0" err="1" smtClean="0"/>
              <a:t>ciphertexts</a:t>
            </a:r>
            <a:r>
              <a:rPr lang="en-US" sz="2800" dirty="0" smtClean="0"/>
              <a:t>)</a:t>
            </a:r>
          </a:p>
          <a:p>
            <a:pPr lvl="1"/>
            <a:r>
              <a:rPr lang="en-US" sz="2800" dirty="0" smtClean="0"/>
              <a:t>New hard problems (introduced 2010-2015)</a:t>
            </a:r>
          </a:p>
          <a:p>
            <a:pPr lvl="1"/>
            <a:r>
              <a:rPr lang="en-US" sz="2800" dirty="0" smtClean="0"/>
              <a:t>Efficiency at scale (large amounts of data, deep circuits)</a:t>
            </a:r>
            <a:endParaRPr lang="en-US" sz="2800" dirty="0"/>
          </a:p>
          <a:p>
            <a:pPr lvl="1"/>
            <a:endParaRPr lang="en-US" sz="2800" dirty="0" smtClean="0"/>
          </a:p>
          <a:p>
            <a:pPr marL="0" indent="0">
              <a:buNone/>
            </a:pPr>
            <a:r>
              <a:rPr lang="en-US" dirty="0" smtClean="0"/>
              <a:t>For Garbled Circuits</a:t>
            </a:r>
          </a:p>
          <a:p>
            <a:pPr lvl="1"/>
            <a:r>
              <a:rPr lang="en-US" sz="2800" dirty="0" smtClean="0"/>
              <a:t>High interaction costs</a:t>
            </a:r>
            <a:endParaRPr lang="en-US" sz="2800" dirty="0"/>
          </a:p>
          <a:p>
            <a:pPr lvl="1"/>
            <a:r>
              <a:rPr lang="en-US" sz="2800" dirty="0" smtClean="0"/>
              <a:t>Bandwidth use</a:t>
            </a:r>
          </a:p>
          <a:p>
            <a:pPr lvl="1"/>
            <a:r>
              <a:rPr lang="en-US" sz="2800" dirty="0" smtClean="0"/>
              <a:t>Integrate with storage solutions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135711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Challenges for the future: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907" y="2501393"/>
            <a:ext cx="10515599" cy="4231257"/>
          </a:xfrm>
        </p:spPr>
        <p:txBody>
          <a:bodyPr>
            <a:normAutofit/>
          </a:bodyPr>
          <a:lstStyle/>
          <a:p>
            <a:r>
              <a:rPr lang="en-US" dirty="0" smtClean="0"/>
              <a:t>Public Databases: multiple patients under different keys</a:t>
            </a:r>
          </a:p>
          <a:p>
            <a:endParaRPr lang="en-US" dirty="0"/>
          </a:p>
          <a:p>
            <a:r>
              <a:rPr lang="en-US" dirty="0" smtClean="0"/>
              <a:t>More efficient encryption at scale</a:t>
            </a:r>
          </a:p>
          <a:p>
            <a:endParaRPr lang="en-US" dirty="0" smtClean="0"/>
          </a:p>
          <a:p>
            <a:r>
              <a:rPr lang="en-US" dirty="0" smtClean="0"/>
              <a:t>Integrate with other crypto solutions</a:t>
            </a:r>
          </a:p>
          <a:p>
            <a:endParaRPr lang="en-US" dirty="0" smtClean="0"/>
          </a:p>
          <a:p>
            <a:r>
              <a:rPr lang="en-US" dirty="0" smtClean="0"/>
              <a:t>Expand functionality</a:t>
            </a:r>
          </a:p>
          <a:p>
            <a:endParaRPr lang="en-US" dirty="0"/>
          </a:p>
          <a:p>
            <a:r>
              <a:rPr lang="en-US" dirty="0" smtClean="0"/>
              <a:t>Attack underlying hard problems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93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955" y="622598"/>
            <a:ext cx="10229297" cy="127218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Joint work with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2400" dirty="0" smtClean="0">
                <a:solidFill>
                  <a:schemeClr val="bg1"/>
                </a:solidFill>
              </a:rPr>
              <a:t>…and thanks to </a:t>
            </a:r>
            <a:r>
              <a:rPr lang="en-US" sz="2400" dirty="0" err="1" smtClean="0">
                <a:solidFill>
                  <a:schemeClr val="bg1"/>
                </a:solidFill>
              </a:rPr>
              <a:t>iDASH</a:t>
            </a:r>
            <a:r>
              <a:rPr lang="en-US" sz="2400" dirty="0" smtClean="0">
                <a:solidFill>
                  <a:schemeClr val="bg1"/>
                </a:solidFill>
              </a:rPr>
              <a:t> and co-authors for selected slides…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955" y="2351988"/>
            <a:ext cx="10723418" cy="4805363"/>
          </a:xfrm>
        </p:spPr>
        <p:txBody>
          <a:bodyPr/>
          <a:lstStyle/>
          <a:p>
            <a:r>
              <a:rPr lang="en-US" dirty="0" smtClean="0">
                <a:solidFill>
                  <a:srgbClr val="4B88C0"/>
                </a:solidFill>
                <a:hlinkClick r:id="rId2"/>
              </a:rPr>
              <a:t>Can </a:t>
            </a:r>
            <a:r>
              <a:rPr lang="en-US" dirty="0" err="1" smtClean="0">
                <a:solidFill>
                  <a:srgbClr val="4B88C0"/>
                </a:solidFill>
                <a:hlinkClick r:id="rId2"/>
              </a:rPr>
              <a:t>Homomorphic</a:t>
            </a:r>
            <a:r>
              <a:rPr lang="en-US" dirty="0" smtClean="0">
                <a:solidFill>
                  <a:srgbClr val="4B88C0"/>
                </a:solidFill>
                <a:hlinkClick r:id="rId2"/>
              </a:rPr>
              <a:t> Encryption be Practical?</a:t>
            </a:r>
          </a:p>
          <a:p>
            <a:pPr marL="0" indent="0">
              <a:buNone/>
            </a:pPr>
            <a:r>
              <a:rPr lang="en-US" sz="2000" dirty="0"/>
              <a:t>Kristin Lauter</a:t>
            </a:r>
            <a:r>
              <a:rPr lang="en-US" sz="2000" dirty="0" smtClean="0"/>
              <a:t>, Michael Naehrig, Vinod </a:t>
            </a:r>
            <a:r>
              <a:rPr lang="en-US" sz="2000" dirty="0" err="1" smtClean="0"/>
              <a:t>Vaikuntanathan</a:t>
            </a:r>
            <a:r>
              <a:rPr lang="en-US" sz="2000" dirty="0" smtClean="0"/>
              <a:t>, CCSW 2011</a:t>
            </a:r>
            <a:endParaRPr lang="en-US" sz="2000" dirty="0" smtClean="0">
              <a:hlinkClick r:id="rId2"/>
            </a:endParaRPr>
          </a:p>
          <a:p>
            <a:r>
              <a:rPr lang="en-US" dirty="0" smtClean="0">
                <a:solidFill>
                  <a:srgbClr val="4B88C0"/>
                </a:solidFill>
                <a:hlinkClick r:id="rId2"/>
              </a:rPr>
              <a:t>ML </a:t>
            </a:r>
            <a:r>
              <a:rPr lang="en-US" dirty="0">
                <a:solidFill>
                  <a:srgbClr val="4B88C0"/>
                </a:solidFill>
                <a:hlinkClick r:id="rId2"/>
              </a:rPr>
              <a:t>Confidential: Machine Learning on Encrypted Data</a:t>
            </a:r>
            <a:r>
              <a:rPr lang="en-US" dirty="0">
                <a:solidFill>
                  <a:srgbClr val="4B88C0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2000" dirty="0" smtClean="0"/>
              <a:t>* Thore </a:t>
            </a:r>
            <a:r>
              <a:rPr lang="en-US" sz="2000" dirty="0"/>
              <a:t>Graepel, Kristin Lauter, Michael Naehrig, ICISC </a:t>
            </a:r>
            <a:r>
              <a:rPr lang="en-US" sz="2000" dirty="0" smtClean="0"/>
              <a:t>2012</a:t>
            </a:r>
            <a:endParaRPr lang="en-US" sz="2000" dirty="0" smtClean="0">
              <a:hlinkClick r:id="rId3"/>
            </a:endParaRPr>
          </a:p>
          <a:p>
            <a:r>
              <a:rPr lang="en-US" dirty="0" smtClean="0">
                <a:solidFill>
                  <a:srgbClr val="4B88C0"/>
                </a:solidFill>
                <a:hlinkClick r:id="rId3"/>
              </a:rPr>
              <a:t>Predictive </a:t>
            </a:r>
            <a:r>
              <a:rPr lang="en-US" dirty="0">
                <a:solidFill>
                  <a:srgbClr val="4B88C0"/>
                </a:solidFill>
                <a:hlinkClick r:id="rId3"/>
              </a:rPr>
              <a:t>Analysis on Encrypted Medical Data</a:t>
            </a:r>
            <a:endParaRPr lang="en-US" dirty="0">
              <a:solidFill>
                <a:srgbClr val="4B88C0"/>
              </a:solidFill>
            </a:endParaRPr>
          </a:p>
          <a:p>
            <a:pPr marL="0" indent="0">
              <a:buNone/>
            </a:pPr>
            <a:r>
              <a:rPr lang="en-US" sz="1800" dirty="0"/>
              <a:t>Joppe W. Bos, Kristin Lauter, and Michael </a:t>
            </a:r>
            <a:r>
              <a:rPr lang="en-US" sz="1800" dirty="0" smtClean="0"/>
              <a:t>Naehrig, Journal of Biomedical Informatics, 2014.</a:t>
            </a:r>
            <a:endParaRPr lang="en-US" sz="1800" dirty="0"/>
          </a:p>
          <a:p>
            <a:r>
              <a:rPr lang="en-US" u="sng" dirty="0" smtClean="0">
                <a:solidFill>
                  <a:schemeClr val="accent5"/>
                </a:solidFill>
              </a:rPr>
              <a:t>Private Computation on Encrypted Genomic Data</a:t>
            </a:r>
          </a:p>
          <a:p>
            <a:pPr marL="0" indent="0">
              <a:buNone/>
            </a:pPr>
            <a:r>
              <a:rPr lang="en-US" sz="1800" dirty="0" smtClean="0"/>
              <a:t>Kristin Lauter, * Adriana Lopez-Alt, * Michael Naehrig, GenoPri2014, LatinCrypt2014.</a:t>
            </a:r>
          </a:p>
          <a:p>
            <a:pPr lvl="0"/>
            <a:r>
              <a:rPr lang="en-US" dirty="0" err="1">
                <a:solidFill>
                  <a:srgbClr val="4B88C0"/>
                </a:solidFill>
                <a:hlinkClick r:id="rId3"/>
              </a:rPr>
              <a:t>Homomorphic</a:t>
            </a:r>
            <a:r>
              <a:rPr lang="en-US" dirty="0">
                <a:solidFill>
                  <a:srgbClr val="4B88C0"/>
                </a:solidFill>
                <a:hlinkClick r:id="rId3"/>
              </a:rPr>
              <a:t> Computation of Edit Distance</a:t>
            </a:r>
          </a:p>
          <a:p>
            <a:pPr marL="0" lvl="0" indent="0">
              <a:buNone/>
            </a:pPr>
            <a:r>
              <a:rPr lang="en-US" sz="2000" dirty="0">
                <a:solidFill>
                  <a:prstClr val="black"/>
                </a:solidFill>
              </a:rPr>
              <a:t>Jung Hee Cheon, Miran Kim, Kristin Lauter, </a:t>
            </a:r>
            <a:r>
              <a:rPr lang="en-US" sz="2000" dirty="0" smtClean="0">
                <a:solidFill>
                  <a:prstClr val="black"/>
                </a:solidFill>
              </a:rPr>
              <a:t>WAHC, FC 2015</a:t>
            </a:r>
            <a:endParaRPr lang="en-US" sz="2000" dirty="0">
              <a:solidFill>
                <a:prstClr val="black"/>
              </a:solidFill>
              <a:hlinkClick r:id="rId3"/>
            </a:endParaRP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5860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018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the excitement?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Fundamental Problem: privacy protection </a:t>
            </a:r>
          </a:p>
          <a:p>
            <a:pPr lvl="1"/>
            <a:r>
              <a:rPr lang="en-US" dirty="0" smtClean="0"/>
              <a:t>Burgeoning genome sequencing capability</a:t>
            </a:r>
          </a:p>
          <a:p>
            <a:pPr lvl="1"/>
            <a:r>
              <a:rPr lang="en-US" dirty="0" smtClean="0"/>
              <a:t>Explosion of scientific research possible</a:t>
            </a:r>
          </a:p>
          <a:p>
            <a:pPr lvl="1"/>
            <a:r>
              <a:rPr lang="en-US" dirty="0" smtClean="0"/>
              <a:t>High risk for personal privacy </a:t>
            </a:r>
          </a:p>
          <a:p>
            <a:pPr marL="0" indent="0">
              <a:buNone/>
            </a:pPr>
            <a:r>
              <a:rPr lang="en-US" dirty="0" smtClean="0"/>
              <a:t>Fundamental </a:t>
            </a:r>
            <a:r>
              <a:rPr lang="en-US" dirty="0"/>
              <a:t>Progress through interaction</a:t>
            </a:r>
            <a:endParaRPr lang="en-US" dirty="0" smtClean="0"/>
          </a:p>
          <a:p>
            <a:pPr lvl="1"/>
            <a:r>
              <a:rPr lang="en-US" dirty="0" smtClean="0"/>
              <a:t>Computer Scientists</a:t>
            </a:r>
          </a:p>
          <a:p>
            <a:pPr lvl="1"/>
            <a:r>
              <a:rPr lang="en-US" dirty="0" smtClean="0"/>
              <a:t>Mathematicians</a:t>
            </a:r>
          </a:p>
          <a:p>
            <a:pPr lvl="1"/>
            <a:r>
              <a:rPr lang="en-US" dirty="0" err="1" smtClean="0"/>
              <a:t>Bioinformaticians</a:t>
            </a:r>
            <a:endParaRPr lang="en-US" dirty="0" smtClean="0"/>
          </a:p>
          <a:p>
            <a:pPr lvl="1"/>
            <a:r>
              <a:rPr lang="en-US" dirty="0" smtClean="0"/>
              <a:t>Policy-makers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007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Genomic Revolution</a:t>
            </a:r>
            <a:endParaRPr lang="en-US" dirty="0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193557"/>
            <a:ext cx="5892800" cy="3597643"/>
          </a:xfrm>
        </p:spPr>
      </p:pic>
      <p:pic>
        <p:nvPicPr>
          <p:cNvPr id="1026" name="Picture 2" descr="human genome sequencing costs grap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981200"/>
            <a:ext cx="5758248" cy="306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03200" y="1752600"/>
            <a:ext cx="6197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2" charset="2"/>
              <a:buChar char="Ø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solidFill>
                  <a:prstClr val="black"/>
                </a:solidFill>
                <a:sym typeface="Arial"/>
                <a:rtl val="0"/>
              </a:rPr>
              <a:t>Fast drop in the cost of genome-sequencing</a:t>
            </a:r>
          </a:p>
          <a:p>
            <a:pPr lvl="1"/>
            <a:r>
              <a:rPr lang="en-US" sz="1600" kern="0" dirty="0">
                <a:solidFill>
                  <a:prstClr val="black"/>
                </a:solidFill>
                <a:cs typeface="Arial"/>
                <a:sym typeface="Arial"/>
                <a:rtl val="0"/>
              </a:rPr>
              <a:t>2000: $3 billion</a:t>
            </a:r>
          </a:p>
          <a:p>
            <a:pPr lvl="1"/>
            <a:r>
              <a:rPr lang="en-US" sz="1600" kern="0" dirty="0">
                <a:solidFill>
                  <a:prstClr val="black"/>
                </a:solidFill>
                <a:cs typeface="Arial"/>
                <a:sym typeface="Arial"/>
                <a:rtl val="0"/>
              </a:rPr>
              <a:t>Mar. 2014: $1,000</a:t>
            </a:r>
          </a:p>
          <a:p>
            <a:pPr lvl="1"/>
            <a:r>
              <a:rPr lang="en-US" sz="1600" kern="0" dirty="0">
                <a:solidFill>
                  <a:prstClr val="black"/>
                </a:solidFill>
                <a:cs typeface="Arial"/>
                <a:sym typeface="Arial"/>
                <a:rtl val="0"/>
              </a:rPr>
              <a:t>Genotyping 1M variations: below $200</a:t>
            </a:r>
          </a:p>
          <a:p>
            <a:pPr marL="457189" lvl="1" indent="0">
              <a:buNone/>
            </a:pPr>
            <a:endParaRPr lang="en-US" sz="1600" kern="0" dirty="0">
              <a:solidFill>
                <a:prstClr val="black"/>
              </a:solidFill>
              <a:cs typeface="Arial"/>
              <a:sym typeface="Arial"/>
              <a:rtl val="0"/>
            </a:endParaRPr>
          </a:p>
          <a:p>
            <a:pPr marL="457189" lvl="1" indent="0">
              <a:buNone/>
            </a:pPr>
            <a:endParaRPr lang="en-US" sz="1600" kern="0" dirty="0">
              <a:solidFill>
                <a:prstClr val="black"/>
              </a:solidFill>
              <a:cs typeface="Arial"/>
              <a:sym typeface="Arial"/>
              <a:rtl val="0"/>
            </a:endParaRPr>
          </a:p>
          <a:p>
            <a:r>
              <a:rPr lang="en-US" sz="2000" kern="0" dirty="0">
                <a:solidFill>
                  <a:prstClr val="black"/>
                </a:solidFill>
                <a:sym typeface="Arial"/>
                <a:rtl val="0"/>
              </a:rPr>
              <a:t>Unleashing the potential of the technology</a:t>
            </a:r>
          </a:p>
          <a:p>
            <a:pPr lvl="1"/>
            <a:r>
              <a:rPr lang="en-US" sz="1600" kern="0" dirty="0">
                <a:solidFill>
                  <a:prstClr val="black"/>
                </a:solidFill>
                <a:cs typeface="Arial"/>
                <a:sym typeface="Arial"/>
                <a:rtl val="0"/>
              </a:rPr>
              <a:t>Healthcare: e.g., disease risk detection, personalized medicine </a:t>
            </a:r>
          </a:p>
          <a:p>
            <a:pPr lvl="1"/>
            <a:r>
              <a:rPr lang="en-US" sz="1600" kern="0" dirty="0">
                <a:solidFill>
                  <a:prstClr val="black"/>
                </a:solidFill>
                <a:cs typeface="Arial"/>
                <a:sym typeface="Arial"/>
                <a:rtl val="0"/>
              </a:rPr>
              <a:t>Biomedical research:  e.g., </a:t>
            </a:r>
            <a:r>
              <a:rPr lang="en-US" sz="1600" kern="0" dirty="0" err="1">
                <a:solidFill>
                  <a:prstClr val="black"/>
                </a:solidFill>
                <a:cs typeface="Arial"/>
                <a:sym typeface="Arial"/>
                <a:rtl val="0"/>
              </a:rPr>
              <a:t>geno-phono</a:t>
            </a:r>
            <a:r>
              <a:rPr lang="en-US" sz="1600" kern="0" dirty="0">
                <a:solidFill>
                  <a:prstClr val="black"/>
                </a:solidFill>
                <a:cs typeface="Arial"/>
                <a:sym typeface="Arial"/>
                <a:rtl val="0"/>
              </a:rPr>
              <a:t> association</a:t>
            </a:r>
          </a:p>
          <a:p>
            <a:pPr lvl="1"/>
            <a:r>
              <a:rPr lang="en-US" sz="1600" kern="0" dirty="0">
                <a:solidFill>
                  <a:prstClr val="black"/>
                </a:solidFill>
                <a:cs typeface="Arial"/>
                <a:sym typeface="Arial"/>
                <a:rtl val="0"/>
              </a:rPr>
              <a:t>Legal and forensic</a:t>
            </a:r>
          </a:p>
          <a:p>
            <a:pPr lvl="1"/>
            <a:r>
              <a:rPr lang="en-US" sz="1600" kern="0" dirty="0">
                <a:solidFill>
                  <a:prstClr val="black"/>
                </a:solidFill>
                <a:cs typeface="Arial"/>
                <a:sym typeface="Arial"/>
                <a:rtl val="0"/>
              </a:rPr>
              <a:t>DTC:  e.g., ancestry test, paternity test</a:t>
            </a:r>
          </a:p>
          <a:p>
            <a:pPr marL="457189" lvl="1" indent="0">
              <a:buNone/>
            </a:pPr>
            <a:r>
              <a:rPr lang="en-US" sz="1600" kern="0" dirty="0">
                <a:solidFill>
                  <a:prstClr val="black"/>
                </a:solidFill>
                <a:cs typeface="Arial"/>
                <a:sym typeface="Arial"/>
                <a:rtl val="0"/>
              </a:rPr>
              <a:t>      ……</a:t>
            </a:r>
          </a:p>
          <a:p>
            <a:endParaRPr lang="en-US" sz="2000" kern="0" dirty="0">
              <a:solidFill>
                <a:prstClr val="black"/>
              </a:solidFill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299818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Genome Privacy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prstClr val="black"/>
                </a:solidFill>
              </a:rPr>
              <a:t>Privacy risks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Genetic disease disclosure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Collateral damage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Genetic </a:t>
            </a:r>
            <a:r>
              <a:rPr lang="en-US" dirty="0" smtClean="0">
                <a:solidFill>
                  <a:prstClr val="black"/>
                </a:solidFill>
              </a:rPr>
              <a:t>discrimination</a:t>
            </a:r>
          </a:p>
          <a:p>
            <a:pPr lvl="1"/>
            <a:endParaRPr lang="en-US" sz="2000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</a:rPr>
              <a:t>Grand Challenges: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How to share genomic </a:t>
            </a:r>
            <a:r>
              <a:rPr lang="en-US" b="1" dirty="0" smtClean="0">
                <a:solidFill>
                  <a:srgbClr val="FF0000"/>
                </a:solidFill>
              </a:rPr>
              <a:t>data or learning in </a:t>
            </a:r>
            <a:r>
              <a:rPr lang="en-US" b="1" dirty="0">
                <a:solidFill>
                  <a:srgbClr val="FF0000"/>
                </a:solidFill>
              </a:rPr>
              <a:t>a way that preserves the privacy of the data donors, without undermining the utility of the data or impeding its convenient dissemination</a:t>
            </a:r>
            <a:r>
              <a:rPr lang="en-US" b="1" dirty="0" smtClean="0">
                <a:solidFill>
                  <a:srgbClr val="FF0000"/>
                </a:solidFill>
              </a:rPr>
              <a:t>?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How to perform a LARGE-SCALE, </a:t>
            </a:r>
            <a:r>
              <a:rPr lang="en-US" b="1" dirty="0" smtClean="0">
                <a:solidFill>
                  <a:srgbClr val="FF0000"/>
                </a:solidFill>
              </a:rPr>
              <a:t>PRIVACY-PRESERVING </a:t>
            </a:r>
            <a:r>
              <a:rPr lang="en-US" b="1" dirty="0">
                <a:solidFill>
                  <a:srgbClr val="FF0000"/>
                </a:solidFill>
              </a:rPr>
              <a:t>analysis on genomic data, in an untrusted cloud environment or across multiple users</a:t>
            </a:r>
            <a:r>
              <a:rPr lang="en-US" b="1" dirty="0" smtClean="0">
                <a:solidFill>
                  <a:srgbClr val="FF0000"/>
                </a:solidFill>
              </a:rPr>
              <a:t>?</a:t>
            </a:r>
            <a:endParaRPr lang="en-US" sz="1800" dirty="0" smtClean="0">
              <a:solidFill>
                <a:prstClr val="black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193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access and sharing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1"/>
            <a:r>
              <a:rPr lang="en-US" sz="2800" dirty="0" smtClean="0"/>
              <a:t>Allow access to researchers to large data sets</a:t>
            </a:r>
          </a:p>
          <a:p>
            <a:pPr lvl="1"/>
            <a:r>
              <a:rPr lang="en-US" sz="2800" dirty="0" smtClean="0"/>
              <a:t>Secure Genome Wide Association Studies (GWAS)</a:t>
            </a:r>
          </a:p>
          <a:p>
            <a:pPr lvl="1"/>
            <a:r>
              <a:rPr lang="en-US" sz="2800" dirty="0" smtClean="0"/>
              <a:t>Desire for centrally hosted, curated data</a:t>
            </a:r>
            <a:endParaRPr lang="en-US" sz="2800" dirty="0"/>
          </a:p>
          <a:p>
            <a:pPr lvl="1"/>
            <a:r>
              <a:rPr lang="en-US" sz="2800" dirty="0"/>
              <a:t>Provide services based on genomic science discoveries</a:t>
            </a:r>
          </a:p>
          <a:p>
            <a:pPr marL="457200" lvl="1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3200" dirty="0" smtClean="0"/>
              <a:t>Two scenarios for interactions:</a:t>
            </a:r>
          </a:p>
          <a:p>
            <a:pPr marL="0" indent="0">
              <a:buNone/>
            </a:pPr>
            <a:endParaRPr lang="en-US" sz="3200" dirty="0" smtClean="0"/>
          </a:p>
          <a:p>
            <a:pPr lvl="2"/>
            <a:r>
              <a:rPr lang="en-US" sz="2400" dirty="0" smtClean="0"/>
              <a:t>Single data owner (one patient, one hospital)</a:t>
            </a:r>
          </a:p>
          <a:p>
            <a:pPr lvl="2"/>
            <a:r>
              <a:rPr lang="en-US" sz="2400" dirty="0" smtClean="0"/>
              <a:t>Multiple data owners (mutually distrusting)</a:t>
            </a:r>
          </a:p>
          <a:p>
            <a:pPr marL="457200" lvl="1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689297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CA338AE5DA6C4391E44B8F59E3FBD6" ma:contentTypeVersion="0" ma:contentTypeDescription="Create a new document." ma:contentTypeScope="" ma:versionID="58e1e6efd7ff9fbc9e1ef93a84480a9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86f7eacdbf9ce0452ebd92cfaa2d612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85ADC0-951F-4FC7-98D0-640DBCD704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A6880E7-1871-4783-8583-45929BEFDCBD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307BF45-3B07-4F95-AA00-C21AB0150D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22223</TotalTime>
  <Words>1788</Words>
  <Application>Microsoft Office PowerPoint</Application>
  <PresentationFormat>Widescreen</PresentationFormat>
  <Paragraphs>570</Paragraphs>
  <Slides>43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43</vt:i4>
      </vt:variant>
    </vt:vector>
  </HeadingPairs>
  <TitlesOfParts>
    <vt:vector size="59" baseType="lpstr">
      <vt:lpstr>맑은 고딕</vt:lpstr>
      <vt:lpstr>Arial</vt:lpstr>
      <vt:lpstr>Calibri</vt:lpstr>
      <vt:lpstr>Calibri Light</vt:lpstr>
      <vt:lpstr>Cambria Math</vt:lpstr>
      <vt:lpstr>Century Gothic</vt:lpstr>
      <vt:lpstr>Courier</vt:lpstr>
      <vt:lpstr>Segoe</vt:lpstr>
      <vt:lpstr>Segoe UI</vt:lpstr>
      <vt:lpstr>Times New Roman</vt:lpstr>
      <vt:lpstr>Wingdings</vt:lpstr>
      <vt:lpstr>Wingdings 2</vt:lpstr>
      <vt:lpstr>Wingdings 3</vt:lpstr>
      <vt:lpstr>Ion Boardroom</vt:lpstr>
      <vt:lpstr>1_Office Theme</vt:lpstr>
      <vt:lpstr>Office Theme</vt:lpstr>
      <vt:lpstr> Practical Applications of Homomorphic Encryption </vt:lpstr>
      <vt:lpstr> Secure Genome Analysis Competition</vt:lpstr>
      <vt:lpstr>PowerPoint Presentation</vt:lpstr>
      <vt:lpstr>Donga Science, March 13, 2015</vt:lpstr>
      <vt:lpstr>PowerPoint Presentation</vt:lpstr>
      <vt:lpstr>Why the excitement?</vt:lpstr>
      <vt:lpstr>Genomic Revolution</vt:lpstr>
      <vt:lpstr>Genome Privacy</vt:lpstr>
      <vt:lpstr>Data access and sharing requirements</vt:lpstr>
      <vt:lpstr>Two Challenges!</vt:lpstr>
      <vt:lpstr>Data Source</vt:lpstr>
      <vt:lpstr>Results for Task 1.1: Minor Allele Frequency (training dataset with 311 SNPs, time in seconds)</vt:lpstr>
      <vt:lpstr>Results for Task 1.2 (Hamming)</vt:lpstr>
      <vt:lpstr>Results for Task 1.2  (Approximate Edit distances)</vt:lpstr>
      <vt:lpstr>Winners</vt:lpstr>
      <vt:lpstr>Practical problems:</vt:lpstr>
      <vt:lpstr>Follow-up</vt:lpstr>
      <vt:lpstr>Protecting Data via Encryption:  Homomorphic encryption </vt:lpstr>
      <vt:lpstr>Homomorphic Encryption: addition</vt:lpstr>
      <vt:lpstr>Homomorphic Encryption: multiplication</vt:lpstr>
      <vt:lpstr>Operating on encrypted data</vt:lpstr>
      <vt:lpstr>Demo: Will you have a heart attack?</vt:lpstr>
      <vt:lpstr>Outsourcing computation</vt:lpstr>
      <vt:lpstr>What scenarios make sense for HE?</vt:lpstr>
      <vt:lpstr>Scenarios:  Private cloud services</vt:lpstr>
      <vt:lpstr>Processing of encrypted medical data</vt:lpstr>
      <vt:lpstr>Scenario for genomic data</vt:lpstr>
      <vt:lpstr>What kinds of computation?</vt:lpstr>
      <vt:lpstr>Functions to compute</vt:lpstr>
      <vt:lpstr>Machine Learning for Predictive Modeling</vt:lpstr>
      <vt:lpstr>Linear Means Classifier (binary)</vt:lpstr>
      <vt:lpstr>Binary classification example</vt:lpstr>
      <vt:lpstr>Predictions on Medical data</vt:lpstr>
      <vt:lpstr> Machine Learning on Encrypted Data </vt:lpstr>
      <vt:lpstr>PowerPoint Presentation</vt:lpstr>
      <vt:lpstr>Statistics on Genomic Data</vt:lpstr>
      <vt:lpstr>Genomic algorithm performance</vt:lpstr>
      <vt:lpstr>What enables these performance numbers?</vt:lpstr>
      <vt:lpstr>Practical Homomorphic Encryption </vt:lpstr>
      <vt:lpstr>Performance Summary</vt:lpstr>
      <vt:lpstr>What are the Costs? Challenges? Obstacles?</vt:lpstr>
      <vt:lpstr>Challenges for the future:</vt:lpstr>
      <vt:lpstr>Joint work with: …and thanks to iDASH and co-authors for selected slides…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Improved Security for a Ring-Based Fully Homomorphic Encryption Scheme</dc:title>
  <dc:creator>Michael Naehrig</dc:creator>
  <cp:lastModifiedBy>Kristin Lauter</cp:lastModifiedBy>
  <cp:revision>435</cp:revision>
  <dcterms:created xsi:type="dcterms:W3CDTF">2013-05-21T21:19:32Z</dcterms:created>
  <dcterms:modified xsi:type="dcterms:W3CDTF">2015-04-28T21:04:18Z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0x010100A5CA338AE5DA6C4391E44B8F59E3FBD6</vt:lpwstr>
  </property>
</Properties>
</file>